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60"/>
  </p:notesMasterIdLst>
  <p:sldIdLst>
    <p:sldId id="256" r:id="rId2"/>
    <p:sldId id="257" r:id="rId3"/>
    <p:sldId id="260" r:id="rId4"/>
    <p:sldId id="258" r:id="rId5"/>
    <p:sldId id="259" r:id="rId6"/>
    <p:sldId id="262" r:id="rId7"/>
    <p:sldId id="263" r:id="rId8"/>
    <p:sldId id="264" r:id="rId9"/>
    <p:sldId id="265" r:id="rId10"/>
    <p:sldId id="377" r:id="rId11"/>
    <p:sldId id="266" r:id="rId12"/>
    <p:sldId id="323" r:id="rId13"/>
    <p:sldId id="327" r:id="rId14"/>
    <p:sldId id="338" r:id="rId15"/>
    <p:sldId id="267" r:id="rId16"/>
    <p:sldId id="339" r:id="rId17"/>
    <p:sldId id="342" r:id="rId18"/>
    <p:sldId id="340" r:id="rId19"/>
    <p:sldId id="341" r:id="rId20"/>
    <p:sldId id="343" r:id="rId21"/>
    <p:sldId id="344" r:id="rId22"/>
    <p:sldId id="345" r:id="rId23"/>
    <p:sldId id="347" r:id="rId24"/>
    <p:sldId id="275" r:id="rId25"/>
    <p:sldId id="276" r:id="rId26"/>
    <p:sldId id="348" r:id="rId27"/>
    <p:sldId id="349" r:id="rId28"/>
    <p:sldId id="350" r:id="rId29"/>
    <p:sldId id="351" r:id="rId30"/>
    <p:sldId id="352" r:id="rId31"/>
    <p:sldId id="353" r:id="rId32"/>
    <p:sldId id="354" r:id="rId33"/>
    <p:sldId id="356" r:id="rId34"/>
    <p:sldId id="302" r:id="rId35"/>
    <p:sldId id="355" r:id="rId36"/>
    <p:sldId id="358" r:id="rId37"/>
    <p:sldId id="359" r:id="rId38"/>
    <p:sldId id="360" r:id="rId39"/>
    <p:sldId id="261" r:id="rId40"/>
    <p:sldId id="361" r:id="rId41"/>
    <p:sldId id="362" r:id="rId42"/>
    <p:sldId id="363" r:id="rId43"/>
    <p:sldId id="364" r:id="rId44"/>
    <p:sldId id="365" r:id="rId45"/>
    <p:sldId id="366" r:id="rId46"/>
    <p:sldId id="367" r:id="rId47"/>
    <p:sldId id="272" r:id="rId48"/>
    <p:sldId id="273" r:id="rId49"/>
    <p:sldId id="368" r:id="rId50"/>
    <p:sldId id="369" r:id="rId51"/>
    <p:sldId id="370" r:id="rId52"/>
    <p:sldId id="371" r:id="rId53"/>
    <p:sldId id="372" r:id="rId54"/>
    <p:sldId id="373" r:id="rId55"/>
    <p:sldId id="374" r:id="rId56"/>
    <p:sldId id="269" r:id="rId57"/>
    <p:sldId id="375" r:id="rId58"/>
    <p:sldId id="37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2" d="100"/>
          <a:sy n="112" d="100"/>
        </p:scale>
        <p:origin x="69" y="5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15A71-C6A5-4A78-AAA9-966B470B309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C1FB2A9-065A-4BD1-9010-D42951F8E906}">
      <dgm:prSet/>
      <dgm:spPr/>
      <dgm:t>
        <a:bodyPr/>
        <a:lstStyle/>
        <a:p>
          <a:r>
            <a:rPr lang="sl-SI"/>
            <a:t>Onesnaženost zraka, škodljivi delci - globalni problem. (GEO)</a:t>
          </a:r>
          <a:endParaRPr lang="en-US"/>
        </a:p>
      </dgm:t>
    </dgm:pt>
    <dgm:pt modelId="{99048131-BEE4-4FA3-88E4-BC5B22F11EE5}" type="parTrans" cxnId="{1DB98CBD-CB59-4754-848E-A39C27E24758}">
      <dgm:prSet/>
      <dgm:spPr/>
      <dgm:t>
        <a:bodyPr/>
        <a:lstStyle/>
        <a:p>
          <a:endParaRPr lang="en-US"/>
        </a:p>
      </dgm:t>
    </dgm:pt>
    <dgm:pt modelId="{BEBA0248-3019-4971-B190-09E555EA7192}" type="sibTrans" cxnId="{1DB98CBD-CB59-4754-848E-A39C27E24758}">
      <dgm:prSet/>
      <dgm:spPr/>
      <dgm:t>
        <a:bodyPr/>
        <a:lstStyle/>
        <a:p>
          <a:endParaRPr lang="en-US"/>
        </a:p>
      </dgm:t>
    </dgm:pt>
    <dgm:pt modelId="{894921B5-3334-482B-8D0D-6CFCE76F9624}">
      <dgm:prSet/>
      <dgm:spPr/>
      <dgm:t>
        <a:bodyPr/>
        <a:lstStyle/>
        <a:p>
          <a:r>
            <a:rPr lang="sl-SI"/>
            <a:t>Izdelava naprave za merjenje škodljivih delcev v zraku (Raspberry pi). (RIN)</a:t>
          </a:r>
          <a:endParaRPr lang="en-US"/>
        </a:p>
      </dgm:t>
    </dgm:pt>
    <dgm:pt modelId="{6CAF999F-8F4B-4E6E-AEB9-B88A3F504B86}" type="parTrans" cxnId="{35D7629F-D703-4767-9F77-4B6A828CDDB9}">
      <dgm:prSet/>
      <dgm:spPr/>
      <dgm:t>
        <a:bodyPr/>
        <a:lstStyle/>
        <a:p>
          <a:endParaRPr lang="en-US"/>
        </a:p>
      </dgm:t>
    </dgm:pt>
    <dgm:pt modelId="{269F06EF-39EF-4DA1-9AC7-F023264C422C}" type="sibTrans" cxnId="{35D7629F-D703-4767-9F77-4B6A828CDDB9}">
      <dgm:prSet/>
      <dgm:spPr/>
      <dgm:t>
        <a:bodyPr/>
        <a:lstStyle/>
        <a:p>
          <a:endParaRPr lang="en-US"/>
        </a:p>
      </dgm:t>
    </dgm:pt>
    <dgm:pt modelId="{BC195EB2-1C26-414F-9405-8D64BE88314A}">
      <dgm:prSet/>
      <dgm:spPr/>
      <dgm:t>
        <a:bodyPr/>
        <a:lstStyle/>
        <a:p>
          <a:r>
            <a:rPr lang="sl-SI"/>
            <a:t>Merjenje vsebnosti delcev v zraku skozi daljše obdobje. (GEO)</a:t>
          </a:r>
          <a:endParaRPr lang="en-US"/>
        </a:p>
      </dgm:t>
    </dgm:pt>
    <dgm:pt modelId="{07671542-1AAA-496A-A546-A97FBBA031CE}" type="parTrans" cxnId="{3AD3477E-067B-494D-BB8E-5C8DEF5E4652}">
      <dgm:prSet/>
      <dgm:spPr/>
      <dgm:t>
        <a:bodyPr/>
        <a:lstStyle/>
        <a:p>
          <a:endParaRPr lang="en-US"/>
        </a:p>
      </dgm:t>
    </dgm:pt>
    <dgm:pt modelId="{D44D81E0-3D76-4679-88C2-E9C6AC04861D}" type="sibTrans" cxnId="{3AD3477E-067B-494D-BB8E-5C8DEF5E4652}">
      <dgm:prSet/>
      <dgm:spPr/>
      <dgm:t>
        <a:bodyPr/>
        <a:lstStyle/>
        <a:p>
          <a:endParaRPr lang="en-US"/>
        </a:p>
      </dgm:t>
    </dgm:pt>
    <dgm:pt modelId="{5F528C88-4CC0-42CE-9B6E-C562B04EC226}">
      <dgm:prSet/>
      <dgm:spPr/>
      <dgm:t>
        <a:bodyPr/>
        <a:lstStyle/>
        <a:p>
          <a:r>
            <a:rPr lang="sl-SI"/>
            <a:t>Obdelava podatkov. (RIN)</a:t>
          </a:r>
          <a:endParaRPr lang="en-US"/>
        </a:p>
      </dgm:t>
    </dgm:pt>
    <dgm:pt modelId="{AC828A92-635E-4A12-98FE-12751295287E}" type="parTrans" cxnId="{F6A1CBA4-E4CD-44AC-9306-7729157C8A2D}">
      <dgm:prSet/>
      <dgm:spPr/>
      <dgm:t>
        <a:bodyPr/>
        <a:lstStyle/>
        <a:p>
          <a:endParaRPr lang="en-US"/>
        </a:p>
      </dgm:t>
    </dgm:pt>
    <dgm:pt modelId="{877D7AEA-0BE3-456B-A721-CA38628A743A}" type="sibTrans" cxnId="{F6A1CBA4-E4CD-44AC-9306-7729157C8A2D}">
      <dgm:prSet/>
      <dgm:spPr/>
      <dgm:t>
        <a:bodyPr/>
        <a:lstStyle/>
        <a:p>
          <a:endParaRPr lang="en-US"/>
        </a:p>
      </dgm:t>
    </dgm:pt>
    <dgm:pt modelId="{E263E799-FED5-4E7C-AA4A-EF2E8D866F30}">
      <dgm:prSet/>
      <dgm:spPr/>
      <dgm:t>
        <a:bodyPr/>
        <a:lstStyle/>
        <a:p>
          <a:r>
            <a:rPr lang="sl-SI"/>
            <a:t>Analiza podatkov. (GEO)</a:t>
          </a:r>
          <a:endParaRPr lang="en-US"/>
        </a:p>
      </dgm:t>
    </dgm:pt>
    <dgm:pt modelId="{4CCBA99F-B270-4BC6-8B7B-6CE3239B5980}" type="parTrans" cxnId="{D0916228-5520-4BC5-A2BA-7FCBEDF57A30}">
      <dgm:prSet/>
      <dgm:spPr/>
      <dgm:t>
        <a:bodyPr/>
        <a:lstStyle/>
        <a:p>
          <a:endParaRPr lang="en-US"/>
        </a:p>
      </dgm:t>
    </dgm:pt>
    <dgm:pt modelId="{29DECED2-20BC-4E21-928C-88E2BACE7A3E}" type="sibTrans" cxnId="{D0916228-5520-4BC5-A2BA-7FCBEDF57A30}">
      <dgm:prSet/>
      <dgm:spPr/>
      <dgm:t>
        <a:bodyPr/>
        <a:lstStyle/>
        <a:p>
          <a:endParaRPr lang="en-US"/>
        </a:p>
      </dgm:t>
    </dgm:pt>
    <dgm:pt modelId="{C70BEA02-95DE-459B-8218-6845661FB7FE}" type="pres">
      <dgm:prSet presAssocID="{EE415A71-C6A5-4A78-AAA9-966B470B309A}" presName="diagram" presStyleCnt="0">
        <dgm:presLayoutVars>
          <dgm:dir/>
          <dgm:resizeHandles val="exact"/>
        </dgm:presLayoutVars>
      </dgm:prSet>
      <dgm:spPr/>
    </dgm:pt>
    <dgm:pt modelId="{2EABB0D8-7816-4912-84DA-E529239AD1E3}" type="pres">
      <dgm:prSet presAssocID="{2C1FB2A9-065A-4BD1-9010-D42951F8E906}" presName="node" presStyleLbl="node1" presStyleIdx="0" presStyleCnt="5">
        <dgm:presLayoutVars>
          <dgm:bulletEnabled val="1"/>
        </dgm:presLayoutVars>
      </dgm:prSet>
      <dgm:spPr/>
    </dgm:pt>
    <dgm:pt modelId="{81E1D71E-EB11-4206-B34B-E14EFC541D3E}" type="pres">
      <dgm:prSet presAssocID="{BEBA0248-3019-4971-B190-09E555EA7192}" presName="sibTrans" presStyleCnt="0"/>
      <dgm:spPr/>
    </dgm:pt>
    <dgm:pt modelId="{C75D18B3-A1C9-4C3E-A4CC-D19AE7CF548D}" type="pres">
      <dgm:prSet presAssocID="{894921B5-3334-482B-8D0D-6CFCE76F9624}" presName="node" presStyleLbl="node1" presStyleIdx="1" presStyleCnt="5">
        <dgm:presLayoutVars>
          <dgm:bulletEnabled val="1"/>
        </dgm:presLayoutVars>
      </dgm:prSet>
      <dgm:spPr/>
    </dgm:pt>
    <dgm:pt modelId="{BC28BEBC-A2B0-4240-9C32-6B0FCF597544}" type="pres">
      <dgm:prSet presAssocID="{269F06EF-39EF-4DA1-9AC7-F023264C422C}" presName="sibTrans" presStyleCnt="0"/>
      <dgm:spPr/>
    </dgm:pt>
    <dgm:pt modelId="{159ABD57-C024-44F2-9641-7CA76465634F}" type="pres">
      <dgm:prSet presAssocID="{BC195EB2-1C26-414F-9405-8D64BE88314A}" presName="node" presStyleLbl="node1" presStyleIdx="2" presStyleCnt="5">
        <dgm:presLayoutVars>
          <dgm:bulletEnabled val="1"/>
        </dgm:presLayoutVars>
      </dgm:prSet>
      <dgm:spPr/>
    </dgm:pt>
    <dgm:pt modelId="{0ADF1013-6BF6-479B-9EA5-3714DDA088A5}" type="pres">
      <dgm:prSet presAssocID="{D44D81E0-3D76-4679-88C2-E9C6AC04861D}" presName="sibTrans" presStyleCnt="0"/>
      <dgm:spPr/>
    </dgm:pt>
    <dgm:pt modelId="{14964885-0B0A-449F-B1EB-5EB11E14FF21}" type="pres">
      <dgm:prSet presAssocID="{5F528C88-4CC0-42CE-9B6E-C562B04EC226}" presName="node" presStyleLbl="node1" presStyleIdx="3" presStyleCnt="5">
        <dgm:presLayoutVars>
          <dgm:bulletEnabled val="1"/>
        </dgm:presLayoutVars>
      </dgm:prSet>
      <dgm:spPr/>
    </dgm:pt>
    <dgm:pt modelId="{8C387899-3422-419E-AB53-06931B1AB61E}" type="pres">
      <dgm:prSet presAssocID="{877D7AEA-0BE3-456B-A721-CA38628A743A}" presName="sibTrans" presStyleCnt="0"/>
      <dgm:spPr/>
    </dgm:pt>
    <dgm:pt modelId="{9A02EC41-72BA-4A14-B635-A8778688DE00}" type="pres">
      <dgm:prSet presAssocID="{E263E799-FED5-4E7C-AA4A-EF2E8D866F30}" presName="node" presStyleLbl="node1" presStyleIdx="4" presStyleCnt="5">
        <dgm:presLayoutVars>
          <dgm:bulletEnabled val="1"/>
        </dgm:presLayoutVars>
      </dgm:prSet>
      <dgm:spPr/>
    </dgm:pt>
  </dgm:ptLst>
  <dgm:cxnLst>
    <dgm:cxn modelId="{D0916228-5520-4BC5-A2BA-7FCBEDF57A30}" srcId="{EE415A71-C6A5-4A78-AAA9-966B470B309A}" destId="{E263E799-FED5-4E7C-AA4A-EF2E8D866F30}" srcOrd="4" destOrd="0" parTransId="{4CCBA99F-B270-4BC6-8B7B-6CE3239B5980}" sibTransId="{29DECED2-20BC-4E21-928C-88E2BACE7A3E}"/>
    <dgm:cxn modelId="{43068337-D863-47BA-BFE6-8FFC5FC6480A}" type="presOf" srcId="{894921B5-3334-482B-8D0D-6CFCE76F9624}" destId="{C75D18B3-A1C9-4C3E-A4CC-D19AE7CF548D}" srcOrd="0" destOrd="0" presId="urn:microsoft.com/office/officeart/2005/8/layout/default"/>
    <dgm:cxn modelId="{E8C0416C-3DC8-492C-8755-5F733142AA97}" type="presOf" srcId="{5F528C88-4CC0-42CE-9B6E-C562B04EC226}" destId="{14964885-0B0A-449F-B1EB-5EB11E14FF21}" srcOrd="0" destOrd="0" presId="urn:microsoft.com/office/officeart/2005/8/layout/default"/>
    <dgm:cxn modelId="{3AD3477E-067B-494D-BB8E-5C8DEF5E4652}" srcId="{EE415A71-C6A5-4A78-AAA9-966B470B309A}" destId="{BC195EB2-1C26-414F-9405-8D64BE88314A}" srcOrd="2" destOrd="0" parTransId="{07671542-1AAA-496A-A546-A97FBBA031CE}" sibTransId="{D44D81E0-3D76-4679-88C2-E9C6AC04861D}"/>
    <dgm:cxn modelId="{35D7629F-D703-4767-9F77-4B6A828CDDB9}" srcId="{EE415A71-C6A5-4A78-AAA9-966B470B309A}" destId="{894921B5-3334-482B-8D0D-6CFCE76F9624}" srcOrd="1" destOrd="0" parTransId="{6CAF999F-8F4B-4E6E-AEB9-B88A3F504B86}" sibTransId="{269F06EF-39EF-4DA1-9AC7-F023264C422C}"/>
    <dgm:cxn modelId="{F4CC52A0-04FA-4338-8D33-7AA004755346}" type="presOf" srcId="{2C1FB2A9-065A-4BD1-9010-D42951F8E906}" destId="{2EABB0D8-7816-4912-84DA-E529239AD1E3}" srcOrd="0" destOrd="0" presId="urn:microsoft.com/office/officeart/2005/8/layout/default"/>
    <dgm:cxn modelId="{F6A1CBA4-E4CD-44AC-9306-7729157C8A2D}" srcId="{EE415A71-C6A5-4A78-AAA9-966B470B309A}" destId="{5F528C88-4CC0-42CE-9B6E-C562B04EC226}" srcOrd="3" destOrd="0" parTransId="{AC828A92-635E-4A12-98FE-12751295287E}" sibTransId="{877D7AEA-0BE3-456B-A721-CA38628A743A}"/>
    <dgm:cxn modelId="{1DB98CBD-CB59-4754-848E-A39C27E24758}" srcId="{EE415A71-C6A5-4A78-AAA9-966B470B309A}" destId="{2C1FB2A9-065A-4BD1-9010-D42951F8E906}" srcOrd="0" destOrd="0" parTransId="{99048131-BEE4-4FA3-88E4-BC5B22F11EE5}" sibTransId="{BEBA0248-3019-4971-B190-09E555EA7192}"/>
    <dgm:cxn modelId="{13C3C7C9-BF78-4593-BD6B-A233A015874E}" type="presOf" srcId="{E263E799-FED5-4E7C-AA4A-EF2E8D866F30}" destId="{9A02EC41-72BA-4A14-B635-A8778688DE00}" srcOrd="0" destOrd="0" presId="urn:microsoft.com/office/officeart/2005/8/layout/default"/>
    <dgm:cxn modelId="{FFE268D9-6A8C-4BA3-8BE3-A030AA3A497C}" type="presOf" srcId="{EE415A71-C6A5-4A78-AAA9-966B470B309A}" destId="{C70BEA02-95DE-459B-8218-6845661FB7FE}" srcOrd="0" destOrd="0" presId="urn:microsoft.com/office/officeart/2005/8/layout/default"/>
    <dgm:cxn modelId="{C3BFA3F2-EDCC-464B-A938-1ADCC66D88E5}" type="presOf" srcId="{BC195EB2-1C26-414F-9405-8D64BE88314A}" destId="{159ABD57-C024-44F2-9641-7CA76465634F}" srcOrd="0" destOrd="0" presId="urn:microsoft.com/office/officeart/2005/8/layout/default"/>
    <dgm:cxn modelId="{93CAB706-BB1E-403C-8B9D-F48400AE992E}" type="presParOf" srcId="{C70BEA02-95DE-459B-8218-6845661FB7FE}" destId="{2EABB0D8-7816-4912-84DA-E529239AD1E3}" srcOrd="0" destOrd="0" presId="urn:microsoft.com/office/officeart/2005/8/layout/default"/>
    <dgm:cxn modelId="{9B3856CE-26CE-45B3-BF54-6DDF1EB085C4}" type="presParOf" srcId="{C70BEA02-95DE-459B-8218-6845661FB7FE}" destId="{81E1D71E-EB11-4206-B34B-E14EFC541D3E}" srcOrd="1" destOrd="0" presId="urn:microsoft.com/office/officeart/2005/8/layout/default"/>
    <dgm:cxn modelId="{ADEB26D8-EF6C-4F79-9F7A-7E8519014CA5}" type="presParOf" srcId="{C70BEA02-95DE-459B-8218-6845661FB7FE}" destId="{C75D18B3-A1C9-4C3E-A4CC-D19AE7CF548D}" srcOrd="2" destOrd="0" presId="urn:microsoft.com/office/officeart/2005/8/layout/default"/>
    <dgm:cxn modelId="{CF4E531A-DE5E-485C-9AF1-DD6480AF920D}" type="presParOf" srcId="{C70BEA02-95DE-459B-8218-6845661FB7FE}" destId="{BC28BEBC-A2B0-4240-9C32-6B0FCF597544}" srcOrd="3" destOrd="0" presId="urn:microsoft.com/office/officeart/2005/8/layout/default"/>
    <dgm:cxn modelId="{81B05515-C8AF-4E60-B519-FF051E943CDD}" type="presParOf" srcId="{C70BEA02-95DE-459B-8218-6845661FB7FE}" destId="{159ABD57-C024-44F2-9641-7CA76465634F}" srcOrd="4" destOrd="0" presId="urn:microsoft.com/office/officeart/2005/8/layout/default"/>
    <dgm:cxn modelId="{16B3C4BC-4607-4459-A03A-80ECCEA6667F}" type="presParOf" srcId="{C70BEA02-95DE-459B-8218-6845661FB7FE}" destId="{0ADF1013-6BF6-479B-9EA5-3714DDA088A5}" srcOrd="5" destOrd="0" presId="urn:microsoft.com/office/officeart/2005/8/layout/default"/>
    <dgm:cxn modelId="{D3C5C3FA-B0F7-4361-8385-E286AE3B08B9}" type="presParOf" srcId="{C70BEA02-95DE-459B-8218-6845661FB7FE}" destId="{14964885-0B0A-449F-B1EB-5EB11E14FF21}" srcOrd="6" destOrd="0" presId="urn:microsoft.com/office/officeart/2005/8/layout/default"/>
    <dgm:cxn modelId="{0869DA30-8BD1-4529-813B-C03168BD31B3}" type="presParOf" srcId="{C70BEA02-95DE-459B-8218-6845661FB7FE}" destId="{8C387899-3422-419E-AB53-06931B1AB61E}" srcOrd="7" destOrd="0" presId="urn:microsoft.com/office/officeart/2005/8/layout/default"/>
    <dgm:cxn modelId="{5483944D-6144-466F-9F4C-5647F76D8CFB}" type="presParOf" srcId="{C70BEA02-95DE-459B-8218-6845661FB7FE}" destId="{9A02EC41-72BA-4A14-B635-A8778688DE0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B0D8-7816-4912-84DA-E529239AD1E3}">
      <dsp:nvSpPr>
        <dsp:cNvPr id="0" name=""/>
        <dsp:cNvSpPr/>
      </dsp:nvSpPr>
      <dsp:spPr>
        <a:xfrm>
          <a:off x="274587" y="195"/>
          <a:ext cx="2661941" cy="15971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Onesnaženost zraka, škodljivi delci - globalni problem. (GEO)</a:t>
          </a:r>
          <a:endParaRPr lang="en-US" sz="2100" kern="1200"/>
        </a:p>
      </dsp:txBody>
      <dsp:txXfrm>
        <a:off x="274587" y="195"/>
        <a:ext cx="2661941" cy="1597164"/>
      </dsp:txXfrm>
    </dsp:sp>
    <dsp:sp modelId="{C75D18B3-A1C9-4C3E-A4CC-D19AE7CF548D}">
      <dsp:nvSpPr>
        <dsp:cNvPr id="0" name=""/>
        <dsp:cNvSpPr/>
      </dsp:nvSpPr>
      <dsp:spPr>
        <a:xfrm>
          <a:off x="3202723" y="195"/>
          <a:ext cx="2661941" cy="15971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Izdelava naprave za merjenje škodljivih delcev v zraku (Raspberry pi). (RIN)</a:t>
          </a:r>
          <a:endParaRPr lang="en-US" sz="2100" kern="1200"/>
        </a:p>
      </dsp:txBody>
      <dsp:txXfrm>
        <a:off x="3202723" y="195"/>
        <a:ext cx="2661941" cy="1597164"/>
      </dsp:txXfrm>
    </dsp:sp>
    <dsp:sp modelId="{159ABD57-C024-44F2-9641-7CA76465634F}">
      <dsp:nvSpPr>
        <dsp:cNvPr id="0" name=""/>
        <dsp:cNvSpPr/>
      </dsp:nvSpPr>
      <dsp:spPr>
        <a:xfrm>
          <a:off x="274587" y="1863554"/>
          <a:ext cx="2661941" cy="15971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Merjenje vsebnosti delcev v zraku skozi daljše obdobje. (GEO)</a:t>
          </a:r>
          <a:endParaRPr lang="en-US" sz="2100" kern="1200"/>
        </a:p>
      </dsp:txBody>
      <dsp:txXfrm>
        <a:off x="274587" y="1863554"/>
        <a:ext cx="2661941" cy="1597164"/>
      </dsp:txXfrm>
    </dsp:sp>
    <dsp:sp modelId="{14964885-0B0A-449F-B1EB-5EB11E14FF21}">
      <dsp:nvSpPr>
        <dsp:cNvPr id="0" name=""/>
        <dsp:cNvSpPr/>
      </dsp:nvSpPr>
      <dsp:spPr>
        <a:xfrm>
          <a:off x="3202723" y="1863554"/>
          <a:ext cx="2661941" cy="15971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Obdelava podatkov. (RIN)</a:t>
          </a:r>
          <a:endParaRPr lang="en-US" sz="2100" kern="1200"/>
        </a:p>
      </dsp:txBody>
      <dsp:txXfrm>
        <a:off x="3202723" y="1863554"/>
        <a:ext cx="2661941" cy="1597164"/>
      </dsp:txXfrm>
    </dsp:sp>
    <dsp:sp modelId="{9A02EC41-72BA-4A14-B635-A8778688DE00}">
      <dsp:nvSpPr>
        <dsp:cNvPr id="0" name=""/>
        <dsp:cNvSpPr/>
      </dsp:nvSpPr>
      <dsp:spPr>
        <a:xfrm>
          <a:off x="1738655" y="3726913"/>
          <a:ext cx="2661941" cy="15971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Analiza podatkov. (GEO)</a:t>
          </a:r>
          <a:endParaRPr lang="en-US" sz="2100" kern="1200"/>
        </a:p>
      </dsp:txBody>
      <dsp:txXfrm>
        <a:off x="1738655" y="3726913"/>
        <a:ext cx="2661941" cy="15971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60E58-CC93-4510-9407-06E3BB6CFEA7}" type="datetimeFigureOut">
              <a:rPr lang="sl-SI" smtClean="0"/>
              <a:t>6. 01. 2023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FA894-3232-4297-BAF1-18D5F287D166}" type="slidenum">
              <a:rPr lang="sl-SI" smtClean="0"/>
              <a:t>‹#›</a:t>
            </a:fld>
            <a:endParaRPr lang="sl-SI"/>
          </a:p>
        </p:txBody>
      </p:sp>
    </p:spTree>
    <p:extLst>
      <p:ext uri="{BB962C8B-B14F-4D97-AF65-F5344CB8AC3E}">
        <p14:creationId xmlns:p14="http://schemas.microsoft.com/office/powerpoint/2010/main" val="141679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46</a:t>
            </a:fld>
            <a:endParaRPr lang="sl-SI"/>
          </a:p>
        </p:txBody>
      </p:sp>
    </p:spTree>
    <p:extLst>
      <p:ext uri="{BB962C8B-B14F-4D97-AF65-F5344CB8AC3E}">
        <p14:creationId xmlns:p14="http://schemas.microsoft.com/office/powerpoint/2010/main" val="162003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47</a:t>
            </a:fld>
            <a:endParaRPr lang="sl-SI"/>
          </a:p>
        </p:txBody>
      </p:sp>
    </p:spTree>
    <p:extLst>
      <p:ext uri="{BB962C8B-B14F-4D97-AF65-F5344CB8AC3E}">
        <p14:creationId xmlns:p14="http://schemas.microsoft.com/office/powerpoint/2010/main" val="194525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48</a:t>
            </a:fld>
            <a:endParaRPr lang="sl-SI"/>
          </a:p>
        </p:txBody>
      </p:sp>
    </p:spTree>
    <p:extLst>
      <p:ext uri="{BB962C8B-B14F-4D97-AF65-F5344CB8AC3E}">
        <p14:creationId xmlns:p14="http://schemas.microsoft.com/office/powerpoint/2010/main" val="135645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547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0041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68102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55"/>
        <p:cNvGrpSpPr/>
        <p:nvPr/>
      </p:nvGrpSpPr>
      <p:grpSpPr>
        <a:xfrm>
          <a:off x="0" y="0"/>
          <a:ext cx="0" cy="0"/>
          <a:chOff x="0" y="0"/>
          <a:chExt cx="0" cy="0"/>
        </a:xfrm>
      </p:grpSpPr>
      <p:sp>
        <p:nvSpPr>
          <p:cNvPr id="156" name="Google Shape;156;p4"/>
          <p:cNvSpPr/>
          <p:nvPr/>
        </p:nvSpPr>
        <p:spPr>
          <a:xfrm flipH="1">
            <a:off x="-747988" y="5446701"/>
            <a:ext cx="16243712" cy="3413324"/>
          </a:xfrm>
          <a:custGeom>
            <a:avLst/>
            <a:gdLst/>
            <a:ahLst/>
            <a:cxnLst/>
            <a:rect l="l" t="t" r="r" b="b"/>
            <a:pathLst>
              <a:path w="296346" h="185776" extrusionOk="0">
                <a:moveTo>
                  <a:pt x="66710" y="0"/>
                </a:moveTo>
                <a:cubicBezTo>
                  <a:pt x="57325" y="0"/>
                  <a:pt x="46367" y="1938"/>
                  <a:pt x="38628" y="7210"/>
                </a:cubicBezTo>
                <a:cubicBezTo>
                  <a:pt x="31323" y="12114"/>
                  <a:pt x="28521" y="20586"/>
                  <a:pt x="26553" y="28792"/>
                </a:cubicBezTo>
                <a:cubicBezTo>
                  <a:pt x="20782" y="53143"/>
                  <a:pt x="15011" y="77561"/>
                  <a:pt x="9207" y="101911"/>
                </a:cubicBezTo>
                <a:cubicBezTo>
                  <a:pt x="5872" y="115955"/>
                  <a:pt x="2536" y="130098"/>
                  <a:pt x="935" y="144475"/>
                </a:cubicBezTo>
                <a:cubicBezTo>
                  <a:pt x="334" y="149812"/>
                  <a:pt x="1" y="155483"/>
                  <a:pt x="2436" y="160320"/>
                </a:cubicBezTo>
                <a:cubicBezTo>
                  <a:pt x="4938" y="165323"/>
                  <a:pt x="9941" y="168526"/>
                  <a:pt x="14978" y="170961"/>
                </a:cubicBezTo>
                <a:cubicBezTo>
                  <a:pt x="30322" y="178233"/>
                  <a:pt x="47568" y="180067"/>
                  <a:pt x="64513" y="181502"/>
                </a:cubicBezTo>
                <a:cubicBezTo>
                  <a:pt x="98555" y="184344"/>
                  <a:pt x="132751" y="185776"/>
                  <a:pt x="166934" y="185776"/>
                </a:cubicBezTo>
                <a:cubicBezTo>
                  <a:pt x="182894" y="185776"/>
                  <a:pt x="198851" y="185464"/>
                  <a:pt x="214787" y="184837"/>
                </a:cubicBezTo>
                <a:cubicBezTo>
                  <a:pt x="239939" y="183870"/>
                  <a:pt x="267558" y="180901"/>
                  <a:pt x="284737" y="162521"/>
                </a:cubicBezTo>
                <a:cubicBezTo>
                  <a:pt x="289341" y="157618"/>
                  <a:pt x="292977" y="151680"/>
                  <a:pt x="294478" y="145176"/>
                </a:cubicBezTo>
                <a:cubicBezTo>
                  <a:pt x="296346" y="137137"/>
                  <a:pt x="294978" y="128664"/>
                  <a:pt x="293710" y="120491"/>
                </a:cubicBezTo>
                <a:cubicBezTo>
                  <a:pt x="287973" y="82998"/>
                  <a:pt x="285171" y="45071"/>
                  <a:pt x="285371" y="7110"/>
                </a:cubicBezTo>
                <a:lnTo>
                  <a:pt x="285371" y="7110"/>
                </a:lnTo>
                <a:cubicBezTo>
                  <a:pt x="274463" y="15783"/>
                  <a:pt x="261020" y="21287"/>
                  <a:pt x="247144" y="22788"/>
                </a:cubicBezTo>
                <a:cubicBezTo>
                  <a:pt x="240973" y="23455"/>
                  <a:pt x="234468" y="23422"/>
                  <a:pt x="229098" y="26557"/>
                </a:cubicBezTo>
                <a:cubicBezTo>
                  <a:pt x="219658" y="32028"/>
                  <a:pt x="216188" y="45871"/>
                  <a:pt x="205648" y="48640"/>
                </a:cubicBezTo>
                <a:cubicBezTo>
                  <a:pt x="204171" y="49025"/>
                  <a:pt x="202641" y="49161"/>
                  <a:pt x="201085" y="49161"/>
                </a:cubicBezTo>
                <a:cubicBezTo>
                  <a:pt x="197377" y="49161"/>
                  <a:pt x="193524" y="48390"/>
                  <a:pt x="189920" y="48390"/>
                </a:cubicBezTo>
                <a:cubicBezTo>
                  <a:pt x="187178" y="48390"/>
                  <a:pt x="184579" y="48836"/>
                  <a:pt x="182298" y="50408"/>
                </a:cubicBezTo>
                <a:cubicBezTo>
                  <a:pt x="179662" y="52209"/>
                  <a:pt x="178128" y="55145"/>
                  <a:pt x="175659" y="57146"/>
                </a:cubicBezTo>
                <a:cubicBezTo>
                  <a:pt x="172925" y="59433"/>
                  <a:pt x="169357" y="60270"/>
                  <a:pt x="165733" y="60270"/>
                </a:cubicBezTo>
                <a:cubicBezTo>
                  <a:pt x="164230" y="60270"/>
                  <a:pt x="162717" y="60126"/>
                  <a:pt x="161249" y="59881"/>
                </a:cubicBezTo>
                <a:cubicBezTo>
                  <a:pt x="151109" y="58147"/>
                  <a:pt x="141769" y="52142"/>
                  <a:pt x="136065" y="43603"/>
                </a:cubicBezTo>
                <a:cubicBezTo>
                  <a:pt x="130627" y="35531"/>
                  <a:pt x="127358" y="24322"/>
                  <a:pt x="117952" y="21554"/>
                </a:cubicBezTo>
                <a:cubicBezTo>
                  <a:pt x="111914" y="19753"/>
                  <a:pt x="104776" y="22188"/>
                  <a:pt x="99505" y="18752"/>
                </a:cubicBezTo>
                <a:cubicBezTo>
                  <a:pt x="96503" y="16784"/>
                  <a:pt x="94835" y="13381"/>
                  <a:pt x="92600" y="10546"/>
                </a:cubicBezTo>
                <a:cubicBezTo>
                  <a:pt x="87096" y="3541"/>
                  <a:pt x="77856" y="339"/>
                  <a:pt x="68983" y="38"/>
                </a:cubicBezTo>
                <a:cubicBezTo>
                  <a:pt x="68238" y="13"/>
                  <a:pt x="67479" y="0"/>
                  <a:pt x="66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465000" y="-182033"/>
            <a:ext cx="9585229" cy="2835540"/>
          </a:xfrm>
          <a:custGeom>
            <a:avLst/>
            <a:gdLst/>
            <a:ahLst/>
            <a:cxnLst/>
            <a:rect l="l" t="t" r="r" b="b"/>
            <a:pathLst>
              <a:path w="109358" h="65325" extrusionOk="0">
                <a:moveTo>
                  <a:pt x="0" y="50845"/>
                </a:moveTo>
                <a:cubicBezTo>
                  <a:pt x="0" y="50845"/>
                  <a:pt x="12451" y="65325"/>
                  <a:pt x="29331" y="56615"/>
                </a:cubicBezTo>
                <a:cubicBezTo>
                  <a:pt x="41893" y="50157"/>
                  <a:pt x="34579" y="33761"/>
                  <a:pt x="41204" y="20845"/>
                </a:cubicBezTo>
                <a:cubicBezTo>
                  <a:pt x="47830" y="7929"/>
                  <a:pt x="63426" y="10795"/>
                  <a:pt x="72601" y="22241"/>
                </a:cubicBezTo>
                <a:cubicBezTo>
                  <a:pt x="83767" y="36180"/>
                  <a:pt x="109357" y="29480"/>
                  <a:pt x="108892" y="1"/>
                </a:cubicBezTo>
                <a:lnTo>
                  <a:pt x="0"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4"/>
          <p:cNvSpPr/>
          <p:nvPr/>
        </p:nvSpPr>
        <p:spPr>
          <a:xfrm flipH="1">
            <a:off x="7287579" y="1809585"/>
            <a:ext cx="1174233" cy="297167"/>
          </a:xfrm>
          <a:custGeom>
            <a:avLst/>
            <a:gdLst/>
            <a:ahLst/>
            <a:cxnLst/>
            <a:rect l="l" t="t" r="r" b="b"/>
            <a:pathLst>
              <a:path w="35227" h="8915" extrusionOk="0">
                <a:moveTo>
                  <a:pt x="18723" y="1"/>
                </a:moveTo>
                <a:cubicBezTo>
                  <a:pt x="17652" y="1"/>
                  <a:pt x="16620" y="579"/>
                  <a:pt x="15783" y="1297"/>
                </a:cubicBezTo>
                <a:cubicBezTo>
                  <a:pt x="14916" y="2036"/>
                  <a:pt x="14208" y="3000"/>
                  <a:pt x="13469" y="3932"/>
                </a:cubicBezTo>
                <a:cubicBezTo>
                  <a:pt x="13180" y="4286"/>
                  <a:pt x="12826" y="4672"/>
                  <a:pt x="12376" y="4768"/>
                </a:cubicBezTo>
                <a:cubicBezTo>
                  <a:pt x="12262" y="4797"/>
                  <a:pt x="12149" y="4809"/>
                  <a:pt x="12035" y="4809"/>
                </a:cubicBezTo>
                <a:cubicBezTo>
                  <a:pt x="11506" y="4809"/>
                  <a:pt x="10977" y="4541"/>
                  <a:pt x="10447" y="4382"/>
                </a:cubicBezTo>
                <a:cubicBezTo>
                  <a:pt x="10049" y="4240"/>
                  <a:pt x="9620" y="4171"/>
                  <a:pt x="9193" y="4171"/>
                </a:cubicBezTo>
                <a:cubicBezTo>
                  <a:pt x="7793" y="4171"/>
                  <a:pt x="6403" y="4910"/>
                  <a:pt x="6108" y="6215"/>
                </a:cubicBezTo>
                <a:cubicBezTo>
                  <a:pt x="5650" y="6066"/>
                  <a:pt x="5158" y="5996"/>
                  <a:pt x="4659" y="5996"/>
                </a:cubicBezTo>
                <a:cubicBezTo>
                  <a:pt x="2671" y="5996"/>
                  <a:pt x="566" y="7116"/>
                  <a:pt x="0" y="8915"/>
                </a:cubicBezTo>
                <a:lnTo>
                  <a:pt x="34909" y="8915"/>
                </a:lnTo>
                <a:cubicBezTo>
                  <a:pt x="35226" y="7446"/>
                  <a:pt x="33788" y="5926"/>
                  <a:pt x="32330" y="5926"/>
                </a:cubicBezTo>
                <a:cubicBezTo>
                  <a:pt x="32160" y="5926"/>
                  <a:pt x="31991" y="5946"/>
                  <a:pt x="31823" y="5990"/>
                </a:cubicBezTo>
                <a:cubicBezTo>
                  <a:pt x="30910" y="6210"/>
                  <a:pt x="30119" y="6987"/>
                  <a:pt x="29180" y="6987"/>
                </a:cubicBezTo>
                <a:cubicBezTo>
                  <a:pt x="29161" y="6987"/>
                  <a:pt x="29142" y="6987"/>
                  <a:pt x="29123" y="6986"/>
                </a:cubicBezTo>
                <a:cubicBezTo>
                  <a:pt x="28513" y="6986"/>
                  <a:pt x="27998" y="6665"/>
                  <a:pt x="27516" y="6343"/>
                </a:cubicBezTo>
                <a:cubicBezTo>
                  <a:pt x="26070" y="5411"/>
                  <a:pt x="24752" y="4350"/>
                  <a:pt x="23595" y="3129"/>
                </a:cubicBezTo>
                <a:cubicBezTo>
                  <a:pt x="22244" y="1779"/>
                  <a:pt x="20862" y="75"/>
                  <a:pt x="18966" y="11"/>
                </a:cubicBezTo>
                <a:cubicBezTo>
                  <a:pt x="18885" y="4"/>
                  <a:pt x="18804" y="1"/>
                  <a:pt x="187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4"/>
          <p:cNvSpPr/>
          <p:nvPr/>
        </p:nvSpPr>
        <p:spPr>
          <a:xfrm flipH="1">
            <a:off x="9937262" y="3841018"/>
            <a:ext cx="1174233" cy="297167"/>
          </a:xfrm>
          <a:custGeom>
            <a:avLst/>
            <a:gdLst/>
            <a:ahLst/>
            <a:cxnLst/>
            <a:rect l="l" t="t" r="r" b="b"/>
            <a:pathLst>
              <a:path w="35227" h="8915" extrusionOk="0">
                <a:moveTo>
                  <a:pt x="18723" y="1"/>
                </a:moveTo>
                <a:cubicBezTo>
                  <a:pt x="17652" y="1"/>
                  <a:pt x="16620" y="579"/>
                  <a:pt x="15783" y="1297"/>
                </a:cubicBezTo>
                <a:cubicBezTo>
                  <a:pt x="14916" y="2036"/>
                  <a:pt x="14208" y="3000"/>
                  <a:pt x="13469" y="3932"/>
                </a:cubicBezTo>
                <a:cubicBezTo>
                  <a:pt x="13180" y="4286"/>
                  <a:pt x="12826" y="4672"/>
                  <a:pt x="12376" y="4768"/>
                </a:cubicBezTo>
                <a:cubicBezTo>
                  <a:pt x="12262" y="4797"/>
                  <a:pt x="12149" y="4809"/>
                  <a:pt x="12035" y="4809"/>
                </a:cubicBezTo>
                <a:cubicBezTo>
                  <a:pt x="11506" y="4809"/>
                  <a:pt x="10977" y="4541"/>
                  <a:pt x="10447" y="4382"/>
                </a:cubicBezTo>
                <a:cubicBezTo>
                  <a:pt x="10049" y="4240"/>
                  <a:pt x="9620" y="4171"/>
                  <a:pt x="9193" y="4171"/>
                </a:cubicBezTo>
                <a:cubicBezTo>
                  <a:pt x="7793" y="4171"/>
                  <a:pt x="6403" y="4910"/>
                  <a:pt x="6108" y="6215"/>
                </a:cubicBezTo>
                <a:cubicBezTo>
                  <a:pt x="5650" y="6066"/>
                  <a:pt x="5158" y="5996"/>
                  <a:pt x="4659" y="5996"/>
                </a:cubicBezTo>
                <a:cubicBezTo>
                  <a:pt x="2671" y="5996"/>
                  <a:pt x="566" y="7116"/>
                  <a:pt x="0" y="8915"/>
                </a:cubicBezTo>
                <a:lnTo>
                  <a:pt x="34909" y="8915"/>
                </a:lnTo>
                <a:cubicBezTo>
                  <a:pt x="35226" y="7446"/>
                  <a:pt x="33788" y="5926"/>
                  <a:pt x="32330" y="5926"/>
                </a:cubicBezTo>
                <a:cubicBezTo>
                  <a:pt x="32160" y="5926"/>
                  <a:pt x="31991" y="5946"/>
                  <a:pt x="31823" y="5990"/>
                </a:cubicBezTo>
                <a:cubicBezTo>
                  <a:pt x="30910" y="6210"/>
                  <a:pt x="30119" y="6987"/>
                  <a:pt x="29180" y="6987"/>
                </a:cubicBezTo>
                <a:cubicBezTo>
                  <a:pt x="29161" y="6987"/>
                  <a:pt x="29142" y="6987"/>
                  <a:pt x="29123" y="6986"/>
                </a:cubicBezTo>
                <a:cubicBezTo>
                  <a:pt x="28513" y="6986"/>
                  <a:pt x="27998" y="6665"/>
                  <a:pt x="27516" y="6343"/>
                </a:cubicBezTo>
                <a:cubicBezTo>
                  <a:pt x="26070" y="5411"/>
                  <a:pt x="24752" y="4350"/>
                  <a:pt x="23595" y="3129"/>
                </a:cubicBezTo>
                <a:cubicBezTo>
                  <a:pt x="22244" y="1779"/>
                  <a:pt x="20862" y="75"/>
                  <a:pt x="18966" y="11"/>
                </a:cubicBezTo>
                <a:cubicBezTo>
                  <a:pt x="18885" y="4"/>
                  <a:pt x="18804" y="1"/>
                  <a:pt x="187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4"/>
          <p:cNvSpPr txBox="1">
            <a:spLocks noGrp="1"/>
          </p:cNvSpPr>
          <p:nvPr>
            <p:ph type="title"/>
          </p:nvPr>
        </p:nvSpPr>
        <p:spPr>
          <a:xfrm>
            <a:off x="696000" y="655200"/>
            <a:ext cx="10800000" cy="8628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4100"/>
              <a:buNone/>
              <a:defRPr/>
            </a:lvl2pPr>
            <a:lvl3pPr lvl="2">
              <a:spcBef>
                <a:spcPts val="0"/>
              </a:spcBef>
              <a:spcAft>
                <a:spcPts val="0"/>
              </a:spcAft>
              <a:buSzPts val="4100"/>
              <a:buNone/>
              <a:defRPr/>
            </a:lvl3pPr>
            <a:lvl4pPr lvl="3">
              <a:spcBef>
                <a:spcPts val="0"/>
              </a:spcBef>
              <a:spcAft>
                <a:spcPts val="0"/>
              </a:spcAft>
              <a:buSzPts val="4100"/>
              <a:buNone/>
              <a:defRPr/>
            </a:lvl4pPr>
            <a:lvl5pPr lvl="4">
              <a:spcBef>
                <a:spcPts val="0"/>
              </a:spcBef>
              <a:spcAft>
                <a:spcPts val="0"/>
              </a:spcAft>
              <a:buSzPts val="4100"/>
              <a:buNone/>
              <a:defRPr/>
            </a:lvl5pPr>
            <a:lvl6pPr lvl="5">
              <a:spcBef>
                <a:spcPts val="0"/>
              </a:spcBef>
              <a:spcAft>
                <a:spcPts val="0"/>
              </a:spcAft>
              <a:buSzPts val="4100"/>
              <a:buNone/>
              <a:defRPr/>
            </a:lvl6pPr>
            <a:lvl7pPr lvl="6">
              <a:spcBef>
                <a:spcPts val="0"/>
              </a:spcBef>
              <a:spcAft>
                <a:spcPts val="0"/>
              </a:spcAft>
              <a:buSzPts val="4100"/>
              <a:buNone/>
              <a:defRPr/>
            </a:lvl7pPr>
            <a:lvl8pPr lvl="7">
              <a:spcBef>
                <a:spcPts val="0"/>
              </a:spcBef>
              <a:spcAft>
                <a:spcPts val="0"/>
              </a:spcAft>
              <a:buSzPts val="4100"/>
              <a:buNone/>
              <a:defRPr/>
            </a:lvl8pPr>
            <a:lvl9pPr lvl="8">
              <a:spcBef>
                <a:spcPts val="0"/>
              </a:spcBef>
              <a:spcAft>
                <a:spcPts val="0"/>
              </a:spcAft>
              <a:buSzPts val="4100"/>
              <a:buNone/>
              <a:defRPr/>
            </a:lvl9pPr>
          </a:lstStyle>
          <a:p>
            <a:endParaRPr/>
          </a:p>
        </p:txBody>
      </p:sp>
      <p:sp>
        <p:nvSpPr>
          <p:cNvPr id="161" name="Google Shape;161;p4"/>
          <p:cNvSpPr txBox="1">
            <a:spLocks noGrp="1"/>
          </p:cNvSpPr>
          <p:nvPr>
            <p:ph type="body" idx="1"/>
          </p:nvPr>
        </p:nvSpPr>
        <p:spPr>
          <a:xfrm>
            <a:off x="720000" y="1606400"/>
            <a:ext cx="10197200" cy="466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spcBef>
                <a:spcPts val="2133"/>
              </a:spcBef>
              <a:spcAft>
                <a:spcPts val="0"/>
              </a:spcAft>
              <a:buSzPts val="1400"/>
              <a:buAutoNum type="alphaLcPeriod"/>
              <a:defRPr/>
            </a:lvl2pPr>
            <a:lvl3pPr marL="1828754" lvl="2" indent="-423323" rtl="0">
              <a:spcBef>
                <a:spcPts val="2133"/>
              </a:spcBef>
              <a:spcAft>
                <a:spcPts val="0"/>
              </a:spcAft>
              <a:buSzPts val="1400"/>
              <a:buAutoNum type="romanLcPeriod"/>
              <a:defRPr/>
            </a:lvl3pPr>
            <a:lvl4pPr marL="2438339" lvl="3" indent="-423323" rtl="0">
              <a:spcBef>
                <a:spcPts val="2133"/>
              </a:spcBef>
              <a:spcAft>
                <a:spcPts val="0"/>
              </a:spcAft>
              <a:buSzPts val="1400"/>
              <a:buAutoNum type="arabicPeriod"/>
              <a:defRPr/>
            </a:lvl4pPr>
            <a:lvl5pPr marL="3047924" lvl="4" indent="-423323" rtl="0">
              <a:spcBef>
                <a:spcPts val="2133"/>
              </a:spcBef>
              <a:spcAft>
                <a:spcPts val="0"/>
              </a:spcAft>
              <a:buSzPts val="1400"/>
              <a:buAutoNum type="alphaLcPeriod"/>
              <a:defRPr/>
            </a:lvl5pPr>
            <a:lvl6pPr marL="3657509" lvl="5" indent="-423323" rtl="0">
              <a:spcBef>
                <a:spcPts val="2133"/>
              </a:spcBef>
              <a:spcAft>
                <a:spcPts val="0"/>
              </a:spcAft>
              <a:buSzPts val="1400"/>
              <a:buAutoNum type="romanLcPeriod"/>
              <a:defRPr/>
            </a:lvl6pPr>
            <a:lvl7pPr marL="4267093" lvl="6" indent="-423323" rtl="0">
              <a:spcBef>
                <a:spcPts val="2133"/>
              </a:spcBef>
              <a:spcAft>
                <a:spcPts val="0"/>
              </a:spcAft>
              <a:buSzPts val="1400"/>
              <a:buAutoNum type="arabicPeriod"/>
              <a:defRPr/>
            </a:lvl7pPr>
            <a:lvl8pPr marL="4876678" lvl="7" indent="-423323" rtl="0">
              <a:spcBef>
                <a:spcPts val="2133"/>
              </a:spcBef>
              <a:spcAft>
                <a:spcPts val="0"/>
              </a:spcAft>
              <a:buSzPts val="1400"/>
              <a:buAutoNum type="alphaLcPeriod"/>
              <a:defRPr/>
            </a:lvl8pPr>
            <a:lvl9pPr marL="5486263" lvl="8" indent="-423323" rtl="0">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36380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8029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8206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3732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7216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4924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9757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6685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1/6/2023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9219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1/6/2023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112766910"/>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pisek.acm.si/"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pisek@acm.si" TargetMode="External"/><Relationship Id="rId2" Type="http://schemas.openxmlformats.org/officeDocument/2006/relationships/hyperlink" Target="https://tekmovanja.acm.si/?q=pisek/razpi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Matija.Lokar@fmf.uni-lj.si" TargetMode="External"/><Relationship Id="rId2" Type="http://schemas.openxmlformats.org/officeDocument/2006/relationships/hyperlink" Target="mailto:pisek@acm.si" TargetMode="Externa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lusy.fri.uni-lj.si/ucbenik/"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lusy.fri.uni-lj.si/ucbenik/"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mailto:Matija.Lokar@fmf.uni-lj.s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okar.fmf.uni-lj.si/moodle"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channel/UCN-p-ojW51uW6cPAViFr8Fw"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Help_required.jpg" TargetMode="External"/><Relationship Id="rId2" Type="http://schemas.openxmlformats.org/officeDocument/2006/relationships/hyperlink" Target="https://www.pngitem.com/middle/JRRmob_clip-art-sad-faces-clipart-sad-face-hd/" TargetMode="External"/><Relationship Id="rId1" Type="http://schemas.openxmlformats.org/officeDocument/2006/relationships/slideLayout" Target="../slideLayouts/slideLayout2.xml"/><Relationship Id="rId6" Type="http://schemas.openxmlformats.org/officeDocument/2006/relationships/hyperlink" Target="https://unsplash.com/photos/Q_LiPtuYv1Y" TargetMode="External"/><Relationship Id="rId5" Type="http://schemas.openxmlformats.org/officeDocument/2006/relationships/hyperlink" Target="https://unsplash.com/photos/D7OYAmHGDRI" TargetMode="External"/><Relationship Id="rId4" Type="http://schemas.openxmlformats.org/officeDocument/2006/relationships/hyperlink" Target="https://unsplash.com/photos/c2R04b1xqrQ"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dighum.ec.tuwien.ac.at/perspectives-on-digital-humanis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sazu.si/events/5a25516ac153ea56172aa42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napoj@404.s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si/novice/2021-06-17-82-redna-seja-vlade-republike-slovenije/" TargetMode="External"/><Relationship Id="rId2" Type="http://schemas.openxmlformats.org/officeDocument/2006/relationships/hyperlink" Target="https://www.gov.si/novice/2021-06-22-40-ukrepov-za-cetrto-desetletje-samostojne-drzave/" TargetMode="External"/><Relationship Id="rId1" Type="http://schemas.openxmlformats.org/officeDocument/2006/relationships/slideLayout" Target="../slideLayouts/slideLayout2.xml"/><Relationship Id="rId4" Type="http://schemas.openxmlformats.org/officeDocument/2006/relationships/hyperlink" Target="https://www.gov.si/assets/vlada/Seja-vlade-SZJ/2021/06-2021/sevl82.docx"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I6Hll4RazY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descr="Jigsaw puzzles in plastic figures">
            <a:extLst>
              <a:ext uri="{FF2B5EF4-FFF2-40B4-BE49-F238E27FC236}">
                <a16:creationId xmlns:a16="http://schemas.microsoft.com/office/drawing/2014/main" id="{F64A30BE-064D-C713-FE5C-3196AA4412CD}"/>
              </a:ext>
            </a:extLst>
          </p:cNvPr>
          <p:cNvPicPr>
            <a:picLocks noChangeAspect="1"/>
          </p:cNvPicPr>
          <p:nvPr/>
        </p:nvPicPr>
        <p:blipFill rotWithShape="1">
          <a:blip r:embed="rId2"/>
          <a:srcRect l="21306" r="17138"/>
          <a:stretch/>
        </p:blipFill>
        <p:spPr>
          <a:xfrm>
            <a:off x="20" y="10"/>
            <a:ext cx="6095980" cy="6857990"/>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1" name="Freeform: Shape 10">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2400596" y="454890"/>
            <a:ext cx="3969651" cy="5948221"/>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 name="Podnaslov 2">
            <a:extLst>
              <a:ext uri="{FF2B5EF4-FFF2-40B4-BE49-F238E27FC236}">
                <a16:creationId xmlns:a16="http://schemas.microsoft.com/office/drawing/2014/main" id="{B4DE8135-D148-84AA-AA05-D02C6AD87A10}"/>
              </a:ext>
            </a:extLst>
          </p:cNvPr>
          <p:cNvSpPr>
            <a:spLocks noGrp="1"/>
          </p:cNvSpPr>
          <p:nvPr>
            <p:ph type="subTitle" idx="1"/>
          </p:nvPr>
        </p:nvSpPr>
        <p:spPr>
          <a:xfrm>
            <a:off x="6858000" y="4571999"/>
            <a:ext cx="4572000" cy="1524000"/>
          </a:xfrm>
        </p:spPr>
        <p:txBody>
          <a:bodyPr>
            <a:normAutofit fontScale="92500" lnSpcReduction="10000"/>
          </a:bodyPr>
          <a:lstStyle/>
          <a:p>
            <a:pPr algn="l"/>
            <a:r>
              <a:rPr lang="en-US" dirty="0"/>
              <a:t>Matija Lokar	</a:t>
            </a:r>
          </a:p>
          <a:p>
            <a:pPr algn="l"/>
            <a:r>
              <a:rPr lang="en-US" dirty="0" err="1"/>
              <a:t>Fakulteta</a:t>
            </a:r>
            <a:r>
              <a:rPr lang="en-US" dirty="0"/>
              <a:t> za </a:t>
            </a:r>
            <a:r>
              <a:rPr lang="en-US" dirty="0" err="1"/>
              <a:t>matematiko</a:t>
            </a:r>
            <a:r>
              <a:rPr lang="en-US" dirty="0"/>
              <a:t> in </a:t>
            </a:r>
            <a:r>
              <a:rPr lang="en-US" dirty="0" err="1"/>
              <a:t>fiziko</a:t>
            </a:r>
            <a:endParaRPr lang="en-US" dirty="0"/>
          </a:p>
          <a:p>
            <a:pPr algn="l"/>
            <a:r>
              <a:rPr lang="en-US" dirty="0" err="1"/>
              <a:t>Univerza</a:t>
            </a:r>
            <a:r>
              <a:rPr lang="en-US" dirty="0"/>
              <a:t> v </a:t>
            </a:r>
            <a:r>
              <a:rPr lang="en-US" dirty="0" err="1"/>
              <a:t>Ljubljani</a:t>
            </a:r>
            <a:endParaRPr lang="sl-SI" dirty="0"/>
          </a:p>
        </p:txBody>
      </p:sp>
      <p:sp>
        <p:nvSpPr>
          <p:cNvPr id="5" name="Rectangle 1">
            <a:extLst>
              <a:ext uri="{FF2B5EF4-FFF2-40B4-BE49-F238E27FC236}">
                <a16:creationId xmlns:a16="http://schemas.microsoft.com/office/drawing/2014/main" id="{E8F0D262-970D-4CAA-9514-D5A0DDFCAA22}"/>
              </a:ext>
            </a:extLst>
          </p:cNvPr>
          <p:cNvSpPr>
            <a:spLocks noGrp="1" noChangeArrowheads="1"/>
          </p:cNvSpPr>
          <p:nvPr>
            <p:ph type="ctrTitle"/>
          </p:nvPr>
        </p:nvSpPr>
        <p:spPr bwMode="auto">
          <a:xfrm>
            <a:off x="6201383" y="1320439"/>
            <a:ext cx="4946515"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5400" b="0" i="0" u="none" strike="noStrike" cap="none" normalizeH="0" baseline="0" dirty="0">
                <a:ln>
                  <a:noFill/>
                </a:ln>
                <a:solidFill>
                  <a:schemeClr val="tx1"/>
                </a:solidFill>
                <a:effectLst/>
                <a:latin typeface="Arial" panose="020B0604020202020204" pitchFamily="34" charset="0"/>
              </a:rPr>
              <a:t>Aktualnosti o poučevanju RIN</a:t>
            </a:r>
          </a:p>
        </p:txBody>
      </p:sp>
    </p:spTree>
    <p:extLst>
      <p:ext uri="{BB962C8B-B14F-4D97-AF65-F5344CB8AC3E}">
        <p14:creationId xmlns:p14="http://schemas.microsoft.com/office/powerpoint/2010/main" val="3284523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toddler girl wears white tank top">
            <a:extLst>
              <a:ext uri="{FF2B5EF4-FFF2-40B4-BE49-F238E27FC236}">
                <a16:creationId xmlns:a16="http://schemas.microsoft.com/office/drawing/2014/main" id="{77C1752E-9B9B-1BD4-3751-250870541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52413"/>
            <a:ext cx="95250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5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63B498E2-B2F1-06F8-707A-48EF4327ED6E}"/>
              </a:ext>
            </a:extLst>
          </p:cNvPr>
          <p:cNvSpPr>
            <a:spLocks noGrp="1"/>
          </p:cNvSpPr>
          <p:nvPr>
            <p:ph type="title"/>
          </p:nvPr>
        </p:nvSpPr>
        <p:spPr/>
        <p:txBody>
          <a:bodyPr/>
          <a:lstStyle/>
          <a:p>
            <a:r>
              <a:rPr lang="en-US" dirty="0"/>
              <a:t>Novi </a:t>
            </a:r>
            <a:r>
              <a:rPr lang="en-US" dirty="0" err="1"/>
              <a:t>Pišek</a:t>
            </a:r>
            <a:r>
              <a:rPr lang="en-US" dirty="0"/>
              <a:t> </a:t>
            </a:r>
            <a:endParaRPr lang="sl-SI" dirty="0"/>
          </a:p>
        </p:txBody>
      </p:sp>
      <p:sp>
        <p:nvSpPr>
          <p:cNvPr id="5" name="Označba mesta besedila 4">
            <a:extLst>
              <a:ext uri="{FF2B5EF4-FFF2-40B4-BE49-F238E27FC236}">
                <a16:creationId xmlns:a16="http://schemas.microsoft.com/office/drawing/2014/main" id="{4133B9B7-8583-6373-33A1-5458EC2243DF}"/>
              </a:ext>
            </a:extLst>
          </p:cNvPr>
          <p:cNvSpPr>
            <a:spLocks noGrp="1"/>
          </p:cNvSpPr>
          <p:nvPr>
            <p:ph type="body" idx="1"/>
          </p:nvPr>
        </p:nvSpPr>
        <p:spPr/>
        <p:txBody>
          <a:bodyPr/>
          <a:lstStyle/>
          <a:p>
            <a:endParaRPr lang="sl-SI"/>
          </a:p>
        </p:txBody>
      </p:sp>
      <p:pic>
        <p:nvPicPr>
          <p:cNvPr id="7" name="Slika 6" descr="Slika, ki vsebuje besede besedilo&#10;&#10;Opis je samodejno ustvarjen">
            <a:extLst>
              <a:ext uri="{FF2B5EF4-FFF2-40B4-BE49-F238E27FC236}">
                <a16:creationId xmlns:a16="http://schemas.microsoft.com/office/drawing/2014/main" id="{5E3B255C-8E8A-33CC-CEF3-6A7FCDFF8139}"/>
              </a:ext>
            </a:extLst>
          </p:cNvPr>
          <p:cNvPicPr>
            <a:picLocks noChangeAspect="1"/>
          </p:cNvPicPr>
          <p:nvPr/>
        </p:nvPicPr>
        <p:blipFill>
          <a:blip r:embed="rId2"/>
          <a:stretch>
            <a:fillRect/>
          </a:stretch>
        </p:blipFill>
        <p:spPr>
          <a:xfrm>
            <a:off x="6823789" y="276416"/>
            <a:ext cx="4606211" cy="4160943"/>
          </a:xfrm>
          <a:prstGeom prst="rect">
            <a:avLst/>
          </a:prstGeom>
        </p:spPr>
      </p:pic>
    </p:spTree>
    <p:extLst>
      <p:ext uri="{BB962C8B-B14F-4D97-AF65-F5344CB8AC3E}">
        <p14:creationId xmlns:p14="http://schemas.microsoft.com/office/powerpoint/2010/main" val="2586987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1154052"/>
            <a:ext cx="6182972" cy="1052438"/>
          </a:xfrm>
        </p:spPr>
        <p:txBody>
          <a:bodyPr>
            <a:normAutofit fontScale="90000"/>
          </a:bodyPr>
          <a:lstStyle/>
          <a:p>
            <a:r>
              <a:rPr lang="sl-SI" dirty="0"/>
              <a:t>SPLETNA STORITEV PIŠEK</a:t>
            </a:r>
            <a:endParaRPr lang="en-US" dirty="0"/>
          </a:p>
        </p:txBody>
      </p:sp>
      <p:sp>
        <p:nvSpPr>
          <p:cNvPr id="4" name="Title 1"/>
          <p:cNvSpPr txBox="1">
            <a:spLocks noGrp="1"/>
          </p:cNvSpPr>
          <p:nvPr>
            <p:ph type="subTitle" idx="1"/>
          </p:nvPr>
        </p:nvSpPr>
        <p:spPr>
          <a:xfrm>
            <a:off x="4204285" y="4179948"/>
            <a:ext cx="6901774" cy="1524000"/>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algn="ctr">
              <a:defRPr sz="33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5400" dirty="0">
                <a:solidFill>
                  <a:schemeClr val="bg1"/>
                </a:solidFill>
              </a:rPr>
              <a:t>http://pi</a:t>
            </a:r>
            <a:r>
              <a:rPr lang="sl-SI" sz="5400" dirty="0">
                <a:solidFill>
                  <a:schemeClr val="bg1"/>
                </a:solidFill>
              </a:rPr>
              <a:t>š</a:t>
            </a:r>
            <a:r>
              <a:rPr lang="en-US" sz="5400" dirty="0">
                <a:solidFill>
                  <a:schemeClr val="bg1"/>
                </a:solidFill>
              </a:rPr>
              <a:t>ek.acm.si</a:t>
            </a:r>
          </a:p>
        </p:txBody>
      </p:sp>
      <p:pic>
        <p:nvPicPr>
          <p:cNvPr id="5" name="Slika 4">
            <a:extLst>
              <a:ext uri="{FF2B5EF4-FFF2-40B4-BE49-F238E27FC236}">
                <a16:creationId xmlns:a16="http://schemas.microsoft.com/office/drawing/2014/main" id="{E1D2DBE5-32A8-2083-561B-5C2DD68BE79E}"/>
              </a:ext>
            </a:extLst>
          </p:cNvPr>
          <p:cNvPicPr>
            <a:picLocks noChangeAspect="1"/>
          </p:cNvPicPr>
          <p:nvPr/>
        </p:nvPicPr>
        <p:blipFill>
          <a:blip r:embed="rId2"/>
          <a:stretch>
            <a:fillRect/>
          </a:stretch>
        </p:blipFill>
        <p:spPr>
          <a:xfrm rot="20805549">
            <a:off x="556579" y="980175"/>
            <a:ext cx="4489972" cy="3230374"/>
          </a:xfrm>
          <a:prstGeom prst="rect">
            <a:avLst/>
          </a:prstGeom>
        </p:spPr>
      </p:pic>
    </p:spTree>
    <p:extLst>
      <p:ext uri="{BB962C8B-B14F-4D97-AF65-F5344CB8AC3E}">
        <p14:creationId xmlns:p14="http://schemas.microsoft.com/office/powerpoint/2010/main" val="253247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C6597DC2-444F-54A0-30A0-D4AA033F5C2C}"/>
              </a:ext>
            </a:extLst>
          </p:cNvPr>
          <p:cNvPicPr>
            <a:picLocks noChangeAspect="1"/>
          </p:cNvPicPr>
          <p:nvPr/>
        </p:nvPicPr>
        <p:blipFill>
          <a:blip r:embed="rId2"/>
          <a:stretch>
            <a:fillRect/>
          </a:stretch>
        </p:blipFill>
        <p:spPr>
          <a:xfrm>
            <a:off x="301556" y="2985542"/>
            <a:ext cx="8792183" cy="3666619"/>
          </a:xfrm>
          <a:prstGeom prst="rect">
            <a:avLst/>
          </a:prstGeom>
        </p:spPr>
      </p:pic>
      <p:sp>
        <p:nvSpPr>
          <p:cNvPr id="4" name="Title 3"/>
          <p:cNvSpPr>
            <a:spLocks noGrp="1"/>
          </p:cNvSpPr>
          <p:nvPr>
            <p:ph type="title"/>
          </p:nvPr>
        </p:nvSpPr>
        <p:spPr>
          <a:xfrm>
            <a:off x="2410319" y="-408950"/>
            <a:ext cx="9902952" cy="3520440"/>
          </a:xfrm>
        </p:spPr>
        <p:txBody>
          <a:bodyPr>
            <a:noAutofit/>
          </a:bodyPr>
          <a:lstStyle/>
          <a:p>
            <a:r>
              <a:rPr lang="sl-SI" sz="2800" dirty="0">
                <a:latin typeface="Arial" panose="020B0604020202020204" pitchFamily="34" charset="0"/>
                <a:cs typeface="Arial" panose="020B0604020202020204" pitchFamily="34" charset="0"/>
              </a:rPr>
              <a:t>Spletna storitev za pomoč pri poučevanju programiranja z uporabo programiranja z delčki </a:t>
            </a:r>
            <a:br>
              <a:rPr lang="sl-SI" sz="2800" dirty="0">
                <a:latin typeface="Arial" panose="020B0604020202020204" pitchFamily="34" charset="0"/>
                <a:cs typeface="Arial" panose="020B0604020202020204" pitchFamily="34" charset="0"/>
              </a:rPr>
            </a:br>
            <a:br>
              <a:rPr lang="sl-SI" sz="2800" dirty="0">
                <a:latin typeface="Arial" panose="020B0604020202020204" pitchFamily="34" charset="0"/>
                <a:cs typeface="Arial" panose="020B0604020202020204" pitchFamily="34" charset="0"/>
              </a:rPr>
            </a:br>
            <a:r>
              <a:rPr lang="sl-SI" sz="2800" dirty="0">
                <a:latin typeface="Arial" panose="020B0604020202020204" pitchFamily="34" charset="0"/>
                <a:cs typeface="Arial" panose="020B0604020202020204" pitchFamily="34" charset="0"/>
              </a:rPr>
              <a:t>Prosto dostopna na </a:t>
            </a:r>
            <a:r>
              <a:rPr lang="sl-SI" sz="2800" dirty="0">
                <a:latin typeface="Arial" panose="020B0604020202020204" pitchFamily="34" charset="0"/>
                <a:cs typeface="Arial" panose="020B0604020202020204" pitchFamily="34" charset="0"/>
                <a:hlinkClick r:id="rId3"/>
              </a:rPr>
              <a:t>https://pisek.acm.si</a:t>
            </a:r>
            <a:r>
              <a:rPr lang="sl-SI" sz="2800" dirty="0">
                <a:latin typeface="Arial" panose="020B0604020202020204" pitchFamily="34" charset="0"/>
                <a:cs typeface="Arial" panose="020B0604020202020204" pitchFamily="34" charset="0"/>
              </a:rPr>
              <a:t> in </a:t>
            </a:r>
            <a:r>
              <a:rPr lang="sl-SI" sz="2800" dirty="0">
                <a:latin typeface="Arial" panose="020B0604020202020204" pitchFamily="34" charset="0"/>
                <a:cs typeface="Arial" panose="020B0604020202020204" pitchFamily="34" charset="0"/>
                <a:hlinkClick r:id="rId3"/>
              </a:rPr>
              <a:t>https://pišek.acm.si</a:t>
            </a:r>
            <a:r>
              <a:rPr lang="sl-SI" sz="2800" dirty="0">
                <a:latin typeface="Arial" panose="020B0604020202020204" pitchFamily="34" charset="0"/>
                <a:cs typeface="Arial" panose="020B0604020202020204" pitchFamily="34" charset="0"/>
              </a:rPr>
              <a:t> </a:t>
            </a:r>
            <a:br>
              <a:rPr lang="sl-SI" sz="2800" dirty="0">
                <a:latin typeface="Arial" panose="020B0604020202020204" pitchFamily="34" charset="0"/>
                <a:cs typeface="Arial" panose="020B0604020202020204" pitchFamily="34" charset="0"/>
              </a:rPr>
            </a:br>
            <a:br>
              <a:rPr lang="sl-SI" sz="2800" dirty="0">
                <a:latin typeface="Arial" panose="020B0604020202020204" pitchFamily="34" charset="0"/>
                <a:cs typeface="Arial" panose="020B0604020202020204" pitchFamily="34" charset="0"/>
              </a:rPr>
            </a:br>
            <a:r>
              <a:rPr lang="sl-SI" sz="2800" dirty="0">
                <a:latin typeface="Arial" panose="020B0604020202020204" pitchFamily="34" charset="0"/>
                <a:cs typeface="Arial" panose="020B0604020202020204" pitchFamily="34" charset="0"/>
              </a:rPr>
              <a:t>Omogoča avtomatsko ocenjevanje sestavljenih programov</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578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l-SI" dirty="0"/>
              <a:t>ZBIRKA NALOG</a:t>
            </a:r>
            <a:endParaRPr lang="en-US" sz="6000" dirty="0">
              <a:latin typeface="Bahnschrift SemiBold" panose="020B0502040204020203" pitchFamily="34" charset="0"/>
            </a:endParaRPr>
          </a:p>
        </p:txBody>
      </p:sp>
      <p:sp>
        <p:nvSpPr>
          <p:cNvPr id="3" name="Text Placeholder 2"/>
          <p:cNvSpPr>
            <a:spLocks noGrp="1"/>
          </p:cNvSpPr>
          <p:nvPr>
            <p:ph type="body" idx="1"/>
          </p:nvPr>
        </p:nvSpPr>
        <p:spPr/>
        <p:txBody>
          <a:bodyPr/>
          <a:lstStyle/>
          <a:p>
            <a:r>
              <a:rPr lang="sl-SI" sz="2400" dirty="0">
                <a:latin typeface="Bahnschrift SemiBold" panose="020B0502040204020203" pitchFamily="34" charset="0"/>
              </a:rPr>
              <a:t>Preko </a:t>
            </a:r>
            <a:r>
              <a:rPr lang="en-US" dirty="0">
                <a:latin typeface="Bahnschrift SemiBold" panose="020B0502040204020203" pitchFamily="34" charset="0"/>
              </a:rPr>
              <a:t>5</a:t>
            </a:r>
            <a:r>
              <a:rPr lang="en-US" sz="2400" dirty="0">
                <a:latin typeface="Bahnschrift SemiBold" panose="020B0502040204020203" pitchFamily="34" charset="0"/>
              </a:rPr>
              <a:t>00</a:t>
            </a:r>
            <a:r>
              <a:rPr lang="sl-SI" sz="2400" dirty="0">
                <a:latin typeface="Bahnschrift SemiBold" panose="020B0502040204020203" pitchFamily="34" charset="0"/>
              </a:rPr>
              <a:t> problemov</a:t>
            </a:r>
            <a:r>
              <a:rPr lang="en-US" sz="2400" dirty="0">
                <a:latin typeface="Bahnschrift SemiBold" panose="020B0502040204020203" pitchFamily="34" charset="0"/>
              </a:rPr>
              <a:t> </a:t>
            </a:r>
            <a:r>
              <a:rPr lang="sl-SI" sz="2400" dirty="0">
                <a:latin typeface="Bahnschrift SemiBold" panose="020B0502040204020203" pitchFamily="34" charset="0"/>
              </a:rPr>
              <a:t>različnih težavnostnih stopenj</a:t>
            </a:r>
            <a:endParaRPr lang="en-US" dirty="0"/>
          </a:p>
        </p:txBody>
      </p:sp>
    </p:spTree>
    <p:extLst>
      <p:ext uri="{BB962C8B-B14F-4D97-AF65-F5344CB8AC3E}">
        <p14:creationId xmlns:p14="http://schemas.microsoft.com/office/powerpoint/2010/main" val="329295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241FDFC6-C70C-031D-A014-7B2DB7AA362F}"/>
              </a:ext>
            </a:extLst>
          </p:cNvPr>
          <p:cNvSpPr>
            <a:spLocks noGrp="1"/>
          </p:cNvSpPr>
          <p:nvPr>
            <p:ph type="title"/>
          </p:nvPr>
        </p:nvSpPr>
        <p:spPr/>
        <p:txBody>
          <a:bodyPr/>
          <a:lstStyle/>
          <a:p>
            <a:r>
              <a:rPr lang="en-US" dirty="0" err="1"/>
              <a:t>Platforma</a:t>
            </a:r>
            <a:r>
              <a:rPr lang="en-US" dirty="0"/>
              <a:t> za </a:t>
            </a:r>
            <a:r>
              <a:rPr lang="en-US" dirty="0" err="1"/>
              <a:t>tekmovanje</a:t>
            </a:r>
            <a:endParaRPr lang="sl-SI" dirty="0"/>
          </a:p>
        </p:txBody>
      </p:sp>
      <p:pic>
        <p:nvPicPr>
          <p:cNvPr id="6" name="Označba mesta vsebine 5">
            <a:extLst>
              <a:ext uri="{FF2B5EF4-FFF2-40B4-BE49-F238E27FC236}">
                <a16:creationId xmlns:a16="http://schemas.microsoft.com/office/drawing/2014/main" id="{80372496-B0A2-196E-72B5-5B0CCA761E45}"/>
              </a:ext>
            </a:extLst>
          </p:cNvPr>
          <p:cNvPicPr>
            <a:picLocks noGrp="1" noChangeAspect="1"/>
          </p:cNvPicPr>
          <p:nvPr>
            <p:ph idx="1"/>
          </p:nvPr>
        </p:nvPicPr>
        <p:blipFill>
          <a:blip r:embed="rId2"/>
          <a:stretch>
            <a:fillRect/>
          </a:stretch>
        </p:blipFill>
        <p:spPr>
          <a:xfrm>
            <a:off x="3066771" y="2178996"/>
            <a:ext cx="7741343" cy="3817938"/>
          </a:xfrm>
          <a:prstGeom prst="rect">
            <a:avLst/>
          </a:prstGeom>
        </p:spPr>
      </p:pic>
    </p:spTree>
    <p:extLst>
      <p:ext uri="{BB962C8B-B14F-4D97-AF65-F5344CB8AC3E}">
        <p14:creationId xmlns:p14="http://schemas.microsoft.com/office/powerpoint/2010/main" val="307523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162EFF-5E60-CE09-9722-3482C6C842BC}"/>
              </a:ext>
            </a:extLst>
          </p:cNvPr>
          <p:cNvSpPr>
            <a:spLocks noGrp="1"/>
          </p:cNvSpPr>
          <p:nvPr>
            <p:ph type="title"/>
          </p:nvPr>
        </p:nvSpPr>
        <p:spPr>
          <a:solidFill>
            <a:schemeClr val="accent6"/>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br>
              <a:rPr lang="en-US" b="1" dirty="0">
                <a:solidFill>
                  <a:srgbClr val="333333"/>
                </a:solidFill>
                <a:latin typeface="Arial" panose="020B0604020202020204" pitchFamily="34" charset="0"/>
              </a:rPr>
            </a:br>
            <a:r>
              <a:rPr lang="en-US" b="1" dirty="0">
                <a:solidFill>
                  <a:srgbClr val="333333"/>
                </a:solidFill>
                <a:latin typeface="Arial" panose="020B0604020202020204" pitchFamily="34" charset="0"/>
              </a:rPr>
              <a:t>T</a:t>
            </a:r>
            <a:r>
              <a:rPr lang="sl-SI" b="1" i="0" dirty="0" err="1">
                <a:solidFill>
                  <a:srgbClr val="333333"/>
                </a:solidFill>
                <a:effectLst/>
                <a:latin typeface="Arial" panose="020B0604020202020204" pitchFamily="34" charset="0"/>
              </a:rPr>
              <a:t>ekmovanj</a:t>
            </a:r>
            <a:r>
              <a:rPr lang="en-US" b="1" dirty="0">
                <a:solidFill>
                  <a:srgbClr val="333333"/>
                </a:solidFill>
                <a:latin typeface="Arial" panose="020B0604020202020204" pitchFamily="34" charset="0"/>
              </a:rPr>
              <a:t>e</a:t>
            </a:r>
            <a:r>
              <a:rPr lang="sl-SI" b="1" i="0" dirty="0">
                <a:solidFill>
                  <a:srgbClr val="333333"/>
                </a:solidFill>
                <a:effectLst/>
                <a:latin typeface="Arial" panose="020B0604020202020204" pitchFamily="34" charset="0"/>
              </a:rPr>
              <a:t> ACM v programiranju </a:t>
            </a:r>
            <a:br>
              <a:rPr lang="en-US" b="1" i="0" dirty="0">
                <a:solidFill>
                  <a:srgbClr val="333333"/>
                </a:solidFill>
                <a:effectLst/>
                <a:latin typeface="Arial" panose="020B0604020202020204" pitchFamily="34" charset="0"/>
              </a:rPr>
            </a:br>
            <a:r>
              <a:rPr lang="en-US" b="1" i="0" dirty="0">
                <a:solidFill>
                  <a:srgbClr val="333333"/>
                </a:solidFill>
                <a:effectLst/>
                <a:latin typeface="Arial" panose="020B0604020202020204" pitchFamily="34" charset="0"/>
              </a:rPr>
              <a:t>   </a:t>
            </a:r>
            <a:r>
              <a:rPr lang="sl-SI" b="1" i="0" dirty="0">
                <a:solidFill>
                  <a:srgbClr val="333333"/>
                </a:solidFill>
                <a:effectLst/>
                <a:latin typeface="Arial" panose="020B0604020202020204" pitchFamily="34" charset="0"/>
              </a:rPr>
              <a:t>z delčki Pišek</a:t>
            </a:r>
            <a:br>
              <a:rPr lang="sl-SI" b="1" i="0" dirty="0">
                <a:solidFill>
                  <a:srgbClr val="333333"/>
                </a:solidFill>
                <a:effectLst/>
                <a:latin typeface="Arial" panose="020B0604020202020204" pitchFamily="34" charset="0"/>
              </a:rPr>
            </a:br>
            <a:endParaRPr lang="sl-SI" dirty="0"/>
          </a:p>
        </p:txBody>
      </p:sp>
      <p:sp>
        <p:nvSpPr>
          <p:cNvPr id="3" name="Označba mesta vsebine 2">
            <a:extLst>
              <a:ext uri="{FF2B5EF4-FFF2-40B4-BE49-F238E27FC236}">
                <a16:creationId xmlns:a16="http://schemas.microsoft.com/office/drawing/2014/main" id="{9C55504B-AAAF-94DC-9A8E-EB451AA42EC6}"/>
              </a:ext>
            </a:extLst>
          </p:cNvPr>
          <p:cNvSpPr>
            <a:spLocks noGrp="1"/>
          </p:cNvSpPr>
          <p:nvPr>
            <p:ph idx="1"/>
          </p:nvPr>
        </p:nvSpPr>
        <p:spPr>
          <a:xfrm>
            <a:off x="762000" y="2538919"/>
            <a:ext cx="10668000" cy="3818083"/>
          </a:xfrm>
        </p:spPr>
        <p:txBody>
          <a:bodyPr/>
          <a:lstStyle/>
          <a:p>
            <a:r>
              <a:rPr lang="sl-SI" dirty="0">
                <a:hlinkClick r:id="rId2"/>
              </a:rPr>
              <a:t>https://tekmovanja.acm.si/?q=pisek/razpis</a:t>
            </a:r>
            <a:r>
              <a:rPr lang="en-US" dirty="0"/>
              <a:t> </a:t>
            </a:r>
          </a:p>
          <a:p>
            <a:r>
              <a:rPr lang="sv-SE" b="0" i="0" dirty="0">
                <a:solidFill>
                  <a:schemeClr val="tx1"/>
                </a:solidFill>
                <a:effectLst/>
                <a:latin typeface="Arial" panose="020B0604020202020204" pitchFamily="34" charset="0"/>
              </a:rPr>
              <a:t>med 28. februarjem in 14. marcem 2023</a:t>
            </a:r>
          </a:p>
          <a:p>
            <a:r>
              <a:rPr lang="en-US" dirty="0">
                <a:solidFill>
                  <a:schemeClr val="tx1"/>
                </a:solidFill>
                <a:latin typeface="Arial" panose="020B0604020202020204" pitchFamily="34" charset="0"/>
              </a:rPr>
              <a:t>D</a:t>
            </a:r>
            <a:r>
              <a:rPr lang="pl-PL" b="0" i="0" dirty="0">
                <a:solidFill>
                  <a:schemeClr val="tx1"/>
                </a:solidFill>
                <a:effectLst/>
                <a:latin typeface="Arial" panose="020B0604020202020204" pitchFamily="34" charset="0"/>
              </a:rPr>
              <a:t>odatna pojasnila</a:t>
            </a:r>
            <a:r>
              <a:rPr lang="en-US" b="0" i="0" dirty="0">
                <a:solidFill>
                  <a:schemeClr val="tx1"/>
                </a:solidFill>
                <a:effectLst/>
                <a:latin typeface="Arial" panose="020B0604020202020204" pitchFamily="34" charset="0"/>
              </a:rPr>
              <a:t>: </a:t>
            </a:r>
            <a:r>
              <a:rPr lang="pl-PL" b="0" i="0"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pisek@acm.si</a:t>
            </a:r>
            <a:r>
              <a:rPr lang="en-US" dirty="0">
                <a:solidFill>
                  <a:schemeClr val="tx1"/>
                </a:solidFill>
                <a:latin typeface="Arial" panose="020B0604020202020204" pitchFamily="34" charset="0"/>
              </a:rPr>
              <a:t>  (in </a:t>
            </a:r>
            <a:r>
              <a:rPr lang="en-US" dirty="0" err="1">
                <a:solidFill>
                  <a:schemeClr val="tx1"/>
                </a:solidFill>
                <a:latin typeface="Arial" panose="020B0604020202020204" pitchFamily="34" charset="0"/>
              </a:rPr>
              <a:t>sedaj</a:t>
            </a:r>
            <a:r>
              <a:rPr lang="en-US" dirty="0">
                <a:solidFill>
                  <a:schemeClr val="tx1"/>
                </a:solidFill>
                <a:latin typeface="Arial" panose="020B0604020202020204" pitchFamily="34" charset="0"/>
              </a:rPr>
              <a:t> )</a:t>
            </a:r>
            <a:endParaRPr lang="sl-SI" dirty="0">
              <a:solidFill>
                <a:schemeClr val="tx1"/>
              </a:solidFill>
            </a:endParaRPr>
          </a:p>
        </p:txBody>
      </p:sp>
    </p:spTree>
    <p:extLst>
      <p:ext uri="{BB962C8B-B14F-4D97-AF65-F5344CB8AC3E}">
        <p14:creationId xmlns:p14="http://schemas.microsoft.com/office/powerpoint/2010/main" val="2502869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0C40D8-1E4B-DFC1-F8E9-E7F6C0967ED3}"/>
              </a:ext>
            </a:extLst>
          </p:cNvPr>
          <p:cNvSpPr>
            <a:spLocks noGrp="1"/>
          </p:cNvSpPr>
          <p:nvPr>
            <p:ph type="title"/>
          </p:nvPr>
        </p:nvSpPr>
        <p:spPr/>
        <p:txBody>
          <a:bodyPr/>
          <a:lstStyle/>
          <a:p>
            <a:r>
              <a:rPr lang="en-US" dirty="0" err="1"/>
              <a:t>Brošure</a:t>
            </a:r>
            <a:endParaRPr lang="sl-SI" dirty="0"/>
          </a:p>
        </p:txBody>
      </p:sp>
      <p:pic>
        <p:nvPicPr>
          <p:cNvPr id="4" name="Označba mesta vsebine 3">
            <a:extLst>
              <a:ext uri="{FF2B5EF4-FFF2-40B4-BE49-F238E27FC236}">
                <a16:creationId xmlns:a16="http://schemas.microsoft.com/office/drawing/2014/main" id="{2F402AF5-6AD3-8DE5-2EA4-61314018296E}"/>
              </a:ext>
            </a:extLst>
          </p:cNvPr>
          <p:cNvPicPr>
            <a:picLocks noGrp="1" noChangeAspect="1"/>
          </p:cNvPicPr>
          <p:nvPr>
            <p:ph idx="1"/>
          </p:nvPr>
        </p:nvPicPr>
        <p:blipFill>
          <a:blip r:embed="rId2"/>
          <a:stretch>
            <a:fillRect/>
          </a:stretch>
        </p:blipFill>
        <p:spPr>
          <a:xfrm>
            <a:off x="537115" y="2119376"/>
            <a:ext cx="5558885" cy="3817938"/>
          </a:xfrm>
          <a:prstGeom prst="rect">
            <a:avLst/>
          </a:prstGeom>
        </p:spPr>
      </p:pic>
      <p:pic>
        <p:nvPicPr>
          <p:cNvPr id="5" name="Slika 4">
            <a:extLst>
              <a:ext uri="{FF2B5EF4-FFF2-40B4-BE49-F238E27FC236}">
                <a16:creationId xmlns:a16="http://schemas.microsoft.com/office/drawing/2014/main" id="{3424F283-4614-555B-3780-52EC6701E763}"/>
              </a:ext>
            </a:extLst>
          </p:cNvPr>
          <p:cNvPicPr>
            <a:picLocks noChangeAspect="1"/>
          </p:cNvPicPr>
          <p:nvPr/>
        </p:nvPicPr>
        <p:blipFill>
          <a:blip r:embed="rId3"/>
          <a:stretch>
            <a:fillRect/>
          </a:stretch>
        </p:blipFill>
        <p:spPr>
          <a:xfrm>
            <a:off x="6512773" y="363728"/>
            <a:ext cx="2053682" cy="2783839"/>
          </a:xfrm>
          <a:prstGeom prst="rect">
            <a:avLst/>
          </a:prstGeom>
        </p:spPr>
      </p:pic>
      <p:pic>
        <p:nvPicPr>
          <p:cNvPr id="6" name="Slika 5">
            <a:extLst>
              <a:ext uri="{FF2B5EF4-FFF2-40B4-BE49-F238E27FC236}">
                <a16:creationId xmlns:a16="http://schemas.microsoft.com/office/drawing/2014/main" id="{D4B90B80-6774-0306-BB91-7DE46FEE352B}"/>
              </a:ext>
            </a:extLst>
          </p:cNvPr>
          <p:cNvPicPr>
            <a:picLocks noChangeAspect="1"/>
          </p:cNvPicPr>
          <p:nvPr/>
        </p:nvPicPr>
        <p:blipFill>
          <a:blip r:embed="rId4"/>
          <a:stretch>
            <a:fillRect/>
          </a:stretch>
        </p:blipFill>
        <p:spPr>
          <a:xfrm>
            <a:off x="6563360" y="3387849"/>
            <a:ext cx="5424170" cy="2278827"/>
          </a:xfrm>
          <a:prstGeom prst="rect">
            <a:avLst/>
          </a:prstGeom>
        </p:spPr>
      </p:pic>
      <p:pic>
        <p:nvPicPr>
          <p:cNvPr id="7" name="Slika 6">
            <a:extLst>
              <a:ext uri="{FF2B5EF4-FFF2-40B4-BE49-F238E27FC236}">
                <a16:creationId xmlns:a16="http://schemas.microsoft.com/office/drawing/2014/main" id="{E384C984-3E9F-F3AC-1640-95F09B856462}"/>
              </a:ext>
            </a:extLst>
          </p:cNvPr>
          <p:cNvPicPr>
            <a:picLocks noChangeAspect="1"/>
          </p:cNvPicPr>
          <p:nvPr/>
        </p:nvPicPr>
        <p:blipFill>
          <a:blip r:embed="rId5"/>
          <a:stretch>
            <a:fillRect/>
          </a:stretch>
        </p:blipFill>
        <p:spPr>
          <a:xfrm>
            <a:off x="9377680" y="214312"/>
            <a:ext cx="2609850" cy="2619375"/>
          </a:xfrm>
          <a:prstGeom prst="rect">
            <a:avLst/>
          </a:prstGeom>
        </p:spPr>
      </p:pic>
    </p:spTree>
    <p:extLst>
      <p:ext uri="{BB962C8B-B14F-4D97-AF65-F5344CB8AC3E}">
        <p14:creationId xmlns:p14="http://schemas.microsoft.com/office/powerpoint/2010/main" val="161781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CC7F97-ECD8-5934-E38E-4D5D500067C6}"/>
              </a:ext>
            </a:extLst>
          </p:cNvPr>
          <p:cNvSpPr>
            <a:spLocks noGrp="1"/>
          </p:cNvSpPr>
          <p:nvPr>
            <p:ph type="title"/>
          </p:nvPr>
        </p:nvSpPr>
        <p:spPr/>
        <p:txBody>
          <a:bodyPr/>
          <a:lstStyle/>
          <a:p>
            <a:r>
              <a:rPr lang="en-US" dirty="0"/>
              <a:t>Projekt </a:t>
            </a:r>
            <a:r>
              <a:rPr lang="en-US" dirty="0" err="1"/>
              <a:t>prenove</a:t>
            </a:r>
            <a:r>
              <a:rPr lang="en-US" dirty="0"/>
              <a:t> </a:t>
            </a:r>
            <a:r>
              <a:rPr lang="en-US" dirty="0" err="1"/>
              <a:t>Piška</a:t>
            </a:r>
            <a:endParaRPr lang="sl-SI" dirty="0"/>
          </a:p>
        </p:txBody>
      </p:sp>
      <p:sp>
        <p:nvSpPr>
          <p:cNvPr id="3" name="Označba mesta vsebine 2">
            <a:extLst>
              <a:ext uri="{FF2B5EF4-FFF2-40B4-BE49-F238E27FC236}">
                <a16:creationId xmlns:a16="http://schemas.microsoft.com/office/drawing/2014/main" id="{C3EBEC71-3D8D-F221-97DB-F009FCD79B35}"/>
              </a:ext>
            </a:extLst>
          </p:cNvPr>
          <p:cNvSpPr>
            <a:spLocks noGrp="1"/>
          </p:cNvSpPr>
          <p:nvPr>
            <p:ph idx="1"/>
          </p:nvPr>
        </p:nvSpPr>
        <p:spPr/>
        <p:txBody>
          <a:bodyPr>
            <a:normAutofit lnSpcReduction="10000"/>
          </a:bodyPr>
          <a:lstStyle/>
          <a:p>
            <a:r>
              <a:rPr lang="en-US" b="1" dirty="0" err="1">
                <a:solidFill>
                  <a:schemeClr val="accent6">
                    <a:alpha val="70000"/>
                  </a:schemeClr>
                </a:solidFill>
              </a:rPr>
              <a:t>januar</a:t>
            </a:r>
            <a:r>
              <a:rPr lang="en-US" b="1" dirty="0">
                <a:solidFill>
                  <a:schemeClr val="accent6">
                    <a:alpha val="70000"/>
                  </a:schemeClr>
                </a:solidFill>
              </a:rPr>
              <a:t> - </a:t>
            </a:r>
            <a:r>
              <a:rPr lang="en-US" b="1" dirty="0" err="1">
                <a:solidFill>
                  <a:schemeClr val="accent6">
                    <a:alpha val="70000"/>
                  </a:schemeClr>
                </a:solidFill>
              </a:rPr>
              <a:t>junij</a:t>
            </a:r>
            <a:r>
              <a:rPr lang="en-US" b="1" dirty="0">
                <a:solidFill>
                  <a:schemeClr val="accent6">
                    <a:alpha val="70000"/>
                  </a:schemeClr>
                </a:solidFill>
              </a:rPr>
              <a:t> 2023</a:t>
            </a:r>
          </a:p>
          <a:p>
            <a:r>
              <a:rPr lang="en-US" dirty="0" err="1"/>
              <a:t>Selitev</a:t>
            </a:r>
            <a:r>
              <a:rPr lang="en-US" dirty="0"/>
              <a:t> v </a:t>
            </a:r>
            <a:r>
              <a:rPr lang="en-US" dirty="0" err="1"/>
              <a:t>Slovenijo</a:t>
            </a:r>
            <a:r>
              <a:rPr lang="en-US" dirty="0"/>
              <a:t> (au revoir France)</a:t>
            </a:r>
          </a:p>
          <a:p>
            <a:r>
              <a:rPr lang="en-US" dirty="0" err="1"/>
              <a:t>Nove</a:t>
            </a:r>
            <a:r>
              <a:rPr lang="en-US" dirty="0"/>
              <a:t> </a:t>
            </a:r>
            <a:r>
              <a:rPr lang="en-US" dirty="0" err="1"/>
              <a:t>naloge</a:t>
            </a:r>
            <a:r>
              <a:rPr lang="en-US" dirty="0"/>
              <a:t>, </a:t>
            </a:r>
            <a:r>
              <a:rPr lang="en-US" dirty="0" err="1"/>
              <a:t>drugačna</a:t>
            </a:r>
            <a:r>
              <a:rPr lang="en-US" dirty="0"/>
              <a:t> </a:t>
            </a:r>
            <a:r>
              <a:rPr lang="en-US" dirty="0" err="1"/>
              <a:t>razporeditev</a:t>
            </a:r>
            <a:endParaRPr lang="en-US" dirty="0"/>
          </a:p>
          <a:p>
            <a:r>
              <a:rPr lang="en-US" dirty="0"/>
              <a:t>AAI </a:t>
            </a:r>
            <a:r>
              <a:rPr lang="en-US" dirty="0" err="1"/>
              <a:t>prijava</a:t>
            </a:r>
            <a:endParaRPr lang="en-US" dirty="0"/>
          </a:p>
          <a:p>
            <a:r>
              <a:rPr lang="en-US" dirty="0" err="1"/>
              <a:t>Poenotenje</a:t>
            </a:r>
            <a:r>
              <a:rPr lang="en-US" dirty="0"/>
              <a:t> </a:t>
            </a:r>
            <a:r>
              <a:rPr lang="en-US" dirty="0" err="1"/>
              <a:t>vmesnika</a:t>
            </a:r>
            <a:endParaRPr lang="en-US" dirty="0"/>
          </a:p>
          <a:p>
            <a:r>
              <a:rPr lang="en-US" dirty="0" err="1"/>
              <a:t>Iskalnik</a:t>
            </a:r>
            <a:r>
              <a:rPr lang="en-US" dirty="0"/>
              <a:t> po </a:t>
            </a:r>
            <a:r>
              <a:rPr lang="en-US" dirty="0" err="1"/>
              <a:t>konceptih</a:t>
            </a:r>
            <a:r>
              <a:rPr lang="en-US" dirty="0"/>
              <a:t>, </a:t>
            </a:r>
            <a:r>
              <a:rPr lang="en-US" dirty="0" err="1"/>
              <a:t>težavnosti</a:t>
            </a:r>
            <a:r>
              <a:rPr lang="en-US" dirty="0"/>
              <a:t>, </a:t>
            </a:r>
            <a:r>
              <a:rPr lang="en-US" dirty="0" err="1"/>
              <a:t>tipu</a:t>
            </a:r>
            <a:r>
              <a:rPr lang="en-US" dirty="0"/>
              <a:t> </a:t>
            </a:r>
            <a:r>
              <a:rPr lang="en-US" dirty="0" err="1"/>
              <a:t>naloge</a:t>
            </a:r>
            <a:r>
              <a:rPr lang="en-US" dirty="0"/>
              <a:t> … </a:t>
            </a:r>
          </a:p>
          <a:p>
            <a:endParaRPr lang="sl-SI" dirty="0"/>
          </a:p>
        </p:txBody>
      </p:sp>
    </p:spTree>
    <p:extLst>
      <p:ext uri="{BB962C8B-B14F-4D97-AF65-F5344CB8AC3E}">
        <p14:creationId xmlns:p14="http://schemas.microsoft.com/office/powerpoint/2010/main" val="26804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0030FA6C-56C6-7EBD-E932-750E662B2C2B}"/>
              </a:ext>
            </a:extLst>
          </p:cNvPr>
          <p:cNvSpPr>
            <a:spLocks noGrp="1"/>
          </p:cNvSpPr>
          <p:nvPr>
            <p:ph type="title"/>
          </p:nvPr>
        </p:nvSpPr>
        <p:spPr/>
        <p:txBody>
          <a:bodyPr/>
          <a:lstStyle/>
          <a:p>
            <a:r>
              <a:rPr lang="en-US" dirty="0"/>
              <a:t>Na </a:t>
            </a:r>
            <a:r>
              <a:rPr lang="en-US" dirty="0" err="1"/>
              <a:t>pomoč</a:t>
            </a:r>
            <a:r>
              <a:rPr lang="en-US" dirty="0"/>
              <a:t>!</a:t>
            </a:r>
            <a:endParaRPr lang="sl-SI" dirty="0"/>
          </a:p>
        </p:txBody>
      </p:sp>
      <p:sp>
        <p:nvSpPr>
          <p:cNvPr id="5" name="Označba mesta besedila 4">
            <a:extLst>
              <a:ext uri="{FF2B5EF4-FFF2-40B4-BE49-F238E27FC236}">
                <a16:creationId xmlns:a16="http://schemas.microsoft.com/office/drawing/2014/main" id="{7CE68D85-554F-10C0-0DEC-7549DC64F8DD}"/>
              </a:ext>
            </a:extLst>
          </p:cNvPr>
          <p:cNvSpPr>
            <a:spLocks noGrp="1"/>
          </p:cNvSpPr>
          <p:nvPr>
            <p:ph type="body" idx="1"/>
          </p:nvPr>
        </p:nvSpPr>
        <p:spPr>
          <a:xfrm>
            <a:off x="1993392" y="4660074"/>
            <a:ext cx="18812030" cy="2041525"/>
          </a:xfrm>
        </p:spPr>
        <p:txBody>
          <a:bodyPr/>
          <a:lstStyle/>
          <a:p>
            <a:r>
              <a:rPr lang="en-US" dirty="0" err="1">
                <a:solidFill>
                  <a:schemeClr val="accent4"/>
                </a:solidFill>
                <a:hlinkClick r:id="rId2">
                  <a:extLst>
                    <a:ext uri="{A12FA001-AC4F-418D-AE19-62706E023703}">
                      <ahyp:hlinkClr xmlns:ahyp="http://schemas.microsoft.com/office/drawing/2018/hyperlinkcolor" val="tx"/>
                    </a:ext>
                  </a:extLst>
                </a:hlinkClick>
              </a:rPr>
              <a:t>Ideje</a:t>
            </a:r>
            <a:r>
              <a:rPr lang="en-US" dirty="0">
                <a:solidFill>
                  <a:schemeClr val="accent4"/>
                </a:solidFill>
                <a:hlinkClick r:id="rId2">
                  <a:extLst>
                    <a:ext uri="{A12FA001-AC4F-418D-AE19-62706E023703}">
                      <ahyp:hlinkClr xmlns:ahyp="http://schemas.microsoft.com/office/drawing/2018/hyperlinkcolor" val="tx"/>
                    </a:ext>
                  </a:extLst>
                </a:hlinkClick>
              </a:rPr>
              <a:t>, </a:t>
            </a:r>
            <a:r>
              <a:rPr lang="en-US" dirty="0" err="1">
                <a:solidFill>
                  <a:schemeClr val="accent4"/>
                </a:solidFill>
                <a:hlinkClick r:id="rId2">
                  <a:extLst>
                    <a:ext uri="{A12FA001-AC4F-418D-AE19-62706E023703}">
                      <ahyp:hlinkClr xmlns:ahyp="http://schemas.microsoft.com/office/drawing/2018/hyperlinkcolor" val="tx"/>
                    </a:ext>
                  </a:extLst>
                </a:hlinkClick>
              </a:rPr>
              <a:t>želje</a:t>
            </a:r>
            <a:r>
              <a:rPr lang="en-US" dirty="0">
                <a:solidFill>
                  <a:schemeClr val="accent4"/>
                </a:solidFill>
                <a:hlinkClick r:id="rId2">
                  <a:extLst>
                    <a:ext uri="{A12FA001-AC4F-418D-AE19-62706E023703}">
                      <ahyp:hlinkClr xmlns:ahyp="http://schemas.microsoft.com/office/drawing/2018/hyperlinkcolor" val="tx"/>
                    </a:ext>
                  </a:extLst>
                </a:hlinkClick>
              </a:rPr>
              <a:t>, </a:t>
            </a:r>
            <a:r>
              <a:rPr lang="en-US" dirty="0" err="1">
                <a:solidFill>
                  <a:schemeClr val="accent4"/>
                </a:solidFill>
                <a:hlinkClick r:id="rId2">
                  <a:extLst>
                    <a:ext uri="{A12FA001-AC4F-418D-AE19-62706E023703}">
                      <ahyp:hlinkClr xmlns:ahyp="http://schemas.microsoft.com/office/drawing/2018/hyperlinkcolor" val="tx"/>
                    </a:ext>
                  </a:extLst>
                </a:hlinkClick>
              </a:rPr>
              <a:t>opažanja</a:t>
            </a:r>
            <a:r>
              <a:rPr lang="en-US" dirty="0">
                <a:solidFill>
                  <a:schemeClr val="accent4"/>
                </a:solidFill>
                <a:hlinkClick r:id="rId2">
                  <a:extLst>
                    <a:ext uri="{A12FA001-AC4F-418D-AE19-62706E023703}">
                      <ahyp:hlinkClr xmlns:ahyp="http://schemas.microsoft.com/office/drawing/2018/hyperlinkcolor" val="tx"/>
                    </a:ext>
                  </a:extLst>
                </a:hlinkClick>
              </a:rPr>
              <a:t>, </a:t>
            </a:r>
            <a:r>
              <a:rPr lang="en-US" dirty="0" err="1">
                <a:solidFill>
                  <a:schemeClr val="accent4"/>
                </a:solidFill>
                <a:hlinkClick r:id="rId2">
                  <a:extLst>
                    <a:ext uri="{A12FA001-AC4F-418D-AE19-62706E023703}">
                      <ahyp:hlinkClr xmlns:ahyp="http://schemas.microsoft.com/office/drawing/2018/hyperlinkcolor" val="tx"/>
                    </a:ext>
                  </a:extLst>
                </a:hlinkClick>
              </a:rPr>
              <a:t>predlogi</a:t>
            </a:r>
            <a:r>
              <a:rPr lang="en-US" dirty="0">
                <a:solidFill>
                  <a:schemeClr val="accent4"/>
                </a:solidFill>
                <a:hlinkClick r:id="rId2">
                  <a:extLst>
                    <a:ext uri="{A12FA001-AC4F-418D-AE19-62706E023703}">
                      <ahyp:hlinkClr xmlns:ahyp="http://schemas.microsoft.com/office/drawing/2018/hyperlinkcolor" val="tx"/>
                    </a:ext>
                  </a:extLst>
                </a:hlinkClick>
              </a:rPr>
              <a:t> … </a:t>
            </a:r>
          </a:p>
          <a:p>
            <a:r>
              <a:rPr lang="en-US" dirty="0">
                <a:solidFill>
                  <a:srgbClr val="6C71B0"/>
                </a:solidFill>
                <a:hlinkClick r:id="rId2">
                  <a:extLst>
                    <a:ext uri="{A12FA001-AC4F-418D-AE19-62706E023703}">
                      <ahyp:hlinkClr xmlns:ahyp="http://schemas.microsoft.com/office/drawing/2018/hyperlinkcolor" val="tx"/>
                    </a:ext>
                  </a:extLst>
                </a:hlinkClick>
              </a:rPr>
              <a:t>pisek@acm.si</a:t>
            </a:r>
            <a:endParaRPr lang="en-US" dirty="0"/>
          </a:p>
          <a:p>
            <a:r>
              <a:rPr lang="en-US" dirty="0">
                <a:hlinkClick r:id="rId3"/>
              </a:rPr>
              <a:t>Matija.Lokar@fmf.uni-lj.si</a:t>
            </a:r>
            <a:r>
              <a:rPr lang="en-US" dirty="0"/>
              <a:t> </a:t>
            </a:r>
            <a:endParaRPr lang="sl-SI" dirty="0"/>
          </a:p>
        </p:txBody>
      </p:sp>
      <p:pic>
        <p:nvPicPr>
          <p:cNvPr id="3074" name="Picture 2">
            <a:extLst>
              <a:ext uri="{FF2B5EF4-FFF2-40B4-BE49-F238E27FC236}">
                <a16:creationId xmlns:a16="http://schemas.microsoft.com/office/drawing/2014/main" id="{D6FDE4C3-8E00-9486-D11A-D0F233998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862" y="547878"/>
            <a:ext cx="3382010" cy="338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28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B50398-F162-68BC-EA78-A9E89269BFF3}"/>
              </a:ext>
            </a:extLst>
          </p:cNvPr>
          <p:cNvSpPr>
            <a:spLocks noGrp="1"/>
          </p:cNvSpPr>
          <p:nvPr>
            <p:ph type="title"/>
          </p:nvPr>
        </p:nvSpPr>
        <p:spPr/>
        <p:txBody>
          <a:bodyPr/>
          <a:lstStyle/>
          <a:p>
            <a:r>
              <a:rPr lang="en-US" dirty="0"/>
              <a:t>O </a:t>
            </a:r>
            <a:r>
              <a:rPr lang="en-US" dirty="0" err="1"/>
              <a:t>čem</a:t>
            </a:r>
            <a:r>
              <a:rPr lang="en-US" dirty="0"/>
              <a:t> </a:t>
            </a:r>
            <a:r>
              <a:rPr lang="en-US" dirty="0" err="1"/>
              <a:t>bo</a:t>
            </a:r>
            <a:r>
              <a:rPr lang="en-US" dirty="0"/>
              <a:t> (</a:t>
            </a:r>
            <a:r>
              <a:rPr lang="en-US" dirty="0" err="1"/>
              <a:t>morda</a:t>
            </a:r>
            <a:r>
              <a:rPr lang="en-US" dirty="0"/>
              <a:t>) </a:t>
            </a:r>
            <a:r>
              <a:rPr lang="en-US" dirty="0" err="1"/>
              <a:t>govora</a:t>
            </a:r>
            <a:endParaRPr lang="sl-SI" dirty="0"/>
          </a:p>
        </p:txBody>
      </p:sp>
      <p:sp>
        <p:nvSpPr>
          <p:cNvPr id="3" name="Označba mesta vsebine 2">
            <a:extLst>
              <a:ext uri="{FF2B5EF4-FFF2-40B4-BE49-F238E27FC236}">
                <a16:creationId xmlns:a16="http://schemas.microsoft.com/office/drawing/2014/main" id="{EEEB1A83-42D4-D479-DDFE-4E91A448967D}"/>
              </a:ext>
            </a:extLst>
          </p:cNvPr>
          <p:cNvSpPr>
            <a:spLocks noGrp="1"/>
          </p:cNvSpPr>
          <p:nvPr>
            <p:ph idx="1"/>
          </p:nvPr>
        </p:nvSpPr>
        <p:spPr/>
        <p:txBody>
          <a:bodyPr>
            <a:normAutofit/>
          </a:bodyPr>
          <a:lstStyle/>
          <a:p>
            <a:r>
              <a:rPr lang="en-US" dirty="0" err="1"/>
              <a:t>Posvet</a:t>
            </a:r>
            <a:r>
              <a:rPr lang="en-US" dirty="0"/>
              <a:t> v </a:t>
            </a:r>
            <a:r>
              <a:rPr lang="en-US" dirty="0" err="1"/>
              <a:t>Državnem</a:t>
            </a:r>
            <a:r>
              <a:rPr lang="en-US" dirty="0"/>
              <a:t> </a:t>
            </a:r>
            <a:r>
              <a:rPr lang="en-US" dirty="0" err="1"/>
              <a:t>Svetu</a:t>
            </a:r>
            <a:endParaRPr lang="en-US" dirty="0"/>
          </a:p>
          <a:p>
            <a:r>
              <a:rPr lang="en-US" dirty="0"/>
              <a:t>Novi </a:t>
            </a:r>
            <a:r>
              <a:rPr lang="en-US" dirty="0" err="1"/>
              <a:t>Pišek</a:t>
            </a:r>
            <a:endParaRPr lang="en-US" dirty="0"/>
          </a:p>
          <a:p>
            <a:r>
              <a:rPr lang="en-US" dirty="0" err="1"/>
              <a:t>Gradiva</a:t>
            </a:r>
            <a:r>
              <a:rPr lang="en-US" dirty="0"/>
              <a:t> za RIN</a:t>
            </a:r>
          </a:p>
          <a:p>
            <a:r>
              <a:rPr lang="en-US" dirty="0" err="1"/>
              <a:t>Izzivi</a:t>
            </a:r>
            <a:r>
              <a:rPr lang="en-US" dirty="0"/>
              <a:t> </a:t>
            </a:r>
            <a:r>
              <a:rPr lang="en-US" dirty="0" err="1"/>
              <a:t>poučevanja</a:t>
            </a:r>
            <a:r>
              <a:rPr lang="en-US" dirty="0"/>
              <a:t> RIN v OŠ in SŠ</a:t>
            </a:r>
          </a:p>
          <a:p>
            <a:r>
              <a:rPr lang="en-US" dirty="0"/>
              <a:t>Projekt NAPOJ MINUT</a:t>
            </a:r>
          </a:p>
        </p:txBody>
      </p:sp>
    </p:spTree>
    <p:extLst>
      <p:ext uri="{BB962C8B-B14F-4D97-AF65-F5344CB8AC3E}">
        <p14:creationId xmlns:p14="http://schemas.microsoft.com/office/powerpoint/2010/main" val="2023889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D53038-EE6B-5210-14A0-E744AA53786D}"/>
              </a:ext>
            </a:extLst>
          </p:cNvPr>
          <p:cNvSpPr>
            <a:spLocks noGrp="1"/>
          </p:cNvSpPr>
          <p:nvPr>
            <p:ph type="title"/>
          </p:nvPr>
        </p:nvSpPr>
        <p:spPr/>
        <p:txBody>
          <a:bodyPr/>
          <a:lstStyle/>
          <a:p>
            <a:r>
              <a:rPr lang="en-US" dirty="0" err="1"/>
              <a:t>Gradiva</a:t>
            </a:r>
            <a:endParaRPr lang="sl-SI" dirty="0"/>
          </a:p>
        </p:txBody>
      </p:sp>
      <p:sp>
        <p:nvSpPr>
          <p:cNvPr id="3" name="Označba mesta besedila 2">
            <a:extLst>
              <a:ext uri="{FF2B5EF4-FFF2-40B4-BE49-F238E27FC236}">
                <a16:creationId xmlns:a16="http://schemas.microsoft.com/office/drawing/2014/main" id="{485FE20C-015B-6B77-91B1-344E9C479247}"/>
              </a:ext>
            </a:extLst>
          </p:cNvPr>
          <p:cNvSpPr>
            <a:spLocks noGrp="1"/>
          </p:cNvSpPr>
          <p:nvPr>
            <p:ph type="body" idx="1"/>
          </p:nvPr>
        </p:nvSpPr>
        <p:spPr/>
        <p:txBody>
          <a:bodyPr/>
          <a:lstStyle/>
          <a:p>
            <a:r>
              <a:rPr lang="sl-SI" dirty="0">
                <a:hlinkClick r:id="rId2"/>
              </a:rPr>
              <a:t>https://lusy.fri.uni-lj.si/ucbenik/</a:t>
            </a:r>
            <a:r>
              <a:rPr lang="en-US" dirty="0"/>
              <a:t> </a:t>
            </a:r>
            <a:endParaRPr lang="sl-SI" dirty="0"/>
          </a:p>
        </p:txBody>
      </p:sp>
      <p:pic>
        <p:nvPicPr>
          <p:cNvPr id="4" name="Slika 3">
            <a:extLst>
              <a:ext uri="{FF2B5EF4-FFF2-40B4-BE49-F238E27FC236}">
                <a16:creationId xmlns:a16="http://schemas.microsoft.com/office/drawing/2014/main" id="{EDD54F5E-760D-8D11-B841-50618B54CC90}"/>
              </a:ext>
            </a:extLst>
          </p:cNvPr>
          <p:cNvPicPr>
            <a:picLocks noChangeAspect="1"/>
          </p:cNvPicPr>
          <p:nvPr/>
        </p:nvPicPr>
        <p:blipFill>
          <a:blip r:embed="rId3"/>
          <a:stretch>
            <a:fillRect/>
          </a:stretch>
        </p:blipFill>
        <p:spPr>
          <a:xfrm>
            <a:off x="7696581" y="844105"/>
            <a:ext cx="2724150" cy="2828925"/>
          </a:xfrm>
          <a:prstGeom prst="rect">
            <a:avLst/>
          </a:prstGeom>
        </p:spPr>
      </p:pic>
    </p:spTree>
    <p:extLst>
      <p:ext uri="{BB962C8B-B14F-4D97-AF65-F5344CB8AC3E}">
        <p14:creationId xmlns:p14="http://schemas.microsoft.com/office/powerpoint/2010/main" val="360200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391A15DB-9C54-D06A-0E98-FBE35256FACF}"/>
              </a:ext>
            </a:extLst>
          </p:cNvPr>
          <p:cNvPicPr>
            <a:picLocks noChangeAspect="1"/>
          </p:cNvPicPr>
          <p:nvPr/>
        </p:nvPicPr>
        <p:blipFill>
          <a:blip r:embed="rId2"/>
          <a:stretch>
            <a:fillRect/>
          </a:stretch>
        </p:blipFill>
        <p:spPr>
          <a:xfrm>
            <a:off x="125781" y="129700"/>
            <a:ext cx="8689035" cy="6598599"/>
          </a:xfrm>
          <a:prstGeom prst="rect">
            <a:avLst/>
          </a:prstGeom>
        </p:spPr>
      </p:pic>
      <p:sp>
        <p:nvSpPr>
          <p:cNvPr id="6" name="PoljeZBesedilom 5">
            <a:extLst>
              <a:ext uri="{FF2B5EF4-FFF2-40B4-BE49-F238E27FC236}">
                <a16:creationId xmlns:a16="http://schemas.microsoft.com/office/drawing/2014/main" id="{F5EF5475-52D8-37ED-11E0-86968FEB58BF}"/>
              </a:ext>
            </a:extLst>
          </p:cNvPr>
          <p:cNvSpPr txBox="1"/>
          <p:nvPr/>
        </p:nvSpPr>
        <p:spPr>
          <a:xfrm>
            <a:off x="8875776" y="309110"/>
            <a:ext cx="3397504" cy="954107"/>
          </a:xfrm>
          <a:prstGeom prst="rect">
            <a:avLst/>
          </a:prstGeom>
          <a:noFill/>
        </p:spPr>
        <p:txBody>
          <a:bodyPr wrap="square">
            <a:spAutoFit/>
          </a:bodyPr>
          <a:lstStyle/>
          <a:p>
            <a:r>
              <a:rPr lang="sl-SI" sz="2800" b="1" dirty="0">
                <a:hlinkClick r:id="rId3">
                  <a:extLst>
                    <a:ext uri="{A12FA001-AC4F-418D-AE19-62706E023703}">
                      <ahyp:hlinkClr xmlns:ahyp="http://schemas.microsoft.com/office/drawing/2018/hyperlinkcolor" val="tx"/>
                    </a:ext>
                  </a:extLst>
                </a:hlinkClick>
              </a:rPr>
              <a:t>https://lusy.fri.uni-lj.si/ucbenik/</a:t>
            </a:r>
            <a:r>
              <a:rPr lang="en-US" sz="2800" b="1" dirty="0"/>
              <a:t> </a:t>
            </a:r>
            <a:endParaRPr lang="sl-SI" sz="2800" b="1" dirty="0"/>
          </a:p>
        </p:txBody>
      </p:sp>
      <p:sp>
        <p:nvSpPr>
          <p:cNvPr id="7" name="PoljeZBesedilom 6">
            <a:extLst>
              <a:ext uri="{FF2B5EF4-FFF2-40B4-BE49-F238E27FC236}">
                <a16:creationId xmlns:a16="http://schemas.microsoft.com/office/drawing/2014/main" id="{3CDDD371-EBA0-C547-1083-50E34E75A523}"/>
              </a:ext>
            </a:extLst>
          </p:cNvPr>
          <p:cNvSpPr txBox="1"/>
          <p:nvPr/>
        </p:nvSpPr>
        <p:spPr>
          <a:xfrm>
            <a:off x="9026144" y="1645920"/>
            <a:ext cx="2828544" cy="2862322"/>
          </a:xfrm>
          <a:prstGeom prst="rect">
            <a:avLst/>
          </a:prstGeom>
          <a:noFill/>
        </p:spPr>
        <p:txBody>
          <a:bodyPr wrap="square" rtlCol="0">
            <a:spAutoFit/>
          </a:bodyPr>
          <a:lstStyle/>
          <a:p>
            <a:pPr marL="285750" indent="-285750">
              <a:buFont typeface="Arial" panose="020B0604020202020204" pitchFamily="34" charset="0"/>
              <a:buChar char="•"/>
            </a:pPr>
            <a:r>
              <a:rPr lang="en-US" dirty="0" err="1"/>
              <a:t>Želje</a:t>
            </a:r>
            <a:r>
              <a:rPr lang="en-US" dirty="0"/>
              <a:t> - </a:t>
            </a:r>
            <a:r>
              <a:rPr lang="en-US" dirty="0" err="1"/>
              <a:t>kaj</a:t>
            </a:r>
            <a:r>
              <a:rPr lang="en-US" dirty="0"/>
              <a:t> bi rad(a) da </a:t>
            </a:r>
            <a:r>
              <a:rPr lang="en-US" dirty="0" err="1"/>
              <a:t>kdo</a:t>
            </a:r>
            <a:r>
              <a:rPr lang="en-US" dirty="0"/>
              <a:t> </a:t>
            </a:r>
            <a:r>
              <a:rPr lang="en-US" dirty="0" err="1"/>
              <a:t>pripravi</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Poznam</a:t>
            </a:r>
            <a:r>
              <a:rPr lang="en-US" dirty="0"/>
              <a:t> in </a:t>
            </a:r>
            <a:r>
              <a:rPr lang="en-US" dirty="0" err="1"/>
              <a:t>menim</a:t>
            </a:r>
            <a:r>
              <a:rPr lang="en-US" dirty="0"/>
              <a:t>, da </a:t>
            </a:r>
            <a:r>
              <a:rPr lang="en-US" dirty="0" err="1"/>
              <a:t>spada</a:t>
            </a:r>
            <a:r>
              <a:rPr lang="en-US" dirty="0"/>
              <a:t> </a:t>
            </a:r>
            <a:r>
              <a:rPr lang="en-US" dirty="0" err="1"/>
              <a:t>sem</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accent4"/>
                </a:solidFill>
                <a:hlinkClick r:id="rId4">
                  <a:extLst>
                    <a:ext uri="{A12FA001-AC4F-418D-AE19-62706E023703}">
                      <ahyp:hlinkClr xmlns:ahyp="http://schemas.microsoft.com/office/drawing/2018/hyperlinkcolor" val="tx"/>
                    </a:ext>
                  </a:extLst>
                </a:hlinkClick>
              </a:rPr>
              <a:t>Matija.Lokar@fmf.uni-lj.si</a:t>
            </a:r>
            <a:r>
              <a:rPr lang="en-US" dirty="0">
                <a:solidFill>
                  <a:schemeClr val="accent4"/>
                </a:solidFill>
              </a:rPr>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sl-SI" dirty="0"/>
          </a:p>
        </p:txBody>
      </p:sp>
    </p:spTree>
    <p:extLst>
      <p:ext uri="{BB962C8B-B14F-4D97-AF65-F5344CB8AC3E}">
        <p14:creationId xmlns:p14="http://schemas.microsoft.com/office/powerpoint/2010/main" val="3735795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B02A84-C0D5-7DB7-C856-FB84BA398314}"/>
              </a:ext>
            </a:extLst>
          </p:cNvPr>
          <p:cNvSpPr>
            <a:spLocks noGrp="1"/>
          </p:cNvSpPr>
          <p:nvPr>
            <p:ph type="title"/>
          </p:nvPr>
        </p:nvSpPr>
        <p:spPr/>
        <p:txBody>
          <a:bodyPr/>
          <a:lstStyle/>
          <a:p>
            <a:r>
              <a:rPr lang="en-US" dirty="0"/>
              <a:t>IZZIVI POUČEVANJA RIN v OŠ in SŠ</a:t>
            </a:r>
            <a:endParaRPr lang="sl-SI" dirty="0"/>
          </a:p>
        </p:txBody>
      </p:sp>
      <p:sp>
        <p:nvSpPr>
          <p:cNvPr id="3" name="Označba mesta besedila 2">
            <a:extLst>
              <a:ext uri="{FF2B5EF4-FFF2-40B4-BE49-F238E27FC236}">
                <a16:creationId xmlns:a16="http://schemas.microsoft.com/office/drawing/2014/main" id="{2C208A9E-9057-2658-3329-F9CB884A6150}"/>
              </a:ext>
            </a:extLst>
          </p:cNvPr>
          <p:cNvSpPr>
            <a:spLocks noGrp="1"/>
          </p:cNvSpPr>
          <p:nvPr>
            <p:ph type="body" idx="1"/>
          </p:nvPr>
        </p:nvSpPr>
        <p:spPr/>
        <p:txBody>
          <a:bodyPr/>
          <a:lstStyle/>
          <a:p>
            <a:r>
              <a:rPr lang="en-US" dirty="0" err="1"/>
              <a:t>Spletni</a:t>
            </a:r>
            <a:r>
              <a:rPr lang="en-US" dirty="0"/>
              <a:t> </a:t>
            </a:r>
            <a:r>
              <a:rPr lang="en-US" dirty="0" err="1"/>
              <a:t>seminarji</a:t>
            </a:r>
            <a:r>
              <a:rPr lang="en-US" dirty="0"/>
              <a:t> v </a:t>
            </a:r>
            <a:r>
              <a:rPr lang="en-US" dirty="0" err="1"/>
              <a:t>sklopu</a:t>
            </a:r>
            <a:r>
              <a:rPr lang="en-US" dirty="0"/>
              <a:t> </a:t>
            </a:r>
            <a:r>
              <a:rPr lang="en-US" dirty="0" err="1"/>
              <a:t>pobude</a:t>
            </a:r>
            <a:r>
              <a:rPr lang="en-US" dirty="0"/>
              <a:t> NAPOJ </a:t>
            </a:r>
            <a:endParaRPr lang="sl-SI" dirty="0"/>
          </a:p>
        </p:txBody>
      </p:sp>
    </p:spTree>
    <p:extLst>
      <p:ext uri="{BB962C8B-B14F-4D97-AF65-F5344CB8AC3E}">
        <p14:creationId xmlns:p14="http://schemas.microsoft.com/office/powerpoint/2010/main" val="270498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Namen</a:t>
            </a:r>
          </a:p>
        </p:txBody>
      </p:sp>
      <p:sp>
        <p:nvSpPr>
          <p:cNvPr id="3" name="Content Placeholder 2"/>
          <p:cNvSpPr>
            <a:spLocks noGrp="1"/>
          </p:cNvSpPr>
          <p:nvPr>
            <p:ph idx="1"/>
          </p:nvPr>
        </p:nvSpPr>
        <p:spPr/>
        <p:txBody>
          <a:bodyPr>
            <a:normAutofit lnSpcReduction="10000"/>
          </a:bodyPr>
          <a:lstStyle/>
          <a:p>
            <a:r>
              <a:rPr lang="sl-SI" dirty="0"/>
              <a:t>Grajenje skupnosti učiteljev računalniških predmetov</a:t>
            </a:r>
            <a:r>
              <a:rPr lang="en-US" dirty="0"/>
              <a:t> in </a:t>
            </a:r>
            <a:r>
              <a:rPr lang="en-US" dirty="0" err="1"/>
              <a:t>tistih</a:t>
            </a:r>
            <a:r>
              <a:rPr lang="en-US" dirty="0"/>
              <a:t>, ki </a:t>
            </a:r>
            <a:r>
              <a:rPr lang="en-US" dirty="0" err="1"/>
              <a:t>jih</a:t>
            </a:r>
            <a:r>
              <a:rPr lang="en-US" dirty="0"/>
              <a:t> </a:t>
            </a:r>
            <a:r>
              <a:rPr lang="en-US" dirty="0" err="1"/>
              <a:t>zanima</a:t>
            </a:r>
            <a:r>
              <a:rPr lang="en-US" dirty="0"/>
              <a:t> </a:t>
            </a:r>
            <a:r>
              <a:rPr lang="en-US" dirty="0" err="1"/>
              <a:t>poučevanje</a:t>
            </a:r>
            <a:r>
              <a:rPr lang="en-US" dirty="0"/>
              <a:t> </a:t>
            </a:r>
            <a:r>
              <a:rPr lang="en-US" dirty="0" err="1"/>
              <a:t>računalništva</a:t>
            </a:r>
            <a:r>
              <a:rPr lang="en-US" dirty="0"/>
              <a:t> (in/</a:t>
            </a:r>
            <a:r>
              <a:rPr lang="en-US" dirty="0" err="1"/>
              <a:t>ali</a:t>
            </a:r>
            <a:r>
              <a:rPr lang="en-US" dirty="0"/>
              <a:t> </a:t>
            </a:r>
            <a:r>
              <a:rPr lang="en-US" dirty="0" err="1"/>
              <a:t>uporaba</a:t>
            </a:r>
            <a:r>
              <a:rPr lang="en-US" dirty="0"/>
              <a:t> </a:t>
            </a:r>
            <a:r>
              <a:rPr lang="en-US" dirty="0" err="1"/>
              <a:t>računalništva</a:t>
            </a:r>
            <a:r>
              <a:rPr lang="en-US" dirty="0"/>
              <a:t> </a:t>
            </a:r>
            <a:r>
              <a:rPr lang="en-US" dirty="0" err="1"/>
              <a:t>pri</a:t>
            </a:r>
            <a:r>
              <a:rPr lang="en-US" dirty="0"/>
              <a:t> </a:t>
            </a:r>
            <a:r>
              <a:rPr lang="en-US" dirty="0" err="1"/>
              <a:t>poučevanju</a:t>
            </a:r>
            <a:r>
              <a:rPr lang="en-US" dirty="0"/>
              <a:t>)</a:t>
            </a:r>
            <a:endParaRPr lang="sl-SI" dirty="0"/>
          </a:p>
          <a:p>
            <a:r>
              <a:rPr lang="sl-SI" dirty="0"/>
              <a:t>Pogovor o strokovnih temah</a:t>
            </a:r>
          </a:p>
          <a:p>
            <a:pPr lvl="1"/>
            <a:r>
              <a:rPr lang="sl-SI" dirty="0"/>
              <a:t>Osveževanje znanja</a:t>
            </a:r>
          </a:p>
          <a:p>
            <a:pPr lvl="1"/>
            <a:r>
              <a:rPr lang="sl-SI" dirty="0"/>
              <a:t>Razširjanje znanja</a:t>
            </a:r>
          </a:p>
          <a:p>
            <a:pPr lvl="1"/>
            <a:r>
              <a:rPr lang="sl-SI" dirty="0"/>
              <a:t>O načinih poučevanja</a:t>
            </a:r>
          </a:p>
        </p:txBody>
      </p:sp>
    </p:spTree>
    <p:extLst>
      <p:ext uri="{BB962C8B-B14F-4D97-AF65-F5344CB8AC3E}">
        <p14:creationId xmlns:p14="http://schemas.microsoft.com/office/powerpoint/2010/main" val="896198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1" y="2305735"/>
            <a:ext cx="8980714" cy="2585323"/>
          </a:xfrm>
          <a:prstGeom prst="rect">
            <a:avLst/>
          </a:prstGeom>
          <a:ln/>
        </p:spPr>
        <p:style>
          <a:lnRef idx="1">
            <a:schemeClr val="accent6"/>
          </a:lnRef>
          <a:fillRef idx="3">
            <a:schemeClr val="accent6"/>
          </a:fillRef>
          <a:effectRef idx="2">
            <a:schemeClr val="accent6"/>
          </a:effectRef>
          <a:fontRef idx="minor">
            <a:schemeClr val="lt1"/>
          </a:fontRef>
        </p:style>
        <p:txBody>
          <a:bodyPr wrap="square">
            <a:spAutoFit/>
          </a:bodyPr>
          <a:lstStyle/>
          <a:p>
            <a:r>
              <a:rPr lang="en-GB" sz="5400" dirty="0">
                <a:latin typeface="Calibri" panose="020F0502020204030204" pitchFamily="34" charset="0"/>
                <a:ea typeface="Calibri" panose="020F0502020204030204" pitchFamily="34" charset="0"/>
                <a:cs typeface="Times New Roman" panose="02020603050405020304" pitchFamily="18" charset="0"/>
              </a:rPr>
              <a:t>"</a:t>
            </a:r>
            <a:r>
              <a:rPr lang="en-GB" sz="5400" b="1" dirty="0">
                <a:latin typeface="Calibri" panose="020F0502020204030204" pitchFamily="34" charset="0"/>
                <a:ea typeface="Calibri" panose="020F0502020204030204" pitchFamily="34" charset="0"/>
                <a:cs typeface="Times New Roman" panose="02020603050405020304" pitchFamily="18" charset="0"/>
              </a:rPr>
              <a:t>The quality of an education system cannot exceed the quality of its teachers."</a:t>
            </a:r>
            <a:r>
              <a:rPr lang="en-GB" sz="5400" dirty="0">
                <a:latin typeface="Calibri" panose="020F0502020204030204" pitchFamily="34" charset="0"/>
                <a:ea typeface="Calibri" panose="020F0502020204030204" pitchFamily="34" charset="0"/>
                <a:cs typeface="Times New Roman" panose="02020603050405020304" pitchFamily="18" charset="0"/>
              </a:rPr>
              <a:t> </a:t>
            </a:r>
            <a:endParaRPr lang="en-US" sz="5400" dirty="0"/>
          </a:p>
        </p:txBody>
      </p:sp>
      <p:sp>
        <p:nvSpPr>
          <p:cNvPr id="3" name="TextBox 2"/>
          <p:cNvSpPr txBox="1"/>
          <p:nvPr/>
        </p:nvSpPr>
        <p:spPr>
          <a:xfrm>
            <a:off x="2403347" y="5258744"/>
            <a:ext cx="9715501" cy="369332"/>
          </a:xfrm>
          <a:prstGeom prst="rect">
            <a:avLst/>
          </a:prstGeom>
          <a:noFill/>
        </p:spPr>
        <p:txBody>
          <a:bodyPr wrap="square" rtlCol="0">
            <a:spAutoFit/>
          </a:bodyPr>
          <a:lstStyle/>
          <a:p>
            <a:r>
              <a:rPr lang="sl-SI" dirty="0"/>
              <a:t>Barber, M., </a:t>
            </a:r>
            <a:r>
              <a:rPr lang="sl-SI" dirty="0" err="1"/>
              <a:t>Mourshed</a:t>
            </a:r>
            <a:r>
              <a:rPr lang="sl-SI" dirty="0"/>
              <a:t>, M. (2007), </a:t>
            </a:r>
            <a:r>
              <a:rPr lang="sl-SI" dirty="0" err="1"/>
              <a:t>How</a:t>
            </a:r>
            <a:r>
              <a:rPr lang="sl-SI" dirty="0"/>
              <a:t> the </a:t>
            </a:r>
            <a:r>
              <a:rPr lang="sl-SI" dirty="0" err="1"/>
              <a:t>world</a:t>
            </a:r>
            <a:r>
              <a:rPr lang="sl-SI" dirty="0"/>
              <a:t>'s </a:t>
            </a:r>
            <a:r>
              <a:rPr lang="sl-SI" dirty="0" err="1"/>
              <a:t>best</a:t>
            </a:r>
            <a:r>
              <a:rPr lang="sl-SI" dirty="0"/>
              <a:t>-</a:t>
            </a:r>
            <a:r>
              <a:rPr lang="sl-SI" dirty="0" err="1"/>
              <a:t>performing</a:t>
            </a:r>
            <a:r>
              <a:rPr lang="sl-SI" dirty="0"/>
              <a:t> </a:t>
            </a:r>
            <a:r>
              <a:rPr lang="sl-SI" dirty="0" err="1"/>
              <a:t>schools</a:t>
            </a:r>
            <a:r>
              <a:rPr lang="sl-SI" dirty="0"/>
              <a:t> </a:t>
            </a:r>
            <a:r>
              <a:rPr lang="sl-SI" dirty="0" err="1"/>
              <a:t>systems</a:t>
            </a:r>
            <a:r>
              <a:rPr lang="sl-SI" dirty="0"/>
              <a:t> </a:t>
            </a:r>
            <a:r>
              <a:rPr lang="sl-SI" dirty="0" err="1"/>
              <a:t>come</a:t>
            </a:r>
            <a:r>
              <a:rPr lang="sl-SI" dirty="0"/>
              <a:t> </a:t>
            </a:r>
            <a:r>
              <a:rPr lang="sl-SI" dirty="0" err="1"/>
              <a:t>out</a:t>
            </a:r>
            <a:r>
              <a:rPr lang="sl-SI" dirty="0"/>
              <a:t> on top</a:t>
            </a:r>
            <a:endParaRPr lang="en-US" dirty="0"/>
          </a:p>
        </p:txBody>
      </p:sp>
    </p:spTree>
    <p:extLst>
      <p:ext uri="{BB962C8B-B14F-4D97-AF65-F5344CB8AC3E}">
        <p14:creationId xmlns:p14="http://schemas.microsoft.com/office/powerpoint/2010/main" val="665918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Pobuda učiteljev </a:t>
            </a:r>
            <a:endParaRPr lang="en-US" dirty="0"/>
          </a:p>
        </p:txBody>
      </p:sp>
      <p:sp>
        <p:nvSpPr>
          <p:cNvPr id="3" name="Content Placeholder 2"/>
          <p:cNvSpPr>
            <a:spLocks noGrp="1"/>
          </p:cNvSpPr>
          <p:nvPr>
            <p:ph idx="1"/>
          </p:nvPr>
        </p:nvSpPr>
        <p:spPr>
          <a:xfrm>
            <a:off x="838200" y="1825625"/>
            <a:ext cx="7930243" cy="4351338"/>
          </a:xfrm>
        </p:spPr>
        <p:txBody>
          <a:bodyPr>
            <a:normAutofit fontScale="92500" lnSpcReduction="20000"/>
          </a:bodyPr>
          <a:lstStyle/>
          <a:p>
            <a:r>
              <a:rPr lang="sl-SI" dirty="0"/>
              <a:t>2016</a:t>
            </a:r>
          </a:p>
          <a:p>
            <a:r>
              <a:rPr lang="sl-SI" b="1" i="1" dirty="0">
                <a:solidFill>
                  <a:srgbClr val="FF0000"/>
                </a:solidFill>
              </a:rPr>
              <a:t>N</a:t>
            </a:r>
            <a:r>
              <a:rPr lang="sl-SI" i="1" dirty="0"/>
              <a:t>ačrtovanje poučevanja </a:t>
            </a:r>
            <a:r>
              <a:rPr lang="sl-SI" b="1" i="1" dirty="0">
                <a:solidFill>
                  <a:srgbClr val="FF0000"/>
                </a:solidFill>
              </a:rPr>
              <a:t>A</a:t>
            </a:r>
            <a:r>
              <a:rPr lang="sl-SI" i="1" dirty="0"/>
              <a:t>lgoritmov in </a:t>
            </a:r>
            <a:r>
              <a:rPr lang="sl-SI" b="1" i="1" dirty="0">
                <a:solidFill>
                  <a:srgbClr val="FF0000"/>
                </a:solidFill>
              </a:rPr>
              <a:t>P</a:t>
            </a:r>
            <a:r>
              <a:rPr lang="sl-SI" i="1" dirty="0"/>
              <a:t>rogramiranja ter </a:t>
            </a:r>
            <a:r>
              <a:rPr lang="sl-SI" b="1" i="1" dirty="0" err="1">
                <a:solidFill>
                  <a:srgbClr val="FF0000"/>
                </a:solidFill>
              </a:rPr>
              <a:t>O</a:t>
            </a:r>
            <a:r>
              <a:rPr lang="sl-SI" i="1" dirty="0" err="1"/>
              <a:t>rganizaci</a:t>
            </a:r>
            <a:r>
              <a:rPr lang="sl-SI" b="1" i="1" dirty="0" err="1">
                <a:solidFill>
                  <a:srgbClr val="FF0000"/>
                </a:solidFill>
              </a:rPr>
              <a:t>J</a:t>
            </a:r>
            <a:r>
              <a:rPr lang="sl-SI" i="1" dirty="0" err="1"/>
              <a:t>a</a:t>
            </a:r>
            <a:r>
              <a:rPr lang="sl-SI" i="1" dirty="0"/>
              <a:t> skupnosti</a:t>
            </a:r>
          </a:p>
          <a:p>
            <a:endParaRPr lang="sl-SI" i="1" dirty="0"/>
          </a:p>
          <a:p>
            <a:r>
              <a:rPr lang="sl-SI" i="1" dirty="0">
                <a:solidFill>
                  <a:srgbClr val="FF0000"/>
                </a:solidFill>
              </a:rPr>
              <a:t>Osnovna ideja: </a:t>
            </a:r>
            <a:r>
              <a:rPr lang="sl-SI" i="1" dirty="0"/>
              <a:t>vsi, ki poučujemo računalništvo in informatiko, se redno srečujemo in med sabo izmenjujemo znanje, gradiva in izkušnje pri poučevanju računalniških predmetov.</a:t>
            </a:r>
          </a:p>
          <a:p>
            <a:r>
              <a:rPr lang="sl-SI" dirty="0"/>
              <a:t>različne dejavnosti …</a:t>
            </a:r>
            <a:endParaRPr lang="en-US" dirty="0"/>
          </a:p>
          <a:p>
            <a:endParaRPr lang="sl-SI" dirty="0"/>
          </a:p>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8195419" y="235713"/>
            <a:ext cx="3423557" cy="324938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55678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C92627-801B-23EA-018F-ADB8DF83A276}"/>
              </a:ext>
            </a:extLst>
          </p:cNvPr>
          <p:cNvSpPr>
            <a:spLocks noGrp="1"/>
          </p:cNvSpPr>
          <p:nvPr>
            <p:ph type="title"/>
          </p:nvPr>
        </p:nvSpPr>
        <p:spPr/>
        <p:txBody>
          <a:bodyPr/>
          <a:lstStyle/>
          <a:p>
            <a:r>
              <a:rPr lang="en-US" dirty="0"/>
              <a:t>IZZIVI</a:t>
            </a:r>
            <a:endParaRPr lang="sl-SI" dirty="0"/>
          </a:p>
        </p:txBody>
      </p:sp>
      <p:sp>
        <p:nvSpPr>
          <p:cNvPr id="3" name="Označba mesta vsebine 2">
            <a:extLst>
              <a:ext uri="{FF2B5EF4-FFF2-40B4-BE49-F238E27FC236}">
                <a16:creationId xmlns:a16="http://schemas.microsoft.com/office/drawing/2014/main" id="{0F7A2F6B-4171-E504-2A86-9A3EA72C3500}"/>
              </a:ext>
            </a:extLst>
          </p:cNvPr>
          <p:cNvSpPr>
            <a:spLocks noGrp="1"/>
          </p:cNvSpPr>
          <p:nvPr>
            <p:ph idx="1"/>
          </p:nvPr>
        </p:nvSpPr>
        <p:spPr/>
        <p:txBody>
          <a:bodyPr>
            <a:normAutofit/>
          </a:bodyPr>
          <a:lstStyle/>
          <a:p>
            <a:r>
              <a:rPr lang="sl-SI" dirty="0"/>
              <a:t>Redna srečanja</a:t>
            </a:r>
          </a:p>
          <a:p>
            <a:pPr lvl="1"/>
            <a:r>
              <a:rPr lang="sl-SI" dirty="0"/>
              <a:t>"on line" - Zoom</a:t>
            </a:r>
          </a:p>
          <a:p>
            <a:pPr lvl="1"/>
            <a:r>
              <a:rPr lang="sl-SI" dirty="0"/>
              <a:t>2x mesečno po 2 šolski uri</a:t>
            </a:r>
          </a:p>
          <a:p>
            <a:pPr lvl="1"/>
            <a:r>
              <a:rPr lang="en-US" dirty="0" err="1"/>
              <a:t>pktober</a:t>
            </a:r>
            <a:r>
              <a:rPr lang="en-US" dirty="0"/>
              <a:t> - </a:t>
            </a:r>
            <a:r>
              <a:rPr lang="en-US" dirty="0" err="1"/>
              <a:t>maj</a:t>
            </a:r>
            <a:r>
              <a:rPr lang="en-US" dirty="0"/>
              <a:t> </a:t>
            </a:r>
            <a:endParaRPr lang="sl-SI" dirty="0"/>
          </a:p>
          <a:p>
            <a:pPr lvl="1"/>
            <a:r>
              <a:rPr lang="sl-SI" dirty="0"/>
              <a:t>prva </a:t>
            </a:r>
            <a:r>
              <a:rPr lang="en-US" dirty="0"/>
              <a:t>in </a:t>
            </a:r>
            <a:r>
              <a:rPr lang="en-US" dirty="0" err="1"/>
              <a:t>tretja</a:t>
            </a:r>
            <a:r>
              <a:rPr lang="en-US" dirty="0"/>
              <a:t> </a:t>
            </a:r>
            <a:r>
              <a:rPr lang="sl-SI" dirty="0"/>
              <a:t>sreda</a:t>
            </a:r>
            <a:r>
              <a:rPr lang="en-US" dirty="0"/>
              <a:t> v </a:t>
            </a:r>
            <a:r>
              <a:rPr lang="en-US" dirty="0" err="1"/>
              <a:t>mesecu</a:t>
            </a:r>
            <a:r>
              <a:rPr lang="en-US" dirty="0"/>
              <a:t> </a:t>
            </a:r>
            <a:r>
              <a:rPr lang="sl-SI" dirty="0"/>
              <a:t>ob </a:t>
            </a:r>
            <a:r>
              <a:rPr lang="en-US" dirty="0"/>
              <a:t>19:30</a:t>
            </a:r>
            <a:endParaRPr lang="sl-SI" dirty="0"/>
          </a:p>
          <a:p>
            <a:pPr lvl="1"/>
            <a:endParaRPr lang="sl-SI" dirty="0"/>
          </a:p>
          <a:p>
            <a:endParaRPr lang="sl-SI" dirty="0"/>
          </a:p>
        </p:txBody>
      </p:sp>
      <p:pic>
        <p:nvPicPr>
          <p:cNvPr id="4" name="Slika 3">
            <a:extLst>
              <a:ext uri="{FF2B5EF4-FFF2-40B4-BE49-F238E27FC236}">
                <a16:creationId xmlns:a16="http://schemas.microsoft.com/office/drawing/2014/main" id="{A5F82A45-4FB2-CFBC-7A33-96F908C345FC}"/>
              </a:ext>
            </a:extLst>
          </p:cNvPr>
          <p:cNvPicPr>
            <a:picLocks noChangeAspect="1"/>
          </p:cNvPicPr>
          <p:nvPr/>
        </p:nvPicPr>
        <p:blipFill>
          <a:blip r:embed="rId2"/>
          <a:stretch>
            <a:fillRect/>
          </a:stretch>
        </p:blipFill>
        <p:spPr>
          <a:xfrm>
            <a:off x="5692989" y="341376"/>
            <a:ext cx="5974755" cy="3007360"/>
          </a:xfrm>
          <a:prstGeom prst="rect">
            <a:avLst/>
          </a:prstGeom>
        </p:spPr>
      </p:pic>
      <p:sp>
        <p:nvSpPr>
          <p:cNvPr id="5" name="PoljeZBesedilom 4">
            <a:extLst>
              <a:ext uri="{FF2B5EF4-FFF2-40B4-BE49-F238E27FC236}">
                <a16:creationId xmlns:a16="http://schemas.microsoft.com/office/drawing/2014/main" id="{C9C86825-23AD-3B19-574F-BF039826B2F7}"/>
              </a:ext>
            </a:extLst>
          </p:cNvPr>
          <p:cNvSpPr txBox="1"/>
          <p:nvPr/>
        </p:nvSpPr>
        <p:spPr>
          <a:xfrm>
            <a:off x="5681472" y="3482848"/>
            <a:ext cx="5986272"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solidFill>
                  <a:schemeClr val="tx1"/>
                </a:solidFill>
                <a:hlinkClick r:id="rId3">
                  <a:extLst>
                    <a:ext uri="{A12FA001-AC4F-418D-AE19-62706E023703}">
                      <ahyp:hlinkClr xmlns:ahyp="http://schemas.microsoft.com/office/drawing/2018/hyperlinkcolor" val="tx"/>
                    </a:ext>
                  </a:extLst>
                </a:hlinkClick>
              </a:rPr>
              <a:t>https://lokar.fmf.uni-lj.si/moodle</a:t>
            </a:r>
            <a:r>
              <a:rPr lang="en-US" b="1" dirty="0">
                <a:solidFill>
                  <a:schemeClr val="tx1"/>
                </a:solidFill>
              </a:rPr>
              <a:t> </a:t>
            </a:r>
            <a:endParaRPr lang="sl-SI" b="1" dirty="0">
              <a:solidFill>
                <a:schemeClr val="tx1"/>
              </a:solidFill>
            </a:endParaRPr>
          </a:p>
        </p:txBody>
      </p:sp>
      <p:pic>
        <p:nvPicPr>
          <p:cNvPr id="6" name="Slika 5">
            <a:extLst>
              <a:ext uri="{FF2B5EF4-FFF2-40B4-BE49-F238E27FC236}">
                <a16:creationId xmlns:a16="http://schemas.microsoft.com/office/drawing/2014/main" id="{72DB65D5-F487-8218-32E7-F15ABDE56F26}"/>
              </a:ext>
            </a:extLst>
          </p:cNvPr>
          <p:cNvPicPr>
            <a:picLocks noChangeAspect="1"/>
          </p:cNvPicPr>
          <p:nvPr/>
        </p:nvPicPr>
        <p:blipFill>
          <a:blip r:embed="rId4"/>
          <a:stretch>
            <a:fillRect/>
          </a:stretch>
        </p:blipFill>
        <p:spPr>
          <a:xfrm>
            <a:off x="8674608" y="4038790"/>
            <a:ext cx="2667000" cy="2657475"/>
          </a:xfrm>
          <a:prstGeom prst="rect">
            <a:avLst/>
          </a:prstGeom>
        </p:spPr>
      </p:pic>
    </p:spTree>
    <p:extLst>
      <p:ext uri="{BB962C8B-B14F-4D97-AF65-F5344CB8AC3E}">
        <p14:creationId xmlns:p14="http://schemas.microsoft.com/office/powerpoint/2010/main" val="381425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AEB752-9908-F6C1-0DB9-C0DFEEEEDCBA}"/>
              </a:ext>
            </a:extLst>
          </p:cNvPr>
          <p:cNvSpPr>
            <a:spLocks noGrp="1"/>
          </p:cNvSpPr>
          <p:nvPr>
            <p:ph type="title"/>
          </p:nvPr>
        </p:nvSpPr>
        <p:spPr/>
        <p:txBody>
          <a:bodyPr/>
          <a:lstStyle/>
          <a:p>
            <a:r>
              <a:rPr lang="en-US" dirty="0" err="1"/>
              <a:t>Letošnje</a:t>
            </a:r>
            <a:r>
              <a:rPr lang="en-US" dirty="0"/>
              <a:t> </a:t>
            </a:r>
            <a:r>
              <a:rPr lang="en-US" dirty="0" err="1"/>
              <a:t>teme</a:t>
            </a:r>
            <a:endParaRPr lang="sl-SI" dirty="0"/>
          </a:p>
        </p:txBody>
      </p:sp>
      <p:sp>
        <p:nvSpPr>
          <p:cNvPr id="3" name="Označba mesta vsebine 2">
            <a:extLst>
              <a:ext uri="{FF2B5EF4-FFF2-40B4-BE49-F238E27FC236}">
                <a16:creationId xmlns:a16="http://schemas.microsoft.com/office/drawing/2014/main" id="{D9AEAF85-38E8-8C45-A0DA-99F312D0A2B4}"/>
              </a:ext>
            </a:extLst>
          </p:cNvPr>
          <p:cNvSpPr>
            <a:spLocks noGrp="1"/>
          </p:cNvSpPr>
          <p:nvPr>
            <p:ph idx="1"/>
          </p:nvPr>
        </p:nvSpPr>
        <p:spPr/>
        <p:txBody>
          <a:bodyPr>
            <a:normAutofit/>
          </a:bodyPr>
          <a:lstStyle/>
          <a:p>
            <a:pPr marL="0" indent="0">
              <a:spcBef>
                <a:spcPts val="600"/>
              </a:spcBef>
              <a:buNone/>
            </a:pPr>
            <a:r>
              <a:rPr lang="sl-SI" sz="1800" i="0" dirty="0">
                <a:solidFill>
                  <a:schemeClr val="accent6">
                    <a:lumMod val="60000"/>
                    <a:lumOff val="40000"/>
                  </a:schemeClr>
                </a:solidFill>
                <a:effectLst/>
                <a:latin typeface="Helvetica Neue"/>
              </a:rPr>
              <a:t>M. Lokar: O seminarju ...</a:t>
            </a:r>
          </a:p>
          <a:p>
            <a:pPr marL="0" indent="0" algn="l">
              <a:spcBef>
                <a:spcPts val="600"/>
              </a:spcBef>
              <a:buNone/>
            </a:pPr>
            <a:r>
              <a:rPr lang="sl-SI" sz="1800" i="0" dirty="0">
                <a:solidFill>
                  <a:schemeClr val="accent6">
                    <a:lumMod val="60000"/>
                    <a:lumOff val="40000"/>
                  </a:schemeClr>
                </a:solidFill>
                <a:effectLst/>
                <a:latin typeface="Helvetica Neue"/>
              </a:rPr>
              <a:t>G. Anželj: D</a:t>
            </a:r>
            <a:r>
              <a:rPr lang="en-US" sz="1800" i="0" dirty="0" err="1">
                <a:solidFill>
                  <a:schemeClr val="accent6">
                    <a:lumMod val="60000"/>
                    <a:lumOff val="40000"/>
                  </a:schemeClr>
                </a:solidFill>
                <a:effectLst/>
                <a:latin typeface="Helvetica Neue"/>
              </a:rPr>
              <a:t>i</a:t>
            </a:r>
            <a:r>
              <a:rPr lang="sl-SI" sz="1800" i="0" dirty="0" err="1">
                <a:solidFill>
                  <a:schemeClr val="accent6">
                    <a:lumMod val="60000"/>
                    <a:lumOff val="40000"/>
                  </a:schemeClr>
                </a:solidFill>
                <a:effectLst/>
                <a:latin typeface="Helvetica Neue"/>
              </a:rPr>
              <a:t>gitalizacija</a:t>
            </a:r>
            <a:r>
              <a:rPr lang="sl-SI" sz="1800" i="0" dirty="0">
                <a:solidFill>
                  <a:schemeClr val="accent6">
                    <a:lumMod val="60000"/>
                    <a:lumOff val="40000"/>
                  </a:schemeClr>
                </a:solidFill>
                <a:effectLst/>
                <a:latin typeface="Helvetica Neue"/>
              </a:rPr>
              <a:t> rokopisa</a:t>
            </a:r>
          </a:p>
          <a:p>
            <a:pPr marL="0" indent="0" algn="l">
              <a:spcBef>
                <a:spcPts val="600"/>
              </a:spcBef>
              <a:buNone/>
            </a:pPr>
            <a:r>
              <a:rPr lang="sl-SI" sz="1800" i="0" dirty="0">
                <a:solidFill>
                  <a:schemeClr val="accent6">
                    <a:lumMod val="60000"/>
                    <a:lumOff val="40000"/>
                  </a:schemeClr>
                </a:solidFill>
                <a:effectLst/>
                <a:latin typeface="Helvetica Neue"/>
              </a:rPr>
              <a:t>M. </a:t>
            </a:r>
            <a:r>
              <a:rPr lang="sl-SI" sz="1800" i="0" dirty="0" err="1">
                <a:solidFill>
                  <a:schemeClr val="accent6">
                    <a:lumMod val="60000"/>
                    <a:lumOff val="40000"/>
                  </a:schemeClr>
                </a:solidFill>
                <a:effectLst/>
                <a:latin typeface="Helvetica Neue"/>
              </a:rPr>
              <a:t>Kaspersen</a:t>
            </a:r>
            <a:r>
              <a:rPr lang="sl-SI" sz="1800" i="0" dirty="0">
                <a:solidFill>
                  <a:schemeClr val="accent6">
                    <a:lumMod val="60000"/>
                    <a:lumOff val="40000"/>
                  </a:schemeClr>
                </a:solidFill>
                <a:effectLst/>
                <a:latin typeface="Helvetica Neue"/>
              </a:rPr>
              <a:t> (Danska): </a:t>
            </a:r>
            <a:r>
              <a:rPr lang="sl-SI" sz="1800" i="0" dirty="0" err="1">
                <a:solidFill>
                  <a:schemeClr val="accent6">
                    <a:lumMod val="60000"/>
                    <a:lumOff val="40000"/>
                  </a:schemeClr>
                </a:solidFill>
                <a:effectLst/>
                <a:latin typeface="Helvetica Neue"/>
              </a:rPr>
              <a:t>Educating</a:t>
            </a:r>
            <a:r>
              <a:rPr lang="sl-SI" sz="1800" i="0" dirty="0">
                <a:solidFill>
                  <a:schemeClr val="accent6">
                    <a:lumMod val="60000"/>
                    <a:lumOff val="40000"/>
                  </a:schemeClr>
                </a:solidFill>
                <a:effectLst/>
                <a:latin typeface="Helvetica Neue"/>
              </a:rPr>
              <a:t> </a:t>
            </a:r>
            <a:r>
              <a:rPr lang="sl-SI" sz="1800" i="0" dirty="0" err="1">
                <a:solidFill>
                  <a:schemeClr val="accent6">
                    <a:lumMod val="60000"/>
                    <a:lumOff val="40000"/>
                  </a:schemeClr>
                </a:solidFill>
                <a:effectLst/>
                <a:latin typeface="Helvetica Neue"/>
              </a:rPr>
              <a:t>novices</a:t>
            </a:r>
            <a:r>
              <a:rPr lang="sl-SI" sz="1800" i="0" dirty="0">
                <a:solidFill>
                  <a:schemeClr val="accent6">
                    <a:lumMod val="60000"/>
                    <a:lumOff val="40000"/>
                  </a:schemeClr>
                </a:solidFill>
                <a:effectLst/>
                <a:latin typeface="Helvetica Neue"/>
              </a:rPr>
              <a:t> in the </a:t>
            </a:r>
            <a:r>
              <a:rPr lang="sl-SI" sz="1800" i="0" dirty="0" err="1">
                <a:solidFill>
                  <a:schemeClr val="accent6">
                    <a:lumMod val="60000"/>
                    <a:lumOff val="40000"/>
                  </a:schemeClr>
                </a:solidFill>
                <a:effectLst/>
                <a:latin typeface="Helvetica Neue"/>
              </a:rPr>
              <a:t>skills</a:t>
            </a:r>
            <a:r>
              <a:rPr lang="sl-SI" sz="1800" i="0" dirty="0">
                <a:solidFill>
                  <a:schemeClr val="accent6">
                    <a:lumMod val="60000"/>
                    <a:lumOff val="40000"/>
                  </a:schemeClr>
                </a:solidFill>
                <a:effectLst/>
                <a:latin typeface="Helvetica Neue"/>
              </a:rPr>
              <a:t> of </a:t>
            </a:r>
            <a:r>
              <a:rPr lang="sl-SI" sz="1800" i="0" dirty="0" err="1">
                <a:solidFill>
                  <a:schemeClr val="accent6">
                    <a:lumMod val="60000"/>
                    <a:lumOff val="40000"/>
                  </a:schemeClr>
                </a:solidFill>
                <a:effectLst/>
                <a:latin typeface="Helvetica Neue"/>
              </a:rPr>
              <a:t>programming</a:t>
            </a:r>
            <a:endParaRPr lang="sl-SI" sz="1800" i="0" dirty="0">
              <a:solidFill>
                <a:schemeClr val="accent6">
                  <a:lumMod val="60000"/>
                  <a:lumOff val="40000"/>
                </a:schemeClr>
              </a:solidFill>
              <a:effectLst/>
              <a:latin typeface="Helvetica Neue"/>
            </a:endParaRPr>
          </a:p>
          <a:p>
            <a:pPr marL="0" indent="0" algn="l">
              <a:spcBef>
                <a:spcPts val="600"/>
              </a:spcBef>
              <a:buNone/>
            </a:pPr>
            <a:r>
              <a:rPr lang="sl-SI" sz="1800" i="0" dirty="0">
                <a:solidFill>
                  <a:schemeClr val="accent6">
                    <a:lumMod val="60000"/>
                    <a:lumOff val="40000"/>
                  </a:schemeClr>
                </a:solidFill>
                <a:effectLst/>
                <a:latin typeface="Helvetica Neue"/>
              </a:rPr>
              <a:t>Snežana Rajaković: Začetno računalniško opismenjevanje - Office, 3. razred</a:t>
            </a:r>
            <a:endParaRPr lang="en-US" sz="1800" i="0" dirty="0">
              <a:solidFill>
                <a:schemeClr val="accent6">
                  <a:lumMod val="60000"/>
                  <a:lumOff val="40000"/>
                </a:schemeClr>
              </a:solidFill>
              <a:effectLst/>
              <a:latin typeface="Helvetica Neue"/>
            </a:endParaRPr>
          </a:p>
          <a:p>
            <a:pPr marL="0" indent="0" algn="l">
              <a:spcBef>
                <a:spcPts val="600"/>
              </a:spcBef>
              <a:buNone/>
            </a:pPr>
            <a:r>
              <a:rPr lang="sl-SI" sz="1800" i="0" dirty="0">
                <a:solidFill>
                  <a:schemeClr val="accent6">
                    <a:lumMod val="60000"/>
                    <a:lumOff val="40000"/>
                  </a:schemeClr>
                </a:solidFill>
                <a:effectLst/>
                <a:latin typeface="Helvetica Neue"/>
              </a:rPr>
              <a:t>Roman Bobnarič: Kako računalniško opismenjevati v </a:t>
            </a:r>
            <a:r>
              <a:rPr lang="sl-SI" sz="1800" i="0" dirty="0" err="1">
                <a:solidFill>
                  <a:schemeClr val="accent6">
                    <a:lumMod val="60000"/>
                    <a:lumOff val="40000"/>
                  </a:schemeClr>
                </a:solidFill>
                <a:effectLst/>
                <a:latin typeface="Helvetica Neue"/>
              </a:rPr>
              <a:t>1.VIO</a:t>
            </a:r>
            <a:endParaRPr lang="en-US" sz="1800" i="0" dirty="0">
              <a:solidFill>
                <a:schemeClr val="accent6">
                  <a:lumMod val="60000"/>
                  <a:lumOff val="40000"/>
                </a:schemeClr>
              </a:solidFill>
              <a:effectLst/>
              <a:latin typeface="Helvetica Neue"/>
            </a:endParaRPr>
          </a:p>
          <a:p>
            <a:pPr marL="0" indent="0" algn="l">
              <a:spcBef>
                <a:spcPts val="600"/>
              </a:spcBef>
              <a:buNone/>
            </a:pPr>
            <a:r>
              <a:rPr lang="sl-SI" sz="1800" i="0" dirty="0">
                <a:solidFill>
                  <a:schemeClr val="accent6">
                    <a:lumMod val="60000"/>
                    <a:lumOff val="40000"/>
                  </a:schemeClr>
                </a:solidFill>
                <a:effectLst/>
                <a:latin typeface="Helvetica Neue"/>
              </a:rPr>
              <a:t>Iztok Škof: </a:t>
            </a:r>
            <a:r>
              <a:rPr lang="sl-SI" sz="1800" i="0" dirty="0" err="1">
                <a:solidFill>
                  <a:schemeClr val="accent6">
                    <a:lumMod val="60000"/>
                    <a:lumOff val="40000"/>
                  </a:schemeClr>
                </a:solidFill>
                <a:effectLst/>
                <a:latin typeface="Helvetica Neue"/>
              </a:rPr>
              <a:t>arcade.makecode.com</a:t>
            </a:r>
            <a:endParaRPr lang="en-US" sz="1800" i="0" dirty="0">
              <a:solidFill>
                <a:schemeClr val="accent6">
                  <a:lumMod val="60000"/>
                  <a:lumOff val="40000"/>
                </a:schemeClr>
              </a:solidFill>
              <a:effectLst/>
              <a:latin typeface="Helvetica Neue"/>
            </a:endParaRPr>
          </a:p>
          <a:p>
            <a:pPr marL="0" indent="0" algn="l">
              <a:spcBef>
                <a:spcPts val="600"/>
              </a:spcBef>
              <a:buNone/>
            </a:pPr>
            <a:r>
              <a:rPr lang="sl-SI" sz="1800" i="0" dirty="0">
                <a:solidFill>
                  <a:schemeClr val="accent6">
                    <a:lumMod val="60000"/>
                    <a:lumOff val="40000"/>
                  </a:schemeClr>
                </a:solidFill>
                <a:effectLst/>
                <a:latin typeface="Helvetica Neue"/>
              </a:rPr>
              <a:t>Tea Sušnik: Naloge iz Bobra za učenje kriptiranja sporočil</a:t>
            </a:r>
            <a:endParaRPr lang="en-US" sz="1800" i="0" dirty="0">
              <a:solidFill>
                <a:schemeClr val="accent6">
                  <a:lumMod val="60000"/>
                  <a:lumOff val="40000"/>
                </a:schemeClr>
              </a:solidFill>
              <a:effectLst/>
              <a:latin typeface="Helvetica Neue"/>
            </a:endParaRPr>
          </a:p>
          <a:p>
            <a:pPr marL="0" indent="0" algn="l">
              <a:spcBef>
                <a:spcPts val="600"/>
              </a:spcBef>
              <a:buNone/>
            </a:pPr>
            <a:r>
              <a:rPr lang="sl-SI" sz="1800" i="0" dirty="0">
                <a:solidFill>
                  <a:schemeClr val="accent6">
                    <a:lumMod val="60000"/>
                    <a:lumOff val="40000"/>
                  </a:schemeClr>
                </a:solidFill>
                <a:effectLst/>
                <a:latin typeface="Helvetica Neue"/>
              </a:rPr>
              <a:t>M. Lokar: Osnove objektnega programiranja</a:t>
            </a:r>
            <a:endParaRPr lang="en-US" sz="1800" i="0" dirty="0">
              <a:solidFill>
                <a:schemeClr val="accent6">
                  <a:lumMod val="60000"/>
                  <a:lumOff val="40000"/>
                </a:schemeClr>
              </a:solidFill>
              <a:effectLst/>
              <a:latin typeface="Helvetica Neue"/>
            </a:endParaRPr>
          </a:p>
          <a:p>
            <a:pPr marL="0" indent="0" algn="l">
              <a:spcBef>
                <a:spcPts val="600"/>
              </a:spcBef>
              <a:buNone/>
            </a:pPr>
            <a:r>
              <a:rPr lang="sl-SI" sz="1800" i="0" dirty="0">
                <a:solidFill>
                  <a:schemeClr val="accent6">
                    <a:lumMod val="60000"/>
                    <a:lumOff val="40000"/>
                  </a:schemeClr>
                </a:solidFill>
                <a:effectLst/>
                <a:latin typeface="Helvetica Neue"/>
              </a:rPr>
              <a:t>I. Pesek: K</a:t>
            </a:r>
            <a:r>
              <a:rPr lang="en-US" sz="1800" i="0" dirty="0" err="1">
                <a:solidFill>
                  <a:schemeClr val="accent6">
                    <a:lumMod val="60000"/>
                    <a:lumOff val="40000"/>
                  </a:schemeClr>
                </a:solidFill>
                <a:effectLst/>
                <a:latin typeface="Helvetica Neue"/>
              </a:rPr>
              <a:t>oordinator</a:t>
            </a:r>
            <a:r>
              <a:rPr lang="en-US" sz="1800" i="0" dirty="0">
                <a:solidFill>
                  <a:schemeClr val="accent6">
                    <a:lumMod val="60000"/>
                    <a:lumOff val="40000"/>
                  </a:schemeClr>
                </a:solidFill>
                <a:effectLst/>
                <a:latin typeface="Helvetica Neue"/>
              </a:rPr>
              <a:t> </a:t>
            </a:r>
            <a:r>
              <a:rPr lang="en-US" sz="1800" i="0" dirty="0" err="1">
                <a:solidFill>
                  <a:schemeClr val="accent6">
                    <a:lumMod val="60000"/>
                    <a:lumOff val="40000"/>
                  </a:schemeClr>
                </a:solidFill>
                <a:effectLst/>
                <a:latin typeface="Helvetica Neue"/>
              </a:rPr>
              <a:t>Informacijske</a:t>
            </a:r>
            <a:r>
              <a:rPr lang="en-US" sz="1800" i="0" dirty="0">
                <a:solidFill>
                  <a:schemeClr val="accent6">
                    <a:lumMod val="60000"/>
                    <a:lumOff val="40000"/>
                  </a:schemeClr>
                </a:solidFill>
                <a:effectLst/>
                <a:latin typeface="Helvetica Neue"/>
              </a:rPr>
              <a:t> </a:t>
            </a:r>
            <a:r>
              <a:rPr lang="en-US" sz="1800" i="0" dirty="0" err="1">
                <a:solidFill>
                  <a:schemeClr val="accent6">
                    <a:lumMod val="60000"/>
                    <a:lumOff val="40000"/>
                  </a:schemeClr>
                </a:solidFill>
                <a:effectLst/>
                <a:latin typeface="Helvetica Neue"/>
              </a:rPr>
              <a:t>Dejavnosti</a:t>
            </a:r>
            <a:endParaRPr lang="sl-SI" sz="1800" i="0" dirty="0">
              <a:solidFill>
                <a:schemeClr val="accent6">
                  <a:lumMod val="60000"/>
                  <a:lumOff val="40000"/>
                </a:schemeClr>
              </a:solidFill>
              <a:effectLst/>
              <a:latin typeface="Helvetica Neue"/>
            </a:endParaRPr>
          </a:p>
          <a:p>
            <a:pPr marL="0" indent="0">
              <a:spcBef>
                <a:spcPts val="0"/>
              </a:spcBef>
              <a:buNone/>
            </a:pPr>
            <a:endParaRPr lang="sl-SI" sz="1800" dirty="0">
              <a:solidFill>
                <a:schemeClr val="accent6">
                  <a:lumMod val="60000"/>
                  <a:lumOff val="40000"/>
                </a:schemeClr>
              </a:solidFill>
            </a:endParaRPr>
          </a:p>
        </p:txBody>
      </p:sp>
    </p:spTree>
    <p:extLst>
      <p:ext uri="{BB962C8B-B14F-4D97-AF65-F5344CB8AC3E}">
        <p14:creationId xmlns:p14="http://schemas.microsoft.com/office/powerpoint/2010/main" val="389357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AEB752-9908-F6C1-0DB9-C0DFEEEEDCBA}"/>
              </a:ext>
            </a:extLst>
          </p:cNvPr>
          <p:cNvSpPr>
            <a:spLocks noGrp="1"/>
          </p:cNvSpPr>
          <p:nvPr>
            <p:ph type="title"/>
          </p:nvPr>
        </p:nvSpPr>
        <p:spPr/>
        <p:txBody>
          <a:bodyPr/>
          <a:lstStyle/>
          <a:p>
            <a:r>
              <a:rPr lang="en-US" dirty="0" err="1"/>
              <a:t>Letošnje</a:t>
            </a:r>
            <a:r>
              <a:rPr lang="en-US" dirty="0"/>
              <a:t> </a:t>
            </a:r>
            <a:r>
              <a:rPr lang="en-US" dirty="0" err="1"/>
              <a:t>teme</a:t>
            </a:r>
            <a:r>
              <a:rPr lang="en-US" dirty="0"/>
              <a:t> - </a:t>
            </a:r>
            <a:r>
              <a:rPr lang="en-US" dirty="0" err="1"/>
              <a:t>prihajajoče</a:t>
            </a:r>
            <a:endParaRPr lang="sl-SI" dirty="0"/>
          </a:p>
        </p:txBody>
      </p:sp>
      <p:sp>
        <p:nvSpPr>
          <p:cNvPr id="3" name="Označba mesta vsebine 2">
            <a:extLst>
              <a:ext uri="{FF2B5EF4-FFF2-40B4-BE49-F238E27FC236}">
                <a16:creationId xmlns:a16="http://schemas.microsoft.com/office/drawing/2014/main" id="{D9AEAF85-38E8-8C45-A0DA-99F312D0A2B4}"/>
              </a:ext>
            </a:extLst>
          </p:cNvPr>
          <p:cNvSpPr>
            <a:spLocks noGrp="1"/>
          </p:cNvSpPr>
          <p:nvPr>
            <p:ph idx="1"/>
          </p:nvPr>
        </p:nvSpPr>
        <p:spPr/>
        <p:txBody>
          <a:bodyPr>
            <a:normAutofit fontScale="92500" lnSpcReduction="20000"/>
          </a:bodyPr>
          <a:lstStyle/>
          <a:p>
            <a:pPr algn="l"/>
            <a:r>
              <a:rPr lang="sl-SI" sz="1400" i="0" dirty="0">
                <a:solidFill>
                  <a:schemeClr val="accent6">
                    <a:lumMod val="60000"/>
                    <a:lumOff val="40000"/>
                  </a:schemeClr>
                </a:solidFill>
                <a:effectLst/>
                <a:latin typeface="Helvetica Neue"/>
              </a:rPr>
              <a:t>Edi </a:t>
            </a:r>
            <a:r>
              <a:rPr lang="sl-SI" sz="1400" i="0" dirty="0" err="1">
                <a:solidFill>
                  <a:schemeClr val="accent6">
                    <a:lumMod val="60000"/>
                    <a:lumOff val="40000"/>
                  </a:schemeClr>
                </a:solidFill>
                <a:effectLst/>
                <a:latin typeface="Helvetica Neue"/>
              </a:rPr>
              <a:t>Kuklec</a:t>
            </a:r>
            <a:r>
              <a:rPr lang="sl-SI" sz="1400" i="0" dirty="0">
                <a:solidFill>
                  <a:schemeClr val="accent6">
                    <a:lumMod val="60000"/>
                    <a:lumOff val="40000"/>
                  </a:schemeClr>
                </a:solidFill>
                <a:effectLst/>
                <a:latin typeface="Helvetica Neue"/>
              </a:rPr>
              <a:t>, Uporaba </a:t>
            </a:r>
            <a:r>
              <a:rPr lang="sl-SI" sz="1400" i="0" dirty="0" err="1">
                <a:solidFill>
                  <a:schemeClr val="accent6">
                    <a:lumMod val="60000"/>
                    <a:lumOff val="40000"/>
                  </a:schemeClr>
                </a:solidFill>
                <a:effectLst/>
                <a:latin typeface="Helvetica Neue"/>
              </a:rPr>
              <a:t>DEXi</a:t>
            </a:r>
            <a:r>
              <a:rPr lang="sl-SI" sz="1400" i="0" dirty="0">
                <a:solidFill>
                  <a:schemeClr val="accent6">
                    <a:lumMod val="60000"/>
                    <a:lumOff val="40000"/>
                  </a:schemeClr>
                </a:solidFill>
                <a:effectLst/>
                <a:latin typeface="Helvetica Neue"/>
              </a:rPr>
              <a:t> lupine in maturitetna naloga</a:t>
            </a:r>
          </a:p>
          <a:p>
            <a:pPr algn="l"/>
            <a:r>
              <a:rPr lang="sl-SI" sz="1400" i="0" dirty="0">
                <a:solidFill>
                  <a:schemeClr val="accent6">
                    <a:lumMod val="60000"/>
                    <a:lumOff val="40000"/>
                  </a:schemeClr>
                </a:solidFill>
                <a:effectLst/>
                <a:latin typeface="Helvetica Neue"/>
              </a:rPr>
              <a:t>Helena Ferjančič: Dvojiški sistem zapisovanja različnih podatkov ter računalništvo brez računalnika</a:t>
            </a:r>
          </a:p>
          <a:p>
            <a:pPr algn="l"/>
            <a:r>
              <a:rPr lang="sl-SI" sz="1400" i="0" dirty="0">
                <a:solidFill>
                  <a:schemeClr val="accent6">
                    <a:lumMod val="60000"/>
                    <a:lumOff val="40000"/>
                  </a:schemeClr>
                </a:solidFill>
                <a:effectLst/>
                <a:latin typeface="Helvetica Neue"/>
              </a:rPr>
              <a:t>David Francesconi: Izkušnje pri poučevanju 3D modeliranja s programom </a:t>
            </a:r>
            <a:r>
              <a:rPr lang="sl-SI" sz="1400" i="0" dirty="0" err="1">
                <a:solidFill>
                  <a:schemeClr val="accent6">
                    <a:lumMod val="60000"/>
                    <a:lumOff val="40000"/>
                  </a:schemeClr>
                </a:solidFill>
                <a:effectLst/>
                <a:latin typeface="Helvetica Neue"/>
              </a:rPr>
              <a:t>Fusion</a:t>
            </a:r>
            <a:r>
              <a:rPr lang="sl-SI" sz="1400" i="0" dirty="0">
                <a:solidFill>
                  <a:schemeClr val="accent6">
                    <a:lumMod val="60000"/>
                    <a:lumOff val="40000"/>
                  </a:schemeClr>
                </a:solidFill>
                <a:effectLst/>
                <a:latin typeface="Helvetica Neue"/>
              </a:rPr>
              <a:t> 360</a:t>
            </a:r>
            <a:endParaRPr lang="en-US" sz="1400" i="0" dirty="0">
              <a:solidFill>
                <a:schemeClr val="accent6">
                  <a:lumMod val="60000"/>
                  <a:lumOff val="40000"/>
                </a:schemeClr>
              </a:solidFill>
              <a:effectLst/>
              <a:latin typeface="Helvetica Neue"/>
            </a:endParaRPr>
          </a:p>
          <a:p>
            <a:pPr algn="l"/>
            <a:r>
              <a:rPr lang="sl-SI" sz="1400" i="0" dirty="0">
                <a:solidFill>
                  <a:schemeClr val="accent6">
                    <a:lumMod val="60000"/>
                    <a:lumOff val="40000"/>
                  </a:schemeClr>
                </a:solidFill>
                <a:effectLst/>
                <a:latin typeface="Helvetica Neue"/>
              </a:rPr>
              <a:t>Snežana Rajaković: Prvi koraki v programiranje - Scratch, 3. razred</a:t>
            </a:r>
          </a:p>
          <a:p>
            <a:pPr algn="l"/>
            <a:r>
              <a:rPr lang="sl-SI" sz="1400" i="0" dirty="0">
                <a:solidFill>
                  <a:schemeClr val="accent6">
                    <a:lumMod val="60000"/>
                    <a:lumOff val="40000"/>
                  </a:schemeClr>
                </a:solidFill>
                <a:effectLst/>
                <a:latin typeface="Helvetica Neue"/>
              </a:rPr>
              <a:t>Uroš </a:t>
            </a:r>
            <a:r>
              <a:rPr lang="sl-SI" sz="1400" i="0" dirty="0" err="1">
                <a:solidFill>
                  <a:schemeClr val="accent6">
                    <a:lumMod val="60000"/>
                    <a:lumOff val="40000"/>
                  </a:schemeClr>
                </a:solidFill>
                <a:effectLst/>
                <a:latin typeface="Helvetica Neue"/>
              </a:rPr>
              <a:t>Bijelič</a:t>
            </a:r>
            <a:r>
              <a:rPr lang="sl-SI" sz="1400" i="0" dirty="0">
                <a:solidFill>
                  <a:schemeClr val="accent6">
                    <a:lumMod val="60000"/>
                    <a:lumOff val="40000"/>
                  </a:schemeClr>
                </a:solidFill>
                <a:effectLst/>
                <a:latin typeface="Helvetica Neue"/>
              </a:rPr>
              <a:t>: Uporaba spletnih anket</a:t>
            </a:r>
            <a:endParaRPr lang="en-US" sz="1400" i="0" dirty="0">
              <a:solidFill>
                <a:schemeClr val="accent6">
                  <a:lumMod val="60000"/>
                  <a:lumOff val="40000"/>
                </a:schemeClr>
              </a:solidFill>
              <a:effectLst/>
              <a:latin typeface="Helvetica Neue"/>
            </a:endParaRPr>
          </a:p>
          <a:p>
            <a:pPr algn="l"/>
            <a:r>
              <a:rPr lang="sl-SI" sz="1400" i="0" dirty="0">
                <a:solidFill>
                  <a:schemeClr val="accent6">
                    <a:lumMod val="60000"/>
                    <a:lumOff val="40000"/>
                  </a:schemeClr>
                </a:solidFill>
                <a:effectLst/>
                <a:latin typeface="Helvetica Neue"/>
              </a:rPr>
              <a:t>Matija Lokar: OOP 2. del</a:t>
            </a:r>
            <a:endParaRPr lang="en-US" sz="1400" i="0" dirty="0">
              <a:solidFill>
                <a:schemeClr val="accent6">
                  <a:lumMod val="60000"/>
                  <a:lumOff val="40000"/>
                </a:schemeClr>
              </a:solidFill>
              <a:effectLst/>
              <a:latin typeface="Helvetica Neue"/>
            </a:endParaRPr>
          </a:p>
          <a:p>
            <a:pPr algn="l"/>
            <a:r>
              <a:rPr lang="sl-SI" sz="1400" i="0" dirty="0">
                <a:solidFill>
                  <a:schemeClr val="accent6">
                    <a:lumMod val="60000"/>
                    <a:lumOff val="40000"/>
                  </a:schemeClr>
                </a:solidFill>
                <a:effectLst/>
                <a:latin typeface="Helvetica Neue"/>
              </a:rPr>
              <a:t>Alenka Gros: Kako vpeljujemo osnove </a:t>
            </a:r>
            <a:r>
              <a:rPr lang="sl-SI" sz="1400" i="0" dirty="0" err="1">
                <a:solidFill>
                  <a:schemeClr val="accent6">
                    <a:lumMod val="60000"/>
                    <a:lumOff val="40000"/>
                  </a:schemeClr>
                </a:solidFill>
                <a:effectLst/>
                <a:latin typeface="Helvetica Neue"/>
              </a:rPr>
              <a:t>rač</a:t>
            </a:r>
            <a:r>
              <a:rPr lang="sl-SI" sz="1400" i="0" dirty="0">
                <a:solidFill>
                  <a:schemeClr val="accent6">
                    <a:lumMod val="60000"/>
                    <a:lumOff val="40000"/>
                  </a:schemeClr>
                </a:solidFill>
                <a:effectLst/>
                <a:latin typeface="Helvetica Neue"/>
              </a:rPr>
              <a:t>. v prvo in drugo triado</a:t>
            </a:r>
            <a:endParaRPr lang="en-US" sz="1400" i="0" dirty="0">
              <a:solidFill>
                <a:schemeClr val="accent6">
                  <a:lumMod val="60000"/>
                  <a:lumOff val="40000"/>
                </a:schemeClr>
              </a:solidFill>
              <a:effectLst/>
              <a:latin typeface="Helvetica Neue"/>
            </a:endParaRPr>
          </a:p>
          <a:p>
            <a:pPr algn="l"/>
            <a:r>
              <a:rPr lang="en-US" sz="1400" dirty="0">
                <a:solidFill>
                  <a:schemeClr val="accent6">
                    <a:lumMod val="60000"/>
                    <a:lumOff val="40000"/>
                  </a:schemeClr>
                </a:solidFill>
                <a:latin typeface="Helvetica Neue"/>
              </a:rPr>
              <a:t>T</a:t>
            </a:r>
            <a:r>
              <a:rPr lang="sl-SI" sz="1400" i="0" dirty="0" err="1">
                <a:solidFill>
                  <a:schemeClr val="accent6">
                    <a:lumMod val="60000"/>
                    <a:lumOff val="40000"/>
                  </a:schemeClr>
                </a:solidFill>
                <a:effectLst/>
                <a:latin typeface="Helvetica Neue"/>
              </a:rPr>
              <a:t>ea</a:t>
            </a:r>
            <a:r>
              <a:rPr lang="sl-SI" sz="1400" i="0" dirty="0">
                <a:solidFill>
                  <a:schemeClr val="accent6">
                    <a:lumMod val="60000"/>
                    <a:lumOff val="40000"/>
                  </a:schemeClr>
                </a:solidFill>
                <a:effectLst/>
                <a:latin typeface="Helvetica Neue"/>
              </a:rPr>
              <a:t> Sušnik: Spletišče W3Schools pri spoznavanju jezika HTML</a:t>
            </a:r>
            <a:endParaRPr lang="en-US" sz="1400" i="0" dirty="0">
              <a:solidFill>
                <a:schemeClr val="accent6">
                  <a:lumMod val="60000"/>
                  <a:lumOff val="40000"/>
                </a:schemeClr>
              </a:solidFill>
              <a:effectLst/>
              <a:latin typeface="Helvetica Neue"/>
            </a:endParaRPr>
          </a:p>
          <a:p>
            <a:pPr algn="l"/>
            <a:r>
              <a:rPr lang="sl-SI" sz="1400" i="0" dirty="0">
                <a:solidFill>
                  <a:schemeClr val="accent6">
                    <a:lumMod val="60000"/>
                    <a:lumOff val="40000"/>
                  </a:schemeClr>
                </a:solidFill>
                <a:effectLst/>
                <a:latin typeface="Helvetica Neue"/>
              </a:rPr>
              <a:t>Renato Lukač: Zakaj Linux in Odprtokodna programska oprema pri pouku RIN.</a:t>
            </a:r>
            <a:endParaRPr lang="en-US" sz="1400" i="0" dirty="0">
              <a:solidFill>
                <a:schemeClr val="accent6">
                  <a:lumMod val="60000"/>
                  <a:lumOff val="40000"/>
                </a:schemeClr>
              </a:solidFill>
              <a:effectLst/>
              <a:latin typeface="Helvetica Neue"/>
            </a:endParaRPr>
          </a:p>
          <a:p>
            <a:pPr algn="l"/>
            <a:r>
              <a:rPr lang="en-US" sz="1400" dirty="0">
                <a:solidFill>
                  <a:schemeClr val="accent6">
                    <a:lumMod val="60000"/>
                    <a:lumOff val="40000"/>
                  </a:schemeClr>
                </a:solidFill>
                <a:latin typeface="Helvetica Neue"/>
              </a:rPr>
              <a:t>R</a:t>
            </a:r>
            <a:r>
              <a:rPr lang="sl-SI" sz="1400" i="0" dirty="0">
                <a:solidFill>
                  <a:schemeClr val="accent6">
                    <a:lumMod val="60000"/>
                    <a:lumOff val="40000"/>
                  </a:schemeClr>
                </a:solidFill>
                <a:effectLst/>
                <a:latin typeface="Helvetica Neue"/>
              </a:rPr>
              <a:t>omana Zver: Vaje na računalniku pri pouku informatike na OS Linux.</a:t>
            </a:r>
            <a:endParaRPr lang="en-US" sz="1400" i="0" dirty="0">
              <a:solidFill>
                <a:schemeClr val="accent6">
                  <a:lumMod val="60000"/>
                  <a:lumOff val="40000"/>
                </a:schemeClr>
              </a:solidFill>
              <a:effectLst/>
              <a:latin typeface="Helvetica Neue"/>
            </a:endParaRPr>
          </a:p>
          <a:p>
            <a:pPr algn="l"/>
            <a:r>
              <a:rPr lang="sl-SI" sz="1400" i="0" dirty="0">
                <a:solidFill>
                  <a:schemeClr val="accent6">
                    <a:lumMod val="60000"/>
                    <a:lumOff val="40000"/>
                  </a:schemeClr>
                </a:solidFill>
                <a:effectLst/>
                <a:latin typeface="Helvetica Neue"/>
              </a:rPr>
              <a:t>Matija Lokar: Hello World - o reviji in dveh uporabnih knjigah: The Big Book of </a:t>
            </a:r>
            <a:r>
              <a:rPr lang="sl-SI" sz="1400" i="0" dirty="0" err="1">
                <a:solidFill>
                  <a:schemeClr val="accent6">
                    <a:lumMod val="60000"/>
                    <a:lumOff val="40000"/>
                  </a:schemeClr>
                </a:solidFill>
                <a:effectLst/>
                <a:latin typeface="Helvetica Neue"/>
              </a:rPr>
              <a:t>Computing</a:t>
            </a:r>
            <a:r>
              <a:rPr lang="sl-SI" sz="1400" i="0" dirty="0">
                <a:solidFill>
                  <a:schemeClr val="accent6">
                    <a:lumMod val="60000"/>
                    <a:lumOff val="40000"/>
                  </a:schemeClr>
                </a:solidFill>
                <a:effectLst/>
                <a:latin typeface="Helvetica Neue"/>
              </a:rPr>
              <a:t> </a:t>
            </a:r>
            <a:r>
              <a:rPr lang="sl-SI" sz="1400" i="0" dirty="0" err="1">
                <a:solidFill>
                  <a:schemeClr val="accent6">
                    <a:lumMod val="60000"/>
                    <a:lumOff val="40000"/>
                  </a:schemeClr>
                </a:solidFill>
                <a:effectLst/>
                <a:latin typeface="Helvetica Neue"/>
              </a:rPr>
              <a:t>Pedagogy</a:t>
            </a:r>
            <a:r>
              <a:rPr lang="sl-SI" sz="1400" i="0" dirty="0">
                <a:solidFill>
                  <a:schemeClr val="accent6">
                    <a:lumMod val="60000"/>
                    <a:lumOff val="40000"/>
                  </a:schemeClr>
                </a:solidFill>
                <a:effectLst/>
                <a:latin typeface="Helvetica Neue"/>
              </a:rPr>
              <a:t> in The Big Book of </a:t>
            </a:r>
            <a:r>
              <a:rPr lang="sl-SI" sz="1400" i="0" dirty="0" err="1">
                <a:solidFill>
                  <a:schemeClr val="accent6">
                    <a:lumMod val="60000"/>
                    <a:lumOff val="40000"/>
                  </a:schemeClr>
                </a:solidFill>
                <a:effectLst/>
                <a:latin typeface="Helvetica Neue"/>
              </a:rPr>
              <a:t>Computing</a:t>
            </a:r>
            <a:r>
              <a:rPr lang="sl-SI" sz="1400" i="0" dirty="0">
                <a:solidFill>
                  <a:schemeClr val="accent6">
                    <a:lumMod val="60000"/>
                    <a:lumOff val="40000"/>
                  </a:schemeClr>
                </a:solidFill>
                <a:effectLst/>
                <a:latin typeface="Helvetica Neue"/>
              </a:rPr>
              <a:t> </a:t>
            </a:r>
            <a:r>
              <a:rPr lang="sl-SI" sz="1400" i="0" dirty="0" err="1">
                <a:solidFill>
                  <a:schemeClr val="accent6">
                    <a:lumMod val="60000"/>
                    <a:lumOff val="40000"/>
                  </a:schemeClr>
                </a:solidFill>
                <a:effectLst/>
                <a:latin typeface="Helvetica Neue"/>
              </a:rPr>
              <a:t>Content</a:t>
            </a:r>
            <a:r>
              <a:rPr lang="sl-SI" sz="1400" i="0" dirty="0">
                <a:solidFill>
                  <a:schemeClr val="accent6">
                    <a:lumMod val="60000"/>
                    <a:lumOff val="40000"/>
                  </a:schemeClr>
                </a:solidFill>
                <a:effectLst/>
                <a:latin typeface="Helvetica Neue"/>
              </a:rPr>
              <a:t> </a:t>
            </a:r>
          </a:p>
          <a:p>
            <a:pPr marL="0" indent="0">
              <a:spcBef>
                <a:spcPts val="0"/>
              </a:spcBef>
              <a:buNone/>
            </a:pPr>
            <a:endParaRPr lang="sl-SI" sz="2400" dirty="0">
              <a:solidFill>
                <a:schemeClr val="accent6">
                  <a:lumMod val="60000"/>
                  <a:lumOff val="40000"/>
                </a:schemeClr>
              </a:solidFill>
            </a:endParaRPr>
          </a:p>
        </p:txBody>
      </p:sp>
    </p:spTree>
    <p:extLst>
      <p:ext uri="{BB962C8B-B14F-4D97-AF65-F5344CB8AC3E}">
        <p14:creationId xmlns:p14="http://schemas.microsoft.com/office/powerpoint/2010/main" val="167245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0AF6E5-0428-B915-BE04-303156E3C55B}"/>
              </a:ext>
            </a:extLst>
          </p:cNvPr>
          <p:cNvSpPr>
            <a:spLocks noGrp="1"/>
          </p:cNvSpPr>
          <p:nvPr>
            <p:ph type="title"/>
          </p:nvPr>
        </p:nvSpPr>
        <p:spPr/>
        <p:txBody>
          <a:bodyPr/>
          <a:lstStyle/>
          <a:p>
            <a:r>
              <a:rPr lang="en-US" dirty="0" err="1"/>
              <a:t>Posnetki</a:t>
            </a:r>
            <a:endParaRPr lang="sl-SI" dirty="0"/>
          </a:p>
        </p:txBody>
      </p:sp>
      <p:sp>
        <p:nvSpPr>
          <p:cNvPr id="3" name="Označba mesta vsebine 2">
            <a:extLst>
              <a:ext uri="{FF2B5EF4-FFF2-40B4-BE49-F238E27FC236}">
                <a16:creationId xmlns:a16="http://schemas.microsoft.com/office/drawing/2014/main" id="{EFD86A5D-9AF7-6D10-4ABC-E179106ADDEB}"/>
              </a:ext>
            </a:extLst>
          </p:cNvPr>
          <p:cNvSpPr>
            <a:spLocks noGrp="1"/>
          </p:cNvSpPr>
          <p:nvPr>
            <p:ph idx="1"/>
          </p:nvPr>
        </p:nvSpPr>
        <p:spPr>
          <a:xfrm>
            <a:off x="591312" y="2044192"/>
            <a:ext cx="5488237" cy="1205485"/>
          </a:xfrm>
        </p:spPr>
        <p:txBody>
          <a:bodyPr>
            <a:normAutofit fontScale="92500"/>
          </a:bodyPr>
          <a:lstStyle/>
          <a:p>
            <a:r>
              <a:rPr lang="sl-SI" sz="2400" dirty="0">
                <a:hlinkClick r:id="rId2"/>
              </a:rPr>
              <a:t>https://www.youtube.com/</a:t>
            </a:r>
            <a:br>
              <a:rPr lang="en-US" sz="2400" dirty="0">
                <a:hlinkClick r:id="rId2"/>
              </a:rPr>
            </a:br>
            <a:r>
              <a:rPr lang="sl-SI" sz="2400" dirty="0" err="1">
                <a:hlinkClick r:id="rId2"/>
              </a:rPr>
              <a:t>channel</a:t>
            </a:r>
            <a:r>
              <a:rPr lang="sl-SI" sz="2400" dirty="0">
                <a:hlinkClick r:id="rId2"/>
              </a:rPr>
              <a:t>/UCN-p-ojW51uW6cPAViFr8Fw</a:t>
            </a:r>
            <a:r>
              <a:rPr lang="en-US" sz="2400" dirty="0"/>
              <a:t> </a:t>
            </a:r>
            <a:endParaRPr lang="sl-SI" sz="2400" dirty="0"/>
          </a:p>
        </p:txBody>
      </p:sp>
      <p:sp>
        <p:nvSpPr>
          <p:cNvPr id="4" name="Označba mesta vsebine 2">
            <a:extLst>
              <a:ext uri="{FF2B5EF4-FFF2-40B4-BE49-F238E27FC236}">
                <a16:creationId xmlns:a16="http://schemas.microsoft.com/office/drawing/2014/main" id="{A109E7A0-50E9-DEE1-2758-76B6745BEA3D}"/>
              </a:ext>
            </a:extLst>
          </p:cNvPr>
          <p:cNvSpPr txBox="1">
            <a:spLocks/>
          </p:cNvSpPr>
          <p:nvPr/>
        </p:nvSpPr>
        <p:spPr>
          <a:xfrm>
            <a:off x="762000" y="3545841"/>
            <a:ext cx="10668000" cy="762000"/>
          </a:xfrm>
          <a:prstGeom prst="rect">
            <a:avLst/>
          </a:prstGeom>
        </p:spPr>
        <p:txBody>
          <a:bodyPr vert="horz" lIns="91440" tIns="45720" rIns="91440" bIns="4572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dirty="0"/>
          </a:p>
        </p:txBody>
      </p:sp>
      <p:sp>
        <p:nvSpPr>
          <p:cNvPr id="5" name="Označba mesta vsebine 2">
            <a:extLst>
              <a:ext uri="{FF2B5EF4-FFF2-40B4-BE49-F238E27FC236}">
                <a16:creationId xmlns:a16="http://schemas.microsoft.com/office/drawing/2014/main" id="{FA8DFDD2-D933-2DC4-C0A3-BEC45C2A8B86}"/>
              </a:ext>
            </a:extLst>
          </p:cNvPr>
          <p:cNvSpPr txBox="1">
            <a:spLocks/>
          </p:cNvSpPr>
          <p:nvPr/>
        </p:nvSpPr>
        <p:spPr>
          <a:xfrm>
            <a:off x="762000" y="3435096"/>
            <a:ext cx="10668000" cy="762000"/>
          </a:xfrm>
          <a:prstGeom prst="rect">
            <a:avLst/>
          </a:prstGeom>
        </p:spPr>
        <p:txBody>
          <a:bodyPr vert="horz" lIns="91440" tIns="45720" rIns="91440" bIns="4572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dirty="0"/>
          </a:p>
        </p:txBody>
      </p:sp>
      <p:sp>
        <p:nvSpPr>
          <p:cNvPr id="6" name="Označba mesta vsebine 2">
            <a:extLst>
              <a:ext uri="{FF2B5EF4-FFF2-40B4-BE49-F238E27FC236}">
                <a16:creationId xmlns:a16="http://schemas.microsoft.com/office/drawing/2014/main" id="{6D60ADB1-FBE7-5322-3FD1-EB67202F5975}"/>
              </a:ext>
            </a:extLst>
          </p:cNvPr>
          <p:cNvSpPr txBox="1">
            <a:spLocks/>
          </p:cNvSpPr>
          <p:nvPr/>
        </p:nvSpPr>
        <p:spPr>
          <a:xfrm>
            <a:off x="591312" y="2098548"/>
            <a:ext cx="10668000" cy="762000"/>
          </a:xfrm>
          <a:prstGeom prst="rect">
            <a:avLst/>
          </a:prstGeom>
        </p:spPr>
        <p:txBody>
          <a:bodyPr vert="horz" lIns="91440" tIns="45720" rIns="91440" bIns="4572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dirty="0"/>
          </a:p>
        </p:txBody>
      </p:sp>
      <p:pic>
        <p:nvPicPr>
          <p:cNvPr id="7" name="Slika 6">
            <a:extLst>
              <a:ext uri="{FF2B5EF4-FFF2-40B4-BE49-F238E27FC236}">
                <a16:creationId xmlns:a16="http://schemas.microsoft.com/office/drawing/2014/main" id="{CB2BF244-184B-5E43-64CC-FD09150E7898}"/>
              </a:ext>
            </a:extLst>
          </p:cNvPr>
          <p:cNvPicPr>
            <a:picLocks noChangeAspect="1"/>
          </p:cNvPicPr>
          <p:nvPr/>
        </p:nvPicPr>
        <p:blipFill>
          <a:blip r:embed="rId3"/>
          <a:stretch>
            <a:fillRect/>
          </a:stretch>
        </p:blipFill>
        <p:spPr>
          <a:xfrm>
            <a:off x="6307327" y="2103630"/>
            <a:ext cx="4724207" cy="3662125"/>
          </a:xfrm>
          <a:prstGeom prst="rect">
            <a:avLst/>
          </a:prstGeom>
        </p:spPr>
      </p:pic>
      <p:pic>
        <p:nvPicPr>
          <p:cNvPr id="8" name="Slika 7">
            <a:extLst>
              <a:ext uri="{FF2B5EF4-FFF2-40B4-BE49-F238E27FC236}">
                <a16:creationId xmlns:a16="http://schemas.microsoft.com/office/drawing/2014/main" id="{29529906-B954-DA78-03A2-CC442266225B}"/>
              </a:ext>
            </a:extLst>
          </p:cNvPr>
          <p:cNvPicPr>
            <a:picLocks noChangeAspect="1"/>
          </p:cNvPicPr>
          <p:nvPr/>
        </p:nvPicPr>
        <p:blipFill>
          <a:blip r:embed="rId4"/>
          <a:stretch>
            <a:fillRect/>
          </a:stretch>
        </p:blipFill>
        <p:spPr>
          <a:xfrm>
            <a:off x="1811782" y="3162237"/>
            <a:ext cx="2781300" cy="2847975"/>
          </a:xfrm>
          <a:prstGeom prst="rect">
            <a:avLst/>
          </a:prstGeom>
        </p:spPr>
      </p:pic>
    </p:spTree>
    <p:extLst>
      <p:ext uri="{BB962C8B-B14F-4D97-AF65-F5344CB8AC3E}">
        <p14:creationId xmlns:p14="http://schemas.microsoft.com/office/powerpoint/2010/main" val="3377439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40505D-201C-D5A3-3C48-CE215028A8BB}"/>
              </a:ext>
            </a:extLst>
          </p:cNvPr>
          <p:cNvSpPr>
            <a:spLocks noGrp="1"/>
          </p:cNvSpPr>
          <p:nvPr>
            <p:ph type="title"/>
          </p:nvPr>
        </p:nvSpPr>
        <p:spPr/>
        <p:txBody>
          <a:bodyPr/>
          <a:lstStyle/>
          <a:p>
            <a:r>
              <a:rPr lang="en-US" dirty="0" err="1"/>
              <a:t>Viri</a:t>
            </a:r>
            <a:r>
              <a:rPr lang="en-US" dirty="0"/>
              <a:t> </a:t>
            </a:r>
            <a:r>
              <a:rPr lang="en-US" dirty="0" err="1"/>
              <a:t>slik</a:t>
            </a:r>
            <a:endParaRPr lang="sl-SI" dirty="0"/>
          </a:p>
        </p:txBody>
      </p:sp>
      <p:sp>
        <p:nvSpPr>
          <p:cNvPr id="3" name="Označba mesta vsebine 2">
            <a:extLst>
              <a:ext uri="{FF2B5EF4-FFF2-40B4-BE49-F238E27FC236}">
                <a16:creationId xmlns:a16="http://schemas.microsoft.com/office/drawing/2014/main" id="{469AA25C-FB8D-69D0-6230-C3550D8FF2C7}"/>
              </a:ext>
            </a:extLst>
          </p:cNvPr>
          <p:cNvSpPr>
            <a:spLocks noGrp="1"/>
          </p:cNvSpPr>
          <p:nvPr>
            <p:ph idx="1"/>
          </p:nvPr>
        </p:nvSpPr>
        <p:spPr/>
        <p:txBody>
          <a:bodyPr>
            <a:normAutofit fontScale="92500" lnSpcReduction="20000"/>
          </a:bodyPr>
          <a:lstStyle/>
          <a:p>
            <a:r>
              <a:rPr lang="en-US" dirty="0" err="1"/>
              <a:t>Osebni</a:t>
            </a:r>
            <a:r>
              <a:rPr lang="en-US" dirty="0"/>
              <a:t> </a:t>
            </a:r>
            <a:r>
              <a:rPr lang="en-US" dirty="0" err="1"/>
              <a:t>arhiv</a:t>
            </a:r>
            <a:endParaRPr lang="en-US" dirty="0">
              <a:hlinkClick r:id="rId2"/>
            </a:endParaRPr>
          </a:p>
          <a:p>
            <a:r>
              <a:rPr lang="sl-SI" dirty="0">
                <a:hlinkClick r:id="rId2"/>
              </a:rPr>
              <a:t>https://www.pngitem.com/middle/JRRmob_clip-art-sad-faces-clipart-sad-face-hd/</a:t>
            </a:r>
            <a:r>
              <a:rPr lang="en-US" dirty="0"/>
              <a:t> </a:t>
            </a:r>
          </a:p>
          <a:p>
            <a:r>
              <a:rPr lang="en-US" dirty="0">
                <a:hlinkClick r:id="rId3"/>
              </a:rPr>
              <a:t>https://commons.wikimedia.org/wiki/File:Help_required.jpg</a:t>
            </a:r>
            <a:r>
              <a:rPr lang="en-US" dirty="0"/>
              <a:t> </a:t>
            </a:r>
          </a:p>
          <a:p>
            <a:r>
              <a:rPr lang="en-US" dirty="0">
                <a:hlinkClick r:id="rId4"/>
              </a:rPr>
              <a:t>https://unsplash.com/photos/c2R04b1xqrQ</a:t>
            </a:r>
            <a:r>
              <a:rPr lang="en-US" dirty="0"/>
              <a:t> </a:t>
            </a:r>
          </a:p>
          <a:p>
            <a:r>
              <a:rPr lang="en-US" dirty="0">
                <a:hlinkClick r:id="rId5"/>
              </a:rPr>
              <a:t>https://unsplash.com/photos/D7OYAmHGDRI</a:t>
            </a:r>
            <a:r>
              <a:rPr lang="en-US" dirty="0"/>
              <a:t> </a:t>
            </a:r>
          </a:p>
          <a:p>
            <a:r>
              <a:rPr lang="en-US" dirty="0">
                <a:hlinkClick r:id="rId6"/>
              </a:rPr>
              <a:t>https://unsplash.com/photos/Q_LiPtuYv1Y</a:t>
            </a:r>
            <a:r>
              <a:rPr lang="en-US" dirty="0"/>
              <a:t> </a:t>
            </a:r>
          </a:p>
          <a:p>
            <a:endParaRPr lang="en-US" dirty="0"/>
          </a:p>
          <a:p>
            <a:endParaRPr lang="sl-SI" dirty="0"/>
          </a:p>
        </p:txBody>
      </p:sp>
    </p:spTree>
    <p:extLst>
      <p:ext uri="{BB962C8B-B14F-4D97-AF65-F5344CB8AC3E}">
        <p14:creationId xmlns:p14="http://schemas.microsoft.com/office/powerpoint/2010/main" val="1061193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57331F-6FC3-242A-9FDA-0499FB2E539D}"/>
              </a:ext>
            </a:extLst>
          </p:cNvPr>
          <p:cNvSpPr>
            <a:spLocks noGrp="1"/>
          </p:cNvSpPr>
          <p:nvPr>
            <p:ph type="title"/>
          </p:nvPr>
        </p:nvSpPr>
        <p:spPr/>
        <p:txBody>
          <a:bodyPr/>
          <a:lstStyle/>
          <a:p>
            <a:r>
              <a:rPr lang="en-US" dirty="0"/>
              <a:t>Tudi </a:t>
            </a:r>
            <a:r>
              <a:rPr lang="en-US" dirty="0" err="1"/>
              <a:t>še</a:t>
            </a:r>
            <a:r>
              <a:rPr lang="en-US" dirty="0"/>
              <a:t> </a:t>
            </a:r>
            <a:r>
              <a:rPr lang="en-US" dirty="0" err="1"/>
              <a:t>kaj</a:t>
            </a:r>
            <a:r>
              <a:rPr lang="en-US" dirty="0"/>
              <a:t> </a:t>
            </a:r>
            <a:r>
              <a:rPr lang="en-US" dirty="0" err="1"/>
              <a:t>drugega</a:t>
            </a:r>
            <a:r>
              <a:rPr lang="en-US" dirty="0"/>
              <a:t> …</a:t>
            </a:r>
            <a:endParaRPr lang="sl-SI" dirty="0"/>
          </a:p>
        </p:txBody>
      </p:sp>
      <p:pic>
        <p:nvPicPr>
          <p:cNvPr id="4" name="Označba mesta vsebine 3">
            <a:extLst>
              <a:ext uri="{FF2B5EF4-FFF2-40B4-BE49-F238E27FC236}">
                <a16:creationId xmlns:a16="http://schemas.microsoft.com/office/drawing/2014/main" id="{20877345-CBBE-EF6D-0966-51117168328C}"/>
              </a:ext>
            </a:extLst>
          </p:cNvPr>
          <p:cNvPicPr>
            <a:picLocks noGrp="1" noChangeAspect="1"/>
          </p:cNvPicPr>
          <p:nvPr>
            <p:ph idx="1"/>
          </p:nvPr>
        </p:nvPicPr>
        <p:blipFill>
          <a:blip r:embed="rId2"/>
          <a:stretch>
            <a:fillRect/>
          </a:stretch>
        </p:blipFill>
        <p:spPr>
          <a:xfrm>
            <a:off x="1003967" y="2107184"/>
            <a:ext cx="10184066" cy="3817938"/>
          </a:xfrm>
          <a:prstGeom prst="rect">
            <a:avLst/>
          </a:prstGeom>
        </p:spPr>
      </p:pic>
      <p:sp>
        <p:nvSpPr>
          <p:cNvPr id="6" name="PoljeZBesedilom 5">
            <a:extLst>
              <a:ext uri="{FF2B5EF4-FFF2-40B4-BE49-F238E27FC236}">
                <a16:creationId xmlns:a16="http://schemas.microsoft.com/office/drawing/2014/main" id="{1DDD7812-E76F-5F21-B1F2-7555CF56FF76}"/>
              </a:ext>
            </a:extLst>
          </p:cNvPr>
          <p:cNvSpPr txBox="1"/>
          <p:nvPr/>
        </p:nvSpPr>
        <p:spPr>
          <a:xfrm>
            <a:off x="333248" y="6262547"/>
            <a:ext cx="7989665"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sl-SI" dirty="0"/>
              <a:t>https://www.youtube.com/@webinarji-izzivipoucevanja3720/playlists</a:t>
            </a:r>
          </a:p>
        </p:txBody>
      </p:sp>
      <p:pic>
        <p:nvPicPr>
          <p:cNvPr id="8" name="Slika 7">
            <a:extLst>
              <a:ext uri="{FF2B5EF4-FFF2-40B4-BE49-F238E27FC236}">
                <a16:creationId xmlns:a16="http://schemas.microsoft.com/office/drawing/2014/main" id="{F988C491-33BA-80A9-D0DA-FCF35CC12360}"/>
              </a:ext>
            </a:extLst>
          </p:cNvPr>
          <p:cNvPicPr>
            <a:picLocks noChangeAspect="1"/>
          </p:cNvPicPr>
          <p:nvPr/>
        </p:nvPicPr>
        <p:blipFill>
          <a:blip r:embed="rId3"/>
          <a:stretch>
            <a:fillRect/>
          </a:stretch>
        </p:blipFill>
        <p:spPr>
          <a:xfrm>
            <a:off x="9166606" y="4094861"/>
            <a:ext cx="2628900" cy="2657475"/>
          </a:xfrm>
          <a:prstGeom prst="rect">
            <a:avLst/>
          </a:prstGeom>
        </p:spPr>
      </p:pic>
    </p:spTree>
    <p:extLst>
      <p:ext uri="{BB962C8B-B14F-4D97-AF65-F5344CB8AC3E}">
        <p14:creationId xmlns:p14="http://schemas.microsoft.com/office/powerpoint/2010/main" val="770017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Freeform: Shape 24">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42" name="Freeform: Shape 26">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43" name="Freeform: Shape 28">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44" name="Rectangle 30">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Naslov 3">
            <a:extLst>
              <a:ext uri="{FF2B5EF4-FFF2-40B4-BE49-F238E27FC236}">
                <a16:creationId xmlns:a16="http://schemas.microsoft.com/office/drawing/2014/main" id="{8CE11AB3-7F77-254B-B812-969FCB3DCA6F}"/>
              </a:ext>
            </a:extLst>
          </p:cNvPr>
          <p:cNvSpPr>
            <a:spLocks noGrp="1"/>
          </p:cNvSpPr>
          <p:nvPr>
            <p:ph type="title"/>
          </p:nvPr>
        </p:nvSpPr>
        <p:spPr>
          <a:xfrm>
            <a:off x="6096000" y="1524000"/>
            <a:ext cx="5334000" cy="2286000"/>
          </a:xfrm>
        </p:spPr>
        <p:txBody>
          <a:bodyPr vert="horz" lIns="91440" tIns="45720" rIns="91440" bIns="45720" rtlCol="0" anchor="b">
            <a:normAutofit/>
          </a:bodyPr>
          <a:lstStyle/>
          <a:p>
            <a:r>
              <a:rPr lang="en-US" sz="4400" kern="1200">
                <a:solidFill>
                  <a:schemeClr val="tx1"/>
                </a:solidFill>
                <a:latin typeface="+mj-lt"/>
                <a:ea typeface="+mj-ea"/>
                <a:cs typeface="+mj-cs"/>
              </a:rPr>
              <a:t>NAPOJ MINUT</a:t>
            </a:r>
          </a:p>
        </p:txBody>
      </p:sp>
      <p:sp>
        <p:nvSpPr>
          <p:cNvPr id="5" name="Označba mesta besedila 4">
            <a:extLst>
              <a:ext uri="{FF2B5EF4-FFF2-40B4-BE49-F238E27FC236}">
                <a16:creationId xmlns:a16="http://schemas.microsoft.com/office/drawing/2014/main" id="{6C7B5F7D-6E70-A3D9-988C-A73B43E4B9DD}"/>
              </a:ext>
            </a:extLst>
          </p:cNvPr>
          <p:cNvSpPr>
            <a:spLocks noGrp="1"/>
          </p:cNvSpPr>
          <p:nvPr>
            <p:ph type="body" idx="1"/>
          </p:nvPr>
        </p:nvSpPr>
        <p:spPr>
          <a:xfrm>
            <a:off x="6096000" y="4571999"/>
            <a:ext cx="5334000" cy="1524000"/>
          </a:xfrm>
        </p:spPr>
        <p:txBody>
          <a:bodyPr vert="horz" lIns="91440" tIns="45720" rIns="91440" bIns="45720" rtlCol="0">
            <a:normAutofit/>
          </a:bodyPr>
          <a:lstStyle/>
          <a:p>
            <a:endParaRPr lang="en-US" sz="2400" kern="1200">
              <a:solidFill>
                <a:schemeClr val="tx1">
                  <a:alpha val="70000"/>
                </a:schemeClr>
              </a:solidFill>
              <a:latin typeface="+mn-lt"/>
              <a:ea typeface="+mn-ea"/>
              <a:cs typeface="+mn-cs"/>
            </a:endParaRPr>
          </a:p>
        </p:txBody>
      </p:sp>
      <p:pic>
        <p:nvPicPr>
          <p:cNvPr id="7" name="Slika 6">
            <a:extLst>
              <a:ext uri="{FF2B5EF4-FFF2-40B4-BE49-F238E27FC236}">
                <a16:creationId xmlns:a16="http://schemas.microsoft.com/office/drawing/2014/main" id="{CE16598C-A06A-DA5A-8685-74707E691524}"/>
              </a:ext>
            </a:extLst>
          </p:cNvPr>
          <p:cNvPicPr>
            <a:picLocks noChangeAspect="1"/>
          </p:cNvPicPr>
          <p:nvPr/>
        </p:nvPicPr>
        <p:blipFill rotWithShape="1">
          <a:blip r:embed="rId2"/>
          <a:srcRect l="15181" r="25605" b="-1"/>
          <a:stretch/>
        </p:blipFill>
        <p:spPr>
          <a:xfrm>
            <a:off x="2" y="732510"/>
            <a:ext cx="5333999" cy="6125491"/>
          </a:xfrm>
          <a:custGeom>
            <a:avLst/>
            <a:gdLst/>
            <a:ahLst/>
            <a:cxnLst/>
            <a:rect l="l" t="t" r="r" b="b"/>
            <a:pathLst>
              <a:path w="5333999" h="6125491">
                <a:moveTo>
                  <a:pt x="0" y="0"/>
                </a:moveTo>
                <a:lnTo>
                  <a:pt x="201347" y="12133"/>
                </a:lnTo>
                <a:cubicBezTo>
                  <a:pt x="834520" y="59989"/>
                  <a:pt x="1489622" y="165274"/>
                  <a:pt x="2149412" y="288819"/>
                </a:cubicBezTo>
                <a:cubicBezTo>
                  <a:pt x="4194087" y="671477"/>
                  <a:pt x="4738431" y="1884930"/>
                  <a:pt x="5125148" y="3309606"/>
                </a:cubicBezTo>
                <a:cubicBezTo>
                  <a:pt x="5383961" y="4263563"/>
                  <a:pt x="5599841" y="5130569"/>
                  <a:pt x="4496734" y="5829050"/>
                </a:cubicBezTo>
                <a:cubicBezTo>
                  <a:pt x="4342061" y="5927011"/>
                  <a:pt x="4177261" y="6012425"/>
                  <a:pt x="4005032" y="6088102"/>
                </a:cubicBezTo>
                <a:lnTo>
                  <a:pt x="3915032" y="6125491"/>
                </a:lnTo>
                <a:lnTo>
                  <a:pt x="0" y="6125491"/>
                </a:lnTo>
                <a:close/>
              </a:path>
            </a:pathLst>
          </a:custGeom>
        </p:spPr>
      </p:pic>
      <p:sp>
        <p:nvSpPr>
          <p:cNvPr id="45" name="Freeform: Shape 32">
            <a:extLst>
              <a:ext uri="{FF2B5EF4-FFF2-40B4-BE49-F238E27FC236}">
                <a16:creationId xmlns:a16="http://schemas.microsoft.com/office/drawing/2014/main" id="{4EB7CBBE-178B-4DB3-AD92-DED458BAE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52425"/>
            <a:ext cx="5185830" cy="65055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1911964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4FB50A1-83D5-8808-6BC9-57CD02FE094C}"/>
              </a:ext>
            </a:extLst>
          </p:cNvPr>
          <p:cNvPicPr>
            <a:picLocks noChangeAspect="1"/>
          </p:cNvPicPr>
          <p:nvPr/>
        </p:nvPicPr>
        <p:blipFill>
          <a:blip r:embed="rId2"/>
          <a:stretch>
            <a:fillRect/>
          </a:stretch>
        </p:blipFill>
        <p:spPr>
          <a:xfrm>
            <a:off x="125984" y="215074"/>
            <a:ext cx="8030731" cy="6049581"/>
          </a:xfrm>
          <a:prstGeom prst="rect">
            <a:avLst/>
          </a:prstGeom>
        </p:spPr>
      </p:pic>
      <p:pic>
        <p:nvPicPr>
          <p:cNvPr id="5" name="Slika 4">
            <a:extLst>
              <a:ext uri="{FF2B5EF4-FFF2-40B4-BE49-F238E27FC236}">
                <a16:creationId xmlns:a16="http://schemas.microsoft.com/office/drawing/2014/main" id="{1BC8DCDE-A055-99EE-DBBB-DC624670B69B}"/>
              </a:ext>
            </a:extLst>
          </p:cNvPr>
          <p:cNvPicPr>
            <a:picLocks noChangeAspect="1"/>
          </p:cNvPicPr>
          <p:nvPr/>
        </p:nvPicPr>
        <p:blipFill>
          <a:blip r:embed="rId3"/>
          <a:stretch>
            <a:fillRect/>
          </a:stretch>
        </p:blipFill>
        <p:spPr>
          <a:xfrm>
            <a:off x="9094025" y="2014093"/>
            <a:ext cx="2676525" cy="2724150"/>
          </a:xfrm>
          <a:prstGeom prst="rect">
            <a:avLst/>
          </a:prstGeom>
        </p:spPr>
      </p:pic>
    </p:spTree>
    <p:extLst>
      <p:ext uri="{BB962C8B-B14F-4D97-AF65-F5344CB8AC3E}">
        <p14:creationId xmlns:p14="http://schemas.microsoft.com/office/powerpoint/2010/main" val="3115226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MINUT</a:t>
            </a:r>
          </a:p>
        </p:txBody>
      </p:sp>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p:txBody>
          <a:bodyPr>
            <a:normAutofit fontScale="85000" lnSpcReduction="20000"/>
          </a:bodyPr>
          <a:lstStyle/>
          <a:p>
            <a:pPr marL="400050" lvl="1" indent="0">
              <a:buNone/>
            </a:pPr>
            <a:r>
              <a:rPr lang="sl-SI" dirty="0"/>
              <a:t>Druga polovica 20. stoletja ter 21. stoletje je čas, ko prvič v zgodovini stroji, ki jih je naredil človek, ne opravljajo zgolj fizičnega dela, ampak pomagajo človeku tudi pri intelektualnem delu takorekoč na vseh področjih njegove dejavnosti. Stroj (računalnik) postaja človeku sodelavec in partner ter ne zgolj orodje</a:t>
            </a:r>
          </a:p>
          <a:p>
            <a:pPr marL="0" indent="0" algn="r">
              <a:buNone/>
            </a:pPr>
            <a:r>
              <a:rPr lang="sl-SI" sz="1700" dirty="0"/>
              <a:t>[Hannes Werthner, Erich Prem, Edward A. Lee, and Carlo Ghezzi (eds):</a:t>
            </a:r>
            <a:br>
              <a:rPr lang="sl-SI" sz="1700" dirty="0"/>
            </a:br>
            <a:r>
              <a:rPr lang="sl-SI" sz="1700" b="1" i="1" dirty="0">
                <a:solidFill>
                  <a:srgbClr val="FFC000"/>
                </a:solidFill>
              </a:rPr>
              <a:t>Perspectives on Digital Humanism</a:t>
            </a:r>
            <a:r>
              <a:rPr lang="sl-SI" sz="1700" dirty="0"/>
              <a:t>, Springer, 2021.</a:t>
            </a:r>
            <a:br>
              <a:rPr lang="sl-SI" sz="1700" dirty="0"/>
            </a:br>
            <a:r>
              <a:rPr lang="sl-SI" sz="1700" dirty="0">
                <a:hlinkClick r:id="rId2"/>
              </a:rPr>
              <a:t>https://dighum.ec.tuwien.ac.at/perspectives-on-digital-humanism/</a:t>
            </a:r>
            <a:r>
              <a:rPr lang="sl-SI" sz="1700" dirty="0"/>
              <a:t>].</a:t>
            </a:r>
            <a:endParaRPr lang="sl-SI" dirty="0"/>
          </a:p>
          <a:p>
            <a:pPr marL="0" indent="0" algn="ctr">
              <a:buNone/>
            </a:pPr>
            <a:r>
              <a:rPr lang="sl-SI" sz="2800" b="1" dirty="0">
                <a:solidFill>
                  <a:srgbClr val="FFC000"/>
                </a:solidFill>
              </a:rPr>
              <a:t>M</a:t>
            </a:r>
            <a:r>
              <a:rPr lang="sl-SI" b="1" dirty="0">
                <a:solidFill>
                  <a:prstClr val="white"/>
                </a:solidFill>
              </a:rPr>
              <a:t>atematika, </a:t>
            </a:r>
            <a:r>
              <a:rPr lang="sl-SI" sz="2800" b="1" dirty="0">
                <a:solidFill>
                  <a:srgbClr val="FFC000"/>
                </a:solidFill>
              </a:rPr>
              <a:t>I</a:t>
            </a:r>
            <a:r>
              <a:rPr lang="sl-SI" b="1" dirty="0">
                <a:solidFill>
                  <a:prstClr val="white"/>
                </a:solidFill>
              </a:rPr>
              <a:t>nformatika, </a:t>
            </a:r>
            <a:r>
              <a:rPr lang="sl-SI" sz="2800" b="1" dirty="0">
                <a:solidFill>
                  <a:srgbClr val="FFC000"/>
                </a:solidFill>
              </a:rPr>
              <a:t>N</a:t>
            </a:r>
            <a:r>
              <a:rPr lang="sl-SI" b="1" dirty="0">
                <a:solidFill>
                  <a:prstClr val="white"/>
                </a:solidFill>
              </a:rPr>
              <a:t>aravoslovje, </a:t>
            </a:r>
            <a:r>
              <a:rPr lang="sl-SI" sz="2800" b="1" dirty="0">
                <a:solidFill>
                  <a:srgbClr val="FFC000"/>
                </a:solidFill>
              </a:rPr>
              <a:t>U</a:t>
            </a:r>
            <a:r>
              <a:rPr lang="sl-SI" b="1" dirty="0">
                <a:solidFill>
                  <a:prstClr val="white"/>
                </a:solidFill>
              </a:rPr>
              <a:t>metnost, </a:t>
            </a:r>
            <a:r>
              <a:rPr lang="sl-SI" sz="2800" b="1" dirty="0">
                <a:solidFill>
                  <a:srgbClr val="FFC000"/>
                </a:solidFill>
              </a:rPr>
              <a:t>T</a:t>
            </a:r>
            <a:r>
              <a:rPr lang="sl-SI" b="1" dirty="0"/>
              <a:t>ehnika </a:t>
            </a:r>
          </a:p>
          <a:p>
            <a:r>
              <a:rPr lang="sl-SI" dirty="0"/>
              <a:t>Tema projekta</a:t>
            </a:r>
          </a:p>
          <a:p>
            <a:pPr marL="0" indent="0" algn="ctr">
              <a:buNone/>
            </a:pPr>
            <a:r>
              <a:rPr lang="sl-SI" b="1" dirty="0">
                <a:solidFill>
                  <a:srgbClr val="FFC000"/>
                </a:solidFill>
              </a:rPr>
              <a:t>RIN ter ostali predmeti v OŠ in SŠ</a:t>
            </a:r>
            <a:endParaRPr lang="sl-SI" dirty="0"/>
          </a:p>
          <a:p>
            <a:endParaRPr lang="sl-SI" dirty="0"/>
          </a:p>
        </p:txBody>
      </p:sp>
    </p:spTree>
    <p:extLst>
      <p:ext uri="{BB962C8B-B14F-4D97-AF65-F5344CB8AC3E}">
        <p14:creationId xmlns:p14="http://schemas.microsoft.com/office/powerpoint/2010/main" val="2760356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p:txBody>
          <a:bodyPr>
            <a:normAutofit fontScale="92500" lnSpcReduction="20000"/>
          </a:bodyPr>
          <a:lstStyle/>
          <a:p>
            <a:pPr marL="0" indent="0">
              <a:buNone/>
            </a:pPr>
            <a:endParaRPr lang="sl-SI" dirty="0"/>
          </a:p>
          <a:p>
            <a:r>
              <a:rPr lang="sl-SI" b="1" i="1" dirty="0">
                <a:solidFill>
                  <a:srgbClr val="FFFF00"/>
                </a:solidFill>
              </a:rPr>
              <a:t>Vsebinski</a:t>
            </a:r>
            <a:r>
              <a:rPr lang="sl-SI" dirty="0"/>
              <a:t>: Primeri dobre prakse </a:t>
            </a:r>
            <a:r>
              <a:rPr lang="sl-SI" b="1" dirty="0">
                <a:solidFill>
                  <a:srgbClr val="FFC000"/>
                </a:solidFill>
              </a:rPr>
              <a:t>uporabe RIN v drugih predmetih</a:t>
            </a:r>
            <a:r>
              <a:rPr lang="sl-SI" dirty="0"/>
              <a:t>, s posebnim </a:t>
            </a:r>
            <a:r>
              <a:rPr lang="sl-SI" b="1" dirty="0">
                <a:solidFill>
                  <a:srgbClr val="FFC000"/>
                </a:solidFill>
              </a:rPr>
              <a:t>poudarkom na temeljnih znanjih RIN</a:t>
            </a:r>
          </a:p>
          <a:p>
            <a:pPr marL="57150" indent="0">
              <a:buNone/>
            </a:pPr>
            <a:endParaRPr lang="sl-SI" dirty="0"/>
          </a:p>
          <a:p>
            <a:r>
              <a:rPr lang="sl-SI" b="1" i="1" dirty="0">
                <a:solidFill>
                  <a:srgbClr val="FFFF00"/>
                </a:solidFill>
              </a:rPr>
              <a:t>Družbeni</a:t>
            </a:r>
            <a:r>
              <a:rPr lang="sl-SI" dirty="0"/>
              <a:t>: ustvariti trdnejšo </a:t>
            </a:r>
            <a:r>
              <a:rPr lang="sl-SI" b="1" dirty="0">
                <a:solidFill>
                  <a:srgbClr val="FFC000"/>
                </a:solidFill>
              </a:rPr>
              <a:t>skupnost učiteljev</a:t>
            </a:r>
            <a:r>
              <a:rPr lang="sl-SI" dirty="0"/>
              <a:t> (angl. </a:t>
            </a:r>
            <a:r>
              <a:rPr lang="sl-SI" i="1" dirty="0"/>
              <a:t>CoP – community of practice</a:t>
            </a:r>
            <a:r>
              <a:rPr lang="sl-SI" dirty="0"/>
              <a:t>), ki bo nudila pomoč in oporo.</a:t>
            </a:r>
            <a:br>
              <a:rPr lang="sl-SI" dirty="0"/>
            </a:br>
            <a:r>
              <a:rPr lang="sl-SI" dirty="0"/>
              <a:t>Z mislijo na krepitev skupnosti so v projektu tudi študenti, bodoči učitelji.</a:t>
            </a:r>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Cilja</a:t>
            </a:r>
          </a:p>
        </p:txBody>
      </p:sp>
    </p:spTree>
    <p:extLst>
      <p:ext uri="{BB962C8B-B14F-4D97-AF65-F5344CB8AC3E}">
        <p14:creationId xmlns:p14="http://schemas.microsoft.com/office/powerpoint/2010/main" val="90052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99C970F8-61A1-8BC7-1690-3CEB2C601A15}"/>
              </a:ext>
            </a:extLst>
          </p:cNvPr>
          <p:cNvPicPr>
            <a:picLocks noChangeAspect="1"/>
          </p:cNvPicPr>
          <p:nvPr/>
        </p:nvPicPr>
        <p:blipFill>
          <a:blip r:embed="rId2"/>
          <a:stretch>
            <a:fillRect/>
          </a:stretch>
        </p:blipFill>
        <p:spPr>
          <a:xfrm>
            <a:off x="1279370" y="383458"/>
            <a:ext cx="8592086" cy="6091083"/>
          </a:xfrm>
          <a:prstGeom prst="rect">
            <a:avLst/>
          </a:prstGeom>
        </p:spPr>
      </p:pic>
    </p:spTree>
    <p:extLst>
      <p:ext uri="{BB962C8B-B14F-4D97-AF65-F5344CB8AC3E}">
        <p14:creationId xmlns:p14="http://schemas.microsoft.com/office/powerpoint/2010/main" val="3397774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preslikava&#10;&#10;Opis je samodejno ustvarjen">
            <a:extLst>
              <a:ext uri="{FF2B5EF4-FFF2-40B4-BE49-F238E27FC236}">
                <a16:creationId xmlns:a16="http://schemas.microsoft.com/office/drawing/2014/main" id="{D618B91B-1F5F-83DE-4239-C071C885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4" y="-234818"/>
            <a:ext cx="12267034" cy="7673711"/>
          </a:xfrm>
          <a:prstGeom prst="rect">
            <a:avLst/>
          </a:prstGeom>
        </p:spPr>
      </p:pic>
      <p:sp>
        <p:nvSpPr>
          <p:cNvPr id="2" name="Naslov 1">
            <a:extLst>
              <a:ext uri="{FF2B5EF4-FFF2-40B4-BE49-F238E27FC236}">
                <a16:creationId xmlns:a16="http://schemas.microsoft.com/office/drawing/2014/main" id="{D36DB621-B4FC-6DF3-55AC-1722B1FF4831}"/>
              </a:ext>
            </a:extLst>
          </p:cNvPr>
          <p:cNvSpPr>
            <a:spLocks noGrp="1"/>
          </p:cNvSpPr>
          <p:nvPr>
            <p:ph type="ctr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sl-SI" dirty="0"/>
              <a:t>Fizično računalništvo</a:t>
            </a:r>
            <a:br>
              <a:rPr lang="sl-SI" dirty="0"/>
            </a:br>
            <a:r>
              <a:rPr lang="sl-SI" dirty="0"/>
              <a:t>pri pouku fizike</a:t>
            </a:r>
          </a:p>
        </p:txBody>
      </p:sp>
      <p:sp>
        <p:nvSpPr>
          <p:cNvPr id="3" name="Podnaslov 2">
            <a:extLst>
              <a:ext uri="{FF2B5EF4-FFF2-40B4-BE49-F238E27FC236}">
                <a16:creationId xmlns:a16="http://schemas.microsoft.com/office/drawing/2014/main" id="{3C1EB2B5-6AFB-F5D7-CD7B-EFFA200FAD03}"/>
              </a:ext>
            </a:extLst>
          </p:cNvPr>
          <p:cNvSpPr>
            <a:spLocks noGrp="1"/>
          </p:cNvSpPr>
          <p:nvPr>
            <p:ph type="subTitle" idx="1"/>
          </p:nvPr>
        </p:nvSpPr>
        <p:spPr>
          <a:xfrm>
            <a:off x="2084832" y="3959736"/>
            <a:ext cx="9144000" cy="476753"/>
          </a:xfrm>
        </p:spPr>
        <p:style>
          <a:lnRef idx="0">
            <a:schemeClr val="accent1"/>
          </a:lnRef>
          <a:fillRef idx="3">
            <a:schemeClr val="accent1"/>
          </a:fillRef>
          <a:effectRef idx="3">
            <a:schemeClr val="accent1"/>
          </a:effectRef>
          <a:fontRef idx="minor">
            <a:schemeClr val="lt1"/>
          </a:fontRef>
        </p:style>
        <p:txBody>
          <a:bodyPr>
            <a:normAutofit fontScale="92500"/>
          </a:bodyPr>
          <a:lstStyle/>
          <a:p>
            <a:r>
              <a:rPr lang="sl-SI" dirty="0" err="1"/>
              <a:t>Micro:bit</a:t>
            </a:r>
            <a:r>
              <a:rPr lang="sl-SI" dirty="0"/>
              <a:t> pri fiziki</a:t>
            </a:r>
          </a:p>
        </p:txBody>
      </p:sp>
    </p:spTree>
    <p:extLst>
      <p:ext uri="{BB962C8B-B14F-4D97-AF65-F5344CB8AC3E}">
        <p14:creationId xmlns:p14="http://schemas.microsoft.com/office/powerpoint/2010/main" val="228804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CE30A0-BD09-3116-4B97-306624966636}"/>
              </a:ext>
            </a:extLst>
          </p:cNvPr>
          <p:cNvSpPr>
            <a:spLocks noGrp="1"/>
          </p:cNvSpPr>
          <p:nvPr>
            <p:ph type="title"/>
          </p:nvPr>
        </p:nvSpPr>
        <p:spPr>
          <a:xfrm>
            <a:off x="488302" y="533400"/>
            <a:ext cx="10972800" cy="1143000"/>
          </a:xfrm>
        </p:spPr>
        <p:txBody>
          <a:bodyPr>
            <a:normAutofit fontScale="90000"/>
          </a:bodyPr>
          <a:lstStyle/>
          <a:p>
            <a:r>
              <a:rPr lang="sl-SI" dirty="0"/>
              <a:t>Ko združimo računalništvo in osnovno elektroniko…</a:t>
            </a:r>
          </a:p>
        </p:txBody>
      </p:sp>
      <p:pic>
        <p:nvPicPr>
          <p:cNvPr id="6" name="Označba mesta vsebine 5">
            <a:extLst>
              <a:ext uri="{FF2B5EF4-FFF2-40B4-BE49-F238E27FC236}">
                <a16:creationId xmlns:a16="http://schemas.microsoft.com/office/drawing/2014/main" id="{33AF62E5-6F50-CE57-7D0A-32F3EF2583E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30512" y="1851188"/>
            <a:ext cx="2628900" cy="3505200"/>
          </a:xfrm>
        </p:spPr>
      </p:pic>
      <p:sp>
        <p:nvSpPr>
          <p:cNvPr id="4" name="Naslov 1">
            <a:extLst>
              <a:ext uri="{FF2B5EF4-FFF2-40B4-BE49-F238E27FC236}">
                <a16:creationId xmlns:a16="http://schemas.microsoft.com/office/drawing/2014/main" id="{0F3BF9EE-AFA2-C169-AD5A-9E6C30FB8D43}"/>
              </a:ext>
            </a:extLst>
          </p:cNvPr>
          <p:cNvSpPr txBox="1">
            <a:spLocks/>
          </p:cNvSpPr>
          <p:nvPr/>
        </p:nvSpPr>
        <p:spPr>
          <a:xfrm>
            <a:off x="1032588" y="5181600"/>
            <a:ext cx="10972800" cy="1143000"/>
          </a:xfrm>
          <a:prstGeom prst="rect">
            <a:avLst/>
          </a:prstGeom>
        </p:spPr>
        <p:txBody>
          <a:bodyPr vert="horz" lIns="0" rIns="0" bIns="0" anchor="b">
            <a:normAutofit fontScale="975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5000" b="1" kern="1200" cap="none" spc="150">
                <a:ln w="11430"/>
                <a:solidFill>
                  <a:srgbClr val="F8F8F8"/>
                </a:solidFill>
                <a:effectLst>
                  <a:outerShdw blurRad="25400" algn="tl" rotWithShape="0">
                    <a:srgbClr val="000000">
                      <a:alpha val="43000"/>
                    </a:srgbClr>
                  </a:outerShdw>
                </a:effectLst>
                <a:latin typeface="+mj-lt"/>
                <a:ea typeface="+mj-ea"/>
                <a:cs typeface="+mj-cs"/>
              </a:defRPr>
            </a:lvl1pPr>
          </a:lstStyle>
          <a:p>
            <a:pPr algn="r"/>
            <a:r>
              <a:rPr lang="sl-SI" dirty="0"/>
              <a:t>…se zgodi marsikaj.</a:t>
            </a:r>
          </a:p>
        </p:txBody>
      </p:sp>
      <p:pic>
        <p:nvPicPr>
          <p:cNvPr id="7" name="VID_20220914_104908">
            <a:hlinkClick r:id="" action="ppaction://media"/>
            <a:extLst>
              <a:ext uri="{FF2B5EF4-FFF2-40B4-BE49-F238E27FC236}">
                <a16:creationId xmlns:a16="http://schemas.microsoft.com/office/drawing/2014/main" id="{13931A92-7604-1354-73FC-83EC0CB739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3455" y="1962378"/>
            <a:ext cx="6033796" cy="3394010"/>
          </a:xfrm>
          <a:prstGeom prst="rect">
            <a:avLst/>
          </a:prstGeom>
        </p:spPr>
      </p:pic>
    </p:spTree>
    <p:extLst>
      <p:ext uri="{BB962C8B-B14F-4D97-AF65-F5344CB8AC3E}">
        <p14:creationId xmlns:p14="http://schemas.microsoft.com/office/powerpoint/2010/main" val="312155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C0285E-D747-FE6E-0C06-D89DD7ACCF7C}"/>
              </a:ext>
            </a:extLst>
          </p:cNvPr>
          <p:cNvSpPr>
            <a:spLocks noGrp="1"/>
          </p:cNvSpPr>
          <p:nvPr>
            <p:ph type="ctrTitle"/>
          </p:nvPr>
        </p:nvSpPr>
        <p:spPr/>
        <p:txBody>
          <a:bodyPr/>
          <a:lstStyle/>
          <a:p>
            <a:r>
              <a:rPr lang="sl-SI" dirty="0">
                <a:latin typeface="Roboto"/>
                <a:ea typeface="Roboto"/>
                <a:cs typeface="Roboto"/>
              </a:rPr>
              <a:t>Digitalna umetnost in matematika</a:t>
            </a:r>
            <a:endParaRPr lang="sl-SI"/>
          </a:p>
        </p:txBody>
      </p:sp>
      <p:sp>
        <p:nvSpPr>
          <p:cNvPr id="3" name="Podnaslov 2">
            <a:extLst>
              <a:ext uri="{FF2B5EF4-FFF2-40B4-BE49-F238E27FC236}">
                <a16:creationId xmlns:a16="http://schemas.microsoft.com/office/drawing/2014/main" id="{E005A4E0-6988-C2E5-8790-CC6AF3114703}"/>
              </a:ext>
            </a:extLst>
          </p:cNvPr>
          <p:cNvSpPr>
            <a:spLocks noGrp="1"/>
          </p:cNvSpPr>
          <p:nvPr>
            <p:ph type="subTitle" idx="1"/>
          </p:nvPr>
        </p:nvSpPr>
        <p:spPr/>
        <p:txBody>
          <a:bodyPr vert="horz" lIns="91440" tIns="45720" rIns="91440" bIns="45720" rtlCol="0" anchor="t">
            <a:normAutofit/>
          </a:bodyPr>
          <a:lstStyle/>
          <a:p>
            <a:r>
              <a:rPr lang="sl-SI" dirty="0">
                <a:latin typeface="Roboto Light"/>
                <a:ea typeface="Roboto Light"/>
                <a:cs typeface="Roboto Light"/>
              </a:rPr>
              <a:t>Mojca Baloh, prof.</a:t>
            </a:r>
          </a:p>
          <a:p>
            <a:r>
              <a:rPr lang="sl-SI" dirty="0">
                <a:latin typeface="Roboto Light"/>
                <a:ea typeface="Roboto Light"/>
                <a:cs typeface="Roboto Light"/>
              </a:rPr>
              <a:t>Dr. Uroš Ocepek, prof.</a:t>
            </a:r>
            <a:endParaRPr lang="sl-SI" dirty="0">
              <a:cs typeface="Roboto Light"/>
            </a:endParaRPr>
          </a:p>
        </p:txBody>
      </p:sp>
      <p:pic>
        <p:nvPicPr>
          <p:cNvPr id="5" name="Grafika 4">
            <a:extLst>
              <a:ext uri="{FF2B5EF4-FFF2-40B4-BE49-F238E27FC236}">
                <a16:creationId xmlns:a16="http://schemas.microsoft.com/office/drawing/2014/main" id="{C18C3B3D-950B-DCB2-6216-F61F44B2B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478" y="216274"/>
            <a:ext cx="1320859" cy="1839768"/>
          </a:xfrm>
          <a:prstGeom prst="rect">
            <a:avLst/>
          </a:prstGeom>
        </p:spPr>
      </p:pic>
    </p:spTree>
    <p:extLst>
      <p:ext uri="{BB962C8B-B14F-4D97-AF65-F5344CB8AC3E}">
        <p14:creationId xmlns:p14="http://schemas.microsoft.com/office/powerpoint/2010/main" val="10077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8725AD-F8D1-FCE3-8B91-E00F355CD010}"/>
              </a:ext>
            </a:extLst>
          </p:cNvPr>
          <p:cNvSpPr>
            <a:spLocks noGrp="1"/>
          </p:cNvSpPr>
          <p:nvPr>
            <p:ph type="title"/>
          </p:nvPr>
        </p:nvSpPr>
        <p:spPr>
          <a:xfrm>
            <a:off x="5649383" y="365125"/>
            <a:ext cx="6099853" cy="1341437"/>
          </a:xfrm>
        </p:spPr>
        <p:txBody>
          <a:bodyPr/>
          <a:lstStyle/>
          <a:p>
            <a:r>
              <a:rPr lang="sl-SI" dirty="0">
                <a:latin typeface="Roboto Black"/>
                <a:ea typeface="Roboto Black"/>
                <a:cs typeface="Roboto Black"/>
              </a:rPr>
              <a:t>Digitalna umetnost in matematika</a:t>
            </a:r>
          </a:p>
        </p:txBody>
      </p:sp>
      <p:pic>
        <p:nvPicPr>
          <p:cNvPr id="6" name="Slika 6">
            <a:extLst>
              <a:ext uri="{FF2B5EF4-FFF2-40B4-BE49-F238E27FC236}">
                <a16:creationId xmlns:a16="http://schemas.microsoft.com/office/drawing/2014/main" id="{6117EB08-9D25-CCB3-8C43-08EF03F5AE8B}"/>
              </a:ext>
            </a:extLst>
          </p:cNvPr>
          <p:cNvPicPr>
            <a:picLocks noGrp="1" noChangeAspect="1"/>
          </p:cNvPicPr>
          <p:nvPr>
            <p:ph idx="1"/>
          </p:nvPr>
        </p:nvPicPr>
        <p:blipFill>
          <a:blip r:embed="rId2"/>
          <a:stretch>
            <a:fillRect/>
          </a:stretch>
        </p:blipFill>
        <p:spPr>
          <a:xfrm>
            <a:off x="987177" y="366323"/>
            <a:ext cx="4526611" cy="4351338"/>
          </a:xfrm>
        </p:spPr>
      </p:pic>
      <p:sp>
        <p:nvSpPr>
          <p:cNvPr id="7" name="PoljeZBesedilom 6">
            <a:extLst>
              <a:ext uri="{FF2B5EF4-FFF2-40B4-BE49-F238E27FC236}">
                <a16:creationId xmlns:a16="http://schemas.microsoft.com/office/drawing/2014/main" id="{0BC2F288-A2EA-EDB0-827D-7CA5F97F9DC6}"/>
              </a:ext>
            </a:extLst>
          </p:cNvPr>
          <p:cNvSpPr txBox="1"/>
          <p:nvPr/>
        </p:nvSpPr>
        <p:spPr>
          <a:xfrm>
            <a:off x="5651739" y="1892060"/>
            <a:ext cx="609312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400" dirty="0">
                <a:latin typeface="Calibri Light"/>
                <a:cs typeface="Calibri Light"/>
              </a:rPr>
              <a:t>Dijaki imajo težave z razumevanjem koordinatnega sistema, poznavanjem pomena in razumevanjem krožnih funkcij ter z abstraktnim razumevanjem geometrijskih likov in teles. </a:t>
            </a:r>
            <a:endParaRPr lang="sl-SI" sz="2400">
              <a:latin typeface="Calibri Light"/>
              <a:cs typeface="Calibri Light"/>
            </a:endParaRPr>
          </a:p>
          <a:p>
            <a:pPr marL="342900" indent="-342900">
              <a:buFont typeface="Arial"/>
              <a:buChar char="•"/>
            </a:pPr>
            <a:r>
              <a:rPr lang="sl-SI" sz="2400" dirty="0">
                <a:latin typeface="Calibri Light"/>
                <a:cs typeface="Calibri Light"/>
              </a:rPr>
              <a:t>Projekt smo zasnovali tako, da bodo vključeni dijaki oblikovali algoritme (oz. bodo pisali skripto) za generiranje digitalnih likovnih del. </a:t>
            </a:r>
            <a:endParaRPr lang="sl-SI" sz="2400">
              <a:latin typeface="Calibri Light"/>
              <a:cs typeface="Calibri Light"/>
            </a:endParaRPr>
          </a:p>
          <a:p>
            <a:pPr marL="342900" indent="-342900">
              <a:buFont typeface="Arial"/>
              <a:buChar char="•"/>
            </a:pPr>
            <a:r>
              <a:rPr lang="sl-SI" sz="2400" dirty="0">
                <a:latin typeface="Calibri Light"/>
                <a:cs typeface="Calibri Light"/>
              </a:rPr>
              <a:t>Uporabili bomo knjižnico p5.js in jezik </a:t>
            </a:r>
            <a:r>
              <a:rPr lang="sl-SI" sz="2400" dirty="0" err="1">
                <a:latin typeface="Calibri Light"/>
                <a:cs typeface="Calibri Light"/>
              </a:rPr>
              <a:t>JavaScript</a:t>
            </a:r>
            <a:r>
              <a:rPr lang="sl-SI" sz="2400" dirty="0">
                <a:latin typeface="Calibri Light"/>
                <a:cs typeface="Calibri Light"/>
              </a:rPr>
              <a:t>, s pomočjo katerega bodo dijaki pisali lastne algoritme, pri katerih pa bodo morali uporabiti matematično znanje z namenom likovnega upodabljanja.</a:t>
            </a:r>
            <a:r>
              <a:rPr lang="sl-SI" sz="2400" dirty="0">
                <a:latin typeface="Calibri Light"/>
                <a:ea typeface="Calibri"/>
                <a:cs typeface="Calibri"/>
              </a:rPr>
              <a:t> </a:t>
            </a:r>
            <a:endParaRPr lang="sl-SI" sz="2400">
              <a:latin typeface="Calibri Light"/>
              <a:cs typeface="Calibri"/>
            </a:endParaRPr>
          </a:p>
        </p:txBody>
      </p:sp>
    </p:spTree>
    <p:extLst>
      <p:ext uri="{BB962C8B-B14F-4D97-AF65-F5344CB8AC3E}">
        <p14:creationId xmlns:p14="http://schemas.microsoft.com/office/powerpoint/2010/main" val="374602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2" name="Freeform: Shape 11">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4" name="Freeform: Shape 13">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6" name="Rectangle 15">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Slika 4">
            <a:extLst>
              <a:ext uri="{FF2B5EF4-FFF2-40B4-BE49-F238E27FC236}">
                <a16:creationId xmlns:a16="http://schemas.microsoft.com/office/drawing/2014/main" id="{75FD949A-BE46-A0AE-0575-56B546582271}"/>
              </a:ext>
            </a:extLst>
          </p:cNvPr>
          <p:cNvPicPr>
            <a:picLocks noChangeAspect="1"/>
          </p:cNvPicPr>
          <p:nvPr/>
        </p:nvPicPr>
        <p:blipFill rotWithShape="1">
          <a:blip r:embed="rId2"/>
          <a:srcRect l="4408" r="2025"/>
          <a:stretch/>
        </p:blipFill>
        <p:spPr>
          <a:xfrm>
            <a:off x="20" y="10"/>
            <a:ext cx="6095980" cy="6857990"/>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8" name="Freeform: Shape 17">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2400596" y="454890"/>
            <a:ext cx="3969651" cy="5948221"/>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Naslov 1">
            <a:extLst>
              <a:ext uri="{FF2B5EF4-FFF2-40B4-BE49-F238E27FC236}">
                <a16:creationId xmlns:a16="http://schemas.microsoft.com/office/drawing/2014/main" id="{4F041636-B7EF-0972-5F27-A28E87C79DD3}"/>
              </a:ext>
            </a:extLst>
          </p:cNvPr>
          <p:cNvSpPr>
            <a:spLocks noGrp="1"/>
          </p:cNvSpPr>
          <p:nvPr>
            <p:ph type="title"/>
          </p:nvPr>
        </p:nvSpPr>
        <p:spPr>
          <a:xfrm>
            <a:off x="6858000" y="1524000"/>
            <a:ext cx="4572000" cy="2286000"/>
          </a:xfrm>
        </p:spPr>
        <p:txBody>
          <a:bodyPr vert="horz" lIns="91440" tIns="45720" rIns="91440" bIns="45720" rtlCol="0" anchor="b">
            <a:normAutofit/>
          </a:bodyPr>
          <a:lstStyle/>
          <a:p>
            <a:r>
              <a:rPr lang="en-US" sz="4100" kern="1200" dirty="0">
                <a:solidFill>
                  <a:schemeClr val="tx1"/>
                </a:solidFill>
                <a:latin typeface="+mj-lt"/>
                <a:ea typeface="+mj-ea"/>
                <a:cs typeface="+mj-cs"/>
              </a:rPr>
              <a:t>Bo RIN </a:t>
            </a:r>
            <a:r>
              <a:rPr lang="en-US" sz="4100" kern="1200" dirty="0" err="1">
                <a:solidFill>
                  <a:schemeClr val="tx1"/>
                </a:solidFill>
                <a:latin typeface="+mj-lt"/>
                <a:ea typeface="+mj-ea"/>
                <a:cs typeface="+mj-cs"/>
              </a:rPr>
              <a:t>obvezen</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samostojni</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predmet</a:t>
            </a:r>
            <a:r>
              <a:rPr lang="en-US" sz="4100" kern="1200" dirty="0">
                <a:solidFill>
                  <a:schemeClr val="tx1"/>
                </a:solidFill>
                <a:latin typeface="+mj-lt"/>
                <a:ea typeface="+mj-ea"/>
                <a:cs typeface="+mj-cs"/>
              </a:rPr>
              <a:t> v OŠ SŠ …</a:t>
            </a:r>
          </a:p>
        </p:txBody>
      </p:sp>
      <p:sp>
        <p:nvSpPr>
          <p:cNvPr id="3" name="Označba mesta vsebine 2">
            <a:extLst>
              <a:ext uri="{FF2B5EF4-FFF2-40B4-BE49-F238E27FC236}">
                <a16:creationId xmlns:a16="http://schemas.microsoft.com/office/drawing/2014/main" id="{DAA64D81-F082-F791-CDE5-7D5FBC52A0F1}"/>
              </a:ext>
            </a:extLst>
          </p:cNvPr>
          <p:cNvSpPr>
            <a:spLocks noGrp="1"/>
          </p:cNvSpPr>
          <p:nvPr>
            <p:ph idx="1"/>
          </p:nvPr>
        </p:nvSpPr>
        <p:spPr>
          <a:xfrm>
            <a:off x="6858000" y="4571999"/>
            <a:ext cx="4572000" cy="1524000"/>
          </a:xfrm>
        </p:spPr>
        <p:txBody>
          <a:bodyPr vert="horz" lIns="91440" tIns="45720" rIns="91440" bIns="45720" rtlCol="0">
            <a:normAutofit/>
          </a:bodyPr>
          <a:lstStyle/>
          <a:p>
            <a:pPr marL="0" indent="0">
              <a:buNone/>
            </a:pPr>
            <a:r>
              <a:rPr lang="en-US" sz="2400" kern="1200">
                <a:solidFill>
                  <a:schemeClr val="tx1">
                    <a:alpha val="70000"/>
                  </a:schemeClr>
                </a:solidFill>
                <a:latin typeface="+mn-lt"/>
                <a:ea typeface="+mn-ea"/>
                <a:cs typeface="+mn-cs"/>
              </a:rPr>
              <a:t>Prepričevanje prepričanih </a:t>
            </a:r>
          </a:p>
        </p:txBody>
      </p:sp>
    </p:spTree>
    <p:extLst>
      <p:ext uri="{BB962C8B-B14F-4D97-AF65-F5344CB8AC3E}">
        <p14:creationId xmlns:p14="http://schemas.microsoft.com/office/powerpoint/2010/main" val="1110218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33A1AF-2D80-331F-F7A1-D681DA204D34}"/>
              </a:ext>
            </a:extLst>
          </p:cNvPr>
          <p:cNvSpPr>
            <a:spLocks noGrp="1"/>
          </p:cNvSpPr>
          <p:nvPr>
            <p:ph type="title"/>
          </p:nvPr>
        </p:nvSpPr>
        <p:spPr>
          <a:xfrm>
            <a:off x="4100422" y="365125"/>
            <a:ext cx="4557682" cy="1347128"/>
          </a:xfrm>
        </p:spPr>
        <p:txBody>
          <a:bodyPr/>
          <a:lstStyle/>
          <a:p>
            <a:r>
              <a:rPr lang="sl-SI" dirty="0">
                <a:latin typeface="Roboto Black"/>
                <a:ea typeface="Roboto Black"/>
                <a:cs typeface="Roboto Black"/>
              </a:rPr>
              <a:t>Navodila za učenca</a:t>
            </a:r>
            <a:endParaRPr lang="sl-SI" dirty="0"/>
          </a:p>
        </p:txBody>
      </p:sp>
      <p:pic>
        <p:nvPicPr>
          <p:cNvPr id="4" name="Slika 4">
            <a:extLst>
              <a:ext uri="{FF2B5EF4-FFF2-40B4-BE49-F238E27FC236}">
                <a16:creationId xmlns:a16="http://schemas.microsoft.com/office/drawing/2014/main" id="{9CE79A84-B83C-B008-2F13-4229B8A35C20}"/>
              </a:ext>
            </a:extLst>
          </p:cNvPr>
          <p:cNvPicPr>
            <a:picLocks noGrp="1" noChangeAspect="1"/>
          </p:cNvPicPr>
          <p:nvPr>
            <p:ph idx="1"/>
          </p:nvPr>
        </p:nvPicPr>
        <p:blipFill>
          <a:blip r:embed="rId2"/>
          <a:stretch>
            <a:fillRect/>
          </a:stretch>
        </p:blipFill>
        <p:spPr>
          <a:xfrm>
            <a:off x="1065284" y="366323"/>
            <a:ext cx="2741827" cy="2546980"/>
          </a:xfrm>
        </p:spPr>
      </p:pic>
      <p:sp>
        <p:nvSpPr>
          <p:cNvPr id="5" name="PoljeZBesedilom 4">
            <a:extLst>
              <a:ext uri="{FF2B5EF4-FFF2-40B4-BE49-F238E27FC236}">
                <a16:creationId xmlns:a16="http://schemas.microsoft.com/office/drawing/2014/main" id="{0A1D8A55-155C-B254-D511-C64F0F2D451D}"/>
              </a:ext>
            </a:extLst>
          </p:cNvPr>
          <p:cNvSpPr txBox="1"/>
          <p:nvPr/>
        </p:nvSpPr>
        <p:spPr>
          <a:xfrm>
            <a:off x="4098985" y="1712343"/>
            <a:ext cx="455474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000" dirty="0">
                <a:latin typeface="Calibri Light"/>
                <a:cs typeface="Calibri Light"/>
              </a:rPr>
              <a:t>Spletni vplivneži na veliko promovirajo NFT-je, jih uporabljajo za </a:t>
            </a:r>
            <a:r>
              <a:rPr lang="sl-SI" sz="2000" dirty="0" err="1">
                <a:latin typeface="Calibri Light"/>
                <a:cs typeface="Calibri Light"/>
              </a:rPr>
              <a:t>avatarje</a:t>
            </a:r>
            <a:r>
              <a:rPr lang="sl-SI" sz="2000" dirty="0">
                <a:latin typeface="Calibri Light"/>
                <a:cs typeface="Calibri Light"/>
              </a:rPr>
              <a:t>, jih prodajajo naprej. </a:t>
            </a:r>
          </a:p>
          <a:p>
            <a:pPr marL="342900" indent="-342900">
              <a:buFont typeface="Arial"/>
              <a:buChar char="•"/>
            </a:pPr>
            <a:r>
              <a:rPr lang="sl-SI" sz="2000" dirty="0">
                <a:latin typeface="Calibri Light"/>
                <a:cs typeface="Calibri Light"/>
              </a:rPr>
              <a:t>Večina umetnikov uporablja knjižnico p5.js, s pomočjo katero generira množico različnih umetniških del, ki jih kasneje pretvorijo in prodajajo kot NFT. </a:t>
            </a:r>
          </a:p>
          <a:p>
            <a:pPr marL="342900" indent="-342900">
              <a:buFont typeface="Arial"/>
              <a:buChar char="•"/>
            </a:pPr>
            <a:r>
              <a:rPr lang="sl-SI" sz="2000" dirty="0">
                <a:latin typeface="Calibri Light"/>
                <a:cs typeface="Calibri Light"/>
              </a:rPr>
              <a:t>V sklopu projekta bomo spoznali preprosto generiranje umetniških del preko vključevanja znanja matematike (geometrijskih likov, kotnih funkcij … ) in znanja programiranja v skriptnem jeziku </a:t>
            </a:r>
            <a:r>
              <a:rPr lang="sl-SI" sz="2000" dirty="0" err="1">
                <a:latin typeface="Calibri Light"/>
                <a:cs typeface="Calibri Light"/>
              </a:rPr>
              <a:t>JavaScript</a:t>
            </a:r>
            <a:r>
              <a:rPr lang="sl-SI" sz="2000" dirty="0">
                <a:latin typeface="Calibri Light"/>
                <a:cs typeface="Calibri Light"/>
              </a:rPr>
              <a:t>. </a:t>
            </a:r>
          </a:p>
          <a:p>
            <a:pPr marL="342900" indent="-342900">
              <a:buFont typeface="Arial"/>
              <a:buChar char="•"/>
            </a:pPr>
            <a:r>
              <a:rPr lang="sl-SI" sz="2000" dirty="0">
                <a:latin typeface="Calibri Light"/>
                <a:cs typeface="Calibri Light"/>
              </a:rPr>
              <a:t>Cilj projekta bo generirati zanimiva umetniška dela.</a:t>
            </a:r>
            <a:r>
              <a:rPr lang="sl-SI" sz="2000" dirty="0">
                <a:latin typeface="Calibri Light"/>
                <a:ea typeface="Calibri"/>
                <a:cs typeface="Calibri"/>
              </a:rPr>
              <a:t> </a:t>
            </a:r>
            <a:endParaRPr lang="sl-SI" sz="2000" dirty="0">
              <a:latin typeface="Calibri Light"/>
              <a:cs typeface="Calibri Light"/>
            </a:endParaRPr>
          </a:p>
        </p:txBody>
      </p:sp>
      <p:pic>
        <p:nvPicPr>
          <p:cNvPr id="12" name="Slika 12">
            <a:extLst>
              <a:ext uri="{FF2B5EF4-FFF2-40B4-BE49-F238E27FC236}">
                <a16:creationId xmlns:a16="http://schemas.microsoft.com/office/drawing/2014/main" id="{DD6BBAEE-9F2C-988D-7F79-46329BE9955D}"/>
              </a:ext>
            </a:extLst>
          </p:cNvPr>
          <p:cNvPicPr>
            <a:picLocks noChangeAspect="1"/>
          </p:cNvPicPr>
          <p:nvPr/>
        </p:nvPicPr>
        <p:blipFill>
          <a:blip r:embed="rId3"/>
          <a:stretch>
            <a:fillRect/>
          </a:stretch>
        </p:blipFill>
        <p:spPr>
          <a:xfrm>
            <a:off x="1065362" y="3243532"/>
            <a:ext cx="2743200" cy="2743200"/>
          </a:xfrm>
          <a:prstGeom prst="rect">
            <a:avLst/>
          </a:prstGeom>
        </p:spPr>
      </p:pic>
      <p:pic>
        <p:nvPicPr>
          <p:cNvPr id="14" name="Slika 14">
            <a:extLst>
              <a:ext uri="{FF2B5EF4-FFF2-40B4-BE49-F238E27FC236}">
                <a16:creationId xmlns:a16="http://schemas.microsoft.com/office/drawing/2014/main" id="{763468DF-20B7-BCFD-2126-ED7A3EDD88A0}"/>
              </a:ext>
            </a:extLst>
          </p:cNvPr>
          <p:cNvPicPr>
            <a:picLocks noChangeAspect="1"/>
          </p:cNvPicPr>
          <p:nvPr/>
        </p:nvPicPr>
        <p:blipFill>
          <a:blip r:embed="rId4"/>
          <a:stretch>
            <a:fillRect/>
          </a:stretch>
        </p:blipFill>
        <p:spPr>
          <a:xfrm>
            <a:off x="8944154" y="364656"/>
            <a:ext cx="2800709" cy="2757197"/>
          </a:xfrm>
          <a:prstGeom prst="rect">
            <a:avLst/>
          </a:prstGeom>
        </p:spPr>
      </p:pic>
    </p:spTree>
    <p:extLst>
      <p:ext uri="{BB962C8B-B14F-4D97-AF65-F5344CB8AC3E}">
        <p14:creationId xmlns:p14="http://schemas.microsoft.com/office/powerpoint/2010/main" val="2236534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lose-up van een kameleon op een tak">
            <a:extLst>
              <a:ext uri="{FF2B5EF4-FFF2-40B4-BE49-F238E27FC236}">
                <a16:creationId xmlns:a16="http://schemas.microsoft.com/office/drawing/2014/main" id="{4F49F55F-96C3-2512-238F-9E80F0BBF6CE}"/>
              </a:ext>
            </a:extLst>
          </p:cNvPr>
          <p:cNvPicPr>
            <a:picLocks noChangeAspect="1"/>
          </p:cNvPicPr>
          <p:nvPr/>
        </p:nvPicPr>
        <p:blipFill rotWithShape="1">
          <a:blip r:embed="rId2"/>
          <a:srcRect t="10083" b="27703"/>
          <a:stretch/>
        </p:blipFill>
        <p:spPr>
          <a:xfrm>
            <a:off x="21" y="54942"/>
            <a:ext cx="12191979" cy="5063112"/>
          </a:xfrm>
          <a:prstGeom prst="rect">
            <a:avLst/>
          </a:prstGeom>
        </p:spPr>
      </p:pic>
      <p:sp>
        <p:nvSpPr>
          <p:cNvPr id="2" name="Title 1">
            <a:extLst>
              <a:ext uri="{FF2B5EF4-FFF2-40B4-BE49-F238E27FC236}">
                <a16:creationId xmlns:a16="http://schemas.microsoft.com/office/drawing/2014/main" id="{10BC210E-BB86-01D5-45BA-2B28FD68BA3E}"/>
              </a:ext>
            </a:extLst>
          </p:cNvPr>
          <p:cNvSpPr>
            <a:spLocks noGrp="1"/>
          </p:cNvSpPr>
          <p:nvPr>
            <p:ph type="ctrTitle"/>
          </p:nvPr>
        </p:nvSpPr>
        <p:spPr>
          <a:xfrm>
            <a:off x="337669" y="405363"/>
            <a:ext cx="4833620" cy="3233419"/>
          </a:xfrm>
        </p:spPr>
        <p:txBody>
          <a:bodyPr anchor="t">
            <a:normAutofit fontScale="90000"/>
          </a:bodyPr>
          <a:lstStyle/>
          <a:p>
            <a:r>
              <a:rPr lang="en-GB" dirty="0" err="1"/>
              <a:t>Kameleon</a:t>
            </a:r>
            <a:r>
              <a:rPr lang="en-GB" dirty="0"/>
              <a:t> </a:t>
            </a:r>
            <a:r>
              <a:rPr lang="en-GB" dirty="0" err="1"/>
              <a:t>na</a:t>
            </a:r>
            <a:r>
              <a:rPr lang="en-GB" dirty="0"/>
              <a:t> </a:t>
            </a:r>
            <a:r>
              <a:rPr lang="en-GB" dirty="0" err="1"/>
              <a:t>malo</a:t>
            </a:r>
            <a:r>
              <a:rPr lang="en-GB" dirty="0"/>
              <a:t> </a:t>
            </a:r>
            <a:r>
              <a:rPr lang="en-GB" dirty="0" err="1"/>
              <a:t>drugačen</a:t>
            </a:r>
            <a:r>
              <a:rPr lang="en-GB" dirty="0"/>
              <a:t> </a:t>
            </a:r>
            <a:r>
              <a:rPr lang="en-GB" dirty="0" err="1"/>
              <a:t>način</a:t>
            </a:r>
            <a:endParaRPr lang="en-SI" dirty="0"/>
          </a:p>
        </p:txBody>
      </p:sp>
      <p:sp>
        <p:nvSpPr>
          <p:cNvPr id="3" name="Subtitle 2">
            <a:extLst>
              <a:ext uri="{FF2B5EF4-FFF2-40B4-BE49-F238E27FC236}">
                <a16:creationId xmlns:a16="http://schemas.microsoft.com/office/drawing/2014/main" id="{282C7BE5-0434-3EBD-4549-9FDAE672BC8A}"/>
              </a:ext>
            </a:extLst>
          </p:cNvPr>
          <p:cNvSpPr>
            <a:spLocks noGrp="1"/>
          </p:cNvSpPr>
          <p:nvPr>
            <p:ph type="subTitle" idx="1"/>
          </p:nvPr>
        </p:nvSpPr>
        <p:spPr>
          <a:xfrm>
            <a:off x="647701" y="5560043"/>
            <a:ext cx="9524999" cy="564596"/>
          </a:xfrm>
        </p:spPr>
        <p:txBody>
          <a:bodyPr anchor="ctr">
            <a:normAutofit/>
          </a:bodyPr>
          <a:lstStyle/>
          <a:p>
            <a:r>
              <a:rPr lang="en-GB" dirty="0" err="1"/>
              <a:t>Medpredmetno</a:t>
            </a:r>
            <a:r>
              <a:rPr lang="en-GB" dirty="0"/>
              <a:t> </a:t>
            </a:r>
            <a:r>
              <a:rPr lang="en-GB" dirty="0" err="1"/>
              <a:t>povezovanje</a:t>
            </a:r>
            <a:r>
              <a:rPr lang="en-GB" dirty="0"/>
              <a:t> BIO-RAČ, 9. </a:t>
            </a:r>
            <a:r>
              <a:rPr lang="en-GB" dirty="0" err="1"/>
              <a:t>razred</a:t>
            </a:r>
            <a:endParaRPr lang="en-SI" dirty="0"/>
          </a:p>
        </p:txBody>
      </p:sp>
      <p:pic>
        <p:nvPicPr>
          <p:cNvPr id="7" name="Picture 6">
            <a:extLst>
              <a:ext uri="{FF2B5EF4-FFF2-40B4-BE49-F238E27FC236}">
                <a16:creationId xmlns:a16="http://schemas.microsoft.com/office/drawing/2014/main" id="{8E2FF7D6-00A3-91B4-AE3A-D7A19D41814D}"/>
              </a:ext>
            </a:extLst>
          </p:cNvPr>
          <p:cNvPicPr>
            <a:picLocks noChangeAspect="1"/>
          </p:cNvPicPr>
          <p:nvPr/>
        </p:nvPicPr>
        <p:blipFill>
          <a:blip r:embed="rId3"/>
          <a:stretch>
            <a:fillRect/>
          </a:stretch>
        </p:blipFill>
        <p:spPr>
          <a:xfrm>
            <a:off x="337669" y="3572715"/>
            <a:ext cx="1879697" cy="1276416"/>
          </a:xfrm>
          <a:prstGeom prst="rect">
            <a:avLst/>
          </a:prstGeom>
        </p:spPr>
      </p:pic>
    </p:spTree>
    <p:extLst>
      <p:ext uri="{BB962C8B-B14F-4D97-AF65-F5344CB8AC3E}">
        <p14:creationId xmlns:p14="http://schemas.microsoft.com/office/powerpoint/2010/main" val="21005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3EA36DC5-F25E-280D-043E-61EF88A291D3}"/>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r="-1" b="6628"/>
          <a:stretch/>
        </p:blipFill>
        <p:spPr>
          <a:xfrm>
            <a:off x="20" y="914400"/>
            <a:ext cx="7353280" cy="5029200"/>
          </a:xfrm>
          <a:noFill/>
        </p:spPr>
      </p:pic>
      <p:sp>
        <p:nvSpPr>
          <p:cNvPr id="2" name="Title 1">
            <a:extLst>
              <a:ext uri="{FF2B5EF4-FFF2-40B4-BE49-F238E27FC236}">
                <a16:creationId xmlns:a16="http://schemas.microsoft.com/office/drawing/2014/main" id="{A712FF90-C48D-CBC2-9807-329D6CE41A43}"/>
              </a:ext>
            </a:extLst>
          </p:cNvPr>
          <p:cNvSpPr>
            <a:spLocks noGrp="1"/>
          </p:cNvSpPr>
          <p:nvPr>
            <p:ph type="title"/>
          </p:nvPr>
        </p:nvSpPr>
        <p:spPr>
          <a:xfrm>
            <a:off x="1855316" y="1216909"/>
            <a:ext cx="3496972" cy="1831091"/>
          </a:xfrm>
        </p:spPr>
        <p:style>
          <a:lnRef idx="0">
            <a:schemeClr val="accent5"/>
          </a:lnRef>
          <a:fillRef idx="3">
            <a:schemeClr val="accent5"/>
          </a:fillRef>
          <a:effectRef idx="3">
            <a:schemeClr val="accent5"/>
          </a:effectRef>
          <a:fontRef idx="minor">
            <a:schemeClr val="lt1"/>
          </a:fontRef>
        </p:style>
        <p:txBody>
          <a:bodyPr anchor="t">
            <a:normAutofit fontScale="90000"/>
          </a:bodyPr>
          <a:lstStyle/>
          <a:p>
            <a:pPr>
              <a:lnSpc>
                <a:spcPct val="110000"/>
              </a:lnSpc>
            </a:pPr>
            <a:r>
              <a:rPr lang="en-GB" sz="2300" dirty="0"/>
              <a:t>Problem: </a:t>
            </a:r>
            <a:r>
              <a:rPr lang="en-US" sz="2300" dirty="0" err="1">
                <a:effectLst/>
              </a:rPr>
              <a:t>Elektronski</a:t>
            </a:r>
            <a:r>
              <a:rPr lang="en-US" sz="2300" dirty="0">
                <a:effectLst/>
              </a:rPr>
              <a:t> model, ki </a:t>
            </a:r>
            <a:r>
              <a:rPr lang="en-US" sz="2300" dirty="0" err="1">
                <a:effectLst/>
              </a:rPr>
              <a:t>prikazuje</a:t>
            </a:r>
            <a:r>
              <a:rPr lang="en-US" sz="2300" dirty="0">
                <a:effectLst/>
              </a:rPr>
              <a:t> </a:t>
            </a:r>
            <a:r>
              <a:rPr lang="en-US" sz="2300" dirty="0" err="1">
                <a:effectLst/>
              </a:rPr>
              <a:t>delovanje</a:t>
            </a:r>
            <a:r>
              <a:rPr lang="en-US" sz="2300" dirty="0">
                <a:effectLst/>
              </a:rPr>
              <a:t> </a:t>
            </a:r>
            <a:r>
              <a:rPr lang="en-US" sz="2300" dirty="0" err="1">
                <a:effectLst/>
              </a:rPr>
              <a:t>prilagajanja</a:t>
            </a:r>
            <a:r>
              <a:rPr lang="en-US" sz="2300" dirty="0">
                <a:effectLst/>
              </a:rPr>
              <a:t> </a:t>
            </a:r>
            <a:r>
              <a:rPr lang="en-US" sz="2300" dirty="0" err="1">
                <a:effectLst/>
              </a:rPr>
              <a:t>barve</a:t>
            </a:r>
            <a:r>
              <a:rPr lang="en-US" sz="2300" dirty="0">
                <a:effectLst/>
              </a:rPr>
              <a:t> </a:t>
            </a:r>
            <a:r>
              <a:rPr lang="en-US" sz="2300" dirty="0" err="1">
                <a:effectLst/>
              </a:rPr>
              <a:t>kože</a:t>
            </a:r>
            <a:r>
              <a:rPr lang="en-US" sz="2300" dirty="0">
                <a:effectLst/>
              </a:rPr>
              <a:t> </a:t>
            </a:r>
            <a:r>
              <a:rPr lang="en-US" sz="2300" dirty="0" err="1">
                <a:effectLst/>
              </a:rPr>
              <a:t>kameleona</a:t>
            </a:r>
            <a:r>
              <a:rPr lang="en-US" sz="2300" dirty="0">
                <a:effectLst/>
              </a:rPr>
              <a:t> </a:t>
            </a:r>
            <a:r>
              <a:rPr lang="en-US" sz="2300" dirty="0" err="1">
                <a:effectLst/>
              </a:rPr>
              <a:t>barvi</a:t>
            </a:r>
            <a:r>
              <a:rPr lang="en-US" sz="2300" dirty="0">
                <a:effectLst/>
              </a:rPr>
              <a:t> </a:t>
            </a:r>
            <a:r>
              <a:rPr lang="en-US" sz="2300" dirty="0" err="1">
                <a:effectLst/>
              </a:rPr>
              <a:t>okolice</a:t>
            </a:r>
            <a:r>
              <a:rPr lang="en-US" sz="2300" dirty="0">
                <a:effectLst/>
              </a:rPr>
              <a:t>.</a:t>
            </a:r>
            <a:br>
              <a:rPr lang="en-SI" sz="2300" dirty="0">
                <a:effectLst/>
              </a:rPr>
            </a:br>
            <a:endParaRPr lang="en-SI" sz="2300" dirty="0"/>
          </a:p>
        </p:txBody>
      </p:sp>
      <p:sp>
        <p:nvSpPr>
          <p:cNvPr id="3" name="Content Placeholder 2">
            <a:extLst>
              <a:ext uri="{FF2B5EF4-FFF2-40B4-BE49-F238E27FC236}">
                <a16:creationId xmlns:a16="http://schemas.microsoft.com/office/drawing/2014/main" id="{C4E27D47-9135-7461-4A21-B68183990685}"/>
              </a:ext>
            </a:extLst>
          </p:cNvPr>
          <p:cNvSpPr>
            <a:spLocks noGrp="1"/>
          </p:cNvSpPr>
          <p:nvPr>
            <p:ph idx="1"/>
          </p:nvPr>
        </p:nvSpPr>
        <p:spPr>
          <a:xfrm>
            <a:off x="8115300" y="834620"/>
            <a:ext cx="3424328" cy="5375680"/>
          </a:xfrm>
        </p:spPr>
        <p:txBody>
          <a:bodyPr>
            <a:normAutofit fontScale="77500" lnSpcReduction="20000"/>
          </a:bodyPr>
          <a:lstStyle/>
          <a:p>
            <a:pPr marL="0" indent="0">
              <a:lnSpc>
                <a:spcPct val="110000"/>
              </a:lnSpc>
              <a:buNone/>
            </a:pPr>
            <a:r>
              <a:rPr lang="en-GB" dirty="0"/>
              <a:t>MODULACIJA: </a:t>
            </a:r>
          </a:p>
          <a:p>
            <a:pPr>
              <a:lnSpc>
                <a:spcPct val="110000"/>
              </a:lnSpc>
              <a:spcAft>
                <a:spcPts val="800"/>
              </a:spcAft>
            </a:pPr>
            <a:r>
              <a:rPr lang="en-SI" dirty="0">
                <a:effectLst/>
              </a:rPr>
              <a:t>3D mode</a:t>
            </a:r>
            <a:r>
              <a:rPr lang="en-GB" dirty="0">
                <a:effectLst/>
              </a:rPr>
              <a:t>l lupine </a:t>
            </a:r>
            <a:r>
              <a:rPr lang="en-SI" dirty="0" err="1">
                <a:effectLst/>
              </a:rPr>
              <a:t>kameleona</a:t>
            </a:r>
            <a:r>
              <a:rPr lang="en-SI" dirty="0">
                <a:effectLst/>
              </a:rPr>
              <a:t> s </a:t>
            </a:r>
            <a:r>
              <a:rPr lang="en-SI" dirty="0" err="1">
                <a:effectLst/>
              </a:rPr>
              <a:t>terarijem</a:t>
            </a:r>
            <a:r>
              <a:rPr lang="en-SI" dirty="0">
                <a:effectLst/>
              </a:rPr>
              <a:t> </a:t>
            </a:r>
            <a:r>
              <a:rPr lang="en-GB" dirty="0">
                <a:effectLst/>
              </a:rPr>
              <a:t>,</a:t>
            </a:r>
          </a:p>
          <a:p>
            <a:pPr>
              <a:lnSpc>
                <a:spcPct val="110000"/>
              </a:lnSpc>
              <a:spcAft>
                <a:spcPts val="800"/>
              </a:spcAft>
            </a:pPr>
            <a:r>
              <a:rPr lang="en-SI" dirty="0" err="1">
                <a:effectLst/>
              </a:rPr>
              <a:t>osvetljevanje</a:t>
            </a:r>
            <a:r>
              <a:rPr lang="en-SI" dirty="0">
                <a:effectLst/>
              </a:rPr>
              <a:t> </a:t>
            </a:r>
            <a:r>
              <a:rPr lang="en-GB" dirty="0" err="1"/>
              <a:t>n</a:t>
            </a:r>
            <a:r>
              <a:rPr lang="en-GB" dirty="0" err="1">
                <a:effectLst/>
              </a:rPr>
              <a:t>otranjosti</a:t>
            </a:r>
            <a:r>
              <a:rPr lang="en-GB" dirty="0">
                <a:effectLst/>
              </a:rPr>
              <a:t> </a:t>
            </a:r>
            <a:r>
              <a:rPr lang="en-SI" dirty="0" err="1">
                <a:effectLst/>
              </a:rPr>
              <a:t>terarija</a:t>
            </a:r>
            <a:r>
              <a:rPr lang="en-SI" dirty="0">
                <a:effectLst/>
              </a:rPr>
              <a:t> z </a:t>
            </a:r>
            <a:r>
              <a:rPr lang="en-SI" dirty="0" err="1">
                <a:effectLst/>
              </a:rPr>
              <a:t>dodatno</a:t>
            </a:r>
            <a:r>
              <a:rPr lang="en-SI" dirty="0">
                <a:effectLst/>
              </a:rPr>
              <a:t> </a:t>
            </a:r>
            <a:r>
              <a:rPr lang="en-GB" dirty="0" err="1">
                <a:effectLst/>
              </a:rPr>
              <a:t>zunanjo</a:t>
            </a:r>
            <a:r>
              <a:rPr lang="en-GB" dirty="0">
                <a:effectLst/>
              </a:rPr>
              <a:t> </a:t>
            </a:r>
            <a:r>
              <a:rPr lang="en-SI" dirty="0">
                <a:effectLst/>
              </a:rPr>
              <a:t>led </a:t>
            </a:r>
            <a:r>
              <a:rPr lang="en-SI" dirty="0" err="1">
                <a:effectLst/>
              </a:rPr>
              <a:t>diodo</a:t>
            </a:r>
            <a:r>
              <a:rPr lang="en-SI" dirty="0">
                <a:effectLst/>
              </a:rPr>
              <a:t> v </a:t>
            </a:r>
            <a:r>
              <a:rPr lang="en-SI" dirty="0" err="1">
                <a:effectLst/>
              </a:rPr>
              <a:t>osnovnih</a:t>
            </a:r>
            <a:r>
              <a:rPr lang="en-SI" dirty="0">
                <a:effectLst/>
              </a:rPr>
              <a:t> </a:t>
            </a:r>
            <a:r>
              <a:rPr lang="en-SI" dirty="0" err="1">
                <a:effectLst/>
              </a:rPr>
              <a:t>barvah</a:t>
            </a:r>
            <a:r>
              <a:rPr lang="en-GB" dirty="0">
                <a:effectLst/>
              </a:rPr>
              <a:t>,</a:t>
            </a:r>
          </a:p>
          <a:p>
            <a:pPr>
              <a:lnSpc>
                <a:spcPct val="110000"/>
              </a:lnSpc>
              <a:spcAft>
                <a:spcPts val="800"/>
              </a:spcAft>
            </a:pPr>
            <a:r>
              <a:rPr lang="en-GB" dirty="0" err="1">
                <a:effectLst/>
              </a:rPr>
              <a:t>barve</a:t>
            </a:r>
            <a:r>
              <a:rPr lang="en-GB" dirty="0">
                <a:effectLst/>
              </a:rPr>
              <a:t> </a:t>
            </a:r>
            <a:r>
              <a:rPr lang="en-GB" dirty="0" err="1">
                <a:effectLst/>
              </a:rPr>
              <a:t>zazna</a:t>
            </a:r>
            <a:r>
              <a:rPr lang="en-GB" dirty="0">
                <a:effectLst/>
              </a:rPr>
              <a:t> </a:t>
            </a:r>
            <a:r>
              <a:rPr lang="en-GB" dirty="0" err="1">
                <a:effectLst/>
              </a:rPr>
              <a:t>barvni</a:t>
            </a:r>
            <a:r>
              <a:rPr lang="en-GB" dirty="0">
                <a:effectLst/>
              </a:rPr>
              <a:t> </a:t>
            </a:r>
            <a:r>
              <a:rPr lang="en-GB" dirty="0" err="1">
                <a:effectLst/>
              </a:rPr>
              <a:t>senzor</a:t>
            </a:r>
            <a:r>
              <a:rPr lang="en-GB" dirty="0">
                <a:effectLst/>
              </a:rPr>
              <a:t> </a:t>
            </a:r>
            <a:r>
              <a:rPr lang="en-GB" dirty="0" err="1">
                <a:effectLst/>
              </a:rPr>
              <a:t>na</a:t>
            </a:r>
            <a:r>
              <a:rPr lang="en-GB" dirty="0">
                <a:effectLst/>
              </a:rPr>
              <a:t> </a:t>
            </a:r>
            <a:r>
              <a:rPr lang="en-GB" dirty="0" err="1">
                <a:effectLst/>
              </a:rPr>
              <a:t>kameleonu</a:t>
            </a:r>
            <a:r>
              <a:rPr lang="en-GB" dirty="0">
                <a:effectLst/>
              </a:rPr>
              <a:t>,</a:t>
            </a:r>
          </a:p>
          <a:p>
            <a:pPr>
              <a:lnSpc>
                <a:spcPct val="110000"/>
              </a:lnSpc>
              <a:spcAft>
                <a:spcPts val="800"/>
              </a:spcAft>
            </a:pPr>
            <a:r>
              <a:rPr lang="en-SI" dirty="0">
                <a:effectLst/>
              </a:rPr>
              <a:t>RGB </a:t>
            </a:r>
            <a:r>
              <a:rPr lang="en-SI" dirty="0" err="1">
                <a:effectLst/>
              </a:rPr>
              <a:t>dioda</a:t>
            </a:r>
            <a:r>
              <a:rPr lang="en-SI" dirty="0">
                <a:effectLst/>
              </a:rPr>
              <a:t> </a:t>
            </a:r>
            <a:r>
              <a:rPr lang="en-GB" dirty="0"/>
              <a:t>v</a:t>
            </a:r>
            <a:r>
              <a:rPr lang="en-SI" dirty="0">
                <a:effectLst/>
              </a:rPr>
              <a:t> </a:t>
            </a:r>
            <a:r>
              <a:rPr lang="en-SI" dirty="0" err="1">
                <a:effectLst/>
              </a:rPr>
              <a:t>kameleonu</a:t>
            </a:r>
            <a:r>
              <a:rPr lang="en-SI" dirty="0">
                <a:effectLst/>
              </a:rPr>
              <a:t> </a:t>
            </a:r>
            <a:r>
              <a:rPr lang="en-GB" dirty="0">
                <a:effectLst/>
              </a:rPr>
              <a:t>se </a:t>
            </a:r>
            <a:r>
              <a:rPr lang="en-GB" dirty="0" err="1">
                <a:effectLst/>
              </a:rPr>
              <a:t>vklaplja</a:t>
            </a:r>
            <a:r>
              <a:rPr lang="en-GB" dirty="0">
                <a:effectLst/>
              </a:rPr>
              <a:t> </a:t>
            </a:r>
            <a:r>
              <a:rPr lang="en-SI" dirty="0">
                <a:effectLst/>
              </a:rPr>
              <a:t>v </a:t>
            </a:r>
            <a:r>
              <a:rPr lang="en-SI" dirty="0" err="1">
                <a:effectLst/>
              </a:rPr>
              <a:t>barvah</a:t>
            </a:r>
            <a:r>
              <a:rPr lang="en-SI" dirty="0">
                <a:effectLst/>
              </a:rPr>
              <a:t> </a:t>
            </a:r>
            <a:r>
              <a:rPr lang="en-SI" dirty="0" err="1">
                <a:effectLst/>
              </a:rPr>
              <a:t>dodatne</a:t>
            </a:r>
            <a:r>
              <a:rPr lang="en-SI" dirty="0">
                <a:effectLst/>
              </a:rPr>
              <a:t> </a:t>
            </a:r>
            <a:r>
              <a:rPr lang="en-GB" dirty="0" err="1">
                <a:effectLst/>
              </a:rPr>
              <a:t>zunaje</a:t>
            </a:r>
            <a:r>
              <a:rPr lang="en-GB" dirty="0">
                <a:effectLst/>
              </a:rPr>
              <a:t> led diode.</a:t>
            </a:r>
            <a:endParaRPr lang="en-SI" dirty="0">
              <a:effectLst/>
            </a:endParaRPr>
          </a:p>
          <a:p>
            <a:pPr>
              <a:lnSpc>
                <a:spcPct val="110000"/>
              </a:lnSpc>
            </a:pPr>
            <a:endParaRPr lang="en-SI" dirty="0"/>
          </a:p>
        </p:txBody>
      </p:sp>
      <p:sp>
        <p:nvSpPr>
          <p:cNvPr id="19" name="Slide Number Placeholder 8">
            <a:extLst>
              <a:ext uri="{FF2B5EF4-FFF2-40B4-BE49-F238E27FC236}">
                <a16:creationId xmlns:a16="http://schemas.microsoft.com/office/drawing/2014/main" id="{F8766146-3F5E-4648-A5C2-4B92438D6E25}"/>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42</a:t>
            </a:fld>
            <a:endParaRPr lang="en-US"/>
          </a:p>
        </p:txBody>
      </p:sp>
    </p:spTree>
    <p:extLst>
      <p:ext uri="{BB962C8B-B14F-4D97-AF65-F5344CB8AC3E}">
        <p14:creationId xmlns:p14="http://schemas.microsoft.com/office/powerpoint/2010/main" val="1705710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78A4D4A-5F83-7CFC-C329-257B56227688}"/>
              </a:ext>
            </a:extLst>
          </p:cNvPr>
          <p:cNvPicPr>
            <a:picLocks noChangeAspect="1"/>
          </p:cNvPicPr>
          <p:nvPr/>
        </p:nvPicPr>
        <p:blipFill>
          <a:blip r:embed="rId2"/>
          <a:stretch>
            <a:fillRect/>
          </a:stretch>
        </p:blipFill>
        <p:spPr>
          <a:xfrm>
            <a:off x="366192" y="4251264"/>
            <a:ext cx="2540263" cy="1902252"/>
          </a:xfrm>
          <a:prstGeom prst="rect">
            <a:avLst/>
          </a:prstGeom>
        </p:spPr>
      </p:pic>
      <p:pic>
        <p:nvPicPr>
          <p:cNvPr id="5" name="Picture 4" descr="Diagram&#10;&#10;Description automatically generated">
            <a:extLst>
              <a:ext uri="{FF2B5EF4-FFF2-40B4-BE49-F238E27FC236}">
                <a16:creationId xmlns:a16="http://schemas.microsoft.com/office/drawing/2014/main" id="{0B59452E-8371-45AD-534D-9FE51AE55D3D}"/>
              </a:ext>
            </a:extLst>
          </p:cNvPr>
          <p:cNvPicPr>
            <a:picLocks noChangeAspect="1"/>
          </p:cNvPicPr>
          <p:nvPr/>
        </p:nvPicPr>
        <p:blipFill>
          <a:blip r:embed="rId3"/>
          <a:stretch>
            <a:fillRect/>
          </a:stretch>
        </p:blipFill>
        <p:spPr>
          <a:xfrm>
            <a:off x="3397034" y="4748945"/>
            <a:ext cx="2722561" cy="1963568"/>
          </a:xfrm>
          <a:prstGeom prst="rect">
            <a:avLst/>
          </a:prstGeom>
        </p:spPr>
      </p:pic>
      <p:pic>
        <p:nvPicPr>
          <p:cNvPr id="8" name="Picture 7">
            <a:extLst>
              <a:ext uri="{FF2B5EF4-FFF2-40B4-BE49-F238E27FC236}">
                <a16:creationId xmlns:a16="http://schemas.microsoft.com/office/drawing/2014/main" id="{C349F561-FE41-753C-DAD2-A0A7B3837F9E}"/>
              </a:ext>
            </a:extLst>
          </p:cNvPr>
          <p:cNvPicPr>
            <a:picLocks noChangeAspect="1"/>
          </p:cNvPicPr>
          <p:nvPr/>
        </p:nvPicPr>
        <p:blipFill>
          <a:blip r:embed="rId4"/>
          <a:stretch>
            <a:fillRect/>
          </a:stretch>
        </p:blipFill>
        <p:spPr>
          <a:xfrm>
            <a:off x="6263489" y="5439181"/>
            <a:ext cx="2152370" cy="1273332"/>
          </a:xfrm>
          <a:prstGeom prst="rect">
            <a:avLst/>
          </a:prstGeom>
        </p:spPr>
      </p:pic>
      <p:pic>
        <p:nvPicPr>
          <p:cNvPr id="10" name="Picture 9">
            <a:extLst>
              <a:ext uri="{FF2B5EF4-FFF2-40B4-BE49-F238E27FC236}">
                <a16:creationId xmlns:a16="http://schemas.microsoft.com/office/drawing/2014/main" id="{53961623-0317-1989-8497-9856AD3ED452}"/>
              </a:ext>
            </a:extLst>
          </p:cNvPr>
          <p:cNvPicPr>
            <a:picLocks noChangeAspect="1"/>
          </p:cNvPicPr>
          <p:nvPr/>
        </p:nvPicPr>
        <p:blipFill>
          <a:blip r:embed="rId5"/>
          <a:stretch>
            <a:fillRect/>
          </a:stretch>
        </p:blipFill>
        <p:spPr>
          <a:xfrm>
            <a:off x="8906438" y="3711000"/>
            <a:ext cx="2633191" cy="1996669"/>
          </a:xfrm>
          <a:prstGeom prst="rect">
            <a:avLst/>
          </a:prstGeom>
        </p:spPr>
      </p:pic>
      <p:sp>
        <p:nvSpPr>
          <p:cNvPr id="2" name="Title 1">
            <a:extLst>
              <a:ext uri="{FF2B5EF4-FFF2-40B4-BE49-F238E27FC236}">
                <a16:creationId xmlns:a16="http://schemas.microsoft.com/office/drawing/2014/main" id="{24CBB49B-9739-B119-9B87-CD39A7426C07}"/>
              </a:ext>
            </a:extLst>
          </p:cNvPr>
          <p:cNvSpPr>
            <a:spLocks noGrp="1"/>
          </p:cNvSpPr>
          <p:nvPr>
            <p:ph type="title"/>
          </p:nvPr>
        </p:nvSpPr>
        <p:spPr>
          <a:xfrm>
            <a:off x="573882" y="0"/>
            <a:ext cx="10625229" cy="1147053"/>
          </a:xfrm>
        </p:spPr>
        <p:txBody>
          <a:bodyPr/>
          <a:lstStyle/>
          <a:p>
            <a:r>
              <a:rPr lang="en-GB" dirty="0" err="1"/>
              <a:t>Korak</a:t>
            </a:r>
            <a:r>
              <a:rPr lang="en-GB" dirty="0"/>
              <a:t> za </a:t>
            </a:r>
            <a:r>
              <a:rPr lang="en-GB" dirty="0" err="1"/>
              <a:t>korakom</a:t>
            </a:r>
            <a:r>
              <a:rPr lang="en-GB" dirty="0"/>
              <a:t> do </a:t>
            </a:r>
            <a:r>
              <a:rPr lang="en-GB" dirty="0" err="1"/>
              <a:t>rešitve</a:t>
            </a:r>
            <a:endParaRPr lang="en-SI" dirty="0"/>
          </a:p>
        </p:txBody>
      </p:sp>
      <p:sp>
        <p:nvSpPr>
          <p:cNvPr id="3" name="Content Placeholder 2">
            <a:extLst>
              <a:ext uri="{FF2B5EF4-FFF2-40B4-BE49-F238E27FC236}">
                <a16:creationId xmlns:a16="http://schemas.microsoft.com/office/drawing/2014/main" id="{8DB96B8C-9583-6407-9CAF-F8662031DFF7}"/>
              </a:ext>
            </a:extLst>
          </p:cNvPr>
          <p:cNvSpPr>
            <a:spLocks noGrp="1"/>
          </p:cNvSpPr>
          <p:nvPr>
            <p:ph idx="1"/>
          </p:nvPr>
        </p:nvSpPr>
        <p:spPr>
          <a:xfrm>
            <a:off x="1827121" y="990347"/>
            <a:ext cx="7892288" cy="3758598"/>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en-GB" sz="2400" dirty="0" err="1"/>
              <a:t>Organiziran</a:t>
            </a:r>
            <a:r>
              <a:rPr lang="en-GB" sz="2400" dirty="0"/>
              <a:t> </a:t>
            </a:r>
            <a:r>
              <a:rPr lang="en-GB" sz="2400" dirty="0" err="1"/>
              <a:t>bo</a:t>
            </a:r>
            <a:r>
              <a:rPr lang="en-GB" sz="2400" dirty="0"/>
              <a:t> </a:t>
            </a:r>
            <a:r>
              <a:rPr lang="en-GB" sz="2400" dirty="0" err="1"/>
              <a:t>naravoslovni</a:t>
            </a:r>
            <a:r>
              <a:rPr lang="en-GB" sz="2400" dirty="0"/>
              <a:t> dan (5 </a:t>
            </a:r>
            <a:r>
              <a:rPr lang="en-GB" sz="2400" dirty="0" err="1"/>
              <a:t>šolskih</a:t>
            </a:r>
            <a:r>
              <a:rPr lang="en-GB" sz="2400" dirty="0"/>
              <a:t> </a:t>
            </a:r>
            <a:r>
              <a:rPr lang="en-GB" sz="2400" dirty="0" err="1"/>
              <a:t>ur</a:t>
            </a:r>
            <a:r>
              <a:rPr lang="en-GB" sz="2400" dirty="0"/>
              <a:t>), </a:t>
            </a:r>
            <a:r>
              <a:rPr lang="en-GB" sz="2400" dirty="0" err="1"/>
              <a:t>kjer</a:t>
            </a:r>
            <a:r>
              <a:rPr lang="en-GB" sz="2400" dirty="0"/>
              <a:t> </a:t>
            </a:r>
            <a:r>
              <a:rPr lang="en-GB" sz="2400" dirty="0" err="1"/>
              <a:t>bodo</a:t>
            </a:r>
            <a:r>
              <a:rPr lang="en-GB" sz="2400" dirty="0"/>
              <a:t> </a:t>
            </a:r>
            <a:r>
              <a:rPr lang="en-GB" sz="2400" dirty="0" err="1"/>
              <a:t>učenci</a:t>
            </a:r>
            <a:r>
              <a:rPr lang="en-GB" sz="2400" dirty="0"/>
              <a:t> </a:t>
            </a:r>
            <a:r>
              <a:rPr lang="en-GB" sz="2400" dirty="0" err="1"/>
              <a:t>korak</a:t>
            </a:r>
            <a:r>
              <a:rPr lang="en-GB" sz="2400" dirty="0"/>
              <a:t> za </a:t>
            </a:r>
            <a:r>
              <a:rPr lang="en-GB" sz="2400" dirty="0" err="1"/>
              <a:t>korakom</a:t>
            </a:r>
            <a:r>
              <a:rPr lang="en-GB" sz="2400" dirty="0"/>
              <a:t> </a:t>
            </a:r>
            <a:r>
              <a:rPr lang="en-GB" sz="2400" dirty="0" err="1"/>
              <a:t>prehajali</a:t>
            </a:r>
            <a:r>
              <a:rPr lang="en-GB" sz="2400" dirty="0"/>
              <a:t> od </a:t>
            </a:r>
            <a:r>
              <a:rPr lang="en-GB" sz="2400" dirty="0" err="1"/>
              <a:t>osnov</a:t>
            </a:r>
            <a:r>
              <a:rPr lang="en-GB" sz="2400" dirty="0"/>
              <a:t> dela z </a:t>
            </a:r>
            <a:r>
              <a:rPr lang="en-GB" sz="2400" dirty="0" err="1"/>
              <a:t>arduinom</a:t>
            </a:r>
            <a:r>
              <a:rPr lang="en-GB" sz="2400" dirty="0"/>
              <a:t> k </a:t>
            </a:r>
            <a:r>
              <a:rPr lang="en-GB" sz="2400" dirty="0" err="1"/>
              <a:t>malo</a:t>
            </a:r>
            <a:r>
              <a:rPr lang="en-GB" sz="2400" dirty="0"/>
              <a:t> </a:t>
            </a:r>
            <a:r>
              <a:rPr lang="en-GB" sz="2400" dirty="0" err="1"/>
              <a:t>težjim</a:t>
            </a:r>
            <a:r>
              <a:rPr lang="en-GB" sz="2400" dirty="0"/>
              <a:t> </a:t>
            </a:r>
            <a:r>
              <a:rPr lang="en-GB" sz="2400" dirty="0" err="1"/>
              <a:t>nalogam</a:t>
            </a:r>
            <a:r>
              <a:rPr lang="en-GB" sz="2400" dirty="0"/>
              <a:t> s </a:t>
            </a:r>
            <a:r>
              <a:rPr lang="en-GB" sz="2400" dirty="0" err="1"/>
              <a:t>spoznavanjem</a:t>
            </a:r>
            <a:r>
              <a:rPr lang="en-GB" sz="2400" dirty="0"/>
              <a:t> in </a:t>
            </a:r>
            <a:r>
              <a:rPr lang="en-GB" sz="2400" dirty="0" err="1"/>
              <a:t>uporabo</a:t>
            </a:r>
            <a:r>
              <a:rPr lang="en-GB" sz="2400" dirty="0"/>
              <a:t> RGB diode </a:t>
            </a:r>
            <a:r>
              <a:rPr lang="en-GB" sz="2400" dirty="0" err="1"/>
              <a:t>ter</a:t>
            </a:r>
            <a:r>
              <a:rPr lang="en-GB" sz="2400" dirty="0"/>
              <a:t>  </a:t>
            </a:r>
            <a:r>
              <a:rPr lang="en-GB" sz="2400" dirty="0" err="1"/>
              <a:t>branjem</a:t>
            </a:r>
            <a:r>
              <a:rPr lang="en-GB" sz="2400" dirty="0"/>
              <a:t> </a:t>
            </a:r>
            <a:r>
              <a:rPr lang="en-GB" sz="2400" dirty="0" err="1"/>
              <a:t>barv</a:t>
            </a:r>
            <a:r>
              <a:rPr lang="en-GB" sz="2400" dirty="0"/>
              <a:t> s </a:t>
            </a:r>
            <a:r>
              <a:rPr lang="en-GB" sz="2400" dirty="0" err="1"/>
              <a:t>pomočjo</a:t>
            </a:r>
            <a:r>
              <a:rPr lang="en-GB" sz="2400" dirty="0"/>
              <a:t> </a:t>
            </a:r>
            <a:r>
              <a:rPr lang="en-GB" sz="2400" dirty="0" err="1"/>
              <a:t>barvnega</a:t>
            </a:r>
            <a:r>
              <a:rPr lang="en-GB" sz="2400" dirty="0"/>
              <a:t> </a:t>
            </a:r>
            <a:r>
              <a:rPr lang="en-GB" sz="2400" dirty="0" err="1"/>
              <a:t>senzorja</a:t>
            </a:r>
            <a:r>
              <a:rPr lang="en-GB" sz="2400" dirty="0"/>
              <a:t>. Na </a:t>
            </a:r>
            <a:r>
              <a:rPr lang="en-GB" sz="2400" dirty="0" err="1"/>
              <a:t>koncu</a:t>
            </a:r>
            <a:r>
              <a:rPr lang="en-GB" sz="2400" dirty="0"/>
              <a:t> </a:t>
            </a:r>
            <a:r>
              <a:rPr lang="en-GB" sz="2400" dirty="0" err="1"/>
              <a:t>bodo</a:t>
            </a:r>
            <a:r>
              <a:rPr lang="en-GB" sz="2400" dirty="0"/>
              <a:t> </a:t>
            </a:r>
            <a:r>
              <a:rPr lang="en-GB" sz="2400" dirty="0" err="1"/>
              <a:t>spretnosti</a:t>
            </a:r>
            <a:r>
              <a:rPr lang="en-GB" sz="2400" dirty="0"/>
              <a:t> in </a:t>
            </a:r>
            <a:r>
              <a:rPr lang="en-GB" sz="2400" dirty="0" err="1"/>
              <a:t>znanja</a:t>
            </a:r>
            <a:r>
              <a:rPr lang="en-GB" sz="2400" dirty="0"/>
              <a:t> </a:t>
            </a:r>
            <a:r>
              <a:rPr lang="en-GB" sz="2400" dirty="0" err="1"/>
              <a:t>združili</a:t>
            </a:r>
            <a:r>
              <a:rPr lang="en-GB" sz="2400" dirty="0"/>
              <a:t> v </a:t>
            </a:r>
            <a:r>
              <a:rPr lang="en-GB" sz="2400" dirty="0" err="1"/>
              <a:t>rešitev</a:t>
            </a:r>
            <a:r>
              <a:rPr lang="en-GB" sz="2400" dirty="0"/>
              <a:t> </a:t>
            </a:r>
            <a:r>
              <a:rPr lang="en-GB" sz="2400" dirty="0" err="1"/>
              <a:t>problema</a:t>
            </a:r>
            <a:r>
              <a:rPr lang="en-GB" sz="2400" dirty="0"/>
              <a:t>. </a:t>
            </a:r>
            <a:r>
              <a:rPr lang="en-GB" sz="2400" dirty="0" err="1"/>
              <a:t>Hkrati</a:t>
            </a:r>
            <a:r>
              <a:rPr lang="en-GB" sz="2400" dirty="0"/>
              <a:t> </a:t>
            </a:r>
            <a:r>
              <a:rPr lang="en-GB" sz="2400" dirty="0" err="1"/>
              <a:t>bodo</a:t>
            </a:r>
            <a:r>
              <a:rPr lang="en-GB" sz="2400" dirty="0"/>
              <a:t> </a:t>
            </a:r>
            <a:r>
              <a:rPr lang="en-GB" sz="2400" dirty="0" err="1"/>
              <a:t>učenci</a:t>
            </a:r>
            <a:r>
              <a:rPr lang="en-GB" sz="2400" dirty="0"/>
              <a:t> </a:t>
            </a:r>
            <a:r>
              <a:rPr lang="en-GB" sz="2400" dirty="0" err="1"/>
              <a:t>spoznavali</a:t>
            </a:r>
            <a:r>
              <a:rPr lang="en-GB" sz="2400" dirty="0"/>
              <a:t> </a:t>
            </a:r>
            <a:r>
              <a:rPr lang="en-GB" sz="2400" dirty="0" err="1"/>
              <a:t>tudi</a:t>
            </a:r>
            <a:r>
              <a:rPr lang="en-GB" sz="2400" dirty="0"/>
              <a:t> </a:t>
            </a:r>
            <a:r>
              <a:rPr lang="en-GB" sz="2400" dirty="0" err="1"/>
              <a:t>spremenljivke</a:t>
            </a:r>
            <a:r>
              <a:rPr lang="en-GB" sz="2400" dirty="0"/>
              <a:t>, </a:t>
            </a:r>
            <a:r>
              <a:rPr lang="en-GB" sz="2400" dirty="0" err="1"/>
              <a:t>izpisovanje</a:t>
            </a:r>
            <a:r>
              <a:rPr lang="en-GB" sz="2400" dirty="0"/>
              <a:t> </a:t>
            </a:r>
            <a:r>
              <a:rPr lang="en-GB" sz="2400" dirty="0" err="1"/>
              <a:t>vrednosti</a:t>
            </a:r>
            <a:r>
              <a:rPr lang="en-GB" sz="2400" dirty="0"/>
              <a:t> </a:t>
            </a:r>
            <a:r>
              <a:rPr lang="en-GB" sz="2400" dirty="0" err="1"/>
              <a:t>spremenljivk</a:t>
            </a:r>
            <a:r>
              <a:rPr lang="en-GB" sz="2400" dirty="0"/>
              <a:t>, </a:t>
            </a:r>
            <a:r>
              <a:rPr lang="en-GB" sz="2400" dirty="0" err="1"/>
              <a:t>zanko</a:t>
            </a:r>
            <a:r>
              <a:rPr lang="en-GB" sz="2400" dirty="0"/>
              <a:t>, </a:t>
            </a:r>
            <a:r>
              <a:rPr lang="en-GB" sz="2400" dirty="0" err="1"/>
              <a:t>funkcije</a:t>
            </a:r>
            <a:r>
              <a:rPr lang="en-GB" sz="2400" dirty="0"/>
              <a:t> in </a:t>
            </a:r>
            <a:r>
              <a:rPr lang="en-GB" sz="2400" dirty="0" err="1"/>
              <a:t>pogojni</a:t>
            </a:r>
            <a:r>
              <a:rPr lang="en-GB" sz="2400" dirty="0"/>
              <a:t> </a:t>
            </a:r>
            <a:r>
              <a:rPr lang="en-GB" sz="2400" dirty="0" err="1"/>
              <a:t>stavek</a:t>
            </a:r>
            <a:r>
              <a:rPr lang="en-GB" sz="2400" dirty="0"/>
              <a:t>. </a:t>
            </a:r>
          </a:p>
          <a:p>
            <a:pPr marL="0" indent="0">
              <a:buNone/>
            </a:pPr>
            <a:endParaRPr lang="en-SI" sz="2400" dirty="0"/>
          </a:p>
        </p:txBody>
      </p:sp>
    </p:spTree>
    <p:extLst>
      <p:ext uri="{BB962C8B-B14F-4D97-AF65-F5344CB8AC3E}">
        <p14:creationId xmlns:p14="http://schemas.microsoft.com/office/powerpoint/2010/main" val="1026291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t>Sklop nalog iz kemije s programiranjem v projektu Tomo</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l="17403" t="7508" r="25000" b="3689"/>
          <a:stretch/>
        </p:blipFill>
        <p:spPr>
          <a:xfrm>
            <a:off x="5467598" y="1574336"/>
            <a:ext cx="5886202" cy="5104847"/>
          </a:xfrm>
          <a:prstGeom prst="rect">
            <a:avLst/>
          </a:prstGeom>
        </p:spPr>
      </p:pic>
      <p:sp>
        <p:nvSpPr>
          <p:cNvPr id="7" name="Pravokotnik 6"/>
          <p:cNvSpPr/>
          <p:nvPr/>
        </p:nvSpPr>
        <p:spPr>
          <a:xfrm>
            <a:off x="838200" y="4774959"/>
            <a:ext cx="3912092" cy="1477328"/>
          </a:xfrm>
          <a:prstGeom prst="rect">
            <a:avLst/>
          </a:prstGeom>
        </p:spPr>
        <p:txBody>
          <a:bodyPr wrap="square">
            <a:spAutoFit/>
          </a:bodyPr>
          <a:lstStyle/>
          <a:p>
            <a:pPr fontAlgn="base"/>
            <a:r>
              <a:rPr lang="sl-SI" b="0" i="0" u="none" strike="noStrike" dirty="0">
                <a:effectLst/>
                <a:latin typeface="Arial" panose="020B0604020202020204" pitchFamily="34" charset="0"/>
              </a:rPr>
              <a:t>Uredi enačbe kemijskih reakcij</a:t>
            </a:r>
          </a:p>
          <a:p>
            <a:pPr fontAlgn="base"/>
            <a:endParaRPr lang="sl-SI" b="0" i="0" u="none" strike="noStrike" dirty="0">
              <a:effectLst/>
              <a:latin typeface="Arial" panose="020B0604020202020204" pitchFamily="34" charset="0"/>
            </a:endParaRPr>
          </a:p>
          <a:p>
            <a:pPr fontAlgn="base"/>
            <a:r>
              <a:rPr lang="pt-BR" b="0" i="0" u="none" strike="noStrike" dirty="0">
                <a:effectLst/>
                <a:latin typeface="Arial" panose="020B0604020202020204" pitchFamily="34" charset="0"/>
              </a:rPr>
              <a:t>H</a:t>
            </a:r>
            <a:r>
              <a:rPr lang="pt-BR" b="0" i="0" u="none" strike="noStrike" baseline="-25000" dirty="0">
                <a:effectLst/>
                <a:latin typeface="Arial" panose="020B0604020202020204" pitchFamily="34" charset="0"/>
              </a:rPr>
              <a:t>2</a:t>
            </a:r>
            <a:r>
              <a:rPr lang="pt-BR" b="0" i="0" u="none" strike="noStrike" dirty="0">
                <a:effectLst/>
                <a:latin typeface="Arial" panose="020B0604020202020204" pitchFamily="34" charset="0"/>
              </a:rPr>
              <a:t>S + O</a:t>
            </a:r>
            <a:r>
              <a:rPr lang="pt-BR" baseline="-25000" dirty="0">
                <a:latin typeface="Arial" panose="020B0604020202020204" pitchFamily="34" charset="0"/>
              </a:rPr>
              <a:t>2</a:t>
            </a:r>
            <a:r>
              <a:rPr lang="pt-BR" b="0" i="0" u="none" strike="noStrike" dirty="0">
                <a:effectLst/>
                <a:latin typeface="Arial" panose="020B0604020202020204" pitchFamily="34" charset="0"/>
              </a:rPr>
              <a:t> → SO</a:t>
            </a:r>
            <a:r>
              <a:rPr lang="pt-BR" baseline="-25000" dirty="0">
                <a:latin typeface="Arial" panose="020B0604020202020204" pitchFamily="34" charset="0"/>
              </a:rPr>
              <a:t>2</a:t>
            </a:r>
            <a:r>
              <a:rPr lang="pt-BR" b="0" i="0" u="none" strike="noStrike" dirty="0">
                <a:effectLst/>
                <a:latin typeface="Arial" panose="020B0604020202020204" pitchFamily="34" charset="0"/>
              </a:rPr>
              <a:t>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a:p>
            <a:pPr fontAlgn="base"/>
            <a:r>
              <a:rPr lang="pt-BR" b="0" i="0" u="none" strike="noStrike" dirty="0">
                <a:effectLst/>
                <a:latin typeface="Arial" panose="020B0604020202020204" pitchFamily="34" charset="0"/>
              </a:rPr>
              <a:t>NH</a:t>
            </a:r>
            <a:r>
              <a:rPr lang="pt-BR" baseline="-25000" dirty="0">
                <a:latin typeface="Arial" panose="020B0604020202020204" pitchFamily="34" charset="0"/>
              </a:rPr>
              <a:t>3 </a:t>
            </a:r>
            <a:r>
              <a:rPr lang="pt-BR" b="0" i="0" u="none" strike="noStrike" dirty="0">
                <a:effectLst/>
                <a:latin typeface="Arial" panose="020B0604020202020204" pitchFamily="34" charset="0"/>
              </a:rPr>
              <a:t>+ O</a:t>
            </a:r>
            <a:r>
              <a:rPr lang="pt-BR" baseline="-25000" dirty="0">
                <a:latin typeface="Arial" panose="020B0604020202020204" pitchFamily="34" charset="0"/>
              </a:rPr>
              <a:t>2 </a:t>
            </a:r>
            <a:r>
              <a:rPr lang="pt-BR" b="0" i="0" u="none" strike="noStrike" dirty="0">
                <a:effectLst/>
                <a:latin typeface="Arial" panose="020B0604020202020204" pitchFamily="34" charset="0"/>
              </a:rPr>
              <a:t>→ NO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a:p>
            <a:pPr fontAlgn="base"/>
            <a:r>
              <a:rPr lang="pt-BR" b="0" i="0" u="none" strike="noStrike" dirty="0">
                <a:effectLst/>
                <a:latin typeface="Arial" panose="020B0604020202020204" pitchFamily="34" charset="0"/>
              </a:rPr>
              <a:t>Ag+ HNO</a:t>
            </a:r>
            <a:r>
              <a:rPr lang="pt-BR" baseline="-25000" dirty="0">
                <a:latin typeface="Arial" panose="020B0604020202020204" pitchFamily="34" charset="0"/>
              </a:rPr>
              <a:t>3</a:t>
            </a:r>
            <a:r>
              <a:rPr lang="pt-BR" b="0" i="0" u="none" strike="noStrike" dirty="0">
                <a:effectLst/>
                <a:latin typeface="Arial" panose="020B0604020202020204" pitchFamily="34" charset="0"/>
              </a:rPr>
              <a:t> → AgNO</a:t>
            </a:r>
            <a:r>
              <a:rPr lang="pt-BR" baseline="-25000" dirty="0">
                <a:latin typeface="Arial" panose="020B0604020202020204" pitchFamily="34" charset="0"/>
              </a:rPr>
              <a:t>3</a:t>
            </a:r>
            <a:r>
              <a:rPr lang="pt-BR" b="0" i="0" u="none" strike="noStrike" dirty="0">
                <a:effectLst/>
                <a:latin typeface="Arial" panose="020B0604020202020204" pitchFamily="34" charset="0"/>
              </a:rPr>
              <a:t> + NO</a:t>
            </a:r>
            <a:r>
              <a:rPr lang="pt-BR" baseline="-25000" dirty="0">
                <a:latin typeface="Arial" panose="020B0604020202020204" pitchFamily="34" charset="0"/>
              </a:rPr>
              <a:t>2</a:t>
            </a:r>
            <a:r>
              <a:rPr lang="pt-BR" b="0" i="0" u="none" strike="noStrike" dirty="0">
                <a:effectLst/>
                <a:latin typeface="Arial" panose="020B0604020202020204" pitchFamily="34" charset="0"/>
              </a:rPr>
              <a:t>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p:txBody>
      </p:sp>
      <p:sp>
        <p:nvSpPr>
          <p:cNvPr id="8" name="Pravokotnik 7"/>
          <p:cNvSpPr/>
          <p:nvPr/>
        </p:nvSpPr>
        <p:spPr>
          <a:xfrm>
            <a:off x="120894" y="2365527"/>
            <a:ext cx="4163626" cy="2677656"/>
          </a:xfrm>
          <a:prstGeom prst="rect">
            <a:avLst/>
          </a:prstGeom>
        </p:spPr>
        <p:txBody>
          <a:bodyPr wrap="square">
            <a:spAutoFit/>
          </a:bodyPr>
          <a:lstStyle/>
          <a:p>
            <a:r>
              <a:rPr lang="aa-ET" sz="2400" dirty="0">
                <a:effectLst/>
                <a:latin typeface="Calibri" panose="020F0502020204030204" pitchFamily="34" charset="0"/>
                <a:ea typeface="Calibri" panose="020F0502020204030204" pitchFamily="34" charset="0"/>
              </a:rPr>
              <a:t>Dijaki bodo v Pythonu programirali naloge s področja kemije in s tem utrjevali koncepte programiranja na konkretnem primeru, ki so ga spoznali pri kemiji. </a:t>
            </a:r>
            <a:br>
              <a:rPr lang="aa-ET" sz="2400" dirty="0">
                <a:effectLst/>
                <a:latin typeface="Calibri" panose="020F0502020204030204" pitchFamily="34" charset="0"/>
                <a:ea typeface="Calibri" panose="020F0502020204030204" pitchFamily="34" charset="0"/>
              </a:rPr>
            </a:br>
            <a:endParaRPr lang="sl-SI" sz="2400" dirty="0"/>
          </a:p>
        </p:txBody>
      </p:sp>
    </p:spTree>
    <p:extLst>
      <p:ext uri="{BB962C8B-B14F-4D97-AF65-F5344CB8AC3E}">
        <p14:creationId xmlns:p14="http://schemas.microsoft.com/office/powerpoint/2010/main" val="1341511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Cilji pri pouku informatike</a:t>
            </a:r>
          </a:p>
        </p:txBody>
      </p:sp>
      <p:sp>
        <p:nvSpPr>
          <p:cNvPr id="3" name="Označba mesta vsebine 2"/>
          <p:cNvSpPr>
            <a:spLocks noGrp="1"/>
          </p:cNvSpPr>
          <p:nvPr>
            <p:ph idx="1"/>
          </p:nvPr>
        </p:nvSpPr>
        <p:spPr>
          <a:xfrm>
            <a:off x="838200" y="1825625"/>
            <a:ext cx="10400930" cy="2409024"/>
          </a:xfrm>
        </p:spPr>
        <p:txBody>
          <a:bodyPr>
            <a:normAutofit fontScale="92500" lnSpcReduction="20000"/>
          </a:bodyPr>
          <a:lstStyle/>
          <a:p>
            <a:r>
              <a:rPr lang="sl-SI" dirty="0"/>
              <a:t>naučiti se zapisati algoritem in program za pravilnost uporabe simbolov kemijskih elementov </a:t>
            </a:r>
          </a:p>
          <a:p>
            <a:r>
              <a:rPr lang="sl-SI" dirty="0"/>
              <a:t>spoznati in utrjevati koncepte programiranja, </a:t>
            </a:r>
          </a:p>
          <a:p>
            <a:pPr lvl="1"/>
            <a:r>
              <a:rPr lang="sl-SI" dirty="0"/>
              <a:t>seznami, funkcije, slovarji,… v programskem jeziku </a:t>
            </a:r>
            <a:r>
              <a:rPr lang="sl-SI" dirty="0" err="1"/>
              <a:t>Python</a:t>
            </a:r>
            <a:r>
              <a:rPr lang="sl-SI" dirty="0"/>
              <a:t> </a:t>
            </a:r>
          </a:p>
          <a:p>
            <a:r>
              <a:rPr lang="sl-SI" dirty="0"/>
              <a:t>uporaba knjižnice </a:t>
            </a:r>
            <a:r>
              <a:rPr lang="sl-SI" dirty="0" err="1"/>
              <a:t>ChemPy</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4234649"/>
            <a:ext cx="11079331" cy="2214530"/>
          </a:xfrm>
          <a:prstGeom prst="rect">
            <a:avLst/>
          </a:prstGeom>
        </p:spPr>
      </p:pic>
    </p:spTree>
    <p:extLst>
      <p:ext uri="{BB962C8B-B14F-4D97-AF65-F5344CB8AC3E}">
        <p14:creationId xmlns:p14="http://schemas.microsoft.com/office/powerpoint/2010/main" val="2112625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AFA4BC6-8102-4DD7-82E7-73148B9A0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5964DD9A-597E-4746-BF0D-D568F6E4107D}"/>
              </a:ext>
            </a:extLst>
          </p:cNvPr>
          <p:cNvSpPr>
            <a:spLocks noGrp="1"/>
          </p:cNvSpPr>
          <p:nvPr>
            <p:ph type="ctrTitle"/>
          </p:nvPr>
        </p:nvSpPr>
        <p:spPr>
          <a:xfrm>
            <a:off x="3895603" y="1943099"/>
            <a:ext cx="8296397" cy="2971801"/>
          </a:xfrm>
        </p:spPr>
        <p:txBody>
          <a:bodyPr/>
          <a:lstStyle/>
          <a:p>
            <a:r>
              <a:rPr lang="sl-SI" b="1" dirty="0"/>
              <a:t>DIGITALNA TEHNOLOGIJA V POUK MATEMATIKE</a:t>
            </a:r>
          </a:p>
        </p:txBody>
      </p:sp>
      <p:sp>
        <p:nvSpPr>
          <p:cNvPr id="3" name="Podnaslov 2">
            <a:extLst>
              <a:ext uri="{FF2B5EF4-FFF2-40B4-BE49-F238E27FC236}">
                <a16:creationId xmlns:a16="http://schemas.microsoft.com/office/drawing/2014/main" id="{F35A137E-82F7-4C3B-B637-9B7B7A91987A}"/>
              </a:ext>
            </a:extLst>
          </p:cNvPr>
          <p:cNvSpPr>
            <a:spLocks noGrp="1"/>
          </p:cNvSpPr>
          <p:nvPr>
            <p:ph type="subTitle" idx="1"/>
          </p:nvPr>
        </p:nvSpPr>
        <p:spPr>
          <a:xfrm>
            <a:off x="4003211" y="3823546"/>
            <a:ext cx="6400800" cy="1947333"/>
          </a:xfrm>
        </p:spPr>
        <p:txBody>
          <a:bodyPr>
            <a:noAutofit/>
          </a:bodyPr>
          <a:lstStyle/>
          <a:p>
            <a:endParaRPr lang="sl-SI" sz="2000" dirty="0"/>
          </a:p>
          <a:p>
            <a:endParaRPr lang="sl-SI" sz="2000" dirty="0"/>
          </a:p>
          <a:p>
            <a:endParaRPr lang="sl-SI" sz="2000" dirty="0"/>
          </a:p>
          <a:p>
            <a:endParaRPr lang="sl-SI" sz="2000" dirty="0"/>
          </a:p>
          <a:p>
            <a:endParaRPr lang="sl-SI" sz="1200" dirty="0"/>
          </a:p>
          <a:p>
            <a:endParaRPr lang="sl-SI" sz="2000" dirty="0"/>
          </a:p>
          <a:p>
            <a:r>
              <a:rPr lang="sl-SI" sz="2000" dirty="0"/>
              <a:t>Klavdija Hribernik, Irena Mrak Merhar</a:t>
            </a:r>
          </a:p>
        </p:txBody>
      </p:sp>
      <p:pic>
        <p:nvPicPr>
          <p:cNvPr id="10" name="Slika 9">
            <a:extLst>
              <a:ext uri="{FF2B5EF4-FFF2-40B4-BE49-F238E27FC236}">
                <a16:creationId xmlns:a16="http://schemas.microsoft.com/office/drawing/2014/main" id="{94FCE4CC-7417-4DA8-984A-0CC850D261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954843"/>
            <a:ext cx="4476390" cy="3042632"/>
          </a:xfrm>
          <a:prstGeom prst="rect">
            <a:avLst/>
          </a:prstGeom>
        </p:spPr>
      </p:pic>
    </p:spTree>
    <p:extLst>
      <p:ext uri="{BB962C8B-B14F-4D97-AF65-F5344CB8AC3E}">
        <p14:creationId xmlns:p14="http://schemas.microsoft.com/office/powerpoint/2010/main" val="1408949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vsebine 14">
            <a:extLst>
              <a:ext uri="{FF2B5EF4-FFF2-40B4-BE49-F238E27FC236}">
                <a16:creationId xmlns:a16="http://schemas.microsoft.com/office/drawing/2014/main" id="{25AE5B3F-E3A3-49F0-8D12-5C341C0957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9369" y="100173"/>
            <a:ext cx="1340829" cy="1867410"/>
          </a:xfrm>
        </p:spPr>
      </p:pic>
      <p:sp>
        <p:nvSpPr>
          <p:cNvPr id="2" name="Naslov 1">
            <a:extLst>
              <a:ext uri="{FF2B5EF4-FFF2-40B4-BE49-F238E27FC236}">
                <a16:creationId xmlns:a16="http://schemas.microsoft.com/office/drawing/2014/main" id="{F10A3374-D4F3-47EF-AB3A-8C1CAFD2E943}"/>
              </a:ext>
            </a:extLst>
          </p:cNvPr>
          <p:cNvSpPr>
            <a:spLocks noGrp="1"/>
          </p:cNvSpPr>
          <p:nvPr>
            <p:ph type="title"/>
          </p:nvPr>
        </p:nvSpPr>
        <p:spPr>
          <a:xfrm>
            <a:off x="258297" y="-15954"/>
            <a:ext cx="7434971" cy="1229291"/>
          </a:xfrm>
        </p:spPr>
        <p:txBody>
          <a:bodyPr>
            <a:normAutofit/>
          </a:bodyPr>
          <a:lstStyle/>
          <a:p>
            <a:r>
              <a:rPr lang="sl-SI" sz="2600" b="1" dirty="0"/>
              <a:t>Namen in CILJI projekta</a:t>
            </a:r>
          </a:p>
        </p:txBody>
      </p:sp>
      <p:sp>
        <p:nvSpPr>
          <p:cNvPr id="4" name="Označba mesta besedila 3">
            <a:extLst>
              <a:ext uri="{FF2B5EF4-FFF2-40B4-BE49-F238E27FC236}">
                <a16:creationId xmlns:a16="http://schemas.microsoft.com/office/drawing/2014/main" id="{648F98A3-A1F4-4D02-BFBC-4CBC466AA544}"/>
              </a:ext>
            </a:extLst>
          </p:cNvPr>
          <p:cNvSpPr>
            <a:spLocks noGrp="1"/>
          </p:cNvSpPr>
          <p:nvPr>
            <p:ph type="body" sz="half" idx="2"/>
          </p:nvPr>
        </p:nvSpPr>
        <p:spPr>
          <a:xfrm>
            <a:off x="258297" y="1327638"/>
            <a:ext cx="10679333" cy="5039855"/>
          </a:xfrm>
        </p:spPr>
        <p:txBody>
          <a:bodyPr>
            <a:noAutofit/>
          </a:bodyPr>
          <a:lstStyle/>
          <a:p>
            <a:pPr>
              <a:lnSpc>
                <a:spcPct val="107000"/>
              </a:lnSpc>
              <a:spcAft>
                <a:spcPts val="800"/>
              </a:spcAft>
            </a:pPr>
            <a:r>
              <a:rPr lang="sl-SI" b="1"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rPr>
              <a:t>Temeljna znanja</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Temeljna znanja RIN: algoritmi in programiranje  </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Temeljna znanja matematike: Geometrija v ravnini (osnovni pojmi, skladnost in merjenje kotov, preslikave v ravnini ter načrtovanje: trikotnik, krog in krožnica, štirikotniki)</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b="1"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rPr>
              <a:t>Operativni učni cilji</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Zmožnost uporabljanja tehnologije pri izvajanju matematičnih postopkov.</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pozna pomen in vlogo digitalne/računalniške tehnologije, jo spozna in zna uporabljati.</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razume, katera matematična pravila in postopki so v ozadju posameznega modula (npr. nariši pravokotnico, nariši simetralo daljice, nariši kot) </a:t>
            </a:r>
            <a:r>
              <a:rPr lang="sl-SI" sz="1600" i="1"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(preverjanje rešitve, razumevanje ozadja uporabljene funkcije, zamenjava koraka risanja s primerljivo funkcijo)</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se usposablja za učinkovito in konstruktivno sodelovanje v skupini.</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Slika 11">
            <a:extLst>
              <a:ext uri="{FF2B5EF4-FFF2-40B4-BE49-F238E27FC236}">
                <a16:creationId xmlns:a16="http://schemas.microsoft.com/office/drawing/2014/main" id="{23E69C3C-2B3D-4717-8258-DB1D30F8DB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127" y="5234630"/>
            <a:ext cx="2528865" cy="1718886"/>
          </a:xfrm>
          <a:prstGeom prst="rect">
            <a:avLst/>
          </a:prstGeom>
        </p:spPr>
      </p:pic>
      <p:pic>
        <p:nvPicPr>
          <p:cNvPr id="7" name="Slika 6">
            <a:extLst>
              <a:ext uri="{FF2B5EF4-FFF2-40B4-BE49-F238E27FC236}">
                <a16:creationId xmlns:a16="http://schemas.microsoft.com/office/drawing/2014/main" id="{54D6F620-BAFC-4D4C-97CC-37E189ADDA5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4665783" y="1213337"/>
            <a:ext cx="7526217" cy="5644663"/>
          </a:xfrm>
          <a:prstGeom prst="rect">
            <a:avLst/>
          </a:prstGeom>
          <a:ln>
            <a:noFill/>
          </a:ln>
          <a:effectLst>
            <a:softEdge rad="112500"/>
          </a:effectLst>
        </p:spPr>
      </p:pic>
    </p:spTree>
    <p:extLst>
      <p:ext uri="{BB962C8B-B14F-4D97-AF65-F5344CB8AC3E}">
        <p14:creationId xmlns:p14="http://schemas.microsoft.com/office/powerpoint/2010/main" val="175422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vsebine 14">
            <a:extLst>
              <a:ext uri="{FF2B5EF4-FFF2-40B4-BE49-F238E27FC236}">
                <a16:creationId xmlns:a16="http://schemas.microsoft.com/office/drawing/2014/main" id="{25AE5B3F-E3A3-49F0-8D12-5C341C0957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9369" y="100173"/>
            <a:ext cx="1340829" cy="1867410"/>
          </a:xfrm>
        </p:spPr>
      </p:pic>
      <p:sp>
        <p:nvSpPr>
          <p:cNvPr id="2" name="Naslov 1">
            <a:extLst>
              <a:ext uri="{FF2B5EF4-FFF2-40B4-BE49-F238E27FC236}">
                <a16:creationId xmlns:a16="http://schemas.microsoft.com/office/drawing/2014/main" id="{F10A3374-D4F3-47EF-AB3A-8C1CAFD2E943}"/>
              </a:ext>
            </a:extLst>
          </p:cNvPr>
          <p:cNvSpPr>
            <a:spLocks noGrp="1"/>
          </p:cNvSpPr>
          <p:nvPr>
            <p:ph type="title"/>
          </p:nvPr>
        </p:nvSpPr>
        <p:spPr>
          <a:xfrm>
            <a:off x="258298" y="-15954"/>
            <a:ext cx="6309556" cy="1229291"/>
          </a:xfrm>
        </p:spPr>
        <p:txBody>
          <a:bodyPr>
            <a:normAutofit/>
          </a:bodyPr>
          <a:lstStyle/>
          <a:p>
            <a:r>
              <a:rPr lang="sl-SI" sz="2800" b="1" dirty="0"/>
              <a:t>pogled na povezovanje RIN in MINUT predmetov</a:t>
            </a:r>
            <a:endParaRPr lang="sl-SI" sz="2600" b="1" dirty="0"/>
          </a:p>
        </p:txBody>
      </p:sp>
      <p:sp>
        <p:nvSpPr>
          <p:cNvPr id="4" name="Označba mesta besedila 3">
            <a:extLst>
              <a:ext uri="{FF2B5EF4-FFF2-40B4-BE49-F238E27FC236}">
                <a16:creationId xmlns:a16="http://schemas.microsoft.com/office/drawing/2014/main" id="{648F98A3-A1F4-4D02-BFBC-4CBC466AA544}"/>
              </a:ext>
            </a:extLst>
          </p:cNvPr>
          <p:cNvSpPr>
            <a:spLocks noGrp="1"/>
          </p:cNvSpPr>
          <p:nvPr>
            <p:ph type="body" sz="half" idx="2"/>
          </p:nvPr>
        </p:nvSpPr>
        <p:spPr>
          <a:xfrm>
            <a:off x="258298" y="1327638"/>
            <a:ext cx="5456702" cy="5039855"/>
          </a:xfrm>
        </p:spPr>
        <p:txBody>
          <a:bodyPr>
            <a:normAutofit fontScale="77500" lnSpcReduction="20000"/>
          </a:bodyPr>
          <a:lstStyle/>
          <a:p>
            <a: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Digitalna tehnologija se pri pouku uporablja redko, saj se marsikateremu profesorju zdi, da je preveč dela s kombiniranjem učilnic, da je priprava na uro z uporabo tehnologije zahtevnejše delo, da je tekom ure več mrtvega časa in da je razlika med počasnejšimi in hitrejšimi dijaki bolj opazna. Hkrati pa je želja, da dijaki digitalno tehnologijo obvladajo, uporabljajo in usvojeno znanje dokažejo tudi na poklicni maturi iz matematike. </a:t>
            </a:r>
            <a:b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Če združimo želje zadnjega stavka in zavedanje, da bo ura, obogatena z uporabo digitalne tehnologije dijakom pomagala, da bodo znali sami preverjati svoje znanje (in ne bodo zgolj čakali, da jim profesor servira rešitev), da bodo digitalno tehnologijo razumeli kot pripomoček, ki jim pomaga, ne pa namesto njih razmišlja, da lahko dijaki z uporabo digitalne tehnologije nadgradijo znanje, raziskujejo probleme in rešujejo kompleksnejše postopke ter imajo boljšo predstavo o tekoči snovi, potem se bomo za uporabo digitalne tehnologije pri pouku zagotovo odločili.</a:t>
            </a:r>
            <a:b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lang="sl-SI" sz="1800" dirty="0">
              <a:solidFill>
                <a:schemeClr val="tx1"/>
              </a:solidFill>
              <a:effectLst/>
              <a:latin typeface="Times New Roman" panose="02020603050405020304" pitchFamily="18" charset="0"/>
              <a:ea typeface="Times New Roman" panose="02020603050405020304" pitchFamily="18" charset="0"/>
            </a:endParaRPr>
          </a:p>
        </p:txBody>
      </p:sp>
      <p:pic>
        <p:nvPicPr>
          <p:cNvPr id="12" name="Slika 11">
            <a:extLst>
              <a:ext uri="{FF2B5EF4-FFF2-40B4-BE49-F238E27FC236}">
                <a16:creationId xmlns:a16="http://schemas.microsoft.com/office/drawing/2014/main" id="{23E69C3C-2B3D-4717-8258-DB1D30F8DB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127" y="5234630"/>
            <a:ext cx="2528865" cy="1718886"/>
          </a:xfrm>
          <a:prstGeom prst="rect">
            <a:avLst/>
          </a:prstGeom>
        </p:spPr>
      </p:pic>
      <p:pic>
        <p:nvPicPr>
          <p:cNvPr id="5" name="Slika 4">
            <a:extLst>
              <a:ext uri="{FF2B5EF4-FFF2-40B4-BE49-F238E27FC236}">
                <a16:creationId xmlns:a16="http://schemas.microsoft.com/office/drawing/2014/main" id="{BC005F30-7404-4B68-931B-714A7F3FD84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rot="5400000">
            <a:off x="5661515" y="982541"/>
            <a:ext cx="6523892" cy="4892919"/>
          </a:xfrm>
          <a:prstGeom prst="rect">
            <a:avLst/>
          </a:prstGeom>
          <a:ln>
            <a:noFill/>
          </a:ln>
          <a:effectLst>
            <a:softEdge rad="112500"/>
          </a:effectLst>
        </p:spPr>
      </p:pic>
    </p:spTree>
    <p:extLst>
      <p:ext uri="{BB962C8B-B14F-4D97-AF65-F5344CB8AC3E}">
        <p14:creationId xmlns:p14="http://schemas.microsoft.com/office/powerpoint/2010/main" val="899905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59"/>
          <p:cNvSpPr txBox="1">
            <a:spLocks noGrp="1"/>
          </p:cNvSpPr>
          <p:nvPr>
            <p:ph type="ctrTitle"/>
          </p:nvPr>
        </p:nvSpPr>
        <p:spPr>
          <a:xfrm>
            <a:off x="1497201" y="1467000"/>
            <a:ext cx="8246407" cy="2436400"/>
          </a:xfrm>
          <a:prstGeom prst="rect">
            <a:avLst/>
          </a:prstGeom>
        </p:spPr>
        <p:txBody>
          <a:bodyPr spcFirstLastPara="1" vert="horz" wrap="square" lIns="121900" tIns="121900" rIns="121900" bIns="121900" rtlCol="0" anchor="b" anchorCtr="0">
            <a:noAutofit/>
          </a:bodyPr>
          <a:lstStyle/>
          <a:p>
            <a:pPr>
              <a:spcBef>
                <a:spcPts val="0"/>
              </a:spcBef>
            </a:pPr>
            <a:r>
              <a:rPr lang="sl-SI" dirty="0"/>
              <a:t>MERJENJE ČISTOSTI ZRAKA</a:t>
            </a:r>
            <a:endParaRPr dirty="0"/>
          </a:p>
        </p:txBody>
      </p:sp>
      <p:sp>
        <p:nvSpPr>
          <p:cNvPr id="1332" name="Google Shape;1332;p59"/>
          <p:cNvSpPr/>
          <p:nvPr/>
        </p:nvSpPr>
        <p:spPr>
          <a:xfrm>
            <a:off x="11919978" y="4893614"/>
            <a:ext cx="6533" cy="9353"/>
          </a:xfrm>
          <a:custGeom>
            <a:avLst/>
            <a:gdLst/>
            <a:ahLst/>
            <a:cxnLst/>
            <a:rect l="l" t="t" r="r" b="b"/>
            <a:pathLst>
              <a:path w="234" h="335" extrusionOk="0">
                <a:moveTo>
                  <a:pt x="100" y="335"/>
                </a:moveTo>
                <a:cubicBezTo>
                  <a:pt x="234" y="301"/>
                  <a:pt x="200" y="168"/>
                  <a:pt x="100" y="1"/>
                </a:cubicBezTo>
                <a:cubicBezTo>
                  <a:pt x="0" y="1"/>
                  <a:pt x="0" y="301"/>
                  <a:pt x="100" y="335"/>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11924639" y="5152504"/>
            <a:ext cx="7455" cy="9325"/>
          </a:xfrm>
          <a:custGeom>
            <a:avLst/>
            <a:gdLst/>
            <a:ahLst/>
            <a:cxnLst/>
            <a:rect l="l" t="t" r="r" b="b"/>
            <a:pathLst>
              <a:path w="267" h="334" extrusionOk="0">
                <a:moveTo>
                  <a:pt x="167" y="334"/>
                </a:moveTo>
                <a:cubicBezTo>
                  <a:pt x="267" y="334"/>
                  <a:pt x="267" y="34"/>
                  <a:pt x="167" y="0"/>
                </a:cubicBezTo>
                <a:cubicBezTo>
                  <a:pt x="200" y="167"/>
                  <a:pt x="0" y="234"/>
                  <a:pt x="167" y="3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11952555" y="4765116"/>
            <a:ext cx="7483" cy="10275"/>
          </a:xfrm>
          <a:custGeom>
            <a:avLst/>
            <a:gdLst/>
            <a:ahLst/>
            <a:cxnLst/>
            <a:rect l="l" t="t" r="r" b="b"/>
            <a:pathLst>
              <a:path w="268" h="368" extrusionOk="0">
                <a:moveTo>
                  <a:pt x="168" y="368"/>
                </a:moveTo>
                <a:cubicBezTo>
                  <a:pt x="268" y="368"/>
                  <a:pt x="268" y="67"/>
                  <a:pt x="168" y="1"/>
                </a:cubicBezTo>
                <a:cubicBezTo>
                  <a:pt x="168" y="234"/>
                  <a:pt x="1" y="301"/>
                  <a:pt x="168" y="368"/>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5" name="Google Shape;1335;p59"/>
          <p:cNvSpPr/>
          <p:nvPr/>
        </p:nvSpPr>
        <p:spPr>
          <a:xfrm>
            <a:off x="11957217" y="4913182"/>
            <a:ext cx="18651" cy="23313"/>
          </a:xfrm>
          <a:custGeom>
            <a:avLst/>
            <a:gdLst/>
            <a:ahLst/>
            <a:cxnLst/>
            <a:rect l="l" t="t" r="r" b="b"/>
            <a:pathLst>
              <a:path w="668" h="835" extrusionOk="0">
                <a:moveTo>
                  <a:pt x="1" y="734"/>
                </a:moveTo>
                <a:cubicBezTo>
                  <a:pt x="668" y="834"/>
                  <a:pt x="67" y="0"/>
                  <a:pt x="1" y="7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6" name="Google Shape;1336;p59"/>
          <p:cNvSpPr/>
          <p:nvPr/>
        </p:nvSpPr>
        <p:spPr>
          <a:xfrm>
            <a:off x="11959089" y="4133771"/>
            <a:ext cx="17729" cy="25184"/>
          </a:xfrm>
          <a:custGeom>
            <a:avLst/>
            <a:gdLst/>
            <a:ahLst/>
            <a:cxnLst/>
            <a:rect l="l" t="t" r="r" b="b"/>
            <a:pathLst>
              <a:path w="635" h="902" extrusionOk="0">
                <a:moveTo>
                  <a:pt x="267" y="534"/>
                </a:moveTo>
                <a:cubicBezTo>
                  <a:pt x="634" y="901"/>
                  <a:pt x="0" y="0"/>
                  <a:pt x="267" y="5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7" name="Google Shape;1337;p59"/>
          <p:cNvSpPr/>
          <p:nvPr/>
        </p:nvSpPr>
        <p:spPr>
          <a:xfrm>
            <a:off x="11968384" y="4824717"/>
            <a:ext cx="4691" cy="9353"/>
          </a:xfrm>
          <a:custGeom>
            <a:avLst/>
            <a:gdLst/>
            <a:ahLst/>
            <a:cxnLst/>
            <a:rect l="l" t="t" r="r" b="b"/>
            <a:pathLst>
              <a:path w="168" h="335" extrusionOk="0">
                <a:moveTo>
                  <a:pt x="134" y="267"/>
                </a:moveTo>
                <a:cubicBezTo>
                  <a:pt x="168" y="234"/>
                  <a:pt x="101" y="1"/>
                  <a:pt x="1" y="101"/>
                </a:cubicBezTo>
                <a:cubicBezTo>
                  <a:pt x="1" y="167"/>
                  <a:pt x="101" y="334"/>
                  <a:pt x="134" y="267"/>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8" name="Google Shape;1338;p59"/>
          <p:cNvSpPr/>
          <p:nvPr/>
        </p:nvSpPr>
        <p:spPr>
          <a:xfrm>
            <a:off x="11975838" y="4288342"/>
            <a:ext cx="5612" cy="9353"/>
          </a:xfrm>
          <a:custGeom>
            <a:avLst/>
            <a:gdLst/>
            <a:ahLst/>
            <a:cxnLst/>
            <a:rect l="l" t="t" r="r" b="b"/>
            <a:pathLst>
              <a:path w="201" h="335" extrusionOk="0">
                <a:moveTo>
                  <a:pt x="201" y="334"/>
                </a:moveTo>
                <a:lnTo>
                  <a:pt x="201" y="1"/>
                </a:lnTo>
                <a:lnTo>
                  <a:pt x="1" y="1"/>
                </a:lnTo>
                <a:lnTo>
                  <a:pt x="1" y="334"/>
                </a:ln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9" name="Google Shape;1339;p59"/>
          <p:cNvSpPr/>
          <p:nvPr/>
        </p:nvSpPr>
        <p:spPr>
          <a:xfrm>
            <a:off x="11977708" y="4278097"/>
            <a:ext cx="4691" cy="9353"/>
          </a:xfrm>
          <a:custGeom>
            <a:avLst/>
            <a:gdLst/>
            <a:ahLst/>
            <a:cxnLst/>
            <a:rect l="l" t="t" r="r" b="b"/>
            <a:pathLst>
              <a:path w="168" h="335" extrusionOk="0">
                <a:moveTo>
                  <a:pt x="134" y="234"/>
                </a:moveTo>
                <a:cubicBezTo>
                  <a:pt x="167" y="201"/>
                  <a:pt x="67" y="1"/>
                  <a:pt x="0" y="68"/>
                </a:cubicBezTo>
                <a:cubicBezTo>
                  <a:pt x="0" y="134"/>
                  <a:pt x="101" y="334"/>
                  <a:pt x="134" y="2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4" name="Označba mesta besedila 2">
            <a:extLst>
              <a:ext uri="{FF2B5EF4-FFF2-40B4-BE49-F238E27FC236}">
                <a16:creationId xmlns:a16="http://schemas.microsoft.com/office/drawing/2014/main" id="{BDF9B19B-AE78-5FEB-BAB2-84B73332410D}"/>
              </a:ext>
            </a:extLst>
          </p:cNvPr>
          <p:cNvSpPr txBox="1">
            <a:spLocks/>
          </p:cNvSpPr>
          <p:nvPr/>
        </p:nvSpPr>
        <p:spPr>
          <a:xfrm>
            <a:off x="554315" y="2197600"/>
            <a:ext cx="10197200" cy="466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Catamaran"/>
              <a:buNone/>
              <a:defRPr sz="20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9pPr>
          </a:lstStyle>
          <a:p>
            <a:pPr marL="186262" indent="0"/>
            <a:r>
              <a:rPr lang="sl-SI" sz="3200" dirty="0">
                <a:solidFill>
                  <a:schemeClr val="accent5">
                    <a:lumMod val="75000"/>
                  </a:schemeClr>
                </a:solidFill>
              </a:rPr>
              <a:t>RAČ-GEO</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0"/>
                                        </p:tgtEl>
                                        <p:attrNameLst>
                                          <p:attrName>style.visibility</p:attrName>
                                        </p:attrNameLst>
                                      </p:cBhvr>
                                      <p:to>
                                        <p:strVal val="visible"/>
                                      </p:to>
                                    </p:set>
                                    <p:animEffect transition="in" filter="fade">
                                      <p:cBhvr>
                                        <p:cTn id="7" dur="1000"/>
                                        <p:tgtEl>
                                          <p:spTgt spid="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EA0FA1-8E50-BFBF-C11D-CCFD8F1AAD5E}"/>
              </a:ext>
            </a:extLst>
          </p:cNvPr>
          <p:cNvSpPr>
            <a:spLocks noGrp="1"/>
          </p:cNvSpPr>
          <p:nvPr>
            <p:ph type="title"/>
          </p:nvPr>
        </p:nvSpPr>
        <p:spPr>
          <a:xfrm>
            <a:off x="849549" y="-108625"/>
            <a:ext cx="10668000" cy="1524000"/>
          </a:xfrm>
        </p:spPr>
        <p:txBody>
          <a:bodyPr/>
          <a:lstStyle/>
          <a:p>
            <a:r>
              <a:rPr lang="en-US" sz="2000" dirty="0" err="1"/>
              <a:t>delna</a:t>
            </a:r>
            <a:r>
              <a:rPr lang="en-US" dirty="0"/>
              <a:t> </a:t>
            </a:r>
            <a:r>
              <a:rPr lang="en-US" dirty="0" err="1"/>
              <a:t>Kronologija</a:t>
            </a:r>
            <a:r>
              <a:rPr lang="en-US" dirty="0"/>
              <a:t> </a:t>
            </a:r>
            <a:r>
              <a:rPr lang="en-US" sz="2000" dirty="0" err="1"/>
              <a:t>zadnjih</a:t>
            </a:r>
            <a:r>
              <a:rPr lang="en-US" sz="2000" dirty="0"/>
              <a:t> par let</a:t>
            </a:r>
            <a:endParaRPr lang="sl-SI" dirty="0"/>
          </a:p>
        </p:txBody>
      </p:sp>
      <p:sp>
        <p:nvSpPr>
          <p:cNvPr id="3" name="Označba mesta vsebine 2">
            <a:extLst>
              <a:ext uri="{FF2B5EF4-FFF2-40B4-BE49-F238E27FC236}">
                <a16:creationId xmlns:a16="http://schemas.microsoft.com/office/drawing/2014/main" id="{15133C17-F502-2E84-3A6E-E96EE65C4D8D}"/>
              </a:ext>
            </a:extLst>
          </p:cNvPr>
          <p:cNvSpPr>
            <a:spLocks noGrp="1"/>
          </p:cNvSpPr>
          <p:nvPr>
            <p:ph idx="1"/>
          </p:nvPr>
        </p:nvSpPr>
        <p:spPr>
          <a:xfrm>
            <a:off x="620949" y="1186774"/>
            <a:ext cx="11285706" cy="5393987"/>
          </a:xfrm>
        </p:spPr>
        <p:txBody>
          <a:bodyPr>
            <a:normAutofit/>
          </a:bodyPr>
          <a:lstStyle/>
          <a:p>
            <a:r>
              <a:rPr lang="sl-SI" sz="1800" dirty="0"/>
              <a:t>Ustanovitev Strokovne delovne skupine za analizo prisotnosti vsebin</a:t>
            </a:r>
            <a:r>
              <a:rPr lang="en-US" sz="1800" dirty="0"/>
              <a:t> </a:t>
            </a:r>
            <a:r>
              <a:rPr lang="sl-SI" sz="1800" dirty="0"/>
              <a:t>računalništva in informatike v programih osnovnih in srednjih šol ter</a:t>
            </a:r>
            <a:r>
              <a:rPr lang="en-US" sz="1800" dirty="0"/>
              <a:t> </a:t>
            </a:r>
            <a:r>
              <a:rPr lang="sl-SI" sz="1800" dirty="0"/>
              <a:t>za pripravo študije o možnih spremembah (RINOS), </a:t>
            </a:r>
            <a:r>
              <a:rPr lang="sl-SI" sz="1800" b="1" dirty="0">
                <a:solidFill>
                  <a:srgbClr val="FF0000">
                    <a:alpha val="70000"/>
                  </a:srgbClr>
                </a:solidFill>
              </a:rPr>
              <a:t>16. 8. 2016</a:t>
            </a:r>
          </a:p>
          <a:p>
            <a:r>
              <a:rPr lang="sl-SI" sz="1800" dirty="0"/>
              <a:t>Posvet o poučevanju računalništva in informatike (RIN), SAZU, </a:t>
            </a:r>
            <a:r>
              <a:rPr lang="sl-SI" sz="1800" dirty="0">
                <a:solidFill>
                  <a:schemeClr val="accent5">
                    <a:lumMod val="75000"/>
                    <a:alpha val="70000"/>
                  </a:schemeClr>
                </a:solidFill>
              </a:rPr>
              <a:t>1. 12. 2017</a:t>
            </a:r>
            <a:r>
              <a:rPr lang="en-US" sz="1800" dirty="0">
                <a:solidFill>
                  <a:schemeClr val="accent5">
                    <a:lumMod val="75000"/>
                    <a:alpha val="70000"/>
                  </a:schemeClr>
                </a:solidFill>
              </a:rPr>
              <a:t> </a:t>
            </a:r>
            <a:r>
              <a:rPr lang="sl-SI" sz="1800" dirty="0">
                <a:hlinkClick r:id="rId2"/>
              </a:rPr>
              <a:t>https://www.sazu.si/events/5a25516ac153ea56172aa425</a:t>
            </a:r>
            <a:r>
              <a:rPr lang="en-US" sz="1800" dirty="0"/>
              <a:t> </a:t>
            </a:r>
            <a:endParaRPr lang="sl-SI" sz="1800" dirty="0"/>
          </a:p>
          <a:p>
            <a:r>
              <a:rPr lang="sl-SI" sz="1800" dirty="0"/>
              <a:t>Snovalci digitalne prihodnosti ali le uporabniki? - Poročilo RINOS,</a:t>
            </a:r>
            <a:r>
              <a:rPr lang="en-US" sz="1800" dirty="0"/>
              <a:t> </a:t>
            </a:r>
            <a:r>
              <a:rPr lang="sl-SI" sz="1800" dirty="0"/>
              <a:t>april 2018</a:t>
            </a:r>
          </a:p>
          <a:p>
            <a:r>
              <a:rPr lang="sl-SI" sz="1800" dirty="0"/>
              <a:t>Ponovno imenovanje RINOS, </a:t>
            </a:r>
            <a:r>
              <a:rPr lang="sl-SI" sz="1800" dirty="0">
                <a:solidFill>
                  <a:schemeClr val="accent5">
                    <a:lumMod val="75000"/>
                    <a:alpha val="70000"/>
                  </a:schemeClr>
                </a:solidFill>
              </a:rPr>
              <a:t>21. 3. 2019</a:t>
            </a:r>
          </a:p>
          <a:p>
            <a:r>
              <a:rPr lang="sl-SI" sz="1800" dirty="0"/>
              <a:t>Ministru predstavljen akcijski načrt uvajanja obveznega predmeta RIN</a:t>
            </a:r>
            <a:r>
              <a:rPr lang="en-US" sz="1800" dirty="0"/>
              <a:t> </a:t>
            </a:r>
            <a:r>
              <a:rPr lang="sl-SI" sz="1800" dirty="0"/>
              <a:t>vključno s finančno konstrukcijo: priče</a:t>
            </a:r>
            <a:r>
              <a:rPr lang="en-US" sz="1800" dirty="0" err="1"/>
              <a:t>te</a:t>
            </a:r>
            <a:r>
              <a:rPr lang="sl-SI" sz="1800" dirty="0"/>
              <a:t>k izvajanja obveznega</a:t>
            </a:r>
            <a:r>
              <a:rPr lang="en-US" sz="1800" dirty="0"/>
              <a:t> </a:t>
            </a:r>
            <a:r>
              <a:rPr lang="sl-SI" sz="1800" dirty="0"/>
              <a:t>predmeta, šolsko leto 20222/23, september 2019</a:t>
            </a:r>
          </a:p>
          <a:p>
            <a:r>
              <a:rPr lang="sl-SI" sz="1800" dirty="0"/>
              <a:t>Sklepa MIZŠ, 10. 10. 2019</a:t>
            </a:r>
          </a:p>
          <a:p>
            <a:pPr lvl="1"/>
            <a:r>
              <a:rPr lang="sl-SI" sz="1600" dirty="0"/>
              <a:t>Sklep 1: Zavod za šolstvo RS in Center za poklicno izobraževanje, </a:t>
            </a:r>
            <a:r>
              <a:rPr lang="sl-SI" sz="1600" b="1" dirty="0">
                <a:solidFill>
                  <a:srgbClr val="FF0000">
                    <a:alpha val="70000"/>
                  </a:srgbClr>
                </a:solidFill>
              </a:rPr>
              <a:t>do</a:t>
            </a:r>
            <a:r>
              <a:rPr lang="en-US" sz="1600" b="1" dirty="0">
                <a:solidFill>
                  <a:srgbClr val="FF0000">
                    <a:alpha val="70000"/>
                  </a:srgbClr>
                </a:solidFill>
              </a:rPr>
              <a:t> </a:t>
            </a:r>
            <a:r>
              <a:rPr lang="sl-SI" sz="1600" b="1" dirty="0">
                <a:solidFill>
                  <a:srgbClr val="FF0000">
                    <a:alpha val="70000"/>
                  </a:srgbClr>
                </a:solidFill>
              </a:rPr>
              <a:t>12.</a:t>
            </a:r>
            <a:r>
              <a:rPr lang="en-US" sz="1600" b="1" dirty="0">
                <a:solidFill>
                  <a:srgbClr val="FF0000">
                    <a:alpha val="70000"/>
                  </a:srgbClr>
                </a:solidFill>
              </a:rPr>
              <a:t> </a:t>
            </a:r>
            <a:r>
              <a:rPr lang="sl-SI" sz="1600" b="1" dirty="0">
                <a:solidFill>
                  <a:srgbClr val="FF0000">
                    <a:alpha val="70000"/>
                  </a:srgbClr>
                </a:solidFill>
              </a:rPr>
              <a:t>11. </a:t>
            </a:r>
            <a:r>
              <a:rPr lang="en-US" sz="1600" b="1" dirty="0">
                <a:solidFill>
                  <a:srgbClr val="FF0000">
                    <a:alpha val="70000"/>
                  </a:srgbClr>
                </a:solidFill>
              </a:rPr>
              <a:t>2019 </a:t>
            </a:r>
            <a:r>
              <a:rPr lang="sl-SI" sz="1600" b="1" dirty="0">
                <a:solidFill>
                  <a:srgbClr val="FF0000">
                    <a:alpha val="70000"/>
                  </a:srgbClr>
                </a:solidFill>
              </a:rPr>
              <a:t>pripravita terminski načrt s postopkovnikom</a:t>
            </a:r>
            <a:r>
              <a:rPr lang="sl-SI" sz="1600" dirty="0"/>
              <a:t>, ki bo usklajen z</a:t>
            </a:r>
            <a:r>
              <a:rPr lang="en-US" sz="1600" dirty="0"/>
              <a:t> </a:t>
            </a:r>
            <a:r>
              <a:rPr lang="sl-SI" sz="1600" dirty="0"/>
              <a:t>Direktorati na MIZŠ.</a:t>
            </a:r>
          </a:p>
          <a:p>
            <a:pPr lvl="1"/>
            <a:r>
              <a:rPr lang="sl-SI" sz="1600" dirty="0"/>
              <a:t>Sklep 2: MIZŠ, do 12.11. skliče delovni sestanek na katerem se preuči</a:t>
            </a:r>
            <a:r>
              <a:rPr lang="en-US" sz="1600" dirty="0"/>
              <a:t> </a:t>
            </a:r>
            <a:r>
              <a:rPr lang="sl-SI" sz="1600" dirty="0"/>
              <a:t>različne možnosti za umestitev novega predmeta v predmetnike OŠ in SŠ.</a:t>
            </a:r>
          </a:p>
          <a:p>
            <a:pPr marL="0" indent="0">
              <a:buNone/>
            </a:pPr>
            <a:endParaRPr lang="sl-SI" sz="1800" dirty="0"/>
          </a:p>
        </p:txBody>
      </p:sp>
    </p:spTree>
    <p:extLst>
      <p:ext uri="{BB962C8B-B14F-4D97-AF65-F5344CB8AC3E}">
        <p14:creationId xmlns:p14="http://schemas.microsoft.com/office/powerpoint/2010/main" val="2746806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1F6F945-08BE-4D33-9FAA-86D383E8D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Označba mesta besedila 2">
            <a:extLst>
              <a:ext uri="{FF2B5EF4-FFF2-40B4-BE49-F238E27FC236}">
                <a16:creationId xmlns:a16="http://schemas.microsoft.com/office/drawing/2014/main" id="{22AF369B-EB83-7A99-8281-60B4DC3B0BF8}"/>
              </a:ext>
            </a:extLst>
          </p:cNvPr>
          <p:cNvSpPr>
            <a:spLocks noGrp="1"/>
          </p:cNvSpPr>
          <p:nvPr>
            <p:ph type="body" idx="1"/>
          </p:nvPr>
        </p:nvSpPr>
        <p:spPr>
          <a:xfrm>
            <a:off x="6096000" y="2286000"/>
            <a:ext cx="5334000" cy="3810001"/>
          </a:xfrm>
        </p:spPr>
        <p:txBody>
          <a:bodyPr vert="horz" lIns="91440" tIns="45720" rIns="91440" bIns="45720" rtlCol="0">
            <a:normAutofit/>
          </a:bodyPr>
          <a:lstStyle/>
          <a:p>
            <a:pPr marL="186262" indent="-228600">
              <a:lnSpc>
                <a:spcPct val="115000"/>
              </a:lnSpc>
              <a:spcAft>
                <a:spcPts val="600"/>
              </a:spcAft>
              <a:buFont typeface="Arial" panose="020B0604020202020204" pitchFamily="34" charset="0"/>
              <a:buChar char="•"/>
            </a:pPr>
            <a:r>
              <a:rPr lang="en-US" sz="2200"/>
              <a:t>Onesnaženost zraka je globalni problem. Dejavniki, ki botrujejo k največjemu povečanju le-teh v zraku so cestni promet ter izpusti iz kurilnih naprav in industrijskih virov. Onesnažen zrak posredno vpliva na dvig temperature ter ima posledično negativen vpliv tako na zdravje ljudi kot na ekosistem. </a:t>
            </a: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6096000" y="762000"/>
            <a:ext cx="5334000" cy="1524000"/>
          </a:xfrm>
        </p:spPr>
        <p:txBody>
          <a:bodyPr vert="horz" lIns="91440" tIns="45720" rIns="91440" bIns="45720" rtlCol="0" anchor="ctr">
            <a:normAutofit/>
          </a:bodyPr>
          <a:lstStyle/>
          <a:p>
            <a:pPr>
              <a:spcBef>
                <a:spcPct val="0"/>
              </a:spcBef>
            </a:pPr>
            <a:r>
              <a:rPr lang="en-US" sz="3200"/>
              <a:t>POVEZOVANJE</a:t>
            </a:r>
          </a:p>
        </p:txBody>
      </p:sp>
    </p:spTree>
    <p:extLst>
      <p:ext uri="{BB962C8B-B14F-4D97-AF65-F5344CB8AC3E}">
        <p14:creationId xmlns:p14="http://schemas.microsoft.com/office/powerpoint/2010/main" val="3021982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E9B86C0-FDA1-4FEB-807F-B6CA59CE8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17019"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Označba mesta besedila 2">
            <a:extLst>
              <a:ext uri="{FF2B5EF4-FFF2-40B4-BE49-F238E27FC236}">
                <a16:creationId xmlns:a16="http://schemas.microsoft.com/office/drawing/2014/main" id="{22AF369B-EB83-7A99-8281-60B4DC3B0BF8}"/>
              </a:ext>
            </a:extLst>
          </p:cNvPr>
          <p:cNvSpPr>
            <a:spLocks noGrp="1"/>
          </p:cNvSpPr>
          <p:nvPr>
            <p:ph type="body" idx="1"/>
          </p:nvPr>
        </p:nvSpPr>
        <p:spPr>
          <a:xfrm>
            <a:off x="762000" y="2286000"/>
            <a:ext cx="5334000" cy="3810001"/>
          </a:xfrm>
        </p:spPr>
        <p:txBody>
          <a:bodyPr vert="horz" lIns="91440" tIns="45720" rIns="91440" bIns="45720" rtlCol="0">
            <a:normAutofit/>
          </a:bodyPr>
          <a:lstStyle/>
          <a:p>
            <a:pPr marL="186262" indent="-228600">
              <a:lnSpc>
                <a:spcPct val="115000"/>
              </a:lnSpc>
              <a:spcAft>
                <a:spcPts val="600"/>
              </a:spcAft>
              <a:buFont typeface="Arial" panose="020B0604020202020204" pitchFamily="34" charset="0"/>
              <a:buChar char="•"/>
            </a:pPr>
            <a:r>
              <a:rPr lang="en-US" sz="1500"/>
              <a:t>Učencem bi na zelo konkreten način </a:t>
            </a:r>
            <a:r>
              <a:rPr lang="en-US" sz="1500" b="1"/>
              <a:t>pokazali kako </a:t>
            </a:r>
            <a:r>
              <a:rPr lang="en-US" sz="1500"/>
              <a:t>z uporabo tehnologije (Raspberry pi) lahko </a:t>
            </a:r>
            <a:r>
              <a:rPr lang="en-US" sz="1500" b="1"/>
              <a:t>preverijo vsebnost škodljivih delcev v zraku </a:t>
            </a:r>
            <a:r>
              <a:rPr lang="en-US" sz="1500"/>
              <a:t>na posamičnih lokacijah skozi celotno šolsko leto. Učenci bi ugotavljali, </a:t>
            </a:r>
            <a:r>
              <a:rPr lang="en-US" sz="1500" b="1"/>
              <a:t>kateri vir ali zunanji dejavnik (letni čas) najbolj vpliva na povečanje delcev</a:t>
            </a:r>
            <a:r>
              <a:rPr lang="en-US" sz="1500"/>
              <a:t> v določeni uri v dnevu. Iz podatkov bi dobili </a:t>
            </a:r>
            <a:r>
              <a:rPr lang="en-US" sz="1500" b="1"/>
              <a:t>povprečne mesečne vrednosti</a:t>
            </a:r>
            <a:r>
              <a:rPr lang="en-US" sz="1500"/>
              <a:t>, ki bi jih kasneje primerjali s splošnimi vrednostmi, ki so zapisane v slovenski zakonodaji. Učenci bi po </a:t>
            </a:r>
            <a:r>
              <a:rPr lang="en-US" sz="1500" b="1"/>
              <a:t>analizi podatkov </a:t>
            </a:r>
            <a:r>
              <a:rPr lang="en-US" sz="1500"/>
              <a:t>tudi ugotavljali,</a:t>
            </a:r>
            <a:r>
              <a:rPr lang="en-US" sz="1500" b="1"/>
              <a:t> na kakšne načine </a:t>
            </a:r>
            <a:r>
              <a:rPr lang="en-US" sz="1500"/>
              <a:t>bi lahko tovrstna povečanja v posameznem dnevu zmanjšali. </a:t>
            </a: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762000" y="762000"/>
            <a:ext cx="5334000" cy="1524000"/>
          </a:xfrm>
        </p:spPr>
        <p:txBody>
          <a:bodyPr vert="horz" lIns="91440" tIns="45720" rIns="91440" bIns="45720" rtlCol="0" anchor="ctr">
            <a:normAutofit/>
          </a:bodyPr>
          <a:lstStyle/>
          <a:p>
            <a:pPr>
              <a:spcBef>
                <a:spcPct val="0"/>
              </a:spcBef>
            </a:pPr>
            <a:r>
              <a:rPr lang="en-US" sz="3200"/>
              <a:t>POVEZOVANJE</a:t>
            </a:r>
          </a:p>
        </p:txBody>
      </p:sp>
    </p:spTree>
    <p:extLst>
      <p:ext uri="{BB962C8B-B14F-4D97-AF65-F5344CB8AC3E}">
        <p14:creationId xmlns:p14="http://schemas.microsoft.com/office/powerpoint/2010/main" val="214661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95E8271-D5FF-4A58-A151-6D825CF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39897" cy="3809999"/>
          </a:xfrm>
          <a:custGeom>
            <a:avLst/>
            <a:gdLst>
              <a:gd name="connsiteX0" fmla="*/ 0 w 4939897"/>
              <a:gd name="connsiteY0" fmla="*/ 0 h 1934415"/>
              <a:gd name="connsiteX1" fmla="*/ 4465929 w 4939897"/>
              <a:gd name="connsiteY1" fmla="*/ 0 h 1934415"/>
              <a:gd name="connsiteX2" fmla="*/ 4488924 w 4939897"/>
              <a:gd name="connsiteY2" fmla="*/ 19060 h 1934415"/>
              <a:gd name="connsiteX3" fmla="*/ 4930284 w 4939897"/>
              <a:gd name="connsiteY3" fmla="*/ 902192 h 1934415"/>
              <a:gd name="connsiteX4" fmla="*/ 4062070 w 4939897"/>
              <a:gd name="connsiteY4" fmla="*/ 1639180 h 1934415"/>
              <a:gd name="connsiteX5" fmla="*/ 2991177 w 4939897"/>
              <a:gd name="connsiteY5" fmla="*/ 1934355 h 1934415"/>
              <a:gd name="connsiteX6" fmla="*/ 1001442 w 4939897"/>
              <a:gd name="connsiteY6" fmla="*/ 1260124 h 1934415"/>
              <a:gd name="connsiteX7" fmla="*/ 294151 w 4939897"/>
              <a:gd name="connsiteY7" fmla="*/ 1060052 h 1934415"/>
              <a:gd name="connsiteX8" fmla="*/ 0 w 4939897"/>
              <a:gd name="connsiteY8" fmla="*/ 989104 h 1934415"/>
              <a:gd name="connsiteX9" fmla="*/ 0 w 4939897"/>
              <a:gd name="connsiteY9" fmla="*/ 0 h 193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897" h="1934415">
                <a:moveTo>
                  <a:pt x="0" y="0"/>
                </a:moveTo>
                <a:lnTo>
                  <a:pt x="4465929" y="0"/>
                </a:lnTo>
                <a:lnTo>
                  <a:pt x="4488924" y="19060"/>
                </a:lnTo>
                <a:cubicBezTo>
                  <a:pt x="4783094" y="277980"/>
                  <a:pt x="4987466" y="609911"/>
                  <a:pt x="4930284" y="902192"/>
                </a:cubicBezTo>
                <a:cubicBezTo>
                  <a:pt x="4861323" y="1254367"/>
                  <a:pt x="4448191" y="1461726"/>
                  <a:pt x="4062070" y="1639180"/>
                </a:cubicBezTo>
                <a:cubicBezTo>
                  <a:pt x="3741231" y="1786528"/>
                  <a:pt x="3401594" y="1937890"/>
                  <a:pt x="2991177" y="1934355"/>
                </a:cubicBezTo>
                <a:cubicBezTo>
                  <a:pt x="2307904" y="1928562"/>
                  <a:pt x="1665224" y="1509149"/>
                  <a:pt x="1001442" y="1260124"/>
                </a:cubicBezTo>
                <a:cubicBezTo>
                  <a:pt x="806589" y="1187040"/>
                  <a:pt x="560285" y="1124281"/>
                  <a:pt x="294151" y="1060052"/>
                </a:cubicBezTo>
                <a:lnTo>
                  <a:pt x="0" y="98910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Avenir Next LT Pro" panose="020B0504020202020204" pitchFamily="34" charset="0"/>
            </a:endParaRP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718750" y="762000"/>
            <a:ext cx="3853249" cy="2286000"/>
          </a:xfrm>
        </p:spPr>
        <p:txBody>
          <a:bodyPr vert="horz" lIns="91440" tIns="45720" rIns="91440" bIns="45720" rtlCol="0" anchor="t">
            <a:normAutofit/>
          </a:bodyPr>
          <a:lstStyle/>
          <a:p>
            <a:pPr>
              <a:spcBef>
                <a:spcPct val="0"/>
              </a:spcBef>
            </a:pPr>
            <a:r>
              <a:rPr lang="en-US" sz="3200">
                <a:solidFill>
                  <a:srgbClr val="FFFFFF"/>
                </a:solidFill>
              </a:rPr>
              <a:t>POVEZOVANJE</a:t>
            </a:r>
          </a:p>
        </p:txBody>
      </p:sp>
      <p:sp>
        <p:nvSpPr>
          <p:cNvPr id="19" name="Freeform: Shape 18">
            <a:extLst>
              <a:ext uri="{FF2B5EF4-FFF2-40B4-BE49-F238E27FC236}">
                <a16:creationId xmlns:a16="http://schemas.microsoft.com/office/drawing/2014/main" id="{E65E7DAE-0831-45F9-BBA2-9BBD2E397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1" name="Freeform: Shape 20">
            <a:extLst>
              <a:ext uri="{FF2B5EF4-FFF2-40B4-BE49-F238E27FC236}">
                <a16:creationId xmlns:a16="http://schemas.microsoft.com/office/drawing/2014/main" id="{F493E929-55A8-46F3-836C-1C37C8975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aphicFrame>
        <p:nvGraphicFramePr>
          <p:cNvPr id="5" name="Označba mesta besedila 2">
            <a:extLst>
              <a:ext uri="{FF2B5EF4-FFF2-40B4-BE49-F238E27FC236}">
                <a16:creationId xmlns:a16="http://schemas.microsoft.com/office/drawing/2014/main" id="{9B8958CE-8E2B-BC8D-9897-0671E81EE0C2}"/>
              </a:ext>
            </a:extLst>
          </p:cNvPr>
          <p:cNvGraphicFramePr/>
          <p:nvPr>
            <p:extLst>
              <p:ext uri="{D42A27DB-BD31-4B8C-83A1-F6EECF244321}">
                <p14:modId xmlns:p14="http://schemas.microsoft.com/office/powerpoint/2010/main" val="2799474886"/>
              </p:ext>
            </p:extLst>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7732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óra i linijki">
            <a:extLst>
              <a:ext uri="{FF2B5EF4-FFF2-40B4-BE49-F238E27FC236}">
                <a16:creationId xmlns:a16="http://schemas.microsoft.com/office/drawing/2014/main" id="{FDA589EA-CD51-3A8C-4450-D7FD34A94568}"/>
              </a:ext>
            </a:extLst>
          </p:cNvPr>
          <p:cNvPicPr>
            <a:picLocks noChangeAspect="1"/>
          </p:cNvPicPr>
          <p:nvPr/>
        </p:nvPicPr>
        <p:blipFill rotWithShape="1">
          <a:blip r:embed="rId2"/>
          <a:srcRect l="2468" r="8728" b="-3"/>
          <a:stretch/>
        </p:blipFill>
        <p:spPr>
          <a:xfrm>
            <a:off x="20" y="10"/>
            <a:ext cx="9137156" cy="6857989"/>
          </a:xfrm>
          <a:prstGeom prst="rect">
            <a:avLst/>
          </a:prstGeom>
        </p:spPr>
      </p:pic>
      <p:sp>
        <p:nvSpPr>
          <p:cNvPr id="2" name="Title"/>
          <p:cNvSpPr>
            <a:spLocks noGrp="1"/>
          </p:cNvSpPr>
          <p:nvPr>
            <p:ph type="ctrTitle"/>
          </p:nvPr>
        </p:nvSpPr>
        <p:spPr>
          <a:xfrm>
            <a:off x="8504880" y="3545133"/>
            <a:ext cx="3153720" cy="2985247"/>
          </a:xfrm>
        </p:spPr>
        <p:txBody>
          <a:bodyPr>
            <a:normAutofit/>
          </a:bodyPr>
          <a:lstStyle/>
          <a:p>
            <a:pPr algn="r"/>
            <a:r>
              <a:rPr lang="en-GB" sz="4400"/>
              <a:t>Projekt NAPOJ-MINUT</a:t>
            </a:r>
          </a:p>
        </p:txBody>
      </p:sp>
      <p:sp>
        <p:nvSpPr>
          <p:cNvPr id="3" name="SubTitle"/>
          <p:cNvSpPr>
            <a:spLocks noGrp="1"/>
          </p:cNvSpPr>
          <p:nvPr>
            <p:ph type="subTitle" idx="1"/>
          </p:nvPr>
        </p:nvSpPr>
        <p:spPr>
          <a:xfrm>
            <a:off x="9137176" y="1116873"/>
            <a:ext cx="2521424" cy="1520669"/>
          </a:xfrm>
        </p:spPr>
        <p:txBody>
          <a:bodyPr>
            <a:normAutofit fontScale="77500" lnSpcReduction="20000"/>
          </a:bodyPr>
          <a:lstStyle/>
          <a:p>
            <a:pPr algn="r"/>
            <a:r>
              <a:rPr lang="en-GB" sz="3200" dirty="0" err="1"/>
              <a:t>Kemijski</a:t>
            </a:r>
            <a:r>
              <a:rPr lang="en-GB" sz="3200" dirty="0"/>
              <a:t> </a:t>
            </a:r>
            <a:r>
              <a:rPr lang="en-GB" sz="3200" dirty="0" err="1"/>
              <a:t>kalkulator</a:t>
            </a:r>
            <a:endParaRPr lang="en-GB" sz="3200" dirty="0"/>
          </a:p>
          <a:p>
            <a:pPr algn="r"/>
            <a:r>
              <a:rPr lang="en-GB" sz="1600" dirty="0" err="1"/>
              <a:t>Gabrijela</a:t>
            </a:r>
            <a:r>
              <a:rPr lang="en-GB" sz="1600" dirty="0"/>
              <a:t> </a:t>
            </a:r>
            <a:r>
              <a:rPr lang="en-GB" sz="1600" dirty="0" err="1"/>
              <a:t>Krajnc</a:t>
            </a:r>
            <a:r>
              <a:rPr lang="en-GB" sz="1600" dirty="0"/>
              <a:t>, </a:t>
            </a:r>
            <a:r>
              <a:rPr lang="en-GB" sz="1600" dirty="0" err="1"/>
              <a:t>Maša</a:t>
            </a:r>
            <a:r>
              <a:rPr lang="en-GB" sz="1600" dirty="0"/>
              <a:t> </a:t>
            </a:r>
            <a:r>
              <a:rPr lang="en-GB" sz="1600" dirty="0" err="1"/>
              <a:t>Mohar</a:t>
            </a:r>
            <a:r>
              <a:rPr lang="en-GB" sz="1600" dirty="0"/>
              <a:t>
</a:t>
            </a:r>
          </a:p>
        </p:txBody>
      </p:sp>
      <p:pic>
        <p:nvPicPr>
          <p:cNvPr id="5"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175" y="2505747"/>
            <a:ext cx="2000754" cy="1656362"/>
          </a:xfrm>
          <a:prstGeom prst="rect">
            <a:avLst/>
          </a:prstGeom>
        </p:spPr>
      </p:pic>
    </p:spTree>
    <p:extLst>
      <p:ext uri="{BB962C8B-B14F-4D97-AF65-F5344CB8AC3E}">
        <p14:creationId xmlns:p14="http://schemas.microsoft.com/office/powerpoint/2010/main" val="73043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83920" y="800849"/>
            <a:ext cx="4065767" cy="3510553"/>
          </a:xfrm>
        </p:spPr>
        <p:txBody>
          <a:bodyPr anchor="t">
            <a:normAutofit/>
          </a:bodyPr>
          <a:lstStyle/>
          <a:p>
            <a:r>
              <a:rPr lang="en-GB" dirty="0"/>
              <a:t>Osnova projekta</a:t>
            </a:r>
          </a:p>
        </p:txBody>
      </p:sp>
      <p:sp>
        <p:nvSpPr>
          <p:cNvPr id="3" name="Content Placeholder"/>
          <p:cNvSpPr>
            <a:spLocks noGrp="1"/>
          </p:cNvSpPr>
          <p:nvPr>
            <p:ph idx="1"/>
          </p:nvPr>
        </p:nvSpPr>
        <p:spPr>
          <a:xfrm>
            <a:off x="3243072" y="1415802"/>
            <a:ext cx="6956551" cy="5791200"/>
          </a:xfrm>
        </p:spPr>
        <p:txBody>
          <a:bodyPr anchor="ctr">
            <a:normAutofit/>
          </a:bodyPr>
          <a:lstStyle/>
          <a:p>
            <a:r>
              <a:rPr lang="sl-SI" dirty="0">
                <a:solidFill>
                  <a:schemeClr val="tx1"/>
                </a:solidFill>
                <a:effectLst/>
                <a:latin typeface="Calibri" panose="020F0502020204030204" pitchFamily="34" charset="0"/>
                <a:ea typeface="Arial" panose="020B0604020202020204" pitchFamily="34" charset="0"/>
                <a:cs typeface="Calibri" panose="020F0502020204030204" pitchFamily="34" charset="0"/>
              </a:rPr>
              <a:t>Projekt lahko uporabijo učitelji naravoslovnih ved, predvsem učitelji kemije pri poučevanju količinskih odnosov. </a:t>
            </a:r>
            <a:endParaRPr lang="en-GB"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p>
            <a:endParaRPr lang="en-GB" dirty="0">
              <a:solidFill>
                <a:schemeClr val="tx1"/>
              </a:solidFill>
              <a:latin typeface="Calibri" panose="020F0502020204030204" pitchFamily="34" charset="0"/>
              <a:ea typeface="Arial" panose="020B0604020202020204" pitchFamily="34" charset="0"/>
              <a:cs typeface="Calibri" panose="020F0502020204030204" pitchFamily="34" charset="0"/>
            </a:endParaRPr>
          </a:p>
          <a:p>
            <a:r>
              <a:rPr lang="sl-SI" dirty="0">
                <a:solidFill>
                  <a:schemeClr val="tx1"/>
                </a:solidFill>
                <a:effectLst/>
                <a:latin typeface="Calibri" panose="020F0502020204030204" pitchFamily="34" charset="0"/>
                <a:ea typeface="Arial" panose="020B0604020202020204" pitchFamily="34" charset="0"/>
                <a:cs typeface="Calibri" panose="020F0502020204030204" pitchFamily="34" charset="0"/>
              </a:rPr>
              <a:t>Predvideno je, da se </a:t>
            </a:r>
            <a:r>
              <a:rPr lang="en-GB"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naloge</a:t>
            </a:r>
            <a:r>
              <a:rPr lang="en-GB" dirty="0">
                <a:solidFill>
                  <a:schemeClr val="tx1"/>
                </a:solidFill>
                <a:effectLst/>
                <a:latin typeface="Calibri" panose="020F0502020204030204" pitchFamily="34" charset="0"/>
                <a:ea typeface="Arial" panose="020B0604020202020204" pitchFamily="34" charset="0"/>
                <a:cs typeface="Calibri" panose="020F0502020204030204" pitchFamily="34" charset="0"/>
              </a:rPr>
              <a:t> v </a:t>
            </a:r>
            <a:r>
              <a:rPr lang="en-GB"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projektu</a:t>
            </a:r>
            <a:r>
              <a:rPr lang="en-GB" dirty="0">
                <a:solidFill>
                  <a:schemeClr val="tx1"/>
                </a:solidFill>
                <a:effectLst/>
                <a:latin typeface="Calibri" panose="020F0502020204030204" pitchFamily="34" charset="0"/>
                <a:ea typeface="Arial" panose="020B0604020202020204" pitchFamily="34" charset="0"/>
                <a:cs typeface="Calibri" panose="020F0502020204030204" pitchFamily="34" charset="0"/>
              </a:rPr>
              <a:t> </a:t>
            </a:r>
            <a:r>
              <a:rPr lang="sl-SI" dirty="0">
                <a:solidFill>
                  <a:schemeClr val="tx1"/>
                </a:solidFill>
                <a:effectLst/>
                <a:latin typeface="Calibri" panose="020F0502020204030204" pitchFamily="34" charset="0"/>
                <a:ea typeface="Arial" panose="020B0604020202020204" pitchFamily="34" charset="0"/>
                <a:cs typeface="Calibri" panose="020F0502020204030204" pitchFamily="34" charset="0"/>
              </a:rPr>
              <a:t>uporabi pri utrjevanju znanja omenjene snovi</a:t>
            </a:r>
            <a:r>
              <a:rPr lang="en-GB" sz="1800" dirty="0">
                <a:solidFill>
                  <a:schemeClr val="tx1"/>
                </a:solidFill>
                <a:effectLst/>
                <a:latin typeface="Calibri" panose="020F0502020204030204" pitchFamily="34" charset="0"/>
                <a:ea typeface="Arial" panose="020B0604020202020204" pitchFamily="34" charset="0"/>
                <a:cs typeface="Calibri" panose="020F0502020204030204" pitchFamily="34" charset="0"/>
              </a:rPr>
              <a:t>.</a:t>
            </a:r>
            <a:endPar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solidFill>
                <a:schemeClr val="tx1"/>
              </a:solidFill>
            </a:endParaRPr>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72725" y="123155"/>
            <a:ext cx="2000754" cy="1656362"/>
          </a:xfrm>
          <a:prstGeom prst="rect">
            <a:avLst/>
          </a:prstGeom>
        </p:spPr>
      </p:pic>
    </p:spTree>
    <p:extLst>
      <p:ext uri="{BB962C8B-B14F-4D97-AF65-F5344CB8AC3E}">
        <p14:creationId xmlns:p14="http://schemas.microsoft.com/office/powerpoint/2010/main" val="900184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E69B-20A3-2DE2-862B-01C87A1FE691}"/>
              </a:ext>
            </a:extLst>
          </p:cNvPr>
          <p:cNvSpPr>
            <a:spLocks noGrp="1"/>
          </p:cNvSpPr>
          <p:nvPr>
            <p:ph type="title"/>
          </p:nvPr>
        </p:nvSpPr>
        <p:spPr>
          <a:xfrm>
            <a:off x="587248" y="0"/>
            <a:ext cx="10668000" cy="1524000"/>
          </a:xfrm>
        </p:spPr>
        <p:txBody>
          <a:bodyPr/>
          <a:lstStyle/>
          <a:p>
            <a:r>
              <a:rPr lang="en-GB" dirty="0"/>
              <a:t>CILJ </a:t>
            </a:r>
            <a:r>
              <a:rPr lang="en-GB" dirty="0" err="1"/>
              <a:t>Projekta</a:t>
            </a:r>
            <a:endParaRPr lang="en-US" dirty="0"/>
          </a:p>
        </p:txBody>
      </p:sp>
      <p:sp>
        <p:nvSpPr>
          <p:cNvPr id="3" name="Content Placeholder 2">
            <a:extLst>
              <a:ext uri="{FF2B5EF4-FFF2-40B4-BE49-F238E27FC236}">
                <a16:creationId xmlns:a16="http://schemas.microsoft.com/office/drawing/2014/main" id="{EDA27E98-BA88-3522-FBA7-36FAA5C528BE}"/>
              </a:ext>
            </a:extLst>
          </p:cNvPr>
          <p:cNvSpPr>
            <a:spLocks noGrp="1"/>
          </p:cNvSpPr>
          <p:nvPr>
            <p:ph idx="1"/>
          </p:nvPr>
        </p:nvSpPr>
        <p:spPr>
          <a:xfrm>
            <a:off x="777413" y="1247522"/>
            <a:ext cx="11108944" cy="3818083"/>
          </a:xfrm>
        </p:spPr>
        <p:txBody>
          <a:bodyPr>
            <a:noAutofit/>
          </a:bodyPr>
          <a:lstStyle/>
          <a:p>
            <a:pPr marL="0" indent="0">
              <a:buNone/>
            </a:pPr>
            <a:r>
              <a:rPr lang="en-US" sz="1800" dirty="0"/>
              <a:t>● </a:t>
            </a:r>
            <a:r>
              <a:rPr lang="en-US" sz="1800" dirty="0" err="1"/>
              <a:t>Spoznati</a:t>
            </a:r>
            <a:r>
              <a:rPr lang="en-US" sz="1800" dirty="0"/>
              <a:t>, da </a:t>
            </a:r>
            <a:r>
              <a:rPr lang="en-US" sz="1800" dirty="0" err="1"/>
              <a:t>lahko</a:t>
            </a:r>
            <a:r>
              <a:rPr lang="en-US" sz="1800" dirty="0"/>
              <a:t> s </a:t>
            </a:r>
            <a:r>
              <a:rPr lang="en-US" sz="1800" dirty="0" err="1"/>
              <a:t>pomočjo</a:t>
            </a:r>
            <a:r>
              <a:rPr lang="en-US" sz="1800" dirty="0"/>
              <a:t> </a:t>
            </a:r>
            <a:r>
              <a:rPr lang="en-US" sz="1800" dirty="0" err="1"/>
              <a:t>računalniških</a:t>
            </a:r>
            <a:r>
              <a:rPr lang="en-US" sz="1800" dirty="0"/>
              <a:t> </a:t>
            </a:r>
            <a:r>
              <a:rPr lang="en-US" sz="1800" dirty="0" err="1"/>
              <a:t>simulacij</a:t>
            </a:r>
            <a:r>
              <a:rPr lang="en-US" sz="1800" dirty="0"/>
              <a:t> </a:t>
            </a:r>
            <a:r>
              <a:rPr lang="en-US" sz="1800" dirty="0" err="1"/>
              <a:t>pridobivamo</a:t>
            </a:r>
            <a:r>
              <a:rPr lang="en-US" sz="1800" dirty="0"/>
              <a:t> </a:t>
            </a:r>
            <a:r>
              <a:rPr lang="en-US" sz="1800" dirty="0" err="1"/>
              <a:t>znanja</a:t>
            </a:r>
            <a:r>
              <a:rPr lang="en-US" sz="1800" dirty="0"/>
              <a:t> z </a:t>
            </a:r>
            <a:r>
              <a:rPr lang="en-US" sz="1800" dirty="0" err="1"/>
              <a:t>določenih</a:t>
            </a:r>
            <a:r>
              <a:rPr lang="en-US" sz="1800" dirty="0"/>
              <a:t> </a:t>
            </a:r>
            <a:r>
              <a:rPr lang="en-US" sz="1800" dirty="0" err="1"/>
              <a:t>drugih</a:t>
            </a:r>
            <a:r>
              <a:rPr lang="en-US" sz="1800" dirty="0"/>
              <a:t> </a:t>
            </a:r>
            <a:r>
              <a:rPr lang="en-US" sz="1800" dirty="0" err="1"/>
              <a:t>področij</a:t>
            </a:r>
            <a:endParaRPr lang="en-US" sz="1800" dirty="0"/>
          </a:p>
          <a:p>
            <a:pPr marL="0" indent="0">
              <a:buNone/>
            </a:pPr>
            <a:r>
              <a:rPr lang="en-US" sz="1800" dirty="0"/>
              <a:t>● </a:t>
            </a:r>
            <a:r>
              <a:rPr lang="en-US" sz="1800" dirty="0" err="1"/>
              <a:t>Učenec</a:t>
            </a:r>
            <a:r>
              <a:rPr lang="en-US" sz="1800" dirty="0"/>
              <a:t> </a:t>
            </a:r>
            <a:r>
              <a:rPr lang="en-US" sz="1800" dirty="0" err="1"/>
              <a:t>pozna</a:t>
            </a:r>
            <a:r>
              <a:rPr lang="en-US" sz="1800" dirty="0"/>
              <a:t> </a:t>
            </a:r>
            <a:r>
              <a:rPr lang="en-US" sz="1800" dirty="0" err="1"/>
              <a:t>pojem</a:t>
            </a:r>
            <a:r>
              <a:rPr lang="en-US" sz="1800" dirty="0"/>
              <a:t> </a:t>
            </a:r>
            <a:r>
              <a:rPr lang="en-US" sz="1800" dirty="0" err="1"/>
              <a:t>množina</a:t>
            </a:r>
            <a:r>
              <a:rPr lang="en-US" sz="1800" dirty="0"/>
              <a:t> </a:t>
            </a:r>
            <a:r>
              <a:rPr lang="en-US" sz="1800" dirty="0" err="1"/>
              <a:t>snovi</a:t>
            </a:r>
            <a:r>
              <a:rPr lang="en-US" sz="1800" dirty="0"/>
              <a:t> in </a:t>
            </a:r>
            <a:r>
              <a:rPr lang="en-US" sz="1800" dirty="0" err="1"/>
              <a:t>enoto</a:t>
            </a:r>
            <a:r>
              <a:rPr lang="en-US" sz="1800" dirty="0"/>
              <a:t> </a:t>
            </a:r>
            <a:r>
              <a:rPr lang="en-US" sz="1800" dirty="0" err="1"/>
              <a:t>za</a:t>
            </a:r>
            <a:r>
              <a:rPr lang="en-US" sz="1800" dirty="0"/>
              <a:t> </a:t>
            </a:r>
            <a:r>
              <a:rPr lang="en-US" sz="1800" dirty="0" err="1"/>
              <a:t>množino</a:t>
            </a:r>
            <a:r>
              <a:rPr lang="en-US" sz="1800" dirty="0"/>
              <a:t> </a:t>
            </a:r>
            <a:r>
              <a:rPr lang="en-US" sz="1800" dirty="0" err="1"/>
              <a:t>snovi</a:t>
            </a:r>
            <a:r>
              <a:rPr lang="en-US" sz="1800" dirty="0"/>
              <a:t> mol.</a:t>
            </a:r>
          </a:p>
          <a:p>
            <a:pPr marL="0" indent="0">
              <a:buNone/>
            </a:pPr>
            <a:r>
              <a:rPr lang="en-US" sz="1800" dirty="0"/>
              <a:t>● </a:t>
            </a:r>
            <a:r>
              <a:rPr lang="en-US" sz="1800" dirty="0" err="1"/>
              <a:t>Medpredmetna</a:t>
            </a:r>
            <a:r>
              <a:rPr lang="en-US" sz="1800" dirty="0"/>
              <a:t> </a:t>
            </a:r>
            <a:r>
              <a:rPr lang="en-US" sz="1800" dirty="0" err="1"/>
              <a:t>povezava</a:t>
            </a:r>
            <a:r>
              <a:rPr lang="en-US" sz="1800" dirty="0"/>
              <a:t> z </a:t>
            </a:r>
            <a:r>
              <a:rPr lang="en-US" sz="1800" dirty="0" err="1"/>
              <a:t>matematiko</a:t>
            </a:r>
            <a:r>
              <a:rPr lang="en-US" sz="1800" dirty="0"/>
              <a:t> - MNOŽINA SNOVI </a:t>
            </a:r>
            <a:r>
              <a:rPr lang="en-US" sz="1800" dirty="0" err="1"/>
              <a:t>Matematika</a:t>
            </a:r>
            <a:r>
              <a:rPr lang="en-US" sz="1800" dirty="0"/>
              <a:t>: </a:t>
            </a:r>
            <a:r>
              <a:rPr lang="en-US" sz="1800" dirty="0" err="1"/>
              <a:t>Računske</a:t>
            </a:r>
            <a:r>
              <a:rPr lang="en-US" sz="1800" dirty="0"/>
              <a:t> </a:t>
            </a:r>
            <a:r>
              <a:rPr lang="en-US" sz="1800" dirty="0" err="1"/>
              <a:t>operacije</a:t>
            </a:r>
            <a:r>
              <a:rPr lang="en-US" sz="1800" dirty="0"/>
              <a:t> z </a:t>
            </a:r>
            <a:r>
              <a:rPr lang="en-US" sz="1800" dirty="0" err="1"/>
              <a:t>ulomki</a:t>
            </a:r>
            <a:r>
              <a:rPr lang="en-US" sz="1800" dirty="0"/>
              <a:t>; </a:t>
            </a:r>
            <a:r>
              <a:rPr lang="en-US" sz="1800" dirty="0" err="1"/>
              <a:t>Enačbe</a:t>
            </a:r>
            <a:r>
              <a:rPr lang="en-US" sz="1800" dirty="0"/>
              <a:t> in </a:t>
            </a:r>
            <a:r>
              <a:rPr lang="en-US" sz="1800" dirty="0" err="1"/>
              <a:t>neenačbe</a:t>
            </a:r>
            <a:r>
              <a:rPr lang="en-US" sz="1800" dirty="0"/>
              <a:t> (</a:t>
            </a:r>
            <a:r>
              <a:rPr lang="en-US" sz="1800" dirty="0" err="1"/>
              <a:t>izražati</a:t>
            </a:r>
            <a:r>
              <a:rPr lang="en-US" sz="1800" dirty="0"/>
              <a:t> </a:t>
            </a:r>
            <a:r>
              <a:rPr lang="en-US" sz="1800" dirty="0" err="1"/>
              <a:t>neznanko</a:t>
            </a:r>
            <a:r>
              <a:rPr lang="en-US" sz="1800" dirty="0"/>
              <a:t> </a:t>
            </a:r>
            <a:r>
              <a:rPr lang="en-US" sz="1800" dirty="0" err="1"/>
              <a:t>iz</a:t>
            </a:r>
            <a:r>
              <a:rPr lang="en-US" sz="1800" dirty="0"/>
              <a:t> </a:t>
            </a:r>
            <a:r>
              <a:rPr lang="en-US" sz="1800" dirty="0" err="1"/>
              <a:t>obrazca</a:t>
            </a:r>
            <a:r>
              <a:rPr lang="en-US" sz="1800" dirty="0"/>
              <a:t>)</a:t>
            </a:r>
          </a:p>
          <a:p>
            <a:pPr marL="0" indent="0">
              <a:buNone/>
            </a:pPr>
            <a:r>
              <a:rPr lang="en-US" sz="1800" dirty="0"/>
              <a:t>● </a:t>
            </a:r>
            <a:r>
              <a:rPr lang="en-US" sz="1800" dirty="0" err="1"/>
              <a:t>Spoznajo</a:t>
            </a:r>
            <a:r>
              <a:rPr lang="en-US" sz="1800" dirty="0"/>
              <a:t> </a:t>
            </a:r>
            <a:r>
              <a:rPr lang="en-US" sz="1800" dirty="0" err="1"/>
              <a:t>pojem</a:t>
            </a:r>
            <a:r>
              <a:rPr lang="en-US" sz="1800" dirty="0"/>
              <a:t> </a:t>
            </a:r>
            <a:r>
              <a:rPr lang="en-US" sz="1800" dirty="0" err="1"/>
              <a:t>množine</a:t>
            </a:r>
            <a:r>
              <a:rPr lang="en-US" sz="1800" dirty="0"/>
              <a:t> </a:t>
            </a:r>
            <a:r>
              <a:rPr lang="en-US" sz="1800" dirty="0" err="1"/>
              <a:t>snovi</a:t>
            </a:r>
            <a:r>
              <a:rPr lang="en-US" sz="1800" dirty="0"/>
              <a:t> z </a:t>
            </a:r>
            <a:r>
              <a:rPr lang="en-US" sz="1800" dirty="0" err="1"/>
              <a:t>enoto</a:t>
            </a:r>
            <a:r>
              <a:rPr lang="en-US" sz="1800" dirty="0"/>
              <a:t> mol in </a:t>
            </a:r>
            <a:r>
              <a:rPr lang="en-US" sz="1800" dirty="0" err="1"/>
              <a:t>število</a:t>
            </a:r>
            <a:r>
              <a:rPr lang="en-US" sz="1800" dirty="0"/>
              <a:t> </a:t>
            </a:r>
            <a:r>
              <a:rPr lang="en-US" sz="1800" dirty="0" err="1"/>
              <a:t>delcev</a:t>
            </a:r>
            <a:r>
              <a:rPr lang="en-US" sz="1800" dirty="0"/>
              <a:t> v </a:t>
            </a:r>
            <a:r>
              <a:rPr lang="en-US" sz="1800" dirty="0" err="1"/>
              <a:t>enem</a:t>
            </a:r>
            <a:r>
              <a:rPr lang="en-US" sz="1800" dirty="0"/>
              <a:t> </a:t>
            </a:r>
            <a:r>
              <a:rPr lang="en-US" sz="1800" dirty="0" err="1"/>
              <a:t>molu</a:t>
            </a:r>
            <a:r>
              <a:rPr lang="en-US" sz="1800" dirty="0"/>
              <a:t> </a:t>
            </a:r>
            <a:r>
              <a:rPr lang="en-US" sz="1800" dirty="0" err="1"/>
              <a:t>snovi</a:t>
            </a:r>
            <a:r>
              <a:rPr lang="en-US" sz="1800" dirty="0"/>
              <a:t>, </a:t>
            </a:r>
          </a:p>
          <a:p>
            <a:pPr marL="0" indent="0">
              <a:buNone/>
            </a:pPr>
            <a:r>
              <a:rPr lang="en-US" sz="1800" dirty="0"/>
              <a:t>● </a:t>
            </a:r>
            <a:r>
              <a:rPr lang="en-US" sz="1800" dirty="0" err="1"/>
              <a:t>Učenci</a:t>
            </a:r>
            <a:r>
              <a:rPr lang="en-US" sz="1800" dirty="0"/>
              <a:t> </a:t>
            </a:r>
            <a:r>
              <a:rPr lang="en-US" sz="1800" dirty="0" err="1"/>
              <a:t>razumejo</a:t>
            </a:r>
            <a:r>
              <a:rPr lang="en-US" sz="1800" dirty="0"/>
              <a:t> </a:t>
            </a:r>
            <a:r>
              <a:rPr lang="en-US" sz="1800" dirty="0" err="1"/>
              <a:t>povezavo</a:t>
            </a:r>
            <a:r>
              <a:rPr lang="en-US" sz="1800" dirty="0"/>
              <a:t> </a:t>
            </a:r>
            <a:r>
              <a:rPr lang="en-US" sz="1800" dirty="0" err="1"/>
              <a:t>molske</a:t>
            </a:r>
            <a:r>
              <a:rPr lang="en-US" sz="1800" dirty="0"/>
              <a:t> </a:t>
            </a:r>
            <a:r>
              <a:rPr lang="en-US" sz="1800" dirty="0" err="1"/>
              <a:t>mase</a:t>
            </a:r>
            <a:r>
              <a:rPr lang="en-US" sz="1800" dirty="0"/>
              <a:t> </a:t>
            </a:r>
            <a:r>
              <a:rPr lang="en-US" sz="1800" dirty="0" err="1"/>
              <a:t>elementov</a:t>
            </a:r>
            <a:r>
              <a:rPr lang="en-US" sz="1800" dirty="0"/>
              <a:t> in </a:t>
            </a:r>
            <a:r>
              <a:rPr lang="en-US" sz="1800" dirty="0" err="1"/>
              <a:t>spojin</a:t>
            </a:r>
            <a:r>
              <a:rPr lang="en-US" sz="1800" dirty="0"/>
              <a:t> z </a:t>
            </a:r>
            <a:r>
              <a:rPr lang="en-US" sz="1800" dirty="0" err="1"/>
              <a:t>množino</a:t>
            </a:r>
            <a:r>
              <a:rPr lang="en-US" sz="1800" dirty="0"/>
              <a:t> </a:t>
            </a:r>
            <a:r>
              <a:rPr lang="en-US" sz="1800" dirty="0" err="1"/>
              <a:t>snovi</a:t>
            </a:r>
            <a:r>
              <a:rPr lang="en-US" sz="1800" dirty="0"/>
              <a:t>,</a:t>
            </a:r>
          </a:p>
          <a:p>
            <a:pPr marL="0" indent="0">
              <a:buNone/>
            </a:pPr>
            <a:r>
              <a:rPr lang="en-US" sz="1800" dirty="0"/>
              <a:t>● </a:t>
            </a:r>
            <a:r>
              <a:rPr lang="en-US" sz="1800" dirty="0" err="1"/>
              <a:t>Učenci</a:t>
            </a:r>
            <a:r>
              <a:rPr lang="en-US" sz="1800" dirty="0"/>
              <a:t> </a:t>
            </a:r>
            <a:r>
              <a:rPr lang="en-US" sz="1800" dirty="0" err="1"/>
              <a:t>znajo</a:t>
            </a:r>
            <a:r>
              <a:rPr lang="en-US" sz="1800" dirty="0"/>
              <a:t> </a:t>
            </a:r>
            <a:r>
              <a:rPr lang="en-US" sz="1800" dirty="0" err="1"/>
              <a:t>iz</a:t>
            </a:r>
            <a:r>
              <a:rPr lang="en-US" sz="1800" dirty="0"/>
              <a:t> </a:t>
            </a:r>
            <a:r>
              <a:rPr lang="en-US" sz="1800" dirty="0" err="1"/>
              <a:t>množine</a:t>
            </a:r>
            <a:r>
              <a:rPr lang="en-US" sz="1800" dirty="0"/>
              <a:t> </a:t>
            </a:r>
            <a:r>
              <a:rPr lang="en-US" sz="1800" dirty="0" err="1"/>
              <a:t>snovi</a:t>
            </a:r>
            <a:r>
              <a:rPr lang="en-US" sz="1800" dirty="0"/>
              <a:t> </a:t>
            </a:r>
            <a:r>
              <a:rPr lang="en-US" sz="1800" dirty="0" err="1"/>
              <a:t>izračunati</a:t>
            </a:r>
            <a:r>
              <a:rPr lang="en-US" sz="1800" dirty="0"/>
              <a:t> </a:t>
            </a:r>
            <a:r>
              <a:rPr lang="en-US" sz="1800" dirty="0" err="1"/>
              <a:t>maso</a:t>
            </a:r>
            <a:r>
              <a:rPr lang="en-US" sz="1800" dirty="0"/>
              <a:t> </a:t>
            </a:r>
            <a:r>
              <a:rPr lang="en-US" sz="1800" dirty="0" err="1"/>
              <a:t>snovi</a:t>
            </a:r>
            <a:r>
              <a:rPr lang="en-US" sz="1800" dirty="0"/>
              <a:t> in </a:t>
            </a:r>
            <a:r>
              <a:rPr lang="en-US" sz="1800" dirty="0" err="1"/>
              <a:t>obratno</a:t>
            </a:r>
            <a:endParaRPr lang="en-US" sz="1800" dirty="0"/>
          </a:p>
          <a:p>
            <a:pPr marL="0" indent="0">
              <a:buNone/>
            </a:pPr>
            <a:r>
              <a:rPr lang="en-US" sz="1800" dirty="0"/>
              <a:t>● </a:t>
            </a:r>
            <a:r>
              <a:rPr lang="en-US" sz="1800" dirty="0" err="1"/>
              <a:t>Učenci</a:t>
            </a:r>
            <a:r>
              <a:rPr lang="en-US" sz="1800" dirty="0"/>
              <a:t> </a:t>
            </a:r>
            <a:r>
              <a:rPr lang="en-US" sz="1800" dirty="0" err="1"/>
              <a:t>razumejo</a:t>
            </a:r>
            <a:r>
              <a:rPr lang="en-US" sz="1800" dirty="0"/>
              <a:t> </a:t>
            </a:r>
            <a:r>
              <a:rPr lang="en-US" sz="1800" dirty="0" err="1"/>
              <a:t>postopke</a:t>
            </a:r>
            <a:r>
              <a:rPr lang="en-US" sz="1800" dirty="0"/>
              <a:t> </a:t>
            </a:r>
            <a:r>
              <a:rPr lang="en-US" sz="1800" dirty="0" err="1"/>
              <a:t>za</a:t>
            </a:r>
            <a:r>
              <a:rPr lang="en-US" sz="1800" dirty="0"/>
              <a:t> </a:t>
            </a:r>
            <a:r>
              <a:rPr lang="en-US" sz="1800" dirty="0" err="1"/>
              <a:t>izražanje</a:t>
            </a:r>
            <a:r>
              <a:rPr lang="en-US" sz="1800" dirty="0"/>
              <a:t> </a:t>
            </a:r>
            <a:r>
              <a:rPr lang="en-US" sz="1800" dirty="0" err="1"/>
              <a:t>količin</a:t>
            </a:r>
            <a:endParaRPr lang="en-US" sz="1800" dirty="0"/>
          </a:p>
          <a:p>
            <a:pPr marL="0" indent="0">
              <a:buNone/>
            </a:pPr>
            <a:r>
              <a:rPr lang="en-US" sz="1800" dirty="0"/>
              <a:t>● </a:t>
            </a:r>
            <a:r>
              <a:rPr lang="en-US" sz="1800" dirty="0" err="1"/>
              <a:t>Razvijajo</a:t>
            </a:r>
            <a:r>
              <a:rPr lang="en-US" sz="1800" dirty="0"/>
              <a:t> </a:t>
            </a:r>
            <a:r>
              <a:rPr lang="en-US" sz="1800" dirty="0" err="1"/>
              <a:t>sposobnost</a:t>
            </a:r>
            <a:r>
              <a:rPr lang="en-US" sz="1800" dirty="0"/>
              <a:t> </a:t>
            </a:r>
            <a:r>
              <a:rPr lang="en-US" sz="1800" dirty="0" err="1"/>
              <a:t>opazovanja</a:t>
            </a:r>
            <a:r>
              <a:rPr lang="en-US" sz="1800" dirty="0"/>
              <a:t> in </a:t>
            </a:r>
            <a:r>
              <a:rPr lang="en-US" sz="1800" dirty="0" err="1"/>
              <a:t>uporabljajo</a:t>
            </a:r>
            <a:r>
              <a:rPr lang="en-US" sz="1800" dirty="0"/>
              <a:t> </a:t>
            </a:r>
            <a:r>
              <a:rPr lang="en-US" sz="1800" dirty="0" err="1"/>
              <a:t>submikroskopske</a:t>
            </a:r>
            <a:r>
              <a:rPr lang="en-US" sz="1800" dirty="0"/>
              <a:t> </a:t>
            </a:r>
            <a:r>
              <a:rPr lang="en-US" sz="1800" dirty="0" err="1"/>
              <a:t>prikaze</a:t>
            </a:r>
            <a:endParaRPr lang="en-US" sz="1800" dirty="0"/>
          </a:p>
          <a:p>
            <a:pPr marL="0" indent="0">
              <a:buNone/>
            </a:pPr>
            <a:r>
              <a:rPr lang="en-US" sz="1800" dirty="0"/>
              <a:t>● </a:t>
            </a:r>
            <a:r>
              <a:rPr lang="en-US" sz="1800" dirty="0" err="1"/>
              <a:t>Spoznajo</a:t>
            </a:r>
            <a:r>
              <a:rPr lang="en-US" sz="1800" dirty="0"/>
              <a:t> in </a:t>
            </a:r>
            <a:r>
              <a:rPr lang="en-US" sz="1800" dirty="0" err="1"/>
              <a:t>uporabijo</a:t>
            </a:r>
            <a:r>
              <a:rPr lang="en-US" sz="1800" dirty="0"/>
              <a:t> program Scratch</a:t>
            </a:r>
          </a:p>
          <a:p>
            <a:pPr marL="0" indent="0">
              <a:buNone/>
            </a:pPr>
            <a:r>
              <a:rPr lang="en-US" sz="1800" dirty="0"/>
              <a:t>● </a:t>
            </a:r>
            <a:r>
              <a:rPr lang="en-US" sz="1800" dirty="0" err="1"/>
              <a:t>Zapišejo</a:t>
            </a:r>
            <a:r>
              <a:rPr lang="en-US" sz="1800" dirty="0"/>
              <a:t> </a:t>
            </a:r>
            <a:r>
              <a:rPr lang="en-US" sz="1800" dirty="0" err="1"/>
              <a:t>algoritem</a:t>
            </a:r>
            <a:r>
              <a:rPr lang="en-US" sz="1800" dirty="0"/>
              <a:t> in </a:t>
            </a:r>
            <a:r>
              <a:rPr lang="en-US" sz="1800" dirty="0" err="1"/>
              <a:t>ga</a:t>
            </a:r>
            <a:r>
              <a:rPr lang="en-US" sz="1800" dirty="0"/>
              <a:t> </a:t>
            </a:r>
            <a:r>
              <a:rPr lang="en-US" sz="1800" dirty="0" err="1"/>
              <a:t>pretvorijo</a:t>
            </a:r>
            <a:r>
              <a:rPr lang="en-US" sz="1800" dirty="0"/>
              <a:t> v </a:t>
            </a:r>
            <a:r>
              <a:rPr lang="en-US" sz="1800" dirty="0" err="1"/>
              <a:t>enostaven</a:t>
            </a:r>
            <a:r>
              <a:rPr lang="en-US" sz="1800" dirty="0"/>
              <a:t> program</a:t>
            </a:r>
          </a:p>
          <a:p>
            <a:pPr marL="0" indent="0">
              <a:buNone/>
            </a:pPr>
            <a:r>
              <a:rPr lang="en-US" sz="1800" dirty="0"/>
              <a:t>● V </a:t>
            </a:r>
            <a:r>
              <a:rPr lang="en-US" sz="1800" dirty="0" err="1"/>
              <a:t>danem</a:t>
            </a:r>
            <a:r>
              <a:rPr lang="en-US" sz="1800" dirty="0"/>
              <a:t> </a:t>
            </a:r>
            <a:r>
              <a:rPr lang="en-US" sz="1800" dirty="0" err="1"/>
              <a:t>programu</a:t>
            </a:r>
            <a:r>
              <a:rPr lang="en-US" sz="1800" dirty="0"/>
              <a:t> </a:t>
            </a:r>
            <a:r>
              <a:rPr lang="en-US" sz="1800" dirty="0" err="1"/>
              <a:t>spremenijo</a:t>
            </a:r>
            <a:r>
              <a:rPr lang="en-US" sz="1800" dirty="0"/>
              <a:t> </a:t>
            </a:r>
            <a:r>
              <a:rPr lang="en-US" sz="1800" dirty="0" err="1"/>
              <a:t>logiko</a:t>
            </a:r>
            <a:r>
              <a:rPr lang="en-US" sz="1800" dirty="0"/>
              <a:t> </a:t>
            </a:r>
            <a:r>
              <a:rPr lang="en-US" sz="1800" dirty="0" err="1"/>
              <a:t>za</a:t>
            </a:r>
            <a:r>
              <a:rPr lang="en-US" sz="1800" dirty="0"/>
              <a:t> </a:t>
            </a:r>
            <a:r>
              <a:rPr lang="en-US" sz="1800" dirty="0" err="1"/>
              <a:t>iskanje</a:t>
            </a:r>
            <a:r>
              <a:rPr lang="en-US" sz="1800" dirty="0"/>
              <a:t> </a:t>
            </a:r>
            <a:r>
              <a:rPr lang="en-US" sz="1800" dirty="0" err="1"/>
              <a:t>molske</a:t>
            </a:r>
            <a:r>
              <a:rPr lang="en-US" sz="1800" dirty="0"/>
              <a:t> </a:t>
            </a:r>
            <a:r>
              <a:rPr lang="en-US" sz="1800" dirty="0" err="1"/>
              <a:t>mase</a:t>
            </a:r>
            <a:endParaRPr lang="en-US" sz="1800" dirty="0"/>
          </a:p>
          <a:p>
            <a:pPr marL="0" indent="0">
              <a:buNone/>
            </a:pPr>
            <a:r>
              <a:rPr lang="en-US" sz="1800" dirty="0"/>
              <a:t>● </a:t>
            </a:r>
            <a:r>
              <a:rPr lang="en-US" sz="1800" dirty="0" err="1"/>
              <a:t>Učenci</a:t>
            </a:r>
            <a:r>
              <a:rPr lang="en-US" sz="1800" dirty="0"/>
              <a:t> </a:t>
            </a:r>
            <a:r>
              <a:rPr lang="en-US" sz="1800" dirty="0" err="1"/>
              <a:t>pripravijo</a:t>
            </a:r>
            <a:r>
              <a:rPr lang="en-US" sz="1800" dirty="0"/>
              <a:t> </a:t>
            </a:r>
            <a:r>
              <a:rPr lang="en-US" sz="1800" dirty="0" err="1"/>
              <a:t>predstavitev</a:t>
            </a:r>
            <a:r>
              <a:rPr lang="en-US" sz="1800" dirty="0"/>
              <a:t> </a:t>
            </a:r>
            <a:r>
              <a:rPr lang="en-US" sz="1800" dirty="0" err="1"/>
              <a:t>rešitve</a:t>
            </a:r>
            <a:r>
              <a:rPr lang="en-US" sz="1800" dirty="0"/>
              <a:t> </a:t>
            </a:r>
            <a:r>
              <a:rPr lang="en-US" sz="1800" dirty="0" err="1"/>
              <a:t>svoje</a:t>
            </a:r>
            <a:r>
              <a:rPr lang="en-US" sz="1800" dirty="0"/>
              <a:t> </a:t>
            </a:r>
            <a:r>
              <a:rPr lang="en-US" sz="1800" dirty="0" err="1"/>
              <a:t>naloge</a:t>
            </a:r>
            <a:endParaRPr lang="en-US" sz="1800" dirty="0"/>
          </a:p>
        </p:txBody>
      </p:sp>
      <p:pic>
        <p:nvPicPr>
          <p:cNvPr id="4"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85603" y="136034"/>
            <a:ext cx="2000754" cy="1656362"/>
          </a:xfrm>
          <a:prstGeom prst="rect">
            <a:avLst/>
          </a:prstGeom>
        </p:spPr>
      </p:pic>
    </p:spTree>
    <p:extLst>
      <p:ext uri="{BB962C8B-B14F-4D97-AF65-F5344CB8AC3E}">
        <p14:creationId xmlns:p14="http://schemas.microsoft.com/office/powerpoint/2010/main" val="2387647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a:srcRect l="29683" t="31535" r="32394" b="26549"/>
          <a:stretch/>
        </p:blipFill>
        <p:spPr>
          <a:xfrm>
            <a:off x="212072" y="1468084"/>
            <a:ext cx="6130344" cy="4234890"/>
          </a:xfrm>
          <a:prstGeom prst="rect">
            <a:avLst/>
          </a:prstGeom>
        </p:spPr>
      </p:pic>
      <p:sp>
        <p:nvSpPr>
          <p:cNvPr id="6" name="PoljeZBesedilom 5"/>
          <p:cNvSpPr txBox="1"/>
          <p:nvPr/>
        </p:nvSpPr>
        <p:spPr>
          <a:xfrm>
            <a:off x="1004552" y="785612"/>
            <a:ext cx="1685077" cy="369332"/>
          </a:xfrm>
          <a:prstGeom prst="rect">
            <a:avLst/>
          </a:prstGeom>
          <a:noFill/>
        </p:spPr>
        <p:txBody>
          <a:bodyPr wrap="none" rtlCol="0">
            <a:spAutoFit/>
          </a:bodyPr>
          <a:lstStyle/>
          <a:p>
            <a:r>
              <a:rPr lang="sl-SI" dirty="0"/>
              <a:t>Primer naloge:</a:t>
            </a:r>
          </a:p>
        </p:txBody>
      </p:sp>
      <p:sp>
        <p:nvSpPr>
          <p:cNvPr id="7" name="PoljeZBesedilom 6"/>
          <p:cNvSpPr txBox="1"/>
          <p:nvPr/>
        </p:nvSpPr>
        <p:spPr>
          <a:xfrm>
            <a:off x="6529360" y="3272135"/>
            <a:ext cx="5756288" cy="1200329"/>
          </a:xfrm>
          <a:prstGeom prst="rect">
            <a:avLst/>
          </a:prstGeom>
          <a:noFill/>
        </p:spPr>
        <p:txBody>
          <a:bodyPr wrap="square" rtlCol="0">
            <a:spAutoFit/>
          </a:bodyPr>
          <a:lstStyle/>
          <a:p>
            <a:r>
              <a:rPr lang="sl-SI" sz="2400" dirty="0"/>
              <a:t>Ostale naloge pa si lahko ogledate</a:t>
            </a:r>
            <a:r>
              <a:rPr lang="en-US" sz="2400" dirty="0"/>
              <a:t>,</a:t>
            </a:r>
            <a:r>
              <a:rPr lang="sl-SI" sz="2400" dirty="0"/>
              <a:t> ko bo projekt zaključen in ga boste lahko uporabili tudi za lastno uporabo ;)</a:t>
            </a:r>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11361" y="226186"/>
            <a:ext cx="2000754" cy="1656362"/>
          </a:xfrm>
          <a:prstGeom prst="rect">
            <a:avLst/>
          </a:prstGeom>
        </p:spPr>
      </p:pic>
    </p:spTree>
    <p:extLst>
      <p:ext uri="{BB962C8B-B14F-4D97-AF65-F5344CB8AC3E}">
        <p14:creationId xmlns:p14="http://schemas.microsoft.com/office/powerpoint/2010/main" val="2818244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83920" y="800849"/>
            <a:ext cx="4065767" cy="3510553"/>
          </a:xfrm>
        </p:spPr>
        <p:txBody>
          <a:bodyPr anchor="t">
            <a:normAutofit/>
          </a:bodyPr>
          <a:lstStyle/>
          <a:p>
            <a:r>
              <a:rPr lang="en-GB" sz="3100" dirty="0"/>
              <a:t>Medpredmetno povezovanje</a:t>
            </a:r>
          </a:p>
        </p:txBody>
      </p:sp>
      <p:sp>
        <p:nvSpPr>
          <p:cNvPr id="3" name="Content Placeholder"/>
          <p:cNvSpPr>
            <a:spLocks noGrp="1"/>
          </p:cNvSpPr>
          <p:nvPr>
            <p:ph idx="1"/>
          </p:nvPr>
        </p:nvSpPr>
        <p:spPr>
          <a:xfrm>
            <a:off x="5895753" y="533400"/>
            <a:ext cx="5458046" cy="5791200"/>
          </a:xfrm>
        </p:spPr>
        <p:txBody>
          <a:bodyPr anchor="ctr">
            <a:normAutofit/>
          </a:bodyPr>
          <a:lstStyle/>
          <a:p>
            <a:r>
              <a:rPr lang="en-GB" dirty="0" err="1"/>
              <a:t>Računalništvo</a:t>
            </a:r>
            <a:endParaRPr lang="en-GB" dirty="0"/>
          </a:p>
          <a:p>
            <a:r>
              <a:rPr lang="en-GB" dirty="0" err="1"/>
              <a:t>Matematika</a:t>
            </a:r>
            <a:endParaRPr lang="en-GB" dirty="0"/>
          </a:p>
          <a:p>
            <a:r>
              <a:rPr lang="en-GB" dirty="0" err="1"/>
              <a:t>Kemija</a:t>
            </a:r>
            <a:endParaRPr lang="en-GB" dirty="0"/>
          </a:p>
          <a:p>
            <a:r>
              <a:rPr lang="en-GB" dirty="0" err="1"/>
              <a:t>Informatika</a:t>
            </a:r>
            <a:endParaRPr lang="en-GB" dirty="0"/>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72146" y="213308"/>
            <a:ext cx="2000754" cy="1656362"/>
          </a:xfrm>
          <a:prstGeom prst="rect">
            <a:avLst/>
          </a:prstGeom>
        </p:spPr>
      </p:pic>
    </p:spTree>
    <p:extLst>
      <p:ext uri="{BB962C8B-B14F-4D97-AF65-F5344CB8AC3E}">
        <p14:creationId xmlns:p14="http://schemas.microsoft.com/office/powerpoint/2010/main" val="4054702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6D4903-60C9-0F75-04F6-64D50C75AE13}"/>
              </a:ext>
            </a:extLst>
          </p:cNvPr>
          <p:cNvSpPr>
            <a:spLocks noGrp="1"/>
          </p:cNvSpPr>
          <p:nvPr>
            <p:ph type="title"/>
          </p:nvPr>
        </p:nvSpPr>
        <p:spPr/>
        <p:txBody>
          <a:bodyPr/>
          <a:lstStyle/>
          <a:p>
            <a:r>
              <a:rPr lang="en-US" dirty="0" err="1"/>
              <a:t>Načrti</a:t>
            </a:r>
            <a:endParaRPr lang="sl-SI" dirty="0"/>
          </a:p>
        </p:txBody>
      </p:sp>
      <p:sp>
        <p:nvSpPr>
          <p:cNvPr id="3" name="Označba mesta vsebine 2">
            <a:extLst>
              <a:ext uri="{FF2B5EF4-FFF2-40B4-BE49-F238E27FC236}">
                <a16:creationId xmlns:a16="http://schemas.microsoft.com/office/drawing/2014/main" id="{861AE095-588C-BE26-D9F9-BD1F31384350}"/>
              </a:ext>
            </a:extLst>
          </p:cNvPr>
          <p:cNvSpPr>
            <a:spLocks noGrp="1"/>
          </p:cNvSpPr>
          <p:nvPr>
            <p:ph idx="1"/>
          </p:nvPr>
        </p:nvSpPr>
        <p:spPr/>
        <p:txBody>
          <a:bodyPr/>
          <a:lstStyle/>
          <a:p>
            <a:r>
              <a:rPr lang="en-US" dirty="0" err="1"/>
              <a:t>Nadaljevati</a:t>
            </a:r>
            <a:r>
              <a:rPr lang="en-US" dirty="0"/>
              <a:t> v </a:t>
            </a:r>
            <a:r>
              <a:rPr lang="en-US" dirty="0" err="1"/>
              <a:t>naslednjem</a:t>
            </a:r>
            <a:r>
              <a:rPr lang="en-US" dirty="0"/>
              <a:t> </a:t>
            </a:r>
            <a:r>
              <a:rPr lang="en-US" dirty="0" err="1"/>
              <a:t>šolskem</a:t>
            </a:r>
            <a:r>
              <a:rPr lang="en-US" dirty="0"/>
              <a:t> </a:t>
            </a:r>
            <a:r>
              <a:rPr lang="en-US" dirty="0" err="1"/>
              <a:t>letu</a:t>
            </a:r>
            <a:endParaRPr lang="en-US" dirty="0"/>
          </a:p>
          <a:p>
            <a:r>
              <a:rPr lang="en-US" dirty="0"/>
              <a:t>Novi </a:t>
            </a:r>
            <a:r>
              <a:rPr lang="en-US" dirty="0" err="1"/>
              <a:t>pari</a:t>
            </a:r>
            <a:r>
              <a:rPr lang="en-US" dirty="0"/>
              <a:t> </a:t>
            </a:r>
            <a:r>
              <a:rPr lang="en-US" dirty="0" err="1"/>
              <a:t>učiteljev</a:t>
            </a:r>
            <a:endParaRPr lang="en-US" dirty="0"/>
          </a:p>
          <a:p>
            <a:r>
              <a:rPr lang="en-US" dirty="0" err="1"/>
              <a:t>Če</a:t>
            </a:r>
            <a:r>
              <a:rPr lang="en-US" dirty="0"/>
              <a:t> vas </a:t>
            </a:r>
            <a:r>
              <a:rPr lang="en-US" dirty="0" err="1"/>
              <a:t>zanima</a:t>
            </a:r>
            <a:r>
              <a:rPr lang="en-US" dirty="0"/>
              <a:t> </a:t>
            </a:r>
            <a:r>
              <a:rPr lang="en-US" dirty="0" err="1"/>
              <a:t>morebitno</a:t>
            </a:r>
            <a:r>
              <a:rPr lang="en-US" dirty="0"/>
              <a:t> </a:t>
            </a:r>
            <a:r>
              <a:rPr lang="en-US" dirty="0" err="1"/>
              <a:t>sodelovanje</a:t>
            </a:r>
            <a:r>
              <a:rPr lang="en-US" dirty="0"/>
              <a:t>: </a:t>
            </a:r>
            <a:r>
              <a:rPr lang="en-US" sz="3600" b="1" dirty="0">
                <a:hlinkClick r:id="rId2"/>
              </a:rPr>
              <a:t>napoj@404.si</a:t>
            </a:r>
            <a:r>
              <a:rPr lang="en-US" sz="3600" b="1" dirty="0"/>
              <a:t> </a:t>
            </a:r>
            <a:endParaRPr lang="sl-SI" b="1" dirty="0"/>
          </a:p>
        </p:txBody>
      </p:sp>
    </p:spTree>
    <p:extLst>
      <p:ext uri="{BB962C8B-B14F-4D97-AF65-F5344CB8AC3E}">
        <p14:creationId xmlns:p14="http://schemas.microsoft.com/office/powerpoint/2010/main" val="4181529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EA0FA1-8E50-BFBF-C11D-CCFD8F1AAD5E}"/>
              </a:ext>
            </a:extLst>
          </p:cNvPr>
          <p:cNvSpPr>
            <a:spLocks noGrp="1"/>
          </p:cNvSpPr>
          <p:nvPr>
            <p:ph type="title"/>
          </p:nvPr>
        </p:nvSpPr>
        <p:spPr>
          <a:xfrm>
            <a:off x="761999" y="-132944"/>
            <a:ext cx="10668000" cy="1524000"/>
          </a:xfrm>
        </p:spPr>
        <p:txBody>
          <a:bodyPr/>
          <a:lstStyle/>
          <a:p>
            <a:r>
              <a:rPr lang="en-US" sz="2000" dirty="0" err="1"/>
              <a:t>delna</a:t>
            </a:r>
            <a:r>
              <a:rPr lang="en-US" dirty="0"/>
              <a:t> </a:t>
            </a:r>
            <a:r>
              <a:rPr lang="en-US" dirty="0" err="1"/>
              <a:t>Kronologija</a:t>
            </a:r>
            <a:r>
              <a:rPr lang="en-US" dirty="0"/>
              <a:t> </a:t>
            </a:r>
            <a:r>
              <a:rPr lang="en-US" sz="2000" dirty="0" err="1"/>
              <a:t>zadnjih</a:t>
            </a:r>
            <a:r>
              <a:rPr lang="en-US" sz="2000" dirty="0"/>
              <a:t> par let</a:t>
            </a:r>
            <a:endParaRPr lang="sl-SI" dirty="0"/>
          </a:p>
        </p:txBody>
      </p:sp>
      <p:sp>
        <p:nvSpPr>
          <p:cNvPr id="3" name="Označba mesta vsebine 2">
            <a:extLst>
              <a:ext uri="{FF2B5EF4-FFF2-40B4-BE49-F238E27FC236}">
                <a16:creationId xmlns:a16="http://schemas.microsoft.com/office/drawing/2014/main" id="{15133C17-F502-2E84-3A6E-E96EE65C4D8D}"/>
              </a:ext>
            </a:extLst>
          </p:cNvPr>
          <p:cNvSpPr>
            <a:spLocks noGrp="1"/>
          </p:cNvSpPr>
          <p:nvPr>
            <p:ph idx="1"/>
          </p:nvPr>
        </p:nvSpPr>
        <p:spPr>
          <a:xfrm>
            <a:off x="714983" y="1123545"/>
            <a:ext cx="11303539" cy="5573949"/>
          </a:xfrm>
        </p:spPr>
        <p:txBody>
          <a:bodyPr>
            <a:normAutofit fontScale="92500"/>
          </a:bodyPr>
          <a:lstStyle/>
          <a:p>
            <a:r>
              <a:rPr lang="sl-SI" sz="1800" dirty="0"/>
              <a:t>Center RS za poklicno izobraževanje,</a:t>
            </a:r>
            <a:r>
              <a:rPr lang="en-US" sz="1800" dirty="0"/>
              <a:t> </a:t>
            </a:r>
            <a:r>
              <a:rPr lang="sl-SI" sz="1800" dirty="0"/>
              <a:t>Sporoči, da so pripravili  metodologijo in terminski načrt.</a:t>
            </a:r>
            <a:r>
              <a:rPr lang="en-US" sz="1800" dirty="0"/>
              <a:t> </a:t>
            </a:r>
            <a:r>
              <a:rPr lang="sl-SI" sz="1800" dirty="0"/>
              <a:t>8. 11. 2019</a:t>
            </a:r>
          </a:p>
          <a:p>
            <a:r>
              <a:rPr lang="sl-SI" sz="1800" dirty="0"/>
              <a:t>Digitalna koalicija Slovenije,</a:t>
            </a:r>
            <a:r>
              <a:rPr lang="en-US" sz="1800" dirty="0"/>
              <a:t> </a:t>
            </a:r>
            <a:r>
              <a:rPr lang="sl-SI" sz="1800" dirty="0"/>
              <a:t>Poziv vladi RS za digitalizacijo Slovenije,</a:t>
            </a:r>
            <a:r>
              <a:rPr lang="en-US" sz="1800" dirty="0"/>
              <a:t> d</a:t>
            </a:r>
            <a:r>
              <a:rPr lang="sl-SI" sz="1800" dirty="0"/>
              <a:t>a se do leta 2022 vsem državljanom Slovenije sistemsko omogoči</a:t>
            </a:r>
            <a:r>
              <a:rPr lang="en-US" sz="1800" dirty="0"/>
              <a:t> </a:t>
            </a:r>
            <a:r>
              <a:rPr lang="sl-SI" sz="1800" dirty="0"/>
              <a:t>pridobivanje temeljnih znanj računalništva in informatike vključno z</a:t>
            </a:r>
            <a:r>
              <a:rPr lang="en-US" sz="1800" dirty="0"/>
              <a:t> </a:t>
            </a:r>
            <a:r>
              <a:rPr lang="sl-SI" sz="1800" dirty="0"/>
              <a:t>obveznim predmetom v osnovni in srednji šoli, ker so digitalna znanja</a:t>
            </a:r>
            <a:r>
              <a:rPr lang="en-US" sz="1800" dirty="0"/>
              <a:t> </a:t>
            </a:r>
            <a:r>
              <a:rPr lang="sl-SI" sz="1800" dirty="0"/>
              <a:t>in kompetence osrednja znanja za digitalno družbo 21. stoletja, kot</a:t>
            </a:r>
            <a:r>
              <a:rPr lang="en-US" sz="1800" dirty="0"/>
              <a:t> </a:t>
            </a:r>
            <a:r>
              <a:rPr lang="sl-SI" sz="1800" dirty="0"/>
              <a:t>tudi napotuje dokument EU »Digital </a:t>
            </a:r>
            <a:r>
              <a:rPr lang="sl-SI" sz="1800" dirty="0" err="1"/>
              <a:t>Education</a:t>
            </a:r>
            <a:r>
              <a:rPr lang="sl-SI" sz="1800" dirty="0"/>
              <a:t> </a:t>
            </a:r>
            <a:r>
              <a:rPr lang="sl-SI" sz="1800" dirty="0" err="1"/>
              <a:t>Action</a:t>
            </a:r>
            <a:r>
              <a:rPr lang="sl-SI" sz="1800" dirty="0"/>
              <a:t> Plan (2021-2027)«.</a:t>
            </a:r>
            <a:r>
              <a:rPr lang="en-US" sz="1800" dirty="0"/>
              <a:t> </a:t>
            </a:r>
            <a:r>
              <a:rPr lang="sl-SI" sz="1800" dirty="0"/>
              <a:t>20. 10. 2020</a:t>
            </a:r>
          </a:p>
          <a:p>
            <a:r>
              <a:rPr lang="sl-SI" sz="1800" dirty="0"/>
              <a:t>Komisija Državnega sveta za kulturo, znanost, šolstvo in šport,</a:t>
            </a:r>
            <a:r>
              <a:rPr lang="en-US" sz="1800" dirty="0"/>
              <a:t> </a:t>
            </a:r>
            <a:r>
              <a:rPr lang="sl-SI" sz="1800" dirty="0"/>
              <a:t>Sklep: Komisija poziva Vlado, da v okviru sredstev za digitalni prehod</a:t>
            </a:r>
            <a:r>
              <a:rPr lang="en-US" sz="1800" dirty="0"/>
              <a:t> </a:t>
            </a:r>
            <a:r>
              <a:rPr lang="sl-SI" sz="1800" dirty="0"/>
              <a:t>in krepitev digitalnih kompetenc (2.8.1 Komponenta 1) takoj začne</a:t>
            </a:r>
            <a:r>
              <a:rPr lang="en-US" sz="1800" dirty="0"/>
              <a:t> </a:t>
            </a:r>
            <a:r>
              <a:rPr lang="sl-SI" sz="1800" dirty="0"/>
              <a:t>aktivnosti za oblikovanje in umestitev samostojnega obveznega predmeta</a:t>
            </a:r>
            <a:r>
              <a:rPr lang="en-US" sz="1800" dirty="0"/>
              <a:t> </a:t>
            </a:r>
            <a:r>
              <a:rPr lang="sl-SI" sz="1800" dirty="0"/>
              <a:t>računalništvo in informatika v celotno vertikalo osnovnega in</a:t>
            </a:r>
            <a:r>
              <a:rPr lang="en-US" sz="1800" dirty="0"/>
              <a:t> </a:t>
            </a:r>
            <a:r>
              <a:rPr lang="sl-SI" sz="1800" dirty="0"/>
              <a:t>srednjega izobraževanja. Takoj naj začne s pripravo programov</a:t>
            </a:r>
            <a:r>
              <a:rPr lang="en-US" sz="1800" dirty="0"/>
              <a:t> </a:t>
            </a:r>
            <a:r>
              <a:rPr lang="sl-SI" sz="1800" dirty="0"/>
              <a:t>strokovnega izobraževanja učiteljev osnovnih in srednjih šol iz</a:t>
            </a:r>
            <a:r>
              <a:rPr lang="en-US" sz="1800" dirty="0"/>
              <a:t> </a:t>
            </a:r>
            <a:r>
              <a:rPr lang="sl-SI" sz="1800" dirty="0"/>
              <a:t>računalništva in informatike ter v sodelovanju z univerzami, še</a:t>
            </a:r>
            <a:r>
              <a:rPr lang="en-US" sz="1800" dirty="0"/>
              <a:t> </a:t>
            </a:r>
            <a:r>
              <a:rPr lang="sl-SI" sz="1800" dirty="0"/>
              <a:t>posebej s pedagoškimi fakultetami, pripravi nadgradnjo študijskih</a:t>
            </a:r>
            <a:r>
              <a:rPr lang="en-US" sz="1800" dirty="0"/>
              <a:t> </a:t>
            </a:r>
            <a:r>
              <a:rPr lang="sl-SI" sz="1800" dirty="0"/>
              <a:t>programov.</a:t>
            </a:r>
            <a:r>
              <a:rPr lang="en-US" sz="1800" dirty="0"/>
              <a:t> </a:t>
            </a:r>
            <a:r>
              <a:rPr lang="sl-SI" sz="1800" dirty="0"/>
              <a:t>31. 3. 2021</a:t>
            </a:r>
          </a:p>
          <a:p>
            <a:r>
              <a:rPr lang="sl-SI" sz="1800" dirty="0"/>
              <a:t>Vključeno v Mnenje k Osnutku Predloga Načrta za okrevanje in</a:t>
            </a:r>
            <a:r>
              <a:rPr lang="en-US" sz="1800" dirty="0"/>
              <a:t> </a:t>
            </a:r>
            <a:r>
              <a:rPr lang="sl-SI" sz="1800" dirty="0"/>
              <a:t>odpornost, DS, 22. 4. 2021</a:t>
            </a:r>
          </a:p>
          <a:p>
            <a:r>
              <a:rPr lang="sl-SI" sz="1800" dirty="0"/>
              <a:t>Digitalne kompetence nas naučijo držati pero, računalništvo in</a:t>
            </a:r>
            <a:r>
              <a:rPr lang="en-US" sz="1800" dirty="0"/>
              <a:t> </a:t>
            </a:r>
            <a:r>
              <a:rPr lang="sl-SI" sz="1800" dirty="0"/>
              <a:t>informatika nas uči pisati zgodbe - Poročilo RINOS. maj 2021</a:t>
            </a:r>
          </a:p>
          <a:p>
            <a:pPr marL="0" indent="0">
              <a:buNone/>
            </a:pPr>
            <a:endParaRPr lang="sl-SI" sz="1800" dirty="0"/>
          </a:p>
        </p:txBody>
      </p:sp>
    </p:spTree>
    <p:extLst>
      <p:ext uri="{BB962C8B-B14F-4D97-AF65-F5344CB8AC3E}">
        <p14:creationId xmlns:p14="http://schemas.microsoft.com/office/powerpoint/2010/main" val="2059114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EA0FA1-8E50-BFBF-C11D-CCFD8F1AAD5E}"/>
              </a:ext>
            </a:extLst>
          </p:cNvPr>
          <p:cNvSpPr>
            <a:spLocks noGrp="1"/>
          </p:cNvSpPr>
          <p:nvPr>
            <p:ph type="title"/>
          </p:nvPr>
        </p:nvSpPr>
        <p:spPr>
          <a:xfrm>
            <a:off x="635540" y="51881"/>
            <a:ext cx="10668000" cy="1524000"/>
          </a:xfrm>
        </p:spPr>
        <p:txBody>
          <a:bodyPr>
            <a:normAutofit/>
          </a:bodyPr>
          <a:lstStyle/>
          <a:p>
            <a:r>
              <a:rPr lang="en-US" sz="2800" dirty="0" err="1"/>
              <a:t>delna</a:t>
            </a:r>
            <a:r>
              <a:rPr lang="en-US" sz="5400" dirty="0"/>
              <a:t> </a:t>
            </a:r>
            <a:r>
              <a:rPr lang="en-US" sz="5400" dirty="0" err="1"/>
              <a:t>Kronologija</a:t>
            </a:r>
            <a:r>
              <a:rPr lang="en-US" sz="5400" dirty="0"/>
              <a:t> </a:t>
            </a:r>
            <a:r>
              <a:rPr lang="en-US" sz="2800" dirty="0" err="1"/>
              <a:t>zadnjih</a:t>
            </a:r>
            <a:r>
              <a:rPr lang="en-US" sz="2800" dirty="0"/>
              <a:t> par let</a:t>
            </a:r>
            <a:endParaRPr lang="sl-SI" sz="5400" dirty="0"/>
          </a:p>
        </p:txBody>
      </p:sp>
      <p:sp>
        <p:nvSpPr>
          <p:cNvPr id="3" name="Označba mesta vsebine 2">
            <a:extLst>
              <a:ext uri="{FF2B5EF4-FFF2-40B4-BE49-F238E27FC236}">
                <a16:creationId xmlns:a16="http://schemas.microsoft.com/office/drawing/2014/main" id="{15133C17-F502-2E84-3A6E-E96EE65C4D8D}"/>
              </a:ext>
            </a:extLst>
          </p:cNvPr>
          <p:cNvSpPr>
            <a:spLocks noGrp="1"/>
          </p:cNvSpPr>
          <p:nvPr>
            <p:ph idx="1"/>
          </p:nvPr>
        </p:nvSpPr>
        <p:spPr>
          <a:xfrm>
            <a:off x="330739" y="1429966"/>
            <a:ext cx="11707240" cy="5267528"/>
          </a:xfrm>
        </p:spPr>
        <p:txBody>
          <a:bodyPr>
            <a:normAutofit lnSpcReduction="10000"/>
          </a:bodyPr>
          <a:lstStyle/>
          <a:p>
            <a:r>
              <a:rPr lang="sl-SI" sz="1600" dirty="0"/>
              <a:t>Ukrep Strateškega sveta za digitalizacijo, uvedba obveznega predmeta</a:t>
            </a:r>
            <a:r>
              <a:rPr lang="en-US" sz="1600" dirty="0"/>
              <a:t> </a:t>
            </a:r>
            <a:r>
              <a:rPr lang="sl-SI" sz="1600" dirty="0"/>
              <a:t>RIN v srednje in osnovne šole</a:t>
            </a:r>
            <a:r>
              <a:rPr lang="en-US" sz="1600" dirty="0"/>
              <a:t> </a:t>
            </a:r>
            <a:r>
              <a:rPr lang="sl-SI" sz="1600" dirty="0">
                <a:hlinkClick r:id="rId2"/>
              </a:rPr>
              <a:t>https://www.gov.si/novice/2021-06-22-40-ukrepov-za-cetrto-desetletje-samostojne-drzave/</a:t>
            </a:r>
            <a:r>
              <a:rPr lang="en-US" sz="1600" dirty="0"/>
              <a:t> </a:t>
            </a:r>
          </a:p>
          <a:p>
            <a:r>
              <a:rPr lang="sl-SI" sz="1600" dirty="0"/>
              <a:t>Vlada RS, Vlada potrdila prvi paket ukrepov Strateškega sveta za digitalizacijo</a:t>
            </a:r>
            <a:r>
              <a:rPr lang="en-US" sz="1600" dirty="0"/>
              <a:t> </a:t>
            </a:r>
            <a:r>
              <a:rPr lang="sl-SI" sz="1600" dirty="0">
                <a:hlinkClick r:id="rId3"/>
              </a:rPr>
              <a:t>https://www.gov.si/novice/2021-06-17-82-redna-seja-vlade-republike-slovenije/</a:t>
            </a:r>
            <a:r>
              <a:rPr lang="en-US" sz="1600" dirty="0"/>
              <a:t>  </a:t>
            </a:r>
            <a:r>
              <a:rPr lang="sl-SI" sz="1600" dirty="0">
                <a:hlinkClick r:id="rId4"/>
              </a:rPr>
              <a:t>https://www.gov.si/assets/vlada/Seja-vlade-SZJ/2021/06-2021/sevl82.docx</a:t>
            </a:r>
            <a:r>
              <a:rPr lang="en-US" sz="1600" dirty="0"/>
              <a:t>  </a:t>
            </a:r>
            <a:r>
              <a:rPr lang="sl-SI" sz="1600" dirty="0"/>
              <a:t>17. 6. 2021</a:t>
            </a:r>
            <a:endParaRPr lang="en-US" sz="1600" dirty="0"/>
          </a:p>
          <a:p>
            <a:r>
              <a:rPr lang="sl-SI" sz="1600" dirty="0"/>
              <a:t>Skupni dopis "Uvedba obveznega predmeta računalništva in informatike",</a:t>
            </a:r>
            <a:r>
              <a:rPr lang="en-US" sz="1600" dirty="0"/>
              <a:t> </a:t>
            </a:r>
            <a:r>
              <a:rPr lang="sl-SI" sz="1600" dirty="0"/>
              <a:t>UL FRI, UM FERI, UP FAMNIT. 19. 7. 2021</a:t>
            </a:r>
            <a:endParaRPr lang="en-US" sz="1600" dirty="0"/>
          </a:p>
          <a:p>
            <a:r>
              <a:rPr lang="sl-SI" sz="1600" dirty="0"/>
              <a:t>Strokovni sveta RS za splošno izobraževanje</a:t>
            </a:r>
            <a:r>
              <a:rPr lang="en-US" sz="1600" dirty="0"/>
              <a:t> </a:t>
            </a:r>
            <a:endParaRPr lang="sl-SI" sz="1600" dirty="0"/>
          </a:p>
          <a:p>
            <a:pPr lvl="1"/>
            <a:r>
              <a:rPr lang="sl-SI" sz="1400" dirty="0"/>
              <a:t>SKLEP 8: Strokovni svet RS za splošno izobraževanje poziva Ministrstvo</a:t>
            </a:r>
            <a:r>
              <a:rPr lang="en-US" sz="1400" dirty="0"/>
              <a:t> </a:t>
            </a:r>
            <a:r>
              <a:rPr lang="sl-SI" sz="1400" dirty="0"/>
              <a:t>za izobraževanje, znanost in šport, da naredi ključne korake za</a:t>
            </a:r>
            <a:r>
              <a:rPr lang="en-US" sz="1400" dirty="0"/>
              <a:t> </a:t>
            </a:r>
            <a:r>
              <a:rPr lang="sl-SI" sz="1400" dirty="0"/>
              <a:t>izvajanje ciljev iz poročila strokovne delovne skupine (RINOS) z</a:t>
            </a:r>
            <a:r>
              <a:rPr lang="en-US" sz="1400" dirty="0"/>
              <a:t> </a:t>
            </a:r>
            <a:r>
              <a:rPr lang="sl-SI" sz="1400" dirty="0"/>
              <a:t>upoštevanjem poudarkov iz razprave.</a:t>
            </a:r>
            <a:r>
              <a:rPr lang="en-US" sz="1400" dirty="0"/>
              <a:t> </a:t>
            </a:r>
            <a:r>
              <a:rPr lang="sl-SI" sz="1400" dirty="0"/>
              <a:t>21. 10. 2021</a:t>
            </a:r>
          </a:p>
          <a:p>
            <a:r>
              <a:rPr lang="sl-SI" sz="1600" dirty="0"/>
              <a:t>Okvir računalništva in informatike od vrtca do srednje šole - Poročilo</a:t>
            </a:r>
            <a:r>
              <a:rPr lang="en-US" sz="1600" dirty="0"/>
              <a:t> </a:t>
            </a:r>
            <a:r>
              <a:rPr lang="sl-SI" sz="1600" dirty="0"/>
              <a:t>RINOS, januar 2022</a:t>
            </a:r>
          </a:p>
          <a:p>
            <a:r>
              <a:rPr lang="sl-SI" sz="1600" dirty="0" err="1"/>
              <a:t>Informatics</a:t>
            </a:r>
            <a:r>
              <a:rPr lang="sl-SI" sz="1600" dirty="0"/>
              <a:t> </a:t>
            </a:r>
            <a:r>
              <a:rPr lang="sl-SI" sz="1600" dirty="0" err="1"/>
              <a:t>education</a:t>
            </a:r>
            <a:r>
              <a:rPr lang="sl-SI" sz="1600" dirty="0"/>
              <a:t> at </a:t>
            </a:r>
            <a:r>
              <a:rPr lang="sl-SI" sz="1600" dirty="0" err="1"/>
              <a:t>school</a:t>
            </a:r>
            <a:r>
              <a:rPr lang="sl-SI" sz="1600" dirty="0"/>
              <a:t> in Europe, Eurydice </a:t>
            </a:r>
            <a:r>
              <a:rPr lang="sl-SI" sz="1600" dirty="0" err="1"/>
              <a:t>report</a:t>
            </a:r>
            <a:r>
              <a:rPr lang="sl-SI" sz="1600" dirty="0"/>
              <a:t>:</a:t>
            </a:r>
            <a:r>
              <a:rPr lang="en-US" sz="1600" dirty="0"/>
              <a:t> </a:t>
            </a:r>
            <a:r>
              <a:rPr lang="sl-SI" sz="1600" dirty="0"/>
              <a:t>Slovenija je ena od štirih držav brez obveznega predmeta z vsebinami</a:t>
            </a:r>
            <a:r>
              <a:rPr lang="en-US" sz="1600" dirty="0"/>
              <a:t> </a:t>
            </a:r>
            <a:r>
              <a:rPr lang="sl-SI" sz="1600" dirty="0"/>
              <a:t>RIN in po reformah v državah EU bo edina, september 2022</a:t>
            </a:r>
          </a:p>
          <a:p>
            <a:r>
              <a:rPr lang="sl-SI" sz="1600" dirty="0"/>
              <a:t>Ministrstvo za javno upravo, Partnerstvo za spremembe.</a:t>
            </a:r>
            <a:r>
              <a:rPr lang="en-US" sz="1600" dirty="0"/>
              <a:t> </a:t>
            </a:r>
            <a:r>
              <a:rPr lang="sl-SI" sz="1600" dirty="0"/>
              <a:t>Uvedba obveznega predmeta Računalništvo in informatika v osnovne in</a:t>
            </a:r>
            <a:r>
              <a:rPr lang="en-US" sz="1600" dirty="0"/>
              <a:t> </a:t>
            </a:r>
            <a:r>
              <a:rPr lang="sl-SI" sz="1600" dirty="0"/>
              <a:t>srednje šole - da bomo snovalci naše prihodnosti (Univerza v</a:t>
            </a:r>
            <a:r>
              <a:rPr lang="en-US" sz="1600" dirty="0"/>
              <a:t> </a:t>
            </a:r>
            <a:r>
              <a:rPr lang="sl-SI" sz="1600" dirty="0"/>
              <a:t>Ljubljani, Fakulteta za računalništvo in informatiko).</a:t>
            </a:r>
            <a:r>
              <a:rPr lang="en-US" sz="1600" dirty="0"/>
              <a:t> </a:t>
            </a:r>
            <a:r>
              <a:rPr lang="sl-SI" sz="1600" dirty="0"/>
              <a:t>9. 11. 2022</a:t>
            </a:r>
          </a:p>
        </p:txBody>
      </p:sp>
    </p:spTree>
    <p:extLst>
      <p:ext uri="{BB962C8B-B14F-4D97-AF65-F5344CB8AC3E}">
        <p14:creationId xmlns:p14="http://schemas.microsoft.com/office/powerpoint/2010/main" val="3250414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B009A4-ECC9-A8B7-4ACA-EB517A55451C}"/>
              </a:ext>
            </a:extLst>
          </p:cNvPr>
          <p:cNvSpPr>
            <a:spLocks noGrp="1"/>
          </p:cNvSpPr>
          <p:nvPr>
            <p:ph type="title"/>
          </p:nvPr>
        </p:nvSpPr>
        <p:spPr/>
        <p:txBody>
          <a:bodyPr/>
          <a:lstStyle/>
          <a:p>
            <a:r>
              <a:rPr lang="en-US" dirty="0" err="1"/>
              <a:t>Državni</a:t>
            </a:r>
            <a:r>
              <a:rPr lang="en-US" dirty="0"/>
              <a:t> </a:t>
            </a:r>
            <a:r>
              <a:rPr lang="en-US" dirty="0" err="1"/>
              <a:t>svet</a:t>
            </a:r>
            <a:r>
              <a:rPr lang="en-US" dirty="0"/>
              <a:t>, 22. 11. 2022</a:t>
            </a:r>
            <a:endParaRPr lang="sl-SI" dirty="0"/>
          </a:p>
        </p:txBody>
      </p:sp>
      <p:pic>
        <p:nvPicPr>
          <p:cNvPr id="4" name="Označba mesta vsebine 3">
            <a:extLst>
              <a:ext uri="{FF2B5EF4-FFF2-40B4-BE49-F238E27FC236}">
                <a16:creationId xmlns:a16="http://schemas.microsoft.com/office/drawing/2014/main" id="{C5388DAD-4726-9ECC-0C63-62F13AFCDA33}"/>
              </a:ext>
            </a:extLst>
          </p:cNvPr>
          <p:cNvPicPr>
            <a:picLocks noGrp="1" noChangeAspect="1"/>
          </p:cNvPicPr>
          <p:nvPr>
            <p:ph idx="1"/>
          </p:nvPr>
        </p:nvPicPr>
        <p:blipFill>
          <a:blip r:embed="rId2"/>
          <a:stretch>
            <a:fillRect/>
          </a:stretch>
        </p:blipFill>
        <p:spPr>
          <a:xfrm>
            <a:off x="1733907" y="2174132"/>
            <a:ext cx="8014067" cy="3817938"/>
          </a:xfrm>
          <a:prstGeom prst="rect">
            <a:avLst/>
          </a:prstGeom>
        </p:spPr>
      </p:pic>
      <p:sp>
        <p:nvSpPr>
          <p:cNvPr id="8" name="Rectangle 3">
            <a:extLst>
              <a:ext uri="{FF2B5EF4-FFF2-40B4-BE49-F238E27FC236}">
                <a16:creationId xmlns:a16="http://schemas.microsoft.com/office/drawing/2014/main" id="{8807F9C4-40A6-77DC-DD79-11376E17925F}"/>
              </a:ext>
            </a:extLst>
          </p:cNvPr>
          <p:cNvSpPr>
            <a:spLocks noChangeArrowheads="1"/>
          </p:cNvSpPr>
          <p:nvPr/>
        </p:nvSpPr>
        <p:spPr bwMode="auto">
          <a:xfrm>
            <a:off x="311286" y="6177225"/>
            <a:ext cx="612366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sl-SI" altLang="sl-SI"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hlinkClick r:id="rId3"/>
              </a:rPr>
              <a:t>https://www.youtube.com/watch?v=I6Hll4RazYg</a:t>
            </a:r>
            <a:endParaRPr kumimoji="0" lang="sl-SI" altLang="sl-SI" sz="4000" b="0" i="0" u="none" strike="noStrike" cap="none" normalizeH="0" baseline="0" dirty="0">
              <a:ln>
                <a:noFill/>
              </a:ln>
              <a:solidFill>
                <a:schemeClr val="tx1"/>
              </a:solidFill>
              <a:effectLst/>
              <a:latin typeface="Arial" panose="020B0604020202020204" pitchFamily="34" charset="0"/>
            </a:endParaRPr>
          </a:p>
        </p:txBody>
      </p:sp>
      <p:pic>
        <p:nvPicPr>
          <p:cNvPr id="9" name="Slika 8">
            <a:extLst>
              <a:ext uri="{FF2B5EF4-FFF2-40B4-BE49-F238E27FC236}">
                <a16:creationId xmlns:a16="http://schemas.microsoft.com/office/drawing/2014/main" id="{291DA3CA-A800-D422-5E5B-6571B5EFF9B6}"/>
              </a:ext>
            </a:extLst>
          </p:cNvPr>
          <p:cNvPicPr>
            <a:picLocks noChangeAspect="1"/>
          </p:cNvPicPr>
          <p:nvPr/>
        </p:nvPicPr>
        <p:blipFill>
          <a:blip r:embed="rId4"/>
          <a:stretch>
            <a:fillRect/>
          </a:stretch>
        </p:blipFill>
        <p:spPr>
          <a:xfrm>
            <a:off x="9055354" y="248348"/>
            <a:ext cx="2705100" cy="2695575"/>
          </a:xfrm>
          <a:prstGeom prst="rect">
            <a:avLst/>
          </a:prstGeom>
        </p:spPr>
      </p:pic>
    </p:spTree>
    <p:extLst>
      <p:ext uri="{BB962C8B-B14F-4D97-AF65-F5344CB8AC3E}">
        <p14:creationId xmlns:p14="http://schemas.microsoft.com/office/powerpoint/2010/main" val="189729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N_povzetek">
            <a:hlinkClick r:id="" action="ppaction://media"/>
            <a:extLst>
              <a:ext uri="{FF2B5EF4-FFF2-40B4-BE49-F238E27FC236}">
                <a16:creationId xmlns:a16="http://schemas.microsoft.com/office/drawing/2014/main" id="{F4FB2DBC-F53F-B215-6768-CFCB7DC5BA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5585" y="365091"/>
            <a:ext cx="10450513" cy="5878512"/>
          </a:xfrm>
          <a:prstGeom prst="rect">
            <a:avLst/>
          </a:prstGeom>
        </p:spPr>
      </p:pic>
    </p:spTree>
    <p:extLst>
      <p:ext uri="{BB962C8B-B14F-4D97-AF65-F5344CB8AC3E}">
        <p14:creationId xmlns:p14="http://schemas.microsoft.com/office/powerpoint/2010/main" val="53646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ebble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{3F6FAAD2-7F9C-4D7A-AF41-51AA50E7DD45}tf16401371</Template>
  <TotalTime>130</TotalTime>
  <Words>2808</Words>
  <Application>Microsoft Office PowerPoint</Application>
  <PresentationFormat>Širokozaslonsko</PresentationFormat>
  <Paragraphs>241</Paragraphs>
  <Slides>58</Slides>
  <Notes>4</Notes>
  <HiddenSlides>0</HiddenSlides>
  <MMClips>2</MMClips>
  <ScaleCrop>false</ScaleCrop>
  <HeadingPairs>
    <vt:vector size="6" baseType="variant">
      <vt:variant>
        <vt:lpstr>Uporabljene pisave</vt:lpstr>
      </vt:variant>
      <vt:variant>
        <vt:i4>16</vt:i4>
      </vt:variant>
      <vt:variant>
        <vt:lpstr>Tema</vt:lpstr>
      </vt:variant>
      <vt:variant>
        <vt:i4>1</vt:i4>
      </vt:variant>
      <vt:variant>
        <vt:lpstr>Naslovi diapozitivov</vt:lpstr>
      </vt:variant>
      <vt:variant>
        <vt:i4>58</vt:i4>
      </vt:variant>
    </vt:vector>
  </HeadingPairs>
  <TitlesOfParts>
    <vt:vector size="75" baseType="lpstr">
      <vt:lpstr>Arial</vt:lpstr>
      <vt:lpstr>Avenir Next LT Pro</vt:lpstr>
      <vt:lpstr>Avenir Next LT Pro Light</vt:lpstr>
      <vt:lpstr>Bahnschrift SemiBold</vt:lpstr>
      <vt:lpstr>Calibri</vt:lpstr>
      <vt:lpstr>Calibri Light</vt:lpstr>
      <vt:lpstr>Catamaran</vt:lpstr>
      <vt:lpstr>Courier New</vt:lpstr>
      <vt:lpstr>Helvetica Neue</vt:lpstr>
      <vt:lpstr>Roboto</vt:lpstr>
      <vt:lpstr>Roboto Black</vt:lpstr>
      <vt:lpstr>Roboto Light</vt:lpstr>
      <vt:lpstr>Sitka Subheading</vt:lpstr>
      <vt:lpstr>Tahoma</vt:lpstr>
      <vt:lpstr>Times New Roman</vt:lpstr>
      <vt:lpstr>Verdana</vt:lpstr>
      <vt:lpstr>PebbleVTI</vt:lpstr>
      <vt:lpstr>Aktualnosti o poučevanju RIN</vt:lpstr>
      <vt:lpstr>O čem bo (morda) govora</vt:lpstr>
      <vt:lpstr>Viri slik</vt:lpstr>
      <vt:lpstr>Bo RIN obvezen, samostojni predmet v OŠ SŠ …</vt:lpstr>
      <vt:lpstr>delna Kronologija zadnjih par let</vt:lpstr>
      <vt:lpstr>delna Kronologija zadnjih par let</vt:lpstr>
      <vt:lpstr>delna Kronologija zadnjih par let</vt:lpstr>
      <vt:lpstr>Državni svet, 22. 11. 2022</vt:lpstr>
      <vt:lpstr>PowerPointova predstavitev</vt:lpstr>
      <vt:lpstr>PowerPointova predstavitev</vt:lpstr>
      <vt:lpstr>Novi Pišek </vt:lpstr>
      <vt:lpstr>SPLETNA STORITEV PIŠEK</vt:lpstr>
      <vt:lpstr>Spletna storitev za pomoč pri poučevanju programiranja z uporabo programiranja z delčki   Prosto dostopna na https://pisek.acm.si in https://pišek.acm.si   Omogoča avtomatsko ocenjevanje sestavljenih programov </vt:lpstr>
      <vt:lpstr>ZBIRKA NALOG</vt:lpstr>
      <vt:lpstr>Platforma za tekmovanje</vt:lpstr>
      <vt:lpstr> Tekmovanje ACM v programiranju     z delčki Pišek </vt:lpstr>
      <vt:lpstr>Brošure</vt:lpstr>
      <vt:lpstr>Projekt prenove Piška</vt:lpstr>
      <vt:lpstr>Na pomoč!</vt:lpstr>
      <vt:lpstr>Gradiva</vt:lpstr>
      <vt:lpstr>PowerPointova predstavitev</vt:lpstr>
      <vt:lpstr>IZZIVI POUČEVANJA RIN v OŠ in SŠ</vt:lpstr>
      <vt:lpstr>Namen</vt:lpstr>
      <vt:lpstr>PowerPointova predstavitev</vt:lpstr>
      <vt:lpstr>Pobuda učiteljev </vt:lpstr>
      <vt:lpstr>IZZIVI</vt:lpstr>
      <vt:lpstr>Letošnje teme</vt:lpstr>
      <vt:lpstr>Letošnje teme - prihajajoče</vt:lpstr>
      <vt:lpstr>Posnetki</vt:lpstr>
      <vt:lpstr>Tudi še kaj drugega …</vt:lpstr>
      <vt:lpstr>NAPOJ MINUT</vt:lpstr>
      <vt:lpstr>PowerPointova predstavitev</vt:lpstr>
      <vt:lpstr>MINUT</vt:lpstr>
      <vt:lpstr>Cilja</vt:lpstr>
      <vt:lpstr>PowerPointova predstavitev</vt:lpstr>
      <vt:lpstr>Fizično računalništvo pri pouku fizike</vt:lpstr>
      <vt:lpstr>Ko združimo računalništvo in osnovno elektroniko…</vt:lpstr>
      <vt:lpstr>Digitalna umetnost in matematika</vt:lpstr>
      <vt:lpstr>Digitalna umetnost in matematika</vt:lpstr>
      <vt:lpstr>Navodila za učenca</vt:lpstr>
      <vt:lpstr>Kameleon na malo drugačen način</vt:lpstr>
      <vt:lpstr>Problem: Elektronski model, ki prikazuje delovanje prilagajanja barve kože kameleona barvi okolice. </vt:lpstr>
      <vt:lpstr>Korak za korakom do rešitve</vt:lpstr>
      <vt:lpstr>Sklop nalog iz kemije s programiranjem v projektu Tomo</vt:lpstr>
      <vt:lpstr>Cilji pri pouku informatike</vt:lpstr>
      <vt:lpstr>DIGITALNA TEHNOLOGIJA V POUK MATEMATIKE</vt:lpstr>
      <vt:lpstr>Namen in CILJI projekta</vt:lpstr>
      <vt:lpstr>pogled na povezovanje RIN in MINUT predmetov</vt:lpstr>
      <vt:lpstr>MERJENJE ČISTOSTI ZRAKA</vt:lpstr>
      <vt:lpstr>POVEZOVANJE</vt:lpstr>
      <vt:lpstr>POVEZOVANJE</vt:lpstr>
      <vt:lpstr>POVEZOVANJE</vt:lpstr>
      <vt:lpstr>Projekt NAPOJ-MINUT</vt:lpstr>
      <vt:lpstr>Osnova projekta</vt:lpstr>
      <vt:lpstr>CILJ Projekta</vt:lpstr>
      <vt:lpstr>PowerPointova predstavitev</vt:lpstr>
      <vt:lpstr>Medpredmetno povezovanje</vt:lpstr>
      <vt:lpstr>Načrti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Aktualnosti o poučevanju RIN</dc:title>
  <dc:creator>Matija Lokar</dc:creator>
  <cp:lastModifiedBy>Matija Lokar</cp:lastModifiedBy>
  <cp:revision>1</cp:revision>
  <dcterms:created xsi:type="dcterms:W3CDTF">2023-01-06T14:19:56Z</dcterms:created>
  <dcterms:modified xsi:type="dcterms:W3CDTF">2023-01-06T16:30:12Z</dcterms:modified>
</cp:coreProperties>
</file>