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33"/>
  </p:notesMasterIdLst>
  <p:sldIdLst>
    <p:sldId id="256" r:id="rId3"/>
    <p:sldId id="257" r:id="rId4"/>
    <p:sldId id="258" r:id="rId5"/>
    <p:sldId id="261" r:id="rId6"/>
    <p:sldId id="287" r:id="rId7"/>
    <p:sldId id="259" r:id="rId8"/>
    <p:sldId id="260" r:id="rId9"/>
    <p:sldId id="262" r:id="rId10"/>
    <p:sldId id="265" r:id="rId11"/>
    <p:sldId id="267" r:id="rId12"/>
    <p:sldId id="288" r:id="rId13"/>
    <p:sldId id="269" r:id="rId14"/>
    <p:sldId id="270" r:id="rId15"/>
    <p:sldId id="272" r:id="rId16"/>
    <p:sldId id="273" r:id="rId17"/>
    <p:sldId id="274" r:id="rId18"/>
    <p:sldId id="289" r:id="rId19"/>
    <p:sldId id="290" r:id="rId20"/>
    <p:sldId id="277" r:id="rId21"/>
    <p:sldId id="291" r:id="rId22"/>
    <p:sldId id="278" r:id="rId23"/>
    <p:sldId id="292" r:id="rId24"/>
    <p:sldId id="293" r:id="rId25"/>
    <p:sldId id="279" r:id="rId26"/>
    <p:sldId id="280" r:id="rId27"/>
    <p:sldId id="285" r:id="rId28"/>
    <p:sldId id="284" r:id="rId29"/>
    <p:sldId id="276" r:id="rId30"/>
    <p:sldId id="282" r:id="rId31"/>
    <p:sldId id="283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Quattrocento Sans" panose="020B0502050000020003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hm/cVV8SEt/IL8zsVH9YB5fsCC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2" d="100"/>
          <a:sy n="112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ovska Serbec, Irena" userId="214540fd-6c23-4335-8526-6b275e1b7dc1" providerId="ADAL" clId="{923A258E-F24B-FB4A-A738-EAA3F3DFB6C3}"/>
    <pc:docChg chg="custSel delSld modSld">
      <pc:chgData name="Nancovska Serbec, Irena" userId="214540fd-6c23-4335-8526-6b275e1b7dc1" providerId="ADAL" clId="{923A258E-F24B-FB4A-A738-EAA3F3DFB6C3}" dt="2023-04-13T20:03:16.685" v="243" actId="1076"/>
      <pc:docMkLst>
        <pc:docMk/>
      </pc:docMkLst>
      <pc:sldChg chg="modSp mod">
        <pc:chgData name="Nancovska Serbec, Irena" userId="214540fd-6c23-4335-8526-6b275e1b7dc1" providerId="ADAL" clId="{923A258E-F24B-FB4A-A738-EAA3F3DFB6C3}" dt="2023-04-13T19:57:14.285" v="188" actId="20577"/>
        <pc:sldMkLst>
          <pc:docMk/>
          <pc:sldMk cId="0" sldId="276"/>
        </pc:sldMkLst>
        <pc:spChg chg="mod">
          <ac:chgData name="Nancovska Serbec, Irena" userId="214540fd-6c23-4335-8526-6b275e1b7dc1" providerId="ADAL" clId="{923A258E-F24B-FB4A-A738-EAA3F3DFB6C3}" dt="2023-04-13T19:57:14.285" v="188" actId="20577"/>
          <ac:spMkLst>
            <pc:docMk/>
            <pc:sldMk cId="0" sldId="276"/>
            <ac:spMk id="247" creationId="{00000000-0000-0000-0000-000000000000}"/>
          </ac:spMkLst>
        </pc:spChg>
      </pc:sldChg>
      <pc:sldChg chg="modSp mod">
        <pc:chgData name="Nancovska Serbec, Irena" userId="214540fd-6c23-4335-8526-6b275e1b7dc1" providerId="ADAL" clId="{923A258E-F24B-FB4A-A738-EAA3F3DFB6C3}" dt="2023-04-13T20:02:43.876" v="241" actId="20577"/>
        <pc:sldMkLst>
          <pc:docMk/>
          <pc:sldMk cId="0" sldId="277"/>
        </pc:sldMkLst>
        <pc:spChg chg="mod">
          <ac:chgData name="Nancovska Serbec, Irena" userId="214540fd-6c23-4335-8526-6b275e1b7dc1" providerId="ADAL" clId="{923A258E-F24B-FB4A-A738-EAA3F3DFB6C3}" dt="2023-04-13T20:02:43.876" v="241" actId="20577"/>
          <ac:spMkLst>
            <pc:docMk/>
            <pc:sldMk cId="0" sldId="277"/>
            <ac:spMk id="253" creationId="{00000000-0000-0000-0000-000000000000}"/>
          </ac:spMkLst>
        </pc:spChg>
      </pc:sldChg>
      <pc:sldChg chg="modSp mod">
        <pc:chgData name="Nancovska Serbec, Irena" userId="214540fd-6c23-4335-8526-6b275e1b7dc1" providerId="ADAL" clId="{923A258E-F24B-FB4A-A738-EAA3F3DFB6C3}" dt="2023-04-13T19:54:52.867" v="121" actId="20577"/>
        <pc:sldMkLst>
          <pc:docMk/>
          <pc:sldMk cId="0" sldId="278"/>
        </pc:sldMkLst>
        <pc:spChg chg="mod">
          <ac:chgData name="Nancovska Serbec, Irena" userId="214540fd-6c23-4335-8526-6b275e1b7dc1" providerId="ADAL" clId="{923A258E-F24B-FB4A-A738-EAA3F3DFB6C3}" dt="2023-04-13T19:54:52.867" v="121" actId="20577"/>
          <ac:spMkLst>
            <pc:docMk/>
            <pc:sldMk cId="0" sldId="278"/>
            <ac:spMk id="263" creationId="{00000000-0000-0000-0000-000000000000}"/>
          </ac:spMkLst>
        </pc:spChg>
      </pc:sldChg>
      <pc:sldChg chg="modSp mod">
        <pc:chgData name="Nancovska Serbec, Irena" userId="214540fd-6c23-4335-8526-6b275e1b7dc1" providerId="ADAL" clId="{923A258E-F24B-FB4A-A738-EAA3F3DFB6C3}" dt="2023-04-13T20:03:16.685" v="243" actId="1076"/>
        <pc:sldMkLst>
          <pc:docMk/>
          <pc:sldMk cId="0" sldId="279"/>
        </pc:sldMkLst>
        <pc:picChg chg="mod">
          <ac:chgData name="Nancovska Serbec, Irena" userId="214540fd-6c23-4335-8526-6b275e1b7dc1" providerId="ADAL" clId="{923A258E-F24B-FB4A-A738-EAA3F3DFB6C3}" dt="2023-04-13T20:03:16.685" v="243" actId="1076"/>
          <ac:picMkLst>
            <pc:docMk/>
            <pc:sldMk cId="0" sldId="279"/>
            <ac:picMk id="5" creationId="{FA47AE02-7C97-DF44-8805-ED7AC93B37AA}"/>
          </ac:picMkLst>
        </pc:picChg>
      </pc:sldChg>
      <pc:sldChg chg="del">
        <pc:chgData name="Nancovska Serbec, Irena" userId="214540fd-6c23-4335-8526-6b275e1b7dc1" providerId="ADAL" clId="{923A258E-F24B-FB4A-A738-EAA3F3DFB6C3}" dt="2023-04-13T19:55:02.740" v="122" actId="2696"/>
        <pc:sldMkLst>
          <pc:docMk/>
          <pc:sldMk cId="2442816635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1329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991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d924dc5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2d924dc5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497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d924dc5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2d924dc5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d924dc5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2d924dc5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218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2d924dc56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2d924dc56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2d924dc56e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2d924dc56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2d924dc56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2d924dc56e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117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2d924dc56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2d924dc56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2d924dc56e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84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d924dc56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2d924dc56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2d924dc56e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74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slovni diapozitiv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" name="Google Shape;25;p29"/>
          <p:cNvGrpSpPr/>
          <p:nvPr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26" name="Google Shape;26;p29"/>
            <p:cNvPicPr preferRelativeResize="0"/>
            <p:nvPr/>
          </p:nvPicPr>
          <p:blipFill rotWithShape="1">
            <a:blip r:embed="rId2">
              <a:alphaModFix/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9"/>
            <p:cNvPicPr preferRelativeResize="0"/>
            <p:nvPr/>
          </p:nvPicPr>
          <p:blipFill rotWithShape="1">
            <a:blip r:embed="rId2">
              <a:alphaModFix/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721" y="621199"/>
            <a:ext cx="6093855" cy="12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9360" y="657948"/>
            <a:ext cx="3233641" cy="426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 descr="Portal MIZŠ - Portal Ministrstvo za vzgojo in izobraževanj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0160" y="5772294"/>
            <a:ext cx="2285816" cy="4704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9"/>
          <p:cNvSpPr txBox="1"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l="15997" t="7863" b="5634"/>
          <a:stretch/>
        </p:blipFill>
        <p:spPr>
          <a:xfrm>
            <a:off x="424769" y="594831"/>
            <a:ext cx="1439157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9"/>
          <p:cNvSpPr/>
          <p:nvPr/>
        </p:nvSpPr>
        <p:spPr>
          <a:xfrm>
            <a:off x="8521700" y="6106131"/>
            <a:ext cx="3124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Dogodek delno financira Ministrstvo za okolje, podnebje in energijo s sredstvi Sklada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za podnebne spremembe, v okviru projekta Podnebni cilji in vsebine v vzgoji in izobraževanju.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9360" y="5180237"/>
            <a:ext cx="1678336" cy="534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29"/>
          <p:cNvGrpSpPr/>
          <p:nvPr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37" name="Google Shape;37;p29"/>
            <p:cNvPicPr preferRelativeResize="0"/>
            <p:nvPr/>
          </p:nvPicPr>
          <p:blipFill rotWithShape="1">
            <a:blip r:embed="rId2">
              <a:alphaModFix/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29"/>
            <p:cNvPicPr preferRelativeResize="0"/>
            <p:nvPr/>
          </p:nvPicPr>
          <p:blipFill rotWithShape="1">
            <a:blip r:embed="rId2">
              <a:alphaModFix/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4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721" y="621199"/>
            <a:ext cx="6093855" cy="12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9360" y="657948"/>
            <a:ext cx="3233641" cy="426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 descr="Portal MIZŠ - Portal Ministrstvo za vzgojo in izobraževanj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0160" y="5772294"/>
            <a:ext cx="2285816" cy="47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9"/>
          <p:cNvPicPr preferRelativeResize="0"/>
          <p:nvPr/>
        </p:nvPicPr>
        <p:blipFill rotWithShape="1">
          <a:blip r:embed="rId6">
            <a:alphaModFix/>
          </a:blip>
          <a:srcRect l="15997" t="7863" b="5634"/>
          <a:stretch/>
        </p:blipFill>
        <p:spPr>
          <a:xfrm>
            <a:off x="424769" y="594831"/>
            <a:ext cx="1439157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9"/>
          <p:cNvSpPr/>
          <p:nvPr/>
        </p:nvSpPr>
        <p:spPr>
          <a:xfrm>
            <a:off x="8521700" y="6106131"/>
            <a:ext cx="3124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Dogodek delno financira Ministrstvo za okolje, podnebje in energijo s sredstvi Sklada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1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za podnebne spremembe, v okviru projekta Podnebni cilji in vsebine v vzgoji in izobraževanju.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9360" y="5180237"/>
            <a:ext cx="1678336" cy="534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96">
          <p15:clr>
            <a:srgbClr val="FBAE40"/>
          </p15:clr>
        </p15:guide>
        <p15:guide id="4" orient="horz" pos="4224">
          <p15:clr>
            <a:srgbClr val="FBAE40"/>
          </p15:clr>
        </p15:guide>
        <p15:guide id="5" pos="98">
          <p15:clr>
            <a:srgbClr val="FBAE40"/>
          </p15:clr>
        </p15:guide>
        <p15:guide id="6" pos="758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Vsebina z naslovom">
  <p:cSld name="2_Vsebina z naslov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8"/>
          <p:cNvSpPr txBox="1"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body" idx="1"/>
          </p:nvPr>
        </p:nvSpPr>
        <p:spPr>
          <a:xfrm>
            <a:off x="155575" y="1752600"/>
            <a:ext cx="3932237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38"/>
          <p:cNvSpPr>
            <a:spLocks noGrp="1"/>
          </p:cNvSpPr>
          <p:nvPr>
            <p:ph type="pic" idx="2"/>
          </p:nvPr>
        </p:nvSpPr>
        <p:spPr>
          <a:xfrm>
            <a:off x="4183063" y="152400"/>
            <a:ext cx="7853362" cy="62039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0B039-5CB5-41C0-280D-0F6E9B6AB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53EC6-A0BD-EC07-4A15-D2A929C05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4DBD2-0BA5-17B0-D843-315BD572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1DE6B-9247-0A33-BDBB-3E0933AD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44996-F1C1-B5C3-30DE-F9324388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1827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443F8-5671-95F1-E3DF-1DC8A5B9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58099-B495-069A-846A-1D7304E51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26F7D-CA47-8BE9-6B7E-2AF3ED1E1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3B826-54BC-CD68-9603-74CEBE86C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CB432-5073-EA75-DFAF-227EF140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973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738B7-60D2-94F3-6A1A-E10D8C90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77E6D-BA18-4AAB-763F-5E57ED3E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ED971-F944-DB37-5E56-22A15A1E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89C14-CCBB-22FA-A030-04663B69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6EDAE-0EFA-1E01-CDF3-9A3991FD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0319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7AF9-45B6-570D-2F9B-BCBA64CF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CF63-7E96-FF89-0D6E-B8E6A5F6B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BDABD-D4A1-150E-C2E1-D4C64717D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DB7BE-4AD2-3D85-2581-8E1F3BE6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3FBB2-2926-F77C-E9F1-AD58B244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715D5-A896-398D-3C6B-18FC6F15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575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2E3E-E8ED-5A86-132C-F170AD56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8A953-0A38-7428-B810-541D23BF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87B8D-C2FB-6B0B-CE4E-95B9A8109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10219-D147-9849-B4C1-9EEBDAD9E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2F8EE-1C41-9EAC-2EF5-838D76A7B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3B6F6A-4BE9-F4AA-6199-96BE3984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4AA440-823E-EEE9-8831-2069356A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17B074-85E8-C2EA-4328-96113DB0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305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3654-F6D2-2396-18D1-63A6AEE4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0C1F2-EBD9-5683-03FB-0A5529AD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6F0B3-AE3D-7C58-333E-D69461FC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84D1B-BC77-7970-5127-A87B4631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156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1B23B-5CE5-BCDD-6476-2E5371BC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F78F-9FBF-69ED-9FD9-D2873EDB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C925D-468D-B0FE-CE24-A7B8ACBC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3631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CCBF-315C-93AA-132A-A76BDADF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0DA60-D259-DA48-4B38-2ED7E08A3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5E044-3139-78D8-DAC8-CAB4D3DA2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0979C-9EF6-74BD-83C7-4D4842BE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85CE-CD52-0748-B4BC-6B272ECB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B9D41-249C-5F43-9052-CB0C1BC6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3239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C054-10C0-4A96-BDFD-E5A5D5F3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BD27C-61A1-C0DE-578B-56FA5A856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EC00F-4D21-0B1D-576D-B2DB69687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0CE17-5C9F-987D-576E-832E1D4A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92797-701C-4C9A-148F-AB1CB16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2B10A-3A12-4EE3-A1DC-7A47624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986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00BC82-EB43-A404-EC5B-7A6051D4A65A}"/>
              </a:ext>
            </a:extLst>
          </p:cNvPr>
          <p:cNvSpPr txBox="1"/>
          <p:nvPr userDrawn="1"/>
        </p:nvSpPr>
        <p:spPr>
          <a:xfrm>
            <a:off x="10526230" y="648585"/>
            <a:ext cx="46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04B1C5D-F763-C047-8E41-898D5DFD947B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F0E1-4564-C524-7550-10E2C9EB3DF2}"/>
              </a:ext>
            </a:extLst>
          </p:cNvPr>
          <p:cNvSpPr txBox="1"/>
          <p:nvPr userDrawn="1"/>
        </p:nvSpPr>
        <p:spPr>
          <a:xfrm>
            <a:off x="404037" y="6422065"/>
            <a:ext cx="11387470" cy="307777"/>
          </a:xfrm>
          <a:prstGeom prst="rect">
            <a:avLst/>
          </a:prstGeom>
          <a:solidFill>
            <a:schemeClr val="accent3">
              <a:lumMod val="20000"/>
              <a:lumOff val="80000"/>
              <a:alpha val="70893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 err="1">
                <a:solidFill>
                  <a:srgbClr val="FF0000"/>
                </a:solidFill>
              </a:rPr>
              <a:t>Vloga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Učne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skupnosti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pri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poučevanju</a:t>
            </a:r>
            <a:r>
              <a:rPr lang="en-GB" b="1" i="1" dirty="0">
                <a:solidFill>
                  <a:srgbClr val="FF0000"/>
                </a:solidFill>
              </a:rPr>
              <a:t> o </a:t>
            </a:r>
            <a:r>
              <a:rPr lang="en-GB" b="1" i="1" dirty="0" err="1">
                <a:solidFill>
                  <a:srgbClr val="FF0000"/>
                </a:solidFill>
              </a:rPr>
              <a:t>podnebnih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spremembah</a:t>
            </a:r>
            <a:r>
              <a:rPr lang="en-GB" b="1" i="1" dirty="0">
                <a:solidFill>
                  <a:srgbClr val="FF0000"/>
                </a:solidFill>
              </a:rPr>
              <a:t>				</a:t>
            </a:r>
            <a:r>
              <a:rPr lang="en-GB" b="1" i="1" dirty="0" err="1">
                <a:solidFill>
                  <a:srgbClr val="FF0000"/>
                </a:solidFill>
              </a:rPr>
              <a:t>Laško</a:t>
            </a:r>
            <a:r>
              <a:rPr lang="en-GB" b="1" i="1" dirty="0">
                <a:solidFill>
                  <a:srgbClr val="FF0000"/>
                </a:solidFill>
              </a:rPr>
              <a:t>, 18. </a:t>
            </a:r>
            <a:r>
              <a:rPr lang="en-GB" b="1" i="1" dirty="0" err="1">
                <a:solidFill>
                  <a:srgbClr val="FF0000"/>
                </a:solidFill>
              </a:rPr>
              <a:t>mali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traven</a:t>
            </a:r>
            <a:r>
              <a:rPr lang="en-GB" b="1" i="1" dirty="0">
                <a:solidFill>
                  <a:srgbClr val="FF0000"/>
                </a:solidFill>
              </a:rPr>
              <a:t> 2023</a:t>
            </a:r>
            <a:endParaRPr lang="sl-SI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4725-130C-6763-17E7-053F5F4D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2CFAE-C241-1A8B-0D82-9C96DBBD6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BFFA3-3305-ABE1-3CF9-CEF5332F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A4C50-DA1C-AF0B-E39A-A1D2D8EB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E36A0-C918-9304-FB99-478C24A5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4472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5E121-CD1A-0BF5-37E1-E4E527E31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B01F1-17D8-ECA4-F0B7-BECCA20B7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EFC4-480E-5B44-7E84-4F9CA0D5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703F9-2F27-8548-A652-B47C618B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051D9-DCF5-3BF6-4CD1-F75295EB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122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F8BD8-365C-5F1F-9B99-650D0021A9A9}"/>
              </a:ext>
            </a:extLst>
          </p:cNvPr>
          <p:cNvSpPr txBox="1"/>
          <p:nvPr userDrawn="1"/>
        </p:nvSpPr>
        <p:spPr>
          <a:xfrm>
            <a:off x="10504966" y="637953"/>
            <a:ext cx="435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7E842FA-1FAC-5A48-B6BC-EFCAFB23F1F1}" type="slidenum">
              <a:rPr lang="sl-SI" smtClean="0"/>
              <a:pPr algn="ctr"/>
              <a:t>‹#›</a:t>
            </a:fld>
            <a:endParaRPr lang="sl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C92890-CD06-8615-35FC-DFDD172D6E88}"/>
              </a:ext>
            </a:extLst>
          </p:cNvPr>
          <p:cNvSpPr txBox="1"/>
          <p:nvPr userDrawn="1"/>
        </p:nvSpPr>
        <p:spPr>
          <a:xfrm>
            <a:off x="404037" y="6422065"/>
            <a:ext cx="11387470" cy="307777"/>
          </a:xfrm>
          <a:prstGeom prst="rect">
            <a:avLst/>
          </a:prstGeom>
          <a:solidFill>
            <a:schemeClr val="accent3">
              <a:lumMod val="20000"/>
              <a:lumOff val="80000"/>
              <a:alpha val="70893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 err="1">
                <a:solidFill>
                  <a:srgbClr val="FF0000"/>
                </a:solidFill>
              </a:rPr>
              <a:t>Vloga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Učne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skupnosti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pri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poučevanju</a:t>
            </a:r>
            <a:r>
              <a:rPr lang="en-GB" b="1" i="1" dirty="0">
                <a:solidFill>
                  <a:srgbClr val="FF0000"/>
                </a:solidFill>
              </a:rPr>
              <a:t> o </a:t>
            </a:r>
            <a:r>
              <a:rPr lang="en-GB" b="1" i="1" dirty="0" err="1">
                <a:solidFill>
                  <a:srgbClr val="FF0000"/>
                </a:solidFill>
              </a:rPr>
              <a:t>podnebnih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spremembah</a:t>
            </a:r>
            <a:r>
              <a:rPr lang="en-GB" b="1" i="1" dirty="0">
                <a:solidFill>
                  <a:srgbClr val="FF0000"/>
                </a:solidFill>
              </a:rPr>
              <a:t>				</a:t>
            </a:r>
            <a:r>
              <a:rPr lang="en-GB" b="1" i="1" dirty="0" err="1">
                <a:solidFill>
                  <a:srgbClr val="FF0000"/>
                </a:solidFill>
              </a:rPr>
              <a:t>Laško</a:t>
            </a:r>
            <a:r>
              <a:rPr lang="en-GB" b="1" i="1" dirty="0">
                <a:solidFill>
                  <a:srgbClr val="FF0000"/>
                </a:solidFill>
              </a:rPr>
              <a:t>, 18. </a:t>
            </a:r>
            <a:r>
              <a:rPr lang="en-GB" b="1" i="1" dirty="0" err="1">
                <a:solidFill>
                  <a:srgbClr val="FF0000"/>
                </a:solidFill>
              </a:rPr>
              <a:t>mali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traven</a:t>
            </a:r>
            <a:r>
              <a:rPr lang="en-GB" b="1" i="1" dirty="0">
                <a:solidFill>
                  <a:srgbClr val="FF0000"/>
                </a:solidFill>
              </a:rPr>
              <a:t> 2023</a:t>
            </a:r>
            <a:endParaRPr lang="sl-SI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3097D4-0A96-B599-83C9-030403186F9C}"/>
              </a:ext>
            </a:extLst>
          </p:cNvPr>
          <p:cNvSpPr txBox="1"/>
          <p:nvPr userDrawn="1"/>
        </p:nvSpPr>
        <p:spPr>
          <a:xfrm>
            <a:off x="10483703" y="62732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0750D5-D162-D842-8806-AD2F174ADA02}" type="slidenum">
              <a:rPr lang="sl-SI" smtClean="0"/>
              <a:pPr algn="ctr"/>
              <a:t>‹#›</a:t>
            </a:fld>
            <a:endParaRPr lang="sl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5FBDC-2F4A-9E9C-9C31-2E783CB12875}"/>
              </a:ext>
            </a:extLst>
          </p:cNvPr>
          <p:cNvSpPr txBox="1"/>
          <p:nvPr userDrawn="1"/>
        </p:nvSpPr>
        <p:spPr>
          <a:xfrm>
            <a:off x="404037" y="6422065"/>
            <a:ext cx="11387470" cy="307777"/>
          </a:xfrm>
          <a:prstGeom prst="rect">
            <a:avLst/>
          </a:prstGeom>
          <a:solidFill>
            <a:schemeClr val="accent3">
              <a:lumMod val="20000"/>
              <a:lumOff val="80000"/>
              <a:alpha val="70893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 err="1">
                <a:solidFill>
                  <a:srgbClr val="FF0000"/>
                </a:solidFill>
              </a:rPr>
              <a:t>Vloga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Učne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skupnosti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pri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poučevanju</a:t>
            </a:r>
            <a:r>
              <a:rPr lang="en-GB" b="1" i="1" dirty="0">
                <a:solidFill>
                  <a:srgbClr val="FF0000"/>
                </a:solidFill>
              </a:rPr>
              <a:t> o </a:t>
            </a:r>
            <a:r>
              <a:rPr lang="en-GB" b="1" i="1" dirty="0" err="1">
                <a:solidFill>
                  <a:srgbClr val="FF0000"/>
                </a:solidFill>
              </a:rPr>
              <a:t>podnebnih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spremembah</a:t>
            </a:r>
            <a:r>
              <a:rPr lang="en-GB" b="1" i="1" dirty="0">
                <a:solidFill>
                  <a:srgbClr val="FF0000"/>
                </a:solidFill>
              </a:rPr>
              <a:t>				</a:t>
            </a:r>
            <a:r>
              <a:rPr lang="en-GB" b="1" i="1" dirty="0" err="1">
                <a:solidFill>
                  <a:srgbClr val="FF0000"/>
                </a:solidFill>
              </a:rPr>
              <a:t>Laško</a:t>
            </a:r>
            <a:r>
              <a:rPr lang="en-GB" b="1" i="1" dirty="0">
                <a:solidFill>
                  <a:srgbClr val="FF0000"/>
                </a:solidFill>
              </a:rPr>
              <a:t>, 18. </a:t>
            </a:r>
            <a:r>
              <a:rPr lang="en-GB" b="1" i="1" dirty="0" err="1">
                <a:solidFill>
                  <a:srgbClr val="FF0000"/>
                </a:solidFill>
              </a:rPr>
              <a:t>mali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traven</a:t>
            </a:r>
            <a:r>
              <a:rPr lang="en-GB" b="1" i="1" dirty="0">
                <a:solidFill>
                  <a:srgbClr val="FF0000"/>
                </a:solidFill>
              </a:rPr>
              <a:t> 2023</a:t>
            </a:r>
            <a:endParaRPr lang="sl-SI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1"/>
          </p:nvPr>
        </p:nvSpPr>
        <p:spPr>
          <a:xfrm>
            <a:off x="155575" y="1253330"/>
            <a:ext cx="5873750" cy="510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body" idx="2"/>
          </p:nvPr>
        </p:nvSpPr>
        <p:spPr>
          <a:xfrm>
            <a:off x="6172199" y="1253331"/>
            <a:ext cx="5864225" cy="510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2"/>
          </p:nvPr>
        </p:nvSpPr>
        <p:spPr>
          <a:xfrm>
            <a:off x="155575" y="2093118"/>
            <a:ext cx="5864225" cy="426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body" idx="3"/>
          </p:nvPr>
        </p:nvSpPr>
        <p:spPr>
          <a:xfrm>
            <a:off x="6172200" y="1269205"/>
            <a:ext cx="586422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4"/>
          </p:nvPr>
        </p:nvSpPr>
        <p:spPr>
          <a:xfrm>
            <a:off x="6172200" y="2093117"/>
            <a:ext cx="5864224" cy="426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body" idx="1"/>
          </p:nvPr>
        </p:nvSpPr>
        <p:spPr>
          <a:xfrm>
            <a:off x="4202113" y="152400"/>
            <a:ext cx="7834312" cy="620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body" idx="2"/>
          </p:nvPr>
        </p:nvSpPr>
        <p:spPr>
          <a:xfrm>
            <a:off x="155575" y="1752600"/>
            <a:ext cx="3932237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sebina z naslovom">
  <p:cSld name="1_Vsebina z naslovom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body" idx="1"/>
          </p:nvPr>
        </p:nvSpPr>
        <p:spPr>
          <a:xfrm>
            <a:off x="155575" y="1752600"/>
            <a:ext cx="3932237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37"/>
          <p:cNvSpPr>
            <a:spLocks noGrp="1"/>
          </p:cNvSpPr>
          <p:nvPr>
            <p:ph type="pic" idx="2"/>
          </p:nvPr>
        </p:nvSpPr>
        <p:spPr>
          <a:xfrm>
            <a:off x="4183063" y="152400"/>
            <a:ext cx="7853362" cy="62039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42920" y="65978"/>
            <a:ext cx="2449080" cy="1664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" name="Google Shape;13;p28"/>
          <p:cNvGrpSpPr/>
          <p:nvPr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4" name="Google Shape;14;p28"/>
            <p:cNvPicPr preferRelativeResize="0"/>
            <p:nvPr/>
          </p:nvPicPr>
          <p:blipFill rotWithShape="1">
            <a:blip r:embed="rId13">
              <a:alphaModFix/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8"/>
            <p:cNvPicPr preferRelativeResize="0"/>
            <p:nvPr/>
          </p:nvPicPr>
          <p:blipFill rotWithShape="1">
            <a:blip r:embed="rId13">
              <a:alphaModFix/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17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21415" y="5409772"/>
            <a:ext cx="585470" cy="782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28"/>
          <p:cNvGrpSpPr/>
          <p:nvPr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9" name="Google Shape;19;p28"/>
            <p:cNvPicPr preferRelativeResize="0"/>
            <p:nvPr/>
          </p:nvPicPr>
          <p:blipFill rotWithShape="1">
            <a:blip r:embed="rId13">
              <a:alphaModFix/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8"/>
            <p:cNvPicPr preferRelativeResize="0"/>
            <p:nvPr/>
          </p:nvPicPr>
          <p:blipFill rotWithShape="1">
            <a:blip r:embed="rId13">
              <a:alphaModFix/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Google Shape;22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21415" y="5409772"/>
            <a:ext cx="585470" cy="7827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582">
          <p15:clr>
            <a:srgbClr val="F26B43"/>
          </p15:clr>
        </p15:guide>
        <p15:guide id="4" orient="horz" pos="96">
          <p15:clr>
            <a:srgbClr val="F26B43"/>
          </p15:clr>
        </p15:guide>
        <p15:guide id="5" orient="horz" pos="4224">
          <p15:clr>
            <a:srgbClr val="F26B43"/>
          </p15:clr>
        </p15:guide>
        <p15:guide id="6" pos="9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1F717E-5043-946B-3656-262B769F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6873-F420-4DB9-AC41-576283600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320D3-74F7-E9A8-A9EB-3355DDFB8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Vloga Učne skupnosti pri poučevanju o podnebnih sprememb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24DDE-6895-BC91-B0AD-9857505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15DC-835F-6BC4-8F41-CDD106C3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9913D-D3B5-ED48-85EB-B22C7624BE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505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apoj.s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cilnica.acm.si/enrol/index.php?id=84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mailto:napoj@404.s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okar.fmf.uni-lj.si/moodl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@webinarji-izzivipoucevanja3720" TargetMode="External"/><Relationship Id="rId4" Type="http://schemas.openxmlformats.org/officeDocument/2006/relationships/hyperlink" Target="https://uni-lj-si.zoom.us/j/94591171819?pwd=NUlMaitEczcvS3lia2xPaDR1bjd6dz0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>
            <a:spLocks noGrp="1"/>
          </p:cNvSpPr>
          <p:nvPr>
            <p:ph type="subTitle" idx="1"/>
          </p:nvPr>
        </p:nvSpPr>
        <p:spPr>
          <a:xfrm>
            <a:off x="165100" y="5404342"/>
            <a:ext cx="8345853" cy="145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/>
              <a:t>Andrej </a:t>
            </a:r>
            <a:r>
              <a:rPr lang="en-GB" dirty="0" err="1"/>
              <a:t>Brodnik</a:t>
            </a:r>
            <a:r>
              <a:rPr lang="en-GB" dirty="0"/>
              <a:t>, UL FRI, Matija </a:t>
            </a:r>
            <a:r>
              <a:rPr lang="en-GB" dirty="0" err="1"/>
              <a:t>Lokar</a:t>
            </a:r>
            <a:r>
              <a:rPr lang="en-GB" dirty="0"/>
              <a:t>, UL FMF, Irena </a:t>
            </a:r>
            <a:r>
              <a:rPr lang="en-GB" dirty="0" err="1"/>
              <a:t>Nančovska</a:t>
            </a:r>
            <a:r>
              <a:rPr lang="en-GB" dirty="0"/>
              <a:t> </a:t>
            </a:r>
            <a:r>
              <a:rPr lang="en-GB" dirty="0" err="1"/>
              <a:t>Šerbec</a:t>
            </a:r>
            <a:r>
              <a:rPr lang="en-GB" dirty="0"/>
              <a:t>, UL PEF in </a:t>
            </a:r>
            <a:r>
              <a:rPr lang="en-GB" dirty="0" err="1"/>
              <a:t>Rok</a:t>
            </a:r>
            <a:r>
              <a:rPr lang="en-GB" dirty="0"/>
              <a:t> </a:t>
            </a:r>
            <a:r>
              <a:rPr lang="en-GB" dirty="0" err="1"/>
              <a:t>Capuder</a:t>
            </a:r>
            <a:r>
              <a:rPr lang="en-GB" dirty="0"/>
              <a:t>, </a:t>
            </a:r>
            <a:r>
              <a:rPr lang="en-GB" dirty="0" err="1"/>
              <a:t>Zavod</a:t>
            </a:r>
            <a:r>
              <a:rPr lang="en-GB" dirty="0"/>
              <a:t> 404</a:t>
            </a:r>
            <a:endParaRPr dirty="0"/>
          </a:p>
        </p:txBody>
      </p:sp>
      <p:sp>
        <p:nvSpPr>
          <p:cNvPr id="82" name="Google Shape;82;p1"/>
          <p:cNvSpPr txBox="1"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dirty="0" err="1"/>
              <a:t>Vloga</a:t>
            </a:r>
            <a:r>
              <a:rPr lang="en-GB" dirty="0"/>
              <a:t> </a:t>
            </a:r>
            <a:r>
              <a:rPr lang="en-GB" b="1" i="1" dirty="0" err="1">
                <a:solidFill>
                  <a:srgbClr val="FF0000"/>
                </a:solidFill>
              </a:rPr>
              <a:t>Učne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err="1">
                <a:solidFill>
                  <a:srgbClr val="FF0000"/>
                </a:solidFill>
              </a:rPr>
              <a:t>skupnosti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poučevanju</a:t>
            </a:r>
            <a:r>
              <a:rPr lang="en-GB" dirty="0"/>
              <a:t> o </a:t>
            </a:r>
            <a:r>
              <a:rPr lang="en-GB" dirty="0" err="1"/>
              <a:t>podnebnih</a:t>
            </a:r>
            <a:r>
              <a:rPr lang="en-GB" dirty="0"/>
              <a:t> </a:t>
            </a:r>
            <a:r>
              <a:rPr lang="en-GB" dirty="0" err="1"/>
              <a:t>spremembah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2"/>
          <p:cNvPicPr preferRelativeResize="0"/>
          <p:nvPr/>
        </p:nvPicPr>
        <p:blipFill rotWithShape="1">
          <a:blip r:embed="rId3">
            <a:alphaModFix/>
          </a:blip>
          <a:srcRect r="8678"/>
          <a:stretch/>
        </p:blipFill>
        <p:spPr>
          <a:xfrm>
            <a:off x="0" y="0"/>
            <a:ext cx="10011747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0;p11">
            <a:extLst>
              <a:ext uri="{FF2B5EF4-FFF2-40B4-BE49-F238E27FC236}">
                <a16:creationId xmlns:a16="http://schemas.microsoft.com/office/drawing/2014/main" id="{642A820F-CE5F-7442-EF2C-12819DE425E9}"/>
              </a:ext>
            </a:extLst>
          </p:cNvPr>
          <p:cNvSpPr txBox="1">
            <a:spLocks/>
          </p:cNvSpPr>
          <p:nvPr/>
        </p:nvSpPr>
        <p:spPr>
          <a:xfrm>
            <a:off x="10167322" y="2093006"/>
            <a:ext cx="2024678" cy="303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888888"/>
              </a:buClr>
              <a:buSzPts val="2400"/>
            </a:pPr>
            <a:r>
              <a:rPr lang="en-GB" sz="3200" dirty="0" err="1"/>
              <a:t>Kaj</a:t>
            </a:r>
            <a:r>
              <a:rPr lang="en-GB" sz="3200" dirty="0"/>
              <a:t> </a:t>
            </a:r>
            <a:r>
              <a:rPr lang="en-GB" sz="3200" dirty="0" err="1"/>
              <a:t>pove</a:t>
            </a:r>
            <a:r>
              <a:rPr lang="en-GB" sz="3200" dirty="0"/>
              <a:t> o </a:t>
            </a:r>
            <a:r>
              <a:rPr lang="en-GB" sz="3200" dirty="0" err="1"/>
              <a:t>učni</a:t>
            </a:r>
            <a:r>
              <a:rPr lang="en-GB" sz="3200" dirty="0"/>
              <a:t> </a:t>
            </a:r>
            <a:r>
              <a:rPr lang="en-GB" sz="3200" dirty="0" err="1"/>
              <a:t>skupnosti</a:t>
            </a:r>
            <a:r>
              <a:rPr lang="en-GB" sz="3200" dirty="0"/>
              <a:t> BING in </a:t>
            </a:r>
            <a:r>
              <a:rPr lang="en-GB" sz="3200" dirty="0" err="1"/>
              <a:t>njegov</a:t>
            </a:r>
            <a:r>
              <a:rPr lang="en-GB" sz="3200" dirty="0"/>
              <a:t> </a:t>
            </a:r>
            <a:r>
              <a:rPr lang="en-GB" sz="3200" i="1" dirty="0" err="1"/>
              <a:t>ChatGPT</a:t>
            </a:r>
            <a:endParaRPr lang="en-GB" sz="3200" i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EC7C3A-EF47-8E71-66C3-254342BACEF7}"/>
              </a:ext>
            </a:extLst>
          </p:cNvPr>
          <p:cNvCxnSpPr/>
          <p:nvPr/>
        </p:nvCxnSpPr>
        <p:spPr>
          <a:xfrm>
            <a:off x="5266944" y="1600200"/>
            <a:ext cx="1737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9599AA-F8E9-ED73-7663-86E62819B4C0}"/>
              </a:ext>
            </a:extLst>
          </p:cNvPr>
          <p:cNvCxnSpPr>
            <a:cxnSpLocks/>
          </p:cNvCxnSpPr>
          <p:nvPr/>
        </p:nvCxnSpPr>
        <p:spPr>
          <a:xfrm>
            <a:off x="442893" y="1816608"/>
            <a:ext cx="41199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 sz="4000" dirty="0" err="1"/>
              <a:t>Člani</a:t>
            </a:r>
            <a:r>
              <a:rPr lang="en-GB" sz="4000" dirty="0"/>
              <a:t> </a:t>
            </a:r>
            <a:r>
              <a:rPr lang="en-GB" sz="4000" dirty="0" err="1"/>
              <a:t>učne</a:t>
            </a:r>
            <a:r>
              <a:rPr lang="en-GB" sz="4000" dirty="0"/>
              <a:t> </a:t>
            </a:r>
            <a:r>
              <a:rPr lang="en-GB" sz="4000" dirty="0" err="1"/>
              <a:t>skupnosti</a:t>
            </a:r>
            <a:endParaRPr sz="4000" dirty="0"/>
          </a:p>
        </p:txBody>
      </p:sp>
      <p:sp>
        <p:nvSpPr>
          <p:cNvPr id="3" name="Google Shape;144;p10">
            <a:extLst>
              <a:ext uri="{FF2B5EF4-FFF2-40B4-BE49-F238E27FC236}">
                <a16:creationId xmlns:a16="http://schemas.microsoft.com/office/drawing/2014/main" id="{DF5D36D6-A0A8-C41D-CF7F-173FF7BA43B8}"/>
              </a:ext>
            </a:extLst>
          </p:cNvPr>
          <p:cNvSpPr txBox="1">
            <a:spLocks/>
          </p:cNvSpPr>
          <p:nvPr/>
        </p:nvSpPr>
        <p:spPr>
          <a:xfrm>
            <a:off x="311150" y="1760220"/>
            <a:ext cx="11880850" cy="316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SzPts val="2400"/>
              <a:buFont typeface="Arial"/>
              <a:buNone/>
            </a:pPr>
            <a:endParaRPr lang="en-GB" sz="3200" dirty="0"/>
          </a:p>
          <a:p>
            <a:pPr marL="0" indent="0" algn="ctr">
              <a:buSzPts val="2400"/>
              <a:buFont typeface="Arial"/>
              <a:buNone/>
            </a:pPr>
            <a:endParaRPr lang="en-GB" sz="3200" dirty="0"/>
          </a:p>
          <a:p>
            <a:pPr marL="342900">
              <a:buSzPts val="2400"/>
            </a:pPr>
            <a:r>
              <a:rPr lang="en-GB" sz="3200" dirty="0" err="1"/>
              <a:t>aktivni</a:t>
            </a:r>
            <a:r>
              <a:rPr lang="en-GB" sz="3200" dirty="0"/>
              <a:t> </a:t>
            </a:r>
            <a:r>
              <a:rPr lang="en-GB" sz="3200" dirty="0" err="1"/>
              <a:t>posamezniki</a:t>
            </a:r>
            <a:r>
              <a:rPr lang="en-GB" sz="3200" dirty="0"/>
              <a:t>, ki </a:t>
            </a:r>
            <a:r>
              <a:rPr lang="en-GB" sz="3200" dirty="0" err="1"/>
              <a:t>delijo</a:t>
            </a:r>
            <a:r>
              <a:rPr lang="en-GB" sz="3200" dirty="0"/>
              <a:t> </a:t>
            </a:r>
            <a:r>
              <a:rPr lang="en-GB" sz="3200" dirty="0" err="1"/>
              <a:t>izkušnje</a:t>
            </a:r>
            <a:r>
              <a:rPr lang="en-GB" sz="3200" dirty="0"/>
              <a:t>, </a:t>
            </a:r>
            <a:r>
              <a:rPr lang="en-GB" sz="3200" dirty="0" err="1"/>
              <a:t>zgodbe</a:t>
            </a:r>
            <a:r>
              <a:rPr lang="en-GB" sz="3200" dirty="0"/>
              <a:t>, </a:t>
            </a:r>
            <a:r>
              <a:rPr lang="en-GB" sz="3200" dirty="0" err="1"/>
              <a:t>orodja</a:t>
            </a:r>
            <a:r>
              <a:rPr lang="en-GB" sz="3200" dirty="0"/>
              <a:t> in </a:t>
            </a:r>
            <a:r>
              <a:rPr lang="en-GB" sz="3200" dirty="0" err="1"/>
              <a:t>načine</a:t>
            </a:r>
            <a:r>
              <a:rPr lang="en-GB" sz="3200" dirty="0"/>
              <a:t> </a:t>
            </a:r>
            <a:r>
              <a:rPr lang="en-GB" sz="3200" dirty="0" err="1"/>
              <a:t>spopadanja</a:t>
            </a:r>
            <a:r>
              <a:rPr lang="en-GB" sz="3200" dirty="0"/>
              <a:t> s »</a:t>
            </a:r>
            <a:r>
              <a:rPr lang="en-GB" sz="3200" dirty="0" err="1"/>
              <a:t>problemi</a:t>
            </a:r>
            <a:r>
              <a:rPr lang="en-GB" sz="3200" dirty="0"/>
              <a:t>«</a:t>
            </a:r>
          </a:p>
          <a:p>
            <a:pPr marL="0" indent="0" algn="r">
              <a:buSzPts val="2400"/>
              <a:buFont typeface="Arial"/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131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>
            <a:off x="155575" y="1536044"/>
            <a:ext cx="8582025" cy="68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/>
            <a:r>
              <a:rPr lang="en-GB" dirty="0" err="1"/>
              <a:t>Projekt</a:t>
            </a:r>
            <a:r>
              <a:rPr lang="en-GB" dirty="0"/>
              <a:t> NAPOJ</a:t>
            </a:r>
            <a:endParaRPr dirty="0"/>
          </a:p>
        </p:txBody>
      </p:sp>
      <p:sp>
        <p:nvSpPr>
          <p:cNvPr id="167" name="Google Shape;167;p14"/>
          <p:cNvSpPr txBox="1">
            <a:spLocks noGrp="1"/>
          </p:cNvSpPr>
          <p:nvPr>
            <p:ph type="body" idx="1"/>
          </p:nvPr>
        </p:nvSpPr>
        <p:spPr>
          <a:xfrm>
            <a:off x="155575" y="3952397"/>
            <a:ext cx="1176591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GB" sz="2800" b="1" dirty="0" err="1"/>
              <a:t>N</a:t>
            </a:r>
            <a:r>
              <a:rPr lang="en-GB" sz="2800" dirty="0" err="1"/>
              <a:t>ačrtovanje</a:t>
            </a:r>
            <a:r>
              <a:rPr lang="en-GB" sz="2800" dirty="0"/>
              <a:t> </a:t>
            </a:r>
            <a:r>
              <a:rPr lang="en-GB" sz="2800" dirty="0" err="1"/>
              <a:t>poučevanja</a:t>
            </a:r>
            <a:r>
              <a:rPr lang="en-GB" sz="2800" dirty="0"/>
              <a:t> </a:t>
            </a:r>
            <a:r>
              <a:rPr lang="en-GB" sz="2800" b="1" dirty="0" err="1"/>
              <a:t>A</a:t>
            </a:r>
            <a:r>
              <a:rPr lang="en-GB" sz="2800" dirty="0" err="1"/>
              <a:t>lgoritmov</a:t>
            </a:r>
            <a:r>
              <a:rPr lang="en-GB" sz="2800" dirty="0"/>
              <a:t> in </a:t>
            </a:r>
            <a:r>
              <a:rPr lang="en-GB" sz="2800" b="1" dirty="0" err="1"/>
              <a:t>P</a:t>
            </a:r>
            <a:r>
              <a:rPr lang="en-GB" sz="2800" dirty="0" err="1"/>
              <a:t>rogramiranja</a:t>
            </a:r>
            <a:r>
              <a:rPr lang="en-GB" sz="2800" dirty="0"/>
              <a:t> </a:t>
            </a:r>
            <a:r>
              <a:rPr lang="en-GB" sz="2800" dirty="0" err="1"/>
              <a:t>ter</a:t>
            </a:r>
            <a:r>
              <a:rPr lang="en-GB" sz="2800" dirty="0"/>
              <a:t> </a:t>
            </a:r>
            <a:r>
              <a:rPr lang="en-GB" sz="2800" b="1" dirty="0" err="1"/>
              <a:t>O</a:t>
            </a:r>
            <a:r>
              <a:rPr lang="en-GB" sz="2800" dirty="0" err="1"/>
              <a:t>rganizaci</a:t>
            </a:r>
            <a:r>
              <a:rPr lang="en-GB" sz="2800" b="1" dirty="0" err="1"/>
              <a:t>J</a:t>
            </a:r>
            <a:r>
              <a:rPr lang="en-GB" sz="2800" dirty="0" err="1"/>
              <a:t>a</a:t>
            </a:r>
            <a:r>
              <a:rPr lang="en-GB" sz="2800" dirty="0"/>
              <a:t> </a:t>
            </a:r>
            <a:r>
              <a:rPr lang="en-GB" sz="2800" dirty="0" err="1"/>
              <a:t>skupnosti</a:t>
            </a:r>
            <a:endParaRPr lang="en-GB"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dirty="0">
                <a:hlinkClick r:id="rId3"/>
              </a:rPr>
              <a:t>https://napoj.si/</a:t>
            </a:r>
            <a:endParaRPr dirty="0"/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0542" y="939910"/>
            <a:ext cx="3190476" cy="319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366E16EC-1272-05C3-72CD-BDEED4C89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542" y="4500084"/>
            <a:ext cx="1905000" cy="1905000"/>
          </a:xfrm>
          <a:prstGeom prst="rect">
            <a:avLst/>
          </a:prstGeom>
        </p:spPr>
      </p:pic>
      <p:sp>
        <p:nvSpPr>
          <p:cNvPr id="4" name="Google Shape;160;p13">
            <a:extLst>
              <a:ext uri="{FF2B5EF4-FFF2-40B4-BE49-F238E27FC236}">
                <a16:creationId xmlns:a16="http://schemas.microsoft.com/office/drawing/2014/main" id="{1830DAD0-9B16-7884-BDF1-9EE18C22C4D7}"/>
              </a:ext>
            </a:extLst>
          </p:cNvPr>
          <p:cNvSpPr txBox="1">
            <a:spLocks/>
          </p:cNvSpPr>
          <p:nvPr/>
        </p:nvSpPr>
        <p:spPr>
          <a:xfrm>
            <a:off x="155575" y="389315"/>
            <a:ext cx="11880850" cy="68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O učnih skupnostih – iz izkušnje RIN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 sz="4000" dirty="0" err="1"/>
              <a:t>Operativni</a:t>
            </a:r>
            <a:r>
              <a:rPr lang="en-GB" sz="4000" dirty="0"/>
              <a:t> </a:t>
            </a:r>
            <a:r>
              <a:rPr lang="en-GB" sz="4000" dirty="0" err="1"/>
              <a:t>cilj</a:t>
            </a:r>
            <a:endParaRPr sz="4000" dirty="0"/>
          </a:p>
        </p:txBody>
      </p:sp>
      <p:sp>
        <p:nvSpPr>
          <p:cNvPr id="174" name="Google Shape;174;p15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sz="3200" dirty="0" err="1"/>
              <a:t>Povečati</a:t>
            </a:r>
            <a:r>
              <a:rPr lang="en-GB" sz="3200" dirty="0"/>
              <a:t>:</a:t>
            </a:r>
          </a:p>
          <a:p>
            <a:pPr indent="-457200">
              <a:buSzPts val="3200"/>
            </a:pPr>
            <a:r>
              <a:rPr lang="en-GB" sz="3200" dirty="0" err="1"/>
              <a:t>sodelovanje</a:t>
            </a:r>
            <a:r>
              <a:rPr lang="en-GB" sz="3200" dirty="0"/>
              <a:t> med </a:t>
            </a:r>
            <a:r>
              <a:rPr lang="en-GB" sz="3200" dirty="0" err="1"/>
              <a:t>učitelji</a:t>
            </a:r>
            <a:r>
              <a:rPr lang="en-GB" sz="3200" dirty="0"/>
              <a:t> </a:t>
            </a:r>
            <a:r>
              <a:rPr lang="en-GB" sz="3200" dirty="0" err="1"/>
              <a:t>računalništva</a:t>
            </a:r>
            <a:r>
              <a:rPr lang="en-GB" sz="3200" dirty="0"/>
              <a:t> in </a:t>
            </a:r>
            <a:r>
              <a:rPr lang="en-GB" sz="3200" dirty="0" err="1"/>
              <a:t>informatike</a:t>
            </a:r>
            <a:r>
              <a:rPr lang="en-GB" sz="3200" dirty="0"/>
              <a:t>,</a:t>
            </a:r>
          </a:p>
          <a:p>
            <a:pPr indent="-457200">
              <a:buSzPts val="3200"/>
            </a:pPr>
            <a:r>
              <a:rPr lang="en-GB" sz="3200" dirty="0" err="1"/>
              <a:t>izmenjavo</a:t>
            </a:r>
            <a:r>
              <a:rPr lang="en-GB" sz="3200" dirty="0"/>
              <a:t> </a:t>
            </a:r>
            <a:r>
              <a:rPr lang="en-GB" sz="3200" dirty="0" err="1"/>
              <a:t>gradiv</a:t>
            </a:r>
            <a:r>
              <a:rPr lang="en-GB" sz="3200" dirty="0"/>
              <a:t> in</a:t>
            </a:r>
          </a:p>
          <a:p>
            <a:pPr indent="-457200">
              <a:buSzPts val="3200"/>
            </a:pPr>
            <a:r>
              <a:rPr lang="en-GB" sz="3200" dirty="0" err="1"/>
              <a:t>zlasti</a:t>
            </a:r>
            <a:r>
              <a:rPr lang="en-GB" sz="3200" dirty="0"/>
              <a:t> </a:t>
            </a:r>
            <a:r>
              <a:rPr lang="en-GB" sz="3200" dirty="0" err="1"/>
              <a:t>izmenjavo</a:t>
            </a:r>
            <a:r>
              <a:rPr lang="en-GB" sz="3200" dirty="0"/>
              <a:t> </a:t>
            </a:r>
            <a:r>
              <a:rPr lang="en-GB" sz="3200" dirty="0" err="1"/>
              <a:t>izkušenj</a:t>
            </a:r>
            <a:r>
              <a:rPr lang="en-GB" sz="3200" dirty="0"/>
              <a:t> </a:t>
            </a:r>
            <a:r>
              <a:rPr lang="en-GB" sz="3200" dirty="0" err="1"/>
              <a:t>pri</a:t>
            </a:r>
            <a:r>
              <a:rPr lang="en-GB" sz="3200" dirty="0"/>
              <a:t> </a:t>
            </a:r>
            <a:r>
              <a:rPr lang="en-GB" sz="3200" dirty="0" err="1"/>
              <a:t>poučevanju</a:t>
            </a:r>
            <a:r>
              <a:rPr lang="en-GB" sz="3200" dirty="0"/>
              <a:t> </a:t>
            </a:r>
            <a:r>
              <a:rPr lang="en-GB" sz="3200" dirty="0" err="1"/>
              <a:t>predmetov</a:t>
            </a:r>
            <a:r>
              <a:rPr lang="en-GB" sz="3200" dirty="0"/>
              <a:t> s </a:t>
            </a:r>
            <a:r>
              <a:rPr lang="en-GB" sz="3200" dirty="0" err="1"/>
              <a:t>področja</a:t>
            </a:r>
            <a:r>
              <a:rPr lang="en-GB" sz="3200" dirty="0"/>
              <a:t> </a:t>
            </a:r>
            <a:r>
              <a:rPr lang="en-GB" sz="3200" dirty="0" err="1"/>
              <a:t>računalništva</a:t>
            </a:r>
            <a:r>
              <a:rPr lang="en-GB" sz="3200" dirty="0"/>
              <a:t> in </a:t>
            </a:r>
            <a:r>
              <a:rPr lang="en-GB" sz="3200" dirty="0" err="1"/>
              <a:t>informatike</a:t>
            </a:r>
            <a:r>
              <a:rPr lang="en-GB" sz="3200" dirty="0"/>
              <a:t>.</a:t>
            </a:r>
          </a:p>
          <a:p>
            <a:pPr marL="0" indent="0">
              <a:buSzPts val="3200"/>
              <a:buNone/>
            </a:pPr>
            <a:endParaRPr lang="en-US" sz="3200" dirty="0"/>
          </a:p>
          <a:p>
            <a:pPr marL="457200" lvl="1" indent="0">
              <a:buSzPts val="3200"/>
              <a:buNone/>
            </a:pPr>
            <a:r>
              <a:rPr lang="en-US" sz="3200" dirty="0" err="1"/>
              <a:t>Pokazati</a:t>
            </a:r>
            <a:r>
              <a:rPr lang="en-US" sz="3200" dirty="0"/>
              <a:t> </a:t>
            </a:r>
            <a:r>
              <a:rPr lang="en-US" sz="3200" dirty="0" err="1"/>
              <a:t>učiteljem</a:t>
            </a:r>
            <a:r>
              <a:rPr lang="en-US" sz="3200" dirty="0"/>
              <a:t>, da </a:t>
            </a:r>
            <a:r>
              <a:rPr lang="en-US" sz="3200" dirty="0" err="1"/>
              <a:t>lahko</a:t>
            </a:r>
            <a:r>
              <a:rPr lang="en-US" sz="3200" dirty="0"/>
              <a:t> </a:t>
            </a:r>
            <a:r>
              <a:rPr lang="en-US" sz="3200" dirty="0" err="1"/>
              <a:t>aktivno</a:t>
            </a:r>
            <a:r>
              <a:rPr lang="en-US" sz="3200" dirty="0"/>
              <a:t> </a:t>
            </a:r>
            <a:r>
              <a:rPr lang="en-US" sz="3200" dirty="0" err="1"/>
              <a:t>sodelovanje</a:t>
            </a:r>
            <a:r>
              <a:rPr lang="en-US" sz="3200" dirty="0"/>
              <a:t> v </a:t>
            </a:r>
            <a:r>
              <a:rPr lang="en-US" sz="3200" dirty="0" err="1"/>
              <a:t>učnih</a:t>
            </a:r>
            <a:r>
              <a:rPr lang="en-US" sz="3200" dirty="0"/>
              <a:t> </a:t>
            </a:r>
            <a:r>
              <a:rPr lang="en-US" sz="3200" dirty="0" err="1"/>
              <a:t>skupnostih</a:t>
            </a:r>
            <a:r>
              <a:rPr lang="en-US" sz="3200" dirty="0"/>
              <a:t> </a:t>
            </a:r>
            <a:r>
              <a:rPr lang="en-US" sz="3200" dirty="0" err="1"/>
              <a:t>poveča</a:t>
            </a:r>
            <a:r>
              <a:rPr lang="en-US" sz="3200" dirty="0"/>
              <a:t> </a:t>
            </a:r>
            <a:r>
              <a:rPr lang="en-US" sz="3200" dirty="0" err="1"/>
              <a:t>njihovo</a:t>
            </a:r>
            <a:r>
              <a:rPr lang="en-US" sz="3200" dirty="0"/>
              <a:t> </a:t>
            </a:r>
            <a:r>
              <a:rPr lang="en-US" sz="3200" dirty="0" err="1"/>
              <a:t>samozavest</a:t>
            </a:r>
            <a:r>
              <a:rPr lang="en-US" sz="3200" dirty="0"/>
              <a:t> in </a:t>
            </a:r>
            <a:r>
              <a:rPr lang="en-US" sz="3200" dirty="0" err="1"/>
              <a:t>izboljša</a:t>
            </a:r>
            <a:r>
              <a:rPr lang="en-US" sz="3200" dirty="0"/>
              <a:t> </a:t>
            </a:r>
            <a:r>
              <a:rPr lang="en-US" sz="3200" dirty="0" err="1"/>
              <a:t>znanje</a:t>
            </a:r>
            <a:r>
              <a:rPr lang="en-US" sz="3200" dirty="0"/>
              <a:t>, ki </a:t>
            </a:r>
            <a:r>
              <a:rPr lang="en-US" sz="3200" dirty="0" err="1"/>
              <a:t>jim</a:t>
            </a:r>
            <a:r>
              <a:rPr lang="en-US" sz="3200" dirty="0"/>
              <a:t> </a:t>
            </a:r>
            <a:r>
              <a:rPr lang="en-US" sz="3200" dirty="0" err="1"/>
              <a:t>morda</a:t>
            </a:r>
            <a:r>
              <a:rPr lang="en-US" sz="3200" dirty="0"/>
              <a:t> </a:t>
            </a:r>
            <a:r>
              <a:rPr lang="en-US" sz="3200" dirty="0" err="1"/>
              <a:t>manjka</a:t>
            </a:r>
            <a:r>
              <a:rPr lang="en-US" sz="3200" dirty="0"/>
              <a:t>, </a:t>
            </a:r>
            <a:r>
              <a:rPr lang="en-US" sz="3200" dirty="0" err="1"/>
              <a:t>ter</a:t>
            </a:r>
            <a:r>
              <a:rPr lang="en-US" sz="3200" dirty="0"/>
              <a:t> da </a:t>
            </a:r>
            <a:r>
              <a:rPr lang="en-US" sz="3200" dirty="0" err="1"/>
              <a:t>pridobijo</a:t>
            </a:r>
            <a:r>
              <a:rPr lang="en-US" sz="3200" dirty="0"/>
              <a:t> in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izmenjajo</a:t>
            </a:r>
            <a:r>
              <a:rPr lang="en-US" sz="3200" dirty="0"/>
              <a:t> </a:t>
            </a:r>
            <a:r>
              <a:rPr lang="en-US" sz="3200" dirty="0" err="1"/>
              <a:t>učna</a:t>
            </a:r>
            <a:r>
              <a:rPr lang="en-US" sz="3200" dirty="0"/>
              <a:t> </a:t>
            </a:r>
            <a:r>
              <a:rPr lang="en-US" sz="3200" dirty="0" err="1"/>
              <a:t>gradiva</a:t>
            </a:r>
            <a:r>
              <a:rPr lang="en-US" sz="3200" dirty="0"/>
              <a:t>. </a:t>
            </a:r>
            <a:endParaRPr lang="en-US" sz="2800" dirty="0"/>
          </a:p>
          <a:p>
            <a:pPr marL="0" indent="0">
              <a:buSzPts val="3200"/>
              <a:buNone/>
            </a:pP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 txBox="1">
            <a:spLocks noGrp="1"/>
          </p:cNvSpPr>
          <p:nvPr>
            <p:ph type="title"/>
          </p:nvPr>
        </p:nvSpPr>
        <p:spPr>
          <a:xfrm>
            <a:off x="155575" y="880188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PRISTOP</a:t>
            </a:r>
            <a:endParaRPr/>
          </a:p>
        </p:txBody>
      </p:sp>
      <p:sp>
        <p:nvSpPr>
          <p:cNvPr id="188" name="Google Shape;188;p17"/>
          <p:cNvSpPr/>
          <p:nvPr/>
        </p:nvSpPr>
        <p:spPr>
          <a:xfrm>
            <a:off x="159058" y="3701355"/>
            <a:ext cx="2624062" cy="39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C5E230-7759-C2FF-C180-F64A23740C5E}"/>
              </a:ext>
            </a:extLst>
          </p:cNvPr>
          <p:cNvGrpSpPr/>
          <p:nvPr/>
        </p:nvGrpSpPr>
        <p:grpSpPr>
          <a:xfrm>
            <a:off x="159058" y="2685772"/>
            <a:ext cx="2624062" cy="1409192"/>
            <a:chOff x="159058" y="2685772"/>
            <a:chExt cx="2624062" cy="1409192"/>
          </a:xfrm>
        </p:grpSpPr>
        <p:sp>
          <p:nvSpPr>
            <p:cNvPr id="187" name="Google Shape;187;p17"/>
            <p:cNvSpPr/>
            <p:nvPr/>
          </p:nvSpPr>
          <p:spPr>
            <a:xfrm>
              <a:off x="1011878" y="2685772"/>
              <a:ext cx="918421" cy="91842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 txBox="1"/>
            <p:nvPr/>
          </p:nvSpPr>
          <p:spPr>
            <a:xfrm>
              <a:off x="159058" y="3701355"/>
              <a:ext cx="2624062" cy="393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GB" sz="1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Združiti</a:t>
              </a:r>
              <a:r>
                <a:rPr lang="en-GB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učna</a:t>
              </a:r>
              <a:r>
                <a:rPr lang="en-GB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gradiva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7"/>
          <p:cNvSpPr/>
          <p:nvPr/>
        </p:nvSpPr>
        <p:spPr>
          <a:xfrm>
            <a:off x="159058" y="4140156"/>
            <a:ext cx="2624062" cy="8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3242332" y="3701355"/>
            <a:ext cx="2624062" cy="39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E8E29-BE9E-5A58-6A63-8DC4CC061B5B}"/>
              </a:ext>
            </a:extLst>
          </p:cNvPr>
          <p:cNvGrpSpPr/>
          <p:nvPr/>
        </p:nvGrpSpPr>
        <p:grpSpPr>
          <a:xfrm>
            <a:off x="3242332" y="2685772"/>
            <a:ext cx="2624062" cy="1409192"/>
            <a:chOff x="3242332" y="2685772"/>
            <a:chExt cx="2624062" cy="1409192"/>
          </a:xfrm>
        </p:grpSpPr>
        <p:sp>
          <p:nvSpPr>
            <p:cNvPr id="191" name="Google Shape;191;p17"/>
            <p:cNvSpPr/>
            <p:nvPr/>
          </p:nvSpPr>
          <p:spPr>
            <a:xfrm>
              <a:off x="4095152" y="2685772"/>
              <a:ext cx="918421" cy="91842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 txBox="1"/>
            <p:nvPr/>
          </p:nvSpPr>
          <p:spPr>
            <a:xfrm>
              <a:off x="3242332" y="3701355"/>
              <a:ext cx="2624062" cy="393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GB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Ustvariti skupino mojstrov učiteljev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7"/>
          <p:cNvSpPr/>
          <p:nvPr/>
        </p:nvSpPr>
        <p:spPr>
          <a:xfrm>
            <a:off x="3242332" y="4140156"/>
            <a:ext cx="2624062" cy="8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>
            <a:off x="6325605" y="3701355"/>
            <a:ext cx="2624062" cy="39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3A1B0A-2173-4833-BA83-CBFE3D2E2638}"/>
              </a:ext>
            </a:extLst>
          </p:cNvPr>
          <p:cNvGrpSpPr/>
          <p:nvPr/>
        </p:nvGrpSpPr>
        <p:grpSpPr>
          <a:xfrm>
            <a:off x="6325605" y="2685772"/>
            <a:ext cx="2624062" cy="1409192"/>
            <a:chOff x="6325605" y="2685772"/>
            <a:chExt cx="2624062" cy="1409192"/>
          </a:xfrm>
        </p:grpSpPr>
        <p:sp>
          <p:nvSpPr>
            <p:cNvPr id="195" name="Google Shape;195;p17"/>
            <p:cNvSpPr/>
            <p:nvPr/>
          </p:nvSpPr>
          <p:spPr>
            <a:xfrm>
              <a:off x="7178425" y="2685772"/>
              <a:ext cx="918421" cy="91842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7"/>
            <p:cNvSpPr txBox="1"/>
            <p:nvPr/>
          </p:nvSpPr>
          <p:spPr>
            <a:xfrm>
              <a:off x="6325605" y="3701355"/>
              <a:ext cx="2624062" cy="393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GB" sz="1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Delavnica</a:t>
              </a:r>
              <a:r>
                <a:rPr lang="en-GB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z </a:t>
              </a:r>
              <a:r>
                <a:rPr lang="en-GB" sz="1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mojstri</a:t>
              </a:r>
              <a:r>
                <a:rPr lang="en-GB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učitelji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17"/>
          <p:cNvSpPr/>
          <p:nvPr/>
        </p:nvSpPr>
        <p:spPr>
          <a:xfrm>
            <a:off x="6325605" y="4140156"/>
            <a:ext cx="2624062" cy="8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9408878" y="3701355"/>
            <a:ext cx="2624062" cy="39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9408878" y="4140156"/>
            <a:ext cx="2624062" cy="8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5D5530-3E78-47B5-FE39-00A1CC8F2094}"/>
              </a:ext>
            </a:extLst>
          </p:cNvPr>
          <p:cNvGrpSpPr/>
          <p:nvPr/>
        </p:nvGrpSpPr>
        <p:grpSpPr>
          <a:xfrm>
            <a:off x="9408878" y="2685772"/>
            <a:ext cx="2624062" cy="2259568"/>
            <a:chOff x="9408878" y="2685772"/>
            <a:chExt cx="2624062" cy="2259568"/>
          </a:xfrm>
        </p:grpSpPr>
        <p:sp>
          <p:nvSpPr>
            <p:cNvPr id="199" name="Google Shape;199;p17"/>
            <p:cNvSpPr/>
            <p:nvPr/>
          </p:nvSpPr>
          <p:spPr>
            <a:xfrm>
              <a:off x="10261699" y="2685772"/>
              <a:ext cx="918421" cy="91842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 txBox="1"/>
            <p:nvPr/>
          </p:nvSpPr>
          <p:spPr>
            <a:xfrm>
              <a:off x="9408878" y="3701355"/>
              <a:ext cx="2624062" cy="393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GB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Regionalne delavnice: vodijo jih mojstri učitelji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9408878" y="4140156"/>
              <a:ext cx="2624062" cy="80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GB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Ustvariti lokalne učne skupnosti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8"/>
          <p:cNvSpPr txBox="1"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GB" sz="5400"/>
              <a:t>Mojstri učitelji</a:t>
            </a:r>
            <a:endParaRPr sz="5400"/>
          </a:p>
        </p:txBody>
      </p:sp>
      <p:sp>
        <p:nvSpPr>
          <p:cNvPr id="210" name="Google Shape;210;p18"/>
          <p:cNvSpPr/>
          <p:nvPr/>
        </p:nvSpPr>
        <p:spPr>
          <a:xfrm rot="5400000">
            <a:off x="1627450" y="3462719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18"/>
          <p:cNvGrpSpPr/>
          <p:nvPr/>
        </p:nvGrpSpPr>
        <p:grpSpPr>
          <a:xfrm>
            <a:off x="4648018" y="676997"/>
            <a:ext cx="6900512" cy="5463790"/>
            <a:chOff x="0" y="36175"/>
            <a:chExt cx="6900512" cy="5463790"/>
          </a:xfrm>
        </p:grpSpPr>
        <p:sp>
          <p:nvSpPr>
            <p:cNvPr id="212" name="Google Shape;212;p18"/>
            <p:cNvSpPr/>
            <p:nvPr/>
          </p:nvSpPr>
          <p:spPr>
            <a:xfrm>
              <a:off x="0" y="36175"/>
              <a:ext cx="6900512" cy="103285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8"/>
            <p:cNvSpPr txBox="1"/>
            <p:nvPr/>
          </p:nvSpPr>
          <p:spPr>
            <a:xfrm>
              <a:off x="50420" y="86595"/>
              <a:ext cx="6799672" cy="93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GB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Učitelji, ki so izkušeni na svojem področju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>
              <a:off x="0" y="1143909"/>
              <a:ext cx="6900512" cy="1032854"/>
            </a:xfrm>
            <a:prstGeom prst="roundRect">
              <a:avLst>
                <a:gd name="adj" fmla="val 16667"/>
              </a:avLst>
            </a:prstGeom>
            <a:solidFill>
              <a:srgbClr val="43AEB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 txBox="1"/>
            <p:nvPr/>
          </p:nvSpPr>
          <p:spPr>
            <a:xfrm>
              <a:off x="50420" y="1194329"/>
              <a:ext cx="6799672" cy="93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GB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Imajo željo in spodobnost svoje znanje prenesti na druge učitelje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0" y="2251643"/>
              <a:ext cx="6900512" cy="1032854"/>
            </a:xfrm>
            <a:prstGeom prst="roundRect">
              <a:avLst>
                <a:gd name="adj" fmla="val 16667"/>
              </a:avLst>
            </a:prstGeom>
            <a:solidFill>
              <a:srgbClr val="44B7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8"/>
            <p:cNvSpPr txBox="1"/>
            <p:nvPr/>
          </p:nvSpPr>
          <p:spPr>
            <a:xfrm>
              <a:off x="50420" y="2302063"/>
              <a:ext cx="6799672" cy="93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GB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Izobrazijo ostale učitelje v bližnjih šolah in nudijo podporo lokalni učni skupnosti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0" y="3359377"/>
              <a:ext cx="6900512" cy="1032854"/>
            </a:xfrm>
            <a:prstGeom prst="roundRect">
              <a:avLst>
                <a:gd name="adj" fmla="val 16667"/>
              </a:avLst>
            </a:prstGeom>
            <a:solidFill>
              <a:srgbClr val="45B1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50420" y="3409797"/>
              <a:ext cx="6799672" cy="93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GB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Stroškovno učinkovit model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0" y="4467111"/>
              <a:ext cx="6900512" cy="1032854"/>
            </a:xfrm>
            <a:prstGeom prst="roundRect">
              <a:avLst>
                <a:gd name="adj" fmla="val 16667"/>
              </a:avLst>
            </a:prstGeom>
            <a:solidFill>
              <a:srgbClr val="6FAA4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 txBox="1"/>
            <p:nvPr/>
          </p:nvSpPr>
          <p:spPr>
            <a:xfrm>
              <a:off x="50420" y="4517531"/>
              <a:ext cx="6799672" cy="93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GB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Lokalno delovanje krepi osebne stike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>
            <a:spLocks noGrp="1"/>
          </p:cNvSpPr>
          <p:nvPr>
            <p:ph type="body" idx="1"/>
          </p:nvPr>
        </p:nvSpPr>
        <p:spPr>
          <a:xfrm>
            <a:off x="1650274" y="226731"/>
            <a:ext cx="8314661" cy="496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NAPOJ-1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           (2016 – 2017)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NAPOJ-2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          (2017 – 2018)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NAPOJ-3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           (2018 – 2020)</a:t>
            </a:r>
            <a:endParaRPr sz="36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228" name="Google Shape;2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0" name="Google Shape;230;p19"/>
          <p:cNvGrpSpPr/>
          <p:nvPr/>
        </p:nvGrpSpPr>
        <p:grpSpPr>
          <a:xfrm>
            <a:off x="5390614" y="226731"/>
            <a:ext cx="2381461" cy="6227891"/>
            <a:chOff x="2955517" y="677099"/>
            <a:chExt cx="2252901" cy="5578411"/>
          </a:xfrm>
        </p:grpSpPr>
        <p:pic>
          <p:nvPicPr>
            <p:cNvPr id="231" name="Google Shape;231;p19" descr="napoj-logo-text-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55517" y="677099"/>
              <a:ext cx="2117862" cy="2117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04618" y="2606894"/>
              <a:ext cx="1968761" cy="1968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11064" y="4752058"/>
              <a:ext cx="2197354" cy="15034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0"/>
          <p:cNvSpPr/>
          <p:nvPr/>
        </p:nvSpPr>
        <p:spPr>
          <a:xfrm>
            <a:off x="643278" y="4409267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3270" y="514639"/>
            <a:ext cx="8319942" cy="565756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/>
          <p:nvPr/>
        </p:nvSpPr>
        <p:spPr>
          <a:xfrm>
            <a:off x="2771192" y="1942322"/>
            <a:ext cx="4531567" cy="453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7EC527-C827-731A-573D-CA8BA82378DD}"/>
              </a:ext>
            </a:extLst>
          </p:cNvPr>
          <p:cNvGrpSpPr/>
          <p:nvPr/>
        </p:nvGrpSpPr>
        <p:grpSpPr>
          <a:xfrm>
            <a:off x="8799855" y="1383818"/>
            <a:ext cx="2548192" cy="2480310"/>
            <a:chOff x="1350181" y="1049990"/>
            <a:chExt cx="2548192" cy="2480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833F7C-2479-939C-FF6F-8142D8432A86}"/>
                </a:ext>
              </a:extLst>
            </p:cNvPr>
            <p:cNvSpPr/>
            <p:nvPr/>
          </p:nvSpPr>
          <p:spPr>
            <a:xfrm>
              <a:off x="1350181" y="1049990"/>
              <a:ext cx="517346" cy="2480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9E3B68-E665-4A54-D918-F7FAC3B66403}"/>
                </a:ext>
              </a:extLst>
            </p:cNvPr>
            <p:cNvSpPr/>
            <p:nvPr/>
          </p:nvSpPr>
          <p:spPr>
            <a:xfrm>
              <a:off x="2037279" y="1049990"/>
              <a:ext cx="1861094" cy="24803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Matematika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Informatika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Naravoslovje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Umetnost</a:t>
              </a:r>
            </a:p>
            <a:p>
              <a:pPr algn="ctr"/>
              <a:r>
                <a:rPr lang="sl-SI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Tehnika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71986B-8050-CF29-A196-006BEFEF0DE0}"/>
              </a:ext>
            </a:extLst>
          </p:cNvPr>
          <p:cNvSpPr txBox="1"/>
          <p:nvPr/>
        </p:nvSpPr>
        <p:spPr>
          <a:xfrm>
            <a:off x="2041574" y="5165724"/>
            <a:ext cx="2351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primerjaj:</a:t>
            </a:r>
          </a:p>
          <a:p>
            <a:pPr algn="r"/>
            <a:r>
              <a:rPr lang="sl-SI" sz="2800" b="1" dirty="0"/>
              <a:t>STEAM</a:t>
            </a:r>
          </a:p>
        </p:txBody>
      </p:sp>
    </p:spTree>
    <p:extLst>
      <p:ext uri="{BB962C8B-B14F-4D97-AF65-F5344CB8AC3E}">
        <p14:creationId xmlns:p14="http://schemas.microsoft.com/office/powerpoint/2010/main" val="25264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924dc56e_0_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dirty="0"/>
              <a:t>MINUT </a:t>
            </a:r>
            <a:r>
              <a:rPr lang="en-GB" sz="4000" dirty="0" err="1"/>
              <a:t>projekti</a:t>
            </a:r>
            <a:r>
              <a:rPr lang="en-GB" sz="4000" dirty="0"/>
              <a:t> in </a:t>
            </a:r>
            <a:r>
              <a:rPr lang="en-GB" sz="4000" dirty="0" err="1"/>
              <a:t>mentorji</a:t>
            </a:r>
            <a:endParaRPr sz="4000" dirty="0"/>
          </a:p>
        </p:txBody>
      </p:sp>
      <p:sp>
        <p:nvSpPr>
          <p:cNvPr id="253" name="Google Shape;253;g22d924dc56e_0_0"/>
          <p:cNvSpPr txBox="1">
            <a:spLocks noGrp="1"/>
          </p:cNvSpPr>
          <p:nvPr>
            <p:ph type="body" idx="1"/>
          </p:nvPr>
        </p:nvSpPr>
        <p:spPr>
          <a:xfrm>
            <a:off x="155575" y="1305150"/>
            <a:ext cx="6464100" cy="50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704210" indent="-571500" algn="just">
              <a:lnSpc>
                <a:spcPct val="107916"/>
              </a:lnSpc>
              <a:spcBef>
                <a:spcPts val="800"/>
              </a:spcBef>
              <a:buSzPct val="86286"/>
            </a:pPr>
            <a:r>
              <a:rPr lang="en-GB" sz="3600" dirty="0" err="1"/>
              <a:t>računalništvo</a:t>
            </a:r>
            <a:r>
              <a:rPr lang="en-GB" sz="3600" dirty="0"/>
              <a:t> in </a:t>
            </a:r>
            <a:r>
              <a:rPr lang="en-GB" sz="3600" dirty="0" err="1"/>
              <a:t>informatika</a:t>
            </a:r>
            <a:r>
              <a:rPr lang="en-GB" sz="3600" dirty="0"/>
              <a:t> </a:t>
            </a:r>
            <a:r>
              <a:rPr lang="en-GB" sz="3600" dirty="0" err="1"/>
              <a:t>ter</a:t>
            </a:r>
            <a:endParaRPr lang="en-GB" sz="3600" dirty="0"/>
          </a:p>
          <a:p>
            <a:pPr marL="704210" indent="-571500" algn="just">
              <a:lnSpc>
                <a:spcPct val="107916"/>
              </a:lnSpc>
              <a:spcBef>
                <a:spcPts val="800"/>
              </a:spcBef>
              <a:buSzPct val="86286"/>
            </a:pPr>
            <a:r>
              <a:rPr lang="en-GB" sz="3600" dirty="0" err="1"/>
              <a:t>matematika</a:t>
            </a:r>
            <a:r>
              <a:rPr lang="en-GB" sz="3600" dirty="0"/>
              <a:t>, </a:t>
            </a:r>
            <a:r>
              <a:rPr lang="en-GB" sz="3600" dirty="0" err="1"/>
              <a:t>naravoslovje</a:t>
            </a:r>
            <a:r>
              <a:rPr lang="en-GB" sz="3600" dirty="0"/>
              <a:t> </a:t>
            </a:r>
            <a:r>
              <a:rPr lang="en-GB" sz="3600" dirty="0" err="1"/>
              <a:t>ali</a:t>
            </a:r>
            <a:r>
              <a:rPr lang="en-GB" sz="3600" dirty="0"/>
              <a:t> </a:t>
            </a:r>
            <a:r>
              <a:rPr lang="en-GB" sz="3600" dirty="0" err="1"/>
              <a:t>tehnike</a:t>
            </a:r>
            <a:endParaRPr lang="en-GB" sz="3600" dirty="0"/>
          </a:p>
          <a:p>
            <a:pPr marL="704210" indent="-571500" algn="just">
              <a:lnSpc>
                <a:spcPct val="107916"/>
              </a:lnSpc>
              <a:spcBef>
                <a:spcPts val="800"/>
              </a:spcBef>
              <a:buSzPct val="86286"/>
            </a:pPr>
            <a:r>
              <a:rPr lang="en-GB" sz="3600" i="1" dirty="0" err="1"/>
              <a:t>študent</a:t>
            </a:r>
            <a:r>
              <a:rPr lang="en-GB" sz="3600" i="1" dirty="0"/>
              <a:t>, </a:t>
            </a:r>
            <a:r>
              <a:rPr lang="en-GB" sz="3600" i="1" dirty="0" err="1"/>
              <a:t>bodoči</a:t>
            </a:r>
            <a:r>
              <a:rPr lang="en-GB" sz="3600" i="1" dirty="0"/>
              <a:t> </a:t>
            </a:r>
            <a:r>
              <a:rPr lang="en-GB" sz="3600" i="1" dirty="0" err="1"/>
              <a:t>učitelj</a:t>
            </a:r>
            <a:endParaRPr lang="en-GB" sz="3600" i="1" dirty="0"/>
          </a:p>
          <a:p>
            <a:pPr marL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en-GB" sz="3600" dirty="0"/>
          </a:p>
          <a:p>
            <a:pPr marL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600" dirty="0" err="1"/>
              <a:t>Pričetek</a:t>
            </a:r>
            <a:r>
              <a:rPr lang="en-GB" sz="3600" dirty="0"/>
              <a:t>: </a:t>
            </a:r>
            <a:r>
              <a:rPr lang="en-GB" sz="3600" dirty="0" err="1"/>
              <a:t>delavnica</a:t>
            </a:r>
            <a:r>
              <a:rPr lang="en-GB" sz="3600" dirty="0"/>
              <a:t> </a:t>
            </a:r>
            <a:r>
              <a:rPr lang="en-GB" sz="3600" dirty="0" err="1"/>
              <a:t>avgusta</a:t>
            </a:r>
            <a:r>
              <a:rPr lang="en-GB" sz="3600" dirty="0"/>
              <a:t> 2022</a:t>
            </a:r>
          </a:p>
          <a:p>
            <a:pPr marL="457200" lvl="1" indent="0" algn="just">
              <a:lnSpc>
                <a:spcPct val="107916"/>
              </a:lnSpc>
              <a:spcBef>
                <a:spcPts val="800"/>
              </a:spcBef>
              <a:buNone/>
            </a:pPr>
            <a:r>
              <a:rPr lang="en-GB" sz="3600" dirty="0"/>
              <a:t>22 </a:t>
            </a:r>
            <a:r>
              <a:rPr lang="en-GB" sz="3600" dirty="0" err="1"/>
              <a:t>entuzijastov</a:t>
            </a:r>
            <a:endParaRPr lang="en-GB" sz="3600" dirty="0"/>
          </a:p>
          <a:p>
            <a:pPr marL="457200" lvl="1" indent="0" algn="just">
              <a:lnSpc>
                <a:spcPct val="107916"/>
              </a:lnSpc>
              <a:spcBef>
                <a:spcPts val="800"/>
              </a:spcBef>
              <a:buNone/>
            </a:pPr>
            <a:endParaRPr lang="en-GB" sz="4000" dirty="0"/>
          </a:p>
          <a:p>
            <a:pPr marL="457200" lvl="1" indent="0" algn="just">
              <a:lnSpc>
                <a:spcPct val="107916"/>
              </a:lnSpc>
              <a:spcBef>
                <a:spcPts val="800"/>
              </a:spcBef>
              <a:buNone/>
            </a:pPr>
            <a:endParaRPr lang="en-GB" sz="4000" dirty="0"/>
          </a:p>
          <a:p>
            <a:pPr marL="457200" lvl="1" indent="0" algn="r">
              <a:lnSpc>
                <a:spcPct val="107916"/>
              </a:lnSpc>
              <a:spcBef>
                <a:spcPts val="800"/>
              </a:spcBef>
              <a:buNone/>
            </a:pPr>
            <a:endParaRPr lang="en-US" sz="3400" dirty="0">
              <a:hlinkClick r:id="rId3"/>
            </a:endParaRPr>
          </a:p>
          <a:p>
            <a:pPr marL="457200" lvl="1" indent="0" algn="r">
              <a:lnSpc>
                <a:spcPct val="107916"/>
              </a:lnSpc>
              <a:spcBef>
                <a:spcPts val="800"/>
              </a:spcBef>
              <a:buNone/>
            </a:pPr>
            <a:r>
              <a:rPr lang="en-US" sz="3100" dirty="0">
                <a:hlinkClick r:id="rId3"/>
              </a:rPr>
              <a:t>https://ucilnica.acm.si/enrol/index.php?id=84</a:t>
            </a:r>
            <a:endParaRPr sz="3100" dirty="0"/>
          </a:p>
        </p:txBody>
      </p:sp>
      <p:pic>
        <p:nvPicPr>
          <p:cNvPr id="254" name="Google Shape;254;g22d924dc56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5950" y="647700"/>
            <a:ext cx="3061873" cy="23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2d924dc56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5125" y="2838500"/>
            <a:ext cx="5416875" cy="34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2d924dc56e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23448" y="1728339"/>
            <a:ext cx="2512466" cy="188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C0047829-CFB4-94D8-AB4A-9E8A3B5AC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607" y="384891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6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924dc56e_0_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dirty="0"/>
              <a:t>MINUT </a:t>
            </a:r>
            <a:r>
              <a:rPr lang="en-GB" sz="4000" dirty="0" err="1"/>
              <a:t>projekti</a:t>
            </a:r>
            <a:r>
              <a:rPr lang="en-GB" sz="4000" dirty="0"/>
              <a:t> in </a:t>
            </a:r>
            <a:r>
              <a:rPr lang="en-GB" sz="4000" dirty="0" err="1"/>
              <a:t>mentorji</a:t>
            </a:r>
            <a:endParaRPr sz="4000" dirty="0"/>
          </a:p>
        </p:txBody>
      </p:sp>
      <p:sp>
        <p:nvSpPr>
          <p:cNvPr id="253" name="Google Shape;253;g22d924dc56e_0_0"/>
          <p:cNvSpPr txBox="1">
            <a:spLocks noGrp="1"/>
          </p:cNvSpPr>
          <p:nvPr>
            <p:ph type="body" idx="1"/>
          </p:nvPr>
        </p:nvSpPr>
        <p:spPr>
          <a:xfrm>
            <a:off x="155575" y="1305150"/>
            <a:ext cx="6464100" cy="50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271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None/>
            </a:pPr>
            <a:r>
              <a:rPr lang="en-GB" sz="3400" dirty="0" err="1"/>
              <a:t>Temeljna</a:t>
            </a:r>
            <a:r>
              <a:rPr lang="en-GB" sz="3400" dirty="0"/>
              <a:t> </a:t>
            </a:r>
            <a:r>
              <a:rPr lang="en-GB" sz="3400" dirty="0" err="1"/>
              <a:t>znanja</a:t>
            </a:r>
            <a:r>
              <a:rPr lang="en-GB" sz="3400" dirty="0"/>
              <a:t>:</a:t>
            </a:r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3400" dirty="0" err="1"/>
              <a:t>računalništvo</a:t>
            </a:r>
            <a:r>
              <a:rPr lang="en-GB" sz="3400" dirty="0"/>
              <a:t> in </a:t>
            </a:r>
            <a:r>
              <a:rPr lang="en-GB" sz="3400" dirty="0" err="1"/>
              <a:t>informatika</a:t>
            </a:r>
            <a:r>
              <a:rPr lang="en-GB" sz="3400" dirty="0"/>
              <a:t> </a:t>
            </a:r>
            <a:r>
              <a:rPr lang="en-GB" sz="3400" dirty="0" err="1"/>
              <a:t>ter</a:t>
            </a:r>
            <a:endParaRPr sz="3400" dirty="0"/>
          </a:p>
          <a:p>
            <a:pPr marL="457200" lvl="0" indent="-32449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ct val="86286"/>
              <a:buChar char="●"/>
            </a:pPr>
            <a:r>
              <a:rPr lang="en-GB" sz="3400" dirty="0" err="1"/>
              <a:t>matematika</a:t>
            </a:r>
            <a:r>
              <a:rPr lang="en-GB" sz="3400" dirty="0"/>
              <a:t>, </a:t>
            </a:r>
            <a:r>
              <a:rPr lang="en-GB" sz="3400" dirty="0" err="1"/>
              <a:t>naravoslovje</a:t>
            </a:r>
            <a:r>
              <a:rPr lang="en-GB" sz="3400" dirty="0"/>
              <a:t> </a:t>
            </a:r>
            <a:r>
              <a:rPr lang="en-GB" sz="3400" dirty="0" err="1"/>
              <a:t>ali</a:t>
            </a:r>
            <a:r>
              <a:rPr lang="en-GB" sz="3400" dirty="0"/>
              <a:t> </a:t>
            </a:r>
            <a:r>
              <a:rPr lang="en-GB" sz="3400" dirty="0" err="1"/>
              <a:t>tehnika</a:t>
            </a:r>
            <a:endParaRPr lang="en-GB" sz="3400" dirty="0"/>
          </a:p>
          <a:p>
            <a:pPr marL="13271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ct val="86286"/>
              <a:buNone/>
            </a:pPr>
            <a:endParaRPr sz="3400" dirty="0"/>
          </a:p>
          <a:p>
            <a:pPr marL="704210" lvl="0" indent="-5715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ct val="86286"/>
              <a:buFont typeface="Wingdings" pitchFamily="2" charset="2"/>
              <a:buChar char="Ø"/>
            </a:pPr>
            <a:r>
              <a:rPr lang="en-GB" sz="3400" dirty="0" err="1"/>
              <a:t>medpredmetna</a:t>
            </a:r>
            <a:r>
              <a:rPr lang="en-GB" sz="3400" dirty="0"/>
              <a:t> </a:t>
            </a:r>
            <a:r>
              <a:rPr lang="en-GB" sz="3400" dirty="0" err="1"/>
              <a:t>povezava</a:t>
            </a:r>
            <a:endParaRPr sz="3400" dirty="0"/>
          </a:p>
          <a:p>
            <a:pPr marL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400" dirty="0"/>
          </a:p>
        </p:txBody>
      </p:sp>
      <p:pic>
        <p:nvPicPr>
          <p:cNvPr id="254" name="Google Shape;254;g22d924dc5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5950" y="647700"/>
            <a:ext cx="3061873" cy="23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2d924dc56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125" y="2838500"/>
            <a:ext cx="5416875" cy="34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2d924dc56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3448" y="1728339"/>
            <a:ext cx="2512466" cy="188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800"/>
              <a:buFont typeface="Calibri"/>
              <a:buNone/>
            </a:pPr>
            <a:r>
              <a:rPr lang="en-GB" sz="4800" dirty="0" err="1">
                <a:solidFill>
                  <a:srgbClr val="333333"/>
                </a:solidFill>
              </a:rPr>
              <a:t>Podnebne</a:t>
            </a:r>
            <a:r>
              <a:rPr lang="en-GB" sz="4800" dirty="0">
                <a:solidFill>
                  <a:srgbClr val="333333"/>
                </a:solidFill>
              </a:rPr>
              <a:t> </a:t>
            </a:r>
            <a:r>
              <a:rPr lang="en-GB" sz="4800" dirty="0" err="1">
                <a:solidFill>
                  <a:srgbClr val="333333"/>
                </a:solidFill>
              </a:rPr>
              <a:t>spremembe</a:t>
            </a:r>
            <a:endParaRPr dirty="0"/>
          </a:p>
        </p:txBody>
      </p:sp>
      <p:sp>
        <p:nvSpPr>
          <p:cNvPr id="88" name="Google Shape;88;p2"/>
          <p:cNvSpPr txBox="1"/>
          <p:nvPr/>
        </p:nvSpPr>
        <p:spPr>
          <a:xfrm>
            <a:off x="5951858" y="2115127"/>
            <a:ext cx="5001040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Zanimiva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5345369" y="5017263"/>
            <a:ext cx="3582786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Aktualno</a:t>
            </a:r>
            <a:r>
              <a:rPr lang="en-GB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699796" y="808912"/>
            <a:ext cx="4926564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Interdisciplinarnost</a:t>
            </a:r>
            <a:r>
              <a:rPr lang="en-GB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d924dc56e_0_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dirty="0"/>
              <a:t>MINUT </a:t>
            </a:r>
            <a:r>
              <a:rPr lang="en-GB" sz="4000" dirty="0" err="1"/>
              <a:t>projekti</a:t>
            </a:r>
            <a:r>
              <a:rPr lang="en-GB" sz="4000" dirty="0"/>
              <a:t> in </a:t>
            </a:r>
            <a:r>
              <a:rPr lang="en-GB" sz="4000" dirty="0" err="1"/>
              <a:t>mentorji</a:t>
            </a:r>
            <a:endParaRPr sz="4000" dirty="0"/>
          </a:p>
        </p:txBody>
      </p:sp>
      <p:sp>
        <p:nvSpPr>
          <p:cNvPr id="253" name="Google Shape;253;g22d924dc56e_0_0"/>
          <p:cNvSpPr txBox="1">
            <a:spLocks noGrp="1"/>
          </p:cNvSpPr>
          <p:nvPr>
            <p:ph type="body" idx="1"/>
          </p:nvPr>
        </p:nvSpPr>
        <p:spPr>
          <a:xfrm>
            <a:off x="155575" y="1305150"/>
            <a:ext cx="6464100" cy="50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b="1" dirty="0" err="1">
                <a:solidFill>
                  <a:srgbClr val="C00000"/>
                </a:solidFill>
              </a:rPr>
              <a:t>Fizično</a:t>
            </a:r>
            <a:r>
              <a:rPr lang="en-GB" sz="4375" b="1" dirty="0">
                <a:solidFill>
                  <a:srgbClr val="C00000"/>
                </a:solidFill>
              </a:rPr>
              <a:t> </a:t>
            </a:r>
            <a:r>
              <a:rPr lang="en-GB" sz="4375" b="1" dirty="0" err="1">
                <a:solidFill>
                  <a:srgbClr val="C00000"/>
                </a:solidFill>
              </a:rPr>
              <a:t>računalništvo</a:t>
            </a:r>
            <a:r>
              <a:rPr lang="en-GB" sz="4375" b="1" dirty="0">
                <a:solidFill>
                  <a:srgbClr val="C00000"/>
                </a:solidFill>
              </a:rPr>
              <a:t> </a:t>
            </a:r>
            <a:r>
              <a:rPr lang="en-GB" sz="4375" b="1" dirty="0" err="1">
                <a:solidFill>
                  <a:srgbClr val="C00000"/>
                </a:solidFill>
              </a:rPr>
              <a:t>pri</a:t>
            </a:r>
            <a:r>
              <a:rPr lang="en-GB" sz="4375" b="1" dirty="0">
                <a:solidFill>
                  <a:srgbClr val="C00000"/>
                </a:solidFill>
              </a:rPr>
              <a:t> </a:t>
            </a:r>
            <a:r>
              <a:rPr lang="en-GB" sz="4375" b="1" dirty="0" err="1">
                <a:solidFill>
                  <a:srgbClr val="C00000"/>
                </a:solidFill>
              </a:rPr>
              <a:t>pouku</a:t>
            </a:r>
            <a:r>
              <a:rPr lang="en-GB" sz="4375" b="1" dirty="0">
                <a:solidFill>
                  <a:srgbClr val="C00000"/>
                </a:solidFill>
              </a:rPr>
              <a:t> </a:t>
            </a:r>
            <a:r>
              <a:rPr lang="en-GB" sz="4375" b="1" dirty="0" err="1">
                <a:solidFill>
                  <a:srgbClr val="C00000"/>
                </a:solidFill>
              </a:rPr>
              <a:t>fizike</a:t>
            </a:r>
            <a:endParaRPr lang="en-GB" sz="4375" b="1" dirty="0">
              <a:solidFill>
                <a:srgbClr val="C00000"/>
              </a:solidFill>
            </a:endParaRPr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b="1" dirty="0" err="1">
                <a:solidFill>
                  <a:srgbClr val="C00000"/>
                </a:solidFill>
              </a:rPr>
              <a:t>Merjenje</a:t>
            </a:r>
            <a:r>
              <a:rPr lang="en-GB" sz="4375" b="1" dirty="0">
                <a:solidFill>
                  <a:srgbClr val="C00000"/>
                </a:solidFill>
              </a:rPr>
              <a:t> </a:t>
            </a:r>
            <a:r>
              <a:rPr lang="en-GB" sz="4375" b="1" dirty="0" err="1">
                <a:solidFill>
                  <a:srgbClr val="C00000"/>
                </a:solidFill>
              </a:rPr>
              <a:t>čistosti</a:t>
            </a:r>
            <a:r>
              <a:rPr lang="en-GB" sz="4375" b="1" dirty="0">
                <a:solidFill>
                  <a:srgbClr val="C00000"/>
                </a:solidFill>
              </a:rPr>
              <a:t> </a:t>
            </a:r>
            <a:r>
              <a:rPr lang="en-GB" sz="4375" b="1" dirty="0" err="1">
                <a:solidFill>
                  <a:srgbClr val="C00000"/>
                </a:solidFill>
              </a:rPr>
              <a:t>zraka</a:t>
            </a:r>
            <a:endParaRPr lang="en-GB" sz="4375" b="1" dirty="0">
              <a:solidFill>
                <a:srgbClr val="C00000"/>
              </a:solidFill>
            </a:endParaRPr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Matematika</a:t>
            </a:r>
            <a:r>
              <a:rPr lang="en-GB" sz="4375" dirty="0"/>
              <a:t> in </a:t>
            </a:r>
            <a:r>
              <a:rPr lang="en-GB" sz="4375" dirty="0" err="1"/>
              <a:t>Pišek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Kemija</a:t>
            </a:r>
            <a:r>
              <a:rPr lang="en-GB" sz="4375" dirty="0"/>
              <a:t> in portal Tomo</a:t>
            </a:r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Kemijski</a:t>
            </a:r>
            <a:r>
              <a:rPr lang="en-GB" sz="4375" dirty="0"/>
              <a:t> </a:t>
            </a:r>
            <a:r>
              <a:rPr lang="en-GB" sz="4375" dirty="0" err="1"/>
              <a:t>kalkulator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Digitalna</a:t>
            </a:r>
            <a:r>
              <a:rPr lang="en-GB" sz="4375" dirty="0"/>
              <a:t> </a:t>
            </a:r>
            <a:r>
              <a:rPr lang="en-GB" sz="4375" dirty="0" err="1"/>
              <a:t>umetnost</a:t>
            </a:r>
            <a:r>
              <a:rPr lang="en-GB" sz="4375" dirty="0"/>
              <a:t> in </a:t>
            </a:r>
            <a:r>
              <a:rPr lang="en-GB" sz="4375" dirty="0" err="1"/>
              <a:t>matematika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dirty="0" err="1"/>
              <a:t>Digitalna</a:t>
            </a:r>
            <a:r>
              <a:rPr lang="en-GB" sz="4375" dirty="0"/>
              <a:t> </a:t>
            </a:r>
            <a:r>
              <a:rPr lang="en-GB" sz="4375" dirty="0" err="1"/>
              <a:t>tehnologija</a:t>
            </a:r>
            <a:r>
              <a:rPr lang="en-GB" sz="4375" dirty="0"/>
              <a:t> v pouk </a:t>
            </a:r>
            <a:r>
              <a:rPr lang="en-GB" sz="4375" dirty="0" err="1"/>
              <a:t>matematike</a:t>
            </a:r>
            <a:endParaRPr lang="en-GB" sz="4375" dirty="0"/>
          </a:p>
          <a:p>
            <a:pPr marL="457200" lvl="0" indent="-32449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ct val="86286"/>
              <a:buChar char="●"/>
            </a:pPr>
            <a:r>
              <a:rPr lang="en-GB" sz="4375" b="1" i="1" dirty="0" err="1">
                <a:solidFill>
                  <a:srgbClr val="C00000"/>
                </a:solidFill>
              </a:rPr>
              <a:t>Kameleon</a:t>
            </a:r>
            <a:endParaRPr sz="4375" b="1" i="1" dirty="0">
              <a:solidFill>
                <a:srgbClr val="C00000"/>
              </a:solidFill>
            </a:endParaRPr>
          </a:p>
        </p:txBody>
      </p:sp>
      <p:pic>
        <p:nvPicPr>
          <p:cNvPr id="254" name="Google Shape;254;g22d924dc5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5950" y="647700"/>
            <a:ext cx="3061873" cy="23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2d924dc56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125" y="2838500"/>
            <a:ext cx="5416875" cy="34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2d924dc56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3448" y="1728339"/>
            <a:ext cx="2512466" cy="1884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700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2d924dc56e_0_16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err="1"/>
              <a:t>Izvedba</a:t>
            </a:r>
            <a:endParaRPr sz="4000" dirty="0"/>
          </a:p>
        </p:txBody>
      </p:sp>
      <p:sp>
        <p:nvSpPr>
          <p:cNvPr id="263" name="Google Shape;263;g22d924dc56e_0_16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900" cy="502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800" dirty="0"/>
              <a:t>Osnovna ideja kako bo učiteljski par delal (+študentka):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sl-SI" sz="2800" b="1" i="1" dirty="0"/>
              <a:t>Prva faza </a:t>
            </a:r>
            <a:r>
              <a:rPr lang="sl-SI" sz="2800" dirty="0"/>
              <a:t>– delavnica</a:t>
            </a:r>
            <a:r>
              <a:rPr lang="sl-SI" sz="2800" b="1" dirty="0"/>
              <a:t>:</a:t>
            </a:r>
            <a:endParaRPr lang="sl-SI" sz="2800" dirty="0"/>
          </a:p>
          <a:p>
            <a:pPr lvl="1" indent="-334327">
              <a:spcBef>
                <a:spcPts val="1000"/>
              </a:spcBef>
              <a:buSzPct val="75000"/>
              <a:buChar char="-"/>
            </a:pPr>
            <a:r>
              <a:rPr lang="sl-SI" sz="2800" b="1" i="1" dirty="0">
                <a:solidFill>
                  <a:srgbClr val="C00000"/>
                </a:solidFill>
              </a:rPr>
              <a:t>Vključena temeljna znanja RIN in drugega predmeta ter medpredmetna povezanost → </a:t>
            </a:r>
            <a:r>
              <a:rPr lang="sl-SI" sz="2800" b="1" i="1" dirty="0">
                <a:solidFill>
                  <a:schemeClr val="accent6">
                    <a:lumMod val="75000"/>
                  </a:schemeClr>
                </a:solidFill>
              </a:rPr>
              <a:t>podnebne spremembe</a:t>
            </a:r>
          </a:p>
          <a:p>
            <a:pPr lvl="1" indent="-334327">
              <a:spcBef>
                <a:spcPts val="1000"/>
              </a:spcBef>
              <a:buSzPct val="75000"/>
              <a:buChar char="-"/>
            </a:pPr>
            <a:r>
              <a:rPr lang="sl-SI" sz="2800" dirty="0"/>
              <a:t>Projekt za učitelje</a:t>
            </a:r>
          </a:p>
          <a:p>
            <a:pPr lvl="1" indent="-334327">
              <a:spcBef>
                <a:spcPts val="0"/>
              </a:spcBef>
              <a:buSzPct val="75000"/>
              <a:buChar char="-"/>
            </a:pPr>
            <a:r>
              <a:rPr lang="sl-SI" sz="2800" dirty="0"/>
              <a:t>Projekt za učence/dijake</a:t>
            </a:r>
          </a:p>
          <a:p>
            <a:pPr lvl="1" indent="-334327">
              <a:spcBef>
                <a:spcPts val="0"/>
              </a:spcBef>
              <a:buSzPct val="75000"/>
              <a:buChar char="-"/>
            </a:pPr>
            <a:r>
              <a:rPr lang="sl-SI" sz="2800" dirty="0"/>
              <a:t>Operativn učni cilji</a:t>
            </a:r>
          </a:p>
          <a:p>
            <a:pPr lvl="1" indent="-334327">
              <a:spcBef>
                <a:spcPts val="0"/>
              </a:spcBef>
              <a:buSzPct val="75000"/>
              <a:buChar char="-"/>
            </a:pPr>
            <a:r>
              <a:rPr lang="sl-SI" sz="2800" dirty="0"/>
              <a:t>Časovni potek</a:t>
            </a:r>
          </a:p>
          <a:p>
            <a:pPr lvl="1" indent="-334327">
              <a:spcBef>
                <a:spcPts val="0"/>
              </a:spcBef>
              <a:buSzPct val="75000"/>
              <a:buChar char="-"/>
            </a:pPr>
            <a:r>
              <a:rPr lang="sl-SI" sz="2800" dirty="0"/>
              <a:t>Oblika dela: v paru ali posamič</a:t>
            </a:r>
          </a:p>
          <a:p>
            <a:pPr lvl="1" indent="-334327">
              <a:spcBef>
                <a:spcPts val="0"/>
              </a:spcBef>
              <a:buSzPct val="75000"/>
              <a:buChar char="-"/>
            </a:pPr>
            <a:r>
              <a:rPr lang="sl-SI" sz="2800" dirty="0"/>
              <a:t>Potrebna gradiva (Zavod 404)</a:t>
            </a:r>
          </a:p>
          <a:p>
            <a:pPr lvl="1" indent="-334327">
              <a:spcBef>
                <a:spcPts val="0"/>
              </a:spcBef>
              <a:buSzPct val="75000"/>
              <a:buChar char="-"/>
            </a:pPr>
            <a:r>
              <a:rPr lang="sl-SI" sz="2800" dirty="0"/>
              <a:t>Nabava gradiva in preizkušanja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2d924dc56e_0_16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err="1"/>
              <a:t>Izvedba</a:t>
            </a:r>
            <a:endParaRPr sz="4000" dirty="0"/>
          </a:p>
        </p:txBody>
      </p:sp>
      <p:sp>
        <p:nvSpPr>
          <p:cNvPr id="263" name="Google Shape;263;g22d924dc56e_0_16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900" cy="502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800" b="1" i="1" dirty="0"/>
              <a:t>Druga faza </a:t>
            </a:r>
            <a:r>
              <a:rPr lang="sl-SI" sz="2800" dirty="0"/>
              <a:t>– po šolah</a:t>
            </a:r>
            <a:r>
              <a:rPr lang="sl-SI" sz="2800" b="1" dirty="0"/>
              <a:t>: 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Dodelava gradiva za učence/dijake in učitelje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Redna mesečna spletna srečanja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Vmesna delavnica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Spoznavanje s podobnimi projekti po svetu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Formativno spremljanje napredka – opazovanje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Vprašalniki za mentorje in učence/dijake pred in po izvedbi </a:t>
            </a:r>
          </a:p>
        </p:txBody>
      </p:sp>
    </p:spTree>
    <p:extLst>
      <p:ext uri="{BB962C8B-B14F-4D97-AF65-F5344CB8AC3E}">
        <p14:creationId xmlns:p14="http://schemas.microsoft.com/office/powerpoint/2010/main" val="131519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2d924dc56e_0_16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err="1"/>
              <a:t>Izvedba</a:t>
            </a:r>
            <a:endParaRPr sz="4000" dirty="0"/>
          </a:p>
        </p:txBody>
      </p:sp>
      <p:sp>
        <p:nvSpPr>
          <p:cNvPr id="263" name="Google Shape;263;g22d924dc56e_0_16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900" cy="502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800" b="1" i="1" dirty="0"/>
              <a:t>Tretja faza</a:t>
            </a:r>
            <a:r>
              <a:rPr lang="sl-SI" sz="2800" dirty="0"/>
              <a:t> – zaključek: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Delitev izkušenj med mentorji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Delitev izkušenj med učenci/dijaki</a:t>
            </a:r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75000"/>
              <a:buChar char="-"/>
            </a:pPr>
            <a:r>
              <a:rPr lang="sl-SI" sz="2800" dirty="0"/>
              <a:t>Vključitev novih učiteljski parov in študentov</a:t>
            </a:r>
          </a:p>
        </p:txBody>
      </p:sp>
    </p:spTree>
    <p:extLst>
      <p:ext uri="{BB962C8B-B14F-4D97-AF65-F5344CB8AC3E}">
        <p14:creationId xmlns:p14="http://schemas.microsoft.com/office/powerpoint/2010/main" val="3236435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0207CB87-AB8A-4A16-CE0D-63D0685AB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9784" r="6811" b="36807"/>
          <a:stretch/>
        </p:blipFill>
        <p:spPr>
          <a:xfrm>
            <a:off x="5311482" y="2073957"/>
            <a:ext cx="6423950" cy="233808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2d924dc56e_0_22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900" cy="102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000" dirty="0"/>
              <a:t>Primeri izdelkov</a:t>
            </a:r>
            <a:endParaRPr sz="4000" dirty="0"/>
          </a:p>
        </p:txBody>
      </p:sp>
      <p:sp>
        <p:nvSpPr>
          <p:cNvPr id="270" name="Google Shape;270;g22d924dc56e_0_22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900" cy="502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Označba mesta vsebine 5">
            <a:extLst>
              <a:ext uri="{FF2B5EF4-FFF2-40B4-BE49-F238E27FC236}">
                <a16:creationId xmlns:a16="http://schemas.microsoft.com/office/drawing/2014/main" id="{772217CB-1C48-F820-23B6-EB1B5CFC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5" y="1305148"/>
            <a:ext cx="2628900" cy="3505200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A47AE02-7C97-DF44-8805-ED7AC93B3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83" t="31535" r="32394" b="26549"/>
          <a:stretch/>
        </p:blipFill>
        <p:spPr>
          <a:xfrm>
            <a:off x="577923" y="3274095"/>
            <a:ext cx="4917923" cy="339734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94D1151-9B86-B7E1-7E1B-9B51B7172D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3" t="7508" r="25000" b="3689"/>
          <a:stretch/>
        </p:blipFill>
        <p:spPr>
          <a:xfrm>
            <a:off x="3740092" y="152401"/>
            <a:ext cx="4805898" cy="4167946"/>
          </a:xfrm>
          <a:prstGeom prst="rect">
            <a:avLst/>
          </a:prstGeom>
        </p:spPr>
      </p:pic>
      <p:pic>
        <p:nvPicPr>
          <p:cNvPr id="3" name="Slika 6">
            <a:extLst>
              <a:ext uri="{FF2B5EF4-FFF2-40B4-BE49-F238E27FC236}">
                <a16:creationId xmlns:a16="http://schemas.microsoft.com/office/drawing/2014/main" id="{04AB2AB4-9FBD-2FBC-1769-5284C2DE9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110" y="2236374"/>
            <a:ext cx="4526611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>
            <a:spLocks noGrp="1"/>
          </p:cNvSpPr>
          <p:nvPr>
            <p:ph type="title"/>
          </p:nvPr>
        </p:nvSpPr>
        <p:spPr>
          <a:xfrm>
            <a:off x="155575" y="132399"/>
            <a:ext cx="11880850" cy="74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dirty="0" err="1"/>
              <a:t>Spletna</a:t>
            </a:r>
            <a:r>
              <a:rPr lang="en-GB" dirty="0"/>
              <a:t> </a:t>
            </a:r>
            <a:r>
              <a:rPr lang="en-GB" dirty="0" err="1"/>
              <a:t>srečanja</a:t>
            </a:r>
            <a:endParaRPr dirty="0"/>
          </a:p>
        </p:txBody>
      </p:sp>
      <p:sp>
        <p:nvSpPr>
          <p:cNvPr id="276" name="Google Shape;276;p22"/>
          <p:cNvSpPr txBox="1">
            <a:spLocks noGrp="1"/>
          </p:cNvSpPr>
          <p:nvPr>
            <p:ph type="body" idx="1"/>
          </p:nvPr>
        </p:nvSpPr>
        <p:spPr>
          <a:xfrm>
            <a:off x="311150" y="966153"/>
            <a:ext cx="118808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GB" dirty="0" err="1"/>
              <a:t>Pomembna</a:t>
            </a:r>
            <a:r>
              <a:rPr lang="en-GB" dirty="0"/>
              <a:t> </a:t>
            </a:r>
            <a:r>
              <a:rPr lang="en-GB" dirty="0" err="1"/>
              <a:t>sestavina</a:t>
            </a:r>
            <a:r>
              <a:rPr lang="en-GB" dirty="0"/>
              <a:t> za </a:t>
            </a:r>
            <a:r>
              <a:rPr lang="en-GB" dirty="0" err="1"/>
              <a:t>vzdrževanje</a:t>
            </a:r>
            <a:r>
              <a:rPr lang="en-GB" dirty="0"/>
              <a:t> </a:t>
            </a:r>
            <a:r>
              <a:rPr lang="en-GB" dirty="0" err="1"/>
              <a:t>aktivne</a:t>
            </a:r>
            <a:r>
              <a:rPr lang="en-GB" dirty="0"/>
              <a:t> </a:t>
            </a:r>
            <a:r>
              <a:rPr lang="en-GB" dirty="0" err="1"/>
              <a:t>skupnosti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8CAA5C-7443-335D-4B52-993C4BEB56B5}"/>
              </a:ext>
            </a:extLst>
          </p:cNvPr>
          <p:cNvGrpSpPr/>
          <p:nvPr/>
        </p:nvGrpSpPr>
        <p:grpSpPr>
          <a:xfrm>
            <a:off x="742951" y="2260470"/>
            <a:ext cx="9424092" cy="3006143"/>
            <a:chOff x="3367889" y="2260470"/>
            <a:chExt cx="6799153" cy="3006143"/>
          </a:xfrm>
        </p:grpSpPr>
        <p:sp>
          <p:nvSpPr>
            <p:cNvPr id="2" name="Google Shape;282;p23">
              <a:extLst>
                <a:ext uri="{FF2B5EF4-FFF2-40B4-BE49-F238E27FC236}">
                  <a16:creationId xmlns:a16="http://schemas.microsoft.com/office/drawing/2014/main" id="{CF569266-E6BF-67E9-69AF-BFF2E0FD3EB4}"/>
                </a:ext>
              </a:extLst>
            </p:cNvPr>
            <p:cNvSpPr txBox="1">
              <a:spLocks/>
            </p:cNvSpPr>
            <p:nvPr/>
          </p:nvSpPr>
          <p:spPr>
            <a:xfrm>
              <a:off x="3367889" y="2260470"/>
              <a:ext cx="6799153" cy="1283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88888"/>
                </a:buClr>
                <a:buSzPts val="2400"/>
                <a:buFont typeface="Arial"/>
                <a:buNone/>
                <a:defRPr sz="24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800"/>
                <a:buFont typeface="Arial"/>
                <a:buNone/>
                <a:defRPr sz="18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888888"/>
                </a:buClr>
                <a:buSzPts val="1600"/>
                <a:buFont typeface="Arial"/>
                <a:buNone/>
                <a:defRPr sz="16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0000"/>
                </a:buClr>
              </a:pPr>
              <a:r>
                <a:rPr lang="en-GB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Vsak</a:t>
              </a:r>
              <a:r>
                <a:rPr lang="en-GB" sz="28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 </a:t>
              </a:r>
              <a:r>
                <a:rPr lang="en-GB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drugi</a:t>
              </a:r>
              <a:r>
                <a:rPr lang="en-GB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in </a:t>
              </a:r>
              <a:r>
                <a:rPr lang="en-GB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četrti</a:t>
              </a:r>
              <a:r>
                <a:rPr lang="en-GB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GB" sz="28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ponedeljek</a:t>
              </a:r>
              <a:r>
                <a:rPr lang="en-GB" sz="2800" b="1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 </a:t>
              </a:r>
              <a:r>
                <a:rPr lang="en-GB" sz="28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v </a:t>
              </a:r>
              <a:r>
                <a:rPr lang="en-GB" sz="2800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mesecu</a:t>
              </a:r>
              <a:endParaRPr lang="en-GB" sz="2800" b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" name="Google Shape;283;p23">
              <a:extLst>
                <a:ext uri="{FF2B5EF4-FFF2-40B4-BE49-F238E27FC236}">
                  <a16:creationId xmlns:a16="http://schemas.microsoft.com/office/drawing/2014/main" id="{F139B47B-C30B-F399-7738-42F5C665F55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12163" y="2902387"/>
              <a:ext cx="5995210" cy="23642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 sz="4000" dirty="0" err="1"/>
              <a:t>Zaključki</a:t>
            </a:r>
            <a:endParaRPr sz="4000" dirty="0"/>
          </a:p>
        </p:txBody>
      </p:sp>
      <p:sp>
        <p:nvSpPr>
          <p:cNvPr id="307" name="Google Shape;307;p27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400"/>
              <a:buChar char="•"/>
            </a:pP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Pomen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skupnosti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učiteljev</a:t>
            </a:r>
            <a:endParaRPr dirty="0">
              <a:solidFill>
                <a:srgbClr val="37415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2400"/>
              <a:buChar char="•"/>
            </a:pP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Projekti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MINUT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151"/>
              </a:buClr>
              <a:buSzPts val="2000"/>
              <a:buChar char="•"/>
            </a:pP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primeri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projektov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151"/>
              </a:buClr>
              <a:buSzPts val="2000"/>
              <a:buChar char="•"/>
            </a:pP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kako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je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ukrep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vplival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motivacijo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učencev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2400"/>
              <a:buChar char="•"/>
            </a:pP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Povezava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temami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podnebnih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spremembah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151"/>
              </a:buClr>
              <a:buSzPts val="2000"/>
              <a:buChar char="•"/>
            </a:pP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meritev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onesnaženost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zraka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lokalno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do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ukrepov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za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izboljšanje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kakovosti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zraka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zmanjšanja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ogljičnega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odtisa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151"/>
              </a:buClr>
              <a:buSzPts val="2000"/>
              <a:buChar char="•"/>
            </a:pP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Ozaveščanje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2400"/>
              <a:buChar char="•"/>
            </a:pP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idej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skupnosti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k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dejanjem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151"/>
              </a:buClr>
              <a:buSzPts val="2000"/>
              <a:buChar char="•"/>
            </a:pP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znanjem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do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lepše</a:t>
            </a:r>
            <a:r>
              <a:rPr lang="en-GB" dirty="0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dirty="0" err="1">
                <a:solidFill>
                  <a:srgbClr val="374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prihodnosti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rgbClr val="37415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7A59CB-BDD3-0343-126F-DDA32844643A}"/>
              </a:ext>
            </a:extLst>
          </p:cNvPr>
          <p:cNvGrpSpPr/>
          <p:nvPr/>
        </p:nvGrpSpPr>
        <p:grpSpPr>
          <a:xfrm>
            <a:off x="5071731" y="344006"/>
            <a:ext cx="4924030" cy="4082978"/>
            <a:chOff x="1765005" y="566793"/>
            <a:chExt cx="4924030" cy="4082978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83594DB-B4BC-5059-5F82-68061B17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005" y="924036"/>
              <a:ext cx="4924030" cy="37257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BBE0AD-9DBE-B7E1-4301-8AD9D1F51FD9}"/>
                </a:ext>
              </a:extLst>
            </p:cNvPr>
            <p:cNvSpPr txBox="1"/>
            <p:nvPr/>
          </p:nvSpPr>
          <p:spPr>
            <a:xfrm>
              <a:off x="4227020" y="566793"/>
              <a:ext cx="17543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800" b="1" dirty="0">
                  <a:solidFill>
                    <a:srgbClr val="FF0000"/>
                  </a:solidFill>
                </a:rPr>
                <a:t>MINUT</a:t>
              </a:r>
            </a:p>
          </p:txBody>
        </p:sp>
      </p:grpSp>
      <p:sp>
        <p:nvSpPr>
          <p:cNvPr id="300" name="Google Shape;300;p26"/>
          <p:cNvSpPr txBox="1">
            <a:spLocks noGrp="1"/>
          </p:cNvSpPr>
          <p:nvPr>
            <p:ph type="title"/>
          </p:nvPr>
        </p:nvSpPr>
        <p:spPr>
          <a:xfrm>
            <a:off x="155575" y="209551"/>
            <a:ext cx="11880850" cy="71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naprej</a:t>
            </a:r>
            <a:endParaRPr dirty="0"/>
          </a:p>
        </p:txBody>
      </p:sp>
      <p:sp>
        <p:nvSpPr>
          <p:cNvPr id="301" name="Google Shape;301;p26"/>
          <p:cNvSpPr txBox="1">
            <a:spLocks noGrp="1"/>
          </p:cNvSpPr>
          <p:nvPr>
            <p:ph type="body" idx="1"/>
          </p:nvPr>
        </p:nvSpPr>
        <p:spPr>
          <a:xfrm>
            <a:off x="155575" y="4589463"/>
            <a:ext cx="6521672" cy="81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 err="1"/>
              <a:t>Če</a:t>
            </a:r>
            <a:r>
              <a:rPr lang="en-US" dirty="0"/>
              <a:t> vas </a:t>
            </a:r>
            <a:r>
              <a:rPr lang="en-US" dirty="0" err="1"/>
              <a:t>zanima</a:t>
            </a:r>
            <a:r>
              <a:rPr lang="en-US" dirty="0"/>
              <a:t> </a:t>
            </a:r>
            <a:r>
              <a:rPr lang="en-US" dirty="0" err="1"/>
              <a:t>sodelovanje</a:t>
            </a:r>
            <a:r>
              <a:rPr lang="en-US" dirty="0"/>
              <a:t>: </a:t>
            </a:r>
            <a:r>
              <a:rPr lang="en-US" sz="3200" b="1" dirty="0">
                <a:hlinkClick r:id="rId4"/>
              </a:rPr>
              <a:t>napoj@404.si</a:t>
            </a:r>
            <a:r>
              <a:rPr lang="en-US" sz="3200" b="1" dirty="0"/>
              <a:t> </a:t>
            </a:r>
            <a:endParaRPr lang="sl-SI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 dirty="0"/>
          </a:p>
        </p:txBody>
      </p:sp>
      <p:sp>
        <p:nvSpPr>
          <p:cNvPr id="6" name="Google Shape;301;p26">
            <a:extLst>
              <a:ext uri="{FF2B5EF4-FFF2-40B4-BE49-F238E27FC236}">
                <a16:creationId xmlns:a16="http://schemas.microsoft.com/office/drawing/2014/main" id="{9AD44EA7-2819-DCA1-907F-959A3044A252}"/>
              </a:ext>
            </a:extLst>
          </p:cNvPr>
          <p:cNvSpPr txBox="1">
            <a:spLocks/>
          </p:cNvSpPr>
          <p:nvPr/>
        </p:nvSpPr>
        <p:spPr>
          <a:xfrm>
            <a:off x="0" y="1178824"/>
            <a:ext cx="5071731" cy="21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800" dirty="0"/>
              <a:t>V </a:t>
            </a:r>
            <a:r>
              <a:rPr lang="en-US" sz="2800" dirty="0" err="1"/>
              <a:t>naslednjem</a:t>
            </a:r>
            <a:r>
              <a:rPr lang="en-US" sz="2800" dirty="0"/>
              <a:t> </a:t>
            </a:r>
            <a:r>
              <a:rPr lang="en-US" sz="2800" dirty="0" err="1"/>
              <a:t>šolskem</a:t>
            </a:r>
            <a:r>
              <a:rPr lang="en-US" sz="2800" dirty="0"/>
              <a:t> </a:t>
            </a:r>
            <a:r>
              <a:rPr lang="en-US" sz="2800" dirty="0" err="1"/>
              <a:t>letu</a:t>
            </a:r>
            <a:r>
              <a:rPr lang="en-US" sz="2800" dirty="0"/>
              <a:t>: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800" dirty="0"/>
              <a:t>Novi </a:t>
            </a:r>
            <a:r>
              <a:rPr lang="en-US" sz="2800" dirty="0" err="1"/>
              <a:t>pari</a:t>
            </a:r>
            <a:r>
              <a:rPr lang="en-US" sz="2800" dirty="0"/>
              <a:t> </a:t>
            </a:r>
            <a:r>
              <a:rPr lang="en-US" sz="2800" dirty="0" err="1"/>
              <a:t>učiteljev</a:t>
            </a:r>
            <a:endParaRPr lang="en-US" sz="2800" dirty="0"/>
          </a:p>
          <a:p>
            <a:pPr marL="685800" indent="-457200">
              <a:buFont typeface="+mj-lt"/>
              <a:buAutoNum type="arabicPeriod"/>
            </a:pPr>
            <a:r>
              <a:rPr lang="en-US" sz="2800" dirty="0" err="1"/>
              <a:t>Pocukaj</a:t>
            </a:r>
            <a:r>
              <a:rPr lang="en-US" sz="2800" dirty="0"/>
              <a:t> </a:t>
            </a:r>
            <a:r>
              <a:rPr lang="en-US" sz="2800" dirty="0" err="1"/>
              <a:t>kolega</a:t>
            </a:r>
            <a:endParaRPr lang="en-US" sz="2800" dirty="0"/>
          </a:p>
          <a:p>
            <a:pPr marL="0" indent="0"/>
            <a:endParaRPr lang="en-US" sz="2800" dirty="0"/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F0F14F39-DACE-09F2-FB06-C83264C45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216" y="4426984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dirty="0" err="1"/>
              <a:t>Cilji</a:t>
            </a:r>
            <a:endParaRPr dirty="0"/>
          </a:p>
        </p:txBody>
      </p:sp>
      <p:sp>
        <p:nvSpPr>
          <p:cNvPr id="247" name="Google Shape;247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sl-SI" i="1" dirty="0">
                <a:solidFill>
                  <a:schemeClr val="tx1"/>
                </a:solidFill>
              </a:rPr>
              <a:t>Vsebinski</a:t>
            </a:r>
            <a:r>
              <a:rPr lang="sl-SI" dirty="0">
                <a:solidFill>
                  <a:schemeClr val="tx1"/>
                </a:solidFill>
              </a:rPr>
              <a:t>: Primeri dobre prakse uporabe RIN v drugih predmetih, s posebnim poudarkom na temeljnih znanjih RIN</a:t>
            </a:r>
          </a:p>
          <a:p>
            <a:pPr marL="57150" indent="0">
              <a:buNone/>
            </a:pPr>
            <a:endParaRPr lang="sl-SI" dirty="0">
              <a:solidFill>
                <a:schemeClr val="tx1"/>
              </a:solidFill>
            </a:endParaRPr>
          </a:p>
          <a:p>
            <a:r>
              <a:rPr lang="sl-SI" i="1" dirty="0">
                <a:solidFill>
                  <a:schemeClr val="tx1"/>
                </a:solidFill>
              </a:rPr>
              <a:t>Družbeni</a:t>
            </a:r>
            <a:r>
              <a:rPr lang="sl-SI" dirty="0">
                <a:solidFill>
                  <a:schemeClr val="tx1"/>
                </a:solidFill>
              </a:rPr>
              <a:t>: ustvariti povezano skupnost učiteljev (angl. </a:t>
            </a:r>
            <a:r>
              <a:rPr lang="sl-SI" i="1" dirty="0">
                <a:solidFill>
                  <a:schemeClr val="tx1"/>
                </a:solidFill>
              </a:rPr>
              <a:t>CoP – community of practice</a:t>
            </a:r>
            <a:r>
              <a:rPr lang="sl-SI" dirty="0">
                <a:solidFill>
                  <a:schemeClr val="tx1"/>
                </a:solidFill>
              </a:rPr>
              <a:t>)</a:t>
            </a:r>
          </a:p>
          <a:p>
            <a:r>
              <a:rPr lang="sl-SI" dirty="0">
                <a:solidFill>
                  <a:schemeClr val="tx1"/>
                </a:solidFill>
              </a:rPr>
              <a:t>trajnostno: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razvoj gradiv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izmenjava izkušenj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motiviranje novih članov</a:t>
            </a:r>
          </a:p>
          <a:p>
            <a:pPr lvl="1"/>
            <a:r>
              <a:rPr lang="sl-SI" dirty="0">
                <a:solidFill>
                  <a:schemeClr val="tx1"/>
                </a:solidFill>
              </a:rPr>
              <a:t>vključitev študentov, bodočih učiteljev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/>
              <a:t>IDEJA sledi seminarju</a:t>
            </a:r>
            <a:endParaRPr/>
          </a:p>
        </p:txBody>
      </p:sp>
      <p:sp>
        <p:nvSpPr>
          <p:cNvPr id="289" name="Google Shape;289;p24"/>
          <p:cNvSpPr txBox="1"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GB"/>
              <a:t>IZZIVI POUČEVANJA RAČUNALNIŠKIH VSEBIN V OŠ IN SŠ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155575" y="2728131"/>
            <a:ext cx="11880850" cy="123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800"/>
              <a:buFont typeface="Calibri"/>
              <a:buNone/>
            </a:pPr>
            <a:r>
              <a:rPr lang="en-GB" sz="4800" dirty="0">
                <a:solidFill>
                  <a:srgbClr val="333333"/>
                </a:solidFill>
              </a:rPr>
              <a:t>A </a:t>
            </a:r>
            <a:r>
              <a:rPr lang="en-GB" sz="4800" dirty="0" err="1">
                <a:solidFill>
                  <a:srgbClr val="333333"/>
                </a:solidFill>
              </a:rPr>
              <a:t>tak</a:t>
            </a:r>
            <a:r>
              <a:rPr lang="en-GB" sz="4800" dirty="0">
                <a:solidFill>
                  <a:srgbClr val="333333"/>
                </a:solidFill>
              </a:rPr>
              <a:t> </a:t>
            </a:r>
            <a:r>
              <a:rPr lang="en-GB" sz="4800" dirty="0" err="1">
                <a:solidFill>
                  <a:srgbClr val="333333"/>
                </a:solidFill>
              </a:rPr>
              <a:t>projekt</a:t>
            </a:r>
            <a:r>
              <a:rPr lang="en-GB" sz="4800" dirty="0">
                <a:solidFill>
                  <a:srgbClr val="333333"/>
                </a:solidFill>
              </a:rPr>
              <a:t> </a:t>
            </a:r>
            <a:r>
              <a:rPr lang="en-GB" sz="4800" dirty="0" err="1">
                <a:solidFill>
                  <a:srgbClr val="333333"/>
                </a:solidFill>
              </a:rPr>
              <a:t>pomeni</a:t>
            </a:r>
            <a:r>
              <a:rPr lang="en-GB" sz="4800" dirty="0">
                <a:solidFill>
                  <a:srgbClr val="333333"/>
                </a:solidFill>
              </a:rPr>
              <a:t> </a:t>
            </a:r>
            <a:r>
              <a:rPr lang="en-GB" sz="4800" dirty="0" err="1">
                <a:solidFill>
                  <a:srgbClr val="333333"/>
                </a:solidFill>
              </a:rPr>
              <a:t>tudi</a:t>
            </a:r>
            <a:endParaRPr dirty="0"/>
          </a:p>
        </p:txBody>
      </p:sp>
      <p:sp>
        <p:nvSpPr>
          <p:cNvPr id="96" name="Google Shape;96;p3"/>
          <p:cNvSpPr txBox="1"/>
          <p:nvPr/>
        </p:nvSpPr>
        <p:spPr>
          <a:xfrm>
            <a:off x="5541311" y="620920"/>
            <a:ext cx="4349138" cy="14465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Pomanjkanje gradiva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8023254" y="2591697"/>
            <a:ext cx="3582786" cy="14465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Malo </a:t>
            </a:r>
            <a:r>
              <a:rPr lang="en-GB" sz="4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sodelavcev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"/>
          <p:cNvSpPr txBox="1"/>
          <p:nvPr/>
        </p:nvSpPr>
        <p:spPr>
          <a:xfrm>
            <a:off x="373224" y="1682750"/>
            <a:ext cx="4505445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Neznana področja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6752255" y="4564187"/>
            <a:ext cx="3582786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Osamljenost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531844" y="4129869"/>
            <a:ext cx="4907903" cy="21236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Pomanjkanje vedenja o učnih praksah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IZZIVI</a:t>
            </a:r>
            <a:endParaRPr/>
          </a:p>
        </p:txBody>
      </p:sp>
      <p:sp>
        <p:nvSpPr>
          <p:cNvPr id="295" name="Google Shape;295;p25"/>
          <p:cNvSpPr txBox="1"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err="1"/>
              <a:t>Razpis</a:t>
            </a:r>
            <a:r>
              <a:rPr lang="en-GB" dirty="0"/>
              <a:t> </a:t>
            </a:r>
            <a:r>
              <a:rPr lang="en-GB" dirty="0" err="1"/>
              <a:t>vsako</a:t>
            </a:r>
            <a:r>
              <a:rPr lang="en-GB" dirty="0"/>
              <a:t> </a:t>
            </a:r>
            <a:r>
              <a:rPr lang="en-GB" dirty="0" err="1"/>
              <a:t>leto</a:t>
            </a:r>
            <a:r>
              <a:rPr lang="en-GB" dirty="0"/>
              <a:t> v </a:t>
            </a:r>
            <a:r>
              <a:rPr lang="en-GB" dirty="0" err="1"/>
              <a:t>KATISu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err="1"/>
              <a:t>Pridružite</a:t>
            </a:r>
            <a:r>
              <a:rPr lang="en-GB" dirty="0"/>
              <a:t> pa se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tudi</a:t>
            </a:r>
            <a:r>
              <a:rPr lang="en-GB" dirty="0"/>
              <a:t> "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tako</a:t>
            </a:r>
            <a:r>
              <a:rPr lang="en-GB" dirty="0"/>
              <a:t>"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err="1"/>
              <a:t>Spletna</a:t>
            </a:r>
            <a:r>
              <a:rPr lang="en-GB" dirty="0"/>
              <a:t> </a:t>
            </a:r>
            <a:r>
              <a:rPr lang="en-GB" dirty="0" err="1"/>
              <a:t>učilnica</a:t>
            </a:r>
            <a:r>
              <a:rPr lang="en-GB" dirty="0"/>
              <a:t>: </a:t>
            </a:r>
            <a:r>
              <a:rPr lang="en-GB" u="sng" dirty="0">
                <a:solidFill>
                  <a:schemeClr val="hlink"/>
                </a:solidFill>
                <a:hlinkClick r:id="rId3"/>
              </a:rPr>
              <a:t>https://lokar.fmf.uni-lj.si/moodle</a:t>
            </a:r>
            <a:r>
              <a:rPr lang="en-GB" dirty="0"/>
              <a:t> 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err="1"/>
              <a:t>Zadnje</a:t>
            </a:r>
            <a:r>
              <a:rPr lang="en-GB" dirty="0"/>
              <a:t> </a:t>
            </a:r>
            <a:r>
              <a:rPr lang="en-GB" dirty="0" err="1"/>
              <a:t>letošnje</a:t>
            </a:r>
            <a:r>
              <a:rPr lang="en-GB" dirty="0"/>
              <a:t> (za to </a:t>
            </a:r>
            <a:r>
              <a:rPr lang="en-GB" dirty="0" err="1"/>
              <a:t>šolsko</a:t>
            </a:r>
            <a:r>
              <a:rPr lang="en-GB" dirty="0"/>
              <a:t> </a:t>
            </a:r>
            <a:r>
              <a:rPr lang="en-GB" dirty="0" err="1"/>
              <a:t>leto</a:t>
            </a:r>
            <a:r>
              <a:rPr lang="en-GB" dirty="0"/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</a:pP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sreda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, 19. 4.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ob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19:30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Matija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Lokar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: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uporabna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gradiva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v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reviji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Hello World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ter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v The Big Book of Computing Pedagogy in The Big Book of Computing Content 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Matija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Lokar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: OOP 2. del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ZOOM: </a:t>
            </a:r>
            <a:r>
              <a:rPr lang="en-GB" u="sng" strike="noStrike" dirty="0">
                <a:solidFill>
                  <a:srgbClr val="0070A8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https://uni-lj-si.zoom.us/j/94591171819?pwd=NUlMaitEczcvS3lia2xPaDR1bjd6dz09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 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err="1"/>
              <a:t>YouTUBE</a:t>
            </a:r>
            <a:r>
              <a:rPr lang="en-GB" dirty="0"/>
              <a:t> </a:t>
            </a:r>
            <a:r>
              <a:rPr lang="en-GB" dirty="0" err="1"/>
              <a:t>kanal</a:t>
            </a:r>
            <a:r>
              <a:rPr lang="en-GB" dirty="0"/>
              <a:t>: </a:t>
            </a:r>
            <a:r>
              <a:rPr lang="en-GB" u="sng" dirty="0">
                <a:solidFill>
                  <a:schemeClr val="hlink"/>
                </a:solidFill>
                <a:hlinkClick r:id="rId5"/>
              </a:rPr>
              <a:t>https://www.youtube.com/@webinarji-izzivipoucevanja3720</a:t>
            </a:r>
            <a:r>
              <a:rPr lang="en-GB" dirty="0"/>
              <a:t> 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757036" y="105303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sl-SI" dirty="0">
                <a:effectLst/>
              </a:rPr>
              <a:t>»Kakovost izobraževalnega sistema ne more biti večja od kakovosti učiteljev!«</a:t>
            </a:r>
            <a:endParaRPr dirty="0"/>
          </a:p>
        </p:txBody>
      </p:sp>
      <p:grpSp>
        <p:nvGrpSpPr>
          <p:cNvPr id="118" name="Google Shape;118;p6"/>
          <p:cNvGrpSpPr/>
          <p:nvPr/>
        </p:nvGrpSpPr>
        <p:grpSpPr>
          <a:xfrm>
            <a:off x="8138159" y="4156363"/>
            <a:ext cx="3732415" cy="2489077"/>
            <a:chOff x="7431578" y="3905769"/>
            <a:chExt cx="4081549" cy="2856050"/>
          </a:xfrm>
        </p:grpSpPr>
        <p:pic>
          <p:nvPicPr>
            <p:cNvPr id="119" name="Google Shape;11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31578" y="3905769"/>
              <a:ext cx="4081549" cy="2406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6"/>
            <p:cNvSpPr txBox="1"/>
            <p:nvPr/>
          </p:nvSpPr>
          <p:spPr>
            <a:xfrm>
              <a:off x="7439891" y="6392487"/>
              <a:ext cx="40482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Barber and Mourshed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930157-6AEA-0158-D9EA-A82B67FBB718}"/>
              </a:ext>
            </a:extLst>
          </p:cNvPr>
          <p:cNvSpPr/>
          <p:nvPr/>
        </p:nvSpPr>
        <p:spPr>
          <a:xfrm>
            <a:off x="5679077" y="2366010"/>
            <a:ext cx="1861094" cy="248031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Informatika</a:t>
            </a: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596807-04AF-A8B8-9AE0-6B9CC45CCB35}"/>
              </a:ext>
            </a:extLst>
          </p:cNvPr>
          <p:cNvSpPr/>
          <p:nvPr/>
        </p:nvSpPr>
        <p:spPr>
          <a:xfrm>
            <a:off x="4897752" y="2366010"/>
            <a:ext cx="517346" cy="2480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A3A2B-BBF7-4041-5941-FA355A6E7382}"/>
              </a:ext>
            </a:extLst>
          </p:cNvPr>
          <p:cNvSpPr/>
          <p:nvPr/>
        </p:nvSpPr>
        <p:spPr>
          <a:xfrm>
            <a:off x="2681877" y="2366010"/>
            <a:ext cx="1861094" cy="248031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Matematika</a:t>
            </a: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Naravoslovje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Umetnost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Tehnika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FA6391FC-1938-AF9A-56DB-61F8169F8651}"/>
              </a:ext>
            </a:extLst>
          </p:cNvPr>
          <p:cNvSpPr/>
          <p:nvPr/>
        </p:nvSpPr>
        <p:spPr>
          <a:xfrm>
            <a:off x="1698171" y="434340"/>
            <a:ext cx="6676571" cy="1931670"/>
          </a:xfrm>
          <a:prstGeom prst="triangle">
            <a:avLst>
              <a:gd name="adj" fmla="val 50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Ozaveščanje</a:t>
            </a:r>
          </a:p>
          <a:p>
            <a:pPr algn="ctr"/>
            <a:r>
              <a:rPr lang="sl-SI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  <a:p>
            <a:pPr algn="ctr"/>
            <a:r>
              <a:rPr lang="sl-SI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podnebnih spremembah</a:t>
            </a:r>
          </a:p>
          <a:p>
            <a:pPr algn="ctr"/>
            <a:endParaRPr lang="sl-SI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9BCC5-1943-C40D-1C87-BBB249DD7334}"/>
              </a:ext>
            </a:extLst>
          </p:cNvPr>
          <p:cNvSpPr/>
          <p:nvPr/>
        </p:nvSpPr>
        <p:spPr>
          <a:xfrm>
            <a:off x="1094377" y="4846320"/>
            <a:ext cx="7949656" cy="66910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Učna skupnost</a:t>
            </a:r>
          </a:p>
        </p:txBody>
      </p:sp>
    </p:spTree>
    <p:extLst>
      <p:ext uri="{BB962C8B-B14F-4D97-AF65-F5344CB8AC3E}">
        <p14:creationId xmlns:p14="http://schemas.microsoft.com/office/powerpoint/2010/main" val="28698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dirty="0" err="1"/>
              <a:t>Podobna</a:t>
            </a:r>
            <a:r>
              <a:rPr lang="en-GB" dirty="0"/>
              <a:t> </a:t>
            </a:r>
            <a:r>
              <a:rPr lang="en-GB" dirty="0" err="1"/>
              <a:t>izkušnja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106" name="Google Shape;106;p4"/>
          <p:cNvSpPr txBox="1"/>
          <p:nvPr/>
        </p:nvSpPr>
        <p:spPr>
          <a:xfrm>
            <a:off x="5299787" y="2821085"/>
            <a:ext cx="4021495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Poučevanje RIN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CAA6E3-112E-7DBC-9E6E-0C9405FF47A5}"/>
              </a:ext>
            </a:extLst>
          </p:cNvPr>
          <p:cNvSpPr/>
          <p:nvPr/>
        </p:nvSpPr>
        <p:spPr>
          <a:xfrm>
            <a:off x="2278743" y="3048180"/>
            <a:ext cx="2039257" cy="248031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Računalništvo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</a:p>
          <a:p>
            <a:pPr algn="ctr"/>
            <a:r>
              <a:rPr lang="sl-SI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INformatika</a:t>
            </a:r>
          </a:p>
          <a:p>
            <a:pPr algn="ctr"/>
            <a:endParaRPr lang="sl-SI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43FD03-2870-DBD6-0C7E-9A370BCCEDB1}"/>
              </a:ext>
            </a:extLst>
          </p:cNvPr>
          <p:cNvSpPr/>
          <p:nvPr/>
        </p:nvSpPr>
        <p:spPr>
          <a:xfrm>
            <a:off x="1094377" y="5528490"/>
            <a:ext cx="7949656" cy="66910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Učna skupnost</a:t>
            </a:r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155575" y="1524000"/>
            <a:ext cx="11880850" cy="48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sl-SI" sz="3600" dirty="0"/>
              <a:t>Učitelji računalništva in informatike se pogosto počutijo osamljene pri svojem delu, kar ima često za posledico pomanjkanje zaupanja v prakso svojega lastnega poučevanja.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lang="sl-SI" sz="4800"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 sz="2800" dirty="0"/>
              <a:t>Ni, Guzdial, Tew, Morrison, &amp; Galanos, 2011</a:t>
            </a:r>
            <a:endParaRPr lang="sl-SI"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 sz="2800" dirty="0"/>
              <a:t>Sentance &amp; Humphreys, 2015</a:t>
            </a:r>
            <a:endParaRPr lang="sl-S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155575" y="930502"/>
            <a:ext cx="1188085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tabLst/>
              <a:defRPr/>
            </a:pPr>
            <a:r>
              <a:rPr lang="en-GB" dirty="0" err="1"/>
              <a:t>Vlaganje</a:t>
            </a:r>
            <a:r>
              <a:rPr lang="en-GB" dirty="0"/>
              <a:t> v </a:t>
            </a:r>
            <a:r>
              <a:rPr lang="en-GB" dirty="0" err="1"/>
              <a:t>učitelje</a:t>
            </a:r>
            <a:br>
              <a:rPr lang="en-GB" dirty="0"/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ključni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dejavnik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ki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opredeljuje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dvig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kakovosti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izobraževalnega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sistema</a:t>
            </a:r>
            <a:endParaRPr dirty="0"/>
          </a:p>
        </p:txBody>
      </p:sp>
      <p:sp>
        <p:nvSpPr>
          <p:cNvPr id="2" name="Google Shape;131;p9">
            <a:extLst>
              <a:ext uri="{FF2B5EF4-FFF2-40B4-BE49-F238E27FC236}">
                <a16:creationId xmlns:a16="http://schemas.microsoft.com/office/drawing/2014/main" id="{55A39560-EB1F-AC62-7D7C-98529A355825}"/>
              </a:ext>
            </a:extLst>
          </p:cNvPr>
          <p:cNvSpPr txBox="1">
            <a:spLocks/>
          </p:cNvSpPr>
          <p:nvPr/>
        </p:nvSpPr>
        <p:spPr>
          <a:xfrm>
            <a:off x="155575" y="2578893"/>
            <a:ext cx="1188085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2400"/>
              <a:defRPr/>
            </a:pPr>
            <a:r>
              <a:rPr lang="en-GB" dirty="0" err="1"/>
              <a:t>Potrebne</a:t>
            </a:r>
            <a:r>
              <a:rPr lang="en-GB" dirty="0"/>
              <a:t> so </a:t>
            </a:r>
            <a:r>
              <a:rPr lang="en-GB" dirty="0" err="1"/>
              <a:t>spremembe</a:t>
            </a:r>
            <a:br>
              <a:rPr lang="en-GB" dirty="0"/>
            </a:br>
            <a:r>
              <a:rPr lang="en-GB" sz="2400" dirty="0">
                <a:solidFill>
                  <a:srgbClr val="888888"/>
                </a:solidFill>
              </a:rPr>
              <a:t>Kar pa </a:t>
            </a:r>
            <a:r>
              <a:rPr lang="en-GB" sz="2400" dirty="0" err="1">
                <a:solidFill>
                  <a:srgbClr val="888888"/>
                </a:solidFill>
              </a:rPr>
              <a:t>seveda</a:t>
            </a:r>
            <a:r>
              <a:rPr lang="en-GB" sz="2400" dirty="0">
                <a:solidFill>
                  <a:srgbClr val="888888"/>
                </a:solidFill>
              </a:rPr>
              <a:t> </a:t>
            </a:r>
            <a:r>
              <a:rPr lang="en-GB" sz="2400" dirty="0" err="1">
                <a:solidFill>
                  <a:srgbClr val="888888"/>
                </a:solidFill>
              </a:rPr>
              <a:t>povzroča</a:t>
            </a:r>
            <a:r>
              <a:rPr lang="en-GB" sz="2400" dirty="0">
                <a:solidFill>
                  <a:srgbClr val="888888"/>
                </a:solidFill>
              </a:rPr>
              <a:t> </a:t>
            </a:r>
            <a:r>
              <a:rPr lang="en-GB" sz="2400" dirty="0" err="1">
                <a:solidFill>
                  <a:srgbClr val="888888"/>
                </a:solidFill>
              </a:rPr>
              <a:t>določeno</a:t>
            </a:r>
            <a:r>
              <a:rPr lang="en-GB" sz="2400" dirty="0">
                <a:solidFill>
                  <a:srgbClr val="888888"/>
                </a:solidFill>
              </a:rPr>
              <a:t> </a:t>
            </a:r>
            <a:r>
              <a:rPr lang="en-GB" sz="2400" dirty="0" err="1">
                <a:solidFill>
                  <a:srgbClr val="888888"/>
                </a:solidFill>
              </a:rPr>
              <a:t>nelagodje</a:t>
            </a:r>
            <a:r>
              <a:rPr lang="en-GB" sz="2400" dirty="0">
                <a:solidFill>
                  <a:srgbClr val="888888"/>
                </a:solidFill>
              </a:rPr>
              <a:t>, »</a:t>
            </a:r>
            <a:r>
              <a:rPr lang="en-GB" sz="2400" dirty="0" err="1">
                <a:solidFill>
                  <a:srgbClr val="888888"/>
                </a:solidFill>
              </a:rPr>
              <a:t>odpor</a:t>
            </a:r>
            <a:r>
              <a:rPr lang="en-GB" sz="2400" dirty="0">
                <a:solidFill>
                  <a:srgbClr val="888888"/>
                </a:solidFill>
              </a:rPr>
              <a:t>« …</a:t>
            </a:r>
            <a:endParaRPr lang="en-GB" dirty="0"/>
          </a:p>
        </p:txBody>
      </p:sp>
      <p:sp>
        <p:nvSpPr>
          <p:cNvPr id="3" name="Google Shape;137;p8">
            <a:extLst>
              <a:ext uri="{FF2B5EF4-FFF2-40B4-BE49-F238E27FC236}">
                <a16:creationId xmlns:a16="http://schemas.microsoft.com/office/drawing/2014/main" id="{43D81374-F3F9-6D00-C4CF-EE889CE9AE20}"/>
              </a:ext>
            </a:extLst>
          </p:cNvPr>
          <p:cNvSpPr txBox="1">
            <a:spLocks/>
          </p:cNvSpPr>
          <p:nvPr/>
        </p:nvSpPr>
        <p:spPr>
          <a:xfrm>
            <a:off x="155575" y="4227285"/>
            <a:ext cx="1188085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888888"/>
              </a:buClr>
              <a:buSzPts val="2400"/>
              <a:buFont typeface="Arial"/>
              <a:buNone/>
              <a:defRPr/>
            </a:pPr>
            <a:br>
              <a:rPr lang="en-GB" dirty="0"/>
            </a:br>
            <a:r>
              <a:rPr lang="en-GB" dirty="0" err="1"/>
              <a:t>Možen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preseči</a:t>
            </a:r>
            <a:r>
              <a:rPr lang="en-GB" dirty="0"/>
              <a:t> ta </a:t>
            </a:r>
            <a:r>
              <a:rPr lang="en-GB" dirty="0" err="1"/>
              <a:t>začetni</a:t>
            </a:r>
            <a:r>
              <a:rPr lang="en-GB" dirty="0"/>
              <a:t> </a:t>
            </a:r>
            <a:r>
              <a:rPr lang="en-GB" dirty="0" err="1"/>
              <a:t>odpor</a:t>
            </a:r>
            <a:r>
              <a:rPr lang="en-GB" dirty="0"/>
              <a:t> in </a:t>
            </a:r>
            <a:r>
              <a:rPr lang="en-GB" dirty="0" err="1"/>
              <a:t>nelagodje</a:t>
            </a:r>
            <a:br>
              <a:rPr lang="en-GB" sz="2400" dirty="0">
                <a:solidFill>
                  <a:srgbClr val="888888"/>
                </a:solidFill>
              </a:rPr>
            </a:br>
            <a:r>
              <a:rPr lang="en-GB" sz="2400" dirty="0" err="1">
                <a:solidFill>
                  <a:srgbClr val="888888"/>
                </a:solidFill>
              </a:rPr>
              <a:t>Zgraditi</a:t>
            </a:r>
            <a:r>
              <a:rPr lang="en-GB" sz="2400" dirty="0">
                <a:solidFill>
                  <a:srgbClr val="888888"/>
                </a:solidFill>
              </a:rPr>
              <a:t> </a:t>
            </a:r>
            <a:r>
              <a:rPr lang="en-GB" sz="2400" dirty="0" err="1">
                <a:solidFill>
                  <a:srgbClr val="888888"/>
                </a:solidFill>
              </a:rPr>
              <a:t>močno</a:t>
            </a:r>
            <a:r>
              <a:rPr lang="en-GB" sz="2400" dirty="0">
                <a:solidFill>
                  <a:srgbClr val="888888"/>
                </a:solidFill>
              </a:rPr>
              <a:t> in </a:t>
            </a:r>
            <a:r>
              <a:rPr lang="en-GB" sz="2400" dirty="0" err="1">
                <a:solidFill>
                  <a:srgbClr val="888888"/>
                </a:solidFill>
              </a:rPr>
              <a:t>aktivno</a:t>
            </a:r>
            <a:r>
              <a:rPr lang="en-GB" sz="2400" dirty="0">
                <a:solidFill>
                  <a:srgbClr val="888888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…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C75733-C4C3-F158-D94E-9A1FA6F2FF58}"/>
              </a:ext>
            </a:extLst>
          </p:cNvPr>
          <p:cNvSpPr/>
          <p:nvPr/>
        </p:nvSpPr>
        <p:spPr>
          <a:xfrm>
            <a:off x="1094377" y="5528490"/>
            <a:ext cx="7949656" cy="66910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Učna skupnost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 sz="4000" dirty="0" err="1"/>
              <a:t>Učna</a:t>
            </a:r>
            <a:r>
              <a:rPr lang="en-GB" sz="4000" dirty="0"/>
              <a:t> </a:t>
            </a:r>
            <a:r>
              <a:rPr lang="en-GB" sz="4000" dirty="0" err="1"/>
              <a:t>skupnost</a:t>
            </a:r>
            <a:endParaRPr sz="4000" dirty="0"/>
          </a:p>
        </p:txBody>
      </p:sp>
      <p:sp>
        <p:nvSpPr>
          <p:cNvPr id="144" name="Google Shape;144;p10"/>
          <p:cNvSpPr txBox="1">
            <a:spLocks noGrp="1"/>
          </p:cNvSpPr>
          <p:nvPr>
            <p:ph type="body" idx="1"/>
          </p:nvPr>
        </p:nvSpPr>
        <p:spPr>
          <a:xfrm>
            <a:off x="155575" y="2161486"/>
            <a:ext cx="11880850" cy="263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i="1" dirty="0"/>
              <a:t>a group of people who share common academic goals and passions, and achieve self-improvement in the field through activity in the group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GB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 err="1"/>
              <a:t>skupina</a:t>
            </a:r>
            <a:r>
              <a:rPr lang="en-GB" dirty="0"/>
              <a:t> </a:t>
            </a:r>
            <a:r>
              <a:rPr lang="en-GB" dirty="0" err="1"/>
              <a:t>ljudi</a:t>
            </a:r>
            <a:r>
              <a:rPr lang="en-GB" dirty="0"/>
              <a:t>, ki </a:t>
            </a:r>
            <a:r>
              <a:rPr lang="en-GB" dirty="0" err="1"/>
              <a:t>delijo</a:t>
            </a:r>
            <a:r>
              <a:rPr lang="en-GB" dirty="0"/>
              <a:t> </a:t>
            </a:r>
            <a:r>
              <a:rPr lang="en-GB" dirty="0" err="1"/>
              <a:t>skupne</a:t>
            </a:r>
            <a:r>
              <a:rPr lang="en-GB" dirty="0"/>
              <a:t> </a:t>
            </a:r>
            <a:r>
              <a:rPr lang="en-GB" dirty="0" err="1"/>
              <a:t>akademske</a:t>
            </a:r>
            <a:r>
              <a:rPr lang="en-GB" dirty="0"/>
              <a:t> </a:t>
            </a:r>
            <a:r>
              <a:rPr lang="en-GB" dirty="0" err="1"/>
              <a:t>cilje</a:t>
            </a:r>
            <a:r>
              <a:rPr lang="en-GB" dirty="0"/>
              <a:t> in </a:t>
            </a:r>
            <a:r>
              <a:rPr lang="en-GB" dirty="0" err="1"/>
              <a:t>strasti</a:t>
            </a:r>
            <a:r>
              <a:rPr lang="en-GB" dirty="0"/>
              <a:t>,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napredujejo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</a:t>
            </a:r>
            <a:r>
              <a:rPr lang="en-GB" dirty="0" err="1"/>
              <a:t>preko</a:t>
            </a:r>
            <a:r>
              <a:rPr lang="en-GB" dirty="0"/>
              <a:t> </a:t>
            </a:r>
            <a:r>
              <a:rPr lang="en-GB" dirty="0" err="1"/>
              <a:t>aktivnosti</a:t>
            </a:r>
            <a:r>
              <a:rPr lang="en-GB" dirty="0"/>
              <a:t> v </a:t>
            </a:r>
            <a:r>
              <a:rPr lang="en-GB" dirty="0" err="1"/>
              <a:t>skupini</a:t>
            </a:r>
            <a:endParaRPr lang="en-SI"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/>
              <a:t>Wenger-</a:t>
            </a:r>
            <a:r>
              <a:rPr lang="en-GB" dirty="0" err="1"/>
              <a:t>Trayner</a:t>
            </a:r>
            <a:endParaRPr lang="en-S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910</Words>
  <Application>Microsoft Macintosh PowerPoint</Application>
  <PresentationFormat>Widescreen</PresentationFormat>
  <Paragraphs>200</Paragraphs>
  <Slides>30</Slides>
  <Notes>30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Wingdings</vt:lpstr>
      <vt:lpstr>Quattrocento Sans</vt:lpstr>
      <vt:lpstr>Calibri Light</vt:lpstr>
      <vt:lpstr>Officeova tema</vt:lpstr>
      <vt:lpstr>Custom Design</vt:lpstr>
      <vt:lpstr>Vloga Učne skupnosti pri poučevanju o podnebnih spremembah</vt:lpstr>
      <vt:lpstr>Podnebne spremembe</vt:lpstr>
      <vt:lpstr>A tak projekt pomeni tudi</vt:lpstr>
      <vt:lpstr>»Kakovost izobraževalnega sistema ne more biti večja od kakovosti učiteljev!«</vt:lpstr>
      <vt:lpstr>PowerPoint Presentation</vt:lpstr>
      <vt:lpstr>Podobna izkušnja </vt:lpstr>
      <vt:lpstr>PowerPoint Presentation</vt:lpstr>
      <vt:lpstr>Vlaganje v učitelje Je ključni dejavnik, ki opredeljuje dvig kakovosti izobraževalnega sistema</vt:lpstr>
      <vt:lpstr>Učna skupnost</vt:lpstr>
      <vt:lpstr>PowerPoint Presentation</vt:lpstr>
      <vt:lpstr>Člani učne skupnosti</vt:lpstr>
      <vt:lpstr>Projekt NAPOJ</vt:lpstr>
      <vt:lpstr>Operativni cilj</vt:lpstr>
      <vt:lpstr>PRISTOP</vt:lpstr>
      <vt:lpstr>Mojstri učitelji</vt:lpstr>
      <vt:lpstr>PowerPoint Presentation</vt:lpstr>
      <vt:lpstr>PowerPoint Presentation</vt:lpstr>
      <vt:lpstr>MINUT projekti in mentorji</vt:lpstr>
      <vt:lpstr>MINUT projekti in mentorji</vt:lpstr>
      <vt:lpstr>MINUT projekti in mentorji</vt:lpstr>
      <vt:lpstr>Izvedba</vt:lpstr>
      <vt:lpstr>Izvedba</vt:lpstr>
      <vt:lpstr>Izvedba</vt:lpstr>
      <vt:lpstr>Primeri izdelkov</vt:lpstr>
      <vt:lpstr>Spletna srečanja</vt:lpstr>
      <vt:lpstr>Zaključki</vt:lpstr>
      <vt:lpstr>Kako naprej</vt:lpstr>
      <vt:lpstr>Cilji</vt:lpstr>
      <vt:lpstr>IDEJA sledi seminarju</vt:lpstr>
      <vt:lpstr>IZZIVI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Vloga Učne skupnosti pri poučevanju o podnebnih sprememb</dc:title>
  <dc:creator>Primož Krašna</dc:creator>
  <cp:lastModifiedBy>Brodnik, Andrej</cp:lastModifiedBy>
  <cp:revision>98</cp:revision>
  <dcterms:created xsi:type="dcterms:W3CDTF">2023-03-20T13:12:53Z</dcterms:created>
  <dcterms:modified xsi:type="dcterms:W3CDTF">2023-04-15T21:58:36Z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