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0" r:id="rId1"/>
    <p:sldMasterId id="2147483694" r:id="rId2"/>
    <p:sldMasterId id="2147483706" r:id="rId3"/>
  </p:sldMasterIdLst>
  <p:notesMasterIdLst>
    <p:notesMasterId r:id="rId56"/>
  </p:notesMasterIdLst>
  <p:sldIdLst>
    <p:sldId id="342" r:id="rId4"/>
    <p:sldId id="343" r:id="rId5"/>
    <p:sldId id="355" r:id="rId6"/>
    <p:sldId id="352" r:id="rId7"/>
    <p:sldId id="353" r:id="rId8"/>
    <p:sldId id="351" r:id="rId9"/>
    <p:sldId id="347" r:id="rId10"/>
    <p:sldId id="348" r:id="rId11"/>
    <p:sldId id="349" r:id="rId12"/>
    <p:sldId id="350" r:id="rId13"/>
    <p:sldId id="270" r:id="rId14"/>
    <p:sldId id="358" r:id="rId15"/>
    <p:sldId id="257" r:id="rId16"/>
    <p:sldId id="354" r:id="rId17"/>
    <p:sldId id="318" r:id="rId18"/>
    <p:sldId id="359" r:id="rId19"/>
    <p:sldId id="256" r:id="rId20"/>
    <p:sldId id="319" r:id="rId21"/>
    <p:sldId id="320" r:id="rId22"/>
    <p:sldId id="305" r:id="rId23"/>
    <p:sldId id="258" r:id="rId24"/>
    <p:sldId id="259" r:id="rId25"/>
    <p:sldId id="356" r:id="rId26"/>
    <p:sldId id="357" r:id="rId27"/>
    <p:sldId id="260" r:id="rId28"/>
    <p:sldId id="261" r:id="rId29"/>
    <p:sldId id="279" r:id="rId30"/>
    <p:sldId id="262" r:id="rId31"/>
    <p:sldId id="263" r:id="rId32"/>
    <p:sldId id="264" r:id="rId33"/>
    <p:sldId id="265" r:id="rId34"/>
    <p:sldId id="266" r:id="rId35"/>
    <p:sldId id="267" r:id="rId36"/>
    <p:sldId id="272" r:id="rId37"/>
    <p:sldId id="268" r:id="rId38"/>
    <p:sldId id="300" r:id="rId39"/>
    <p:sldId id="277" r:id="rId40"/>
    <p:sldId id="278" r:id="rId41"/>
    <p:sldId id="308" r:id="rId42"/>
    <p:sldId id="310" r:id="rId43"/>
    <p:sldId id="321" r:id="rId44"/>
    <p:sldId id="301" r:id="rId45"/>
    <p:sldId id="322" r:id="rId46"/>
    <p:sldId id="323" r:id="rId47"/>
    <p:sldId id="324" r:id="rId48"/>
    <p:sldId id="325" r:id="rId49"/>
    <p:sldId id="292" r:id="rId50"/>
    <p:sldId id="302" r:id="rId51"/>
    <p:sldId id="303" r:id="rId52"/>
    <p:sldId id="304" r:id="rId53"/>
    <p:sldId id="337" r:id="rId54"/>
    <p:sldId id="276" r:id="rId55"/>
  </p:sldIdLst>
  <p:sldSz cx="13004800" cy="9753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136794"/>
              <a:satOff val="-2150"/>
              <a:lumOff val="15693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3">
              <a:alpha val="35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40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3029939"/>
            <a:ext cx="11054080" cy="2090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11/21/2016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980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559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480" y="390597"/>
            <a:ext cx="2926080" cy="832216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390597"/>
            <a:ext cx="8561493" cy="832216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938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8209" y="115195"/>
            <a:ext cx="1906787" cy="190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1135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3029939"/>
            <a:ext cx="11054080" cy="2090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0D5DA-4F29-7141-80D2-04A98CBBD2E3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8CA5-8300-A04E-A527-31E745AFB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85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0D5DA-4F29-7141-80D2-04A98CBBD2E3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8CA5-8300-A04E-A527-31E745AFB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302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592"/>
            <a:ext cx="11054080" cy="1937173"/>
          </a:xfrm>
        </p:spPr>
        <p:txBody>
          <a:bodyPr anchor="t"/>
          <a:lstStyle>
            <a:lvl1pPr algn="l">
              <a:defRPr sz="5689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3993"/>
            <a:ext cx="11054080" cy="2133599"/>
          </a:xfrm>
        </p:spPr>
        <p:txBody>
          <a:bodyPr anchor="b"/>
          <a:lstStyle>
            <a:lvl1pPr marL="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0D5DA-4F29-7141-80D2-04A98CBBD2E3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8CA5-8300-A04E-A527-31E745AFB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796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2275841"/>
            <a:ext cx="5743787" cy="6436925"/>
          </a:xfrm>
        </p:spPr>
        <p:txBody>
          <a:bodyPr/>
          <a:lstStyle>
            <a:lvl1pPr>
              <a:defRPr sz="3982"/>
            </a:lvl1pPr>
            <a:lvl2pPr>
              <a:defRPr sz="3413"/>
            </a:lvl2pPr>
            <a:lvl3pPr>
              <a:defRPr sz="2844"/>
            </a:lvl3pPr>
            <a:lvl4pPr>
              <a:defRPr sz="2560"/>
            </a:lvl4pPr>
            <a:lvl5pPr>
              <a:defRPr sz="2560"/>
            </a:lvl5pPr>
            <a:lvl6pPr>
              <a:defRPr sz="2560"/>
            </a:lvl6pPr>
            <a:lvl7pPr>
              <a:defRPr sz="2560"/>
            </a:lvl7pPr>
            <a:lvl8pPr>
              <a:defRPr sz="2560"/>
            </a:lvl8pPr>
            <a:lvl9pPr>
              <a:defRPr sz="256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2275841"/>
            <a:ext cx="5743787" cy="6436925"/>
          </a:xfrm>
        </p:spPr>
        <p:txBody>
          <a:bodyPr/>
          <a:lstStyle>
            <a:lvl1pPr>
              <a:defRPr sz="3982"/>
            </a:lvl1pPr>
            <a:lvl2pPr>
              <a:defRPr sz="3413"/>
            </a:lvl2pPr>
            <a:lvl3pPr>
              <a:defRPr sz="2844"/>
            </a:lvl3pPr>
            <a:lvl4pPr>
              <a:defRPr sz="2560"/>
            </a:lvl4pPr>
            <a:lvl5pPr>
              <a:defRPr sz="2560"/>
            </a:lvl5pPr>
            <a:lvl6pPr>
              <a:defRPr sz="2560"/>
            </a:lvl6pPr>
            <a:lvl7pPr>
              <a:defRPr sz="2560"/>
            </a:lvl7pPr>
            <a:lvl8pPr>
              <a:defRPr sz="2560"/>
            </a:lvl8pPr>
            <a:lvl9pPr>
              <a:defRPr sz="256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0D5DA-4F29-7141-80D2-04A98CBBD2E3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8CA5-8300-A04E-A527-31E745AFB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09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13"/>
            </a:lvl1pPr>
            <a:lvl2pPr>
              <a:defRPr sz="2844"/>
            </a:lvl2pPr>
            <a:lvl3pPr>
              <a:defRPr sz="2560"/>
            </a:lvl3pPr>
            <a:lvl4pPr>
              <a:defRPr sz="2276"/>
            </a:lvl4pPr>
            <a:lvl5pPr>
              <a:defRPr sz="2276"/>
            </a:lvl5pPr>
            <a:lvl6pPr>
              <a:defRPr sz="2276"/>
            </a:lvl6pPr>
            <a:lvl7pPr>
              <a:defRPr sz="2276"/>
            </a:lvl7pPr>
            <a:lvl8pPr>
              <a:defRPr sz="2276"/>
            </a:lvl8pPr>
            <a:lvl9pPr>
              <a:defRPr sz="2276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59" y="2183272"/>
            <a:ext cx="5748302" cy="909884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59" y="3093155"/>
            <a:ext cx="5748302" cy="5619610"/>
          </a:xfrm>
        </p:spPr>
        <p:txBody>
          <a:bodyPr/>
          <a:lstStyle>
            <a:lvl1pPr>
              <a:defRPr sz="3413"/>
            </a:lvl1pPr>
            <a:lvl2pPr>
              <a:defRPr sz="2844"/>
            </a:lvl2pPr>
            <a:lvl3pPr>
              <a:defRPr sz="2560"/>
            </a:lvl3pPr>
            <a:lvl4pPr>
              <a:defRPr sz="2276"/>
            </a:lvl4pPr>
            <a:lvl5pPr>
              <a:defRPr sz="2276"/>
            </a:lvl5pPr>
            <a:lvl6pPr>
              <a:defRPr sz="2276"/>
            </a:lvl6pPr>
            <a:lvl7pPr>
              <a:defRPr sz="2276"/>
            </a:lvl7pPr>
            <a:lvl8pPr>
              <a:defRPr sz="2276"/>
            </a:lvl8pPr>
            <a:lvl9pPr>
              <a:defRPr sz="2276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0D5DA-4F29-7141-80D2-04A98CBBD2E3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8CA5-8300-A04E-A527-31E745AFB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819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0D5DA-4F29-7141-80D2-04A98CBBD2E3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8CA5-8300-A04E-A527-31E745AFB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820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0D5DA-4F29-7141-80D2-04A98CBBD2E3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8CA5-8300-A04E-A527-31E745AFB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763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8669867" cy="1297527"/>
          </a:xfr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8822029"/>
            <a:ext cx="13004800" cy="931572"/>
            <a:chOff x="221786" y="4616979"/>
            <a:chExt cx="9144000" cy="719109"/>
          </a:xfrm>
        </p:grpSpPr>
        <p:sp>
          <p:nvSpPr>
            <p:cNvPr id="9" name="Rectangle 8"/>
            <p:cNvSpPr/>
            <p:nvPr/>
          </p:nvSpPr>
          <p:spPr>
            <a:xfrm>
              <a:off x="221786" y="4616979"/>
              <a:ext cx="9144000" cy="7191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 descr="tomo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403"/>
            <a:stretch/>
          </p:blipFill>
          <p:spPr>
            <a:xfrm>
              <a:off x="7294378" y="4716167"/>
              <a:ext cx="1783905" cy="560315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2177034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1" y="388338"/>
            <a:ext cx="4278490" cy="1652693"/>
          </a:xfrm>
        </p:spPr>
        <p:txBody>
          <a:bodyPr anchor="b"/>
          <a:lstStyle>
            <a:lvl1pPr algn="l">
              <a:defRPr sz="2844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6" y="388339"/>
            <a:ext cx="7270044" cy="8324427"/>
          </a:xfrm>
        </p:spPr>
        <p:txBody>
          <a:bodyPr/>
          <a:lstStyle>
            <a:lvl1pPr>
              <a:defRPr sz="4551"/>
            </a:lvl1pPr>
            <a:lvl2pPr>
              <a:defRPr sz="3982"/>
            </a:lvl2pPr>
            <a:lvl3pPr>
              <a:defRPr sz="3413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1" y="2041032"/>
            <a:ext cx="4278490" cy="6671734"/>
          </a:xfrm>
        </p:spPr>
        <p:txBody>
          <a:bodyPr/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0D5DA-4F29-7141-80D2-04A98CBBD2E3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8CA5-8300-A04E-A527-31E745AFB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080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napoj-logo-text-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760" y="3045837"/>
            <a:ext cx="5984960" cy="6491373"/>
          </a:xfrm>
          <a:prstGeom prst="rect">
            <a:avLst/>
          </a:prstGeom>
        </p:spPr>
      </p:pic>
      <p:grpSp>
        <p:nvGrpSpPr>
          <p:cNvPr id="28" name="Group 27"/>
          <p:cNvGrpSpPr/>
          <p:nvPr userDrawn="1"/>
        </p:nvGrpSpPr>
        <p:grpSpPr>
          <a:xfrm>
            <a:off x="5791199" y="-203200"/>
            <a:ext cx="9601199" cy="5530727"/>
            <a:chOff x="1577602" y="3831705"/>
            <a:chExt cx="9677401" cy="4562245"/>
          </a:xfrm>
        </p:grpSpPr>
        <p:sp>
          <p:nvSpPr>
            <p:cNvPr id="14" name="TextBox 13"/>
            <p:cNvSpPr txBox="1"/>
            <p:nvPr userDrawn="1"/>
          </p:nvSpPr>
          <p:spPr>
            <a:xfrm>
              <a:off x="2286000" y="4044221"/>
              <a:ext cx="667173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latin typeface="+mn-lt"/>
                </a:rPr>
                <a:t>ačrtovanje</a:t>
              </a:r>
              <a:r>
                <a:rPr lang="sl-SI" sz="5400" b="1" dirty="0" smtClean="0">
                  <a:latin typeface="+mn-lt"/>
                </a:rPr>
                <a:t> </a:t>
              </a:r>
              <a:r>
                <a:rPr lang="en-US" sz="5400" b="1" dirty="0" err="1" smtClean="0">
                  <a:latin typeface="+mn-lt"/>
                </a:rPr>
                <a:t>poučevanja</a:t>
              </a:r>
              <a:endParaRPr lang="en-US" sz="5400" b="1" dirty="0">
                <a:latin typeface="+mn-lt"/>
              </a:endParaRPr>
            </a:p>
          </p:txBody>
        </p:sp>
        <p:sp>
          <p:nvSpPr>
            <p:cNvPr id="16" name="TextBox 15"/>
            <p:cNvSpPr txBox="1"/>
            <p:nvPr userDrawn="1"/>
          </p:nvSpPr>
          <p:spPr>
            <a:xfrm>
              <a:off x="2286000" y="4943319"/>
              <a:ext cx="366325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latin typeface="+mn-lt"/>
                </a:rPr>
                <a:t>lgoritmov</a:t>
              </a:r>
              <a:r>
                <a:rPr lang="en-US" sz="5400" b="1" dirty="0" smtClean="0">
                  <a:latin typeface="+mn-lt"/>
                </a:rPr>
                <a:t> in</a:t>
              </a:r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2286000" y="5923346"/>
              <a:ext cx="49558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latin typeface="+mn-lt"/>
                </a:rPr>
                <a:t>rogramiranja</a:t>
              </a:r>
              <a:r>
                <a:rPr lang="en-US" sz="5400" b="1" dirty="0" smtClean="0">
                  <a:latin typeface="+mn-lt"/>
                </a:rPr>
                <a:t> </a:t>
              </a:r>
              <a:r>
                <a:rPr lang="en-US" sz="5400" b="1" dirty="0" err="1" smtClean="0">
                  <a:latin typeface="+mn-lt"/>
                </a:rPr>
                <a:t>ter</a:t>
              </a:r>
              <a:endParaRPr lang="en-US" sz="5400" b="1" dirty="0" smtClean="0">
                <a:latin typeface="+mn-lt"/>
              </a:endParaRPr>
            </a:p>
          </p:txBody>
        </p:sp>
        <p:sp>
          <p:nvSpPr>
            <p:cNvPr id="18" name="TextBox 17"/>
            <p:cNvSpPr txBox="1"/>
            <p:nvPr userDrawn="1"/>
          </p:nvSpPr>
          <p:spPr>
            <a:xfrm>
              <a:off x="2328334" y="6731956"/>
              <a:ext cx="276579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latin typeface="+mn-lt"/>
                </a:rPr>
                <a:t>rganizaci</a:t>
              </a:r>
              <a:endParaRPr lang="en-US" sz="5400" b="1" dirty="0" smtClean="0">
                <a:latin typeface="+mn-lt"/>
              </a:endParaRPr>
            </a:p>
          </p:txBody>
        </p:sp>
        <p:sp>
          <p:nvSpPr>
            <p:cNvPr id="19" name="TextBox 18"/>
            <p:cNvSpPr txBox="1"/>
            <p:nvPr userDrawn="1"/>
          </p:nvSpPr>
          <p:spPr>
            <a:xfrm>
              <a:off x="1619936" y="7470620"/>
              <a:ext cx="963506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latin typeface="+mn-lt"/>
                </a:rPr>
                <a:t>skupnosti</a:t>
              </a:r>
              <a:endParaRPr lang="en-US" sz="5400" b="1" dirty="0" smtClean="0">
                <a:latin typeface="+mn-lt"/>
              </a:endParaRPr>
            </a:p>
          </p:txBody>
        </p:sp>
        <p:sp>
          <p:nvSpPr>
            <p:cNvPr id="20" name="TextBox 19"/>
            <p:cNvSpPr txBox="1"/>
            <p:nvPr userDrawn="1"/>
          </p:nvSpPr>
          <p:spPr>
            <a:xfrm>
              <a:off x="1619936" y="3831705"/>
              <a:ext cx="78459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7200" b="1" dirty="0" smtClean="0">
                  <a:solidFill>
                    <a:srgbClr val="FF0000"/>
                  </a:solidFill>
                  <a:latin typeface="+mn-lt"/>
                </a:rPr>
                <a:t>N</a:t>
              </a:r>
              <a:endParaRPr lang="en-US" sz="7200" b="1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23" name="TextBox 22"/>
            <p:cNvSpPr txBox="1"/>
            <p:nvPr userDrawn="1"/>
          </p:nvSpPr>
          <p:spPr>
            <a:xfrm>
              <a:off x="1577603" y="4739026"/>
              <a:ext cx="75073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7200" b="1" dirty="0" smtClean="0">
                  <a:solidFill>
                    <a:srgbClr val="FF0000"/>
                  </a:solidFill>
                  <a:latin typeface="+mn-lt"/>
                </a:rPr>
                <a:t>A</a:t>
              </a:r>
              <a:endParaRPr lang="en-US" sz="7200" b="1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24" name="TextBox 23"/>
            <p:cNvSpPr txBox="1"/>
            <p:nvPr userDrawn="1"/>
          </p:nvSpPr>
          <p:spPr>
            <a:xfrm>
              <a:off x="1619936" y="5746183"/>
              <a:ext cx="75073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7200" b="1" dirty="0" smtClean="0">
                  <a:solidFill>
                    <a:srgbClr val="FF0000"/>
                  </a:solidFill>
                  <a:latin typeface="+mn-lt"/>
                </a:rPr>
                <a:t>P</a:t>
              </a:r>
              <a:endParaRPr lang="en-US" sz="7200" b="1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25" name="TextBox 24"/>
            <p:cNvSpPr txBox="1"/>
            <p:nvPr userDrawn="1"/>
          </p:nvSpPr>
          <p:spPr>
            <a:xfrm>
              <a:off x="1577602" y="6611641"/>
              <a:ext cx="75073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7200" b="1" dirty="0" smtClean="0">
                  <a:solidFill>
                    <a:srgbClr val="FF0000"/>
                  </a:solidFill>
                  <a:latin typeface="+mn-lt"/>
                </a:rPr>
                <a:t>O</a:t>
              </a:r>
              <a:endParaRPr lang="en-US" sz="7200" b="1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26" name="TextBox 25"/>
            <p:cNvSpPr txBox="1"/>
            <p:nvPr userDrawn="1"/>
          </p:nvSpPr>
          <p:spPr>
            <a:xfrm>
              <a:off x="4923376" y="6511805"/>
              <a:ext cx="34149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7200" b="1" dirty="0" smtClean="0">
                  <a:solidFill>
                    <a:srgbClr val="FF0000"/>
                  </a:solidFill>
                  <a:latin typeface="+mn-lt"/>
                </a:rPr>
                <a:t>J</a:t>
              </a:r>
              <a:endParaRPr lang="en-US" sz="7200" b="1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27" name="TextBox 26"/>
            <p:cNvSpPr txBox="1"/>
            <p:nvPr userDrawn="1"/>
          </p:nvSpPr>
          <p:spPr>
            <a:xfrm>
              <a:off x="5281783" y="6750140"/>
              <a:ext cx="68016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smtClean="0">
                  <a:latin typeface="+mn-lt"/>
                </a:rPr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59291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0D5DA-4F29-7141-80D2-04A98CBBD2E3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8CA5-8300-A04E-A527-31E745AFB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899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480" y="390597"/>
            <a:ext cx="2926080" cy="832216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390597"/>
            <a:ext cx="8561493" cy="832216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0D5DA-4F29-7141-80D2-04A98CBBD2E3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8CA5-8300-A04E-A527-31E745AFB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832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8209" y="115195"/>
            <a:ext cx="1906787" cy="190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6516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3029939"/>
            <a:ext cx="11054080" cy="2090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2CA39-A85A-2841-BBA2-223F215DDBA8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EF7B7-4827-324B-89C5-7E9ADF631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8712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2CA39-A85A-2841-BBA2-223F215DDBA8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EF7B7-4827-324B-89C5-7E9ADF631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02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592"/>
            <a:ext cx="11054080" cy="1937173"/>
          </a:xfrm>
        </p:spPr>
        <p:txBody>
          <a:bodyPr anchor="t"/>
          <a:lstStyle>
            <a:lvl1pPr algn="l">
              <a:defRPr sz="5689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3993"/>
            <a:ext cx="11054080" cy="2133599"/>
          </a:xfrm>
        </p:spPr>
        <p:txBody>
          <a:bodyPr anchor="b"/>
          <a:lstStyle>
            <a:lvl1pPr marL="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2CA39-A85A-2841-BBA2-223F215DDBA8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EF7B7-4827-324B-89C5-7E9ADF631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1743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2275841"/>
            <a:ext cx="5743787" cy="6436925"/>
          </a:xfrm>
        </p:spPr>
        <p:txBody>
          <a:bodyPr/>
          <a:lstStyle>
            <a:lvl1pPr>
              <a:defRPr sz="3982"/>
            </a:lvl1pPr>
            <a:lvl2pPr>
              <a:defRPr sz="3413"/>
            </a:lvl2pPr>
            <a:lvl3pPr>
              <a:defRPr sz="2844"/>
            </a:lvl3pPr>
            <a:lvl4pPr>
              <a:defRPr sz="2560"/>
            </a:lvl4pPr>
            <a:lvl5pPr>
              <a:defRPr sz="2560"/>
            </a:lvl5pPr>
            <a:lvl6pPr>
              <a:defRPr sz="2560"/>
            </a:lvl6pPr>
            <a:lvl7pPr>
              <a:defRPr sz="2560"/>
            </a:lvl7pPr>
            <a:lvl8pPr>
              <a:defRPr sz="2560"/>
            </a:lvl8pPr>
            <a:lvl9pPr>
              <a:defRPr sz="256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2275841"/>
            <a:ext cx="5743787" cy="6436925"/>
          </a:xfrm>
        </p:spPr>
        <p:txBody>
          <a:bodyPr/>
          <a:lstStyle>
            <a:lvl1pPr>
              <a:defRPr sz="3982"/>
            </a:lvl1pPr>
            <a:lvl2pPr>
              <a:defRPr sz="3413"/>
            </a:lvl2pPr>
            <a:lvl3pPr>
              <a:defRPr sz="2844"/>
            </a:lvl3pPr>
            <a:lvl4pPr>
              <a:defRPr sz="2560"/>
            </a:lvl4pPr>
            <a:lvl5pPr>
              <a:defRPr sz="2560"/>
            </a:lvl5pPr>
            <a:lvl6pPr>
              <a:defRPr sz="2560"/>
            </a:lvl6pPr>
            <a:lvl7pPr>
              <a:defRPr sz="2560"/>
            </a:lvl7pPr>
            <a:lvl8pPr>
              <a:defRPr sz="2560"/>
            </a:lvl8pPr>
            <a:lvl9pPr>
              <a:defRPr sz="256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2CA39-A85A-2841-BBA2-223F215DDBA8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EF7B7-4827-324B-89C5-7E9ADF631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4535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13"/>
            </a:lvl1pPr>
            <a:lvl2pPr>
              <a:defRPr sz="2844"/>
            </a:lvl2pPr>
            <a:lvl3pPr>
              <a:defRPr sz="2560"/>
            </a:lvl3pPr>
            <a:lvl4pPr>
              <a:defRPr sz="2276"/>
            </a:lvl4pPr>
            <a:lvl5pPr>
              <a:defRPr sz="2276"/>
            </a:lvl5pPr>
            <a:lvl6pPr>
              <a:defRPr sz="2276"/>
            </a:lvl6pPr>
            <a:lvl7pPr>
              <a:defRPr sz="2276"/>
            </a:lvl7pPr>
            <a:lvl8pPr>
              <a:defRPr sz="2276"/>
            </a:lvl8pPr>
            <a:lvl9pPr>
              <a:defRPr sz="2276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59" y="2183272"/>
            <a:ext cx="5748302" cy="909884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59" y="3093155"/>
            <a:ext cx="5748302" cy="5619610"/>
          </a:xfrm>
        </p:spPr>
        <p:txBody>
          <a:bodyPr/>
          <a:lstStyle>
            <a:lvl1pPr>
              <a:defRPr sz="3413"/>
            </a:lvl1pPr>
            <a:lvl2pPr>
              <a:defRPr sz="2844"/>
            </a:lvl2pPr>
            <a:lvl3pPr>
              <a:defRPr sz="2560"/>
            </a:lvl3pPr>
            <a:lvl4pPr>
              <a:defRPr sz="2276"/>
            </a:lvl4pPr>
            <a:lvl5pPr>
              <a:defRPr sz="2276"/>
            </a:lvl5pPr>
            <a:lvl6pPr>
              <a:defRPr sz="2276"/>
            </a:lvl6pPr>
            <a:lvl7pPr>
              <a:defRPr sz="2276"/>
            </a:lvl7pPr>
            <a:lvl8pPr>
              <a:defRPr sz="2276"/>
            </a:lvl8pPr>
            <a:lvl9pPr>
              <a:defRPr sz="2276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2CA39-A85A-2841-BBA2-223F215DDBA8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EF7B7-4827-324B-89C5-7E9ADF631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23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592"/>
            <a:ext cx="11054080" cy="1937173"/>
          </a:xfrm>
        </p:spPr>
        <p:txBody>
          <a:bodyPr anchor="t"/>
          <a:lstStyle>
            <a:lvl1pPr algn="l">
              <a:defRPr sz="5689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3993"/>
            <a:ext cx="11054080" cy="2133599"/>
          </a:xfrm>
        </p:spPr>
        <p:txBody>
          <a:bodyPr anchor="b"/>
          <a:lstStyle>
            <a:lvl1pPr marL="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11/21/2016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8571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2CA39-A85A-2841-BBA2-223F215DDBA8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EF7B7-4827-324B-89C5-7E9ADF631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6158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2CA39-A85A-2841-BBA2-223F215DDBA8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EF7B7-4827-324B-89C5-7E9ADF631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787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1" y="388338"/>
            <a:ext cx="4278490" cy="1652693"/>
          </a:xfrm>
        </p:spPr>
        <p:txBody>
          <a:bodyPr anchor="b"/>
          <a:lstStyle>
            <a:lvl1pPr algn="l">
              <a:defRPr sz="2844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6" y="388339"/>
            <a:ext cx="7270044" cy="8324427"/>
          </a:xfrm>
        </p:spPr>
        <p:txBody>
          <a:bodyPr/>
          <a:lstStyle>
            <a:lvl1pPr>
              <a:defRPr sz="4551"/>
            </a:lvl1pPr>
            <a:lvl2pPr>
              <a:defRPr sz="3982"/>
            </a:lvl2pPr>
            <a:lvl3pPr>
              <a:defRPr sz="3413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1" y="2041032"/>
            <a:ext cx="4278490" cy="6671734"/>
          </a:xfrm>
        </p:spPr>
        <p:txBody>
          <a:bodyPr/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2CA39-A85A-2841-BBA2-223F215DDBA8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EF7B7-4827-324B-89C5-7E9ADF631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7869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 anchor="b"/>
          <a:lstStyle>
            <a:lvl1pPr algn="l">
              <a:defRPr sz="2844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/>
          <a:lstStyle>
            <a:lvl1pPr marL="0" indent="0">
              <a:buNone/>
              <a:defRPr sz="4551"/>
            </a:lvl1pPr>
            <a:lvl2pPr marL="650230" indent="0">
              <a:buNone/>
              <a:defRPr sz="3982"/>
            </a:lvl2pPr>
            <a:lvl3pPr marL="1300460" indent="0">
              <a:buNone/>
              <a:defRPr sz="3413"/>
            </a:lvl3pPr>
            <a:lvl4pPr marL="1950690" indent="0">
              <a:buNone/>
              <a:defRPr sz="2844"/>
            </a:lvl4pPr>
            <a:lvl5pPr marL="2600919" indent="0">
              <a:buNone/>
              <a:defRPr sz="2844"/>
            </a:lvl5pPr>
            <a:lvl6pPr marL="3251149" indent="0">
              <a:buNone/>
              <a:defRPr sz="2844"/>
            </a:lvl6pPr>
            <a:lvl7pPr marL="3901379" indent="0">
              <a:buNone/>
              <a:defRPr sz="2844"/>
            </a:lvl7pPr>
            <a:lvl8pPr marL="4551609" indent="0">
              <a:buNone/>
              <a:defRPr sz="2844"/>
            </a:lvl8pPr>
            <a:lvl9pPr marL="5201839" indent="0">
              <a:buNone/>
              <a:defRPr sz="2844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2CA39-A85A-2841-BBA2-223F215DDBA8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EF7B7-4827-324B-89C5-7E9ADF631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706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2CA39-A85A-2841-BBA2-223F215DDBA8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EF7B7-4827-324B-89C5-7E9ADF631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8640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480" y="390597"/>
            <a:ext cx="2926080" cy="832216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390597"/>
            <a:ext cx="8561493" cy="832216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2CA39-A85A-2841-BBA2-223F215DDBA8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EF7B7-4827-324B-89C5-7E9ADF631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100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2275841"/>
            <a:ext cx="5743787" cy="6436925"/>
          </a:xfrm>
        </p:spPr>
        <p:txBody>
          <a:bodyPr/>
          <a:lstStyle>
            <a:lvl1pPr>
              <a:defRPr sz="3982"/>
            </a:lvl1pPr>
            <a:lvl2pPr>
              <a:defRPr sz="3413"/>
            </a:lvl2pPr>
            <a:lvl3pPr>
              <a:defRPr sz="2844"/>
            </a:lvl3pPr>
            <a:lvl4pPr>
              <a:defRPr sz="2560"/>
            </a:lvl4pPr>
            <a:lvl5pPr>
              <a:defRPr sz="2560"/>
            </a:lvl5pPr>
            <a:lvl6pPr>
              <a:defRPr sz="2560"/>
            </a:lvl6pPr>
            <a:lvl7pPr>
              <a:defRPr sz="2560"/>
            </a:lvl7pPr>
            <a:lvl8pPr>
              <a:defRPr sz="2560"/>
            </a:lvl8pPr>
            <a:lvl9pPr>
              <a:defRPr sz="256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2275841"/>
            <a:ext cx="5743787" cy="6436925"/>
          </a:xfrm>
        </p:spPr>
        <p:txBody>
          <a:bodyPr/>
          <a:lstStyle>
            <a:lvl1pPr>
              <a:defRPr sz="3982"/>
            </a:lvl1pPr>
            <a:lvl2pPr>
              <a:defRPr sz="3413"/>
            </a:lvl2pPr>
            <a:lvl3pPr>
              <a:defRPr sz="2844"/>
            </a:lvl3pPr>
            <a:lvl4pPr>
              <a:defRPr sz="2560"/>
            </a:lvl4pPr>
            <a:lvl5pPr>
              <a:defRPr sz="2560"/>
            </a:lvl5pPr>
            <a:lvl6pPr>
              <a:defRPr sz="2560"/>
            </a:lvl6pPr>
            <a:lvl7pPr>
              <a:defRPr sz="2560"/>
            </a:lvl7pPr>
            <a:lvl8pPr>
              <a:defRPr sz="2560"/>
            </a:lvl8pPr>
            <a:lvl9pPr>
              <a:defRPr sz="256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11/21/2016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795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13"/>
            </a:lvl1pPr>
            <a:lvl2pPr>
              <a:defRPr sz="2844"/>
            </a:lvl2pPr>
            <a:lvl3pPr>
              <a:defRPr sz="2560"/>
            </a:lvl3pPr>
            <a:lvl4pPr>
              <a:defRPr sz="2276"/>
            </a:lvl4pPr>
            <a:lvl5pPr>
              <a:defRPr sz="2276"/>
            </a:lvl5pPr>
            <a:lvl6pPr>
              <a:defRPr sz="2276"/>
            </a:lvl6pPr>
            <a:lvl7pPr>
              <a:defRPr sz="2276"/>
            </a:lvl7pPr>
            <a:lvl8pPr>
              <a:defRPr sz="2276"/>
            </a:lvl8pPr>
            <a:lvl9pPr>
              <a:defRPr sz="2276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59" y="2183272"/>
            <a:ext cx="5748302" cy="909884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59" y="3093155"/>
            <a:ext cx="5748302" cy="5619610"/>
          </a:xfrm>
        </p:spPr>
        <p:txBody>
          <a:bodyPr/>
          <a:lstStyle>
            <a:lvl1pPr>
              <a:defRPr sz="3413"/>
            </a:lvl1pPr>
            <a:lvl2pPr>
              <a:defRPr sz="2844"/>
            </a:lvl2pPr>
            <a:lvl3pPr>
              <a:defRPr sz="2560"/>
            </a:lvl3pPr>
            <a:lvl4pPr>
              <a:defRPr sz="2276"/>
            </a:lvl4pPr>
            <a:lvl5pPr>
              <a:defRPr sz="2276"/>
            </a:lvl5pPr>
            <a:lvl6pPr>
              <a:defRPr sz="2276"/>
            </a:lvl6pPr>
            <a:lvl7pPr>
              <a:defRPr sz="2276"/>
            </a:lvl7pPr>
            <a:lvl8pPr>
              <a:defRPr sz="2276"/>
            </a:lvl8pPr>
            <a:lvl9pPr>
              <a:defRPr sz="2276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11/21/2016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242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11/21/2016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892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11/21/2016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341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1" y="388338"/>
            <a:ext cx="4278490" cy="1652693"/>
          </a:xfrm>
        </p:spPr>
        <p:txBody>
          <a:bodyPr anchor="b"/>
          <a:lstStyle>
            <a:lvl1pPr algn="l">
              <a:defRPr sz="2844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6" y="388339"/>
            <a:ext cx="7270044" cy="8324427"/>
          </a:xfrm>
        </p:spPr>
        <p:txBody>
          <a:bodyPr/>
          <a:lstStyle>
            <a:lvl1pPr>
              <a:defRPr sz="4551"/>
            </a:lvl1pPr>
            <a:lvl2pPr>
              <a:defRPr sz="3982"/>
            </a:lvl2pPr>
            <a:lvl3pPr>
              <a:defRPr sz="3413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1" y="2041032"/>
            <a:ext cx="4278490" cy="6671734"/>
          </a:xfrm>
        </p:spPr>
        <p:txBody>
          <a:bodyPr/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558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 anchor="b"/>
          <a:lstStyle>
            <a:lvl1pPr algn="l">
              <a:defRPr sz="2844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/>
          <a:lstStyle>
            <a:lvl1pPr marL="0" indent="0">
              <a:buNone/>
              <a:defRPr sz="4551"/>
            </a:lvl1pPr>
            <a:lvl2pPr marL="650230" indent="0">
              <a:buNone/>
              <a:defRPr sz="3982"/>
            </a:lvl2pPr>
            <a:lvl3pPr marL="1300460" indent="0">
              <a:buNone/>
              <a:defRPr sz="3413"/>
            </a:lvl3pPr>
            <a:lvl4pPr marL="1950690" indent="0">
              <a:buNone/>
              <a:defRPr sz="2844"/>
            </a:lvl4pPr>
            <a:lvl5pPr marL="2600919" indent="0">
              <a:buNone/>
              <a:defRPr sz="2844"/>
            </a:lvl5pPr>
            <a:lvl6pPr marL="3251149" indent="0">
              <a:buNone/>
              <a:defRPr sz="2844"/>
            </a:lvl6pPr>
            <a:lvl7pPr marL="3901379" indent="0">
              <a:buNone/>
              <a:defRPr sz="2844"/>
            </a:lvl7pPr>
            <a:lvl8pPr marL="4551609" indent="0">
              <a:buNone/>
              <a:defRPr sz="2844"/>
            </a:lvl8pPr>
            <a:lvl9pPr marL="5201839" indent="0">
              <a:buNone/>
              <a:defRPr sz="2844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058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275841"/>
            <a:ext cx="11704320" cy="6436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240" y="9040143"/>
            <a:ext cx="3034453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11/21/2016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3307" y="9040143"/>
            <a:ext cx="4118187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0107" y="9040143"/>
            <a:ext cx="3034453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Screen Shot 2016-06-01 at 15.15.58.png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449" b="79357"/>
          <a:stretch/>
        </p:blipFill>
        <p:spPr>
          <a:xfrm>
            <a:off x="0" y="0"/>
            <a:ext cx="13004800" cy="2016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723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</p:sldLayoutIdLst>
  <p:timing>
    <p:tnLst>
      <p:par>
        <p:cTn id="1" dur="indefinite" restart="never" nodeType="tmRoot"/>
      </p:par>
    </p:tnLst>
  </p:timing>
  <p:txStyles>
    <p:titleStyle>
      <a:lvl1pPr algn="ctr" defTabSz="650230" rtl="0" eaLnBrk="1" latinLnBrk="0" hangingPunct="1">
        <a:spcBef>
          <a:spcPct val="0"/>
        </a:spcBef>
        <a:buNone/>
        <a:defRPr sz="62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672" indent="-487672" algn="l" defTabSz="650230" rtl="0" eaLnBrk="1" latinLnBrk="0" hangingPunct="1">
        <a:spcBef>
          <a:spcPct val="20000"/>
        </a:spcBef>
        <a:buFont typeface="Arial"/>
        <a:buChar char="•"/>
        <a:defRPr sz="4551" kern="1200">
          <a:solidFill>
            <a:schemeClr val="tx1"/>
          </a:solidFill>
          <a:latin typeface="+mn-lt"/>
          <a:ea typeface="+mn-ea"/>
          <a:cs typeface="+mn-cs"/>
        </a:defRPr>
      </a:lvl1pPr>
      <a:lvl2pPr marL="1056623" indent="-406394" algn="l" defTabSz="650230" rtl="0" eaLnBrk="1" latinLnBrk="0" hangingPunct="1">
        <a:spcBef>
          <a:spcPct val="20000"/>
        </a:spcBef>
        <a:buFont typeface="Arial"/>
        <a:buChar char="–"/>
        <a:defRPr sz="3982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650230" rtl="0" eaLnBrk="1" latinLnBrk="0" hangingPunct="1">
        <a:spcBef>
          <a:spcPct val="20000"/>
        </a:spcBef>
        <a:buFont typeface="Arial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650230" rtl="0" eaLnBrk="1" latinLnBrk="0" hangingPunct="1">
        <a:spcBef>
          <a:spcPct val="20000"/>
        </a:spcBef>
        <a:buFont typeface="Arial"/>
        <a:buChar char="–"/>
        <a:defRPr sz="2844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650230" rtl="0" eaLnBrk="1" latinLnBrk="0" hangingPunct="1">
        <a:spcBef>
          <a:spcPct val="20000"/>
        </a:spcBef>
        <a:buFont typeface="Arial"/>
        <a:buChar char="»"/>
        <a:defRPr sz="2844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650230" rtl="0" eaLnBrk="1" latinLnBrk="0" hangingPunct="1">
        <a:spcBef>
          <a:spcPct val="20000"/>
        </a:spcBef>
        <a:buFont typeface="Arial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650230" rtl="0" eaLnBrk="1" latinLnBrk="0" hangingPunct="1">
        <a:spcBef>
          <a:spcPct val="20000"/>
        </a:spcBef>
        <a:buFont typeface="Arial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650230" rtl="0" eaLnBrk="1" latinLnBrk="0" hangingPunct="1">
        <a:spcBef>
          <a:spcPct val="20000"/>
        </a:spcBef>
        <a:buFont typeface="Arial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650230" rtl="0" eaLnBrk="1" latinLnBrk="0" hangingPunct="1">
        <a:spcBef>
          <a:spcPct val="20000"/>
        </a:spcBef>
        <a:buFont typeface="Arial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275841"/>
            <a:ext cx="11704320" cy="6436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240" y="9040143"/>
            <a:ext cx="3034453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0D5DA-4F29-7141-80D2-04A98CBBD2E3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3307" y="9040143"/>
            <a:ext cx="4118187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0107" y="9040143"/>
            <a:ext cx="3034453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68CA5-8300-A04E-A527-31E745AFBB2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Screen Shot 2016-06-01 at 15.15.58.png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449"/>
          <a:stretch/>
        </p:blipFill>
        <p:spPr>
          <a:xfrm>
            <a:off x="0" y="0"/>
            <a:ext cx="13004800" cy="976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161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18" r:id="rId12"/>
  </p:sldLayoutIdLst>
  <p:timing>
    <p:tnLst>
      <p:par>
        <p:cTn id="1" dur="indefinite" restart="never" nodeType="tmRoot"/>
      </p:par>
    </p:tnLst>
  </p:timing>
  <p:txStyles>
    <p:titleStyle>
      <a:lvl1pPr algn="ctr" defTabSz="650230" rtl="0" eaLnBrk="1" latinLnBrk="0" hangingPunct="1">
        <a:spcBef>
          <a:spcPct val="0"/>
        </a:spcBef>
        <a:buNone/>
        <a:defRPr sz="62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672" indent="-487672" algn="l" defTabSz="650230" rtl="0" eaLnBrk="1" latinLnBrk="0" hangingPunct="1">
        <a:spcBef>
          <a:spcPct val="20000"/>
        </a:spcBef>
        <a:buFont typeface="Arial"/>
        <a:buChar char="•"/>
        <a:defRPr sz="4551" kern="1200">
          <a:solidFill>
            <a:schemeClr val="tx1"/>
          </a:solidFill>
          <a:latin typeface="+mn-lt"/>
          <a:ea typeface="+mn-ea"/>
          <a:cs typeface="+mn-cs"/>
        </a:defRPr>
      </a:lvl1pPr>
      <a:lvl2pPr marL="1056623" indent="-406394" algn="l" defTabSz="650230" rtl="0" eaLnBrk="1" latinLnBrk="0" hangingPunct="1">
        <a:spcBef>
          <a:spcPct val="20000"/>
        </a:spcBef>
        <a:buFont typeface="Arial"/>
        <a:buChar char="–"/>
        <a:defRPr sz="3982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650230" rtl="0" eaLnBrk="1" latinLnBrk="0" hangingPunct="1">
        <a:spcBef>
          <a:spcPct val="20000"/>
        </a:spcBef>
        <a:buFont typeface="Arial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650230" rtl="0" eaLnBrk="1" latinLnBrk="0" hangingPunct="1">
        <a:spcBef>
          <a:spcPct val="20000"/>
        </a:spcBef>
        <a:buFont typeface="Arial"/>
        <a:buChar char="–"/>
        <a:defRPr sz="2844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650230" rtl="0" eaLnBrk="1" latinLnBrk="0" hangingPunct="1">
        <a:spcBef>
          <a:spcPct val="20000"/>
        </a:spcBef>
        <a:buFont typeface="Arial"/>
        <a:buChar char="»"/>
        <a:defRPr sz="2844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650230" rtl="0" eaLnBrk="1" latinLnBrk="0" hangingPunct="1">
        <a:spcBef>
          <a:spcPct val="20000"/>
        </a:spcBef>
        <a:buFont typeface="Arial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650230" rtl="0" eaLnBrk="1" latinLnBrk="0" hangingPunct="1">
        <a:spcBef>
          <a:spcPct val="20000"/>
        </a:spcBef>
        <a:buFont typeface="Arial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650230" rtl="0" eaLnBrk="1" latinLnBrk="0" hangingPunct="1">
        <a:spcBef>
          <a:spcPct val="20000"/>
        </a:spcBef>
        <a:buFont typeface="Arial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650230" rtl="0" eaLnBrk="1" latinLnBrk="0" hangingPunct="1">
        <a:spcBef>
          <a:spcPct val="20000"/>
        </a:spcBef>
        <a:buFont typeface="Arial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275841"/>
            <a:ext cx="11704320" cy="6436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240" y="9040143"/>
            <a:ext cx="3034453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2CA39-A85A-2841-BBA2-223F215DDBA8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3307" y="9040143"/>
            <a:ext cx="4118187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0107" y="9040143"/>
            <a:ext cx="3034453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EF7B7-4827-324B-89C5-7E9ADF63142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Screen Shot 2016-06-01 at 15.15.58.png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91313" r="8449"/>
          <a:stretch/>
        </p:blipFill>
        <p:spPr>
          <a:xfrm>
            <a:off x="0" y="8918778"/>
            <a:ext cx="13004800" cy="84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105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iming>
    <p:tnLst>
      <p:par>
        <p:cTn id="1" dur="indefinite" restart="never" nodeType="tmRoot"/>
      </p:par>
    </p:tnLst>
  </p:timing>
  <p:txStyles>
    <p:titleStyle>
      <a:lvl1pPr algn="ctr" defTabSz="650230" rtl="0" eaLnBrk="1" latinLnBrk="0" hangingPunct="1">
        <a:spcBef>
          <a:spcPct val="0"/>
        </a:spcBef>
        <a:buNone/>
        <a:defRPr sz="62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672" indent="-487672" algn="l" defTabSz="650230" rtl="0" eaLnBrk="1" latinLnBrk="0" hangingPunct="1">
        <a:spcBef>
          <a:spcPct val="20000"/>
        </a:spcBef>
        <a:buFont typeface="Arial"/>
        <a:buChar char="•"/>
        <a:defRPr sz="4551" kern="1200">
          <a:solidFill>
            <a:schemeClr val="tx1"/>
          </a:solidFill>
          <a:latin typeface="+mn-lt"/>
          <a:ea typeface="+mn-ea"/>
          <a:cs typeface="+mn-cs"/>
        </a:defRPr>
      </a:lvl1pPr>
      <a:lvl2pPr marL="1056623" indent="-406394" algn="l" defTabSz="650230" rtl="0" eaLnBrk="1" latinLnBrk="0" hangingPunct="1">
        <a:spcBef>
          <a:spcPct val="20000"/>
        </a:spcBef>
        <a:buFont typeface="Arial"/>
        <a:buChar char="–"/>
        <a:defRPr sz="3982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650230" rtl="0" eaLnBrk="1" latinLnBrk="0" hangingPunct="1">
        <a:spcBef>
          <a:spcPct val="20000"/>
        </a:spcBef>
        <a:buFont typeface="Arial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650230" rtl="0" eaLnBrk="1" latinLnBrk="0" hangingPunct="1">
        <a:spcBef>
          <a:spcPct val="20000"/>
        </a:spcBef>
        <a:buFont typeface="Arial"/>
        <a:buChar char="–"/>
        <a:defRPr sz="2844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650230" rtl="0" eaLnBrk="1" latinLnBrk="0" hangingPunct="1">
        <a:spcBef>
          <a:spcPct val="20000"/>
        </a:spcBef>
        <a:buFont typeface="Arial"/>
        <a:buChar char="»"/>
        <a:defRPr sz="2844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650230" rtl="0" eaLnBrk="1" latinLnBrk="0" hangingPunct="1">
        <a:spcBef>
          <a:spcPct val="20000"/>
        </a:spcBef>
        <a:buFont typeface="Arial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650230" rtl="0" eaLnBrk="1" latinLnBrk="0" hangingPunct="1">
        <a:spcBef>
          <a:spcPct val="20000"/>
        </a:spcBef>
        <a:buFont typeface="Arial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650230" rtl="0" eaLnBrk="1" latinLnBrk="0" hangingPunct="1">
        <a:spcBef>
          <a:spcPct val="20000"/>
        </a:spcBef>
        <a:buFont typeface="Arial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650230" rtl="0" eaLnBrk="1" latinLnBrk="0" hangingPunct="1">
        <a:spcBef>
          <a:spcPct val="20000"/>
        </a:spcBef>
        <a:buFont typeface="Arial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projekt-tomo.si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Matija.Lokar@fmf.uni-lj.si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608" y="2542757"/>
            <a:ext cx="11054080" cy="1937173"/>
          </a:xfr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sl-SI" sz="3200" dirty="0" smtClean="0"/>
              <a:t>Matija Lokar, </a:t>
            </a:r>
            <a:br>
              <a:rPr lang="sl-SI" sz="3200" dirty="0" smtClean="0"/>
            </a:br>
            <a:r>
              <a:rPr lang="sl-SI" sz="3200" dirty="0" smtClean="0"/>
              <a:t>Fakulteta za matematiko in fiziko</a:t>
            </a:r>
            <a:br>
              <a:rPr lang="sl-SI" sz="3200" dirty="0" smtClean="0"/>
            </a:br>
            <a:r>
              <a:rPr lang="sl-SI" sz="3200" dirty="0" smtClean="0"/>
              <a:t>Univerza v Ljubljani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33048" y="4736584"/>
            <a:ext cx="5467640" cy="794639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sl-SI" sz="3600" dirty="0" smtClean="0"/>
              <a:t>Matija.Lokar@fmf.uni-lj.si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993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zultat iskanja slik za students computers pictu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9" y="1219200"/>
            <a:ext cx="9897915" cy="6598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zultat iskanja slik za students computers pictures problem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382" y="2639112"/>
            <a:ext cx="8831893" cy="589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loud Callout 1"/>
          <p:cNvSpPr/>
          <p:nvPr/>
        </p:nvSpPr>
        <p:spPr>
          <a:xfrm>
            <a:off x="7137340" y="1219200"/>
            <a:ext cx="4991549" cy="1939246"/>
          </a:xfrm>
          <a:prstGeom prst="cloudCallout">
            <a:avLst>
              <a:gd name="adj1" fmla="val -66501"/>
              <a:gd name="adj2" fmla="val 696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7536" tIns="48768" rIns="97536" bIns="4876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l-SI" sz="1920" dirty="0"/>
              <a:t>Kdaj bomo že prišli na vrsto, da nam pove, kaj je narobe z našo kodo …</a:t>
            </a:r>
            <a:endParaRPr lang="en-US" sz="1920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516367" y="1563445"/>
            <a:ext cx="2031044" cy="883562"/>
          </a:xfrm>
          <a:prstGeom prst="wedgeRoundRectCallout">
            <a:avLst>
              <a:gd name="adj1" fmla="val 77304"/>
              <a:gd name="adj2" fmla="val 4865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7536" tIns="48768" rIns="97536" bIns="4876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l-SI" sz="1920" dirty="0"/>
              <a:t>Ste preizkusili tudi za n = 0?</a:t>
            </a:r>
            <a:endParaRPr lang="en-US" sz="1920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659646" y="2716665"/>
            <a:ext cx="2031044" cy="883562"/>
          </a:xfrm>
          <a:prstGeom prst="wedgeRoundRectCallout">
            <a:avLst>
              <a:gd name="adj1" fmla="val -21001"/>
              <a:gd name="adj2" fmla="val 11358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7536" tIns="48768" rIns="97536" bIns="4876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l-SI" sz="1920" dirty="0"/>
              <a:t>Aja …</a:t>
            </a:r>
            <a:endParaRPr lang="en-US" sz="1920" dirty="0"/>
          </a:p>
        </p:txBody>
      </p:sp>
    </p:spTree>
    <p:extLst>
      <p:ext uri="{BB962C8B-B14F-4D97-AF65-F5344CB8AC3E}">
        <p14:creationId xmlns:p14="http://schemas.microsoft.com/office/powerpoint/2010/main" val="1489479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188"/>
          <a:stretch/>
        </p:blipFill>
        <p:spPr>
          <a:xfrm>
            <a:off x="0" y="-1"/>
            <a:ext cx="13004799" cy="97536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7240" y="631771"/>
            <a:ext cx="3206774" cy="3115326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36177" y="481658"/>
            <a:ext cx="6898341" cy="1707776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4000" dirty="0" smtClean="0"/>
              <a:t>http://www.projekt-tomo.si</a:t>
            </a:r>
            <a:endParaRPr lang="en-US" sz="4000" dirty="0"/>
          </a:p>
        </p:txBody>
      </p:sp>
      <p:sp>
        <p:nvSpPr>
          <p:cNvPr id="5" name="Rounded Rectangle 4"/>
          <p:cNvSpPr/>
          <p:nvPr/>
        </p:nvSpPr>
        <p:spPr>
          <a:xfrm>
            <a:off x="3162925" y="4991725"/>
            <a:ext cx="4796852" cy="1079291"/>
          </a:xfrm>
          <a:prstGeom prst="roundRect">
            <a:avLst/>
          </a:prstGeom>
          <a:noFill/>
          <a:ln w="152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9882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4126978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dirty="0" smtClean="0"/>
              <a:t>Prva </a:t>
            </a:r>
            <a:r>
              <a:rPr lang="en-US" dirty="0" err="1" smtClean="0"/>
              <a:t>prijava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>… </a:t>
            </a:r>
            <a:r>
              <a:rPr lang="en-US" dirty="0" err="1" smtClean="0"/>
              <a:t>razdelitev</a:t>
            </a:r>
            <a:r>
              <a:rPr lang="en-US" dirty="0" smtClean="0"/>
              <a:t> </a:t>
            </a:r>
            <a:r>
              <a:rPr lang="en-US" dirty="0" err="1" smtClean="0"/>
              <a:t>predmetov</a:t>
            </a:r>
            <a:r>
              <a:rPr lang="sl-SI" dirty="0" smtClean="0"/>
              <a:t> </a:t>
            </a:r>
            <a:r>
              <a:rPr lang="sl-SI" dirty="0" smtClean="0"/>
              <a:t>...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239338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/>
        </p:nvSpPr>
        <p:spPr>
          <a:xfrm>
            <a:off x="889958" y="8426437"/>
            <a:ext cx="10926068" cy="1210588"/>
          </a:xfrm>
          <a:prstGeom prst="rect">
            <a:avLst/>
          </a:prstGeom>
          <a:solidFill>
            <a:schemeClr val="accent3"/>
          </a:solidFill>
          <a:ln>
            <a:noFill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sl-SI" sz="3600" dirty="0" smtClean="0"/>
              <a:t>Ob prvi prijavi izberemo sklop(e), ki nas zanimajo</a:t>
            </a:r>
          </a:p>
          <a:p>
            <a:r>
              <a:rPr lang="sl-SI" sz="3600" dirty="0"/>
              <a:t> </a:t>
            </a:r>
            <a:r>
              <a:rPr lang="sl-SI" sz="3600" dirty="0" smtClean="0"/>
              <a:t>   </a:t>
            </a:r>
            <a:r>
              <a:rPr lang="sl-SI" sz="3600" dirty="0" smtClean="0">
                <a:solidFill>
                  <a:srgbClr val="FF0000"/>
                </a:solidFill>
              </a:rPr>
              <a:t>za nas so zanimivi @{Projekt NAPOJ}</a:t>
            </a:r>
            <a:endParaRPr sz="36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00" y="168188"/>
            <a:ext cx="13068300" cy="668655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010" y="513567"/>
            <a:ext cx="12409959" cy="67891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430017" y="1803748"/>
            <a:ext cx="4108537" cy="95410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OZNAČITI, DA JE KASNEJE NA SEZNAMU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929748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Predmeti</a:t>
            </a:r>
            <a:r>
              <a:rPr lang="en-US" dirty="0" smtClean="0"/>
              <a:t> v NAPOJ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Naloge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sl-SI" dirty="0" smtClean="0"/>
              <a:t>učbenika </a:t>
            </a:r>
            <a:r>
              <a:rPr lang="en-US" dirty="0" smtClean="0"/>
              <a:t>RIN1</a:t>
            </a:r>
            <a:r>
              <a:rPr lang="en-US" dirty="0"/>
              <a:t>            </a:t>
            </a:r>
            <a:endParaRPr lang="sl-SI" dirty="0" smtClean="0"/>
          </a:p>
          <a:p>
            <a:pPr lvl="1"/>
            <a:r>
              <a:rPr lang="en-US" dirty="0" err="1" smtClean="0"/>
              <a:t>naloge</a:t>
            </a:r>
            <a:r>
              <a:rPr lang="en-US" dirty="0" smtClean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 smtClean="0"/>
              <a:t>učbenika</a:t>
            </a:r>
            <a:endParaRPr lang="en-US" dirty="0"/>
          </a:p>
          <a:p>
            <a:r>
              <a:rPr lang="sl-SI" dirty="0" smtClean="0"/>
              <a:t>Predlogi za </a:t>
            </a:r>
            <a:r>
              <a:rPr lang="en-US" dirty="0" err="1" smtClean="0"/>
              <a:t>naloge</a:t>
            </a:r>
            <a:r>
              <a:rPr lang="en-US" dirty="0" smtClean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smtClean="0"/>
              <a:t>RIN</a:t>
            </a:r>
            <a:r>
              <a:rPr lang="sl-SI" dirty="0" smtClean="0"/>
              <a:t>1</a:t>
            </a:r>
          </a:p>
          <a:p>
            <a:pPr lvl="1"/>
            <a:r>
              <a:rPr lang="en-US" dirty="0" err="1" smtClean="0"/>
              <a:t>predlogi</a:t>
            </a:r>
            <a:r>
              <a:rPr lang="en-US" dirty="0" smtClean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 smtClean="0"/>
              <a:t>naloge</a:t>
            </a:r>
            <a:endParaRPr lang="en-US" dirty="0"/>
          </a:p>
          <a:p>
            <a:r>
              <a:rPr lang="en-US" dirty="0" err="1"/>
              <a:t>Zbirka</a:t>
            </a:r>
            <a:r>
              <a:rPr lang="en-US" dirty="0"/>
              <a:t> </a:t>
            </a:r>
            <a:r>
              <a:rPr lang="en-US" dirty="0" err="1"/>
              <a:t>nalog</a:t>
            </a:r>
            <a:r>
              <a:rPr lang="en-US" dirty="0"/>
              <a:t> RIN1         </a:t>
            </a:r>
            <a:endParaRPr lang="sl-SI" dirty="0"/>
          </a:p>
          <a:p>
            <a:pPr lvl="1"/>
            <a:r>
              <a:rPr lang="en-US" dirty="0" smtClean="0"/>
              <a:t>"</a:t>
            </a:r>
            <a:r>
              <a:rPr lang="en-US" dirty="0" err="1"/>
              <a:t>uradna</a:t>
            </a:r>
            <a:r>
              <a:rPr lang="en-US" dirty="0"/>
              <a:t>" </a:t>
            </a:r>
            <a:r>
              <a:rPr lang="en-US" dirty="0" err="1"/>
              <a:t>zbirka</a:t>
            </a:r>
            <a:r>
              <a:rPr lang="en-US" dirty="0"/>
              <a:t> </a:t>
            </a:r>
            <a:r>
              <a:rPr lang="en-US" dirty="0" err="1" smtClean="0"/>
              <a:t>nalog</a:t>
            </a:r>
            <a:endParaRPr lang="en-US" dirty="0"/>
          </a:p>
          <a:p>
            <a:r>
              <a:rPr lang="en-US" dirty="0" err="1"/>
              <a:t>Skladišče</a:t>
            </a:r>
            <a:r>
              <a:rPr lang="en-US" dirty="0"/>
              <a:t> </a:t>
            </a:r>
            <a:r>
              <a:rPr lang="en-US" dirty="0" err="1"/>
              <a:t>nalog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RIN1 </a:t>
            </a:r>
            <a:endParaRPr lang="sl-SI" dirty="0"/>
          </a:p>
          <a:p>
            <a:pPr lvl="1"/>
            <a:r>
              <a:rPr lang="en-US" dirty="0" err="1" smtClean="0"/>
              <a:t>naloge</a:t>
            </a:r>
            <a:r>
              <a:rPr lang="en-US" dirty="0" smtClean="0"/>
              <a:t> </a:t>
            </a:r>
            <a:r>
              <a:rPr lang="en-US" dirty="0"/>
              <a:t>"</a:t>
            </a:r>
            <a:r>
              <a:rPr lang="en-US" dirty="0" err="1"/>
              <a:t>kar</a:t>
            </a:r>
            <a:r>
              <a:rPr lang="en-US" dirty="0"/>
              <a:t> </a:t>
            </a:r>
            <a:r>
              <a:rPr lang="en-US" dirty="0" err="1"/>
              <a:t>tako</a:t>
            </a:r>
            <a:r>
              <a:rPr lang="en-US" dirty="0"/>
              <a:t>" (</a:t>
            </a:r>
            <a:r>
              <a:rPr lang="en-US" dirty="0" err="1"/>
              <a:t>predlogi</a:t>
            </a:r>
            <a:r>
              <a:rPr lang="en-US" dirty="0"/>
              <a:t>, </a:t>
            </a:r>
            <a:r>
              <a:rPr lang="en-US" dirty="0" err="1"/>
              <a:t>ki</a:t>
            </a:r>
            <a:r>
              <a:rPr lang="en-US" dirty="0"/>
              <a:t> </a:t>
            </a:r>
            <a:r>
              <a:rPr lang="en-US" dirty="0" err="1"/>
              <a:t>niso</a:t>
            </a:r>
            <a:r>
              <a:rPr lang="en-US" dirty="0"/>
              <a:t> v "</a:t>
            </a:r>
            <a:r>
              <a:rPr lang="en-US" dirty="0" err="1"/>
              <a:t>uradni</a:t>
            </a:r>
            <a:r>
              <a:rPr lang="en-US" dirty="0"/>
              <a:t>" </a:t>
            </a:r>
            <a:r>
              <a:rPr lang="en-US" dirty="0" err="1"/>
              <a:t>zbirki</a:t>
            </a:r>
            <a:r>
              <a:rPr lang="en-US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61209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00" y="168188"/>
            <a:ext cx="13068300" cy="66865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53436" y="3511463"/>
            <a:ext cx="4597052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KAKO NAJ ŠE NAŠA ŠOLA DOBI PREDMETE …</a:t>
            </a:r>
            <a:endParaRPr lang="sl-SI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6601216" y="2066795"/>
            <a:ext cx="6228219" cy="69865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222250" h="158750"/>
            <a:bevelB w="177800" h="95250"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/>
              <a:t>Pošta</a:t>
            </a:r>
            <a:r>
              <a:rPr lang="en-US" sz="3200" dirty="0" smtClean="0"/>
              <a:t> </a:t>
            </a:r>
            <a:r>
              <a:rPr lang="en-US" sz="3200" dirty="0" err="1" smtClean="0"/>
              <a:t>na</a:t>
            </a:r>
            <a:r>
              <a:rPr lang="en-US" sz="3200" dirty="0" smtClean="0"/>
              <a:t> </a:t>
            </a:r>
            <a:r>
              <a:rPr lang="en-US" sz="3200" dirty="0" err="1" smtClean="0"/>
              <a:t>naslov</a:t>
            </a:r>
            <a:r>
              <a:rPr lang="en-US" sz="3200" dirty="0" smtClean="0"/>
              <a:t>:</a:t>
            </a:r>
          </a:p>
          <a:p>
            <a:endParaRPr lang="en-US" sz="3200" dirty="0"/>
          </a:p>
          <a:p>
            <a:r>
              <a:rPr lang="en-US" sz="3200" dirty="0" smtClean="0">
                <a:hlinkClick r:id="rId3"/>
              </a:rPr>
              <a:t>info@projekt-tomo.si</a:t>
            </a:r>
            <a:endParaRPr lang="en-US" sz="3200" dirty="0" smtClean="0"/>
          </a:p>
          <a:p>
            <a:r>
              <a:rPr lang="en-US" sz="3200" dirty="0" smtClean="0"/>
              <a:t>(in </a:t>
            </a:r>
            <a:r>
              <a:rPr lang="en-US" sz="3200" dirty="0" err="1" smtClean="0"/>
              <a:t>Kp</a:t>
            </a:r>
            <a:r>
              <a:rPr lang="en-US" sz="3200" dirty="0" smtClean="0"/>
              <a:t>/CC: </a:t>
            </a:r>
            <a:r>
              <a:rPr lang="en-US" sz="3200" dirty="0" smtClean="0">
                <a:hlinkClick r:id="rId4"/>
              </a:rPr>
              <a:t>Matija.Lokar@fmf.uni-lj.si</a:t>
            </a:r>
            <a:r>
              <a:rPr lang="en-US" sz="3200" dirty="0" smtClean="0"/>
              <a:t>)</a:t>
            </a:r>
          </a:p>
          <a:p>
            <a:endParaRPr lang="en-US" sz="3200" dirty="0"/>
          </a:p>
          <a:p>
            <a:r>
              <a:rPr lang="en-US" sz="3200" dirty="0" smtClean="0"/>
              <a:t>Z </a:t>
            </a:r>
            <a:r>
              <a:rPr lang="en-US" sz="3200" dirty="0" err="1" smtClean="0"/>
              <a:t>želenim</a:t>
            </a:r>
            <a:r>
              <a:rPr lang="en-US" sz="3200" dirty="0" smtClean="0"/>
              <a:t> </a:t>
            </a:r>
            <a:r>
              <a:rPr lang="en-US" sz="3200" dirty="0" err="1"/>
              <a:t>imenom</a:t>
            </a:r>
            <a:r>
              <a:rPr lang="en-US" sz="3200" dirty="0"/>
              <a:t> </a:t>
            </a:r>
            <a:r>
              <a:rPr lang="en-US" sz="3200" dirty="0" err="1"/>
              <a:t>šole</a:t>
            </a:r>
            <a:r>
              <a:rPr lang="en-US" sz="3200" dirty="0"/>
              <a:t> (</a:t>
            </a:r>
            <a:r>
              <a:rPr lang="en-US" sz="3200" dirty="0" err="1"/>
              <a:t>uradno</a:t>
            </a:r>
            <a:r>
              <a:rPr lang="en-US" sz="3200" dirty="0"/>
              <a:t> </a:t>
            </a:r>
            <a:r>
              <a:rPr lang="en-US" sz="3200" dirty="0" err="1"/>
              <a:t>ime</a:t>
            </a:r>
            <a:r>
              <a:rPr lang="en-US" sz="3200" dirty="0" smtClean="0"/>
              <a:t>) in </a:t>
            </a:r>
            <a:r>
              <a:rPr lang="en-US" sz="3200" dirty="0" err="1" smtClean="0"/>
              <a:t>za</a:t>
            </a:r>
            <a:r>
              <a:rPr lang="en-US" sz="3200" dirty="0" smtClean="0"/>
              <a:t> </a:t>
            </a:r>
            <a:r>
              <a:rPr lang="en-US" sz="3200" dirty="0" err="1" smtClean="0"/>
              <a:t>vsak</a:t>
            </a:r>
            <a:r>
              <a:rPr lang="en-US" sz="3200" dirty="0" smtClean="0"/>
              <a:t> </a:t>
            </a:r>
            <a:r>
              <a:rPr lang="en-US" sz="3200" dirty="0" err="1" smtClean="0"/>
              <a:t>predmet</a:t>
            </a:r>
            <a:r>
              <a:rPr lang="en-US" sz="3200" dirty="0" smtClean="0"/>
              <a:t> (</a:t>
            </a:r>
            <a:r>
              <a:rPr lang="en-US" sz="3200" dirty="0" err="1" smtClean="0"/>
              <a:t>lahko</a:t>
            </a:r>
            <a:r>
              <a:rPr lang="en-US" sz="3200" dirty="0" smtClean="0"/>
              <a:t> </a:t>
            </a:r>
            <a:r>
              <a:rPr lang="en-US" sz="3200" dirty="0" err="1" smtClean="0"/>
              <a:t>jih</a:t>
            </a:r>
            <a:r>
              <a:rPr lang="en-US" sz="3200" dirty="0" smtClean="0"/>
              <a:t> "</a:t>
            </a:r>
            <a:r>
              <a:rPr lang="en-US" sz="3200" dirty="0" err="1" smtClean="0"/>
              <a:t>zahtevate</a:t>
            </a:r>
            <a:r>
              <a:rPr lang="en-US" sz="3200" dirty="0" smtClean="0"/>
              <a:t> </a:t>
            </a:r>
            <a:r>
              <a:rPr lang="en-US" sz="3200" dirty="0" err="1" smtClean="0"/>
              <a:t>več</a:t>
            </a:r>
            <a:r>
              <a:rPr lang="en-US" sz="3200" dirty="0" smtClean="0"/>
              <a:t>"):</a:t>
            </a:r>
          </a:p>
          <a:p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 smtClean="0"/>
              <a:t>Ime</a:t>
            </a:r>
            <a:r>
              <a:rPr lang="en-US" sz="3200" dirty="0" smtClean="0"/>
              <a:t> </a:t>
            </a:r>
            <a:r>
              <a:rPr lang="en-US" sz="3200" dirty="0" err="1" smtClean="0"/>
              <a:t>učitelja</a:t>
            </a:r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/>
              <a:t>ž</a:t>
            </a:r>
            <a:r>
              <a:rPr lang="en-US" sz="3200" dirty="0" err="1" smtClean="0"/>
              <a:t>eleno</a:t>
            </a:r>
            <a:r>
              <a:rPr lang="en-US" sz="3200" dirty="0" smtClean="0"/>
              <a:t> </a:t>
            </a:r>
            <a:r>
              <a:rPr lang="en-US" sz="3200" dirty="0" err="1" smtClean="0"/>
              <a:t>ime</a:t>
            </a:r>
            <a:r>
              <a:rPr lang="en-US" sz="3200" dirty="0" smtClean="0"/>
              <a:t> </a:t>
            </a:r>
            <a:r>
              <a:rPr lang="en-US" sz="3200" dirty="0" err="1" smtClean="0"/>
              <a:t>predmeta</a:t>
            </a:r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e-</a:t>
            </a:r>
            <a:r>
              <a:rPr lang="en-US" sz="3200" dirty="0" err="1" smtClean="0"/>
              <a:t>naslov</a:t>
            </a:r>
            <a:r>
              <a:rPr lang="en-US" sz="3200" dirty="0" smtClean="0"/>
              <a:t> </a:t>
            </a:r>
            <a:r>
              <a:rPr lang="en-US" sz="3200" dirty="0" err="1" smtClean="0"/>
              <a:t>računa</a:t>
            </a:r>
            <a:r>
              <a:rPr lang="en-US" sz="3200" dirty="0" smtClean="0"/>
              <a:t>, s </a:t>
            </a:r>
            <a:r>
              <a:rPr lang="en-US" sz="3200" dirty="0" err="1" smtClean="0"/>
              <a:t>katerim</a:t>
            </a:r>
            <a:r>
              <a:rPr lang="en-US" sz="3200" dirty="0" smtClean="0"/>
              <a:t> </a:t>
            </a:r>
            <a:r>
              <a:rPr lang="en-US" sz="3200" dirty="0" err="1" smtClean="0"/>
              <a:t>vstopate</a:t>
            </a:r>
            <a:r>
              <a:rPr lang="en-US" sz="3200" dirty="0" smtClean="0"/>
              <a:t> v </a:t>
            </a:r>
            <a:r>
              <a:rPr lang="en-US" sz="3200" dirty="0" err="1" smtClean="0"/>
              <a:t>Toma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813578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4126978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 err="1"/>
              <a:t>Kako</a:t>
            </a:r>
            <a:r>
              <a:rPr dirty="0"/>
              <a:t> </a:t>
            </a:r>
            <a:r>
              <a:rPr dirty="0" err="1"/>
              <a:t>uporabljamo</a:t>
            </a:r>
            <a:r>
              <a:rPr dirty="0"/>
              <a:t> </a:t>
            </a:r>
            <a:r>
              <a:rPr dirty="0" err="1"/>
              <a:t>Projekt</a:t>
            </a:r>
            <a:r>
              <a:rPr dirty="0"/>
              <a:t> </a:t>
            </a:r>
            <a:r>
              <a:rPr dirty="0" err="1"/>
              <a:t>Tomo</a:t>
            </a:r>
            <a:r>
              <a:rPr dirty="0" smtClean="0"/>
              <a:t>?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>… dijak ...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Izbor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0117" y="2467956"/>
            <a:ext cx="9545463" cy="1902805"/>
          </a:xfrm>
        </p:spPr>
        <p:txBody>
          <a:bodyPr>
            <a:normAutofit fontScale="77500" lnSpcReduction="20000"/>
          </a:bodyPr>
          <a:lstStyle/>
          <a:p>
            <a:r>
              <a:rPr lang="sl-SI" dirty="0" smtClean="0"/>
              <a:t>Klik na zvezdico (Dodaj med moje predmete)</a:t>
            </a:r>
          </a:p>
          <a:p>
            <a:pPr lvl="1"/>
            <a:r>
              <a:rPr lang="sl-SI" dirty="0" smtClean="0"/>
              <a:t>Postane rumena</a:t>
            </a:r>
          </a:p>
          <a:p>
            <a:r>
              <a:rPr lang="sl-SI" dirty="0" smtClean="0"/>
              <a:t>Ob </a:t>
            </a:r>
            <a:r>
              <a:rPr lang="sl-SI" dirty="0" err="1" smtClean="0"/>
              <a:t>nadaljnih</a:t>
            </a:r>
            <a:r>
              <a:rPr lang="sl-SI" dirty="0" smtClean="0"/>
              <a:t> prijavah nas že "čaka"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6314" y="4083486"/>
            <a:ext cx="8605653" cy="459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94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Izbor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574" y="2255837"/>
            <a:ext cx="11423736" cy="5966906"/>
          </a:xfrm>
        </p:spPr>
        <p:txBody>
          <a:bodyPr>
            <a:normAutofit fontScale="85000" lnSpcReduction="20000"/>
          </a:bodyPr>
          <a:lstStyle/>
          <a:p>
            <a:r>
              <a:rPr lang="sl-SI" dirty="0" smtClean="0"/>
              <a:t>Rumena zvezdica dejansko pomeni le to, da učitelj spremlja, kaj počnete</a:t>
            </a:r>
          </a:p>
          <a:p>
            <a:r>
              <a:rPr lang="sl-SI" dirty="0" smtClean="0"/>
              <a:t>Še vedno lahko vidimo naloge, rešujemo naloge …</a:t>
            </a:r>
          </a:p>
          <a:p>
            <a:endParaRPr lang="sl-SI" dirty="0" smtClean="0"/>
          </a:p>
          <a:p>
            <a:r>
              <a:rPr lang="sl-SI" dirty="0" smtClean="0"/>
              <a:t>In imate možnost biti "promovirani" v učitelja pri predmetu</a:t>
            </a:r>
          </a:p>
          <a:p>
            <a:pPr lvl="1"/>
            <a:r>
              <a:rPr lang="sl-SI" dirty="0" smtClean="0"/>
              <a:t>Ki lahko dodaja naloge, jih briše, spreminja …</a:t>
            </a:r>
            <a:endParaRPr lang="sl-SI" dirty="0"/>
          </a:p>
          <a:p>
            <a:r>
              <a:rPr lang="sl-SI" dirty="0" smtClean="0"/>
              <a:t>Vi: </a:t>
            </a:r>
          </a:p>
          <a:p>
            <a:pPr lvl="1"/>
            <a:r>
              <a:rPr lang="sl-SI" dirty="0" smtClean="0"/>
              <a:t>Obvezno si izberite predmet "</a:t>
            </a:r>
            <a:r>
              <a:rPr lang="sl-SI" b="1" dirty="0" smtClean="0">
                <a:solidFill>
                  <a:srgbClr val="FF0000"/>
                </a:solidFill>
              </a:rPr>
              <a:t>Peskovnik za NAPOJ</a:t>
            </a:r>
            <a:r>
              <a:rPr lang="sl-SI" b="1" dirty="0" smtClean="0"/>
              <a:t>"</a:t>
            </a:r>
            <a:endParaRPr lang="en-US" b="1" dirty="0"/>
          </a:p>
          <a:p>
            <a:pPr lvl="1"/>
            <a:r>
              <a:rPr lang="sl-SI" dirty="0" smtClean="0"/>
              <a:t>V tega boste dodajali naloge …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51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19" y="5527040"/>
            <a:ext cx="9297653" cy="3316335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sl-SI" dirty="0" smtClean="0"/>
              <a:t>Tudi, ko jih učimo nepotrebnih  stvari, kot je programiranje …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299" y="6997316"/>
            <a:ext cx="1613948" cy="1557158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950720" y="5527040"/>
            <a:ext cx="9297652" cy="3316335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650230" rtl="0" eaLnBrk="1" latinLnBrk="0" hangingPunct="1">
              <a:spcBef>
                <a:spcPct val="20000"/>
              </a:spcBef>
              <a:buFont typeface="Arial"/>
              <a:buNone/>
              <a:defRPr sz="455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50230" indent="0" algn="ctr" defTabSz="650230" rtl="0" eaLnBrk="1" latinLnBrk="0" hangingPunct="1">
              <a:spcBef>
                <a:spcPct val="20000"/>
              </a:spcBef>
              <a:buFont typeface="Arial"/>
              <a:buNone/>
              <a:defRPr sz="398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300460" indent="0" algn="ctr" defTabSz="650230" rtl="0" eaLnBrk="1" latinLnBrk="0" hangingPunct="1">
              <a:spcBef>
                <a:spcPct val="20000"/>
              </a:spcBef>
              <a:buFont typeface="Arial"/>
              <a:buNone/>
              <a:defRPr sz="341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950690" indent="0" algn="ctr" defTabSz="650230" rtl="0" eaLnBrk="1" latinLnBrk="0" hangingPunct="1">
              <a:spcBef>
                <a:spcPct val="20000"/>
              </a:spcBef>
              <a:buFont typeface="Arial"/>
              <a:buNone/>
              <a:defRPr sz="284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600919" indent="0" algn="ctr" defTabSz="650230" rtl="0" eaLnBrk="1" latinLnBrk="0" hangingPunct="1">
              <a:spcBef>
                <a:spcPct val="20000"/>
              </a:spcBef>
              <a:buFont typeface="Arial"/>
              <a:buNone/>
              <a:defRPr sz="284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251149" indent="0" algn="ctr" defTabSz="650230" rtl="0" eaLnBrk="1" latinLnBrk="0" hangingPunct="1">
              <a:spcBef>
                <a:spcPct val="20000"/>
              </a:spcBef>
              <a:buFont typeface="Arial"/>
              <a:buNone/>
              <a:defRPr sz="284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901379" indent="0" algn="ctr" defTabSz="650230" rtl="0" eaLnBrk="1" latinLnBrk="0" hangingPunct="1">
              <a:spcBef>
                <a:spcPct val="20000"/>
              </a:spcBef>
              <a:buFont typeface="Arial"/>
              <a:buNone/>
              <a:defRPr sz="284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551609" indent="0" algn="ctr" defTabSz="650230" rtl="0" eaLnBrk="1" latinLnBrk="0" hangingPunct="1">
              <a:spcBef>
                <a:spcPct val="20000"/>
              </a:spcBef>
              <a:buFont typeface="Arial"/>
              <a:buNone/>
              <a:defRPr sz="284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5201839" indent="0" algn="ctr" defTabSz="650230" rtl="0" eaLnBrk="1" latinLnBrk="0" hangingPunct="1">
              <a:spcBef>
                <a:spcPct val="20000"/>
              </a:spcBef>
              <a:buFont typeface="Arial"/>
              <a:buNone/>
              <a:defRPr sz="284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l-SI" sz="5400" dirty="0"/>
          </a:p>
          <a:p>
            <a:r>
              <a:rPr lang="sl-SI" sz="5400" dirty="0" smtClean="0"/>
              <a:t>Ali kako poskrbeti, da so študenti/dijaki ves čas zaposleni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7759" y="975669"/>
            <a:ext cx="11197851" cy="3896956"/>
          </a:xfrm>
          <a:solidFill>
            <a:srgbClr val="FFC000"/>
          </a:solidFill>
        </p:spPr>
        <p:txBody>
          <a:bodyPr/>
          <a:lstStyle/>
          <a:p>
            <a:r>
              <a:rPr lang="sl-SI" sz="11500" dirty="0" smtClean="0"/>
              <a:t>Projekt TOMO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endParaRPr lang="en-US" dirty="0"/>
          </a:p>
        </p:txBody>
      </p:sp>
      <p:pic>
        <p:nvPicPr>
          <p:cNvPr id="7" name="Picture 6" descr="tomo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1" r="4018" b="39715"/>
          <a:stretch/>
        </p:blipFill>
        <p:spPr>
          <a:xfrm>
            <a:off x="3825927" y="2830883"/>
            <a:ext cx="5558155" cy="144049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53894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uvodna stran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833"/>
            <a:ext cx="13004800" cy="8107045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Shape 123"/>
          <p:cNvSpPr/>
          <p:nvPr/>
        </p:nvSpPr>
        <p:spPr>
          <a:xfrm>
            <a:off x="539229" y="8053881"/>
            <a:ext cx="12465571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sl-SI" sz="2400" dirty="0" smtClean="0"/>
              <a:t>Vrnimo se k učencu:</a:t>
            </a:r>
          </a:p>
          <a:p>
            <a:pPr algn="r"/>
            <a:r>
              <a:rPr sz="2400" dirty="0" smtClean="0"/>
              <a:t>Na </a:t>
            </a:r>
            <a:r>
              <a:rPr sz="2400" dirty="0" err="1"/>
              <a:t>začetni</a:t>
            </a:r>
            <a:r>
              <a:rPr sz="2400" dirty="0"/>
              <a:t> </a:t>
            </a:r>
            <a:r>
              <a:rPr sz="2400" dirty="0" err="1"/>
              <a:t>strani</a:t>
            </a:r>
            <a:r>
              <a:rPr sz="2400" dirty="0"/>
              <a:t> </a:t>
            </a:r>
            <a:r>
              <a:rPr lang="sl-SI" sz="2400" dirty="0" smtClean="0"/>
              <a:t>med izbranimi predmeti</a:t>
            </a:r>
          </a:p>
          <a:p>
            <a:pPr algn="r"/>
            <a:r>
              <a:rPr sz="2400" dirty="0" err="1" smtClean="0"/>
              <a:t>izberemo</a:t>
            </a:r>
            <a:r>
              <a:rPr sz="2400" dirty="0" smtClean="0"/>
              <a:t> </a:t>
            </a:r>
            <a:r>
              <a:rPr sz="2400" dirty="0" err="1"/>
              <a:t>sklop</a:t>
            </a:r>
            <a:r>
              <a:rPr sz="2400" dirty="0"/>
              <a:t>, </a:t>
            </a:r>
            <a:r>
              <a:rPr sz="2400" dirty="0" err="1"/>
              <a:t>ki</a:t>
            </a:r>
            <a:r>
              <a:rPr sz="2400" dirty="0"/>
              <a:t> </a:t>
            </a:r>
            <a:r>
              <a:rPr sz="2400" dirty="0" err="1"/>
              <a:t>ga</a:t>
            </a:r>
            <a:r>
              <a:rPr sz="2400" dirty="0"/>
              <a:t> </a:t>
            </a:r>
            <a:r>
              <a:rPr sz="2400" dirty="0" err="1"/>
              <a:t>bomo</a:t>
            </a:r>
            <a:r>
              <a:rPr sz="2400" dirty="0"/>
              <a:t> </a:t>
            </a:r>
            <a:r>
              <a:rPr sz="2400" dirty="0" err="1"/>
              <a:t>reševali</a:t>
            </a:r>
            <a:r>
              <a:rPr sz="2400" dirty="0" smtClean="0"/>
              <a:t>.</a:t>
            </a:r>
            <a:endParaRPr lang="sl-SI" sz="2400" dirty="0" smtClean="0"/>
          </a:p>
          <a:p>
            <a:pPr algn="r"/>
            <a:r>
              <a:rPr lang="sl-SI" sz="2400" dirty="0" smtClean="0"/>
              <a:t>Vedno vidimo zadnje tri dodane sklope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160444145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588491" y="8804150"/>
            <a:ext cx="10599055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3200" dirty="0"/>
              <a:t>Na </a:t>
            </a:r>
            <a:r>
              <a:rPr sz="3200" dirty="0" err="1"/>
              <a:t>začetni</a:t>
            </a:r>
            <a:r>
              <a:rPr sz="3200" dirty="0"/>
              <a:t> </a:t>
            </a:r>
            <a:r>
              <a:rPr sz="3200" dirty="0" err="1"/>
              <a:t>strani</a:t>
            </a:r>
            <a:r>
              <a:rPr sz="3200" dirty="0"/>
              <a:t> </a:t>
            </a:r>
            <a:r>
              <a:rPr sz="3200" dirty="0" err="1"/>
              <a:t>izberemo</a:t>
            </a:r>
            <a:r>
              <a:rPr sz="3200" dirty="0"/>
              <a:t> </a:t>
            </a:r>
            <a:r>
              <a:rPr sz="3200" dirty="0" err="1"/>
              <a:t>sklop</a:t>
            </a:r>
            <a:r>
              <a:rPr sz="3200" dirty="0"/>
              <a:t>, </a:t>
            </a:r>
            <a:r>
              <a:rPr sz="3200" dirty="0" err="1"/>
              <a:t>ki</a:t>
            </a:r>
            <a:r>
              <a:rPr sz="3200" dirty="0"/>
              <a:t> </a:t>
            </a:r>
            <a:r>
              <a:rPr sz="3200" dirty="0" err="1"/>
              <a:t>ga</a:t>
            </a:r>
            <a:r>
              <a:rPr sz="3200" dirty="0"/>
              <a:t> </a:t>
            </a:r>
            <a:r>
              <a:rPr sz="3200" dirty="0" err="1"/>
              <a:t>bomo</a:t>
            </a:r>
            <a:r>
              <a:rPr sz="3200" dirty="0"/>
              <a:t> </a:t>
            </a:r>
            <a:r>
              <a:rPr sz="3200" dirty="0" err="1"/>
              <a:t>reševali</a:t>
            </a:r>
            <a:r>
              <a:rPr sz="3200" dirty="0"/>
              <a:t>.</a:t>
            </a:r>
          </a:p>
        </p:txBody>
      </p:sp>
      <p:pic>
        <p:nvPicPr>
          <p:cNvPr id="127" name="uvodna stran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833"/>
            <a:ext cx="13004801" cy="810704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0" name="Group 130"/>
          <p:cNvGrpSpPr/>
          <p:nvPr/>
        </p:nvGrpSpPr>
        <p:grpSpPr>
          <a:xfrm>
            <a:off x="4868399" y="3199353"/>
            <a:ext cx="8050770" cy="3354894"/>
            <a:chOff x="0" y="0"/>
            <a:chExt cx="8050769" cy="3354892"/>
          </a:xfrm>
        </p:grpSpPr>
        <p:pic>
          <p:nvPicPr>
            <p:cNvPr id="129" name="Screen Shot 2015-10-11 at 08.19.14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1629" r="11279"/>
            <a:stretch>
              <a:fillRect/>
            </a:stretch>
          </p:blipFill>
          <p:spPr>
            <a:xfrm>
              <a:off x="139700" y="139700"/>
              <a:ext cx="7771370" cy="307549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28" name="Picture 127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0"/>
              <a:ext cx="8050771" cy="3354893"/>
            </a:xfrm>
            <a:prstGeom prst="rect">
              <a:avLst/>
            </a:prstGeom>
            <a:effectLst/>
          </p:spPr>
        </p:pic>
      </p:grpSp>
      <p:sp>
        <p:nvSpPr>
          <p:cNvPr id="131" name="Shape 131"/>
          <p:cNvSpPr/>
          <p:nvPr/>
        </p:nvSpPr>
        <p:spPr>
          <a:xfrm>
            <a:off x="9510183" y="4838700"/>
            <a:ext cx="1638301" cy="210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000"/>
            </a:lvl1pPr>
          </a:lstStyle>
          <a:p>
            <a:r>
              <a:t>👆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/>
        </p:nvSpPr>
        <p:spPr>
          <a:xfrm>
            <a:off x="550763" y="8804150"/>
            <a:ext cx="1066638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3200" dirty="0"/>
              <a:t>Na </a:t>
            </a:r>
            <a:r>
              <a:rPr sz="3200" dirty="0" err="1"/>
              <a:t>strani</a:t>
            </a:r>
            <a:r>
              <a:rPr sz="3200" dirty="0"/>
              <a:t> </a:t>
            </a:r>
            <a:r>
              <a:rPr sz="3200" dirty="0" err="1"/>
              <a:t>sklopa</a:t>
            </a:r>
            <a:r>
              <a:rPr sz="3200" dirty="0"/>
              <a:t> </a:t>
            </a:r>
            <a:r>
              <a:rPr sz="3200" dirty="0" err="1"/>
              <a:t>izberemo</a:t>
            </a:r>
            <a:r>
              <a:rPr sz="3200" dirty="0"/>
              <a:t> </a:t>
            </a:r>
            <a:r>
              <a:rPr sz="3200" dirty="0" err="1"/>
              <a:t>nalogo</a:t>
            </a:r>
            <a:r>
              <a:rPr sz="3200" dirty="0"/>
              <a:t>, </a:t>
            </a:r>
            <a:r>
              <a:rPr sz="3200" dirty="0" err="1"/>
              <a:t>ki</a:t>
            </a:r>
            <a:r>
              <a:rPr sz="3200" dirty="0"/>
              <a:t> jo </a:t>
            </a:r>
            <a:r>
              <a:rPr sz="3200" dirty="0" err="1"/>
              <a:t>bomo</a:t>
            </a:r>
            <a:r>
              <a:rPr sz="3200" dirty="0"/>
              <a:t> </a:t>
            </a:r>
            <a:r>
              <a:rPr sz="3200" dirty="0" err="1"/>
              <a:t>reševali</a:t>
            </a:r>
            <a:r>
              <a:rPr sz="3200" dirty="0"/>
              <a:t>.</a:t>
            </a:r>
          </a:p>
        </p:txBody>
      </p:sp>
      <p:pic>
        <p:nvPicPr>
          <p:cNvPr id="134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081"/>
            <a:ext cx="13004800" cy="84585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41120" y="425885"/>
            <a:ext cx="11086648" cy="1227056"/>
          </a:xfr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sl-SI" dirty="0" smtClean="0"/>
              <a:t>Kako uspešni smo pri tem sklopu</a:t>
            </a:r>
            <a:endParaRPr lang="en-US" dirty="0"/>
          </a:p>
        </p:txBody>
      </p:sp>
      <p:pic>
        <p:nvPicPr>
          <p:cNvPr id="3" name="pasted-image.png"/>
          <p:cNvPicPr>
            <a:picLocks noChangeAspect="1"/>
          </p:cNvPicPr>
          <p:nvPr/>
        </p:nvPicPr>
        <p:blipFill rotWithShape="1">
          <a:blip r:embed="rId2">
            <a:extLst/>
          </a:blip>
          <a:srcRect l="71468" t="30754"/>
          <a:stretch/>
        </p:blipFill>
        <p:spPr>
          <a:xfrm>
            <a:off x="8317280" y="2367418"/>
            <a:ext cx="3710488" cy="585717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" name="Group 7"/>
          <p:cNvGrpSpPr/>
          <p:nvPr/>
        </p:nvGrpSpPr>
        <p:grpSpPr>
          <a:xfrm>
            <a:off x="692792" y="2816759"/>
            <a:ext cx="4254987" cy="5407832"/>
            <a:chOff x="6556" y="3299579"/>
            <a:chExt cx="3214115" cy="5706562"/>
          </a:xfrm>
        </p:grpSpPr>
        <p:pic>
          <p:nvPicPr>
            <p:cNvPr id="6" name="pasted-image.png"/>
            <p:cNvPicPr>
              <a:picLocks noChangeAspect="1"/>
            </p:cNvPicPr>
            <p:nvPr/>
          </p:nvPicPr>
          <p:blipFill rotWithShape="1">
            <a:blip r:embed="rId2">
              <a:extLst/>
            </a:blip>
            <a:srcRect l="73368" t="93419" r="18354" b="1927"/>
            <a:stretch/>
          </p:blipFill>
          <p:spPr>
            <a:xfrm rot="5400000">
              <a:off x="-2062005" y="5368140"/>
              <a:ext cx="5232400" cy="1095278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1316715" y="3743162"/>
              <a:ext cx="1903956" cy="5262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2800" dirty="0" smtClean="0"/>
                <a:t>Napačna rešitev</a:t>
              </a:r>
            </a:p>
            <a:p>
              <a:endParaRPr lang="sl-SI" sz="2800" dirty="0" smtClean="0"/>
            </a:p>
            <a:p>
              <a:endParaRPr lang="sl-SI" sz="2800" dirty="0" smtClean="0"/>
            </a:p>
            <a:p>
              <a:endParaRPr lang="sl-SI" sz="2800" dirty="0"/>
            </a:p>
            <a:p>
              <a:r>
                <a:rPr lang="sl-SI" sz="2800" dirty="0" smtClean="0"/>
                <a:t>Rešena naloga</a:t>
              </a:r>
            </a:p>
            <a:p>
              <a:endParaRPr lang="sl-SI" sz="2800" dirty="0" smtClean="0"/>
            </a:p>
            <a:p>
              <a:endParaRPr lang="sl-SI" sz="2000" dirty="0"/>
            </a:p>
            <a:p>
              <a:endParaRPr lang="sl-SI" sz="2800" dirty="0"/>
            </a:p>
            <a:p>
              <a:r>
                <a:rPr lang="sl-SI" sz="2800" dirty="0" smtClean="0"/>
                <a:t>Še nisem reševal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6042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771" y="300625"/>
            <a:ext cx="8343448" cy="1327264"/>
          </a:xfr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sl-SI" dirty="0" smtClean="0"/>
              <a:t>In kako nasploh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766" y="2826447"/>
            <a:ext cx="8778743" cy="500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2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/>
        </p:nvSpPr>
        <p:spPr>
          <a:xfrm>
            <a:off x="550763" y="8804150"/>
            <a:ext cx="1066638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3200" dirty="0"/>
              <a:t>Na </a:t>
            </a:r>
            <a:r>
              <a:rPr sz="3200" dirty="0" err="1"/>
              <a:t>strani</a:t>
            </a:r>
            <a:r>
              <a:rPr sz="3200" dirty="0"/>
              <a:t> </a:t>
            </a:r>
            <a:r>
              <a:rPr sz="3200" dirty="0" err="1"/>
              <a:t>sklopa</a:t>
            </a:r>
            <a:r>
              <a:rPr sz="3200" dirty="0"/>
              <a:t> </a:t>
            </a:r>
            <a:r>
              <a:rPr sz="3200" dirty="0" err="1"/>
              <a:t>izberemo</a:t>
            </a:r>
            <a:r>
              <a:rPr sz="3200" dirty="0"/>
              <a:t> </a:t>
            </a:r>
            <a:r>
              <a:rPr sz="3200" dirty="0" err="1"/>
              <a:t>nalogo</a:t>
            </a:r>
            <a:r>
              <a:rPr sz="3200" dirty="0"/>
              <a:t>, </a:t>
            </a:r>
            <a:r>
              <a:rPr sz="3200" dirty="0" err="1"/>
              <a:t>ki</a:t>
            </a:r>
            <a:r>
              <a:rPr sz="3200" dirty="0"/>
              <a:t> jo </a:t>
            </a:r>
            <a:r>
              <a:rPr sz="3200" dirty="0" err="1"/>
              <a:t>bomo</a:t>
            </a:r>
            <a:r>
              <a:rPr sz="3200" dirty="0"/>
              <a:t> </a:t>
            </a:r>
            <a:r>
              <a:rPr sz="3200" dirty="0" err="1"/>
              <a:t>reševali</a:t>
            </a:r>
            <a:r>
              <a:rPr sz="3200" dirty="0"/>
              <a:t>.</a:t>
            </a:r>
          </a:p>
        </p:txBody>
      </p:sp>
      <p:pic>
        <p:nvPicPr>
          <p:cNvPr id="137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081"/>
            <a:ext cx="13004800" cy="845850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0" name="Group 140"/>
          <p:cNvGrpSpPr/>
          <p:nvPr/>
        </p:nvGrpSpPr>
        <p:grpSpPr>
          <a:xfrm>
            <a:off x="3985683" y="1121833"/>
            <a:ext cx="6896101" cy="3479801"/>
            <a:chOff x="0" y="0"/>
            <a:chExt cx="6896100" cy="3479800"/>
          </a:xfrm>
        </p:grpSpPr>
        <p:pic>
          <p:nvPicPr>
            <p:cNvPr id="139" name="pasted-imag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39700" y="139700"/>
              <a:ext cx="6616700" cy="32004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38" name="Picture 137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6896100" cy="347980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Screen Shot 2015-10-11 at 08.27.5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81954" y="1044309"/>
            <a:ext cx="13568708" cy="7664982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Shape 144"/>
          <p:cNvSpPr/>
          <p:nvPr/>
        </p:nvSpPr>
        <p:spPr>
          <a:xfrm>
            <a:off x="1109650" y="456017"/>
            <a:ext cx="9659696" cy="59503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3200" dirty="0"/>
              <a:t>V </a:t>
            </a:r>
            <a:r>
              <a:rPr sz="3200" dirty="0" err="1"/>
              <a:t>prenešeni</a:t>
            </a:r>
            <a:r>
              <a:rPr sz="3200" dirty="0"/>
              <a:t> </a:t>
            </a:r>
            <a:r>
              <a:rPr sz="3200" dirty="0" err="1"/>
              <a:t>datoteki</a:t>
            </a:r>
            <a:r>
              <a:rPr sz="3200" dirty="0"/>
              <a:t> so </a:t>
            </a:r>
            <a:r>
              <a:rPr sz="3200" dirty="0" err="1"/>
              <a:t>vpisana</a:t>
            </a:r>
            <a:r>
              <a:rPr sz="3200" dirty="0"/>
              <a:t> </a:t>
            </a:r>
            <a:r>
              <a:rPr sz="3200" dirty="0" err="1"/>
              <a:t>navodila</a:t>
            </a:r>
            <a:r>
              <a:rPr sz="3200" dirty="0"/>
              <a:t> </a:t>
            </a:r>
            <a:r>
              <a:rPr sz="3200" dirty="0" err="1"/>
              <a:t>naloge</a:t>
            </a:r>
            <a:r>
              <a:rPr sz="3200" dirty="0"/>
              <a:t>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/>
          </p:cNvSpPr>
          <p:nvPr>
            <p:ph type="title" idx="4294967295"/>
          </p:nvPr>
        </p:nvSpPr>
        <p:spPr>
          <a:xfrm>
            <a:off x="957791" y="2235201"/>
            <a:ext cx="5164667" cy="694266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 defTabSz="432308">
              <a:defRPr sz="5920"/>
            </a:pPr>
            <a:r>
              <a:rPr lang="sl-SI" dirty="0" smtClean="0"/>
              <a:t>IDLE</a:t>
            </a:r>
            <a:br>
              <a:rPr lang="sl-SI" dirty="0" smtClean="0"/>
            </a:br>
            <a:r>
              <a:rPr lang="sl-SI" dirty="0" smtClean="0"/>
              <a:t>IEP</a:t>
            </a:r>
            <a:br>
              <a:rPr lang="sl-SI" dirty="0" smtClean="0"/>
            </a:br>
            <a:r>
              <a:rPr lang="sl-SI" dirty="0" err="1" smtClean="0"/>
              <a:t>VisualStudio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>Jupiter</a:t>
            </a:r>
            <a:br>
              <a:rPr lang="sl-SI" dirty="0" smtClean="0"/>
            </a:br>
            <a:r>
              <a:rPr lang="sl-SI" dirty="0" err="1" smtClean="0"/>
              <a:t>PyCharm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>…</a:t>
            </a:r>
            <a:endParaRPr dirty="0"/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270933" y="820209"/>
            <a:ext cx="11703050" cy="1008592"/>
          </a:xfr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sl-SI" dirty="0"/>
              <a:t>Uporabimo poljubno okolje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6338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Screen Shot 2015-10-11 at 08.28.0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81954" y="1044309"/>
            <a:ext cx="13568708" cy="7664982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Shape 147"/>
          <p:cNvSpPr/>
          <p:nvPr/>
        </p:nvSpPr>
        <p:spPr>
          <a:xfrm>
            <a:off x="1593527" y="472950"/>
            <a:ext cx="8797280" cy="59503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3200" dirty="0" err="1"/>
              <a:t>Datoteko</a:t>
            </a:r>
            <a:r>
              <a:rPr sz="3200" dirty="0"/>
              <a:t> </a:t>
            </a:r>
            <a:r>
              <a:rPr sz="3200" dirty="0" err="1"/>
              <a:t>dopolnimo</a:t>
            </a:r>
            <a:r>
              <a:rPr sz="3200" dirty="0"/>
              <a:t> z </a:t>
            </a:r>
            <a:r>
              <a:rPr sz="3200" dirty="0" err="1"/>
              <a:t>rešitvijo</a:t>
            </a:r>
            <a:r>
              <a:rPr sz="3200" dirty="0"/>
              <a:t> in </a:t>
            </a:r>
            <a:r>
              <a:rPr sz="3200" dirty="0" err="1"/>
              <a:t>poženemo</a:t>
            </a:r>
            <a:r>
              <a:rPr sz="3200" dirty="0"/>
              <a:t>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Screen Shot 2015-10-11 at 08.28.0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07054" y="1745767"/>
            <a:ext cx="13568708" cy="7664982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Shape 150"/>
          <p:cNvSpPr/>
          <p:nvPr/>
        </p:nvSpPr>
        <p:spPr>
          <a:xfrm>
            <a:off x="570213" y="367495"/>
            <a:ext cx="9587561" cy="157992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3200" dirty="0" err="1"/>
              <a:t>Ko</a:t>
            </a:r>
            <a:r>
              <a:rPr sz="3200" dirty="0"/>
              <a:t> </a:t>
            </a:r>
            <a:r>
              <a:rPr sz="3200" dirty="0" err="1"/>
              <a:t>datoteko</a:t>
            </a:r>
            <a:r>
              <a:rPr sz="3200" dirty="0"/>
              <a:t> </a:t>
            </a:r>
            <a:r>
              <a:rPr sz="3200" dirty="0" err="1"/>
              <a:t>poženemo</a:t>
            </a:r>
            <a:r>
              <a:rPr sz="3200" dirty="0"/>
              <a:t>, se </a:t>
            </a:r>
            <a:r>
              <a:rPr sz="3200" dirty="0" err="1"/>
              <a:t>rešitev</a:t>
            </a:r>
            <a:r>
              <a:rPr sz="3200" dirty="0"/>
              <a:t> </a:t>
            </a:r>
            <a:r>
              <a:rPr sz="3200" dirty="0" err="1"/>
              <a:t>preveri</a:t>
            </a:r>
            <a:r>
              <a:rPr sz="3200" dirty="0"/>
              <a:t> </a:t>
            </a:r>
            <a:r>
              <a:rPr lang="sl-SI" sz="3200" dirty="0" smtClean="0"/>
              <a:t/>
            </a:r>
            <a:br>
              <a:rPr lang="sl-SI" sz="3200" dirty="0" smtClean="0"/>
            </a:br>
            <a:r>
              <a:rPr lang="sl-SI" sz="3200" dirty="0" smtClean="0"/>
              <a:t>(</a:t>
            </a:r>
            <a:r>
              <a:rPr lang="sl-SI" sz="2400" dirty="0" smtClean="0"/>
              <a:t>seveda ko je sintaktično pravilna – stvar </a:t>
            </a:r>
            <a:br>
              <a:rPr lang="sl-SI" sz="2400" dirty="0" smtClean="0"/>
            </a:br>
            <a:r>
              <a:rPr lang="sl-SI" sz="2400" dirty="0" smtClean="0"/>
              <a:t>izbranega tolmača za </a:t>
            </a:r>
            <a:r>
              <a:rPr lang="sl-SI" sz="2400" dirty="0" err="1" smtClean="0"/>
              <a:t>Python</a:t>
            </a:r>
            <a:r>
              <a:rPr lang="sl-SI" sz="2400" dirty="0" smtClean="0"/>
              <a:t> in ne PT</a:t>
            </a:r>
            <a:r>
              <a:rPr lang="sl-SI" sz="3200" dirty="0" smtClean="0"/>
              <a:t>) </a:t>
            </a:r>
            <a:r>
              <a:rPr sz="3200" dirty="0" smtClean="0"/>
              <a:t>in </a:t>
            </a:r>
            <a:r>
              <a:rPr sz="3200" dirty="0" err="1" smtClean="0"/>
              <a:t>shrani</a:t>
            </a:r>
            <a:r>
              <a:rPr lang="sl-SI" sz="3200" dirty="0" smtClean="0"/>
              <a:t> "v oblak"</a:t>
            </a:r>
            <a:r>
              <a:rPr sz="3200" dirty="0" smtClean="0"/>
              <a:t>.</a:t>
            </a:r>
            <a:endParaRPr sz="3200" dirty="0"/>
          </a:p>
        </p:txBody>
      </p:sp>
      <p:pic>
        <p:nvPicPr>
          <p:cNvPr id="151" name="Screen Shot 2015-10-11 at 08.28.1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0213" y="3325687"/>
            <a:ext cx="13004801" cy="71639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5837129" y="4891700"/>
            <a:ext cx="6062596" cy="2716128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dkEdge">
            <a:bevelT w="139700" h="120650" prst="relaxedInse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POZOR!</a:t>
            </a:r>
          </a:p>
          <a:p>
            <a:endParaRPr lang="sl-SI" sz="105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sl-SI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TOMO se ne ukvarja s sintaktičnimi napakami</a:t>
            </a:r>
          </a:p>
          <a:p>
            <a:endParaRPr lang="sl-SI" sz="1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sl-SI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 so "v domeni" okolja, v katerem delamo.</a:t>
            </a:r>
          </a:p>
          <a:p>
            <a:r>
              <a:rPr lang="sl-SI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TOMO takrat ne počne nič …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1950720" y="5527040"/>
            <a:ext cx="9297652" cy="3316335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650230" rtl="0" eaLnBrk="1" latinLnBrk="0" hangingPunct="1">
              <a:spcBef>
                <a:spcPct val="20000"/>
              </a:spcBef>
              <a:buFont typeface="Arial"/>
              <a:buNone/>
              <a:defRPr sz="455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50230" indent="0" algn="ctr" defTabSz="650230" rtl="0" eaLnBrk="1" latinLnBrk="0" hangingPunct="1">
              <a:spcBef>
                <a:spcPct val="20000"/>
              </a:spcBef>
              <a:buFont typeface="Arial"/>
              <a:buNone/>
              <a:defRPr sz="398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300460" indent="0" algn="ctr" defTabSz="650230" rtl="0" eaLnBrk="1" latinLnBrk="0" hangingPunct="1">
              <a:spcBef>
                <a:spcPct val="20000"/>
              </a:spcBef>
              <a:buFont typeface="Arial"/>
              <a:buNone/>
              <a:defRPr sz="341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950690" indent="0" algn="ctr" defTabSz="650230" rtl="0" eaLnBrk="1" latinLnBrk="0" hangingPunct="1">
              <a:spcBef>
                <a:spcPct val="20000"/>
              </a:spcBef>
              <a:buFont typeface="Arial"/>
              <a:buNone/>
              <a:defRPr sz="284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600919" indent="0" algn="ctr" defTabSz="650230" rtl="0" eaLnBrk="1" latinLnBrk="0" hangingPunct="1">
              <a:spcBef>
                <a:spcPct val="20000"/>
              </a:spcBef>
              <a:buFont typeface="Arial"/>
              <a:buNone/>
              <a:defRPr sz="284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251149" indent="0" algn="ctr" defTabSz="650230" rtl="0" eaLnBrk="1" latinLnBrk="0" hangingPunct="1">
              <a:spcBef>
                <a:spcPct val="20000"/>
              </a:spcBef>
              <a:buFont typeface="Arial"/>
              <a:buNone/>
              <a:defRPr sz="284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901379" indent="0" algn="ctr" defTabSz="650230" rtl="0" eaLnBrk="1" latinLnBrk="0" hangingPunct="1">
              <a:spcBef>
                <a:spcPct val="20000"/>
              </a:spcBef>
              <a:buFont typeface="Arial"/>
              <a:buNone/>
              <a:defRPr sz="284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551609" indent="0" algn="ctr" defTabSz="650230" rtl="0" eaLnBrk="1" latinLnBrk="0" hangingPunct="1">
              <a:spcBef>
                <a:spcPct val="20000"/>
              </a:spcBef>
              <a:buFont typeface="Arial"/>
              <a:buNone/>
              <a:defRPr sz="284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5201839" indent="0" algn="ctr" defTabSz="650230" rtl="0" eaLnBrk="1" latinLnBrk="0" hangingPunct="1">
              <a:spcBef>
                <a:spcPct val="20000"/>
              </a:spcBef>
              <a:buFont typeface="Arial"/>
              <a:buNone/>
              <a:defRPr sz="284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l-SI" sz="5400" dirty="0"/>
          </a:p>
          <a:p>
            <a:r>
              <a:rPr lang="sl-SI" sz="5400" dirty="0" smtClean="0"/>
              <a:t>Ali kako poskrbeti, da so študenti/dijaki ves čas zaposleni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19" y="5527040"/>
            <a:ext cx="9297653" cy="3316335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sl-SI" dirty="0" smtClean="0"/>
              <a:t>Tudi, ko jih učimo nepotrebnih  stvari, kot je programiranje …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299" y="6997316"/>
            <a:ext cx="1613948" cy="15571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7759" y="975669"/>
            <a:ext cx="11197851" cy="3896956"/>
          </a:xfrm>
          <a:solidFill>
            <a:srgbClr val="FFC000"/>
          </a:solidFill>
        </p:spPr>
        <p:txBody>
          <a:bodyPr/>
          <a:lstStyle/>
          <a:p>
            <a:r>
              <a:rPr lang="sl-SI" sz="11500" dirty="0" smtClean="0"/>
              <a:t>Projekt TOMO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endParaRPr lang="en-US" dirty="0"/>
          </a:p>
        </p:txBody>
      </p:sp>
      <p:pic>
        <p:nvPicPr>
          <p:cNvPr id="7" name="Picture 6" descr="tomo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1" r="4018" b="39715"/>
          <a:stretch/>
        </p:blipFill>
        <p:spPr>
          <a:xfrm>
            <a:off x="3825927" y="2830883"/>
            <a:ext cx="5558155" cy="144049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62254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/>
        </p:nvSpPr>
        <p:spPr>
          <a:xfrm>
            <a:off x="1148382" y="472950"/>
            <a:ext cx="9595576" cy="59503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3200" dirty="0" err="1"/>
              <a:t>Rešitev</a:t>
            </a:r>
            <a:r>
              <a:rPr sz="3200" dirty="0"/>
              <a:t> </a:t>
            </a:r>
            <a:r>
              <a:rPr sz="3200" dirty="0" err="1"/>
              <a:t>ustrezno</a:t>
            </a:r>
            <a:r>
              <a:rPr sz="3200" dirty="0"/>
              <a:t> </a:t>
            </a:r>
            <a:r>
              <a:rPr sz="3200" dirty="0" err="1"/>
              <a:t>popravimo</a:t>
            </a:r>
            <a:r>
              <a:rPr sz="3200" dirty="0"/>
              <a:t> in </a:t>
            </a:r>
            <a:r>
              <a:rPr sz="3200" dirty="0" err="1"/>
              <a:t>znova</a:t>
            </a:r>
            <a:r>
              <a:rPr sz="3200" dirty="0"/>
              <a:t> </a:t>
            </a:r>
            <a:r>
              <a:rPr sz="3200" dirty="0" err="1"/>
              <a:t>poženemo</a:t>
            </a:r>
            <a:r>
              <a:rPr sz="3200" dirty="0"/>
              <a:t>.</a:t>
            </a:r>
          </a:p>
        </p:txBody>
      </p:sp>
      <p:pic>
        <p:nvPicPr>
          <p:cNvPr id="154" name="Screen Shot 2015-10-11 at 08.28.1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2322" y="1957519"/>
            <a:ext cx="13004801" cy="7163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Screen Shot 2015-10-11 at 08.28.2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81954" y="1044309"/>
            <a:ext cx="13568708" cy="76649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/>
        </p:nvSpPr>
        <p:spPr>
          <a:xfrm>
            <a:off x="1148382" y="472950"/>
            <a:ext cx="9595576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3200" dirty="0" err="1"/>
              <a:t>Rešitev</a:t>
            </a:r>
            <a:r>
              <a:rPr sz="3200" dirty="0"/>
              <a:t> </a:t>
            </a:r>
            <a:r>
              <a:rPr sz="3200" dirty="0" err="1"/>
              <a:t>ustrezno</a:t>
            </a:r>
            <a:r>
              <a:rPr sz="3200" dirty="0"/>
              <a:t> </a:t>
            </a:r>
            <a:r>
              <a:rPr sz="3200" dirty="0" err="1"/>
              <a:t>popravimo</a:t>
            </a:r>
            <a:r>
              <a:rPr sz="3200" dirty="0"/>
              <a:t> in </a:t>
            </a:r>
            <a:r>
              <a:rPr sz="3200" dirty="0" err="1"/>
              <a:t>znova</a:t>
            </a:r>
            <a:r>
              <a:rPr sz="3200" dirty="0"/>
              <a:t> </a:t>
            </a:r>
            <a:r>
              <a:rPr sz="3200" dirty="0" err="1"/>
              <a:t>poženemo</a:t>
            </a:r>
            <a:r>
              <a:rPr sz="3200" dirty="0"/>
              <a:t>.</a:t>
            </a:r>
          </a:p>
        </p:txBody>
      </p:sp>
      <p:pic>
        <p:nvPicPr>
          <p:cNvPr id="158" name="Screen Shot 2015-10-11 at 08.28.2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81954" y="1044309"/>
            <a:ext cx="13568708" cy="76649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Screen Shot 2015-10-11 at 08.28.28.png"/>
          <p:cNvPicPr>
            <a:picLocks noChangeAspect="1"/>
          </p:cNvPicPr>
          <p:nvPr/>
        </p:nvPicPr>
        <p:blipFill>
          <a:blip r:embed="rId3">
            <a:extLst/>
          </a:blip>
          <a:srcRect l="1273" r="1273"/>
          <a:stretch>
            <a:fillRect/>
          </a:stretch>
        </p:blipFill>
        <p:spPr>
          <a:xfrm>
            <a:off x="382322" y="1957519"/>
            <a:ext cx="13004801" cy="7163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/>
        </p:nvSpPr>
        <p:spPr>
          <a:xfrm>
            <a:off x="1262347" y="472950"/>
            <a:ext cx="9390391" cy="59503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3200" dirty="0" err="1"/>
              <a:t>Postopek</a:t>
            </a:r>
            <a:r>
              <a:rPr sz="3200" dirty="0"/>
              <a:t> </a:t>
            </a:r>
            <a:r>
              <a:rPr sz="3200" dirty="0" err="1"/>
              <a:t>ponavljamo</a:t>
            </a:r>
            <a:r>
              <a:rPr sz="3200" dirty="0"/>
              <a:t>, </a:t>
            </a:r>
            <a:r>
              <a:rPr sz="3200" dirty="0" err="1"/>
              <a:t>dokler</a:t>
            </a:r>
            <a:r>
              <a:rPr sz="3200" dirty="0"/>
              <a:t> </a:t>
            </a:r>
            <a:r>
              <a:rPr sz="3200" dirty="0" err="1"/>
              <a:t>naloge</a:t>
            </a:r>
            <a:r>
              <a:rPr sz="3200" dirty="0"/>
              <a:t> ne </a:t>
            </a:r>
            <a:r>
              <a:rPr sz="3200" dirty="0" err="1"/>
              <a:t>rešimo</a:t>
            </a:r>
            <a:r>
              <a:rPr sz="3200" dirty="0"/>
              <a:t>.</a:t>
            </a:r>
          </a:p>
        </p:txBody>
      </p:sp>
      <p:pic>
        <p:nvPicPr>
          <p:cNvPr id="162" name="Screen Shot 2015-10-11 at 08.28.28.png"/>
          <p:cNvPicPr>
            <a:picLocks noChangeAspect="1"/>
          </p:cNvPicPr>
          <p:nvPr/>
        </p:nvPicPr>
        <p:blipFill>
          <a:blip r:embed="rId2">
            <a:extLst/>
          </a:blip>
          <a:srcRect l="1273" r="1273"/>
          <a:stretch>
            <a:fillRect/>
          </a:stretch>
        </p:blipFill>
        <p:spPr>
          <a:xfrm>
            <a:off x="382322" y="1957519"/>
            <a:ext cx="13004801" cy="7163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Screen Shot 2015-10-11 at 08.28.3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81954" y="1044309"/>
            <a:ext cx="13568708" cy="76649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Screen Shot 2015-10-11 at 08.28.3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81954" y="1044309"/>
            <a:ext cx="13568708" cy="7664982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Shape 166"/>
          <p:cNvSpPr/>
          <p:nvPr/>
        </p:nvSpPr>
        <p:spPr>
          <a:xfrm>
            <a:off x="638615" y="423697"/>
            <a:ext cx="11727569" cy="718145"/>
          </a:xfrm>
          <a:prstGeom prst="rect">
            <a:avLst/>
          </a:prstGeom>
          <a:solidFill>
            <a:schemeClr val="accent3"/>
          </a:solidFill>
          <a:ln>
            <a:noFill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4000" dirty="0" err="1"/>
              <a:t>Postopek</a:t>
            </a:r>
            <a:r>
              <a:rPr sz="4000" dirty="0"/>
              <a:t> </a:t>
            </a:r>
            <a:r>
              <a:rPr sz="4000" dirty="0" err="1"/>
              <a:t>ponavljamo</a:t>
            </a:r>
            <a:r>
              <a:rPr sz="4000" dirty="0"/>
              <a:t>, </a:t>
            </a:r>
            <a:r>
              <a:rPr sz="4000" dirty="0" err="1"/>
              <a:t>dokler</a:t>
            </a:r>
            <a:r>
              <a:rPr sz="4000" dirty="0"/>
              <a:t> </a:t>
            </a:r>
            <a:r>
              <a:rPr sz="4000" dirty="0" err="1"/>
              <a:t>naloge</a:t>
            </a:r>
            <a:r>
              <a:rPr sz="4000" dirty="0"/>
              <a:t> ne </a:t>
            </a:r>
            <a:r>
              <a:rPr sz="4000" dirty="0" err="1"/>
              <a:t>rešimo</a:t>
            </a:r>
            <a:r>
              <a:rPr sz="4000" dirty="0"/>
              <a:t>.</a:t>
            </a:r>
          </a:p>
        </p:txBody>
      </p:sp>
      <p:pic>
        <p:nvPicPr>
          <p:cNvPr id="167" name="Screen Shot 2015-10-11 at 08.28.5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2322" y="1957519"/>
            <a:ext cx="13004801" cy="71639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ounded Rectangle 1"/>
          <p:cNvSpPr/>
          <p:nvPr/>
        </p:nvSpPr>
        <p:spPr>
          <a:xfrm>
            <a:off x="1086928" y="6676846"/>
            <a:ext cx="8005314" cy="1000664"/>
          </a:xfrm>
          <a:prstGeom prst="roundRect">
            <a:avLst/>
          </a:prstGeom>
          <a:solidFill>
            <a:srgbClr val="FFFF99">
              <a:alpha val="21176"/>
            </a:srgbClr>
          </a:solidFill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5342" y="1966823"/>
            <a:ext cx="12348954" cy="5761211"/>
          </a:xfrm>
          <a:prstGeom prst="rect">
            <a:avLst/>
          </a:prstGeom>
          <a:solidFill>
            <a:srgbClr val="FFFF99"/>
          </a:solidFill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0284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/>
        </p:nvSpPr>
        <p:spPr>
          <a:xfrm>
            <a:off x="1465386" y="8773373"/>
            <a:ext cx="10156627" cy="65659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3600" dirty="0" err="1"/>
              <a:t>Naloga</a:t>
            </a:r>
            <a:r>
              <a:rPr sz="3600" dirty="0"/>
              <a:t> je </a:t>
            </a:r>
            <a:r>
              <a:rPr sz="3600" dirty="0" err="1"/>
              <a:t>tako</a:t>
            </a:r>
            <a:r>
              <a:rPr sz="3600" dirty="0"/>
              <a:t> </a:t>
            </a:r>
            <a:r>
              <a:rPr sz="3600" dirty="0" err="1"/>
              <a:t>rešena</a:t>
            </a:r>
            <a:r>
              <a:rPr sz="3600" dirty="0"/>
              <a:t>, mi pa </a:t>
            </a:r>
            <a:r>
              <a:rPr sz="3600" dirty="0" err="1"/>
              <a:t>izberemo</a:t>
            </a:r>
            <a:r>
              <a:rPr sz="3600" dirty="0"/>
              <a:t> novo…</a:t>
            </a:r>
          </a:p>
        </p:txBody>
      </p:sp>
      <p:pic>
        <p:nvPicPr>
          <p:cNvPr id="170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081"/>
            <a:ext cx="13004800" cy="845850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3" name="Group 173"/>
          <p:cNvGrpSpPr/>
          <p:nvPr/>
        </p:nvGrpSpPr>
        <p:grpSpPr>
          <a:xfrm>
            <a:off x="9260350" y="1221118"/>
            <a:ext cx="2365111" cy="2108201"/>
            <a:chOff x="0" y="0"/>
            <a:chExt cx="2365110" cy="2108200"/>
          </a:xfrm>
        </p:grpSpPr>
        <p:pic>
          <p:nvPicPr>
            <p:cNvPr id="172" name="Screen Shot 2015-10-11 at 12.47.59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r="46851"/>
            <a:stretch>
              <a:fillRect/>
            </a:stretch>
          </p:blipFill>
          <p:spPr>
            <a:xfrm>
              <a:off x="139700" y="139700"/>
              <a:ext cx="2085711" cy="18288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71" name="Picture 170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0"/>
              <a:ext cx="2365112" cy="210820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5597" y="5565992"/>
            <a:ext cx="4963329" cy="1936750"/>
          </a:xfr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sl-SI" dirty="0" smtClean="0"/>
              <a:t>Še prej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39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/>
          </p:cNvSpPr>
          <p:nvPr>
            <p:ph type="title"/>
          </p:nvPr>
        </p:nvSpPr>
        <p:spPr>
          <a:xfrm>
            <a:off x="2998821" y="300624"/>
            <a:ext cx="8825749" cy="1490597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defTabSz="432308">
              <a:defRPr sz="5920"/>
            </a:pPr>
            <a:r>
              <a:rPr lang="sl-SI" dirty="0" smtClean="0"/>
              <a:t>Primerjamo rešitev z "uradno"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87" y="2808901"/>
            <a:ext cx="12080974" cy="527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1850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85"/>
          <p:cNvSpPr>
            <a:spLocks noGrp="1"/>
          </p:cNvSpPr>
          <p:nvPr>
            <p:ph type="title"/>
          </p:nvPr>
        </p:nvSpPr>
        <p:spPr>
          <a:xfrm>
            <a:off x="3039890" y="313151"/>
            <a:ext cx="9223091" cy="1412758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defTabSz="432308">
              <a:defRPr sz="5920"/>
            </a:pPr>
            <a:r>
              <a:rPr lang="sl-SI" dirty="0" smtClean="0"/>
              <a:t>Primerjamo rešitev z "uradno"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497" y="3106456"/>
            <a:ext cx="12456643" cy="4684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2222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7189" y="2912534"/>
            <a:ext cx="12460647" cy="4914567"/>
          </a:xfrm>
          <a:prstGeom prst="rect">
            <a:avLst/>
          </a:prstGeom>
          <a:solidFill>
            <a:srgbClr val="FFFF99"/>
          </a:solidFill>
          <a:ln w="12700">
            <a:miter lim="400000"/>
          </a:ln>
        </p:spPr>
      </p:pic>
      <p:sp>
        <p:nvSpPr>
          <p:cNvPr id="143" name="Shape 143"/>
          <p:cNvSpPr/>
          <p:nvPr/>
        </p:nvSpPr>
        <p:spPr>
          <a:xfrm>
            <a:off x="197189" y="356992"/>
            <a:ext cx="11076236" cy="2133918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50800" tIns="50800" rIns="50800" bIns="50800" anchor="ctr">
            <a:spAutoFit/>
          </a:bodyPr>
          <a:lstStyle>
            <a:lvl1pPr>
              <a:defRPr sz="8000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rPr lang="sl-SI" sz="6600" dirty="0" smtClean="0"/>
              <a:t>Rešitve (prave in napačne)</a:t>
            </a:r>
            <a:br>
              <a:rPr lang="sl-SI" sz="6600" dirty="0" smtClean="0"/>
            </a:br>
            <a:r>
              <a:rPr lang="sl-SI" sz="6600" dirty="0" smtClean="0"/>
              <a:t>nam "sledijo"</a:t>
            </a:r>
            <a:endParaRPr sz="6600" dirty="0"/>
          </a:p>
        </p:txBody>
      </p:sp>
    </p:spTree>
    <p:extLst>
      <p:ext uri="{BB962C8B-B14F-4D97-AF65-F5344CB8AC3E}">
        <p14:creationId xmlns:p14="http://schemas.microsoft.com/office/powerpoint/2010/main" val="19044000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Programirajmo "peš"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70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0096" y="1769186"/>
            <a:ext cx="12509920" cy="5967876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7810597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50240" y="152601"/>
            <a:ext cx="5337201" cy="1625600"/>
          </a:xfr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sl-SI" dirty="0" smtClean="0"/>
              <a:t>ZNAČILNOSTI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l-SI" dirty="0" smtClean="0"/>
              <a:t>Ni novega okolja za programiranje</a:t>
            </a:r>
          </a:p>
          <a:p>
            <a:r>
              <a:rPr lang="sl-SI" dirty="0" smtClean="0"/>
              <a:t>Zelo "nežen" do strežnika</a:t>
            </a:r>
          </a:p>
          <a:p>
            <a:r>
              <a:rPr lang="sl-SI" dirty="0" smtClean="0"/>
              <a:t>Omogoča učitelju, da se res posveti posameznemu študentu </a:t>
            </a:r>
          </a:p>
          <a:p>
            <a:r>
              <a:rPr lang="sl-SI" dirty="0" smtClean="0"/>
              <a:t>Enostavni popravki (novi testni programi …)</a:t>
            </a:r>
          </a:p>
          <a:p>
            <a:r>
              <a:rPr lang="sl-SI" dirty="0" smtClean="0"/>
              <a:t>Dober pregled nad dogajanjem </a:t>
            </a:r>
          </a:p>
          <a:p>
            <a:pPr lvl="1"/>
            <a:r>
              <a:rPr lang="sl-SI" dirty="0" smtClean="0"/>
              <a:t>Tako študent kot učitelj</a:t>
            </a:r>
          </a:p>
          <a:p>
            <a:r>
              <a:rPr lang="sl-SI" dirty="0" smtClean="0"/>
              <a:t>Močno okolje za preverjanje pravilnosti</a:t>
            </a:r>
          </a:p>
          <a:p>
            <a:pPr lvl="1"/>
            <a:r>
              <a:rPr lang="sl-SI" dirty="0" smtClean="0"/>
              <a:t>Ne le </a:t>
            </a:r>
            <a:r>
              <a:rPr lang="sl-SI" dirty="0" err="1" smtClean="0"/>
              <a:t>Check.equal</a:t>
            </a:r>
            <a:endParaRPr lang="sl-SI" dirty="0" smtClean="0"/>
          </a:p>
          <a:p>
            <a:pPr lvl="1"/>
            <a:r>
              <a:rPr lang="sl-SI" dirty="0"/>
              <a:t>P</a:t>
            </a:r>
            <a:r>
              <a:rPr lang="sl-SI" dirty="0" smtClean="0"/>
              <a:t>rogramiranje testnih programov</a:t>
            </a:r>
          </a:p>
          <a:p>
            <a:r>
              <a:rPr lang="sl-SI" dirty="0" smtClean="0"/>
              <a:t>Open </a:t>
            </a:r>
            <a:r>
              <a:rPr lang="sl-SI" dirty="0" err="1" smtClean="0"/>
              <a:t>source</a:t>
            </a:r>
            <a:r>
              <a:rPr lang="sl-SI" dirty="0" smtClean="0"/>
              <a:t> </a:t>
            </a:r>
          </a:p>
          <a:p>
            <a:pPr lvl="1"/>
            <a:r>
              <a:rPr lang="sl-SI" dirty="0" smtClean="0"/>
              <a:t>Možnost nadaljnjega razvoja</a:t>
            </a:r>
          </a:p>
        </p:txBody>
      </p:sp>
    </p:spTree>
    <p:extLst>
      <p:ext uri="{BB962C8B-B14F-4D97-AF65-F5344CB8AC3E}">
        <p14:creationId xmlns:p14="http://schemas.microsoft.com/office/powerpoint/2010/main" val="1073638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4126978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 err="1"/>
              <a:t>Kako</a:t>
            </a:r>
            <a:r>
              <a:rPr dirty="0"/>
              <a:t> </a:t>
            </a:r>
            <a:r>
              <a:rPr dirty="0" err="1"/>
              <a:t>uporabljamo</a:t>
            </a:r>
            <a:r>
              <a:rPr dirty="0"/>
              <a:t> </a:t>
            </a:r>
            <a:r>
              <a:rPr dirty="0" err="1"/>
              <a:t>Projekt</a:t>
            </a:r>
            <a:r>
              <a:rPr dirty="0"/>
              <a:t> </a:t>
            </a:r>
            <a:r>
              <a:rPr dirty="0" err="1"/>
              <a:t>Tomo</a:t>
            </a:r>
            <a:r>
              <a:rPr dirty="0" smtClean="0"/>
              <a:t>?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>… učitelj ...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149849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100001"/>
          </a:xfr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sl-SI" dirty="0" smtClean="0"/>
              <a:t>Za to morate imeti ustrezne "privilegije"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46" y="2381401"/>
            <a:ext cx="12595308" cy="535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7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2216012"/>
            <a:ext cx="11054080" cy="1937173"/>
          </a:xfr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sl-SI" dirty="0" smtClean="0"/>
              <a:t>Peskovnik za napoj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sl-SI" dirty="0" smtClean="0"/>
              <a:t>Trenutno boste dobili "privilegije" za ta predmet</a:t>
            </a:r>
          </a:p>
          <a:p>
            <a:r>
              <a:rPr lang="sl-SI" dirty="0" smtClean="0"/>
              <a:t>Tu bomo sestavljali/popravljali vse naloge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42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228" y="351880"/>
            <a:ext cx="3308773" cy="1088613"/>
          </a:xfr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sl-SI" dirty="0"/>
              <a:t>D</a:t>
            </a:r>
            <a:r>
              <a:rPr lang="sl-SI" dirty="0" smtClean="0"/>
              <a:t>elitev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79493" y="2685163"/>
            <a:ext cx="5499947" cy="2492587"/>
          </a:xfrm>
        </p:spPr>
        <p:txBody>
          <a:bodyPr>
            <a:noAutofit/>
          </a:bodyPr>
          <a:lstStyle/>
          <a:p>
            <a:pPr algn="l"/>
            <a:r>
              <a:rPr lang="sl-SI" sz="4400" dirty="0" smtClean="0"/>
              <a:t>Vsak predmet je razdeljen na sklope</a:t>
            </a:r>
          </a:p>
          <a:p>
            <a:pPr algn="l"/>
            <a:endParaRPr lang="sl-SI" sz="4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0933" y="26203"/>
            <a:ext cx="6383867" cy="9795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86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4047674" cy="1175157"/>
          </a:xfr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sl-SI" dirty="0" smtClean="0"/>
              <a:t>Sklop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339011"/>
            <a:ext cx="5503333" cy="6229255"/>
          </a:xfrm>
        </p:spPr>
        <p:txBody>
          <a:bodyPr>
            <a:normAutofit/>
          </a:bodyPr>
          <a:lstStyle/>
          <a:p>
            <a:r>
              <a:rPr lang="sl-SI" dirty="0" smtClean="0"/>
              <a:t>Sestavljen iz več nalog</a:t>
            </a:r>
          </a:p>
          <a:p>
            <a:pPr lvl="1"/>
            <a:r>
              <a:rPr lang="sl-SI" dirty="0"/>
              <a:t>k</a:t>
            </a:r>
            <a:r>
              <a:rPr lang="sl-SI" dirty="0" smtClean="0"/>
              <a:t>i imajo lahko </a:t>
            </a:r>
            <a:r>
              <a:rPr lang="sl-SI" dirty="0" err="1" smtClean="0"/>
              <a:t>podnaloge</a:t>
            </a:r>
            <a:endParaRPr lang="sl-SI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3805"/>
          <a:stretch/>
        </p:blipFill>
        <p:spPr>
          <a:xfrm>
            <a:off x="5781648" y="2339012"/>
            <a:ext cx="6501308" cy="61107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5226" y="107983"/>
            <a:ext cx="1908213" cy="190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83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Izmenjava nalog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96" y="0"/>
            <a:ext cx="1906787" cy="190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15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Kopiranje naloge iz drugega predmeta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764" y="2155510"/>
            <a:ext cx="9119919" cy="6537773"/>
          </a:xfrm>
          <a:prstGeom prst="rect">
            <a:avLst/>
          </a:prstGeom>
        </p:spPr>
      </p:pic>
      <p:sp>
        <p:nvSpPr>
          <p:cNvPr id="8" name="Shape 189"/>
          <p:cNvSpPr/>
          <p:nvPr/>
        </p:nvSpPr>
        <p:spPr>
          <a:xfrm rot="5400000">
            <a:off x="7438971" y="3008968"/>
            <a:ext cx="1478695" cy="194925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50800" tIns="50800" rIns="50800" bIns="50800" anchor="ctr">
            <a:spAutoFit/>
          </a:bodyPr>
          <a:lstStyle>
            <a:lvl1pPr>
              <a:defRPr sz="12000">
                <a:solidFill>
                  <a:srgbClr val="FFFFFF"/>
                </a:solidFill>
              </a:defRPr>
            </a:lvl1pPr>
          </a:lstStyle>
          <a:p>
            <a:r>
              <a:rPr dirty="0"/>
              <a:t>👆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3683" y="0"/>
            <a:ext cx="1906787" cy="190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40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357" y="2392470"/>
            <a:ext cx="8637027" cy="596703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Učitelj lahko kopira vse naloge (iz vseh predmetov)</a:t>
            </a:r>
            <a:endParaRPr lang="en-US" dirty="0"/>
          </a:p>
        </p:txBody>
      </p:sp>
      <p:sp>
        <p:nvSpPr>
          <p:cNvPr id="8" name="Shape 189"/>
          <p:cNvSpPr/>
          <p:nvPr/>
        </p:nvSpPr>
        <p:spPr>
          <a:xfrm rot="5400000">
            <a:off x="7301772" y="3690959"/>
            <a:ext cx="1420803" cy="194925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50800" tIns="50800" rIns="50800" bIns="50800" anchor="ctr">
            <a:spAutoFit/>
          </a:bodyPr>
          <a:lstStyle>
            <a:lvl1pPr>
              <a:defRPr sz="12000">
                <a:solidFill>
                  <a:srgbClr val="FFFFFF"/>
                </a:solidFill>
              </a:defRPr>
            </a:lvl1pPr>
          </a:lstStyle>
          <a:p>
            <a:r>
              <a:rPr dirty="0"/>
              <a:t>👆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5276" y="29868"/>
            <a:ext cx="1906787" cy="190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46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73" y="400833"/>
            <a:ext cx="8083033" cy="59568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0331" y="3093177"/>
            <a:ext cx="8961372" cy="65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836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635" y="778933"/>
            <a:ext cx="7391722" cy="8522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4609" y="84666"/>
            <a:ext cx="1906787" cy="1906787"/>
          </a:xfrm>
          <a:prstGeom prst="rect">
            <a:avLst/>
          </a:prstGeom>
        </p:spPr>
      </p:pic>
      <p:sp>
        <p:nvSpPr>
          <p:cNvPr id="2" name="Rectangular Callout 1"/>
          <p:cNvSpPr/>
          <p:nvPr/>
        </p:nvSpPr>
        <p:spPr>
          <a:xfrm>
            <a:off x="6701425" y="5248405"/>
            <a:ext cx="3657600" cy="1778696"/>
          </a:xfrm>
          <a:prstGeom prst="wedgeRectCallout">
            <a:avLst>
              <a:gd name="adj1" fmla="val -116723"/>
              <a:gd name="adj2" fmla="val -199472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600" dirty="0" smtClean="0"/>
              <a:t>Seznam predmetov, kjer smo učitelji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965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2466" y="302914"/>
            <a:ext cx="5537247" cy="1297527"/>
          </a:xfrm>
        </p:spPr>
        <p:txBody>
          <a:bodyPr/>
          <a:lstStyle/>
          <a:p>
            <a:r>
              <a:rPr lang="sl-SI" dirty="0" smtClean="0"/>
              <a:t>Po kopiranju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Kopirana naloga je samostojna in ni več v povezavi z originalno</a:t>
            </a:r>
          </a:p>
          <a:p>
            <a:pPr lvl="1"/>
            <a:endParaRPr lang="sl-SI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09" y="115195"/>
            <a:ext cx="1906787" cy="190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9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5433" y="1890741"/>
            <a:ext cx="12673934" cy="597211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6186155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A s programiranjem je tako kot z vožnjo avtomobila …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24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zultat iskanja slik za car driv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224" y="1267968"/>
            <a:ext cx="9688576" cy="7266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4890" y="3307618"/>
            <a:ext cx="2501513" cy="324358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sz="3413" b="1" dirty="0"/>
              <a:t>Če bi se še raje naučili voziti tako, da bi sedeli kot sovoznik in gledali …</a:t>
            </a:r>
            <a:endParaRPr lang="en-US" sz="3413" b="1" dirty="0"/>
          </a:p>
        </p:txBody>
      </p:sp>
    </p:spTree>
    <p:extLst>
      <p:ext uri="{BB962C8B-B14F-4D97-AF65-F5344CB8AC3E}">
        <p14:creationId xmlns:p14="http://schemas.microsoft.com/office/powerpoint/2010/main" val="246395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zultat iskanja slik za pictures learning dri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721" y="1440091"/>
            <a:ext cx="9459079" cy="709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4890" y="3307619"/>
            <a:ext cx="2501513" cy="219316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sz="3413" b="1" dirty="0"/>
              <a:t>Je potrebno vzeti volan v roke, pa če je še tako …</a:t>
            </a:r>
            <a:endParaRPr lang="en-US" sz="3413" b="1" dirty="0"/>
          </a:p>
        </p:txBody>
      </p:sp>
    </p:spTree>
    <p:extLst>
      <p:ext uri="{BB962C8B-B14F-4D97-AF65-F5344CB8AC3E}">
        <p14:creationId xmlns:p14="http://schemas.microsoft.com/office/powerpoint/2010/main" val="159962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999643" y="1349367"/>
            <a:ext cx="5909534" cy="7041599"/>
            <a:chOff x="4125147" y="143546"/>
            <a:chExt cx="4943549" cy="5923767"/>
          </a:xfrm>
        </p:grpSpPr>
        <p:pic>
          <p:nvPicPr>
            <p:cNvPr id="3074" name="Picture 2" descr="Rezultat iskanja slik za students raising hands computersž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500"/>
            <a:stretch/>
          </p:blipFill>
          <p:spPr bwMode="auto">
            <a:xfrm>
              <a:off x="4125147" y="143546"/>
              <a:ext cx="4943549" cy="59237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Oval Callout 2"/>
            <p:cNvSpPr/>
            <p:nvPr/>
          </p:nvSpPr>
          <p:spPr>
            <a:xfrm rot="9685216">
              <a:off x="5643576" y="3779722"/>
              <a:ext cx="2068104" cy="856129"/>
            </a:xfrm>
            <a:prstGeom prst="wedgeEllipseCallout">
              <a:avLst>
                <a:gd name="adj1" fmla="val -11490"/>
                <a:gd name="adj2" fmla="val 10644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97536" tIns="48768" rIns="97536" bIns="4876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sl-SI" sz="1920" dirty="0"/>
                <a:t>Jaz, jaz, jaz …</a:t>
              </a:r>
              <a:endParaRPr lang="en-US" sz="1920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388451" y="3330568"/>
            <a:ext cx="4509607" cy="206229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sz="4267" b="1" dirty="0"/>
              <a:t>A kako hitro najti čas za pomoč vsem …</a:t>
            </a:r>
            <a:endParaRPr lang="en-US" sz="4267" b="1" dirty="0"/>
          </a:p>
        </p:txBody>
      </p:sp>
    </p:spTree>
    <p:extLst>
      <p:ext uri="{BB962C8B-B14F-4D97-AF65-F5344CB8AC3E}">
        <p14:creationId xmlns:p14="http://schemas.microsoft.com/office/powerpoint/2010/main" val="366668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theme/theme1.xml><?xml version="1.0" encoding="utf-8"?>
<a:theme xmlns:a="http://schemas.openxmlformats.org/drawingml/2006/main" name="Predloga_CS4H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dloga_CS4HS" id="{2BAE7145-7ED3-44E8-A043-17C22E0928C7}" vid="{AC7D2D34-59ED-4F6E-A4F5-017FA1656763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Predloga_CS4HS</Template>
  <TotalTime>386</TotalTime>
  <Words>639</Words>
  <Application>Microsoft Office PowerPoint</Application>
  <PresentationFormat>Custom</PresentationFormat>
  <Paragraphs>127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52</vt:i4>
      </vt:variant>
    </vt:vector>
  </HeadingPairs>
  <TitlesOfParts>
    <vt:vector size="60" baseType="lpstr">
      <vt:lpstr>Arial</vt:lpstr>
      <vt:lpstr>Avenir Next Demi Bold</vt:lpstr>
      <vt:lpstr>Calibri</vt:lpstr>
      <vt:lpstr>Helvetica</vt:lpstr>
      <vt:lpstr>Helvetica Neue</vt:lpstr>
      <vt:lpstr>Predloga_CS4HS</vt:lpstr>
      <vt:lpstr>2_Custom Design</vt:lpstr>
      <vt:lpstr>1_Custom Design</vt:lpstr>
      <vt:lpstr>Matija Lokar,  Fakulteta za matematiko in fiziko Univerza v Ljubljani</vt:lpstr>
      <vt:lpstr>Projekt TOMO  </vt:lpstr>
      <vt:lpstr>Projekt TOMO  </vt:lpstr>
      <vt:lpstr>Programirajmo "peš"</vt:lpstr>
      <vt:lpstr>PowerPoint Presentation</vt:lpstr>
      <vt:lpstr>A s programiranjem je tako kot z vožnjo avtomobila …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Prva prijava  … razdelitev predmetov ...</vt:lpstr>
      <vt:lpstr>PowerPoint Presentation</vt:lpstr>
      <vt:lpstr>PowerPoint Presentation</vt:lpstr>
      <vt:lpstr>Predmeti v NAPOJ</vt:lpstr>
      <vt:lpstr>PowerPoint Presentation</vt:lpstr>
      <vt:lpstr>Kako uporabljamo Projekt Tomo?  … dijak ...</vt:lpstr>
      <vt:lpstr>Izbor</vt:lpstr>
      <vt:lpstr>Izbor</vt:lpstr>
      <vt:lpstr>PowerPoint Presentation</vt:lpstr>
      <vt:lpstr>PowerPoint Presentation</vt:lpstr>
      <vt:lpstr>PowerPoint Presentation</vt:lpstr>
      <vt:lpstr>Kako uspešni smo pri tem sklopu</vt:lpstr>
      <vt:lpstr>In kako nasploh</vt:lpstr>
      <vt:lpstr>PowerPoint Presentation</vt:lpstr>
      <vt:lpstr>PowerPoint Presentation</vt:lpstr>
      <vt:lpstr>IDLE IEP VisualStudio Jupiter PyCharm 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Še prej …</vt:lpstr>
      <vt:lpstr>Primerjamo rešitev z "uradno"</vt:lpstr>
      <vt:lpstr>Primerjamo rešitev z "uradno"</vt:lpstr>
      <vt:lpstr>PowerPoint Presentation</vt:lpstr>
      <vt:lpstr>PowerPoint Presentation</vt:lpstr>
      <vt:lpstr>ZNAČILNOSTI</vt:lpstr>
      <vt:lpstr>Kako uporabljamo Projekt Tomo?  … učitelj ...</vt:lpstr>
      <vt:lpstr>Za to morate imeti ustrezne "privilegije"</vt:lpstr>
      <vt:lpstr>Peskovnik za napoj</vt:lpstr>
      <vt:lpstr>Delitev</vt:lpstr>
      <vt:lpstr>Sklop</vt:lpstr>
      <vt:lpstr>Izmenjava nalog</vt:lpstr>
      <vt:lpstr>Kopiranje naloge iz drugega predmeta</vt:lpstr>
      <vt:lpstr>Učitelj lahko kopira vse naloge (iz vseh predmetov)</vt:lpstr>
      <vt:lpstr>PowerPoint Presentation</vt:lpstr>
      <vt:lpstr>Po kopiranju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Lokar, Matija</dc:creator>
  <cp:lastModifiedBy>Matija</cp:lastModifiedBy>
  <cp:revision>48</cp:revision>
  <dcterms:modified xsi:type="dcterms:W3CDTF">2016-11-21T19:58:16Z</dcterms:modified>
</cp:coreProperties>
</file>