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73" r:id="rId13"/>
    <p:sldId id="274" r:id="rId14"/>
    <p:sldId id="271" r:id="rId15"/>
    <p:sldId id="272" r:id="rId16"/>
    <p:sldId id="275" r:id="rId17"/>
    <p:sldId id="268" r:id="rId18"/>
    <p:sldId id="269" r:id="rId19"/>
    <p:sldId id="270" r:id="rId20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539"/>
    <a:srgbClr val="F8A68C"/>
    <a:srgbClr val="F200F2"/>
    <a:srgbClr val="FF79FF"/>
    <a:srgbClr val="EE4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5" autoAdjust="0"/>
    <p:restoredTop sz="63166" autoAdjust="0"/>
  </p:normalViewPr>
  <p:slideViewPr>
    <p:cSldViewPr snapToGrid="0" showGuides="1">
      <p:cViewPr varScale="1">
        <p:scale>
          <a:sx n="54" d="100"/>
          <a:sy n="54" d="100"/>
        </p:scale>
        <p:origin x="157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FD412-6599-4B4F-8EA7-B45C60697258}" type="datetimeFigureOut">
              <a:rPr lang="sl-SI" smtClean="0"/>
              <a:t>20. 09. 2023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6D0C1-843E-4D58-993E-660BC67965F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671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Nastja predstavitev naju in sodelovanja v projektu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6D0C1-843E-4D58-993E-660BC67965F4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7661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Andreja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6D0C1-843E-4D58-993E-660BC67965F4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1645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Andreja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6D0C1-843E-4D58-993E-660BC67965F4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5273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Andreja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6D0C1-843E-4D58-993E-660BC67965F4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8349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Andreja ali Nastja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6D0C1-843E-4D58-993E-660BC67965F4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8805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Andreja ali Nastja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6D0C1-843E-4D58-993E-660BC67965F4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8119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Andreja ali Nastja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6D0C1-843E-4D58-993E-660BC67965F4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981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Vsa učna gradiva se nahajajo na straneh projekta MINUT</a:t>
            </a:r>
          </a:p>
          <a:p>
            <a:endParaRPr lang="sl-SI" dirty="0"/>
          </a:p>
          <a:p>
            <a:r>
              <a:rPr lang="sl-SI" dirty="0"/>
              <a:t>Andreja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6D0C1-843E-4D58-993E-660BC67965F4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2179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Uspeh pri reševanju:</a:t>
            </a:r>
          </a:p>
          <a:p>
            <a:r>
              <a:rPr lang="sl-SI" dirty="0"/>
              <a:t>Glede na enostavnost učne situacije in dobro poznavanje večkratnikov sva pričakovali, da bo večina dijakov uspešna pri reševanju a se je izkazalo, da so imeli veliko težav..</a:t>
            </a:r>
          </a:p>
          <a:p>
            <a:r>
              <a:rPr lang="sl-SI" dirty="0"/>
              <a:t>Težave so:</a:t>
            </a:r>
          </a:p>
          <a:p>
            <a:r>
              <a:rPr lang="sl-SI" dirty="0"/>
              <a:t>Poslušanje in branje navodil</a:t>
            </a:r>
          </a:p>
          <a:p>
            <a:r>
              <a:rPr lang="sl-SI" dirty="0"/>
              <a:t>Posploševanje</a:t>
            </a:r>
          </a:p>
          <a:p>
            <a:r>
              <a:rPr lang="sl-SI" dirty="0"/>
              <a:t>Predstavitev ugotovitev</a:t>
            </a:r>
          </a:p>
          <a:p>
            <a:r>
              <a:rPr lang="sl-SI" dirty="0"/>
              <a:t>Pri zapisu </a:t>
            </a:r>
            <a:r>
              <a:rPr lang="sl-SI" dirty="0" err="1"/>
              <a:t>al</a:t>
            </a:r>
            <a:endParaRPr lang="sl-SI" dirty="0"/>
          </a:p>
          <a:p>
            <a:r>
              <a:rPr lang="sl-SI" dirty="0" err="1"/>
              <a:t>goritma</a:t>
            </a:r>
            <a:r>
              <a:rPr lang="sl-SI" dirty="0"/>
              <a:t> velika težava </a:t>
            </a:r>
          </a:p>
          <a:p>
            <a:r>
              <a:rPr lang="sl-SI" dirty="0"/>
              <a:t>Nastja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6D0C1-843E-4D58-993E-660BC67965F4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6352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Ankete so bile obsežne, ta rezultat pa je ključen</a:t>
            </a:r>
          </a:p>
          <a:p>
            <a:endParaRPr lang="sl-SI" dirty="0"/>
          </a:p>
          <a:p>
            <a:r>
              <a:rPr lang="sl-SI" dirty="0"/>
              <a:t>Andreja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6D0C1-843E-4D58-993E-660BC67965F4}" type="slidenum">
              <a:rPr lang="sl-SI" smtClean="0"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5300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Nastja</a:t>
            </a:r>
          </a:p>
          <a:p>
            <a:endParaRPr lang="sl-SI" dirty="0"/>
          </a:p>
          <a:p>
            <a:r>
              <a:rPr lang="sl-SI" dirty="0"/>
              <a:t>Ideja za projekt se je razvila iz želje po medpredmetnem sodelovanju med  matematiko in RIN. Dijaki velikokrat razumejo matematiko zgolj kot predmet v šoli in se ne zavedajo da je v resnici matematika jezik </a:t>
            </a:r>
            <a:r>
              <a:rPr lang="sl-SI" dirty="0" err="1"/>
              <a:t>oz</a:t>
            </a:r>
            <a:r>
              <a:rPr lang="sl-SI" dirty="0"/>
              <a:t> orodje za opisovanje naravnih pojavov. Po drugi strani pa si informatiko velikokrat predstavljajo zgolj kot uporabo računalnika in na njem delujočih orodij aplikacij.</a:t>
            </a:r>
          </a:p>
          <a:p>
            <a:endParaRPr lang="sl-SI" dirty="0"/>
          </a:p>
          <a:p>
            <a:r>
              <a:rPr lang="sl-SI" dirty="0"/>
              <a:t>Midve sva želele dijakom pokazati, da obstajajo da se predmeta skupaj nadgrajujeta, povezujeta, nudita globlji pogled. Tako lahko s temi orodji rešimo marsikateri </a:t>
            </a:r>
            <a:r>
              <a:rPr lang="sl-SI" dirty="0" err="1"/>
              <a:t>problem,ki</a:t>
            </a:r>
            <a:r>
              <a:rPr lang="sl-SI" dirty="0"/>
              <a:t> lahko nastopi v realnosti.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6D0C1-843E-4D58-993E-660BC67965F4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0213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Cilji vsaka svoje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6D0C1-843E-4D58-993E-660BC67965F4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3596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err="1"/>
              <a:t>nastja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6D0C1-843E-4D58-993E-660BC67965F4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4818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Andreja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6D0C1-843E-4D58-993E-660BC67965F4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5068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Andreja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6D0C1-843E-4D58-993E-660BC67965F4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2781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Nastja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6D0C1-843E-4D58-993E-660BC67965F4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014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Nastja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6D0C1-843E-4D58-993E-660BC67965F4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4494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Nastja 2x skozi  razlike v algoritmu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6D0C1-843E-4D58-993E-660BC67965F4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469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6A681-AFBA-8A8D-1413-3DAB14D6C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921228-A989-A495-17CE-A4F1D453E3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0DB30-C0C7-5FA7-020C-E8C0C0DE1B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DF83E2-CAC8-47FE-8ACD-6897A7958D7C}" type="datetimeFigureOut">
              <a:rPr lang="sl-SI" smtClean="0"/>
              <a:t>20. 09. 2023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FE7AE-74AE-AAAC-71EA-411411D7F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86DDE-6F9A-226E-EAFD-2C97A99E8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9519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5CCCB-FA6C-F738-94F1-DE4DA1B31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701A6C-B852-6500-EB94-5C2370265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88327-3F3D-57D9-ECDA-4321C5B8A5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DF83E2-CAC8-47FE-8ACD-6897A7958D7C}" type="datetimeFigureOut">
              <a:rPr lang="sl-SI" smtClean="0"/>
              <a:t>20. 09. 2023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AEC87-0A05-6F0D-E89E-2158D85A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12FFB-CF2C-541B-FDDB-CCBB5BCD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343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912255-6751-0B70-5909-B3EB35685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B21E22-CDB3-9332-D46A-A2583B2C1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8A65B-0336-B344-1AFD-221993E97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DF83E2-CAC8-47FE-8ACD-6897A7958D7C}" type="datetimeFigureOut">
              <a:rPr lang="sl-SI" smtClean="0"/>
              <a:t>20. 09. 2023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D10CF2-9EF0-7A1A-F5C5-79369F42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61D8E-C610-745B-863F-8A1A7A091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891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32C0D-FC97-E167-C951-D5A6F2769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59751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B6621-A7A3-D0CB-1E01-6D5BECF5E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E5309-FDBE-4F65-8694-BF5772E9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DF83E2-CAC8-47FE-8ACD-6897A7958D7C}" type="datetimeFigureOut">
              <a:rPr lang="sl-SI" smtClean="0"/>
              <a:t>20. 09. 2023</a:t>
            </a:fld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096E7-77A4-9025-1070-6C264DEDA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74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E3EE0-1646-64D8-F3E6-2549980CB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BAC1D-4B9F-D0BF-29F2-E540616A4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B5474-BA55-DB43-A599-623A8C272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DF83E2-CAC8-47FE-8ACD-6897A7958D7C}" type="datetimeFigureOut">
              <a:rPr lang="sl-SI" smtClean="0"/>
              <a:t>20. 09. 2023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2040F-7550-35EE-5348-7CE3A47FE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082DF-99F9-2ECB-2D0E-59A49B449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336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893E-1283-6BAE-D1EC-910733E60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036D-7E3C-5D7E-AB34-4E9ADFD3F1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4924BC-963C-C742-D1B1-090897AC8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EBA62-06DC-7758-44AF-024509D89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DF83E2-CAC8-47FE-8ACD-6897A7958D7C}" type="datetimeFigureOut">
              <a:rPr lang="sl-SI" smtClean="0"/>
              <a:t>20. 09. 2023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72748-EDFC-C056-B159-172957C49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A28D3-D570-F279-856E-4244B110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9895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756FD-EBA9-D63A-9502-ED5E539F0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3EF7A-BC23-C305-8D36-8F1E147B3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C2704-9E36-5DA2-D2C0-CC3D11D1E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9D4917-A0EB-452E-EE83-73B989464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6B60D1-0104-7224-61C7-BEC255259C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1B878B-06F0-2084-50F3-F56F6CB9B6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DF83E2-CAC8-47FE-8ACD-6897A7958D7C}" type="datetimeFigureOut">
              <a:rPr lang="sl-SI" smtClean="0"/>
              <a:t>20. 09. 2023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9ADD52-F961-D0A1-031C-9F579F210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33B5B1-AF65-E61A-4D79-D2A738D45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554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81A27-0DFA-E916-AE8C-CA9E1E63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65E66-38AF-885A-75D1-48E5452FC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DF83E2-CAC8-47FE-8ACD-6897A7958D7C}" type="datetimeFigureOut">
              <a:rPr lang="sl-SI" smtClean="0"/>
              <a:t>20. 09. 2023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AAA8A2-1B51-F737-D5FB-C88E05084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66C9F9-C15E-43A8-F617-744EC01DE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540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62582B-B846-9416-E5A9-831A068D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DF83E2-CAC8-47FE-8ACD-6897A7958D7C}" type="datetimeFigureOut">
              <a:rPr lang="sl-SI" smtClean="0"/>
              <a:t>20. 09. 2023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1D763-A771-4CC9-FD3A-6AEBE18E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3C9FA-FA27-920B-B75C-C903451C0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844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9CC36-F0C3-41DC-54A3-FF1DA4539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0028A-C280-D7F8-68B3-EE65F078C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2C4AD-A38F-209F-7F5B-FA1BC3D4C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253FE-2A90-E26D-1292-3029E7E6FE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DF83E2-CAC8-47FE-8ACD-6897A7958D7C}" type="datetimeFigureOut">
              <a:rPr lang="sl-SI" smtClean="0"/>
              <a:t>20. 09. 2023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3A7C8-AAF0-0AF2-3D96-10F5CDDD5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D5FC6-D8A6-FE1F-F00E-881442488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358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621D6-0B93-2352-F148-F412B4984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D038B3-AE38-A445-9AF5-8C176B599F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EA6A8-1F0A-43F7-C0DD-711AF5843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BEDA3B-ED05-006F-93CB-CEB412974A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DF83E2-CAC8-47FE-8ACD-6897A7958D7C}" type="datetimeFigureOut">
              <a:rPr lang="sl-SI" smtClean="0"/>
              <a:t>20. 09. 2023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286F-CD0F-B5CA-50FC-1A3A0399F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22BBF-C253-8C83-A78F-3659AC58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9079-FDF3-434B-BE90-1F5BBB617D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7986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087E9B-AB50-D4DA-A036-8AE1271A2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96566-285D-2066-7EAD-EE9E507D3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A720A-C505-C4EC-97F8-FBC2067A2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746" y="6356350"/>
            <a:ext cx="5480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B9079-FDF3-434B-BE90-1F5BBB617D84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Picture 7" descr="A green background with white text&#10;&#10;Description automatically generated">
            <a:extLst>
              <a:ext uri="{FF2B5EF4-FFF2-40B4-BE49-F238E27FC236}">
                <a16:creationId xmlns:a16="http://schemas.microsoft.com/office/drawing/2014/main" id="{66373FC1-9AF3-E7AD-5A1A-E91A29152D4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551" y="6176963"/>
            <a:ext cx="4012579" cy="731660"/>
          </a:xfrm>
          <a:prstGeom prst="rect">
            <a:avLst/>
          </a:prstGeom>
        </p:spPr>
      </p:pic>
      <p:pic>
        <p:nvPicPr>
          <p:cNvPr id="13" name="Picture 12" descr="A close-up of a sign&#10;&#10;Description automatically generated">
            <a:extLst>
              <a:ext uri="{FF2B5EF4-FFF2-40B4-BE49-F238E27FC236}">
                <a16:creationId xmlns:a16="http://schemas.microsoft.com/office/drawing/2014/main" id="{C5FC445A-0120-F4BE-E7D3-6B4597B98ED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68" y="5822950"/>
            <a:ext cx="2044700" cy="977900"/>
          </a:xfrm>
          <a:prstGeom prst="rect">
            <a:avLst/>
          </a:prstGeom>
        </p:spPr>
      </p:pic>
      <p:pic>
        <p:nvPicPr>
          <p:cNvPr id="11" name="Picture 10" descr="A colorful spiral with text&#10;&#10;Description automatically generated with medium confidence">
            <a:extLst>
              <a:ext uri="{FF2B5EF4-FFF2-40B4-BE49-F238E27FC236}">
                <a16:creationId xmlns:a16="http://schemas.microsoft.com/office/drawing/2014/main" id="{22BE2534-59A0-1E70-7125-FF866982C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5" t="5295" r="10558" b="7530"/>
          <a:stretch/>
        </p:blipFill>
        <p:spPr>
          <a:xfrm>
            <a:off x="9111343" y="78015"/>
            <a:ext cx="3080657" cy="22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5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772650" cy="2387600"/>
          </a:xfrm>
        </p:spPr>
        <p:txBody>
          <a:bodyPr>
            <a:normAutofit/>
          </a:bodyPr>
          <a:lstStyle/>
          <a:p>
            <a:r>
              <a:rPr lang="sl-SI" b="1" u="sng" dirty="0"/>
              <a:t>Matematika in Pišek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6111" y="3848685"/>
            <a:ext cx="9144000" cy="1655762"/>
          </a:xfrm>
        </p:spPr>
        <p:txBody>
          <a:bodyPr>
            <a:normAutofit/>
          </a:bodyPr>
          <a:lstStyle/>
          <a:p>
            <a:r>
              <a:rPr lang="sl-SI" dirty="0"/>
              <a:t>Nastja Lasič (RIN)</a:t>
            </a:r>
          </a:p>
          <a:p>
            <a:r>
              <a:rPr lang="sl-SI" dirty="0"/>
              <a:t>Andreja Kramar (matematika)</a:t>
            </a:r>
          </a:p>
          <a:p>
            <a:r>
              <a:rPr lang="sl-SI" dirty="0"/>
              <a:t>21. September 2023</a:t>
            </a:r>
          </a:p>
        </p:txBody>
      </p:sp>
    </p:spTree>
    <p:extLst>
      <p:ext uri="{BB962C8B-B14F-4D97-AF65-F5344CB8AC3E}">
        <p14:creationId xmlns:p14="http://schemas.microsoft.com/office/powerpoint/2010/main" val="3371782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805207-1B30-4900-8F89-E21266EB3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"/>
            <a:ext cx="7859751" cy="814388"/>
          </a:xfrm>
        </p:spPr>
        <p:txBody>
          <a:bodyPr/>
          <a:lstStyle/>
          <a:p>
            <a:r>
              <a:rPr lang="sl-SI" dirty="0"/>
              <a:t>Delavnica 2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1CD6361-ECA0-47E6-B927-D9F1A3AEA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814390"/>
            <a:ext cx="7600950" cy="542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EFC20D-D48A-49C7-B10F-5BBBB40D3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Delavnica 3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06F7FB6-A5CF-4D5C-B440-DFD87C66B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Učni list</a:t>
            </a:r>
          </a:p>
          <a:p>
            <a:r>
              <a:rPr lang="sl-SI" dirty="0"/>
              <a:t>Spremenjena pravila označevanja polj. Opazovanje vzorcev in splošni zapisi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Rešitev s pomočjo tabel za boljše dijake</a:t>
            </a:r>
          </a:p>
        </p:txBody>
      </p:sp>
    </p:spTree>
    <p:extLst>
      <p:ext uri="{BB962C8B-B14F-4D97-AF65-F5344CB8AC3E}">
        <p14:creationId xmlns:p14="http://schemas.microsoft.com/office/powerpoint/2010/main" val="4242056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EFC20D-D48A-49C7-B10F-5BBBB40D3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Delavnica 3 </a:t>
            </a:r>
            <a:r>
              <a:rPr lang="sl-SI" sz="2400" dirty="0"/>
              <a:t>Učni list</a:t>
            </a:r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C12647E-5293-47CA-9B48-4C162960CB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886" y="1452107"/>
            <a:ext cx="9320094" cy="436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73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EFC20D-D48A-49C7-B10F-5BBBB40D3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Delavnica 3 </a:t>
            </a:r>
            <a:r>
              <a:rPr lang="sl-SI" sz="2400" dirty="0"/>
              <a:t>Učni list</a:t>
            </a:r>
            <a:endParaRPr lang="sl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4660048-27A3-4954-971C-095BF0025D9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403830"/>
            <a:ext cx="9772442" cy="508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22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826CE5-6A4C-444E-9B88-E25E1650D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82" y="203761"/>
            <a:ext cx="7859751" cy="620993"/>
          </a:xfrm>
        </p:spPr>
        <p:txBody>
          <a:bodyPr>
            <a:normAutofit fontScale="90000"/>
          </a:bodyPr>
          <a:lstStyle/>
          <a:p>
            <a:r>
              <a:rPr lang="sl-SI" dirty="0"/>
              <a:t>Delavnica 1  </a:t>
            </a:r>
            <a:r>
              <a:rPr lang="sl-SI" sz="3100" dirty="0"/>
              <a:t>izdelki dijakov</a:t>
            </a:r>
            <a:endParaRPr lang="sl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1D615E2-FC39-49B9-BCBD-EC0E10516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94" y="0"/>
            <a:ext cx="4760536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C830198-5D93-44D2-940A-601239C1F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294" y="2371493"/>
            <a:ext cx="5811061" cy="3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3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826CE5-6A4C-444E-9B88-E25E1650D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82" y="203761"/>
            <a:ext cx="7859751" cy="620993"/>
          </a:xfrm>
        </p:spPr>
        <p:txBody>
          <a:bodyPr>
            <a:normAutofit fontScale="90000"/>
          </a:bodyPr>
          <a:lstStyle/>
          <a:p>
            <a:r>
              <a:rPr lang="sl-SI" dirty="0"/>
              <a:t>Delavnica 1  </a:t>
            </a:r>
            <a:r>
              <a:rPr lang="sl-SI" sz="3100" dirty="0"/>
              <a:t>izdelki dijakov</a:t>
            </a: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8716F6C-5F68-4D13-9844-AD97D0220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49" y="0"/>
            <a:ext cx="4757426" cy="6858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E3E20FE-2AC1-4584-AB38-1005BBE4C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4275" y="2302875"/>
            <a:ext cx="5487166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8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826CE5-6A4C-444E-9B88-E25E1650D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82" y="203761"/>
            <a:ext cx="7859751" cy="620993"/>
          </a:xfrm>
        </p:spPr>
        <p:txBody>
          <a:bodyPr>
            <a:normAutofit fontScale="90000"/>
          </a:bodyPr>
          <a:lstStyle/>
          <a:p>
            <a:r>
              <a:rPr lang="sl-SI" dirty="0"/>
              <a:t>Delavnica 3  </a:t>
            </a:r>
            <a:r>
              <a:rPr lang="sl-SI" sz="3100" dirty="0"/>
              <a:t>izdelki dijakov</a:t>
            </a:r>
            <a:endParaRPr lang="sl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0F6D163-EF6E-42AD-9D45-3D1FE5E09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66" y="710454"/>
            <a:ext cx="8459381" cy="35819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8A1359A-F1F7-4247-BF3B-4DA3AEF130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457"/>
          <a:stretch/>
        </p:blipFill>
        <p:spPr>
          <a:xfrm>
            <a:off x="38023" y="824754"/>
            <a:ext cx="8707065" cy="379238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252558E-3C16-4550-AC78-B50ECDBA0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9805" y="203761"/>
            <a:ext cx="5801535" cy="653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7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76ECD0-4643-493E-9F8C-059431C9E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60" y="365126"/>
            <a:ext cx="8052492" cy="638922"/>
          </a:xfrm>
        </p:spPr>
        <p:txBody>
          <a:bodyPr>
            <a:normAutofit fontScale="90000"/>
          </a:bodyPr>
          <a:lstStyle/>
          <a:p>
            <a:r>
              <a:rPr lang="sl-SI" dirty="0"/>
              <a:t>Priporočila za učitelja</a:t>
            </a: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887D5C11-DEA8-445B-9454-EBF7CD700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272" y="1004048"/>
            <a:ext cx="10515600" cy="527345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sl-SI" dirty="0"/>
              <a:t>Večkratniki so dijakom dobro znani, prav tako ostanki pri deljenju z naravnim številom. To lahko dijaki ponovijo v dvojicah. Postavimo jim še nekaj vprašanj, lahko v splošnem ali s konkretnimi števili. Tu razmišljajmo ob številski premici.</a:t>
            </a:r>
            <a:endParaRPr lang="sl-SI" sz="2400" dirty="0"/>
          </a:p>
          <a:p>
            <a:pPr lvl="1"/>
            <a:r>
              <a:rPr lang="sl-SI" dirty="0"/>
              <a:t>Kako zapišemo tri zaporedne večkratnike števila a?</a:t>
            </a:r>
            <a:endParaRPr lang="sl-SI" sz="2000" dirty="0"/>
          </a:p>
          <a:p>
            <a:pPr lvl="1"/>
            <a:r>
              <a:rPr lang="sl-SI" dirty="0"/>
              <a:t>Kako zapišemo števila, ki so med dvema zaporednima večkratnikoma števila a?</a:t>
            </a:r>
            <a:endParaRPr lang="sl-SI" sz="2000" dirty="0"/>
          </a:p>
          <a:p>
            <a:pPr lvl="1"/>
            <a:r>
              <a:rPr lang="sl-SI" dirty="0"/>
              <a:t>Kako zapišemo tri zaporedna naravna števila, ki dajo pri deljenju z a ostanek r?</a:t>
            </a:r>
            <a:endParaRPr lang="sl-SI" sz="2000" dirty="0"/>
          </a:p>
          <a:p>
            <a:pPr lvl="0"/>
            <a:r>
              <a:rPr lang="sl-SI" dirty="0"/>
              <a:t>Pred reševanjem prve naloge z dijaki preverimo, če vsi pravilno razumejo, kje je začetek in kje konec poti. Pot se začne pod rumenim kvadratkom (to je prvi) in konča v zelenem (to je zadnji).</a:t>
            </a:r>
            <a:endParaRPr lang="sl-SI" sz="2400" dirty="0"/>
          </a:p>
          <a:p>
            <a:pPr lvl="0"/>
            <a:r>
              <a:rPr lang="sl-SI" dirty="0"/>
              <a:t>Hana vsakokrat stopi na vsak n-ti kvadratek. V nalogi je predvideno, da preskoči (n-1) kvadratkov in stopi na n-tega. Kar nekaj dijakov ima težave z razumevanjem tega. Najbolje je, da pred reševanjem to prikažemo na tabli, pot naj bo ravna.</a:t>
            </a:r>
            <a:endParaRPr lang="sl-SI" sz="2400" dirty="0"/>
          </a:p>
          <a:p>
            <a:pPr lvl="0"/>
            <a:r>
              <a:rPr lang="sl-SI" dirty="0"/>
              <a:t>Pot je prikazana v spirali (</a:t>
            </a:r>
            <a:r>
              <a:rPr lang="sl-SI" dirty="0" err="1"/>
              <a:t>lomljenki</a:t>
            </a:r>
            <a:r>
              <a:rPr lang="sl-SI" dirty="0"/>
              <a:t>), mnogi vprašajo, kako dolga je. Situacijo izkoristimo in dijake naučimo seštevanja po Gaussu.</a:t>
            </a:r>
            <a:endParaRPr lang="sl-SI" sz="2400" dirty="0"/>
          </a:p>
          <a:p>
            <a:pPr lvl="0"/>
            <a:r>
              <a:rPr lang="sl-SI" dirty="0"/>
              <a:t>Ko gre Hana večkrat po isti poti, lahko pride do napak pri barvanju oziroma označevanju z 0 in 1.  Najbolje je, da si dijak v mislih izgovarja zaporedje: ostane, ostane, ostane, spremeni, ostane, ostane, ostane, spremeni … (če stopa na vsak 4. kvadratek) </a:t>
            </a:r>
            <a:r>
              <a:rPr lang="sl-SI" dirty="0" err="1"/>
              <a:t>itd</a:t>
            </a:r>
            <a:endParaRPr lang="sl-SI" sz="2400" dirty="0"/>
          </a:p>
          <a:p>
            <a:pPr lvl="0"/>
            <a:r>
              <a:rPr lang="sl-SI" dirty="0"/>
              <a:t>Ob koncu vsake aktivnosti dijake vprašamo, kaj so ugotovili, kje so imeli težave, kje so se zmotili … na koncu povzamemo rešitev, jo prikažemo na tabli. </a:t>
            </a:r>
            <a:endParaRPr lang="sl-SI" sz="2400" dirty="0"/>
          </a:p>
          <a:p>
            <a:pPr lvl="0"/>
            <a:r>
              <a:rPr lang="sl-SI" dirty="0"/>
              <a:t>Pri besednem zapisovanju algoritmov dijake vzpodbujamo, da res zapišejo vse korake, kot bi nekomu dajali navodila … </a:t>
            </a:r>
            <a:endParaRPr lang="sl-SI" sz="24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49984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6D206C-9A75-4E8B-B131-40D59D1EC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859751" cy="638922"/>
          </a:xfrm>
        </p:spPr>
        <p:txBody>
          <a:bodyPr>
            <a:normAutofit fontScale="90000"/>
          </a:bodyPr>
          <a:lstStyle/>
          <a:p>
            <a:r>
              <a:rPr lang="sl-SI" dirty="0"/>
              <a:t>Odzivi dijakov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CA22581-6D0D-47F0-9D34-CE359C09E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4048"/>
            <a:ext cx="10515600" cy="5172915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Glede na enostavnost učne situacije in dobro poznavanje večkratnikov sva pričakovali, da bo večina dijakov uspešna pri reševanju a se je izkazalo, da so imeli veliko težav.</a:t>
            </a:r>
          </a:p>
          <a:p>
            <a:r>
              <a:rPr lang="sl-SI" dirty="0"/>
              <a:t>Poslušanje in branje navodil.</a:t>
            </a:r>
          </a:p>
          <a:p>
            <a:r>
              <a:rPr lang="sl-SI" dirty="0"/>
              <a:t>Posploševanje</a:t>
            </a:r>
          </a:p>
          <a:p>
            <a:r>
              <a:rPr lang="sl-SI" dirty="0"/>
              <a:t>Predstavitev ugotovitev</a:t>
            </a:r>
          </a:p>
          <a:p>
            <a:r>
              <a:rPr lang="sl-SI" dirty="0"/>
              <a:t>Velike težave pri zapisovanju algoritma</a:t>
            </a:r>
          </a:p>
          <a:p>
            <a:r>
              <a:rPr lang="sl-SI" dirty="0"/>
              <a:t>Dijaki so ocenili, da je težko</a:t>
            </a:r>
          </a:p>
        </p:txBody>
      </p:sp>
    </p:spTree>
    <p:extLst>
      <p:ext uri="{BB962C8B-B14F-4D97-AF65-F5344CB8AC3E}">
        <p14:creationId xmlns:p14="http://schemas.microsoft.com/office/powerpoint/2010/main" val="1292620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013562-4CCC-4AD8-ADF7-9E9A43FF7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Ankete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00FEDAD-F9B1-4523-AE86-B0EDB4AFB118}"/>
              </a:ext>
            </a:extLst>
          </p:cNvPr>
          <p:cNvSpPr txBox="1"/>
          <p:nvPr/>
        </p:nvSpPr>
        <p:spPr>
          <a:xfrm>
            <a:off x="326258" y="1666557"/>
            <a:ext cx="5826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Bi rad(a), da se tak pristop k snovi, ki ga boste izvedli (prepletanje "druge" snovi in računalništva) še večkrat izvaja</a:t>
            </a:r>
          </a:p>
        </p:txBody>
      </p:sp>
      <p:pic>
        <p:nvPicPr>
          <p:cNvPr id="6" name="Označba mesta vsebine 6">
            <a:extLst>
              <a:ext uri="{FF2B5EF4-FFF2-40B4-BE49-F238E27FC236}">
                <a16:creationId xmlns:a16="http://schemas.microsoft.com/office/drawing/2014/main" id="{01B9F716-971E-481D-9DAC-A001B655DC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51183" y="2225313"/>
            <a:ext cx="4945192" cy="240737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2FE4CFF-15F9-420F-A4D9-E67794859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028" y="2378470"/>
            <a:ext cx="4687846" cy="2101059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69035266-7434-4636-B2AF-21CDF7BC31E3}"/>
              </a:ext>
            </a:extLst>
          </p:cNvPr>
          <p:cNvSpPr txBox="1"/>
          <p:nvPr/>
        </p:nvSpPr>
        <p:spPr>
          <a:xfrm>
            <a:off x="1147482" y="4632685"/>
            <a:ext cx="892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Povečanje zanimanja za tak način dela, razslojitev </a:t>
            </a:r>
          </a:p>
        </p:txBody>
      </p:sp>
    </p:spTree>
    <p:extLst>
      <p:ext uri="{BB962C8B-B14F-4D97-AF65-F5344CB8AC3E}">
        <p14:creationId xmlns:p14="http://schemas.microsoft.com/office/powerpoint/2010/main" val="199404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a 8">
            <a:extLst>
              <a:ext uri="{FF2B5EF4-FFF2-40B4-BE49-F238E27FC236}">
                <a16:creationId xmlns:a16="http://schemas.microsoft.com/office/drawing/2014/main" id="{ECF6730F-AC16-425C-BF0A-265BCD7327F7}"/>
              </a:ext>
            </a:extLst>
          </p:cNvPr>
          <p:cNvSpPr/>
          <p:nvPr/>
        </p:nvSpPr>
        <p:spPr>
          <a:xfrm>
            <a:off x="4267200" y="1664419"/>
            <a:ext cx="4533900" cy="4050579"/>
          </a:xfrm>
          <a:prstGeom prst="ellipse">
            <a:avLst/>
          </a:prstGeom>
          <a:solidFill>
            <a:srgbClr val="FF7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l-SI" sz="24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8ACFA0-764D-39FC-7D0F-5D98A484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448" y="1"/>
            <a:ext cx="7859751" cy="1047404"/>
          </a:xfrm>
        </p:spPr>
        <p:txBody>
          <a:bodyPr/>
          <a:lstStyle/>
          <a:p>
            <a:r>
              <a:rPr lang="sl-SI" dirty="0"/>
              <a:t>Namen projekta</a:t>
            </a:r>
            <a:endParaRPr lang="en-US" dirty="0"/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A0C7F6B1-261A-4605-A843-8066E1FA5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848" y="875798"/>
            <a:ext cx="8443647" cy="742224"/>
          </a:xfrm>
        </p:spPr>
        <p:txBody>
          <a:bodyPr>
            <a:normAutofit fontScale="92500" lnSpcReduction="10000"/>
          </a:bodyPr>
          <a:lstStyle/>
          <a:p>
            <a:r>
              <a:rPr lang="sl-SI" dirty="0"/>
              <a:t>Medpredmetno sodelovanje matematike in informatike v prvem letniku gimnazije</a:t>
            </a:r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8EFBB2C1-7603-4A91-8EF9-69039CD487B2}"/>
              </a:ext>
            </a:extLst>
          </p:cNvPr>
          <p:cNvSpPr/>
          <p:nvPr/>
        </p:nvSpPr>
        <p:spPr>
          <a:xfrm>
            <a:off x="738448" y="1618022"/>
            <a:ext cx="4533900" cy="4050578"/>
          </a:xfrm>
          <a:prstGeom prst="ellipse">
            <a:avLst/>
          </a:prstGeom>
          <a:solidFill>
            <a:srgbClr val="F8A68C"/>
          </a:solidFill>
          <a:ln w="28575">
            <a:solidFill>
              <a:srgbClr val="F36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b="1" dirty="0">
                <a:solidFill>
                  <a:schemeClr val="tx1"/>
                </a:solidFill>
              </a:rPr>
              <a:t>Spoznavanje in utrjevanje matematičnih </a:t>
            </a:r>
          </a:p>
          <a:p>
            <a:r>
              <a:rPr lang="sl-SI" sz="2400" b="1" dirty="0">
                <a:solidFill>
                  <a:schemeClr val="tx1"/>
                </a:solidFill>
              </a:rPr>
              <a:t>pojmov</a:t>
            </a:r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EA9EDE46-30CC-4629-8BB9-8406129FC60D}"/>
              </a:ext>
            </a:extLst>
          </p:cNvPr>
          <p:cNvSpPr/>
          <p:nvPr/>
        </p:nvSpPr>
        <p:spPr>
          <a:xfrm>
            <a:off x="4267200" y="1618021"/>
            <a:ext cx="4533900" cy="4050579"/>
          </a:xfrm>
          <a:prstGeom prst="ellipse">
            <a:avLst/>
          </a:prstGeom>
          <a:solidFill>
            <a:srgbClr val="FF79FF">
              <a:alpha val="60000"/>
            </a:srgbClr>
          </a:solidFill>
          <a:ln w="28575">
            <a:solidFill>
              <a:srgbClr val="F2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l-SI" sz="2400" b="1" dirty="0">
                <a:solidFill>
                  <a:schemeClr val="tx1"/>
                </a:solidFill>
              </a:rPr>
              <a:t>Spoznavanje in utrjevanje programiranja</a:t>
            </a:r>
          </a:p>
          <a:p>
            <a:pPr algn="r"/>
            <a:r>
              <a:rPr lang="sl-SI" sz="2400" b="1" dirty="0">
                <a:solidFill>
                  <a:schemeClr val="tx1"/>
                </a:solidFill>
              </a:rPr>
              <a:t> z delčki </a:t>
            </a:r>
          </a:p>
          <a:p>
            <a:pPr algn="r"/>
            <a:r>
              <a:rPr lang="sl-SI" sz="2400" b="1" dirty="0">
                <a:solidFill>
                  <a:schemeClr val="tx1"/>
                </a:solidFill>
              </a:rPr>
              <a:t>v okolju Pišek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F172F491-B094-4128-9825-8E0DE47EE127}"/>
              </a:ext>
            </a:extLst>
          </p:cNvPr>
          <p:cNvSpPr txBox="1"/>
          <p:nvPr/>
        </p:nvSpPr>
        <p:spPr>
          <a:xfrm>
            <a:off x="3000375" y="5714997"/>
            <a:ext cx="353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Življenje &lt;-&gt; učna situacija</a:t>
            </a:r>
          </a:p>
        </p:txBody>
      </p:sp>
      <p:cxnSp>
        <p:nvCxnSpPr>
          <p:cNvPr id="12" name="Raven puščični povezovalnik 11">
            <a:extLst>
              <a:ext uri="{FF2B5EF4-FFF2-40B4-BE49-F238E27FC236}">
                <a16:creationId xmlns:a16="http://schemas.microsoft.com/office/drawing/2014/main" id="{36B8E93A-67C8-4F83-84DF-F853573B67D7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4767133" y="4014788"/>
            <a:ext cx="0" cy="170020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64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407191CF-4B46-461D-BA3A-144ED18C7083}"/>
              </a:ext>
            </a:extLst>
          </p:cNvPr>
          <p:cNvSpPr txBox="1">
            <a:spLocks/>
          </p:cNvSpPr>
          <p:nvPr/>
        </p:nvSpPr>
        <p:spPr>
          <a:xfrm>
            <a:off x="5286895" y="1163782"/>
            <a:ext cx="4904509" cy="4818419"/>
          </a:xfrm>
          <a:prstGeom prst="rect">
            <a:avLst/>
          </a:prstGeom>
          <a:solidFill>
            <a:srgbClr val="FF79FF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400" dirty="0">
                <a:solidFill>
                  <a:schemeClr val="tx1"/>
                </a:solidFill>
              </a:rPr>
              <a:t>RIN</a:t>
            </a:r>
          </a:p>
          <a:p>
            <a:pPr marL="0" indent="0">
              <a:buNone/>
            </a:pPr>
            <a:r>
              <a:rPr lang="sl-SI" sz="2400" dirty="0">
                <a:solidFill>
                  <a:schemeClr val="tx1"/>
                </a:solidFill>
              </a:rPr>
              <a:t>Dijaki bodo:</a:t>
            </a:r>
          </a:p>
          <a:p>
            <a:pPr lvl="0"/>
            <a:r>
              <a:rPr lang="sl-SI" sz="2400" dirty="0">
                <a:solidFill>
                  <a:schemeClr val="tx1"/>
                </a:solidFill>
              </a:rPr>
              <a:t>utrdili in gradili algoritmični način razmišljanja,</a:t>
            </a:r>
          </a:p>
          <a:p>
            <a:pPr lvl="0"/>
            <a:r>
              <a:rPr lang="sl-SI" sz="2400" dirty="0">
                <a:solidFill>
                  <a:schemeClr val="tx1"/>
                </a:solidFill>
              </a:rPr>
              <a:t>ponovili oz. spoznali pojme:</a:t>
            </a:r>
            <a:br>
              <a:rPr lang="sl-SI" sz="2400" dirty="0">
                <a:solidFill>
                  <a:schemeClr val="tx1"/>
                </a:solidFill>
              </a:rPr>
            </a:br>
            <a:r>
              <a:rPr lang="sl-SI" sz="2400" dirty="0">
                <a:solidFill>
                  <a:schemeClr val="tx1"/>
                </a:solidFill>
              </a:rPr>
              <a:t>prireditev, </a:t>
            </a:r>
            <a:br>
              <a:rPr lang="sl-SI" sz="2400" dirty="0">
                <a:solidFill>
                  <a:schemeClr val="tx1"/>
                </a:solidFill>
              </a:rPr>
            </a:br>
            <a:r>
              <a:rPr lang="sl-SI" sz="2400" dirty="0">
                <a:solidFill>
                  <a:schemeClr val="tx1"/>
                </a:solidFill>
              </a:rPr>
              <a:t>zanka, tudi gnezdenje zank</a:t>
            </a:r>
            <a:br>
              <a:rPr lang="sl-SI" sz="2400" dirty="0">
                <a:solidFill>
                  <a:schemeClr val="tx1"/>
                </a:solidFill>
              </a:rPr>
            </a:br>
            <a:r>
              <a:rPr lang="sl-SI" sz="2400" dirty="0">
                <a:solidFill>
                  <a:schemeClr val="tx1"/>
                </a:solidFill>
              </a:rPr>
              <a:t>pogojni stavki,</a:t>
            </a:r>
          </a:p>
          <a:p>
            <a:pPr lvl="0"/>
            <a:r>
              <a:rPr lang="sl-SI" sz="2400" dirty="0">
                <a:solidFill>
                  <a:schemeClr val="tx1"/>
                </a:solidFill>
              </a:rPr>
              <a:t>pri zadnji nalogi spoznali podatkovno strukturo tabela</a:t>
            </a:r>
            <a:r>
              <a:rPr lang="sl-SI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BDDC430-0929-4359-B15D-253455666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370"/>
            <a:ext cx="2719647" cy="748780"/>
          </a:xfrm>
        </p:spPr>
        <p:txBody>
          <a:bodyPr/>
          <a:lstStyle/>
          <a:p>
            <a:r>
              <a:rPr lang="sl-SI" dirty="0"/>
              <a:t>Cilji</a:t>
            </a: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A2CB4BD8-8BDE-46F6-8A13-EE8F1829B9DC}"/>
              </a:ext>
            </a:extLst>
          </p:cNvPr>
          <p:cNvSpPr txBox="1">
            <a:spLocks/>
          </p:cNvSpPr>
          <p:nvPr/>
        </p:nvSpPr>
        <p:spPr>
          <a:xfrm>
            <a:off x="500848" y="1163782"/>
            <a:ext cx="4786047" cy="4818419"/>
          </a:xfrm>
          <a:prstGeom prst="rect">
            <a:avLst/>
          </a:prstGeom>
          <a:solidFill>
            <a:srgbClr val="F8A68C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</a:rPr>
              <a:t>MATEMATIKA</a:t>
            </a:r>
          </a:p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</a:rPr>
              <a:t>Dijaki bodo:</a:t>
            </a:r>
          </a:p>
          <a:p>
            <a:pPr lvl="0"/>
            <a:r>
              <a:rPr lang="sl-SI" dirty="0">
                <a:solidFill>
                  <a:schemeClr val="tx1"/>
                </a:solidFill>
              </a:rPr>
              <a:t>ponovili večkratnike naravnega števila,</a:t>
            </a:r>
          </a:p>
          <a:p>
            <a:pPr lvl="0"/>
            <a:r>
              <a:rPr lang="sl-SI" dirty="0">
                <a:solidFill>
                  <a:schemeClr val="tx1"/>
                </a:solidFill>
              </a:rPr>
              <a:t>opazovali vzorce (zaporedje števil),</a:t>
            </a:r>
          </a:p>
          <a:p>
            <a:pPr lvl="0"/>
            <a:r>
              <a:rPr lang="sl-SI" dirty="0">
                <a:solidFill>
                  <a:schemeClr val="tx1"/>
                </a:solidFill>
              </a:rPr>
              <a:t>opazovali skupne večkratnike naravnih števil,</a:t>
            </a:r>
          </a:p>
          <a:p>
            <a:pPr lvl="0"/>
            <a:r>
              <a:rPr lang="sl-SI" dirty="0">
                <a:solidFill>
                  <a:schemeClr val="tx1"/>
                </a:solidFill>
              </a:rPr>
              <a:t>opazovali ostanke pri deljenju v naravnih številih in uporabili zapis iz osnovnega izreka o deljenju,</a:t>
            </a:r>
          </a:p>
          <a:p>
            <a:pPr lvl="0"/>
            <a:r>
              <a:rPr lang="sl-SI" dirty="0">
                <a:solidFill>
                  <a:schemeClr val="tx1"/>
                </a:solidFill>
              </a:rPr>
              <a:t>zapisovali stanja n n-tem mestu v splošnem,</a:t>
            </a:r>
          </a:p>
          <a:p>
            <a:pPr lvl="0"/>
            <a:r>
              <a:rPr lang="sl-SI" dirty="0">
                <a:solidFill>
                  <a:schemeClr val="tx1"/>
                </a:solidFill>
              </a:rPr>
              <a:t>poročali o ugotovitvah, uporabljali primerno strokovno besedišče.</a:t>
            </a:r>
          </a:p>
        </p:txBody>
      </p:sp>
    </p:spTree>
    <p:extLst>
      <p:ext uri="{BB962C8B-B14F-4D97-AF65-F5344CB8AC3E}">
        <p14:creationId xmlns:p14="http://schemas.microsoft.com/office/powerpoint/2010/main" val="383886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09FA06-FB11-45F1-9DD7-FDE16D770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59" y="186431"/>
            <a:ext cx="7859751" cy="728569"/>
          </a:xfrm>
        </p:spPr>
        <p:txBody>
          <a:bodyPr/>
          <a:lstStyle/>
          <a:p>
            <a:r>
              <a:rPr lang="sl-SI" dirty="0"/>
              <a:t>Učna situacija</a:t>
            </a: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B25A50CD-7255-46A8-8BD2-4611762ED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314449"/>
            <a:ext cx="7707966" cy="4514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/>
              <a:t>Hana gre vsako jutro v šolo po isti poti. Pot v šolo je predstavljena na mreži z belimi kvadratki. Vsak korak je predstavljen z enim kvadratkom. Včasih ji je dolgčas in zato preskakuje kvadratke ali pa po njih stopa v raznih vzorcih. Ker je pot do šole zelo dolga, jo je Pišek zavili v špiralo. Slika špirale, ki prikazuje poti v šolo (bela sled).</a:t>
            </a:r>
          </a:p>
          <a:p>
            <a:pPr marL="0" indent="0">
              <a:buNone/>
            </a:pPr>
            <a:r>
              <a:rPr lang="sl-SI" sz="2400" dirty="0"/>
              <a:t>Koliko kvadratkov bo preskakovala tisti dan, je napisano pred začetkom poti, ki se začne na rumenem polju.</a:t>
            </a:r>
          </a:p>
          <a:p>
            <a:pPr marL="0" indent="0">
              <a:buNone/>
            </a:pPr>
            <a:r>
              <a:rPr lang="sl-SI" sz="2400" dirty="0"/>
              <a:t>Pobarvaj kvadrate na katere bo stopila na poti v šolo in preštej koliko kvadratov je pobarvanih. Njena pot se konča ko pride v šolo (zeleno polje). Na zadnjem kvadratku kjer je šola, naj izpiše koliko skokov je porabila.</a:t>
            </a:r>
          </a:p>
          <a:p>
            <a:pPr marL="0" indent="0">
              <a:buNone/>
            </a:pPr>
            <a:endParaRPr lang="sl-SI" sz="20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6E70DEC-E79C-4D7A-A0FE-1D93C965964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821" y="2527872"/>
            <a:ext cx="3096920" cy="299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63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9D131D-B690-4C08-93D3-5608F0346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815" y="18256"/>
            <a:ext cx="7859751" cy="879520"/>
          </a:xfrm>
        </p:spPr>
        <p:txBody>
          <a:bodyPr/>
          <a:lstStyle/>
          <a:p>
            <a:r>
              <a:rPr lang="sl-SI" dirty="0"/>
              <a:t>Potek projekta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B7E999F-BD93-4A8D-B2E7-4D23FF270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193" y="946105"/>
            <a:ext cx="9576148" cy="2711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/>
              <a:t>Časovni plan dela:</a:t>
            </a:r>
          </a:p>
          <a:p>
            <a:r>
              <a:rPr lang="sl-SI" sz="2400" dirty="0"/>
              <a:t>Predpriprava pri matematiki, začetna anketa (1 ura)</a:t>
            </a:r>
          </a:p>
          <a:p>
            <a:r>
              <a:rPr lang="sl-SI" sz="2400" dirty="0"/>
              <a:t>Delavnica 1 – medpredmetno informatika- matematika (2 uri v računalniški učilnici)</a:t>
            </a:r>
          </a:p>
          <a:p>
            <a:r>
              <a:rPr lang="sl-SI" sz="2400" dirty="0"/>
              <a:t>Delavnica 2 – informatika (predvideno 1 ura – realizirani 2 uri</a:t>
            </a:r>
          </a:p>
          <a:p>
            <a:r>
              <a:rPr lang="sl-SI" sz="2400" dirty="0"/>
              <a:t>Delavnica 3 – medpredmetno, zaključna anketa (2 uri)</a:t>
            </a: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44E14636-CA1B-47AF-8A45-518F5D8130B3}"/>
              </a:ext>
            </a:extLst>
          </p:cNvPr>
          <p:cNvSpPr txBox="1">
            <a:spLocks/>
          </p:cNvSpPr>
          <p:nvPr/>
        </p:nvSpPr>
        <p:spPr>
          <a:xfrm>
            <a:off x="455815" y="3705929"/>
            <a:ext cx="10142231" cy="1375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400" dirty="0"/>
              <a:t>Predvideno predznanje</a:t>
            </a:r>
          </a:p>
          <a:p>
            <a:r>
              <a:rPr lang="sl-SI" sz="2400" dirty="0"/>
              <a:t>Informatika: Dijaki že poznajo osnovne gradnike programiranja z delčki. Seznanjeni so z delom v Pišku.</a:t>
            </a: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A10B7F49-322E-4303-ABAF-F45E43CD51DE}"/>
              </a:ext>
            </a:extLst>
          </p:cNvPr>
          <p:cNvSpPr txBox="1">
            <a:spLocks/>
          </p:cNvSpPr>
          <p:nvPr/>
        </p:nvSpPr>
        <p:spPr>
          <a:xfrm>
            <a:off x="455814" y="4995083"/>
            <a:ext cx="10142231" cy="1223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400" dirty="0"/>
              <a:t>Izdelki dijakov</a:t>
            </a:r>
          </a:p>
          <a:p>
            <a:r>
              <a:rPr lang="sl-SI" sz="2400" dirty="0"/>
              <a:t>Dijaki rešijo delovne liste in napišejo program v Pišku</a:t>
            </a:r>
          </a:p>
        </p:txBody>
      </p:sp>
    </p:spTree>
    <p:extLst>
      <p:ext uri="{BB962C8B-B14F-4D97-AF65-F5344CB8AC3E}">
        <p14:creationId xmlns:p14="http://schemas.microsoft.com/office/powerpoint/2010/main" val="291706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3F1996-ECBA-4CCE-9026-7308C089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16" y="0"/>
            <a:ext cx="7859751" cy="744147"/>
          </a:xfrm>
        </p:spPr>
        <p:txBody>
          <a:bodyPr/>
          <a:lstStyle/>
          <a:p>
            <a:r>
              <a:rPr lang="sl-SI" dirty="0"/>
              <a:t>Izvedba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88A7F4A-30DF-43AE-8225-F5492F6F8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4147"/>
            <a:ext cx="10515600" cy="543281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sl-SI" sz="2400" b="1" dirty="0"/>
              <a:t>Predpriprava pri matematiki</a:t>
            </a:r>
            <a:r>
              <a:rPr lang="sl-SI" sz="2400" dirty="0"/>
              <a:t> (ponovitev večkratnikov naravnega števila, splošen zapis,  zaprtost množice večkratnikov istega števila za seštevanje, enakomerna porazdelitev večkratnikov izbranega števila na številski premici). Začetno anketiranje dijakov.</a:t>
            </a:r>
          </a:p>
          <a:p>
            <a:pPr lvl="0"/>
            <a:r>
              <a:rPr lang="sl-SI" sz="2400" b="1" dirty="0"/>
              <a:t>Delavnica 1</a:t>
            </a:r>
            <a:r>
              <a:rPr lang="sl-SI" sz="2400" dirty="0"/>
              <a:t> (informatika – matematika, 2 uri): Seznanitev dijakov z izzivom (učni list 1), reševanje naloge  na papirju z barvanjem in opazovanjem. Reševanje enake naloge v okolju Pišek, programiranje z delčki in testiranja rešitev. Ob koncu sledi pogovor o ugotovitvah dijakov: vzorci, porazdelitev večkratnikov začetnega števila, ostanek kvadratkov pred koncem poti do šole.</a:t>
            </a:r>
          </a:p>
          <a:p>
            <a:pPr lvl="0"/>
            <a:r>
              <a:rPr lang="sl-SI" sz="2400" b="1" dirty="0"/>
              <a:t>Delavnica 2</a:t>
            </a:r>
            <a:r>
              <a:rPr lang="sl-SI" sz="2400" dirty="0"/>
              <a:t> (informatika, 1 ura) Reševanje nove naloge, v kateri dijak večkrat prehodi enako pot in se večkrat pohojeni kvadratki obarvajo z drugačno barvo. Programiranje v okolju Pišek.</a:t>
            </a:r>
          </a:p>
          <a:p>
            <a:pPr lvl="0"/>
            <a:r>
              <a:rPr lang="sl-SI" sz="2400" b="1" dirty="0"/>
              <a:t>Delavnica 3</a:t>
            </a:r>
            <a:r>
              <a:rPr lang="sl-SI" sz="2400" dirty="0"/>
              <a:t> (informatika – matematika, 2 uri): Posplošitev situacije, pot do šole preoblikujemo v neskončno zaporedje ničel, ki se ob hoji do šole spreminjajo v enke (učni list 2). Dijaki bodo opazovali zaporedja, programirali, napovedovali, katero število se pojavi na n-tem mestu. Nalogo bodo lahko reševali tudi s svinčnikom in papirjem.</a:t>
            </a:r>
          </a:p>
          <a:p>
            <a:pPr lvl="0"/>
            <a:r>
              <a:rPr lang="sl-SI" sz="2400" b="1" dirty="0"/>
              <a:t>Zaključna faza</a:t>
            </a:r>
            <a:r>
              <a:rPr lang="sl-SI" sz="2400" dirty="0"/>
              <a:t>: Pogovor o ugotovitvah in spoznanjih, o težavah in novo usvojenem znanju. Zaključna anketa dijakov. Pri matematiki učitelj na koncu povzame najpomembnejše ugotovitve. Med drugim tudi, da na poti do šole s preskakovanjem pride do ostanka kvadratkov, kar povežemo z osnovnim izrekom o deljenju v množici naravnih števil. Enakomerno porazdelitev večkratnikov pa uporabimo pri dokazovanju deljivosti pri algebrskih izrazih.</a:t>
            </a:r>
          </a:p>
        </p:txBody>
      </p:sp>
    </p:spTree>
    <p:extLst>
      <p:ext uri="{BB962C8B-B14F-4D97-AF65-F5344CB8AC3E}">
        <p14:creationId xmlns:p14="http://schemas.microsoft.com/office/powerpoint/2010/main" val="985486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826CE5-6A4C-444E-9B88-E25E1650D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82" y="203761"/>
            <a:ext cx="7859751" cy="620993"/>
          </a:xfrm>
        </p:spPr>
        <p:txBody>
          <a:bodyPr>
            <a:normAutofit fontScale="90000"/>
          </a:bodyPr>
          <a:lstStyle/>
          <a:p>
            <a:r>
              <a:rPr lang="sl-SI" dirty="0"/>
              <a:t>Delavnica 1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8820FC3-2C47-49CB-BF78-3BDF80C52E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591" b="14068"/>
          <a:stretch/>
        </p:blipFill>
        <p:spPr>
          <a:xfrm>
            <a:off x="685801" y="824754"/>
            <a:ext cx="4686300" cy="564236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9CD27A0-20F1-47D3-B775-2A63800104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36" t="2767" r="597" b="81699"/>
          <a:stretch/>
        </p:blipFill>
        <p:spPr>
          <a:xfrm>
            <a:off x="5372101" y="2681498"/>
            <a:ext cx="6280864" cy="14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9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826CE5-6A4C-444E-9B88-E25E1650D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82" y="203761"/>
            <a:ext cx="7859751" cy="620993"/>
          </a:xfrm>
        </p:spPr>
        <p:txBody>
          <a:bodyPr>
            <a:normAutofit fontScale="90000"/>
          </a:bodyPr>
          <a:lstStyle/>
          <a:p>
            <a:r>
              <a:rPr lang="sl-SI" dirty="0"/>
              <a:t>Delavnica 1 </a:t>
            </a:r>
            <a:r>
              <a:rPr lang="sl-SI" sz="2700" dirty="0"/>
              <a:t>Rešitve ki smo jih zgradili skupaj z dijaki</a:t>
            </a: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DC35BA0-D82E-4B2F-B080-E60459D57B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68" y="1754362"/>
            <a:ext cx="2400508" cy="3711262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7B6FEEC-2E60-4ABE-A0DC-3DC479FFD4B2}"/>
              </a:ext>
            </a:extLst>
          </p:cNvPr>
          <p:cNvSpPr txBox="1"/>
          <p:nvPr/>
        </p:nvSpPr>
        <p:spPr>
          <a:xfrm>
            <a:off x="1252489" y="5600944"/>
            <a:ext cx="1074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7F8686"/>
                </a:solidFill>
              </a:rPr>
              <a:t>Rešitev 1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0504496-9724-4EBA-9F1F-552A9909C2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514" y="1769604"/>
            <a:ext cx="4503810" cy="3696020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52CFC75E-A854-456C-A2B8-4900C8F34273}"/>
              </a:ext>
            </a:extLst>
          </p:cNvPr>
          <p:cNvSpPr txBox="1"/>
          <p:nvPr/>
        </p:nvSpPr>
        <p:spPr>
          <a:xfrm>
            <a:off x="6096000" y="5600944"/>
            <a:ext cx="1074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7F8686"/>
                </a:solidFill>
              </a:rPr>
              <a:t>Rešitev 2</a:t>
            </a:r>
          </a:p>
        </p:txBody>
      </p:sp>
    </p:spTree>
    <p:extLst>
      <p:ext uri="{BB962C8B-B14F-4D97-AF65-F5344CB8AC3E}">
        <p14:creationId xmlns:p14="http://schemas.microsoft.com/office/powerpoint/2010/main" val="857781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826CE5-6A4C-444E-9B88-E25E1650D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82" y="203761"/>
            <a:ext cx="7859751" cy="620993"/>
          </a:xfrm>
        </p:spPr>
        <p:txBody>
          <a:bodyPr>
            <a:normAutofit fontScale="90000"/>
          </a:bodyPr>
          <a:lstStyle/>
          <a:p>
            <a:r>
              <a:rPr lang="sl-SI" dirty="0"/>
              <a:t>Delavnica 1 </a:t>
            </a:r>
            <a:r>
              <a:rPr lang="sl-SI" sz="2700" dirty="0"/>
              <a:t>Rešitve ki smo jih zgradili skupaj z dijaki</a:t>
            </a:r>
            <a:endParaRPr lang="sl-SI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19E5D1C3-2606-41DB-B5D8-2CFA2C43B83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03251"/>
            <a:ext cx="4762913" cy="511346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33BEB8BA-9F98-49F7-A9E2-55D97E404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06" y="1086961"/>
            <a:ext cx="4732430" cy="4320914"/>
          </a:xfrm>
          <a:prstGeom prst="rect">
            <a:avLst/>
          </a:prstGeom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C2956B63-A592-4B91-88F5-E251250701DE}"/>
              </a:ext>
            </a:extLst>
          </p:cNvPr>
          <p:cNvSpPr txBox="1"/>
          <p:nvPr/>
        </p:nvSpPr>
        <p:spPr>
          <a:xfrm>
            <a:off x="880369" y="5670083"/>
            <a:ext cx="1074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7F8686"/>
                </a:solidFill>
              </a:rPr>
              <a:t>Rešitev 3</a:t>
            </a:r>
          </a:p>
        </p:txBody>
      </p:sp>
    </p:spTree>
    <p:extLst>
      <p:ext uri="{BB962C8B-B14F-4D97-AF65-F5344CB8AC3E}">
        <p14:creationId xmlns:p14="http://schemas.microsoft.com/office/powerpoint/2010/main" val="3507267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AMcolab_MINUT" id="{F007574B-6C5F-CB4A-A7AD-99CF7291EC49}" vid="{02370CF2-BE50-DB45-BE55-0F4A5DF155AB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</TotalTime>
  <Words>1310</Words>
  <Application>Microsoft Office PowerPoint</Application>
  <PresentationFormat>Širokozaslonsko</PresentationFormat>
  <Paragraphs>137</Paragraphs>
  <Slides>19</Slides>
  <Notes>18</Notes>
  <HiddenSlides>1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Matematika in Pišek</vt:lpstr>
      <vt:lpstr>Namen projekta</vt:lpstr>
      <vt:lpstr>Cilji</vt:lpstr>
      <vt:lpstr>Učna situacija</vt:lpstr>
      <vt:lpstr>Potek projekta</vt:lpstr>
      <vt:lpstr>Izvedba</vt:lpstr>
      <vt:lpstr>Delavnica 1</vt:lpstr>
      <vt:lpstr>Delavnica 1 Rešitve ki smo jih zgradili skupaj z dijaki</vt:lpstr>
      <vt:lpstr>Delavnica 1 Rešitve ki smo jih zgradili skupaj z dijaki</vt:lpstr>
      <vt:lpstr>Delavnica 2 </vt:lpstr>
      <vt:lpstr>Delavnica 3</vt:lpstr>
      <vt:lpstr>Delavnica 3 Učni list</vt:lpstr>
      <vt:lpstr>Delavnica 3 Učni list</vt:lpstr>
      <vt:lpstr>Delavnica 1  izdelki dijakov</vt:lpstr>
      <vt:lpstr>Delavnica 1  izdelki dijakov</vt:lpstr>
      <vt:lpstr>Delavnica 3  izdelki dijakov</vt:lpstr>
      <vt:lpstr>Priporočila za učitelja</vt:lpstr>
      <vt:lpstr>Odzivi dijakov</vt:lpstr>
      <vt:lpstr>Ankete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Matija Lokar</dc:creator>
  <cp:lastModifiedBy>Nastja Lasič</cp:lastModifiedBy>
  <cp:revision>56</cp:revision>
  <dcterms:created xsi:type="dcterms:W3CDTF">2020-10-04T09:09:25Z</dcterms:created>
  <dcterms:modified xsi:type="dcterms:W3CDTF">2023-09-20T19:54:56Z</dcterms:modified>
</cp:coreProperties>
</file>