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18"/>
  </p:notesMasterIdLst>
  <p:handoutMasterIdLst>
    <p:handoutMasterId r:id="rId19"/>
  </p:handoutMasterIdLst>
  <p:sldIdLst>
    <p:sldId id="318" r:id="rId2"/>
    <p:sldId id="319" r:id="rId3"/>
    <p:sldId id="325" r:id="rId4"/>
    <p:sldId id="326" r:id="rId5"/>
    <p:sldId id="321" r:id="rId6"/>
    <p:sldId id="327" r:id="rId7"/>
    <p:sldId id="322" r:id="rId8"/>
    <p:sldId id="329" r:id="rId9"/>
    <p:sldId id="328" r:id="rId10"/>
    <p:sldId id="330" r:id="rId11"/>
    <p:sldId id="331" r:id="rId12"/>
    <p:sldId id="332" r:id="rId13"/>
    <p:sldId id="334" r:id="rId14"/>
    <p:sldId id="335" r:id="rId15"/>
    <p:sldId id="333" r:id="rId16"/>
    <p:sldId id="336" r:id="rId1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495"/>
  </p:normalViewPr>
  <p:slideViewPr>
    <p:cSldViewPr>
      <p:cViewPr varScale="1">
        <p:scale>
          <a:sx n="101" d="100"/>
          <a:sy n="101" d="100"/>
        </p:scale>
        <p:origin x="250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BM:Users:bojanmusil:Desktop:Piktum%20poro&#269;ilo:PIKTUM.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Sheet1!$B$3</c:f>
              <c:strCache>
                <c:ptCount val="1"/>
                <c:pt idx="0">
                  <c:v>Pred</c:v>
                </c:pt>
              </c:strCache>
            </c:strRef>
          </c:tx>
          <c:spPr>
            <a:ln>
              <a:solidFill>
                <a:schemeClr val="bg1">
                  <a:lumMod val="50000"/>
                </a:schemeClr>
              </a:solidFill>
            </a:ln>
          </c:spPr>
          <c:marker>
            <c:symbol val="none"/>
          </c:marker>
          <c:cat>
            <c:strRef>
              <c:f>Sheet1!$A$4:$A$10</c:f>
              <c:strCache>
                <c:ptCount val="7"/>
                <c:pt idx="0">
                  <c:v>OCENA RAZVOJA DIGITALNIH KOMPETENC BODOČIH UČITELJEV</c:v>
                </c:pt>
                <c:pt idx="1">
                  <c:v>STALIŠČA DO UPORABE IKT V IZOBRAŽEVANJU</c:v>
                </c:pt>
                <c:pt idx="2">
                  <c:v>OCENA SAMOUČINKOVITOSTi UPORABE IKT NA SPLETU </c:v>
                </c:pt>
                <c:pt idx="3">
                  <c:v>NOTRANJA MOTIVACIJA UPORABE IKT</c:v>
                </c:pt>
                <c:pt idx="4">
                  <c:v>SPLOŠNA PODPORA OKOLJA</c:v>
                </c:pt>
                <c:pt idx="5">
                  <c:v>TEHNIČNA PODPORA</c:v>
                </c:pt>
                <c:pt idx="6">
                  <c:v>ZUNANJA MOTIVACIJA UPORABE IKT</c:v>
                </c:pt>
              </c:strCache>
            </c:strRef>
          </c:cat>
          <c:val>
            <c:numRef>
              <c:f>Sheet1!$B$4:$B$10</c:f>
              <c:numCache>
                <c:formatCode>General</c:formatCode>
                <c:ptCount val="7"/>
                <c:pt idx="0">
                  <c:v>3.9</c:v>
                </c:pt>
                <c:pt idx="1">
                  <c:v>3.77</c:v>
                </c:pt>
                <c:pt idx="2">
                  <c:v>3.62</c:v>
                </c:pt>
                <c:pt idx="3">
                  <c:v>3.72</c:v>
                </c:pt>
                <c:pt idx="4">
                  <c:v>3.1</c:v>
                </c:pt>
                <c:pt idx="5">
                  <c:v>2.78</c:v>
                </c:pt>
                <c:pt idx="6">
                  <c:v>2.2599999999999998</c:v>
                </c:pt>
              </c:numCache>
            </c:numRef>
          </c:val>
          <c:smooth val="0"/>
          <c:extLst>
            <c:ext xmlns:c16="http://schemas.microsoft.com/office/drawing/2014/chart" uri="{C3380CC4-5D6E-409C-BE32-E72D297353CC}">
              <c16:uniqueId val="{00000000-841C-42A8-996C-4E82229B4CB9}"/>
            </c:ext>
          </c:extLst>
        </c:ser>
        <c:ser>
          <c:idx val="1"/>
          <c:order val="1"/>
          <c:tx>
            <c:strRef>
              <c:f>Sheet1!$C$3</c:f>
              <c:strCache>
                <c:ptCount val="1"/>
                <c:pt idx="0">
                  <c:v>Po</c:v>
                </c:pt>
              </c:strCache>
            </c:strRef>
          </c:tx>
          <c:spPr>
            <a:ln>
              <a:solidFill>
                <a:schemeClr val="tx1"/>
              </a:solidFill>
            </a:ln>
          </c:spPr>
          <c:marker>
            <c:symbol val="none"/>
          </c:marker>
          <c:cat>
            <c:strRef>
              <c:f>Sheet1!$A$4:$A$10</c:f>
              <c:strCache>
                <c:ptCount val="7"/>
                <c:pt idx="0">
                  <c:v>OCENA RAZVOJA DIGITALNIH KOMPETENC BODOČIH UČITELJEV</c:v>
                </c:pt>
                <c:pt idx="1">
                  <c:v>STALIŠČA DO UPORABE IKT V IZOBRAŽEVANJU</c:v>
                </c:pt>
                <c:pt idx="2">
                  <c:v>OCENA SAMOUČINKOVITOSTi UPORABE IKT NA SPLETU </c:v>
                </c:pt>
                <c:pt idx="3">
                  <c:v>NOTRANJA MOTIVACIJA UPORABE IKT</c:v>
                </c:pt>
                <c:pt idx="4">
                  <c:v>SPLOŠNA PODPORA OKOLJA</c:v>
                </c:pt>
                <c:pt idx="5">
                  <c:v>TEHNIČNA PODPORA</c:v>
                </c:pt>
                <c:pt idx="6">
                  <c:v>ZUNANJA MOTIVACIJA UPORABE IKT</c:v>
                </c:pt>
              </c:strCache>
            </c:strRef>
          </c:cat>
          <c:val>
            <c:numRef>
              <c:f>Sheet1!$C$4:$C$10</c:f>
              <c:numCache>
                <c:formatCode>General</c:formatCode>
                <c:ptCount val="7"/>
                <c:pt idx="0">
                  <c:v>3.92</c:v>
                </c:pt>
                <c:pt idx="1">
                  <c:v>3.85</c:v>
                </c:pt>
                <c:pt idx="2">
                  <c:v>3.65</c:v>
                </c:pt>
                <c:pt idx="3">
                  <c:v>3.74</c:v>
                </c:pt>
                <c:pt idx="4">
                  <c:v>3.23</c:v>
                </c:pt>
                <c:pt idx="5">
                  <c:v>2.61</c:v>
                </c:pt>
                <c:pt idx="6">
                  <c:v>2.41</c:v>
                </c:pt>
              </c:numCache>
            </c:numRef>
          </c:val>
          <c:smooth val="0"/>
          <c:extLst>
            <c:ext xmlns:c16="http://schemas.microsoft.com/office/drawing/2014/chart" uri="{C3380CC4-5D6E-409C-BE32-E72D297353CC}">
              <c16:uniqueId val="{00000001-841C-42A8-996C-4E82229B4CB9}"/>
            </c:ext>
          </c:extLst>
        </c:ser>
        <c:dLbls>
          <c:showLegendKey val="0"/>
          <c:showVal val="0"/>
          <c:showCatName val="0"/>
          <c:showSerName val="0"/>
          <c:showPercent val="0"/>
          <c:showBubbleSize val="0"/>
        </c:dLbls>
        <c:smooth val="0"/>
        <c:axId val="-2103775912"/>
        <c:axId val="-2108788424"/>
      </c:lineChart>
      <c:catAx>
        <c:axId val="-2103775912"/>
        <c:scaling>
          <c:orientation val="minMax"/>
        </c:scaling>
        <c:delete val="0"/>
        <c:axPos val="b"/>
        <c:numFmt formatCode="General" sourceLinked="0"/>
        <c:majorTickMark val="out"/>
        <c:minorTickMark val="none"/>
        <c:tickLblPos val="nextTo"/>
        <c:txPr>
          <a:bodyPr rot="-5400000" vert="horz"/>
          <a:lstStyle/>
          <a:p>
            <a:pPr>
              <a:defRPr>
                <a:latin typeface="+mj-lt"/>
              </a:defRPr>
            </a:pPr>
            <a:endParaRPr lang="en-US"/>
          </a:p>
        </c:txPr>
        <c:crossAx val="-2108788424"/>
        <c:crosses val="autoZero"/>
        <c:auto val="1"/>
        <c:lblAlgn val="ctr"/>
        <c:lblOffset val="100"/>
        <c:noMultiLvlLbl val="0"/>
      </c:catAx>
      <c:valAx>
        <c:axId val="-2108788424"/>
        <c:scaling>
          <c:orientation val="minMax"/>
          <c:max val="5"/>
          <c:min val="1"/>
        </c:scaling>
        <c:delete val="0"/>
        <c:axPos val="l"/>
        <c:majorGridlines/>
        <c:numFmt formatCode="General" sourceLinked="1"/>
        <c:majorTickMark val="out"/>
        <c:minorTickMark val="none"/>
        <c:tickLblPos val="nextTo"/>
        <c:txPr>
          <a:bodyPr/>
          <a:lstStyle/>
          <a:p>
            <a:pPr>
              <a:defRPr>
                <a:latin typeface="+mj-lt"/>
              </a:defRPr>
            </a:pPr>
            <a:endParaRPr lang="en-US"/>
          </a:p>
        </c:txPr>
        <c:crossAx val="-2103775912"/>
        <c:crosses val="autoZero"/>
        <c:crossBetween val="between"/>
        <c:majorUnit val="1"/>
      </c:valAx>
    </c:plotArea>
    <c:legend>
      <c:legendPos val="r"/>
      <c:overlay val="0"/>
      <c:txPr>
        <a:bodyPr/>
        <a:lstStyle/>
        <a:p>
          <a:pPr>
            <a:defRPr>
              <a:latin typeface="+mj-lt"/>
            </a:defRPr>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3FC0CB-BA62-FA47-A1ED-43BCC48284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C3479B-5AAB-1F4A-81EB-6BD268894F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C76F4E-226D-9340-8DFA-6A82FF7B6252}" type="datetimeFigureOut">
              <a:rPr lang="en-US" smtClean="0"/>
              <a:t>9/27/18</a:t>
            </a:fld>
            <a:endParaRPr lang="en-US"/>
          </a:p>
        </p:txBody>
      </p:sp>
      <p:sp>
        <p:nvSpPr>
          <p:cNvPr id="4" name="Footer Placeholder 3">
            <a:extLst>
              <a:ext uri="{FF2B5EF4-FFF2-40B4-BE49-F238E27FC236}">
                <a16:creationId xmlns:a16="http://schemas.microsoft.com/office/drawing/2014/main" id="{21DF881B-3609-2542-9416-58EF0B1DDC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A5DCFA-CF40-7143-A502-3632F63F45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7236EC-F9AD-434E-8937-912918A0DDFA}" type="slidenum">
              <a:rPr lang="en-US" smtClean="0"/>
              <a:t>‹#›</a:t>
            </a:fld>
            <a:endParaRPr lang="en-US"/>
          </a:p>
        </p:txBody>
      </p:sp>
    </p:spTree>
    <p:extLst>
      <p:ext uri="{BB962C8B-B14F-4D97-AF65-F5344CB8AC3E}">
        <p14:creationId xmlns:p14="http://schemas.microsoft.com/office/powerpoint/2010/main" val="344289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A44D03D-0AFD-6243-A100-468CB562B19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sl-SI"/>
          </a:p>
        </p:txBody>
      </p:sp>
      <p:sp>
        <p:nvSpPr>
          <p:cNvPr id="3075" name="Rectangle 3">
            <a:extLst>
              <a:ext uri="{FF2B5EF4-FFF2-40B4-BE49-F238E27FC236}">
                <a16:creationId xmlns:a16="http://schemas.microsoft.com/office/drawing/2014/main" id="{3F2EB9B7-A030-934D-AA73-A1BB7B62AAA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sl-SI"/>
          </a:p>
        </p:txBody>
      </p:sp>
      <p:sp>
        <p:nvSpPr>
          <p:cNvPr id="13316" name="Rectangle 4">
            <a:extLst>
              <a:ext uri="{FF2B5EF4-FFF2-40B4-BE49-F238E27FC236}">
                <a16:creationId xmlns:a16="http://schemas.microsoft.com/office/drawing/2014/main" id="{DF01E4B1-16FE-D040-A5D5-48F5ABA5D01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C41410BD-345C-B547-A2C8-D079302DD28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altLang="en-US"/>
              <a:t>Kliknite, če želite urediti sloge besedila matrice</a:t>
            </a:r>
          </a:p>
          <a:p>
            <a:pPr lvl="1"/>
            <a:r>
              <a:rPr lang="sl-SI" altLang="en-US"/>
              <a:t>Druga raven</a:t>
            </a:r>
          </a:p>
          <a:p>
            <a:pPr lvl="2"/>
            <a:r>
              <a:rPr lang="sl-SI" altLang="en-US"/>
              <a:t>Tretja raven</a:t>
            </a:r>
          </a:p>
          <a:p>
            <a:pPr lvl="3"/>
            <a:r>
              <a:rPr lang="sl-SI" altLang="en-US"/>
              <a:t>Četrta raven</a:t>
            </a:r>
          </a:p>
          <a:p>
            <a:pPr lvl="4"/>
            <a:r>
              <a:rPr lang="sl-SI" altLang="en-US"/>
              <a:t>Peta raven</a:t>
            </a:r>
          </a:p>
        </p:txBody>
      </p:sp>
      <p:sp>
        <p:nvSpPr>
          <p:cNvPr id="3078" name="Rectangle 6">
            <a:extLst>
              <a:ext uri="{FF2B5EF4-FFF2-40B4-BE49-F238E27FC236}">
                <a16:creationId xmlns:a16="http://schemas.microsoft.com/office/drawing/2014/main" id="{D3DA6BFE-D698-4D45-9E52-19E6690553D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sl-SI"/>
          </a:p>
        </p:txBody>
      </p:sp>
      <p:sp>
        <p:nvSpPr>
          <p:cNvPr id="3079" name="Rectangle 7">
            <a:extLst>
              <a:ext uri="{FF2B5EF4-FFF2-40B4-BE49-F238E27FC236}">
                <a16:creationId xmlns:a16="http://schemas.microsoft.com/office/drawing/2014/main" id="{5714A0DD-02AD-CF4E-B2CC-CB361DEB149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0F2EABA-8A56-6E47-92E9-5C9858878E97}" type="slidenum">
              <a:rPr lang="sl-SI" altLang="en-US"/>
              <a:pPr/>
              <a:t>‹#›</a:t>
            </a:fld>
            <a:endParaRPr lang="sl-SI"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A4B72645-1019-8A44-960D-1681B38BA3B8}"/>
              </a:ext>
            </a:extLst>
          </p:cNvPr>
          <p:cNvSpPr>
            <a:spLocks noGrp="1" noRot="1" noChangeAspect="1"/>
          </p:cNvSpPr>
          <p:nvPr>
            <p:ph type="sldImg"/>
          </p:nvPr>
        </p:nvSpPr>
        <p:spPr>
          <a:ln/>
        </p:spPr>
      </p:sp>
      <p:sp>
        <p:nvSpPr>
          <p:cNvPr id="20482" name="Notes Placeholder 2">
            <a:extLst>
              <a:ext uri="{FF2B5EF4-FFF2-40B4-BE49-F238E27FC236}">
                <a16:creationId xmlns:a16="http://schemas.microsoft.com/office/drawing/2014/main" id="{2F0F1A7F-DE33-6446-9F62-88EA11312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l-SI" altLang="en-US" dirty="0">
                <a:latin typeface="Arial" panose="020B0604020202020204" pitchFamily="34" charset="0"/>
                <a:ea typeface="ＭＳ Ｐゴシック" panose="020B0600070205080204" pitchFamily="34" charset="-128"/>
              </a:rPr>
              <a:t>Raziskava je bila izvedena v dveh časovnih obdobjih, in sicer je bila prva izvedba v začetku zimskega semestra (oktobra 2017), druga izvedba pa ob koncu zimskega semestra (januarja 2018). Od prvotno vključenih 68 študentov je v obeh izvedbah sodelovalo skupno 59 študentov različnih kombinacij pedagoških programov (86,8 %), in sicer angleščine, filozofije, geografije, germanistike, madžarščine, pedagogike, slovenščine, sociologije, umetnostne zgodovine in zgodovine. Starostni razpon udeležencev je bil med 21. in 29. letom (povprečno so bili stari okoli 23 let), v celotnem vzorcu pa je bilo 9 moških (15,3 %).</a:t>
            </a:r>
            <a:endParaRPr lang="en-US" altLang="en-US" dirty="0">
              <a:latin typeface="Arial" panose="020B0604020202020204" pitchFamily="34" charset="0"/>
              <a:ea typeface="ＭＳ Ｐゴシック" panose="020B0600070205080204" pitchFamily="34" charset="-128"/>
            </a:endParaRPr>
          </a:p>
          <a:p>
            <a:r>
              <a:rPr lang="sl-SI" altLang="en-US" dirty="0">
                <a:latin typeface="Arial" panose="020B0604020202020204" pitchFamily="34" charset="0"/>
                <a:ea typeface="ＭＳ Ｐゴシック" panose="020B0600070205080204" pitchFamily="34" charset="-128"/>
              </a:rPr>
              <a:t>Pri pregledu sorodnih raziskav smo ugotovili, da lahko anketni vprašalnik oblikujemo na osnovi in nadgradnji instrumenta, ki ga je v svojem raziskovalnem delu uporabila Senica (2017). Pri večini vprašanj oziroma trditev udeleženci odgovarjajo s pomočjo petstopenjske lestvice, na kateri označijo pogostost uporabe ali stopnjo strinjanja. </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r>
              <a:rPr lang="sl-SI" altLang="en-US" b="1" dirty="0">
                <a:latin typeface="Arial" panose="020B0604020202020204" pitchFamily="34" charset="0"/>
                <a:ea typeface="ＭＳ Ｐゴシック" panose="020B0600070205080204" pitchFamily="34" charset="-128"/>
              </a:rPr>
              <a:t>Interpretacija pridobljenih podatkov</a:t>
            </a:r>
            <a:endParaRPr lang="en-US" altLang="en-US" b="1" dirty="0">
              <a:latin typeface="Arial" panose="020B0604020202020204" pitchFamily="34" charset="0"/>
              <a:ea typeface="ＭＳ Ｐゴシック" panose="020B0600070205080204" pitchFamily="34" charset="-128"/>
            </a:endParaRPr>
          </a:p>
          <a:p>
            <a:r>
              <a:rPr lang="sl-SI" altLang="en-US" dirty="0">
                <a:latin typeface="Arial" panose="020B0604020202020204" pitchFamily="34" charset="0"/>
                <a:ea typeface="ＭＳ Ｐゴシック" panose="020B0600070205080204" pitchFamily="34" charset="-128"/>
              </a:rPr>
              <a:t>Če povzamemo, med obema izvedbama ankete ni prišlo do drastičnih sprememb v ocenah udeleženih študentov, kar je glede na kratek interval obeh merjenj (tj. dobri trije meseci) pričakovano. V absolutnem smislu so v splošnem ocene razvoja digitalnih kompetenc bodočih učiteljev, samoučinkovitosti uporabe IKT na spletu, stališč do uporabe IKT v izobraževanju, notranje motiviranosti do uporabe IKT in splošne podpore okolja do uporabe IKT v izobraževanju med vrednostima 3 in 4 na pestopenjski lestvici strinjanja s trditvami, nekoliko nižje so ocene tehnične podpore (okoli 3) in pričakovano nižje ocene zunanje motiviranosti ali amotivacije do uporabe IKT (med 2 in 3). Hkrati je tudi glede na kontekst obeh merjenj (začetek študijskega leta in konec zimskega semestra) pričakovano, da so se v tem obdobju povečale ocene aktivnosti, ki so neposredno ali posredno povezane s študijem, kar pa lahko ima prav tako vpliv na povišanje ocen trditev samoučinkovitosti uporabe IKT, ki so povezane z učnim okoljem.  </a:t>
            </a:r>
            <a:endParaRPr lang="en-US" altLang="en-US" dirty="0">
              <a:latin typeface="Arial" panose="020B0604020202020204" pitchFamily="34" charset="0"/>
              <a:ea typeface="ＭＳ Ｐゴシック" panose="020B0600070205080204" pitchFamily="34" charset="-128"/>
            </a:endParaRPr>
          </a:p>
          <a:p>
            <a:r>
              <a:rPr lang="sl-SI" altLang="en-US" dirty="0">
                <a:latin typeface="Arial" panose="020B0604020202020204" pitchFamily="34" charset="0"/>
                <a:ea typeface="ＭＳ Ｐゴシック" panose="020B0600070205080204" pitchFamily="34" charset="-128"/>
              </a:rPr>
              <a:t>So se pa med obema izvedba ankete vseeno nakazane določene spremembe, ki lahko imajo ob bolj fokusirano izvedenih raziskavah zanimive praktične implikacije in posledične intervencije glede vključevanja in uporabe IKT v izobraževanju. Pri tem je potrebno izpostaviti lestvico motiviranosti do uporabe IKT v izobraževanju in obe lestvici, ki sta povezani z ocenami podpore okolja. Primerjava med obema izvedbama ankete namreč kaže, da je pri ocenah motiviranosti raven notranje motivacije ostala primerljiva, se je pa nekoliko zvišal zunanji vidik motiviranja ali celo relativiziranje smotrnosti uporabe IKT (amotivacija). Pri ocenah podpore okolja so udeleženci precej podobno ocenili podporo učiteljev, asistentov in drugih študentov med obema izvedbama, so pa bili v drugi izvedbi ankete bolj kritični do tehnične podpore. Deluje, kot da intenzivnejše in raznoliko vključevanje IKT vsebin v pedagoški proces, posredno s tem tudi usmerjanje pozornosti na pomen le-tega za izobraževanje, spreminja razmerje med različnimi vidiki motivacije do uporabe IKT v izobraževanju pri študentih, kjer se osnovni osebni interes (notranja motivacija) prekriva z zunanjimi vidiki motivacije in relativizacijo. Posledično pa večje znanje in vključevanje IKT vsebin povečuje tudi kritičnost do tehnične podpore okolja, kar predstavlja dodaten izziv za izobraževalna okolja. V tej perspektivi bi bilo smotrno nadaljnje intervencije vključevanja in uporabe IKT v izobraževanju usmeriti v individualizirane verifikacije kompetenc in veščin uporabe IKT pri vključenih posameznikih, ob tem pa zagotoviti ustrezno tehnično podporo procesu. </a:t>
            </a:r>
            <a:endParaRPr lang="en-US" altLang="en-US" dirty="0">
              <a:latin typeface="Arial" panose="020B0604020202020204" pitchFamily="34" charset="0"/>
              <a:ea typeface="ＭＳ Ｐゴシック" panose="020B0600070205080204" pitchFamily="34" charset="-128"/>
            </a:endParaRPr>
          </a:p>
          <a:p>
            <a:r>
              <a:rPr lang="sl-SI" altLang="en-US" b="1" dirty="0">
                <a:latin typeface="Arial" panose="020B0604020202020204" pitchFamily="34" charset="0"/>
                <a:ea typeface="ＭＳ Ｐゴシック" panose="020B0600070205080204" pitchFamily="34" charset="-128"/>
              </a:rPr>
              <a:t>Sklep</a:t>
            </a:r>
            <a:endParaRPr lang="en-US" altLang="en-US" b="1" dirty="0">
              <a:latin typeface="Arial" panose="020B0604020202020204" pitchFamily="34" charset="0"/>
              <a:ea typeface="ＭＳ Ｐゴシック" panose="020B0600070205080204" pitchFamily="34" charset="-128"/>
            </a:endParaRPr>
          </a:p>
          <a:p>
            <a:r>
              <a:rPr lang="sl-SI" altLang="en-US" dirty="0">
                <a:latin typeface="Arial" panose="020B0604020202020204" pitchFamily="34" charset="0"/>
                <a:ea typeface="ＭＳ Ｐゴシック" panose="020B0600070205080204" pitchFamily="34" charset="-128"/>
              </a:rPr>
              <a:t>Iz dodatnih vprašanj druge izvedbe ankete, ki so bila namenjena samoevalvaciji udeležencev, je razvidno, da študenti svoje znanje in veščine uporabe IKT ocenjujejo realistično, kar še dodatno potrjuje skladnost ocen prve in druge izvedbe ankete, hkrati pa nekoliko pozitivneje ocenjujejo tudi napredek lastnega znanja o uporabi IKT v izobraževanju, podane primere uporabe IKT v preteklem semestru in tudi izboljšanje lastne uporabe IKT zaradi primerov iz preteklega semestra.</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CD79D1E5-4357-CE46-99CF-8E64A3F7805B}"/>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8B3B465-0202-A640-85B4-2CF92F8763E1}" type="slidenum">
              <a:rPr lang="sl-SI" altLang="en-US" sz="1200"/>
              <a:pPr eaLnBrk="1" hangingPunct="1"/>
              <a:t>5</a:t>
            </a:fld>
            <a:endParaRPr lang="sl-SI"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l-SI"/>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Click to edit Master subtitle style</a:t>
            </a:r>
            <a:endParaRPr lang="en-US"/>
          </a:p>
        </p:txBody>
      </p:sp>
      <p:sp>
        <p:nvSpPr>
          <p:cNvPr id="4" name="Date Placeholder 3">
            <a:extLst>
              <a:ext uri="{FF2B5EF4-FFF2-40B4-BE49-F238E27FC236}">
                <a16:creationId xmlns:a16="http://schemas.microsoft.com/office/drawing/2014/main" id="{F490DE14-B7D9-E54D-B276-55A86B376BC9}"/>
              </a:ext>
            </a:extLst>
          </p:cNvPr>
          <p:cNvSpPr>
            <a:spLocks noGrp="1"/>
          </p:cNvSpPr>
          <p:nvPr>
            <p:ph type="dt" sz="half" idx="10"/>
          </p:nvPr>
        </p:nvSpPr>
        <p:spPr/>
        <p:txBody>
          <a:bodyPr/>
          <a:lstStyle>
            <a:lvl1pPr>
              <a:defRPr/>
            </a:lvl1pPr>
          </a:lstStyle>
          <a:p>
            <a:pPr>
              <a:defRPr/>
            </a:pPr>
            <a:endParaRPr lang="sl-SI"/>
          </a:p>
        </p:txBody>
      </p:sp>
      <p:sp>
        <p:nvSpPr>
          <p:cNvPr id="5" name="Footer Placeholder 4">
            <a:extLst>
              <a:ext uri="{FF2B5EF4-FFF2-40B4-BE49-F238E27FC236}">
                <a16:creationId xmlns:a16="http://schemas.microsoft.com/office/drawing/2014/main" id="{FF539F23-3C57-6A42-9349-0A41597475CA}"/>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21848E25-482B-F141-8992-50E782685570}"/>
              </a:ext>
            </a:extLst>
          </p:cNvPr>
          <p:cNvSpPr>
            <a:spLocks noGrp="1"/>
          </p:cNvSpPr>
          <p:nvPr>
            <p:ph type="sldNum" sz="quarter" idx="12"/>
          </p:nvPr>
        </p:nvSpPr>
        <p:spPr/>
        <p:txBody>
          <a:bodyPr/>
          <a:lstStyle>
            <a:lvl1pPr>
              <a:defRPr/>
            </a:lvl1pPr>
          </a:lstStyle>
          <a:p>
            <a:fld id="{0A864F9C-3874-6942-B7CA-E6D0039745FF}" type="slidenum">
              <a:rPr lang="sl-SI" altLang="en-US"/>
              <a:pPr/>
              <a:t>‹#›</a:t>
            </a:fld>
            <a:endParaRPr lang="sl-SI" altLang="en-US"/>
          </a:p>
        </p:txBody>
      </p:sp>
    </p:spTree>
    <p:extLst>
      <p:ext uri="{BB962C8B-B14F-4D97-AF65-F5344CB8AC3E}">
        <p14:creationId xmlns:p14="http://schemas.microsoft.com/office/powerpoint/2010/main" val="20292294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a:extLst>
              <a:ext uri="{FF2B5EF4-FFF2-40B4-BE49-F238E27FC236}">
                <a16:creationId xmlns:a16="http://schemas.microsoft.com/office/drawing/2014/main" id="{8941B97B-59E1-7846-8E65-4E3EC8CE8CD6}"/>
              </a:ext>
            </a:extLst>
          </p:cNvPr>
          <p:cNvSpPr>
            <a:spLocks noGrp="1"/>
          </p:cNvSpPr>
          <p:nvPr>
            <p:ph type="dt" sz="half" idx="10"/>
          </p:nvPr>
        </p:nvSpPr>
        <p:spPr/>
        <p:txBody>
          <a:bodyPr/>
          <a:lstStyle>
            <a:lvl1pPr>
              <a:defRPr/>
            </a:lvl1pPr>
          </a:lstStyle>
          <a:p>
            <a:pPr>
              <a:defRPr/>
            </a:pPr>
            <a:endParaRPr lang="sl-SI"/>
          </a:p>
        </p:txBody>
      </p:sp>
      <p:sp>
        <p:nvSpPr>
          <p:cNvPr id="5" name="Footer Placeholder 4">
            <a:extLst>
              <a:ext uri="{FF2B5EF4-FFF2-40B4-BE49-F238E27FC236}">
                <a16:creationId xmlns:a16="http://schemas.microsoft.com/office/drawing/2014/main" id="{5ABC6CDB-E18B-CC4A-8F37-8E6E193E0DC1}"/>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3295AAD3-B200-204B-A9E5-94D1B411E64E}"/>
              </a:ext>
            </a:extLst>
          </p:cNvPr>
          <p:cNvSpPr>
            <a:spLocks noGrp="1"/>
          </p:cNvSpPr>
          <p:nvPr>
            <p:ph type="sldNum" sz="quarter" idx="12"/>
          </p:nvPr>
        </p:nvSpPr>
        <p:spPr/>
        <p:txBody>
          <a:bodyPr/>
          <a:lstStyle>
            <a:lvl1pPr>
              <a:defRPr/>
            </a:lvl1pPr>
          </a:lstStyle>
          <a:p>
            <a:fld id="{A5F8C08B-7F72-2B47-A5D7-C7C1E00A84D8}" type="slidenum">
              <a:rPr lang="sl-SI" altLang="en-US"/>
              <a:pPr/>
              <a:t>‹#›</a:t>
            </a:fld>
            <a:endParaRPr lang="sl-SI" altLang="en-US"/>
          </a:p>
        </p:txBody>
      </p:sp>
    </p:spTree>
    <p:extLst>
      <p:ext uri="{BB962C8B-B14F-4D97-AF65-F5344CB8AC3E}">
        <p14:creationId xmlns:p14="http://schemas.microsoft.com/office/powerpoint/2010/main" val="116360300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l-SI"/>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a:extLst>
              <a:ext uri="{FF2B5EF4-FFF2-40B4-BE49-F238E27FC236}">
                <a16:creationId xmlns:a16="http://schemas.microsoft.com/office/drawing/2014/main" id="{541FA68E-1699-FF43-9C51-64B615A6301E}"/>
              </a:ext>
            </a:extLst>
          </p:cNvPr>
          <p:cNvSpPr>
            <a:spLocks noGrp="1"/>
          </p:cNvSpPr>
          <p:nvPr>
            <p:ph type="dt" sz="half" idx="10"/>
          </p:nvPr>
        </p:nvSpPr>
        <p:spPr/>
        <p:txBody>
          <a:bodyPr/>
          <a:lstStyle>
            <a:lvl1pPr>
              <a:defRPr/>
            </a:lvl1pPr>
          </a:lstStyle>
          <a:p>
            <a:pPr>
              <a:defRPr/>
            </a:pPr>
            <a:endParaRPr lang="sl-SI"/>
          </a:p>
        </p:txBody>
      </p:sp>
      <p:sp>
        <p:nvSpPr>
          <p:cNvPr id="5" name="Footer Placeholder 4">
            <a:extLst>
              <a:ext uri="{FF2B5EF4-FFF2-40B4-BE49-F238E27FC236}">
                <a16:creationId xmlns:a16="http://schemas.microsoft.com/office/drawing/2014/main" id="{4F684234-B62D-8649-852E-C8A7F8B07318}"/>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951E7CC3-C046-4A47-BB9C-2DE1B55E6173}"/>
              </a:ext>
            </a:extLst>
          </p:cNvPr>
          <p:cNvSpPr>
            <a:spLocks noGrp="1"/>
          </p:cNvSpPr>
          <p:nvPr>
            <p:ph type="sldNum" sz="quarter" idx="12"/>
          </p:nvPr>
        </p:nvSpPr>
        <p:spPr/>
        <p:txBody>
          <a:bodyPr/>
          <a:lstStyle>
            <a:lvl1pPr>
              <a:defRPr/>
            </a:lvl1pPr>
          </a:lstStyle>
          <a:p>
            <a:fld id="{E72681CB-BA6B-2E49-B61D-9545FE128B3B}" type="slidenum">
              <a:rPr lang="sl-SI" altLang="en-US"/>
              <a:pPr/>
              <a:t>‹#›</a:t>
            </a:fld>
            <a:endParaRPr lang="sl-SI" altLang="en-US"/>
          </a:p>
        </p:txBody>
      </p:sp>
    </p:spTree>
    <p:extLst>
      <p:ext uri="{BB962C8B-B14F-4D97-AF65-F5344CB8AC3E}">
        <p14:creationId xmlns:p14="http://schemas.microsoft.com/office/powerpoint/2010/main" val="42393040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Content Placeholder 2"/>
          <p:cNvSpPr>
            <a:spLocks noGrp="1"/>
          </p:cNvSpPr>
          <p:nvPr>
            <p:ph idx="1"/>
          </p:nvPr>
        </p:nvSpPr>
        <p:spPr/>
        <p:txBody>
          <a:body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a:extLst>
              <a:ext uri="{FF2B5EF4-FFF2-40B4-BE49-F238E27FC236}">
                <a16:creationId xmlns:a16="http://schemas.microsoft.com/office/drawing/2014/main" id="{66C77BF5-90F9-4146-96B1-E47B543796B5}"/>
              </a:ext>
            </a:extLst>
          </p:cNvPr>
          <p:cNvSpPr>
            <a:spLocks noGrp="1"/>
          </p:cNvSpPr>
          <p:nvPr>
            <p:ph type="dt" sz="half" idx="10"/>
          </p:nvPr>
        </p:nvSpPr>
        <p:spPr/>
        <p:txBody>
          <a:bodyPr/>
          <a:lstStyle>
            <a:lvl1pPr>
              <a:defRPr/>
            </a:lvl1pPr>
          </a:lstStyle>
          <a:p>
            <a:pPr>
              <a:defRPr/>
            </a:pPr>
            <a:endParaRPr lang="sl-SI"/>
          </a:p>
        </p:txBody>
      </p:sp>
      <p:sp>
        <p:nvSpPr>
          <p:cNvPr id="5" name="Footer Placeholder 4">
            <a:extLst>
              <a:ext uri="{FF2B5EF4-FFF2-40B4-BE49-F238E27FC236}">
                <a16:creationId xmlns:a16="http://schemas.microsoft.com/office/drawing/2014/main" id="{17D1F252-B2D2-C84D-8B69-E3E075337D31}"/>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D97B7FAE-AEF2-DB40-857B-7BD06444138F}"/>
              </a:ext>
            </a:extLst>
          </p:cNvPr>
          <p:cNvSpPr>
            <a:spLocks noGrp="1"/>
          </p:cNvSpPr>
          <p:nvPr>
            <p:ph type="sldNum" sz="quarter" idx="12"/>
          </p:nvPr>
        </p:nvSpPr>
        <p:spPr/>
        <p:txBody>
          <a:bodyPr/>
          <a:lstStyle>
            <a:lvl1pPr>
              <a:defRPr/>
            </a:lvl1pPr>
          </a:lstStyle>
          <a:p>
            <a:fld id="{FC88E737-5748-F445-A718-5D8659A0FD75}" type="slidenum">
              <a:rPr lang="sl-SI" altLang="en-US"/>
              <a:pPr/>
              <a:t>‹#›</a:t>
            </a:fld>
            <a:endParaRPr lang="sl-SI" altLang="en-US"/>
          </a:p>
        </p:txBody>
      </p:sp>
    </p:spTree>
    <p:extLst>
      <p:ext uri="{BB962C8B-B14F-4D97-AF65-F5344CB8AC3E}">
        <p14:creationId xmlns:p14="http://schemas.microsoft.com/office/powerpoint/2010/main" val="33755310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l-SI"/>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Click to edit Master text styles</a:t>
            </a:r>
          </a:p>
        </p:txBody>
      </p:sp>
      <p:sp>
        <p:nvSpPr>
          <p:cNvPr id="4" name="Date Placeholder 3">
            <a:extLst>
              <a:ext uri="{FF2B5EF4-FFF2-40B4-BE49-F238E27FC236}">
                <a16:creationId xmlns:a16="http://schemas.microsoft.com/office/drawing/2014/main" id="{D566591C-21A0-3A4E-B8B6-F7EBAFB42FA5}"/>
              </a:ext>
            </a:extLst>
          </p:cNvPr>
          <p:cNvSpPr>
            <a:spLocks noGrp="1"/>
          </p:cNvSpPr>
          <p:nvPr>
            <p:ph type="dt" sz="half" idx="10"/>
          </p:nvPr>
        </p:nvSpPr>
        <p:spPr/>
        <p:txBody>
          <a:bodyPr/>
          <a:lstStyle>
            <a:lvl1pPr>
              <a:defRPr/>
            </a:lvl1pPr>
          </a:lstStyle>
          <a:p>
            <a:pPr>
              <a:defRPr/>
            </a:pPr>
            <a:endParaRPr lang="sl-SI"/>
          </a:p>
        </p:txBody>
      </p:sp>
      <p:sp>
        <p:nvSpPr>
          <p:cNvPr id="5" name="Footer Placeholder 4">
            <a:extLst>
              <a:ext uri="{FF2B5EF4-FFF2-40B4-BE49-F238E27FC236}">
                <a16:creationId xmlns:a16="http://schemas.microsoft.com/office/drawing/2014/main" id="{A74206F4-ED28-604F-B7D6-2046F15E8E88}"/>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ABCB788E-DF81-A24B-93EA-F27CDC1D3936}"/>
              </a:ext>
            </a:extLst>
          </p:cNvPr>
          <p:cNvSpPr>
            <a:spLocks noGrp="1"/>
          </p:cNvSpPr>
          <p:nvPr>
            <p:ph type="sldNum" sz="quarter" idx="12"/>
          </p:nvPr>
        </p:nvSpPr>
        <p:spPr/>
        <p:txBody>
          <a:bodyPr/>
          <a:lstStyle>
            <a:lvl1pPr>
              <a:defRPr/>
            </a:lvl1pPr>
          </a:lstStyle>
          <a:p>
            <a:fld id="{03A221A0-56CE-4342-9705-11CAB774E5E5}" type="slidenum">
              <a:rPr lang="sl-SI" altLang="en-US"/>
              <a:pPr/>
              <a:t>‹#›</a:t>
            </a:fld>
            <a:endParaRPr lang="sl-SI" altLang="en-US"/>
          </a:p>
        </p:txBody>
      </p:sp>
    </p:spTree>
    <p:extLst>
      <p:ext uri="{BB962C8B-B14F-4D97-AF65-F5344CB8AC3E}">
        <p14:creationId xmlns:p14="http://schemas.microsoft.com/office/powerpoint/2010/main" val="38441739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5" name="Date Placeholder 3">
            <a:extLst>
              <a:ext uri="{FF2B5EF4-FFF2-40B4-BE49-F238E27FC236}">
                <a16:creationId xmlns:a16="http://schemas.microsoft.com/office/drawing/2014/main" id="{B6E00F75-470D-1F40-AD5D-8387A951A60D}"/>
              </a:ext>
            </a:extLst>
          </p:cNvPr>
          <p:cNvSpPr>
            <a:spLocks noGrp="1"/>
          </p:cNvSpPr>
          <p:nvPr>
            <p:ph type="dt" sz="half" idx="10"/>
          </p:nvPr>
        </p:nvSpPr>
        <p:spPr/>
        <p:txBody>
          <a:bodyPr/>
          <a:lstStyle>
            <a:lvl1pPr>
              <a:defRPr/>
            </a:lvl1pPr>
          </a:lstStyle>
          <a:p>
            <a:pPr>
              <a:defRPr/>
            </a:pPr>
            <a:endParaRPr lang="sl-SI"/>
          </a:p>
        </p:txBody>
      </p:sp>
      <p:sp>
        <p:nvSpPr>
          <p:cNvPr id="6" name="Footer Placeholder 4">
            <a:extLst>
              <a:ext uri="{FF2B5EF4-FFF2-40B4-BE49-F238E27FC236}">
                <a16:creationId xmlns:a16="http://schemas.microsoft.com/office/drawing/2014/main" id="{2D4824A8-DEE9-134C-8182-5BCDF1A3A09C}"/>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28D8CA4D-5A07-3A42-BDF5-A9E17EB5296A}"/>
              </a:ext>
            </a:extLst>
          </p:cNvPr>
          <p:cNvSpPr>
            <a:spLocks noGrp="1"/>
          </p:cNvSpPr>
          <p:nvPr>
            <p:ph type="sldNum" sz="quarter" idx="12"/>
          </p:nvPr>
        </p:nvSpPr>
        <p:spPr/>
        <p:txBody>
          <a:bodyPr/>
          <a:lstStyle>
            <a:lvl1pPr>
              <a:defRPr/>
            </a:lvl1pPr>
          </a:lstStyle>
          <a:p>
            <a:fld id="{69DD8D8E-BC7A-464A-A320-F8C4D1B4E903}" type="slidenum">
              <a:rPr lang="sl-SI" altLang="en-US"/>
              <a:pPr/>
              <a:t>‹#›</a:t>
            </a:fld>
            <a:endParaRPr lang="sl-SI" altLang="en-US"/>
          </a:p>
        </p:txBody>
      </p:sp>
    </p:spTree>
    <p:extLst>
      <p:ext uri="{BB962C8B-B14F-4D97-AF65-F5344CB8AC3E}">
        <p14:creationId xmlns:p14="http://schemas.microsoft.com/office/powerpoint/2010/main" val="11818540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7" name="Date Placeholder 3">
            <a:extLst>
              <a:ext uri="{FF2B5EF4-FFF2-40B4-BE49-F238E27FC236}">
                <a16:creationId xmlns:a16="http://schemas.microsoft.com/office/drawing/2014/main" id="{DB4B29A7-1AEE-7E4C-8649-27FA0FD6878A}"/>
              </a:ext>
            </a:extLst>
          </p:cNvPr>
          <p:cNvSpPr>
            <a:spLocks noGrp="1"/>
          </p:cNvSpPr>
          <p:nvPr>
            <p:ph type="dt" sz="half" idx="10"/>
          </p:nvPr>
        </p:nvSpPr>
        <p:spPr/>
        <p:txBody>
          <a:bodyPr/>
          <a:lstStyle>
            <a:lvl1pPr>
              <a:defRPr/>
            </a:lvl1pPr>
          </a:lstStyle>
          <a:p>
            <a:pPr>
              <a:defRPr/>
            </a:pPr>
            <a:endParaRPr lang="sl-SI"/>
          </a:p>
        </p:txBody>
      </p:sp>
      <p:sp>
        <p:nvSpPr>
          <p:cNvPr id="8" name="Footer Placeholder 4">
            <a:extLst>
              <a:ext uri="{FF2B5EF4-FFF2-40B4-BE49-F238E27FC236}">
                <a16:creationId xmlns:a16="http://schemas.microsoft.com/office/drawing/2014/main" id="{D9D9119D-A831-084B-AFAC-0F65091C53FA}"/>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BD155BD3-B3AB-E34A-902E-EDC1DA5B43D5}"/>
              </a:ext>
            </a:extLst>
          </p:cNvPr>
          <p:cNvSpPr>
            <a:spLocks noGrp="1"/>
          </p:cNvSpPr>
          <p:nvPr>
            <p:ph type="sldNum" sz="quarter" idx="12"/>
          </p:nvPr>
        </p:nvSpPr>
        <p:spPr/>
        <p:txBody>
          <a:bodyPr/>
          <a:lstStyle>
            <a:lvl1pPr>
              <a:defRPr/>
            </a:lvl1pPr>
          </a:lstStyle>
          <a:p>
            <a:fld id="{FE8EFF17-A51D-EA42-B24C-1C25B99A569A}" type="slidenum">
              <a:rPr lang="sl-SI" altLang="en-US"/>
              <a:pPr/>
              <a:t>‹#›</a:t>
            </a:fld>
            <a:endParaRPr lang="sl-SI" altLang="en-US"/>
          </a:p>
        </p:txBody>
      </p:sp>
    </p:spTree>
    <p:extLst>
      <p:ext uri="{BB962C8B-B14F-4D97-AF65-F5344CB8AC3E}">
        <p14:creationId xmlns:p14="http://schemas.microsoft.com/office/powerpoint/2010/main" val="19804863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Date Placeholder 3">
            <a:extLst>
              <a:ext uri="{FF2B5EF4-FFF2-40B4-BE49-F238E27FC236}">
                <a16:creationId xmlns:a16="http://schemas.microsoft.com/office/drawing/2014/main" id="{9603096C-E8AA-9147-8106-5B02DA6BF320}"/>
              </a:ext>
            </a:extLst>
          </p:cNvPr>
          <p:cNvSpPr>
            <a:spLocks noGrp="1"/>
          </p:cNvSpPr>
          <p:nvPr>
            <p:ph type="dt" sz="half" idx="10"/>
          </p:nvPr>
        </p:nvSpPr>
        <p:spPr/>
        <p:txBody>
          <a:bodyPr/>
          <a:lstStyle>
            <a:lvl1pPr>
              <a:defRPr/>
            </a:lvl1pPr>
          </a:lstStyle>
          <a:p>
            <a:pPr>
              <a:defRPr/>
            </a:pPr>
            <a:endParaRPr lang="sl-SI"/>
          </a:p>
        </p:txBody>
      </p:sp>
      <p:sp>
        <p:nvSpPr>
          <p:cNvPr id="4" name="Footer Placeholder 4">
            <a:extLst>
              <a:ext uri="{FF2B5EF4-FFF2-40B4-BE49-F238E27FC236}">
                <a16:creationId xmlns:a16="http://schemas.microsoft.com/office/drawing/2014/main" id="{71C50BEF-1F16-264C-8AA3-C0624CAC57FB}"/>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8D7F495C-5406-4F4C-B952-0DE66B969AD4}"/>
              </a:ext>
            </a:extLst>
          </p:cNvPr>
          <p:cNvSpPr>
            <a:spLocks noGrp="1"/>
          </p:cNvSpPr>
          <p:nvPr>
            <p:ph type="sldNum" sz="quarter" idx="12"/>
          </p:nvPr>
        </p:nvSpPr>
        <p:spPr/>
        <p:txBody>
          <a:bodyPr/>
          <a:lstStyle>
            <a:lvl1pPr>
              <a:defRPr/>
            </a:lvl1pPr>
          </a:lstStyle>
          <a:p>
            <a:fld id="{67E26598-DF9F-AB42-87CA-78E83042E0D1}" type="slidenum">
              <a:rPr lang="sl-SI" altLang="en-US"/>
              <a:pPr/>
              <a:t>‹#›</a:t>
            </a:fld>
            <a:endParaRPr lang="sl-SI" altLang="en-US"/>
          </a:p>
        </p:txBody>
      </p:sp>
    </p:spTree>
    <p:extLst>
      <p:ext uri="{BB962C8B-B14F-4D97-AF65-F5344CB8AC3E}">
        <p14:creationId xmlns:p14="http://schemas.microsoft.com/office/powerpoint/2010/main" val="34330833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59C70D7-41F7-6A4E-8EA2-C0653F10CB51}"/>
              </a:ext>
            </a:extLst>
          </p:cNvPr>
          <p:cNvSpPr>
            <a:spLocks noGrp="1"/>
          </p:cNvSpPr>
          <p:nvPr>
            <p:ph type="dt" sz="half" idx="10"/>
          </p:nvPr>
        </p:nvSpPr>
        <p:spPr/>
        <p:txBody>
          <a:bodyPr/>
          <a:lstStyle>
            <a:lvl1pPr>
              <a:defRPr/>
            </a:lvl1pPr>
          </a:lstStyle>
          <a:p>
            <a:pPr>
              <a:defRPr/>
            </a:pPr>
            <a:endParaRPr lang="sl-SI"/>
          </a:p>
        </p:txBody>
      </p:sp>
      <p:sp>
        <p:nvSpPr>
          <p:cNvPr id="3" name="Footer Placeholder 4">
            <a:extLst>
              <a:ext uri="{FF2B5EF4-FFF2-40B4-BE49-F238E27FC236}">
                <a16:creationId xmlns:a16="http://schemas.microsoft.com/office/drawing/2014/main" id="{AE74BBC7-0990-A545-B2C1-6221423D6C44}"/>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890A29DC-1BB9-F74C-AD88-37BDEB13ED96}"/>
              </a:ext>
            </a:extLst>
          </p:cNvPr>
          <p:cNvSpPr>
            <a:spLocks noGrp="1"/>
          </p:cNvSpPr>
          <p:nvPr>
            <p:ph type="sldNum" sz="quarter" idx="12"/>
          </p:nvPr>
        </p:nvSpPr>
        <p:spPr/>
        <p:txBody>
          <a:bodyPr/>
          <a:lstStyle>
            <a:lvl1pPr>
              <a:defRPr/>
            </a:lvl1pPr>
          </a:lstStyle>
          <a:p>
            <a:fld id="{18A297F2-3C0C-A947-B504-C3128C13E4AB}" type="slidenum">
              <a:rPr lang="sl-SI" altLang="en-US"/>
              <a:pPr/>
              <a:t>‹#›</a:t>
            </a:fld>
            <a:endParaRPr lang="sl-SI" altLang="en-US"/>
          </a:p>
        </p:txBody>
      </p:sp>
    </p:spTree>
    <p:extLst>
      <p:ext uri="{BB962C8B-B14F-4D97-AF65-F5344CB8AC3E}">
        <p14:creationId xmlns:p14="http://schemas.microsoft.com/office/powerpoint/2010/main" val="1143307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l-SI"/>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Click to edit Master text styles</a:t>
            </a:r>
          </a:p>
        </p:txBody>
      </p:sp>
      <p:sp>
        <p:nvSpPr>
          <p:cNvPr id="5" name="Date Placeholder 3">
            <a:extLst>
              <a:ext uri="{FF2B5EF4-FFF2-40B4-BE49-F238E27FC236}">
                <a16:creationId xmlns:a16="http://schemas.microsoft.com/office/drawing/2014/main" id="{898580C7-3789-B14E-9E5C-345512DE7F10}"/>
              </a:ext>
            </a:extLst>
          </p:cNvPr>
          <p:cNvSpPr>
            <a:spLocks noGrp="1"/>
          </p:cNvSpPr>
          <p:nvPr>
            <p:ph type="dt" sz="half" idx="10"/>
          </p:nvPr>
        </p:nvSpPr>
        <p:spPr/>
        <p:txBody>
          <a:bodyPr/>
          <a:lstStyle>
            <a:lvl1pPr>
              <a:defRPr/>
            </a:lvl1pPr>
          </a:lstStyle>
          <a:p>
            <a:pPr>
              <a:defRPr/>
            </a:pPr>
            <a:endParaRPr lang="sl-SI"/>
          </a:p>
        </p:txBody>
      </p:sp>
      <p:sp>
        <p:nvSpPr>
          <p:cNvPr id="6" name="Footer Placeholder 4">
            <a:extLst>
              <a:ext uri="{FF2B5EF4-FFF2-40B4-BE49-F238E27FC236}">
                <a16:creationId xmlns:a16="http://schemas.microsoft.com/office/drawing/2014/main" id="{CD0D836B-0A8A-D04F-AE6B-115D6B28AABB}"/>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5BB069E2-43CE-CD40-869F-2D913C87332A}"/>
              </a:ext>
            </a:extLst>
          </p:cNvPr>
          <p:cNvSpPr>
            <a:spLocks noGrp="1"/>
          </p:cNvSpPr>
          <p:nvPr>
            <p:ph type="sldNum" sz="quarter" idx="12"/>
          </p:nvPr>
        </p:nvSpPr>
        <p:spPr/>
        <p:txBody>
          <a:bodyPr/>
          <a:lstStyle>
            <a:lvl1pPr>
              <a:defRPr/>
            </a:lvl1pPr>
          </a:lstStyle>
          <a:p>
            <a:fld id="{78A4676A-9D07-1F40-8C25-BBAF5BC87385}" type="slidenum">
              <a:rPr lang="sl-SI" altLang="en-US"/>
              <a:pPr/>
              <a:t>‹#›</a:t>
            </a:fld>
            <a:endParaRPr lang="sl-SI" altLang="en-US"/>
          </a:p>
        </p:txBody>
      </p:sp>
    </p:spTree>
    <p:extLst>
      <p:ext uri="{BB962C8B-B14F-4D97-AF65-F5344CB8AC3E}">
        <p14:creationId xmlns:p14="http://schemas.microsoft.com/office/powerpoint/2010/main" val="41162342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l-SI"/>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Click to edit Master text styles</a:t>
            </a:r>
          </a:p>
        </p:txBody>
      </p:sp>
      <p:sp>
        <p:nvSpPr>
          <p:cNvPr id="5" name="Date Placeholder 3">
            <a:extLst>
              <a:ext uri="{FF2B5EF4-FFF2-40B4-BE49-F238E27FC236}">
                <a16:creationId xmlns:a16="http://schemas.microsoft.com/office/drawing/2014/main" id="{B748A9FE-910D-444C-A9C5-BE0A1283A133}"/>
              </a:ext>
            </a:extLst>
          </p:cNvPr>
          <p:cNvSpPr>
            <a:spLocks noGrp="1"/>
          </p:cNvSpPr>
          <p:nvPr>
            <p:ph type="dt" sz="half" idx="10"/>
          </p:nvPr>
        </p:nvSpPr>
        <p:spPr/>
        <p:txBody>
          <a:bodyPr/>
          <a:lstStyle>
            <a:lvl1pPr>
              <a:defRPr/>
            </a:lvl1pPr>
          </a:lstStyle>
          <a:p>
            <a:pPr>
              <a:defRPr/>
            </a:pPr>
            <a:endParaRPr lang="sl-SI"/>
          </a:p>
        </p:txBody>
      </p:sp>
      <p:sp>
        <p:nvSpPr>
          <p:cNvPr id="6" name="Footer Placeholder 4">
            <a:extLst>
              <a:ext uri="{FF2B5EF4-FFF2-40B4-BE49-F238E27FC236}">
                <a16:creationId xmlns:a16="http://schemas.microsoft.com/office/drawing/2014/main" id="{917FBD80-EBED-3149-9A8B-17D1A2CFA7A4}"/>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FBB1E2F3-945A-1E4E-A3A9-6D7B70525E8A}"/>
              </a:ext>
            </a:extLst>
          </p:cNvPr>
          <p:cNvSpPr>
            <a:spLocks noGrp="1"/>
          </p:cNvSpPr>
          <p:nvPr>
            <p:ph type="sldNum" sz="quarter" idx="12"/>
          </p:nvPr>
        </p:nvSpPr>
        <p:spPr/>
        <p:txBody>
          <a:bodyPr/>
          <a:lstStyle>
            <a:lvl1pPr>
              <a:defRPr/>
            </a:lvl1pPr>
          </a:lstStyle>
          <a:p>
            <a:fld id="{E5E6F03A-22AD-2440-A7BB-5A12FD00A434}" type="slidenum">
              <a:rPr lang="sl-SI" altLang="en-US"/>
              <a:pPr/>
              <a:t>‹#›</a:t>
            </a:fld>
            <a:endParaRPr lang="sl-SI" altLang="en-US"/>
          </a:p>
        </p:txBody>
      </p:sp>
    </p:spTree>
    <p:extLst>
      <p:ext uri="{BB962C8B-B14F-4D97-AF65-F5344CB8AC3E}">
        <p14:creationId xmlns:p14="http://schemas.microsoft.com/office/powerpoint/2010/main" val="22707913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0AE6A9-EC7D-9146-BD48-5602F408802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en-US"/>
              <a:t>Click to edit Master title style</a:t>
            </a:r>
            <a:endParaRPr lang="en-US" altLang="en-US"/>
          </a:p>
        </p:txBody>
      </p:sp>
      <p:sp>
        <p:nvSpPr>
          <p:cNvPr id="1027" name="Text Placeholder 2">
            <a:extLst>
              <a:ext uri="{FF2B5EF4-FFF2-40B4-BE49-F238E27FC236}">
                <a16:creationId xmlns:a16="http://schemas.microsoft.com/office/drawing/2014/main" id="{1630DFE2-CA8A-0B49-A852-6F6723D6F4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en-US"/>
              <a:t>Click to edit Master text styles</a:t>
            </a:r>
          </a:p>
          <a:p>
            <a:pPr lvl="1"/>
            <a:r>
              <a:rPr lang="sl-SI" altLang="en-US"/>
              <a:t>Second level</a:t>
            </a:r>
          </a:p>
          <a:p>
            <a:pPr lvl="2"/>
            <a:r>
              <a:rPr lang="sl-SI" altLang="en-US"/>
              <a:t>Third level</a:t>
            </a:r>
          </a:p>
          <a:p>
            <a:pPr lvl="3"/>
            <a:r>
              <a:rPr lang="sl-SI" altLang="en-US"/>
              <a:t>Fourth level</a:t>
            </a:r>
          </a:p>
          <a:p>
            <a:pPr lvl="4"/>
            <a:r>
              <a:rPr lang="sl-SI" altLang="en-US"/>
              <a:t>Fifth level</a:t>
            </a:r>
            <a:endParaRPr lang="en-US" altLang="en-US"/>
          </a:p>
        </p:txBody>
      </p:sp>
      <p:sp>
        <p:nvSpPr>
          <p:cNvPr id="4" name="Date Placeholder 3">
            <a:extLst>
              <a:ext uri="{FF2B5EF4-FFF2-40B4-BE49-F238E27FC236}">
                <a16:creationId xmlns:a16="http://schemas.microsoft.com/office/drawing/2014/main" id="{2E26787E-1596-7842-BC80-2A0F8B47207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0"/>
                <a:cs typeface="+mn-cs"/>
              </a:defRPr>
            </a:lvl1pPr>
          </a:lstStyle>
          <a:p>
            <a:pPr>
              <a:defRPr/>
            </a:pPr>
            <a:endParaRPr lang="sl-SI"/>
          </a:p>
        </p:txBody>
      </p:sp>
      <p:sp>
        <p:nvSpPr>
          <p:cNvPr id="5" name="Footer Placeholder 4">
            <a:extLst>
              <a:ext uri="{FF2B5EF4-FFF2-40B4-BE49-F238E27FC236}">
                <a16:creationId xmlns:a16="http://schemas.microsoft.com/office/drawing/2014/main" id="{09322E3B-B170-A841-8F80-66ABCB707F3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mn-cs"/>
              </a:defRPr>
            </a:lvl1pPr>
          </a:lstStyle>
          <a:p>
            <a:pPr>
              <a:defRPr/>
            </a:pPr>
            <a:endParaRPr lang="sl-SI"/>
          </a:p>
        </p:txBody>
      </p:sp>
      <p:sp>
        <p:nvSpPr>
          <p:cNvPr id="6" name="Slide Number Placeholder 5">
            <a:extLst>
              <a:ext uri="{FF2B5EF4-FFF2-40B4-BE49-F238E27FC236}">
                <a16:creationId xmlns:a16="http://schemas.microsoft.com/office/drawing/2014/main" id="{C5866540-0B73-914F-93EA-B72F78FAD09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0B52A99-6A92-6A4E-94EE-EBC46BE717A8}" type="slidenum">
              <a:rPr lang="sl-SI" altLang="en-US"/>
              <a:pPr/>
              <a:t>‹#›</a:t>
            </a:fld>
            <a:endParaRPr lang="sl-SI" alt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7" descr="Screen Shot 2018-09-25 at 14.10.08.png">
            <a:extLst>
              <a:ext uri="{FF2B5EF4-FFF2-40B4-BE49-F238E27FC236}">
                <a16:creationId xmlns:a16="http://schemas.microsoft.com/office/drawing/2014/main" id="{3DD104C4-0181-0B47-B2D3-EC7E6626A1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77338"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B2D9BC3-6AD8-2244-841E-1D1469DCDDD9}"/>
              </a:ext>
            </a:extLst>
          </p:cNvPr>
          <p:cNvSpPr/>
          <p:nvPr/>
        </p:nvSpPr>
        <p:spPr>
          <a:xfrm>
            <a:off x="0" y="5373688"/>
            <a:ext cx="9144000" cy="400050"/>
          </a:xfrm>
          <a:prstGeom prst="rect">
            <a:avLst/>
          </a:prstGeom>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solidFill>
                  <a:srgbClr val="595959"/>
                </a:solidFill>
                <a:latin typeface="Calibri" panose="020F0502020204030204" pitchFamily="34" charset="0"/>
              </a:rPr>
              <a:t>Igor Pesek, Bojan Musil, Marjan Krašna, Smiljana Gartner</a:t>
            </a:r>
          </a:p>
        </p:txBody>
      </p:sp>
      <p:sp>
        <p:nvSpPr>
          <p:cNvPr id="14339" name="Title 1">
            <a:extLst>
              <a:ext uri="{FF2B5EF4-FFF2-40B4-BE49-F238E27FC236}">
                <a16:creationId xmlns:a16="http://schemas.microsoft.com/office/drawing/2014/main" id="{4C52EFBE-AA24-954C-B205-6B18EEDBE4B7}"/>
              </a:ext>
            </a:extLst>
          </p:cNvPr>
          <p:cNvSpPr txBox="1">
            <a:spLocks/>
          </p:cNvSpPr>
          <p:nvPr/>
        </p:nvSpPr>
        <p:spPr bwMode="auto">
          <a:xfrm>
            <a:off x="0" y="386080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1200"/>
              </a:spcBef>
              <a:spcAft>
                <a:spcPts val="2400"/>
              </a:spcAft>
            </a:pPr>
            <a:r>
              <a:rPr lang="sl-SI" altLang="en-US" sz="5400" b="1">
                <a:latin typeface="Calibri" panose="020F0502020204030204" pitchFamily="34" charset="0"/>
              </a:rPr>
              <a:t>IKT SOBA POBEGA</a:t>
            </a:r>
            <a:endParaRPr lang="en-US" altLang="en-US" sz="5400" b="1">
              <a:latin typeface="Calibri" panose="020F0502020204030204" pitchFamily="34" charset="0"/>
            </a:endParaRPr>
          </a:p>
        </p:txBody>
      </p:sp>
      <p:pic>
        <p:nvPicPr>
          <p:cNvPr id="14340" name="Picture 2" descr="Screen Shot 2018-09-25 at 14.32.44.png">
            <a:extLst>
              <a:ext uri="{FF2B5EF4-FFF2-40B4-BE49-F238E27FC236}">
                <a16:creationId xmlns:a16="http://schemas.microsoft.com/office/drawing/2014/main" id="{F355BF8D-E107-7B4F-962C-76A8988AF7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5821363"/>
            <a:ext cx="17478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E579-4776-D743-A72F-7A3C7CE503E7}"/>
              </a:ext>
            </a:extLst>
          </p:cNvPr>
          <p:cNvSpPr>
            <a:spLocks noGrp="1"/>
          </p:cNvSpPr>
          <p:nvPr>
            <p:ph type="title"/>
          </p:nvPr>
        </p:nvSpPr>
        <p:spPr/>
        <p:txBody>
          <a:bodyPr/>
          <a:lstStyle/>
          <a:p>
            <a:r>
              <a:rPr lang="en-US" dirty="0"/>
              <a:t>Slika okolja</a:t>
            </a:r>
          </a:p>
        </p:txBody>
      </p:sp>
      <p:sp>
        <p:nvSpPr>
          <p:cNvPr id="3" name="Content Placeholder 2">
            <a:extLst>
              <a:ext uri="{FF2B5EF4-FFF2-40B4-BE49-F238E27FC236}">
                <a16:creationId xmlns:a16="http://schemas.microsoft.com/office/drawing/2014/main" id="{CADDFC1F-366D-B842-BB66-83EA8B52E15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904553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009D-665E-0F4A-8E69-F00DF78FB0A0}"/>
              </a:ext>
            </a:extLst>
          </p:cNvPr>
          <p:cNvSpPr>
            <a:spLocks noGrp="1"/>
          </p:cNvSpPr>
          <p:nvPr>
            <p:ph type="title"/>
          </p:nvPr>
        </p:nvSpPr>
        <p:spPr/>
        <p:txBody>
          <a:bodyPr/>
          <a:lstStyle/>
          <a:p>
            <a:r>
              <a:rPr lang="en-US" dirty="0"/>
              <a:t>Izsek iz scenarija</a:t>
            </a:r>
          </a:p>
        </p:txBody>
      </p:sp>
      <p:sp>
        <p:nvSpPr>
          <p:cNvPr id="3" name="Content Placeholder 2">
            <a:extLst>
              <a:ext uri="{FF2B5EF4-FFF2-40B4-BE49-F238E27FC236}">
                <a16:creationId xmlns:a16="http://schemas.microsoft.com/office/drawing/2014/main" id="{67C5673C-B415-AC45-909A-A235BF9D6A80}"/>
              </a:ext>
            </a:extLst>
          </p:cNvPr>
          <p:cNvSpPr>
            <a:spLocks noGrp="1"/>
          </p:cNvSpPr>
          <p:nvPr>
            <p:ph idx="1"/>
          </p:nvPr>
        </p:nvSpPr>
        <p:spPr>
          <a:xfrm>
            <a:off x="457200" y="1268760"/>
            <a:ext cx="8229600" cy="4857403"/>
          </a:xfrm>
        </p:spPr>
        <p:txBody>
          <a:bodyPr/>
          <a:lstStyle/>
          <a:p>
            <a:pPr marL="0" indent="0">
              <a:buNone/>
            </a:pPr>
            <a:r>
              <a:rPr lang="sl-SI" sz="2000" i="1" dirty="0"/>
              <a:t>Kandidat (Karlo) stopi v prostor. V prostoru je namizni računalnik in prenosnik ter TV.  Na mizi so USB ključek, USB kabel, tipkovnica (motilci). Prav tako je navodilo:</a:t>
            </a:r>
          </a:p>
          <a:p>
            <a:pPr marL="0" indent="0">
              <a:buNone/>
            </a:pPr>
            <a:endParaRPr lang="en-US" sz="2000" dirty="0"/>
          </a:p>
          <a:p>
            <a:pPr marL="0" indent="0">
              <a:buNone/>
            </a:pPr>
            <a:r>
              <a:rPr lang="sl-SI" sz="2000" b="1" dirty="0"/>
              <a:t>Navodilo za pripravo prosojnic boš našel v datoteki Navodilo4. </a:t>
            </a:r>
            <a:endParaRPr lang="en-US" sz="2000" dirty="0"/>
          </a:p>
          <a:p>
            <a:pPr marL="0" indent="0">
              <a:buNone/>
            </a:pPr>
            <a:r>
              <a:rPr lang="sl-SI" sz="2000" dirty="0"/>
              <a:t>(na mizi med računalnikoma)</a:t>
            </a:r>
            <a:r>
              <a:rPr lang="en-US" sz="2000" dirty="0"/>
              <a:t> </a:t>
            </a:r>
          </a:p>
          <a:p>
            <a:pPr marL="0" indent="0">
              <a:buNone/>
            </a:pPr>
            <a:endParaRPr lang="en-US" sz="2000" dirty="0"/>
          </a:p>
          <a:p>
            <a:pPr marL="0" indent="0">
              <a:buNone/>
            </a:pPr>
            <a:r>
              <a:rPr lang="sl-SI" sz="2000" i="1" dirty="0"/>
              <a:t>Karlo usposobi namizni računalnik, na namizju je geslo za prenosnik (slika ozadja). Na namiznem računaniku je pod Dokumenti datoteka z imenom Navodilo4, ki je zaklenjena. V isti mapi je še več map z imenom kombinacije dveh samoglasnikov, datoteki Diplomsko delo in Prezentacija. Navodilo4 je zaklenjeno – šifra je na zvočni datoteki na prenosniku (produkt treh števil, ki jih povedo glasovi) .</a:t>
            </a:r>
            <a:r>
              <a:rPr lang="en-US" sz="2000" dirty="0"/>
              <a:t> </a:t>
            </a:r>
          </a:p>
        </p:txBody>
      </p:sp>
    </p:spTree>
    <p:extLst>
      <p:ext uri="{BB962C8B-B14F-4D97-AF65-F5344CB8AC3E}">
        <p14:creationId xmlns:p14="http://schemas.microsoft.com/office/powerpoint/2010/main" val="17041050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E2D3-38A7-2A40-B47F-77F0B73363CF}"/>
              </a:ext>
            </a:extLst>
          </p:cNvPr>
          <p:cNvSpPr>
            <a:spLocks noGrp="1"/>
          </p:cNvSpPr>
          <p:nvPr>
            <p:ph type="title"/>
          </p:nvPr>
        </p:nvSpPr>
        <p:spPr/>
        <p:txBody>
          <a:bodyPr/>
          <a:lstStyle/>
          <a:p>
            <a:r>
              <a:rPr lang="en-US" dirty="0"/>
              <a:t>Slika z Andrejem</a:t>
            </a:r>
          </a:p>
        </p:txBody>
      </p:sp>
      <p:sp>
        <p:nvSpPr>
          <p:cNvPr id="3" name="Content Placeholder 2">
            <a:extLst>
              <a:ext uri="{FF2B5EF4-FFF2-40B4-BE49-F238E27FC236}">
                <a16:creationId xmlns:a16="http://schemas.microsoft.com/office/drawing/2014/main" id="{7D8B1A76-38D6-A242-9940-D7D6991AFBD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146927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C025-317F-1B48-ADD1-93843ED31BC6}"/>
              </a:ext>
            </a:extLst>
          </p:cNvPr>
          <p:cNvSpPr>
            <a:spLocks noGrp="1"/>
          </p:cNvSpPr>
          <p:nvPr>
            <p:ph type="title"/>
          </p:nvPr>
        </p:nvSpPr>
        <p:spPr>
          <a:xfrm>
            <a:off x="457200" y="274638"/>
            <a:ext cx="8229600" cy="778098"/>
          </a:xfrm>
        </p:spPr>
        <p:txBody>
          <a:bodyPr/>
          <a:lstStyle/>
          <a:p>
            <a:r>
              <a:rPr lang="en-US" dirty="0"/>
              <a:t>Kaj preverjamo?</a:t>
            </a:r>
          </a:p>
        </p:txBody>
      </p:sp>
      <p:sp>
        <p:nvSpPr>
          <p:cNvPr id="3" name="Content Placeholder 2">
            <a:extLst>
              <a:ext uri="{FF2B5EF4-FFF2-40B4-BE49-F238E27FC236}">
                <a16:creationId xmlns:a16="http://schemas.microsoft.com/office/drawing/2014/main" id="{3C6D2023-2B03-B548-906E-78EB057B1181}"/>
              </a:ext>
            </a:extLst>
          </p:cNvPr>
          <p:cNvSpPr>
            <a:spLocks noGrp="1"/>
          </p:cNvSpPr>
          <p:nvPr>
            <p:ph idx="1"/>
          </p:nvPr>
        </p:nvSpPr>
        <p:spPr>
          <a:xfrm>
            <a:off x="457200" y="1196752"/>
            <a:ext cx="8229600" cy="4929411"/>
          </a:xfrm>
        </p:spPr>
        <p:txBody>
          <a:bodyPr/>
          <a:lstStyle/>
          <a:p>
            <a:r>
              <a:rPr lang="en-US" dirty="0"/>
              <a:t>Strojna oprema </a:t>
            </a:r>
          </a:p>
          <a:p>
            <a:pPr lvl="1"/>
            <a:r>
              <a:rPr lang="en-US" dirty="0"/>
              <a:t>kabli niso priključeni</a:t>
            </a:r>
          </a:p>
          <a:p>
            <a:r>
              <a:rPr lang="en-US" dirty="0"/>
              <a:t>Sistemske nastavitve </a:t>
            </a:r>
          </a:p>
          <a:p>
            <a:pPr lvl="1"/>
            <a:r>
              <a:rPr lang="en-US" dirty="0"/>
              <a:t>vzpostavi </a:t>
            </a:r>
            <a:r>
              <a:rPr lang="en-US" dirty="0" err="1"/>
              <a:t>wifi</a:t>
            </a:r>
            <a:r>
              <a:rPr lang="en-US" dirty="0"/>
              <a:t> povezavo</a:t>
            </a:r>
          </a:p>
          <a:p>
            <a:pPr lvl="1"/>
            <a:r>
              <a:rPr lang="en-US" dirty="0"/>
              <a:t>Projekcija na televizijo</a:t>
            </a:r>
          </a:p>
          <a:p>
            <a:pPr lvl="1"/>
            <a:r>
              <a:rPr lang="en-US" dirty="0"/>
              <a:t>Predvajanje zvoka</a:t>
            </a:r>
          </a:p>
        </p:txBody>
      </p:sp>
    </p:spTree>
    <p:extLst>
      <p:ext uri="{BB962C8B-B14F-4D97-AF65-F5344CB8AC3E}">
        <p14:creationId xmlns:p14="http://schemas.microsoft.com/office/powerpoint/2010/main" val="29381489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42A4-D2C0-AC44-923F-D7315FAE2C3A}"/>
              </a:ext>
            </a:extLst>
          </p:cNvPr>
          <p:cNvSpPr>
            <a:spLocks noGrp="1"/>
          </p:cNvSpPr>
          <p:nvPr>
            <p:ph type="title"/>
          </p:nvPr>
        </p:nvSpPr>
        <p:spPr/>
        <p:txBody>
          <a:bodyPr/>
          <a:lstStyle/>
          <a:p>
            <a:r>
              <a:rPr lang="en-US" dirty="0"/>
              <a:t>Kaj preverjamo?</a:t>
            </a:r>
          </a:p>
        </p:txBody>
      </p:sp>
      <p:sp>
        <p:nvSpPr>
          <p:cNvPr id="3" name="Content Placeholder 2">
            <a:extLst>
              <a:ext uri="{FF2B5EF4-FFF2-40B4-BE49-F238E27FC236}">
                <a16:creationId xmlns:a16="http://schemas.microsoft.com/office/drawing/2014/main" id="{00C30463-A56A-AC4F-9959-9D03E82027CE}"/>
              </a:ext>
            </a:extLst>
          </p:cNvPr>
          <p:cNvSpPr>
            <a:spLocks noGrp="1"/>
          </p:cNvSpPr>
          <p:nvPr>
            <p:ph idx="1"/>
          </p:nvPr>
        </p:nvSpPr>
        <p:spPr/>
        <p:txBody>
          <a:bodyPr/>
          <a:lstStyle/>
          <a:p>
            <a:r>
              <a:rPr lang="en-US" dirty="0"/>
              <a:t>Uporabniški programi</a:t>
            </a:r>
          </a:p>
          <a:p>
            <a:pPr lvl="1"/>
            <a:r>
              <a:rPr lang="en-US" dirty="0"/>
              <a:t>Urejevalnik besedil</a:t>
            </a:r>
          </a:p>
          <a:p>
            <a:pPr lvl="1"/>
            <a:r>
              <a:rPr lang="en-US" dirty="0"/>
              <a:t>Izvoz v PDF</a:t>
            </a:r>
          </a:p>
          <a:p>
            <a:pPr lvl="1"/>
            <a:r>
              <a:rPr lang="en-US" dirty="0"/>
              <a:t>Priprava </a:t>
            </a:r>
            <a:r>
              <a:rPr lang="en-US" dirty="0" err="1"/>
              <a:t>prezentacije</a:t>
            </a:r>
            <a:r>
              <a:rPr lang="en-US" dirty="0"/>
              <a:t> </a:t>
            </a:r>
          </a:p>
          <a:p>
            <a:endParaRPr lang="en-US" dirty="0"/>
          </a:p>
        </p:txBody>
      </p:sp>
    </p:spTree>
    <p:extLst>
      <p:ext uri="{BB962C8B-B14F-4D97-AF65-F5344CB8AC3E}">
        <p14:creationId xmlns:p14="http://schemas.microsoft.com/office/powerpoint/2010/main" val="37821382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F6E3-6448-8044-ACE6-1301F55F16E0}"/>
              </a:ext>
            </a:extLst>
          </p:cNvPr>
          <p:cNvSpPr>
            <a:spLocks noGrp="1"/>
          </p:cNvSpPr>
          <p:nvPr>
            <p:ph type="title"/>
          </p:nvPr>
        </p:nvSpPr>
        <p:spPr/>
        <p:txBody>
          <a:bodyPr/>
          <a:lstStyle/>
          <a:p>
            <a:r>
              <a:rPr lang="en-US" dirty="0"/>
              <a:t>Zaključki</a:t>
            </a:r>
          </a:p>
        </p:txBody>
      </p:sp>
      <p:sp>
        <p:nvSpPr>
          <p:cNvPr id="3" name="Content Placeholder 2">
            <a:extLst>
              <a:ext uri="{FF2B5EF4-FFF2-40B4-BE49-F238E27FC236}">
                <a16:creationId xmlns:a16="http://schemas.microsoft.com/office/drawing/2014/main" id="{18A6D309-5044-C647-8AB3-ECFC360FB515}"/>
              </a:ext>
            </a:extLst>
          </p:cNvPr>
          <p:cNvSpPr>
            <a:spLocks noGrp="1"/>
          </p:cNvSpPr>
          <p:nvPr>
            <p:ph idx="1"/>
          </p:nvPr>
        </p:nvSpPr>
        <p:spPr/>
        <p:txBody>
          <a:bodyPr/>
          <a:lstStyle/>
          <a:p>
            <a:r>
              <a:rPr lang="en-US" dirty="0"/>
              <a:t>Motivacijsko zelo uspešno</a:t>
            </a:r>
          </a:p>
          <a:p>
            <a:r>
              <a:rPr lang="en-US" dirty="0"/>
              <a:t>Različne poti do rešitve</a:t>
            </a:r>
          </a:p>
          <a:p>
            <a:r>
              <a:rPr lang="en-US" dirty="0"/>
              <a:t>Skupinsko reševanje</a:t>
            </a:r>
          </a:p>
        </p:txBody>
      </p:sp>
    </p:spTree>
    <p:extLst>
      <p:ext uri="{BB962C8B-B14F-4D97-AF65-F5344CB8AC3E}">
        <p14:creationId xmlns:p14="http://schemas.microsoft.com/office/powerpoint/2010/main" val="26747283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0E4D8-54BD-3A42-B7E7-4030EE9D0580}"/>
              </a:ext>
            </a:extLst>
          </p:cNvPr>
          <p:cNvSpPr>
            <a:spLocks noGrp="1"/>
          </p:cNvSpPr>
          <p:nvPr>
            <p:ph idx="1"/>
          </p:nvPr>
        </p:nvSpPr>
        <p:spPr>
          <a:xfrm>
            <a:off x="457200" y="476672"/>
            <a:ext cx="8229600" cy="5904656"/>
          </a:xfrm>
        </p:spPr>
        <p:txBody>
          <a:bodyPr anchor="ctr"/>
          <a:lstStyle/>
          <a:p>
            <a:pPr marL="0" indent="0" algn="ctr">
              <a:buNone/>
            </a:pPr>
            <a:r>
              <a:rPr lang="en-US" sz="4000" dirty="0"/>
              <a:t>Vprašanja?</a:t>
            </a:r>
          </a:p>
        </p:txBody>
      </p:sp>
    </p:spTree>
    <p:extLst>
      <p:ext uri="{BB962C8B-B14F-4D97-AF65-F5344CB8AC3E}">
        <p14:creationId xmlns:p14="http://schemas.microsoft.com/office/powerpoint/2010/main" val="32287201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a:extLst>
              <a:ext uri="{FF2B5EF4-FFF2-40B4-BE49-F238E27FC236}">
                <a16:creationId xmlns:a16="http://schemas.microsoft.com/office/drawing/2014/main" id="{39D5EE90-7C2F-C244-BCA8-A2C8023E8936}"/>
              </a:ext>
            </a:extLst>
          </p:cNvPr>
          <p:cNvSpPr>
            <a:spLocks noGrp="1"/>
          </p:cNvSpPr>
          <p:nvPr>
            <p:ph idx="1"/>
          </p:nvPr>
        </p:nvSpPr>
        <p:spPr>
          <a:xfrm>
            <a:off x="468313" y="2060575"/>
            <a:ext cx="8229600" cy="3994150"/>
          </a:xfrm>
        </p:spPr>
        <p:txBody>
          <a:bodyPr/>
          <a:lstStyle/>
          <a:p>
            <a:pPr marL="0" indent="0" algn="just">
              <a:buFont typeface="Arial" panose="020B0604020202020204" pitchFamily="34" charset="0"/>
              <a:buNone/>
            </a:pPr>
            <a:r>
              <a:rPr lang="sl-SI" altLang="en-US" sz="2800" b="1">
                <a:ea typeface="ＭＳ Ｐゴシック" panose="020B0600070205080204" pitchFamily="34" charset="-128"/>
              </a:rPr>
              <a:t>Pravkar ste izvedeli, da se je kolega Oliver, ki bi moral na konferenci predstavljati vajin prispevek, poškodoval in je v UKC MB. Ste v situaciji, da morate sami predstaviti prispevek. Da je zagata še večja, je edino verzijo imel Oliver pri sebi. Na razpolago imate 45 minut, da pripravite prezentacijo in zapustite prostor. </a:t>
            </a:r>
            <a:endParaRPr lang="en-US" altLang="en-US" sz="2800">
              <a:ea typeface="ＭＳ Ｐゴシック" panose="020B0600070205080204" pitchFamily="34" charset="-128"/>
            </a:endParaRPr>
          </a:p>
          <a:p>
            <a:pPr marL="0" indent="0">
              <a:buFont typeface="Arial" panose="020B0604020202020204" pitchFamily="34" charset="0"/>
              <a:buNone/>
            </a:pPr>
            <a:endParaRPr lang="en-US" altLang="en-US">
              <a:ea typeface="ＭＳ Ｐゴシック" panose="020B0600070205080204" pitchFamily="34" charset="-128"/>
            </a:endParaRPr>
          </a:p>
        </p:txBody>
      </p:sp>
      <p:sp>
        <p:nvSpPr>
          <p:cNvPr id="4" name="Title 1">
            <a:extLst>
              <a:ext uri="{FF2B5EF4-FFF2-40B4-BE49-F238E27FC236}">
                <a16:creationId xmlns:a16="http://schemas.microsoft.com/office/drawing/2014/main" id="{96C92612-C81A-364A-82E4-34A03EA43509}"/>
              </a:ext>
            </a:extLst>
          </p:cNvPr>
          <p:cNvSpPr>
            <a:spLocks noGrp="1"/>
          </p:cNvSpPr>
          <p:nvPr>
            <p:ph type="title"/>
          </p:nvPr>
        </p:nvSpPr>
        <p:spPr>
          <a:xfrm>
            <a:off x="0" y="139700"/>
            <a:ext cx="8191500" cy="468313"/>
          </a:xfrm>
        </p:spPr>
        <p:txBody>
          <a:bodyPr>
            <a:noAutofit/>
          </a:bodyPr>
          <a:lstStyle/>
          <a:p>
            <a:pPr algn="r"/>
            <a:r>
              <a:rPr lang="en-US" altLang="en-US" sz="1200" b="1">
                <a:solidFill>
                  <a:srgbClr val="A6A6A6"/>
                </a:solidFill>
                <a:ea typeface="ＭＳ Ｐゴシック" panose="020B0600070205080204" pitchFamily="34" charset="-128"/>
              </a:rPr>
              <a:t>IKT SOBA POBEGA</a:t>
            </a:r>
            <a:br>
              <a:rPr lang="en-US" altLang="en-US" sz="1200" b="1">
                <a:solidFill>
                  <a:srgbClr val="A6A6A6"/>
                </a:solidFill>
                <a:ea typeface="ＭＳ Ｐゴシック" panose="020B0600070205080204" pitchFamily="34" charset="-128"/>
              </a:rPr>
            </a:br>
            <a:r>
              <a:rPr lang="en-US" altLang="en-US" sz="1000">
                <a:solidFill>
                  <a:srgbClr val="A6A6A6"/>
                </a:solidFill>
                <a:ea typeface="ＭＳ Ｐゴシック" panose="020B0600070205080204" pitchFamily="34" charset="-128"/>
              </a:rPr>
              <a:t>Igor Pesek, Bojan Musil, Marjan Krašna, Smiljana Gartner</a:t>
            </a:r>
            <a:br>
              <a:rPr lang="en-US" altLang="en-US" sz="1000">
                <a:solidFill>
                  <a:srgbClr val="A6A6A6"/>
                </a:solidFill>
                <a:ea typeface="ＭＳ Ｐゴシック" panose="020B0600070205080204" pitchFamily="34" charset="-128"/>
              </a:rPr>
            </a:br>
            <a:endParaRPr lang="en-US" altLang="en-US" sz="1000">
              <a:solidFill>
                <a:srgbClr val="A6A6A6"/>
              </a:solidFill>
              <a:ea typeface="ＭＳ Ｐゴシック" panose="020B0600070205080204" pitchFamily="34" charset="-128"/>
            </a:endParaRPr>
          </a:p>
        </p:txBody>
      </p:sp>
      <p:pic>
        <p:nvPicPr>
          <p:cNvPr id="16387" name="Picture 4" descr="Screen Shot 2018-04-25 at 14.04.06.png">
            <a:extLst>
              <a:ext uri="{FF2B5EF4-FFF2-40B4-BE49-F238E27FC236}">
                <a16:creationId xmlns:a16="http://schemas.microsoft.com/office/drawing/2014/main" id="{D53464B0-4599-1F4B-B036-F5C564E79D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7050" y="0"/>
            <a:ext cx="996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AC76-C034-1541-8140-432AB7D9AA77}"/>
              </a:ext>
            </a:extLst>
          </p:cNvPr>
          <p:cNvSpPr>
            <a:spLocks noGrp="1"/>
          </p:cNvSpPr>
          <p:nvPr>
            <p:ph type="title"/>
          </p:nvPr>
        </p:nvSpPr>
        <p:spPr/>
        <p:txBody>
          <a:bodyPr/>
          <a:lstStyle/>
          <a:p>
            <a:r>
              <a:rPr lang="en-US" dirty="0"/>
              <a:t>Soba </a:t>
            </a:r>
            <a:r>
              <a:rPr lang="en-US" dirty="0" err="1"/>
              <a:t>pobega</a:t>
            </a:r>
            <a:endParaRPr lang="en-US" dirty="0"/>
          </a:p>
        </p:txBody>
      </p:sp>
      <p:sp>
        <p:nvSpPr>
          <p:cNvPr id="3" name="Content Placeholder 2">
            <a:extLst>
              <a:ext uri="{FF2B5EF4-FFF2-40B4-BE49-F238E27FC236}">
                <a16:creationId xmlns:a16="http://schemas.microsoft.com/office/drawing/2014/main" id="{E508D563-8215-1244-AFB3-799818556311}"/>
              </a:ext>
            </a:extLst>
          </p:cNvPr>
          <p:cNvSpPr>
            <a:spLocks noGrp="1"/>
          </p:cNvSpPr>
          <p:nvPr>
            <p:ph idx="1"/>
          </p:nvPr>
        </p:nvSpPr>
        <p:spPr/>
        <p:txBody>
          <a:bodyPr/>
          <a:lstStyle/>
          <a:p>
            <a:pPr marL="0" indent="0">
              <a:buNone/>
            </a:pPr>
            <a:r>
              <a:rPr lang="sv-SE" sz="1800" b="1" dirty="0" err="1"/>
              <a:t>Povzeto</a:t>
            </a:r>
            <a:r>
              <a:rPr lang="sv-SE" sz="1800" b="1" dirty="0"/>
              <a:t> </a:t>
            </a:r>
            <a:r>
              <a:rPr lang="sv-SE" sz="1800" b="1" dirty="0" err="1"/>
              <a:t>po</a:t>
            </a:r>
            <a:r>
              <a:rPr lang="sv-SE" sz="1800" b="1" dirty="0"/>
              <a:t> </a:t>
            </a:r>
            <a:r>
              <a:rPr lang="sv-SE" sz="1800" b="1" dirty="0" err="1"/>
              <a:t>Wikipedia</a:t>
            </a:r>
            <a:r>
              <a:rPr lang="sv-SE" sz="1800" b="1" dirty="0"/>
              <a:t>:</a:t>
            </a:r>
          </a:p>
          <a:p>
            <a:pPr marL="0" indent="0">
              <a:buNone/>
            </a:pPr>
            <a:endParaRPr lang="sv-SE" sz="1800" b="1" dirty="0"/>
          </a:p>
          <a:p>
            <a:r>
              <a:rPr lang="sv-SE" sz="1800" b="1" dirty="0" err="1"/>
              <a:t>Soba</a:t>
            </a:r>
            <a:r>
              <a:rPr lang="sv-SE" sz="1800" b="1" dirty="0"/>
              <a:t> </a:t>
            </a:r>
            <a:r>
              <a:rPr lang="sv-SE" sz="1800" b="1" dirty="0" err="1"/>
              <a:t>pobega</a:t>
            </a:r>
            <a:r>
              <a:rPr lang="sv-SE" sz="1800" dirty="0"/>
              <a:t> (angleško </a:t>
            </a:r>
            <a:r>
              <a:rPr lang="sv-SE" sz="1800" i="1" dirty="0" err="1"/>
              <a:t>escape</a:t>
            </a:r>
            <a:r>
              <a:rPr lang="sv-SE" sz="1800" i="1" dirty="0"/>
              <a:t> </a:t>
            </a:r>
            <a:r>
              <a:rPr lang="sv-SE" sz="1800" i="1" dirty="0" err="1"/>
              <a:t>room</a:t>
            </a:r>
            <a:r>
              <a:rPr lang="sv-SE" sz="1800" dirty="0"/>
              <a:t>) je </a:t>
            </a:r>
            <a:r>
              <a:rPr lang="sv-SE" sz="1800" dirty="0" err="1"/>
              <a:t>vrsta</a:t>
            </a:r>
            <a:r>
              <a:rPr lang="sv-SE" sz="1800" dirty="0"/>
              <a:t> </a:t>
            </a:r>
            <a:r>
              <a:rPr lang="sv-SE" sz="1800" dirty="0" err="1"/>
              <a:t>detektivske</a:t>
            </a:r>
            <a:r>
              <a:rPr lang="sv-SE" sz="1800" dirty="0"/>
              <a:t> in </a:t>
            </a:r>
            <a:r>
              <a:rPr lang="sv-SE" sz="1800" dirty="0" err="1"/>
              <a:t>avanturistične</a:t>
            </a:r>
            <a:r>
              <a:rPr lang="sv-SE" sz="1800" dirty="0"/>
              <a:t> igre, </a:t>
            </a:r>
            <a:r>
              <a:rPr lang="sv-SE" sz="1800" dirty="0" err="1"/>
              <a:t>ki</a:t>
            </a:r>
            <a:r>
              <a:rPr lang="sv-SE" sz="1800" dirty="0"/>
              <a:t> </a:t>
            </a:r>
            <a:r>
              <a:rPr lang="sv-SE" sz="1800" dirty="0" err="1"/>
              <a:t>poteka</a:t>
            </a:r>
            <a:r>
              <a:rPr lang="sv-SE" sz="1800" dirty="0"/>
              <a:t> v </a:t>
            </a:r>
            <a:r>
              <a:rPr lang="sv-SE" sz="1800" dirty="0" err="1"/>
              <a:t>določenem</a:t>
            </a:r>
            <a:r>
              <a:rPr lang="sv-SE" sz="1800" dirty="0"/>
              <a:t> </a:t>
            </a:r>
            <a:r>
              <a:rPr lang="sv-SE" sz="1800" dirty="0" err="1"/>
              <a:t>prostoru</a:t>
            </a:r>
            <a:r>
              <a:rPr lang="sv-SE" sz="1800" dirty="0"/>
              <a:t>, v </a:t>
            </a:r>
            <a:r>
              <a:rPr lang="sv-SE" sz="1800" dirty="0" err="1"/>
              <a:t>katerem</a:t>
            </a:r>
            <a:r>
              <a:rPr lang="sv-SE" sz="1800" dirty="0"/>
              <a:t> je </a:t>
            </a:r>
            <a:r>
              <a:rPr lang="sv-SE" sz="1800" dirty="0" err="1"/>
              <a:t>zaklenjena</a:t>
            </a:r>
            <a:r>
              <a:rPr lang="sv-SE" sz="1800" dirty="0"/>
              <a:t> </a:t>
            </a:r>
            <a:r>
              <a:rPr lang="sv-SE" sz="1800" dirty="0" err="1"/>
              <a:t>skupina</a:t>
            </a:r>
            <a:r>
              <a:rPr lang="sv-SE" sz="1800" dirty="0"/>
              <a:t> </a:t>
            </a:r>
            <a:r>
              <a:rPr lang="sv-SE" sz="1800" dirty="0" err="1"/>
              <a:t>ljudi</a:t>
            </a:r>
            <a:r>
              <a:rPr lang="sv-SE" sz="1800" dirty="0"/>
              <a:t>. </a:t>
            </a:r>
          </a:p>
          <a:p>
            <a:r>
              <a:rPr lang="sv-SE" sz="1800" dirty="0" err="1"/>
              <a:t>Udeleženci</a:t>
            </a:r>
            <a:r>
              <a:rPr lang="sv-SE" sz="1800" dirty="0"/>
              <a:t> </a:t>
            </a:r>
            <a:r>
              <a:rPr lang="sv-SE" sz="1800" dirty="0" err="1"/>
              <a:t>morajo</a:t>
            </a:r>
            <a:r>
              <a:rPr lang="sv-SE" sz="1800" dirty="0"/>
              <a:t> s </a:t>
            </a:r>
            <a:r>
              <a:rPr lang="sv-SE" sz="1800" dirty="0" err="1"/>
              <a:t>pomočjo</a:t>
            </a:r>
            <a:r>
              <a:rPr lang="sv-SE" sz="1800" dirty="0"/>
              <a:t> </a:t>
            </a:r>
            <a:r>
              <a:rPr lang="sv-SE" sz="1800" dirty="0" err="1"/>
              <a:t>predmetov</a:t>
            </a:r>
            <a:r>
              <a:rPr lang="sv-SE" sz="1800" dirty="0"/>
              <a:t>, </a:t>
            </a:r>
            <a:r>
              <a:rPr lang="sv-SE" sz="1800" dirty="0" err="1"/>
              <a:t>ki</a:t>
            </a:r>
            <a:r>
              <a:rPr lang="sv-SE" sz="1800" dirty="0"/>
              <a:t> so </a:t>
            </a:r>
            <a:r>
              <a:rPr lang="sv-SE" sz="1800" dirty="0" err="1"/>
              <a:t>jim</a:t>
            </a:r>
            <a:r>
              <a:rPr lang="sv-SE" sz="1800" dirty="0"/>
              <a:t> </a:t>
            </a:r>
            <a:r>
              <a:rPr lang="sv-SE" sz="1800" dirty="0" err="1"/>
              <a:t>na</a:t>
            </a:r>
            <a:r>
              <a:rPr lang="sv-SE" sz="1800" dirty="0"/>
              <a:t> </a:t>
            </a:r>
            <a:r>
              <a:rPr lang="sv-SE" sz="1800" dirty="0" err="1"/>
              <a:t>voljo</a:t>
            </a:r>
            <a:r>
              <a:rPr lang="sv-SE" sz="1800" dirty="0"/>
              <a:t> v </a:t>
            </a:r>
            <a:r>
              <a:rPr lang="sv-SE" sz="1800" dirty="0" err="1"/>
              <a:t>sobi</a:t>
            </a:r>
            <a:r>
              <a:rPr lang="sv-SE" sz="1800" dirty="0"/>
              <a:t>, </a:t>
            </a:r>
            <a:r>
              <a:rPr lang="sv-SE" sz="1800" dirty="0" err="1"/>
              <a:t>rešiti</a:t>
            </a:r>
            <a:r>
              <a:rPr lang="sv-SE" sz="1800" dirty="0"/>
              <a:t> </a:t>
            </a:r>
            <a:r>
              <a:rPr lang="sv-SE" sz="1800" dirty="0" err="1"/>
              <a:t>uganke</a:t>
            </a:r>
            <a:r>
              <a:rPr lang="sv-SE" sz="1800" dirty="0"/>
              <a:t>, </a:t>
            </a:r>
            <a:r>
              <a:rPr lang="sv-SE" sz="1800" dirty="0" err="1"/>
              <a:t>odkleniti</a:t>
            </a:r>
            <a:r>
              <a:rPr lang="sv-SE" sz="1800" dirty="0"/>
              <a:t> </a:t>
            </a:r>
            <a:r>
              <a:rPr lang="sv-SE" sz="1800" dirty="0" err="1"/>
              <a:t>ključavnice</a:t>
            </a:r>
            <a:r>
              <a:rPr lang="sv-SE" sz="1800" dirty="0"/>
              <a:t>, </a:t>
            </a:r>
            <a:r>
              <a:rPr lang="sv-SE" sz="1800" dirty="0" err="1"/>
              <a:t>dešifrirati</a:t>
            </a:r>
            <a:r>
              <a:rPr lang="sv-SE" sz="1800" dirty="0"/>
              <a:t> </a:t>
            </a:r>
            <a:r>
              <a:rPr lang="sv-SE" sz="1800" dirty="0" err="1"/>
              <a:t>kode</a:t>
            </a:r>
            <a:r>
              <a:rPr lang="sv-SE" sz="1800" dirty="0"/>
              <a:t> in </a:t>
            </a:r>
            <a:r>
              <a:rPr lang="sv-SE" sz="1800" dirty="0" err="1"/>
              <a:t>poiskati</a:t>
            </a:r>
            <a:r>
              <a:rPr lang="sv-SE" sz="1800" dirty="0"/>
              <a:t> </a:t>
            </a:r>
            <a:r>
              <a:rPr lang="sv-SE" sz="1800" dirty="0" err="1"/>
              <a:t>sledi</a:t>
            </a:r>
            <a:r>
              <a:rPr lang="sv-SE" sz="1800" dirty="0"/>
              <a:t>, da </a:t>
            </a:r>
            <a:r>
              <a:rPr lang="sv-SE" sz="1800" dirty="0" err="1"/>
              <a:t>pridejo</a:t>
            </a:r>
            <a:r>
              <a:rPr lang="sv-SE" sz="1800" dirty="0"/>
              <a:t> </a:t>
            </a:r>
            <a:r>
              <a:rPr lang="sv-SE" sz="1800" dirty="0" err="1"/>
              <a:t>na</a:t>
            </a:r>
            <a:r>
              <a:rPr lang="sv-SE" sz="1800" dirty="0"/>
              <a:t> </a:t>
            </a:r>
            <a:r>
              <a:rPr lang="sv-SE" sz="1800" dirty="0" err="1"/>
              <a:t>prostost</a:t>
            </a:r>
            <a:r>
              <a:rPr lang="sv-SE" sz="1800" dirty="0"/>
              <a:t> v </a:t>
            </a:r>
            <a:r>
              <a:rPr lang="sv-SE" sz="1800" dirty="0" err="1"/>
              <a:t>določenem</a:t>
            </a:r>
            <a:r>
              <a:rPr lang="sv-SE" sz="1800" dirty="0"/>
              <a:t> </a:t>
            </a:r>
            <a:r>
              <a:rPr lang="sv-SE" sz="1800" dirty="0" err="1"/>
              <a:t>času</a:t>
            </a:r>
            <a:r>
              <a:rPr lang="sv-SE" sz="1800" dirty="0"/>
              <a:t>. </a:t>
            </a:r>
            <a:r>
              <a:rPr lang="sv-SE" sz="1800" dirty="0" err="1"/>
              <a:t>Običajno</a:t>
            </a:r>
            <a:r>
              <a:rPr lang="sv-SE" sz="1800" dirty="0"/>
              <a:t> </a:t>
            </a:r>
            <a:r>
              <a:rPr lang="sv-SE" sz="1800" dirty="0" err="1"/>
              <a:t>imajo</a:t>
            </a:r>
            <a:r>
              <a:rPr lang="sv-SE" sz="1800" dirty="0"/>
              <a:t> </a:t>
            </a:r>
            <a:r>
              <a:rPr lang="sv-SE" sz="1800" dirty="0" err="1"/>
              <a:t>sodelujoči</a:t>
            </a:r>
            <a:r>
              <a:rPr lang="sv-SE" sz="1800" dirty="0"/>
              <a:t> </a:t>
            </a:r>
            <a:r>
              <a:rPr lang="sv-SE" sz="1800" dirty="0" err="1"/>
              <a:t>na</a:t>
            </a:r>
            <a:r>
              <a:rPr lang="sv-SE" sz="1800" dirty="0"/>
              <a:t> </a:t>
            </a:r>
            <a:r>
              <a:rPr lang="sv-SE" sz="1800" dirty="0" err="1"/>
              <a:t>voljo</a:t>
            </a:r>
            <a:r>
              <a:rPr lang="sv-SE" sz="1800" dirty="0"/>
              <a:t> </a:t>
            </a:r>
            <a:r>
              <a:rPr lang="sv-SE" sz="1800" dirty="0" err="1"/>
              <a:t>za</a:t>
            </a:r>
            <a:r>
              <a:rPr lang="sv-SE" sz="1800" dirty="0"/>
              <a:t> </a:t>
            </a:r>
            <a:r>
              <a:rPr lang="sv-SE" sz="1800" dirty="0" err="1"/>
              <a:t>rešitev</a:t>
            </a:r>
            <a:r>
              <a:rPr lang="sv-SE" sz="1800" dirty="0"/>
              <a:t> le 60 minut. </a:t>
            </a:r>
            <a:r>
              <a:rPr lang="sv-SE" sz="1800" dirty="0" err="1"/>
              <a:t>Sobe</a:t>
            </a:r>
            <a:r>
              <a:rPr lang="sv-SE" sz="1800" dirty="0"/>
              <a:t> so </a:t>
            </a:r>
            <a:r>
              <a:rPr lang="sv-SE" sz="1800" dirty="0" err="1"/>
              <a:t>zasnovane</a:t>
            </a:r>
            <a:r>
              <a:rPr lang="sv-SE" sz="1800" dirty="0"/>
              <a:t> </a:t>
            </a:r>
            <a:r>
              <a:rPr lang="sv-SE" sz="1800" dirty="0" err="1"/>
              <a:t>tako</a:t>
            </a:r>
            <a:r>
              <a:rPr lang="sv-SE" sz="1800" dirty="0"/>
              <a:t>, da </a:t>
            </a:r>
            <a:r>
              <a:rPr lang="sv-SE" sz="1800" dirty="0" err="1"/>
              <a:t>morajo</a:t>
            </a:r>
            <a:r>
              <a:rPr lang="sv-SE" sz="1800" dirty="0"/>
              <a:t> </a:t>
            </a:r>
            <a:r>
              <a:rPr lang="sv-SE" sz="1800" dirty="0" err="1"/>
              <a:t>udeleženci</a:t>
            </a:r>
            <a:r>
              <a:rPr lang="sv-SE" sz="1800" dirty="0"/>
              <a:t> med </a:t>
            </a:r>
            <a:r>
              <a:rPr lang="sv-SE" sz="1800" dirty="0" err="1"/>
              <a:t>seboj</a:t>
            </a:r>
            <a:r>
              <a:rPr lang="sv-SE" sz="1800" dirty="0"/>
              <a:t> </a:t>
            </a:r>
            <a:r>
              <a:rPr lang="sv-SE" sz="1800" dirty="0" err="1"/>
              <a:t>sodelovati</a:t>
            </a:r>
            <a:r>
              <a:rPr lang="sv-SE" sz="1800" dirty="0"/>
              <a:t>, se </a:t>
            </a:r>
            <a:r>
              <a:rPr lang="sv-SE" sz="1800" dirty="0" err="1"/>
              <a:t>povezovati</a:t>
            </a:r>
            <a:r>
              <a:rPr lang="sv-SE" sz="1800" dirty="0"/>
              <a:t> in </a:t>
            </a:r>
            <a:r>
              <a:rPr lang="sv-SE" sz="1800" dirty="0" err="1"/>
              <a:t>uporabiti</a:t>
            </a:r>
            <a:r>
              <a:rPr lang="sv-SE" sz="1800" dirty="0"/>
              <a:t> </a:t>
            </a:r>
            <a:r>
              <a:rPr lang="sv-SE" sz="1800" dirty="0" err="1"/>
              <a:t>svoje</a:t>
            </a:r>
            <a:r>
              <a:rPr lang="sv-SE" sz="1800" dirty="0"/>
              <a:t> </a:t>
            </a:r>
            <a:r>
              <a:rPr lang="sv-SE" sz="1800" dirty="0" err="1"/>
              <a:t>sposobnosti</a:t>
            </a:r>
            <a:r>
              <a:rPr lang="sv-SE" sz="1800" dirty="0"/>
              <a:t> </a:t>
            </a:r>
            <a:r>
              <a:rPr lang="sv-SE" sz="1800" dirty="0" err="1"/>
              <a:t>logičnega</a:t>
            </a:r>
            <a:r>
              <a:rPr lang="sv-SE" sz="1800" dirty="0"/>
              <a:t> </a:t>
            </a:r>
            <a:r>
              <a:rPr lang="sv-SE" sz="1800" dirty="0" err="1"/>
              <a:t>sklepanja</a:t>
            </a:r>
            <a:r>
              <a:rPr lang="sv-SE" sz="1800" dirty="0"/>
              <a:t>. </a:t>
            </a:r>
          </a:p>
          <a:p>
            <a:endParaRPr lang="sv-SE" dirty="0"/>
          </a:p>
        </p:txBody>
      </p:sp>
    </p:spTree>
    <p:extLst>
      <p:ext uri="{BB962C8B-B14F-4D97-AF65-F5344CB8AC3E}">
        <p14:creationId xmlns:p14="http://schemas.microsoft.com/office/powerpoint/2010/main" val="33881325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4E5D-8A4B-3043-81EB-1808BB220CBF}"/>
              </a:ext>
            </a:extLst>
          </p:cNvPr>
          <p:cNvSpPr>
            <a:spLocks noGrp="1"/>
          </p:cNvSpPr>
          <p:nvPr>
            <p:ph type="title"/>
          </p:nvPr>
        </p:nvSpPr>
        <p:spPr/>
        <p:txBody>
          <a:bodyPr/>
          <a:lstStyle/>
          <a:p>
            <a:r>
              <a:rPr lang="en-US" dirty="0"/>
              <a:t>Zakaj sploh IKT soba pobega?</a:t>
            </a:r>
          </a:p>
        </p:txBody>
      </p:sp>
      <p:sp>
        <p:nvSpPr>
          <p:cNvPr id="3" name="Content Placeholder 2">
            <a:extLst>
              <a:ext uri="{FF2B5EF4-FFF2-40B4-BE49-F238E27FC236}">
                <a16:creationId xmlns:a16="http://schemas.microsoft.com/office/drawing/2014/main" id="{1A98FBD7-468C-3149-8014-A9CE2A87A406}"/>
              </a:ext>
            </a:extLst>
          </p:cNvPr>
          <p:cNvSpPr>
            <a:spLocks noGrp="1"/>
          </p:cNvSpPr>
          <p:nvPr>
            <p:ph idx="1"/>
          </p:nvPr>
        </p:nvSpPr>
        <p:spPr/>
        <p:txBody>
          <a:bodyPr/>
          <a:lstStyle/>
          <a:p>
            <a:r>
              <a:rPr lang="en-US" dirty="0"/>
              <a:t>Rezultati na različnih anketah</a:t>
            </a:r>
          </a:p>
          <a:p>
            <a:r>
              <a:rPr lang="en-US" dirty="0"/>
              <a:t>Zakaj ne verižni eksperiment (ICILS)?</a:t>
            </a:r>
          </a:p>
          <a:p>
            <a:endParaRPr lang="en-US" dirty="0"/>
          </a:p>
          <a:p>
            <a:endParaRPr lang="en-US" dirty="0"/>
          </a:p>
        </p:txBody>
      </p:sp>
    </p:spTree>
    <p:extLst>
      <p:ext uri="{BB962C8B-B14F-4D97-AF65-F5344CB8AC3E}">
        <p14:creationId xmlns:p14="http://schemas.microsoft.com/office/powerpoint/2010/main" val="39826746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A99059-F172-B44B-8502-A6D3777F3400}"/>
              </a:ext>
            </a:extLst>
          </p:cNvPr>
          <p:cNvSpPr>
            <a:spLocks noGrp="1"/>
          </p:cNvSpPr>
          <p:nvPr>
            <p:ph type="title"/>
          </p:nvPr>
        </p:nvSpPr>
        <p:spPr>
          <a:xfrm>
            <a:off x="0" y="139700"/>
            <a:ext cx="8191500" cy="468313"/>
          </a:xfrm>
        </p:spPr>
        <p:txBody>
          <a:bodyPr>
            <a:noAutofit/>
          </a:bodyPr>
          <a:lstStyle/>
          <a:p>
            <a:pPr algn="r"/>
            <a:r>
              <a:rPr lang="en-US" altLang="en-US" sz="1200" b="1">
                <a:solidFill>
                  <a:srgbClr val="A6A6A6"/>
                </a:solidFill>
                <a:ea typeface="ＭＳ Ｐゴシック" panose="020B0600070205080204" pitchFamily="34" charset="-128"/>
              </a:rPr>
              <a:t>IKT SOBA POBEGA</a:t>
            </a:r>
            <a:br>
              <a:rPr lang="en-US" altLang="en-US" sz="1200" b="1">
                <a:solidFill>
                  <a:srgbClr val="A6A6A6"/>
                </a:solidFill>
                <a:ea typeface="ＭＳ Ｐゴシック" panose="020B0600070205080204" pitchFamily="34" charset="-128"/>
              </a:rPr>
            </a:br>
            <a:r>
              <a:rPr lang="en-US" altLang="en-US" sz="1000">
                <a:solidFill>
                  <a:srgbClr val="A6A6A6"/>
                </a:solidFill>
                <a:ea typeface="ＭＳ Ｐゴシック" panose="020B0600070205080204" pitchFamily="34" charset="-128"/>
              </a:rPr>
              <a:t>Igor Pesek, Bojan Musil, Marjan Krašna, Smiljana Gartner</a:t>
            </a:r>
            <a:br>
              <a:rPr lang="en-US" altLang="en-US" sz="1000">
                <a:solidFill>
                  <a:srgbClr val="A6A6A6"/>
                </a:solidFill>
                <a:ea typeface="ＭＳ Ｐゴシック" panose="020B0600070205080204" pitchFamily="34" charset="-128"/>
              </a:rPr>
            </a:br>
            <a:endParaRPr lang="en-US" altLang="en-US" sz="1000">
              <a:solidFill>
                <a:srgbClr val="A6A6A6"/>
              </a:solidFill>
              <a:ea typeface="ＭＳ Ｐゴシック" panose="020B0600070205080204" pitchFamily="34" charset="-128"/>
            </a:endParaRPr>
          </a:p>
        </p:txBody>
      </p:sp>
      <p:pic>
        <p:nvPicPr>
          <p:cNvPr id="17410" name="Picture 4" descr="Screen Shot 2018-04-25 at 14.04.06.png">
            <a:extLst>
              <a:ext uri="{FF2B5EF4-FFF2-40B4-BE49-F238E27FC236}">
                <a16:creationId xmlns:a16="http://schemas.microsoft.com/office/drawing/2014/main" id="{8F8603D8-F6EF-9549-80D1-0D4D07E30F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7050" y="0"/>
            <a:ext cx="996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a:extLst>
              <a:ext uri="{FF2B5EF4-FFF2-40B4-BE49-F238E27FC236}">
                <a16:creationId xmlns:a16="http://schemas.microsoft.com/office/drawing/2014/main" id="{CFC464CA-7EF7-B045-B9C4-7C61566FEF4A}"/>
              </a:ext>
            </a:extLst>
          </p:cNvPr>
          <p:cNvGraphicFramePr/>
          <p:nvPr/>
        </p:nvGraphicFramePr>
        <p:xfrm>
          <a:off x="1763688" y="1124744"/>
          <a:ext cx="5711190" cy="4740910"/>
        </p:xfrm>
        <a:graphic>
          <a:graphicData uri="http://schemas.openxmlformats.org/drawingml/2006/chart">
            <c:chart xmlns:c="http://schemas.openxmlformats.org/drawingml/2006/chart" xmlns:r="http://schemas.openxmlformats.org/officeDocument/2006/relationships" r:id="rId4"/>
          </a:graphicData>
        </a:graphic>
      </p:graphicFrame>
      <p:sp>
        <p:nvSpPr>
          <p:cNvPr id="17412" name="Rectangle 6">
            <a:extLst>
              <a:ext uri="{FF2B5EF4-FFF2-40B4-BE49-F238E27FC236}">
                <a16:creationId xmlns:a16="http://schemas.microsoft.com/office/drawing/2014/main" id="{8B2C5450-5BB8-8F42-8C19-108FBF53BB0F}"/>
              </a:ext>
            </a:extLst>
          </p:cNvPr>
          <p:cNvSpPr>
            <a:spLocks noChangeArrowheads="1"/>
          </p:cNvSpPr>
          <p:nvPr/>
        </p:nvSpPr>
        <p:spPr bwMode="auto">
          <a:xfrm>
            <a:off x="1763713" y="5949950"/>
            <a:ext cx="5761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sl-SI" altLang="en-US" sz="1200"/>
              <a:t>Slika</a:t>
            </a:r>
            <a:r>
              <a:rPr lang="sl-SI" altLang="en-US" sz="1200" b="1"/>
              <a:t>: </a:t>
            </a:r>
            <a:r>
              <a:rPr lang="sl-SI" altLang="en-US" sz="1200"/>
              <a:t>Združene lestvice v anketo vključenih vidikov uporabe IKT v izobraževanju (Filozofska fakulteta)</a:t>
            </a:r>
            <a:endParaRPr lang="en-US" altLang="en-US" sz="12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D310-C93E-8443-99C5-32A72086F43E}"/>
              </a:ext>
            </a:extLst>
          </p:cNvPr>
          <p:cNvSpPr>
            <a:spLocks noGrp="1"/>
          </p:cNvSpPr>
          <p:nvPr>
            <p:ph type="title"/>
          </p:nvPr>
        </p:nvSpPr>
        <p:spPr/>
        <p:txBody>
          <a:bodyPr/>
          <a:lstStyle/>
          <a:p>
            <a:r>
              <a:rPr lang="en-US" dirty="0"/>
              <a:t>Izhodišča</a:t>
            </a:r>
          </a:p>
        </p:txBody>
      </p:sp>
      <p:sp>
        <p:nvSpPr>
          <p:cNvPr id="3" name="Content Placeholder 2">
            <a:extLst>
              <a:ext uri="{FF2B5EF4-FFF2-40B4-BE49-F238E27FC236}">
                <a16:creationId xmlns:a16="http://schemas.microsoft.com/office/drawing/2014/main" id="{CF8C2604-D641-DE40-A6AD-E6C33EF3862C}"/>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40320402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96627F-D2D9-A24A-AF6F-33A95A34CF79}"/>
              </a:ext>
            </a:extLst>
          </p:cNvPr>
          <p:cNvSpPr>
            <a:spLocks noGrp="1"/>
          </p:cNvSpPr>
          <p:nvPr>
            <p:ph type="title"/>
          </p:nvPr>
        </p:nvSpPr>
        <p:spPr>
          <a:xfrm>
            <a:off x="0" y="139700"/>
            <a:ext cx="8191500" cy="468313"/>
          </a:xfrm>
        </p:spPr>
        <p:txBody>
          <a:bodyPr>
            <a:noAutofit/>
          </a:bodyPr>
          <a:lstStyle/>
          <a:p>
            <a:pPr algn="r"/>
            <a:r>
              <a:rPr lang="en-US" altLang="en-US" sz="1200" b="1">
                <a:solidFill>
                  <a:srgbClr val="A6A6A6"/>
                </a:solidFill>
                <a:ea typeface="ＭＳ Ｐゴシック" panose="020B0600070205080204" pitchFamily="34" charset="-128"/>
              </a:rPr>
              <a:t>IKT SOBA POBEGA</a:t>
            </a:r>
            <a:br>
              <a:rPr lang="en-US" altLang="en-US" sz="1200" b="1">
                <a:solidFill>
                  <a:srgbClr val="A6A6A6"/>
                </a:solidFill>
                <a:ea typeface="ＭＳ Ｐゴシック" panose="020B0600070205080204" pitchFamily="34" charset="-128"/>
              </a:rPr>
            </a:br>
            <a:r>
              <a:rPr lang="en-US" altLang="en-US" sz="1000">
                <a:solidFill>
                  <a:srgbClr val="A6A6A6"/>
                </a:solidFill>
                <a:ea typeface="ＭＳ Ｐゴシック" panose="020B0600070205080204" pitchFamily="34" charset="-128"/>
              </a:rPr>
              <a:t>Igor Pesek, Bojan Musil, Marjan Krašna, Smiljana Gartner</a:t>
            </a:r>
            <a:br>
              <a:rPr lang="en-US" altLang="en-US" sz="1000">
                <a:solidFill>
                  <a:srgbClr val="A6A6A6"/>
                </a:solidFill>
                <a:ea typeface="ＭＳ Ｐゴシック" panose="020B0600070205080204" pitchFamily="34" charset="-128"/>
              </a:rPr>
            </a:br>
            <a:endParaRPr lang="en-US" altLang="en-US" sz="1000">
              <a:solidFill>
                <a:srgbClr val="A6A6A6"/>
              </a:solidFill>
              <a:ea typeface="ＭＳ Ｐゴシック" panose="020B0600070205080204" pitchFamily="34" charset="-128"/>
            </a:endParaRPr>
          </a:p>
        </p:txBody>
      </p:sp>
      <p:pic>
        <p:nvPicPr>
          <p:cNvPr id="18434" name="Picture 4" descr="Screen Shot 2018-04-25 at 14.04.06.png">
            <a:extLst>
              <a:ext uri="{FF2B5EF4-FFF2-40B4-BE49-F238E27FC236}">
                <a16:creationId xmlns:a16="http://schemas.microsoft.com/office/drawing/2014/main" id="{3AB8BE6A-138B-B646-8127-D32BF95916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7050" y="0"/>
            <a:ext cx="996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70;p42">
            <a:extLst>
              <a:ext uri="{FF2B5EF4-FFF2-40B4-BE49-F238E27FC236}">
                <a16:creationId xmlns:a16="http://schemas.microsoft.com/office/drawing/2014/main" id="{0C610905-8202-CF46-85B8-59AFACB3704C}"/>
              </a:ext>
            </a:extLst>
          </p:cNvPr>
          <p:cNvSpPr txBox="1">
            <a:spLocks/>
          </p:cNvSpPr>
          <p:nvPr/>
        </p:nvSpPr>
        <p:spPr bwMode="auto">
          <a:xfrm>
            <a:off x="468313" y="1484313"/>
            <a:ext cx="8229600" cy="420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25" tIns="45700" rIns="91425" bIns="45700"/>
          <a:lstStyle>
            <a:lvl1pPr defTabSz="457200" eaLnBrk="0" hangingPunct="0">
              <a:defRPr sz="2400">
                <a:solidFill>
                  <a:schemeClr val="tx1"/>
                </a:solidFill>
                <a:latin typeface="Arial" panose="020B0604020202020204" pitchFamily="34" charset="0"/>
                <a:ea typeface="ＭＳ Ｐゴシック" panose="020B0600070205080204" pitchFamily="34" charset="-128"/>
              </a:defRPr>
            </a:lvl1pPr>
            <a:lvl2pPr defTabSz="457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EEECE1"/>
              </a:buClr>
              <a:buSzPts val="2800"/>
              <a:buFont typeface="Arial" panose="020B0604020202020204" pitchFamily="34" charset="0"/>
              <a:buNone/>
            </a:pPr>
            <a:r>
              <a:rPr lang="en-US" altLang="en-US" sz="3200">
                <a:solidFill>
                  <a:srgbClr val="000000"/>
                </a:solidFill>
                <a:latin typeface="Calibri" panose="020F0502020204030204" pitchFamily="34" charset="0"/>
                <a:cs typeface="Arial" panose="020B0604020202020204" pitchFamily="34" charset="0"/>
                <a:sym typeface="Arial" panose="020B0604020202020204" pitchFamily="34" charset="0"/>
              </a:rPr>
              <a:t>KOMPETENČNA PODROČJA:</a:t>
            </a:r>
            <a:endParaRPr lang="en-US" altLang="en-US" sz="3200">
              <a:latin typeface="Calibri" panose="020F0502020204030204" pitchFamily="34" charset="0"/>
            </a:endParaRPr>
          </a:p>
          <a:p>
            <a:pPr>
              <a:spcBef>
                <a:spcPts val="563"/>
              </a:spcBef>
              <a:buClr>
                <a:srgbClr val="EEECE1"/>
              </a:buClr>
              <a:buSzPts val="2800"/>
              <a:buFont typeface="Arial" panose="020B0604020202020204" pitchFamily="34" charset="0"/>
              <a:buNone/>
            </a:pPr>
            <a:endParaRPr lang="en-US" altLang="en-US" sz="3200">
              <a:solidFill>
                <a:srgbClr val="000000"/>
              </a:solidFill>
              <a:latin typeface="Calibri" panose="020F0502020204030204" pitchFamily="34" charset="0"/>
              <a:cs typeface="Arial" panose="020B0604020202020204" pitchFamily="34" charset="0"/>
              <a:sym typeface="Arial" panose="020B0604020202020204" pitchFamily="34" charset="0"/>
            </a:endParaRPr>
          </a:p>
          <a:p>
            <a:pPr lvl="1">
              <a:spcBef>
                <a:spcPts val="563"/>
              </a:spcBef>
              <a:buClr>
                <a:srgbClr val="EEECE1"/>
              </a:buClr>
              <a:buSzPts val="2800"/>
              <a:buFont typeface="Arial" panose="020B0604020202020204" pitchFamily="34" charset="0"/>
              <a:buNone/>
            </a:pPr>
            <a:r>
              <a:rPr lang="en-US" altLang="en-US" sz="3200">
                <a:solidFill>
                  <a:srgbClr val="558ED5"/>
                </a:solidFill>
                <a:latin typeface="Calibri" panose="020F0502020204030204" pitchFamily="34" charset="0"/>
                <a:cs typeface="Arial" panose="020B0604020202020204" pitchFamily="34" charset="0"/>
                <a:sym typeface="Arial" panose="020B0604020202020204" pitchFamily="34" charset="0"/>
              </a:rPr>
              <a:t>Informacije</a:t>
            </a:r>
            <a:endParaRPr lang="en-US" altLang="en-US" sz="3200">
              <a:solidFill>
                <a:srgbClr val="558ED5"/>
              </a:solidFill>
              <a:latin typeface="Calibri" panose="020F0502020204030204" pitchFamily="34" charset="0"/>
            </a:endParaRPr>
          </a:p>
          <a:p>
            <a:pPr lvl="1">
              <a:spcBef>
                <a:spcPts val="563"/>
              </a:spcBef>
              <a:buClr>
                <a:srgbClr val="EEECE1"/>
              </a:buClr>
              <a:buSzPts val="2800"/>
              <a:buFont typeface="Arial" panose="020B0604020202020204" pitchFamily="34" charset="0"/>
              <a:buNone/>
            </a:pPr>
            <a:r>
              <a:rPr lang="en-US" altLang="en-US" sz="3200">
                <a:solidFill>
                  <a:srgbClr val="8064A2"/>
                </a:solidFill>
                <a:latin typeface="Calibri" panose="020F0502020204030204" pitchFamily="34" charset="0"/>
                <a:cs typeface="Arial" panose="020B0604020202020204" pitchFamily="34" charset="0"/>
                <a:sym typeface="Arial" panose="020B0604020202020204" pitchFamily="34" charset="0"/>
              </a:rPr>
              <a:t>Komuniciranje </a:t>
            </a:r>
            <a:endParaRPr lang="en-US" altLang="en-US" sz="3200">
              <a:solidFill>
                <a:srgbClr val="8064A2"/>
              </a:solidFill>
              <a:latin typeface="Calibri" panose="020F0502020204030204" pitchFamily="34" charset="0"/>
            </a:endParaRPr>
          </a:p>
          <a:p>
            <a:pPr lvl="1">
              <a:spcBef>
                <a:spcPts val="563"/>
              </a:spcBef>
              <a:buClr>
                <a:srgbClr val="EEECE1"/>
              </a:buClr>
              <a:buSzPts val="2800"/>
              <a:buFont typeface="Arial" panose="020B0604020202020204" pitchFamily="34" charset="0"/>
              <a:buNone/>
            </a:pPr>
            <a:r>
              <a:rPr lang="en-US" altLang="en-US" sz="3200">
                <a:solidFill>
                  <a:srgbClr val="FF0000"/>
                </a:solidFill>
                <a:latin typeface="Calibri" panose="020F0502020204030204" pitchFamily="34" charset="0"/>
                <a:cs typeface="Arial" panose="020B0604020202020204" pitchFamily="34" charset="0"/>
                <a:sym typeface="Arial" panose="020B0604020202020204" pitchFamily="34" charset="0"/>
              </a:rPr>
              <a:t>Ustvarjanje vsebin</a:t>
            </a:r>
            <a:endParaRPr lang="en-US" altLang="en-US" sz="3200">
              <a:solidFill>
                <a:srgbClr val="FF0000"/>
              </a:solidFill>
              <a:latin typeface="Calibri" panose="020F0502020204030204" pitchFamily="34" charset="0"/>
            </a:endParaRPr>
          </a:p>
          <a:p>
            <a:pPr lvl="1">
              <a:spcBef>
                <a:spcPts val="563"/>
              </a:spcBef>
              <a:buClr>
                <a:srgbClr val="EEECE1"/>
              </a:buClr>
              <a:buSzPts val="2800"/>
              <a:buFont typeface="Arial" panose="020B0604020202020204" pitchFamily="34" charset="0"/>
              <a:buNone/>
            </a:pPr>
            <a:r>
              <a:rPr lang="en-US" altLang="en-US" sz="3200">
                <a:solidFill>
                  <a:srgbClr val="77933C"/>
                </a:solidFill>
                <a:latin typeface="Calibri" panose="020F0502020204030204" pitchFamily="34" charset="0"/>
                <a:cs typeface="Arial" panose="020B0604020202020204" pitchFamily="34" charset="0"/>
                <a:sym typeface="Arial" panose="020B0604020202020204" pitchFamily="34" charset="0"/>
              </a:rPr>
              <a:t>Varnost</a:t>
            </a:r>
            <a:endParaRPr lang="en-US" altLang="en-US" sz="3200">
              <a:solidFill>
                <a:srgbClr val="77933C"/>
              </a:solidFill>
              <a:latin typeface="Calibri" panose="020F0502020204030204" pitchFamily="34" charset="0"/>
            </a:endParaRPr>
          </a:p>
          <a:p>
            <a:pPr lvl="1">
              <a:spcBef>
                <a:spcPts val="563"/>
              </a:spcBef>
              <a:buClr>
                <a:srgbClr val="EEECE1"/>
              </a:buClr>
              <a:buSzPts val="2800"/>
              <a:buFont typeface="Arial" panose="020B0604020202020204" pitchFamily="34" charset="0"/>
              <a:buNone/>
            </a:pPr>
            <a:r>
              <a:rPr lang="en-US" altLang="en-US" sz="3200">
                <a:solidFill>
                  <a:srgbClr val="F79646"/>
                </a:solidFill>
                <a:latin typeface="Calibri" panose="020F0502020204030204" pitchFamily="34" charset="0"/>
                <a:cs typeface="Arial" panose="020B0604020202020204" pitchFamily="34" charset="0"/>
                <a:sym typeface="Arial" panose="020B0604020202020204" pitchFamily="34" charset="0"/>
              </a:rPr>
              <a:t>Reševanje problemov</a:t>
            </a:r>
            <a:endParaRPr lang="en-US" altLang="en-US" sz="3200">
              <a:solidFill>
                <a:srgbClr val="F79646"/>
              </a:solidFill>
              <a:latin typeface="Calibri" panose="020F0502020204030204" pitchFamily="34" charset="0"/>
            </a:endParaRPr>
          </a:p>
        </p:txBody>
      </p:sp>
      <p:pic>
        <p:nvPicPr>
          <p:cNvPr id="7" name="Google Shape;172;p42">
            <a:extLst>
              <a:ext uri="{FF2B5EF4-FFF2-40B4-BE49-F238E27FC236}">
                <a16:creationId xmlns:a16="http://schemas.microsoft.com/office/drawing/2014/main" id="{27FFE288-E17B-8A42-B862-AEAD2723D0E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988" y="1484313"/>
            <a:ext cx="2782887" cy="3949700"/>
          </a:xfrm>
          <a:prstGeom prst="rect">
            <a:avLst/>
          </a:prstGeom>
          <a:noFill/>
          <a:ln>
            <a:noFill/>
          </a:ln>
          <a:effectLst>
            <a:outerShdw blurRad="57150" dist="19050" dir="5400000" algn="bl"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71;p42">
            <a:extLst>
              <a:ext uri="{FF2B5EF4-FFF2-40B4-BE49-F238E27FC236}">
                <a16:creationId xmlns:a16="http://schemas.microsoft.com/office/drawing/2014/main" id="{9D7B5D9D-EA9C-A84A-BBC2-83472FBAAA99}"/>
              </a:ext>
            </a:extLst>
          </p:cNvPr>
          <p:cNvSpPr txBox="1"/>
          <p:nvPr/>
        </p:nvSpPr>
        <p:spPr>
          <a:xfrm>
            <a:off x="0" y="6524625"/>
            <a:ext cx="8496300" cy="333375"/>
          </a:xfrm>
          <a:prstGeom prst="rect">
            <a:avLst/>
          </a:prstGeom>
          <a:noFill/>
          <a:ln>
            <a:solidFill>
              <a:schemeClr val="tx2">
                <a:lumMod val="40000"/>
                <a:lumOff val="60000"/>
              </a:schemeClr>
            </a:solidFill>
          </a:ln>
        </p:spPr>
        <p:txBody>
          <a:bodyPr spcFirstLastPara="1" lIns="91425" tIns="45700" rIns="91425" bIns="45700"/>
          <a:lstStyle/>
          <a:p>
            <a:pPr algn="just">
              <a:spcBef>
                <a:spcPts val="0"/>
              </a:spcBef>
              <a:spcAft>
                <a:spcPts val="0"/>
              </a:spcAft>
              <a:buClr>
                <a:schemeClr val="dk1"/>
              </a:buClr>
              <a:buSzPts val="1200"/>
              <a:buFont typeface="Arial"/>
              <a:buNone/>
              <a:defRPr/>
            </a:pPr>
            <a:r>
              <a:rPr lang="sl-SI" sz="1000" dirty="0">
                <a:solidFill>
                  <a:schemeClr val="bg1">
                    <a:lumMod val="50000"/>
                  </a:schemeClr>
                </a:solidFill>
                <a:latin typeface="Arial"/>
                <a:ea typeface="Arial"/>
                <a:cs typeface="Arial"/>
                <a:sym typeface="Arial"/>
              </a:rPr>
              <a:t>Original</a:t>
            </a:r>
            <a:r>
              <a:rPr lang="sl" sz="1000" dirty="0">
                <a:solidFill>
                  <a:schemeClr val="bg1">
                    <a:lumMod val="50000"/>
                  </a:schemeClr>
                </a:solidFill>
                <a:latin typeface="Arial"/>
                <a:ea typeface="Arial"/>
                <a:cs typeface="Arial"/>
                <a:sym typeface="Arial"/>
              </a:rPr>
              <a:t>:</a:t>
            </a:r>
            <a:r>
              <a:rPr lang="sl-SI" sz="1000" dirty="0">
                <a:solidFill>
                  <a:schemeClr val="bg1">
                    <a:lumMod val="50000"/>
                  </a:schemeClr>
                </a:solidFill>
                <a:latin typeface="Arial"/>
                <a:ea typeface="Arial"/>
                <a:cs typeface="Arial"/>
                <a:sym typeface="Arial"/>
              </a:rPr>
              <a:t> </a:t>
            </a:r>
            <a:r>
              <a:rPr lang="sl" sz="1000" dirty="0">
                <a:solidFill>
                  <a:schemeClr val="bg1">
                    <a:lumMod val="50000"/>
                  </a:schemeClr>
                </a:solidFill>
                <a:latin typeface="Arial"/>
                <a:ea typeface="Arial"/>
                <a:cs typeface="Arial"/>
                <a:sym typeface="Arial"/>
              </a:rPr>
              <a:t>DIGCOMP: A Framework for Developing and Understanding Digital Competence in Europe</a:t>
            </a:r>
            <a:r>
              <a:rPr lang="sl" sz="1000" dirty="0">
                <a:solidFill>
                  <a:schemeClr val="dk1"/>
                </a:solidFill>
                <a:latin typeface="Arial"/>
                <a:ea typeface="Arial"/>
                <a:cs typeface="Arial"/>
                <a:sym typeface="Arial"/>
              </a:rPr>
              <a:t>. </a:t>
            </a:r>
            <a:endParaRPr sz="1000" dirty="0">
              <a:latin typeface="Arial" charset="0"/>
              <a:ea typeface="ＭＳ Ｐゴシック" charset="0"/>
              <a:cs typeface="ＭＳ Ｐゴシック" charset="0"/>
            </a:endParaRPr>
          </a:p>
        </p:txBody>
      </p:sp>
      <p:pic>
        <p:nvPicPr>
          <p:cNvPr id="18438" name="Picture 8" descr="Screen Shot 2018-09-25 at 20.01.00.png">
            <a:extLst>
              <a:ext uri="{FF2B5EF4-FFF2-40B4-BE49-F238E27FC236}">
                <a16:creationId xmlns:a16="http://schemas.microsoft.com/office/drawing/2014/main" id="{7FAB4AF8-6ED8-5E4D-BA10-2565F66528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0638" y="6524625"/>
            <a:ext cx="27733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42DE-B169-BD40-9E7A-5A9F49B06C66}"/>
              </a:ext>
            </a:extLst>
          </p:cNvPr>
          <p:cNvSpPr>
            <a:spLocks noGrp="1"/>
          </p:cNvSpPr>
          <p:nvPr>
            <p:ph type="title"/>
          </p:nvPr>
        </p:nvSpPr>
        <p:spPr/>
        <p:txBody>
          <a:bodyPr/>
          <a:lstStyle/>
          <a:p>
            <a:r>
              <a:rPr lang="en-US" dirty="0"/>
              <a:t>Podatki iz terena</a:t>
            </a:r>
          </a:p>
        </p:txBody>
      </p:sp>
      <p:sp>
        <p:nvSpPr>
          <p:cNvPr id="3" name="Content Placeholder 2">
            <a:extLst>
              <a:ext uri="{FF2B5EF4-FFF2-40B4-BE49-F238E27FC236}">
                <a16:creationId xmlns:a16="http://schemas.microsoft.com/office/drawing/2014/main" id="{A3F52EA0-B538-7141-A056-9FCBF846FC91}"/>
              </a:ext>
            </a:extLst>
          </p:cNvPr>
          <p:cNvSpPr>
            <a:spLocks noGrp="1"/>
          </p:cNvSpPr>
          <p:nvPr>
            <p:ph idx="1"/>
          </p:nvPr>
        </p:nvSpPr>
        <p:spPr/>
        <p:txBody>
          <a:bodyPr/>
          <a:lstStyle/>
          <a:p>
            <a:r>
              <a:rPr lang="en-US" dirty="0"/>
              <a:t>ROID-</a:t>
            </a:r>
            <a:r>
              <a:rPr lang="en-US" dirty="0" err="1"/>
              <a:t>i</a:t>
            </a:r>
            <a:r>
              <a:rPr lang="en-US" dirty="0"/>
              <a:t> v osnovnih šolah</a:t>
            </a:r>
          </a:p>
        </p:txBody>
      </p:sp>
    </p:spTree>
    <p:extLst>
      <p:ext uri="{BB962C8B-B14F-4D97-AF65-F5344CB8AC3E}">
        <p14:creationId xmlns:p14="http://schemas.microsoft.com/office/powerpoint/2010/main" val="33926936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ACDC-BA32-8E4F-A3E5-C11A268BB40D}"/>
              </a:ext>
            </a:extLst>
          </p:cNvPr>
          <p:cNvSpPr>
            <a:spLocks noGrp="1"/>
          </p:cNvSpPr>
          <p:nvPr>
            <p:ph type="title"/>
          </p:nvPr>
        </p:nvSpPr>
        <p:spPr/>
        <p:txBody>
          <a:bodyPr/>
          <a:lstStyle/>
          <a:p>
            <a:r>
              <a:rPr lang="en-US" dirty="0"/>
              <a:t>Eksperiment</a:t>
            </a:r>
          </a:p>
        </p:txBody>
      </p:sp>
      <p:sp>
        <p:nvSpPr>
          <p:cNvPr id="3" name="Content Placeholder 2">
            <a:extLst>
              <a:ext uri="{FF2B5EF4-FFF2-40B4-BE49-F238E27FC236}">
                <a16:creationId xmlns:a16="http://schemas.microsoft.com/office/drawing/2014/main" id="{50F270B3-6B1B-4948-86C0-018F0345D676}"/>
              </a:ext>
            </a:extLst>
          </p:cNvPr>
          <p:cNvSpPr>
            <a:spLocks noGrp="1"/>
          </p:cNvSpPr>
          <p:nvPr>
            <p:ph idx="1"/>
          </p:nvPr>
        </p:nvSpPr>
        <p:spPr/>
        <p:txBody>
          <a:bodyPr/>
          <a:lstStyle/>
          <a:p>
            <a:r>
              <a:rPr lang="en-US" dirty="0"/>
              <a:t>Anketa pred eksperimentom</a:t>
            </a:r>
          </a:p>
          <a:p>
            <a:r>
              <a:rPr lang="en-US" dirty="0"/>
              <a:t>Soba pobega</a:t>
            </a:r>
          </a:p>
          <a:p>
            <a:r>
              <a:rPr lang="en-US" dirty="0"/>
              <a:t>Intervju po sobi pobega</a:t>
            </a:r>
          </a:p>
          <a:p>
            <a:endParaRPr lang="en-US" dirty="0"/>
          </a:p>
        </p:txBody>
      </p:sp>
    </p:spTree>
    <p:extLst>
      <p:ext uri="{BB962C8B-B14F-4D97-AF65-F5344CB8AC3E}">
        <p14:creationId xmlns:p14="http://schemas.microsoft.com/office/powerpoint/2010/main" val="295453460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1710</TotalTime>
  <Words>1090</Words>
  <Application>Microsoft Macintosh PowerPoint</Application>
  <PresentationFormat>On-screen Show (4:3)</PresentationFormat>
  <Paragraphs>65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ＭＳ Ｐゴシック</vt:lpstr>
      <vt:lpstr>Arial</vt:lpstr>
      <vt:lpstr>Calibri</vt:lpstr>
      <vt:lpstr>Office Theme</vt:lpstr>
      <vt:lpstr>PowerPoint Presentation</vt:lpstr>
      <vt:lpstr>IKT SOBA POBEGA Igor Pesek, Bojan Musil, Marjan Krašna, Smiljana Gartner </vt:lpstr>
      <vt:lpstr>Soba pobega</vt:lpstr>
      <vt:lpstr>Zakaj sploh IKT soba pobega?</vt:lpstr>
      <vt:lpstr>IKT SOBA POBEGA Igor Pesek, Bojan Musil, Marjan Krašna, Smiljana Gartner </vt:lpstr>
      <vt:lpstr>Izhodišča</vt:lpstr>
      <vt:lpstr>IKT SOBA POBEGA Igor Pesek, Bojan Musil, Marjan Krašna, Smiljana Gartner </vt:lpstr>
      <vt:lpstr>Podatki iz terena</vt:lpstr>
      <vt:lpstr>Eksperiment</vt:lpstr>
      <vt:lpstr>Slika okolja</vt:lpstr>
      <vt:lpstr>Izsek iz scenarija</vt:lpstr>
      <vt:lpstr>Slika z Andrejem</vt:lpstr>
      <vt:lpstr>Kaj preverjamo?</vt:lpstr>
      <vt:lpstr>Kaj preverjamo?</vt:lpstr>
      <vt:lpstr>Zaključki</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2014 Pecs</dc:title>
  <dc:subject/>
  <dc:creator>*</dc:creator>
  <cp:keywords/>
  <dc:description/>
  <cp:lastModifiedBy>Igor Pesek</cp:lastModifiedBy>
  <cp:revision>151</cp:revision>
  <cp:lastPrinted>2018-09-27T06:51:22Z</cp:lastPrinted>
  <dcterms:created xsi:type="dcterms:W3CDTF">2009-10-24T13:14:18Z</dcterms:created>
  <dcterms:modified xsi:type="dcterms:W3CDTF">2018-09-27T09:20:38Z</dcterms:modified>
  <cp:category/>
</cp:coreProperties>
</file>