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666" autoAdjust="0"/>
    <p:restoredTop sz="94660"/>
  </p:normalViewPr>
  <p:slideViewPr>
    <p:cSldViewPr snapToGrid="0">
      <p:cViewPr varScale="1">
        <p:scale>
          <a:sx n="78" d="100"/>
          <a:sy n="78" d="100"/>
        </p:scale>
        <p:origin x="43" y="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05.10.2023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35359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05.10.2023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37594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05.10.2023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64094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05.10.2023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89440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05.10.2023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956270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ol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05.10.2023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96023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lpec s tremi sli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05.10.2023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448836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05.10.2023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563034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05.10.2023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33706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05.10.2023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  <p:pic>
        <p:nvPicPr>
          <p:cNvPr id="8" name="Picture 1" descr="A picture containing circle, screenshot, graphics, graphic design&#10;&#10;Description automatically generated">
            <a:extLst>
              <a:ext uri="{FF2B5EF4-FFF2-40B4-BE49-F238E27FC236}">
                <a16:creationId xmlns:a16="http://schemas.microsoft.com/office/drawing/2014/main" id="{30559B0C-54AF-4CEB-FA2E-F943E0C477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21936" y="-99598"/>
            <a:ext cx="1949724" cy="1326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629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05.10.2023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04287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05.10.2023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45107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05.10.2023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91479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05.10.2023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7669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05.10.2023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72055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05.10.2023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51173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C373-E49F-46CC-B97E-392147877E5D}" type="datetimeFigureOut">
              <a:rPr lang="sl-SI" smtClean="0"/>
              <a:t>05.10.2023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65345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8C373-E49F-46CC-B97E-392147877E5D}" type="datetimeFigureOut">
              <a:rPr lang="sl-SI" smtClean="0"/>
              <a:t>05.10.2023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0005D-3881-437D-ACBA-479DCD33A2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205678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BD1CAB03-F6A4-4736-85F6-261056424D9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30"/>
            <a:ext cx="12192000" cy="6858000"/>
          </a:xfrm>
          <a:prstGeom prst="rect">
            <a:avLst/>
          </a:prstGeom>
          <a:gradFill flip="none" rotWithShape="1">
            <a:gsLst>
              <a:gs pos="32000">
                <a:schemeClr val="bg2">
                  <a:lumMod val="75000"/>
                  <a:alpha val="3000"/>
                </a:schemeClr>
              </a:gs>
              <a:gs pos="100000">
                <a:sysClr val="windowText" lastClr="000000">
                  <a:alpha val="70000"/>
                </a:sysClr>
              </a:gs>
            </a:gsLst>
            <a:path path="circle">
              <a:fillToRect l="50000" t="5000" r="50000" b="95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3E2321B3-5D47-422E-8DD6-192DA485FF6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30000"/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harpenSoften amount="3500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EBAF53A4-555E-9EC0-C577-7729CBA6FB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53316" y="95616"/>
            <a:ext cx="5941303" cy="1831507"/>
          </a:xfrm>
        </p:spPr>
        <p:txBody>
          <a:bodyPr>
            <a:normAutofit/>
          </a:bodyPr>
          <a:lstStyle/>
          <a:p>
            <a:r>
              <a:rPr lang="sl-SI" dirty="0">
                <a:ln w="22225">
                  <a:solidFill>
                    <a:schemeClr val="tx1"/>
                  </a:solidFill>
                  <a:miter lim="800000"/>
                </a:ln>
              </a:rPr>
              <a:t>KEMIJA </a:t>
            </a:r>
            <a:r>
              <a:rPr lang="sl-SI" dirty="0" smtClean="0">
                <a:ln w="22225">
                  <a:solidFill>
                    <a:schemeClr val="tx1"/>
                  </a:solidFill>
                  <a:miter lim="800000"/>
                </a:ln>
              </a:rPr>
              <a:t>in </a:t>
            </a:r>
            <a:r>
              <a:rPr lang="sl-SI" dirty="0">
                <a:ln w="22225">
                  <a:solidFill>
                    <a:schemeClr val="tx1"/>
                  </a:solidFill>
                  <a:miter lim="800000"/>
                </a:ln>
              </a:rPr>
              <a:t>TOMO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71005B8D-920C-1AE2-F0D2-69A81CED1F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9760" y="2853892"/>
            <a:ext cx="5692219" cy="1655762"/>
          </a:xfrm>
        </p:spPr>
        <p:txBody>
          <a:bodyPr>
            <a:normAutofit/>
          </a:bodyPr>
          <a:lstStyle/>
          <a:p>
            <a:r>
              <a:rPr lang="sl-SI" dirty="0"/>
              <a:t>Marina Trost, Marta </a:t>
            </a:r>
            <a:r>
              <a:rPr lang="sl-SI" dirty="0" err="1"/>
              <a:t>Lukanec</a:t>
            </a:r>
            <a:endParaRPr lang="sl-SI" dirty="0"/>
          </a:p>
          <a:p>
            <a:r>
              <a:rPr lang="sl-SI" dirty="0"/>
              <a:t>Gimnazija Vič</a:t>
            </a:r>
          </a:p>
        </p:txBody>
      </p:sp>
      <p:pic>
        <p:nvPicPr>
          <p:cNvPr id="8" name="Picture 1" descr="A picture containing circle, screenshot, graphics, graphic design&#10;&#10;Description automatically generated">
            <a:extLst>
              <a:ext uri="{FF2B5EF4-FFF2-40B4-BE49-F238E27FC236}">
                <a16:creationId xmlns:a16="http://schemas.microsoft.com/office/drawing/2014/main" id="{9BCB9F9F-5FD8-CF19-E7E8-5D13A73E7D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57" y="49446"/>
            <a:ext cx="10409280" cy="7081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866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slov 9">
            <a:extLst>
              <a:ext uri="{FF2B5EF4-FFF2-40B4-BE49-F238E27FC236}">
                <a16:creationId xmlns:a16="http://schemas.microsoft.com/office/drawing/2014/main" id="{8B5BF6B4-0C47-C2E9-2929-FE39C2CB3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>
            <a:normAutofit/>
          </a:bodyPr>
          <a:lstStyle/>
          <a:p>
            <a:r>
              <a:rPr lang="sl-SI" dirty="0"/>
              <a:t>Kemija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095FB83-3169-1889-D89B-47919399D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474" y="1703557"/>
            <a:ext cx="5892907" cy="4272370"/>
          </a:xfrm>
        </p:spPr>
        <p:txBody>
          <a:bodyPr>
            <a:normAutofit/>
          </a:bodyPr>
          <a:lstStyle/>
          <a:p>
            <a:r>
              <a:rPr lang="sl-SI" sz="2400" dirty="0" smtClean="0"/>
              <a:t>Izotopska sestava elementov in </a:t>
            </a:r>
            <a:r>
              <a:rPr lang="sl-SI" sz="2400" dirty="0"/>
              <a:t>njihova pojavnost v </a:t>
            </a:r>
            <a:r>
              <a:rPr lang="sl-SI" sz="2400" dirty="0" smtClean="0"/>
              <a:t>naravi.</a:t>
            </a:r>
          </a:p>
          <a:p>
            <a:pPr lvl="1"/>
            <a:r>
              <a:rPr lang="sl-SI" sz="2000" dirty="0" smtClean="0"/>
              <a:t>grafična predstavitev</a:t>
            </a:r>
            <a:endParaRPr lang="sl-SI" sz="2200" dirty="0" smtClean="0"/>
          </a:p>
          <a:p>
            <a:r>
              <a:rPr lang="sl-SI" sz="2400" dirty="0" smtClean="0"/>
              <a:t>Računanje </a:t>
            </a:r>
            <a:r>
              <a:rPr lang="sl-SI" sz="2400" dirty="0"/>
              <a:t>relativne atomske </a:t>
            </a:r>
            <a:r>
              <a:rPr lang="sl-SI" sz="2400" dirty="0" smtClean="0"/>
              <a:t>mase.</a:t>
            </a:r>
            <a:endParaRPr lang="sl-SI" sz="2400" dirty="0"/>
          </a:p>
          <a:p>
            <a:pPr lvl="1"/>
            <a:r>
              <a:rPr lang="sl-SI" sz="2200" dirty="0"/>
              <a:t>s</a:t>
            </a:r>
            <a:r>
              <a:rPr lang="sl-SI" sz="2200" dirty="0" smtClean="0"/>
              <a:t> podatki s spletne strani</a:t>
            </a:r>
            <a:endParaRPr lang="sl-SI" sz="2400" dirty="0"/>
          </a:p>
          <a:p>
            <a:r>
              <a:rPr lang="sl-SI" sz="2400" dirty="0"/>
              <a:t>P</a:t>
            </a:r>
            <a:r>
              <a:rPr lang="sl-SI" sz="2400" dirty="0" smtClean="0"/>
              <a:t>osamezniki dobijo veselje za avtomatizacijo postopka.</a:t>
            </a:r>
            <a:endParaRPr lang="sl-SI" sz="2400" dirty="0"/>
          </a:p>
        </p:txBody>
      </p:sp>
      <p:pic>
        <p:nvPicPr>
          <p:cNvPr id="14" name="Slika 13">
            <a:extLst>
              <a:ext uri="{FF2B5EF4-FFF2-40B4-BE49-F238E27FC236}">
                <a16:creationId xmlns:a16="http://schemas.microsoft.com/office/drawing/2014/main" id="{0C71231E-B7E7-8CA3-7C55-672E9ED338A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538452" y="2192460"/>
            <a:ext cx="4333439" cy="3598739"/>
          </a:xfrm>
          <a:prstGeom prst="rect">
            <a:avLst/>
          </a:prstGeom>
          <a:ln w="1905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sp>
        <p:nvSpPr>
          <p:cNvPr id="2" name="PoljeZBesedilom 1"/>
          <p:cNvSpPr txBox="1"/>
          <p:nvPr/>
        </p:nvSpPr>
        <p:spPr>
          <a:xfrm>
            <a:off x="6446726" y="5847683"/>
            <a:ext cx="47194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00" dirty="0" err="1"/>
              <a:t>Petrucci</a:t>
            </a:r>
            <a:r>
              <a:rPr lang="sl-SI" sz="1000" dirty="0"/>
              <a:t>, R. H., et </a:t>
            </a:r>
            <a:r>
              <a:rPr lang="sl-SI" sz="1000" dirty="0" err="1"/>
              <a:t>al</a:t>
            </a:r>
            <a:r>
              <a:rPr lang="sl-SI" sz="1000" dirty="0"/>
              <a:t>., </a:t>
            </a:r>
            <a:r>
              <a:rPr lang="sl-SI" sz="1000" i="1" dirty="0"/>
              <a:t>General </a:t>
            </a:r>
            <a:r>
              <a:rPr lang="sl-SI" sz="1000" i="1" dirty="0" err="1"/>
              <a:t>Chemistry</a:t>
            </a:r>
            <a:r>
              <a:rPr lang="sl-SI" sz="1000" i="1" dirty="0"/>
              <a:t>: </a:t>
            </a:r>
            <a:r>
              <a:rPr lang="sl-SI" sz="1000" i="1" dirty="0" err="1"/>
              <a:t>Principles</a:t>
            </a:r>
            <a:r>
              <a:rPr lang="sl-SI" sz="1000" i="1" dirty="0"/>
              <a:t> </a:t>
            </a:r>
            <a:r>
              <a:rPr lang="sl-SI" sz="1000" i="1" dirty="0" err="1"/>
              <a:t>and</a:t>
            </a:r>
            <a:r>
              <a:rPr lang="sl-SI" sz="1000" i="1" dirty="0"/>
              <a:t> Modern </a:t>
            </a:r>
            <a:r>
              <a:rPr lang="sl-SI" sz="1000" i="1" dirty="0" err="1"/>
              <a:t>Applications</a:t>
            </a:r>
            <a:r>
              <a:rPr lang="sl-SI" sz="1000" i="1" dirty="0"/>
              <a:t>, </a:t>
            </a:r>
            <a:r>
              <a:rPr lang="sl-SI" sz="1000" dirty="0" err="1"/>
              <a:t>Pearson</a:t>
            </a:r>
            <a:r>
              <a:rPr lang="sl-SI" sz="1000" dirty="0"/>
              <a:t> </a:t>
            </a:r>
            <a:r>
              <a:rPr lang="sl-SI" sz="1000" dirty="0" err="1"/>
              <a:t>Canada</a:t>
            </a:r>
            <a:r>
              <a:rPr lang="sl-SI" sz="1000" dirty="0"/>
              <a:t> </a:t>
            </a:r>
            <a:r>
              <a:rPr lang="sl-SI" sz="1000" dirty="0" err="1"/>
              <a:t>Inc</a:t>
            </a:r>
            <a:r>
              <a:rPr lang="sl-SI" sz="1000" dirty="0"/>
              <a:t>., 10. izd., Toronto, Ontario 2011</a:t>
            </a:r>
          </a:p>
        </p:txBody>
      </p:sp>
    </p:spTree>
    <p:extLst>
      <p:ext uri="{BB962C8B-B14F-4D97-AF65-F5344CB8AC3E}">
        <p14:creationId xmlns:p14="http://schemas.microsoft.com/office/powerpoint/2010/main" val="2318494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8BC7D8B-3A9F-03A0-650B-08F79B711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>
            <a:normAutofit/>
          </a:bodyPr>
          <a:lstStyle/>
          <a:p>
            <a:r>
              <a:rPr lang="sl-SI" dirty="0"/>
              <a:t>Informatika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A872618-2919-A2CB-1F50-EB7DA41DEB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908" y="1791855"/>
            <a:ext cx="7333673" cy="4456545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sl-SI" sz="2400" dirty="0" smtClean="0"/>
              <a:t>Povezava s stvarnim problemom pri programiranju.</a:t>
            </a:r>
            <a:endParaRPr lang="sl-SI" sz="2400" dirty="0" smtClean="0"/>
          </a:p>
          <a:p>
            <a:pPr>
              <a:lnSpc>
                <a:spcPct val="110000"/>
              </a:lnSpc>
            </a:pPr>
            <a:r>
              <a:rPr lang="sl-SI" sz="2400" dirty="0" smtClean="0"/>
              <a:t>Program </a:t>
            </a:r>
            <a:r>
              <a:rPr lang="sl-SI" sz="2400" dirty="0"/>
              <a:t>za </a:t>
            </a:r>
            <a:r>
              <a:rPr lang="sl-SI" sz="2400" dirty="0" smtClean="0"/>
              <a:t>izris: </a:t>
            </a:r>
            <a:endParaRPr lang="sl-SI" sz="2400" dirty="0"/>
          </a:p>
          <a:p>
            <a:pPr lvl="1">
              <a:lnSpc>
                <a:spcPct val="110000"/>
              </a:lnSpc>
            </a:pPr>
            <a:r>
              <a:rPr lang="sl-SI" sz="2400" dirty="0"/>
              <a:t>želvja grafika, </a:t>
            </a:r>
          </a:p>
          <a:p>
            <a:pPr lvl="1">
              <a:lnSpc>
                <a:spcPct val="110000"/>
              </a:lnSpc>
            </a:pPr>
            <a:r>
              <a:rPr lang="sl-SI" sz="2400" dirty="0" smtClean="0"/>
              <a:t>izračun </a:t>
            </a:r>
            <a:r>
              <a:rPr lang="sl-SI" sz="2400" dirty="0"/>
              <a:t>števila </a:t>
            </a:r>
            <a:r>
              <a:rPr lang="sl-SI" sz="2400" dirty="0" smtClean="0"/>
              <a:t>kroglic, </a:t>
            </a:r>
          </a:p>
          <a:p>
            <a:pPr lvl="1">
              <a:lnSpc>
                <a:spcPct val="110000"/>
              </a:lnSpc>
            </a:pPr>
            <a:r>
              <a:rPr lang="sl-SI" sz="2400" dirty="0" smtClean="0"/>
              <a:t>naključna razporeditev </a:t>
            </a:r>
            <a:r>
              <a:rPr lang="sl-SI" sz="2400" dirty="0"/>
              <a:t>v </a:t>
            </a:r>
            <a:r>
              <a:rPr lang="sl-SI" sz="2400" dirty="0" smtClean="0"/>
              <a:t>piramido.</a:t>
            </a:r>
          </a:p>
          <a:p>
            <a:pPr>
              <a:lnSpc>
                <a:spcPct val="110000"/>
              </a:lnSpc>
            </a:pPr>
            <a:r>
              <a:rPr lang="sl-SI" sz="2400" dirty="0" smtClean="0"/>
              <a:t>Program </a:t>
            </a:r>
            <a:r>
              <a:rPr lang="sl-SI" sz="2400" dirty="0"/>
              <a:t>za izračun </a:t>
            </a:r>
            <a:r>
              <a:rPr lang="sl-SI" sz="2400" dirty="0" smtClean="0"/>
              <a:t>A</a:t>
            </a:r>
            <a:r>
              <a:rPr lang="sl-SI" sz="2400" baseline="-25000" dirty="0" smtClean="0"/>
              <a:t>r</a:t>
            </a:r>
            <a:r>
              <a:rPr lang="sl-SI" sz="2400" dirty="0" smtClean="0"/>
              <a:t> .</a:t>
            </a:r>
            <a:endParaRPr lang="sl-SI" sz="2400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3095696B-F36A-E7C0-B8B4-705AABBD1DE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024" t="44752"/>
          <a:stretch/>
        </p:blipFill>
        <p:spPr>
          <a:xfrm>
            <a:off x="7811010" y="2210935"/>
            <a:ext cx="3643713" cy="3493180"/>
          </a:xfrm>
          <a:prstGeom prst="rect">
            <a:avLst/>
          </a:prstGeom>
          <a:ln w="1905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sp>
        <p:nvSpPr>
          <p:cNvPr id="5" name="PoljeZBesedilom 4"/>
          <p:cNvSpPr txBox="1"/>
          <p:nvPr/>
        </p:nvSpPr>
        <p:spPr>
          <a:xfrm>
            <a:off x="7698658" y="5848290"/>
            <a:ext cx="4293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00" dirty="0" err="1"/>
              <a:t>Petrucci</a:t>
            </a:r>
            <a:r>
              <a:rPr lang="sl-SI" sz="1000" dirty="0"/>
              <a:t>, R. H., et </a:t>
            </a:r>
            <a:r>
              <a:rPr lang="sl-SI" sz="1000" dirty="0" err="1"/>
              <a:t>al</a:t>
            </a:r>
            <a:r>
              <a:rPr lang="sl-SI" sz="1000" dirty="0"/>
              <a:t>., </a:t>
            </a:r>
            <a:r>
              <a:rPr lang="sl-SI" sz="1000" i="1" dirty="0"/>
              <a:t>General </a:t>
            </a:r>
            <a:r>
              <a:rPr lang="sl-SI" sz="1000" i="1" dirty="0" err="1"/>
              <a:t>Chemistry</a:t>
            </a:r>
            <a:r>
              <a:rPr lang="sl-SI" sz="1000" i="1" dirty="0"/>
              <a:t>: </a:t>
            </a:r>
            <a:r>
              <a:rPr lang="sl-SI" sz="1000" i="1" dirty="0" err="1"/>
              <a:t>Principles</a:t>
            </a:r>
            <a:r>
              <a:rPr lang="sl-SI" sz="1000" i="1" dirty="0"/>
              <a:t> </a:t>
            </a:r>
            <a:r>
              <a:rPr lang="sl-SI" sz="1000" i="1" dirty="0" err="1"/>
              <a:t>and</a:t>
            </a:r>
            <a:r>
              <a:rPr lang="sl-SI" sz="1000" i="1" dirty="0"/>
              <a:t> Modern </a:t>
            </a:r>
            <a:r>
              <a:rPr lang="sl-SI" sz="1000" i="1" dirty="0" err="1"/>
              <a:t>Applications</a:t>
            </a:r>
            <a:r>
              <a:rPr lang="sl-SI" sz="1000" i="1" dirty="0"/>
              <a:t>, </a:t>
            </a:r>
            <a:r>
              <a:rPr lang="sl-SI" sz="1000" dirty="0" err="1"/>
              <a:t>Pearson</a:t>
            </a:r>
            <a:r>
              <a:rPr lang="sl-SI" sz="1000" dirty="0"/>
              <a:t> </a:t>
            </a:r>
            <a:r>
              <a:rPr lang="sl-SI" sz="1000" dirty="0" err="1"/>
              <a:t>Canada</a:t>
            </a:r>
            <a:r>
              <a:rPr lang="sl-SI" sz="1000" dirty="0"/>
              <a:t> </a:t>
            </a:r>
            <a:r>
              <a:rPr lang="sl-SI" sz="1000" dirty="0" err="1"/>
              <a:t>Inc</a:t>
            </a:r>
            <a:r>
              <a:rPr lang="sl-SI" sz="1000" dirty="0"/>
              <a:t>., 10. izd., Toronto, Ontario 2011</a:t>
            </a:r>
          </a:p>
        </p:txBody>
      </p:sp>
    </p:spTree>
    <p:extLst>
      <p:ext uri="{BB962C8B-B14F-4D97-AF65-F5344CB8AC3E}">
        <p14:creationId xmlns:p14="http://schemas.microsoft.com/office/powerpoint/2010/main" val="1505550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slov 9">
            <a:extLst>
              <a:ext uri="{FF2B5EF4-FFF2-40B4-BE49-F238E27FC236}">
                <a16:creationId xmlns:a16="http://schemas.microsoft.com/office/drawing/2014/main" id="{8B5BF6B4-0C47-C2E9-2929-FE39C2CB3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>
            <a:normAutofit/>
          </a:bodyPr>
          <a:lstStyle/>
          <a:p>
            <a:r>
              <a:rPr lang="sl-SI" dirty="0" smtClean="0"/>
              <a:t>DIJAKI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095FB83-3169-1889-D89B-47919399D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474" y="1703557"/>
            <a:ext cx="5892907" cy="4272370"/>
          </a:xfrm>
        </p:spPr>
        <p:txBody>
          <a:bodyPr>
            <a:normAutofit/>
          </a:bodyPr>
          <a:lstStyle/>
          <a:p>
            <a:r>
              <a:rPr lang="sl-SI" sz="2400" dirty="0" smtClean="0"/>
              <a:t>Bi znali to narisati sami za katerikoli element iz PS?</a:t>
            </a:r>
          </a:p>
          <a:p>
            <a:r>
              <a:rPr lang="sl-SI" sz="2400" dirty="0" smtClean="0"/>
              <a:t>Bi rajši napisali program, ki bi to naredil namesto vas?</a:t>
            </a:r>
          </a:p>
          <a:p>
            <a:pPr marL="0" indent="0">
              <a:buNone/>
            </a:pPr>
            <a:endParaRPr lang="sl-SI" sz="2400" dirty="0"/>
          </a:p>
        </p:txBody>
      </p:sp>
      <p:pic>
        <p:nvPicPr>
          <p:cNvPr id="14" name="Slika 13">
            <a:extLst>
              <a:ext uri="{FF2B5EF4-FFF2-40B4-BE49-F238E27FC236}">
                <a16:creationId xmlns:a16="http://schemas.microsoft.com/office/drawing/2014/main" id="{0C71231E-B7E7-8CA3-7C55-672E9ED338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538452" y="2192460"/>
            <a:ext cx="4333439" cy="3598739"/>
          </a:xfrm>
          <a:prstGeom prst="rect">
            <a:avLst/>
          </a:prstGeom>
          <a:ln w="1905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sp>
        <p:nvSpPr>
          <p:cNvPr id="2" name="PoljeZBesedilom 1"/>
          <p:cNvSpPr txBox="1"/>
          <p:nvPr/>
        </p:nvSpPr>
        <p:spPr>
          <a:xfrm>
            <a:off x="6446726" y="5847683"/>
            <a:ext cx="47194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00" dirty="0" err="1"/>
              <a:t>Petrucci</a:t>
            </a:r>
            <a:r>
              <a:rPr lang="sl-SI" sz="1000" dirty="0"/>
              <a:t>, R. H., et </a:t>
            </a:r>
            <a:r>
              <a:rPr lang="sl-SI" sz="1000" dirty="0" err="1"/>
              <a:t>al</a:t>
            </a:r>
            <a:r>
              <a:rPr lang="sl-SI" sz="1000" dirty="0"/>
              <a:t>., </a:t>
            </a:r>
            <a:r>
              <a:rPr lang="sl-SI" sz="1000" i="1" dirty="0"/>
              <a:t>General </a:t>
            </a:r>
            <a:r>
              <a:rPr lang="sl-SI" sz="1000" i="1" dirty="0" err="1"/>
              <a:t>Chemistry</a:t>
            </a:r>
            <a:r>
              <a:rPr lang="sl-SI" sz="1000" i="1" dirty="0"/>
              <a:t>: </a:t>
            </a:r>
            <a:r>
              <a:rPr lang="sl-SI" sz="1000" i="1" dirty="0" err="1"/>
              <a:t>Principles</a:t>
            </a:r>
            <a:r>
              <a:rPr lang="sl-SI" sz="1000" i="1" dirty="0"/>
              <a:t> </a:t>
            </a:r>
            <a:r>
              <a:rPr lang="sl-SI" sz="1000" i="1" dirty="0" err="1"/>
              <a:t>and</a:t>
            </a:r>
            <a:r>
              <a:rPr lang="sl-SI" sz="1000" i="1" dirty="0"/>
              <a:t> Modern </a:t>
            </a:r>
            <a:r>
              <a:rPr lang="sl-SI" sz="1000" i="1" dirty="0" err="1"/>
              <a:t>Applications</a:t>
            </a:r>
            <a:r>
              <a:rPr lang="sl-SI" sz="1000" i="1" dirty="0"/>
              <a:t>, </a:t>
            </a:r>
            <a:r>
              <a:rPr lang="sl-SI" sz="1000" dirty="0" err="1"/>
              <a:t>Pearson</a:t>
            </a:r>
            <a:r>
              <a:rPr lang="sl-SI" sz="1000" dirty="0"/>
              <a:t> </a:t>
            </a:r>
            <a:r>
              <a:rPr lang="sl-SI" sz="1000" dirty="0" err="1"/>
              <a:t>Canada</a:t>
            </a:r>
            <a:r>
              <a:rPr lang="sl-SI" sz="1000" dirty="0"/>
              <a:t> </a:t>
            </a:r>
            <a:r>
              <a:rPr lang="sl-SI" sz="1000" dirty="0" err="1"/>
              <a:t>Inc</a:t>
            </a:r>
            <a:r>
              <a:rPr lang="sl-SI" sz="1000" dirty="0"/>
              <a:t>., 10. izd., Toronto, Ontario 2011</a:t>
            </a:r>
          </a:p>
        </p:txBody>
      </p:sp>
    </p:spTree>
    <p:extLst>
      <p:ext uri="{BB962C8B-B14F-4D97-AF65-F5344CB8AC3E}">
        <p14:creationId xmlns:p14="http://schemas.microsoft.com/office/powerpoint/2010/main" val="42117082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243</TotalTime>
  <Words>179</Words>
  <Application>Microsoft Office PowerPoint</Application>
  <PresentationFormat>Širokozaslonsko</PresentationFormat>
  <Paragraphs>22</Paragraphs>
  <Slides>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</vt:i4>
      </vt:variant>
    </vt:vector>
  </HeadingPairs>
  <TitlesOfParts>
    <vt:vector size="9" baseType="lpstr">
      <vt:lpstr>Arial</vt:lpstr>
      <vt:lpstr>Bookman Old Style</vt:lpstr>
      <vt:lpstr>Calibri</vt:lpstr>
      <vt:lpstr>Rockwell</vt:lpstr>
      <vt:lpstr>Damask</vt:lpstr>
      <vt:lpstr>KEMIJA in TOMO</vt:lpstr>
      <vt:lpstr>Kemija</vt:lpstr>
      <vt:lpstr>Informatika</vt:lpstr>
      <vt:lpstr>DIJAKI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KEMIJA - TOMO</dc:title>
  <dc:creator>Marina Trost</dc:creator>
  <cp:lastModifiedBy>Uporabnik</cp:lastModifiedBy>
  <cp:revision>14</cp:revision>
  <dcterms:created xsi:type="dcterms:W3CDTF">2023-07-06T12:24:22Z</dcterms:created>
  <dcterms:modified xsi:type="dcterms:W3CDTF">2023-10-05T14:03:19Z</dcterms:modified>
</cp:coreProperties>
</file>