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06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957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681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82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901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976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992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325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217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344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815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131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B567-9DFA-4693-AD70-260C416708FF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7EFF-CAC7-469D-BD56-D14FA27B66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281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Analiza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Digitalna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matematiki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73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Oceni svoj odnos do računalniških tem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764"/>
          <a:stretch/>
        </p:blipFill>
        <p:spPr>
          <a:xfrm>
            <a:off x="1365015" y="2468071"/>
            <a:ext cx="9461969" cy="37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1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/>
              <a:t>Kaj nasploh meniš o predmetih s področja MINT (matematika, informatika/računalništvo, naravoslovje, tehnologija)</a:t>
            </a:r>
            <a:r>
              <a:rPr lang="sl-SI" sz="3600" dirty="0"/>
              <a:t>(n = 79)</a:t>
            </a:r>
          </a:p>
        </p:txBody>
      </p:sp>
      <p:pic>
        <p:nvPicPr>
          <p:cNvPr id="4098" name="Picture 2" descr="https://1ka.arnes.si/admin/survey/pChart/Cache/debb589f6cff9c8eedcaec4f681df3f3?1665761228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44"/>
          <a:stretch/>
        </p:blipFill>
        <p:spPr bwMode="auto">
          <a:xfrm>
            <a:off x="2776756" y="1266737"/>
            <a:ext cx="9666093" cy="539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814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b="1" dirty="0"/>
              <a:t>Na kaj si pomislil(a), ko si slišal(a), da se boste kemijo/geografijo/fiziko ... učili s povezovanjem z računalništvom?</a:t>
            </a:r>
            <a:endParaRPr lang="sl-S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Pozitivno</a:t>
            </a:r>
            <a:r>
              <a:rPr lang="en-US" b="1" dirty="0"/>
              <a:t>: </a:t>
            </a:r>
            <a:r>
              <a:rPr lang="en-US" dirty="0" err="1"/>
              <a:t>Zanimivo</a:t>
            </a:r>
            <a:r>
              <a:rPr lang="en-US" dirty="0"/>
              <a:t>  ---   </a:t>
            </a:r>
            <a:r>
              <a:rPr lang="en-US" dirty="0" err="1"/>
              <a:t>vesel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bil</a:t>
            </a:r>
            <a:r>
              <a:rPr lang="en-US" dirty="0"/>
              <a:t>  ---   me </a:t>
            </a:r>
            <a:r>
              <a:rPr lang="en-US" dirty="0" err="1"/>
              <a:t>zanima</a:t>
            </a:r>
            <a:r>
              <a:rPr lang="en-US" dirty="0"/>
              <a:t>  ---   </a:t>
            </a:r>
            <a:r>
              <a:rPr lang="en-US" dirty="0" err="1"/>
              <a:t>komi</a:t>
            </a:r>
            <a:r>
              <a:rPr lang="en-US" dirty="0"/>
              <a:t> </a:t>
            </a:r>
            <a:r>
              <a:rPr lang="en-US" dirty="0" err="1"/>
              <a:t>čakam</a:t>
            </a:r>
            <a:r>
              <a:rPr lang="en-US" dirty="0"/>
              <a:t>  ---   da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mogoče</a:t>
            </a:r>
            <a:r>
              <a:rPr lang="en-US" dirty="0"/>
              <a:t> </a:t>
            </a:r>
            <a:r>
              <a:rPr lang="en-US" dirty="0" err="1"/>
              <a:t>bolj</a:t>
            </a:r>
            <a:r>
              <a:rPr lang="en-US" dirty="0"/>
              <a:t> </a:t>
            </a:r>
            <a:r>
              <a:rPr lang="en-US" dirty="0" err="1"/>
              <a:t>zabavno</a:t>
            </a:r>
            <a:r>
              <a:rPr lang="en-US" dirty="0"/>
              <a:t>  ---   da </a:t>
            </a:r>
            <a:r>
              <a:rPr lang="en-US" dirty="0" err="1"/>
              <a:t>bo</a:t>
            </a:r>
            <a:r>
              <a:rPr lang="en-US" dirty="0"/>
              <a:t> sola </a:t>
            </a:r>
            <a:r>
              <a:rPr lang="en-US" dirty="0" err="1"/>
              <a:t>koncno</a:t>
            </a:r>
            <a:r>
              <a:rPr lang="en-US" dirty="0"/>
              <a:t>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bolj</a:t>
            </a:r>
            <a:r>
              <a:rPr lang="en-US" dirty="0"/>
              <a:t> </a:t>
            </a:r>
            <a:r>
              <a:rPr lang="en-US" dirty="0" err="1"/>
              <a:t>moderna</a:t>
            </a:r>
            <a:r>
              <a:rPr lang="en-US" dirty="0"/>
              <a:t> ne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kot</a:t>
            </a:r>
            <a:r>
              <a:rPr lang="en-US" dirty="0"/>
              <a:t> 100 let </a:t>
            </a:r>
            <a:r>
              <a:rPr lang="en-US" dirty="0" err="1"/>
              <a:t>nazaj</a:t>
            </a:r>
            <a:r>
              <a:rPr lang="en-US" dirty="0"/>
              <a:t>  ---   dost </a:t>
            </a:r>
            <a:r>
              <a:rPr lang="en-US" dirty="0" err="1"/>
              <a:t>uredu</a:t>
            </a:r>
            <a:r>
              <a:rPr lang="en-US" dirty="0"/>
              <a:t> </a:t>
            </a:r>
            <a:r>
              <a:rPr lang="en-US" dirty="0" err="1"/>
              <a:t>bomo</a:t>
            </a:r>
            <a:r>
              <a:rPr lang="en-US" dirty="0"/>
              <a:t> </a:t>
            </a:r>
            <a:r>
              <a:rPr lang="en-US" dirty="0" err="1"/>
              <a:t>videli</a:t>
            </a:r>
            <a:r>
              <a:rPr lang="en-US" dirty="0"/>
              <a:t> </a:t>
            </a:r>
            <a:r>
              <a:rPr lang="en-US" dirty="0" err="1"/>
              <a:t>kaj</a:t>
            </a:r>
            <a:r>
              <a:rPr lang="en-US" dirty="0"/>
              <a:t> </a:t>
            </a:r>
            <a:r>
              <a:rPr lang="en-US" dirty="0" err="1"/>
              <a:t>bomo</a:t>
            </a:r>
            <a:r>
              <a:rPr lang="en-US" dirty="0"/>
              <a:t> </a:t>
            </a:r>
            <a:r>
              <a:rPr lang="en-US" dirty="0" err="1"/>
              <a:t>delali</a:t>
            </a:r>
            <a:r>
              <a:rPr lang="en-US" dirty="0"/>
              <a:t> tam  ---   o super …</a:t>
            </a:r>
          </a:p>
          <a:p>
            <a:endParaRPr lang="en-US" dirty="0"/>
          </a:p>
          <a:p>
            <a:r>
              <a:rPr lang="en-US" b="1" dirty="0" err="1"/>
              <a:t>Nevtralno</a:t>
            </a:r>
            <a:r>
              <a:rPr lang="en-US" b="1" dirty="0"/>
              <a:t>: </a:t>
            </a:r>
            <a:r>
              <a:rPr lang="en-US" dirty="0" err="1"/>
              <a:t>Nič</a:t>
            </a:r>
            <a:r>
              <a:rPr lang="en-US" dirty="0"/>
              <a:t>  ---   da bi </a:t>
            </a:r>
            <a:r>
              <a:rPr lang="en-US" dirty="0" err="1"/>
              <a:t>snov</a:t>
            </a:r>
            <a:r>
              <a:rPr lang="en-US" dirty="0"/>
              <a:t> </a:t>
            </a:r>
            <a:r>
              <a:rPr lang="en-US" dirty="0" err="1"/>
              <a:t>obdelovali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računalnikih</a:t>
            </a:r>
            <a:r>
              <a:rPr lang="en-US" dirty="0"/>
              <a:t>  ---   ne </a:t>
            </a:r>
            <a:r>
              <a:rPr lang="en-US" dirty="0" err="1"/>
              <a:t>predstavljam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 ---   da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bomo</a:t>
            </a:r>
            <a:r>
              <a:rPr lang="en-US" dirty="0"/>
              <a:t> </a:t>
            </a:r>
            <a:r>
              <a:rPr lang="en-US" dirty="0" err="1"/>
              <a:t>pomagali</a:t>
            </a:r>
            <a:r>
              <a:rPr lang="en-US" dirty="0"/>
              <a:t> s </a:t>
            </a:r>
            <a:r>
              <a:rPr lang="en-US" dirty="0" err="1"/>
              <a:t>telefoni</a:t>
            </a:r>
            <a:r>
              <a:rPr lang="en-US" dirty="0"/>
              <a:t>  ---   da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bomo</a:t>
            </a:r>
            <a:r>
              <a:rPr lang="en-US" dirty="0"/>
              <a:t> </a:t>
            </a:r>
            <a:r>
              <a:rPr lang="en-US" dirty="0" err="1"/>
              <a:t>pomagali</a:t>
            </a:r>
            <a:r>
              <a:rPr lang="en-US" dirty="0"/>
              <a:t> med </a:t>
            </a:r>
            <a:r>
              <a:rPr lang="en-US" dirty="0" err="1"/>
              <a:t>uro</a:t>
            </a:r>
            <a:r>
              <a:rPr lang="en-US" dirty="0"/>
              <a:t> z </a:t>
            </a:r>
            <a:r>
              <a:rPr lang="en-US" dirty="0" err="1"/>
              <a:t>internetom</a:t>
            </a:r>
            <a:r>
              <a:rPr lang="en-US" dirty="0"/>
              <a:t>  ---   </a:t>
            </a:r>
            <a:r>
              <a:rPr lang="en-US" dirty="0" err="1"/>
              <a:t>raševanje</a:t>
            </a:r>
            <a:r>
              <a:rPr lang="en-US" dirty="0"/>
              <a:t> </a:t>
            </a:r>
            <a:r>
              <a:rPr lang="en-US" dirty="0" err="1"/>
              <a:t>nalog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računalniku</a:t>
            </a:r>
            <a:r>
              <a:rPr lang="en-US" dirty="0"/>
              <a:t> in </a:t>
            </a:r>
            <a:r>
              <a:rPr lang="en-US" dirty="0" err="1"/>
              <a:t>pomoč</a:t>
            </a:r>
            <a:r>
              <a:rPr lang="en-US" dirty="0"/>
              <a:t> z </a:t>
            </a:r>
            <a:r>
              <a:rPr lang="en-US" dirty="0" err="1"/>
              <a:t>razlicnimi</a:t>
            </a:r>
            <a:r>
              <a:rPr lang="en-US" dirty="0"/>
              <a:t> </a:t>
            </a:r>
            <a:r>
              <a:rPr lang="en-US" dirty="0" err="1"/>
              <a:t>aplikacijami</a:t>
            </a:r>
            <a:r>
              <a:rPr lang="en-US" dirty="0"/>
              <a:t>  ---  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lažji</a:t>
            </a:r>
            <a:r>
              <a:rPr lang="en-US" dirty="0"/>
              <a:t> </a:t>
            </a:r>
            <a:r>
              <a:rPr lang="en-US" dirty="0" err="1"/>
              <a:t>dostop</a:t>
            </a:r>
            <a:r>
              <a:rPr lang="en-US" dirty="0"/>
              <a:t> do </a:t>
            </a:r>
            <a:r>
              <a:rPr lang="en-US" dirty="0" err="1"/>
              <a:t>učnega</a:t>
            </a:r>
            <a:r>
              <a:rPr lang="en-US" dirty="0"/>
              <a:t> </a:t>
            </a:r>
            <a:r>
              <a:rPr lang="en-US" dirty="0" err="1"/>
              <a:t>gradiva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n-US" b="1" dirty="0" err="1"/>
              <a:t>Negativno</a:t>
            </a:r>
            <a:r>
              <a:rPr lang="en-US" b="1" dirty="0"/>
              <a:t>: </a:t>
            </a:r>
            <a:r>
              <a:rPr lang="en-US" dirty="0" err="1"/>
              <a:t>ni</a:t>
            </a:r>
            <a:r>
              <a:rPr lang="en-US" dirty="0"/>
              <a:t> mi </a:t>
            </a:r>
            <a:r>
              <a:rPr lang="en-US" dirty="0" err="1"/>
              <a:t>rauno</a:t>
            </a:r>
            <a:r>
              <a:rPr lang="en-US" dirty="0"/>
              <a:t> </a:t>
            </a:r>
            <a:r>
              <a:rPr lang="en-US" dirty="0" err="1"/>
              <a:t>vsec</a:t>
            </a:r>
            <a:r>
              <a:rPr lang="en-US" dirty="0"/>
              <a:t>  ---   da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tezko</a:t>
            </a:r>
            <a:r>
              <a:rPr lang="en-US" dirty="0"/>
              <a:t>  ---   to mi ne </a:t>
            </a:r>
            <a:r>
              <a:rPr lang="en-US" dirty="0" err="1"/>
              <a:t>gre</a:t>
            </a:r>
            <a:r>
              <a:rPr lang="en-US" dirty="0"/>
              <a:t> </a:t>
            </a:r>
            <a:r>
              <a:rPr lang="en-US" dirty="0" err="1"/>
              <a:t>skupaj</a:t>
            </a:r>
            <a:r>
              <a:rPr lang="en-US" dirty="0"/>
              <a:t>  ---   da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tezko</a:t>
            </a:r>
            <a:r>
              <a:rPr lang="en-US" dirty="0"/>
              <a:t>  ---   </a:t>
            </a:r>
            <a:r>
              <a:rPr lang="en-US" dirty="0" err="1"/>
              <a:t>slabo</a:t>
            </a:r>
            <a:r>
              <a:rPr lang="en-US" dirty="0"/>
              <a:t>  ---   ne </a:t>
            </a:r>
            <a:r>
              <a:rPr lang="en-US" dirty="0" err="1"/>
              <a:t>predstavljam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 ---   o ne …</a:t>
            </a:r>
          </a:p>
          <a:p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83261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Kaj pričakuješ od tako obravnavane teme?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64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da bo bolj zanimiva  ---   hitrejše delo in obravnava snovi  ---   da bo </a:t>
            </a:r>
            <a:r>
              <a:rPr lang="sl-SI" dirty="0" err="1"/>
              <a:t>mogoce</a:t>
            </a:r>
            <a:r>
              <a:rPr lang="sl-SI" dirty="0"/>
              <a:t> zanimiva  ---   da bo težka  ---   lažje si bo zapomnit  ---   </a:t>
            </a:r>
            <a:r>
              <a:rPr lang="sl-SI" dirty="0" err="1"/>
              <a:t>hutrejše</a:t>
            </a:r>
            <a:r>
              <a:rPr lang="sl-SI" dirty="0"/>
              <a:t> delo manj bolečin v dlaneh  ---   da se bomo veliko naučili in da bo pouk postal bolj zanimiv  ---   da bom lažje razumel te predmete  ---   da bo lažje se učiti  ---   da bomo v šoli več na računalnikih  ---   isto kot prej  ---   </a:t>
            </a:r>
            <a:r>
              <a:rPr lang="sl-SI" dirty="0" err="1"/>
              <a:t>dolgcas</a:t>
            </a:r>
            <a:r>
              <a:rPr lang="sl-SI" dirty="0"/>
              <a:t>  ---   zanimivo bi lahko bilo  ---   </a:t>
            </a:r>
            <a:r>
              <a:rPr lang="sl-SI" dirty="0" err="1"/>
              <a:t>račubalnik</a:t>
            </a:r>
            <a:r>
              <a:rPr lang="sl-SI" dirty="0"/>
              <a:t> mi z lahkoto odvrne pozornost in nisem več osredotočen na to kar učitelj govori  ---   da se </a:t>
            </a:r>
            <a:r>
              <a:rPr lang="sl-SI" dirty="0" err="1"/>
              <a:t>vec</a:t>
            </a:r>
            <a:r>
              <a:rPr lang="sl-SI" dirty="0"/>
              <a:t> naučiš </a:t>
            </a:r>
            <a:r>
              <a:rPr lang="sl-SI" dirty="0" err="1"/>
              <a:t>kokr</a:t>
            </a:r>
            <a:r>
              <a:rPr lang="sl-SI" dirty="0"/>
              <a:t> da pišeš sam v zvezke  ---   mislim da bomo samo še bolj utrujeni za računalnikom  ---   nič ker </a:t>
            </a:r>
            <a:r>
              <a:rPr lang="sl-SI" dirty="0" err="1"/>
              <a:t>nemaram</a:t>
            </a:r>
            <a:r>
              <a:rPr lang="sl-SI" dirty="0"/>
              <a:t> računalnikov  ---   da mi bo </a:t>
            </a:r>
            <a:r>
              <a:rPr lang="sl-SI" dirty="0" err="1"/>
              <a:t>prisla</a:t>
            </a:r>
            <a:r>
              <a:rPr lang="sl-SI" dirty="0"/>
              <a:t> prav v prihodnosti  ---   pričakujem da bo bila bolj zanimiva kot osnoven predmet …  ---   da bi se naučili programirati v povezavi z določenim predmetom  ---   se pustim presenetiti ...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96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Kaj nasploh meniš o računalništvu v šoli?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Pozitivno</a:t>
            </a:r>
            <a:r>
              <a:rPr lang="en-US" b="1" dirty="0"/>
              <a:t>: </a:t>
            </a:r>
            <a:r>
              <a:rPr lang="en-US" dirty="0" err="1"/>
              <a:t>lahko</a:t>
            </a:r>
            <a:r>
              <a:rPr lang="en-US" dirty="0"/>
              <a:t> je </a:t>
            </a:r>
            <a:r>
              <a:rPr lang="en-US" dirty="0" err="1" smtClean="0"/>
              <a:t>zanimivo</a:t>
            </a:r>
            <a:r>
              <a:rPr lang="en-US" dirty="0" smtClean="0"/>
              <a:t> ---  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strokovnih</a:t>
            </a:r>
            <a:r>
              <a:rPr lang="en-US" dirty="0"/>
              <a:t> </a:t>
            </a:r>
            <a:r>
              <a:rPr lang="en-US" dirty="0" err="1"/>
              <a:t>predmetih</a:t>
            </a:r>
            <a:r>
              <a:rPr lang="en-US" dirty="0"/>
              <a:t> je </a:t>
            </a:r>
            <a:r>
              <a:rPr lang="en-US" dirty="0" err="1" smtClean="0"/>
              <a:t>uredu</a:t>
            </a:r>
            <a:r>
              <a:rPr lang="en-US" dirty="0"/>
              <a:t> ---     da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današnje</a:t>
            </a:r>
            <a:r>
              <a:rPr lang="en-US" dirty="0"/>
              <a:t> </a:t>
            </a:r>
            <a:r>
              <a:rPr lang="en-US" dirty="0" err="1"/>
              <a:t>čase</a:t>
            </a:r>
            <a:r>
              <a:rPr lang="en-US" dirty="0"/>
              <a:t> </a:t>
            </a:r>
            <a:r>
              <a:rPr lang="en-US" dirty="0" err="1"/>
              <a:t>obvezen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, </a:t>
            </a:r>
            <a:r>
              <a:rPr lang="en-US" dirty="0" err="1"/>
              <a:t>saj</a:t>
            </a:r>
            <a:r>
              <a:rPr lang="en-US" dirty="0"/>
              <a:t> je </a:t>
            </a:r>
            <a:r>
              <a:rPr lang="en-US" dirty="0" err="1"/>
              <a:t>računalniško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</a:t>
            </a:r>
            <a:r>
              <a:rPr lang="en-US" dirty="0" err="1" smtClean="0"/>
              <a:t>pomembno</a:t>
            </a:r>
            <a:r>
              <a:rPr lang="en-US" dirty="0" smtClean="0"/>
              <a:t>  ---   </a:t>
            </a:r>
            <a:r>
              <a:rPr lang="en-US" dirty="0"/>
              <a:t>da je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uporaben</a:t>
            </a:r>
            <a:r>
              <a:rPr lang="en-US" dirty="0"/>
              <a:t> </a:t>
            </a:r>
            <a:r>
              <a:rPr lang="en-US" dirty="0" err="1" smtClean="0"/>
              <a:t>predmet</a:t>
            </a:r>
            <a:r>
              <a:rPr lang="en-US" dirty="0"/>
              <a:t>  ---   </a:t>
            </a:r>
            <a:r>
              <a:rPr lang="en-US" dirty="0" err="1"/>
              <a:t>naredi</a:t>
            </a:r>
            <a:r>
              <a:rPr lang="en-US" dirty="0"/>
              <a:t> </a:t>
            </a:r>
            <a:r>
              <a:rPr lang="en-US" dirty="0" err="1"/>
              <a:t>ure</a:t>
            </a:r>
            <a:r>
              <a:rPr lang="en-US" dirty="0"/>
              <a:t> </a:t>
            </a:r>
            <a:r>
              <a:rPr lang="en-US" dirty="0" err="1"/>
              <a:t>bolj</a:t>
            </a:r>
            <a:r>
              <a:rPr lang="en-US" dirty="0"/>
              <a:t> </a:t>
            </a:r>
            <a:r>
              <a:rPr lang="en-US" dirty="0" err="1" smtClean="0"/>
              <a:t>zanimive</a:t>
            </a:r>
            <a:r>
              <a:rPr lang="it-IT" dirty="0"/>
              <a:t> </a:t>
            </a:r>
            <a:r>
              <a:rPr lang="it-IT" dirty="0" smtClean="0"/>
              <a:t> ---   </a:t>
            </a:r>
            <a:r>
              <a:rPr lang="it-IT" dirty="0"/>
              <a:t>da bi lahko imeli več takih predmetov  ---   fletno </a:t>
            </a:r>
            <a:r>
              <a:rPr lang="it-IT" dirty="0" smtClean="0"/>
              <a:t>je  </a:t>
            </a:r>
            <a:r>
              <a:rPr lang="it-IT" dirty="0"/>
              <a:t>---   da je zelo uporaben </a:t>
            </a:r>
            <a:r>
              <a:rPr lang="it-IT" dirty="0" smtClean="0"/>
              <a:t>predmet  </a:t>
            </a:r>
            <a:r>
              <a:rPr lang="it-IT" dirty="0"/>
              <a:t>---   imamo dovolj ur ampak se pouk počasi </a:t>
            </a:r>
            <a:r>
              <a:rPr lang="it-IT" dirty="0" smtClean="0"/>
              <a:t>razvija  </a:t>
            </a:r>
            <a:r>
              <a:rPr lang="it-IT" dirty="0"/>
              <a:t>---   da pomaga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Negativno</a:t>
            </a:r>
            <a:r>
              <a:rPr lang="en-US" b="1" dirty="0"/>
              <a:t>: </a:t>
            </a:r>
            <a:r>
              <a:rPr lang="en-US" dirty="0"/>
              <a:t>ne </a:t>
            </a:r>
            <a:r>
              <a:rPr lang="en-US" dirty="0" err="1"/>
              <a:t>maram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prevec</a:t>
            </a:r>
            <a:r>
              <a:rPr lang="en-US" dirty="0"/>
              <a:t> ---  </a:t>
            </a:r>
            <a:r>
              <a:rPr lang="en-US" dirty="0" err="1" smtClean="0"/>
              <a:t>onavadi</a:t>
            </a:r>
            <a:r>
              <a:rPr lang="en-US" dirty="0" smtClean="0"/>
              <a:t> </a:t>
            </a:r>
            <a:r>
              <a:rPr lang="en-US" dirty="0" err="1"/>
              <a:t>ni</a:t>
            </a:r>
            <a:r>
              <a:rPr lang="en-US" dirty="0"/>
              <a:t> dobro, </a:t>
            </a:r>
            <a:r>
              <a:rPr lang="en-US" dirty="0" err="1"/>
              <a:t>ker</a:t>
            </a:r>
            <a:r>
              <a:rPr lang="en-US" dirty="0"/>
              <a:t> ne </a:t>
            </a:r>
            <a:r>
              <a:rPr lang="en-US" dirty="0" err="1"/>
              <a:t>učijo</a:t>
            </a:r>
            <a:r>
              <a:rPr lang="en-US" dirty="0"/>
              <a:t> </a:t>
            </a:r>
            <a:r>
              <a:rPr lang="en-US" dirty="0" err="1" smtClean="0"/>
              <a:t>pravilno</a:t>
            </a:r>
            <a:r>
              <a:rPr lang="en-US" dirty="0"/>
              <a:t>  ---   da je </a:t>
            </a:r>
            <a:r>
              <a:rPr lang="en-US" dirty="0" err="1"/>
              <a:t>težko</a:t>
            </a:r>
            <a:r>
              <a:rPr lang="en-US" dirty="0"/>
              <a:t> </a:t>
            </a:r>
            <a:r>
              <a:rPr lang="en-US" dirty="0" smtClean="0"/>
              <a:t>  ---   </a:t>
            </a:r>
            <a:r>
              <a:rPr lang="en-US" dirty="0" err="1"/>
              <a:t>pretezek</a:t>
            </a:r>
            <a:r>
              <a:rPr lang="en-US" dirty="0"/>
              <a:t> 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830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tistih</a:t>
            </a:r>
            <a:r>
              <a:rPr lang="en-US" dirty="0" smtClean="0"/>
              <a:t> 9 z "</a:t>
            </a:r>
            <a:r>
              <a:rPr lang="en-US" dirty="0" err="1" smtClean="0"/>
              <a:t>vse</a:t>
            </a:r>
            <a:r>
              <a:rPr lang="en-US" dirty="0" smtClean="0"/>
              <a:t> </a:t>
            </a:r>
            <a:r>
              <a:rPr lang="en-US" dirty="0" err="1" smtClean="0"/>
              <a:t>prav</a:t>
            </a:r>
            <a:r>
              <a:rPr lang="en-US" dirty="0" smtClean="0"/>
              <a:t>"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41823"/>
              </p:ext>
            </p:extLst>
          </p:nvPr>
        </p:nvGraphicFramePr>
        <p:xfrm>
          <a:off x="2201030" y="1383740"/>
          <a:ext cx="7307280" cy="4254653"/>
        </p:xfrm>
        <a:graphic>
          <a:graphicData uri="http://schemas.openxmlformats.org/drawingml/2006/table">
            <a:tbl>
              <a:tblPr/>
              <a:tblGrid>
                <a:gridCol w="811920">
                  <a:extLst>
                    <a:ext uri="{9D8B030D-6E8A-4147-A177-3AD203B41FA5}">
                      <a16:colId xmlns:a16="http://schemas.microsoft.com/office/drawing/2014/main" val="274297310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3204852359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3383486866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1713534056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539934251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961033409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919487583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2492568587"/>
                    </a:ext>
                  </a:extLst>
                </a:gridCol>
                <a:gridCol w="811920">
                  <a:extLst>
                    <a:ext uri="{9D8B030D-6E8A-4147-A177-3AD203B41FA5}">
                      <a16:colId xmlns:a16="http://schemas.microsoft.com/office/drawing/2014/main" val="3230298658"/>
                    </a:ext>
                  </a:extLst>
                </a:gridCol>
              </a:tblGrid>
              <a:tr h="1547504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Računalništvo me veseli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Rad(a) programiram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šoli bi imel rad(a) več računalništva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Računalništvo je težko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Računalništvo je dolgočasno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Predmet me veseli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šoli bi imel rad(a) več tega predmeta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 predmet je težek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 predmet je nezanimiv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504648"/>
                  </a:ext>
                </a:extLst>
              </a:tr>
              <a:tr h="336756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640968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48390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583718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563365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847998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39014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052576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29749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91754"/>
                  </a:ext>
                </a:extLst>
              </a:tr>
              <a:tr h="26337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3007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55023"/>
              </p:ext>
            </p:extLst>
          </p:nvPr>
        </p:nvGraphicFramePr>
        <p:xfrm>
          <a:off x="2394858" y="5783314"/>
          <a:ext cx="7402284" cy="635726"/>
        </p:xfrm>
        <a:graphic>
          <a:graphicData uri="http://schemas.openxmlformats.org/drawingml/2006/table">
            <a:tbl>
              <a:tblPr/>
              <a:tblGrid>
                <a:gridCol w="1850571">
                  <a:extLst>
                    <a:ext uri="{9D8B030D-6E8A-4147-A177-3AD203B41FA5}">
                      <a16:colId xmlns:a16="http://schemas.microsoft.com/office/drawing/2014/main" val="2978714946"/>
                    </a:ext>
                  </a:extLst>
                </a:gridCol>
                <a:gridCol w="1850571">
                  <a:extLst>
                    <a:ext uri="{9D8B030D-6E8A-4147-A177-3AD203B41FA5}">
                      <a16:colId xmlns:a16="http://schemas.microsoft.com/office/drawing/2014/main" val="981854328"/>
                    </a:ext>
                  </a:extLst>
                </a:gridCol>
                <a:gridCol w="1850571">
                  <a:extLst>
                    <a:ext uri="{9D8B030D-6E8A-4147-A177-3AD203B41FA5}">
                      <a16:colId xmlns:a16="http://schemas.microsoft.com/office/drawing/2014/main" val="296753854"/>
                    </a:ext>
                  </a:extLst>
                </a:gridCol>
                <a:gridCol w="1850571">
                  <a:extLst>
                    <a:ext uri="{9D8B030D-6E8A-4147-A177-3AD203B41FA5}">
                      <a16:colId xmlns:a16="http://schemas.microsoft.com/office/drawing/2014/main" val="2998575776"/>
                    </a:ext>
                  </a:extLst>
                </a:gridCol>
              </a:tblGrid>
              <a:tr h="283029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 smtClean="0">
                          <a:solidFill>
                            <a:srgbClr val="333333"/>
                          </a:solidFill>
                          <a:effectLst/>
                        </a:rPr>
                        <a:t>1 - </a:t>
                      </a:r>
                      <a:r>
                        <a:rPr lang="sl-SI" dirty="0" smtClean="0">
                          <a:solidFill>
                            <a:srgbClr val="333333"/>
                          </a:solidFill>
                          <a:effectLst/>
                        </a:rPr>
                        <a:t>Se </a:t>
                      </a:r>
                      <a:r>
                        <a:rPr lang="sl-SI" dirty="0">
                          <a:solidFill>
                            <a:srgbClr val="333333"/>
                          </a:solidFill>
                          <a:effectLst/>
                        </a:rPr>
                        <a:t>strinjam</a:t>
                      </a:r>
                    </a:p>
                  </a:txBody>
                  <a:tcPr marL="97971" marR="97971" marT="43543" marB="43543" anchor="ctr">
                    <a:lnL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 smtClean="0">
                          <a:solidFill>
                            <a:srgbClr val="333333"/>
                          </a:solidFill>
                          <a:effectLst/>
                        </a:rPr>
                        <a:t>2 - </a:t>
                      </a:r>
                      <a:r>
                        <a:rPr lang="sl-SI" dirty="0" smtClean="0">
                          <a:solidFill>
                            <a:srgbClr val="333333"/>
                          </a:solidFill>
                          <a:effectLst/>
                        </a:rPr>
                        <a:t>Se </a:t>
                      </a:r>
                      <a:r>
                        <a:rPr lang="sl-SI" dirty="0">
                          <a:solidFill>
                            <a:srgbClr val="333333"/>
                          </a:solidFill>
                          <a:effectLst/>
                        </a:rPr>
                        <a:t>delno strinjam</a:t>
                      </a:r>
                    </a:p>
                  </a:txBody>
                  <a:tcPr marL="97971" marR="97971" marT="43543" marB="43543" anchor="ctr">
                    <a:lnL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 smtClean="0">
                          <a:solidFill>
                            <a:srgbClr val="333333"/>
                          </a:solidFill>
                          <a:effectLst/>
                        </a:rPr>
                        <a:t>3 - </a:t>
                      </a:r>
                      <a:r>
                        <a:rPr lang="sl-SI" dirty="0" smtClean="0">
                          <a:solidFill>
                            <a:srgbClr val="333333"/>
                          </a:solidFill>
                          <a:effectLst/>
                        </a:rPr>
                        <a:t>Se </a:t>
                      </a:r>
                      <a:r>
                        <a:rPr lang="sl-SI" dirty="0">
                          <a:solidFill>
                            <a:srgbClr val="333333"/>
                          </a:solidFill>
                          <a:effectLst/>
                        </a:rPr>
                        <a:t>ne strijam</a:t>
                      </a:r>
                    </a:p>
                  </a:txBody>
                  <a:tcPr marL="97971" marR="97971" marT="43543" marB="43543" anchor="ctr">
                    <a:lnL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 smtClean="0">
                          <a:solidFill>
                            <a:srgbClr val="333333"/>
                          </a:solidFill>
                          <a:effectLst/>
                        </a:rPr>
                        <a:t>4 - </a:t>
                      </a:r>
                      <a:r>
                        <a:rPr lang="sl-SI" dirty="0" smtClean="0">
                          <a:solidFill>
                            <a:srgbClr val="333333"/>
                          </a:solidFill>
                          <a:effectLst/>
                        </a:rPr>
                        <a:t>Se </a:t>
                      </a:r>
                      <a:r>
                        <a:rPr lang="sl-SI" dirty="0">
                          <a:solidFill>
                            <a:srgbClr val="333333"/>
                          </a:solidFill>
                          <a:effectLst/>
                        </a:rPr>
                        <a:t>ne znam odločiti</a:t>
                      </a:r>
                    </a:p>
                  </a:txBody>
                  <a:tcPr marL="97971" marR="97971" marT="43543" marB="43543" anchor="ctr">
                    <a:lnL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79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77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tistih</a:t>
            </a:r>
            <a:r>
              <a:rPr lang="en-US" dirty="0"/>
              <a:t> 9 z "</a:t>
            </a:r>
            <a:r>
              <a:rPr lang="en-US" dirty="0" err="1"/>
              <a:t>vse</a:t>
            </a:r>
            <a:r>
              <a:rPr lang="en-US" dirty="0"/>
              <a:t> </a:t>
            </a:r>
            <a:r>
              <a:rPr lang="en-US" dirty="0" err="1"/>
              <a:t>prav</a:t>
            </a:r>
            <a:r>
              <a:rPr lang="en-US" dirty="0"/>
              <a:t>"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b="1" dirty="0"/>
              <a:t>Na kaj si pomislil(a), ko si slišal(a), da se boste kemijo/geografijo/fiziko ... učili s povezovanjem z računalništvom</a:t>
            </a:r>
            <a:r>
              <a:rPr lang="sl-SI" b="1" dirty="0" smtClean="0"/>
              <a:t>?</a:t>
            </a:r>
            <a:endParaRPr lang="en-US" b="1" dirty="0" smtClean="0"/>
          </a:p>
          <a:p>
            <a:pPr lvl="1"/>
            <a:r>
              <a:rPr lang="pl-PL" i="1" dirty="0" smtClean="0"/>
              <a:t>Super</a:t>
            </a:r>
            <a:r>
              <a:rPr lang="en-US" i="1" dirty="0" smtClean="0"/>
              <a:t>, </a:t>
            </a:r>
            <a:r>
              <a:rPr lang="pl-PL" i="1" dirty="0" smtClean="0"/>
              <a:t>O wau</a:t>
            </a:r>
            <a:r>
              <a:rPr lang="en-US" i="1" dirty="0" smtClean="0"/>
              <a:t>, </a:t>
            </a:r>
            <a:r>
              <a:rPr lang="pl-PL" i="1" dirty="0" smtClean="0"/>
              <a:t>O wau</a:t>
            </a:r>
            <a:r>
              <a:rPr lang="en-US" i="1" dirty="0" smtClean="0"/>
              <a:t>, </a:t>
            </a:r>
            <a:r>
              <a:rPr lang="pl-PL" i="1" dirty="0" smtClean="0"/>
              <a:t>Zanimivo</a:t>
            </a:r>
            <a:r>
              <a:rPr lang="en-US" i="1" dirty="0" smtClean="0"/>
              <a:t>, </a:t>
            </a:r>
            <a:r>
              <a:rPr lang="pl-PL" i="1" dirty="0" smtClean="0"/>
              <a:t>zdelo </a:t>
            </a:r>
            <a:r>
              <a:rPr lang="pl-PL" i="1" dirty="0"/>
              <a:t>se mi je zanimivo</a:t>
            </a:r>
          </a:p>
          <a:p>
            <a:pPr lvl="1"/>
            <a:r>
              <a:rPr lang="pl-PL" i="1" dirty="0"/>
              <a:t>To mi ne gre </a:t>
            </a:r>
            <a:r>
              <a:rPr lang="pl-PL" i="1" dirty="0" smtClean="0"/>
              <a:t>skupaj</a:t>
            </a:r>
            <a:r>
              <a:rPr lang="en-US" i="1" dirty="0" smtClean="0"/>
              <a:t>, </a:t>
            </a:r>
            <a:r>
              <a:rPr lang="pl-PL" i="1" dirty="0" smtClean="0"/>
              <a:t>Nevem</a:t>
            </a:r>
            <a:r>
              <a:rPr lang="en-US" i="1" dirty="0" smtClean="0"/>
              <a:t>, </a:t>
            </a:r>
            <a:r>
              <a:rPr lang="pl-PL" i="1" dirty="0" smtClean="0"/>
              <a:t>Zanimivo</a:t>
            </a:r>
            <a:r>
              <a:rPr lang="en-US" i="1" dirty="0" smtClean="0"/>
              <a:t>, </a:t>
            </a:r>
            <a:r>
              <a:rPr lang="pl-PL" i="1" dirty="0" smtClean="0"/>
              <a:t>Na </a:t>
            </a:r>
            <a:r>
              <a:rPr lang="pl-PL" i="1" dirty="0"/>
              <a:t>lažji dostop do učnega </a:t>
            </a:r>
            <a:r>
              <a:rPr lang="pl-PL" i="1" dirty="0" smtClean="0"/>
              <a:t>gradiva</a:t>
            </a:r>
            <a:endParaRPr lang="en-US" b="1" dirty="0" smtClean="0"/>
          </a:p>
          <a:p>
            <a:r>
              <a:rPr lang="pl-PL" b="1" dirty="0" smtClean="0"/>
              <a:t>Kaj </a:t>
            </a:r>
            <a:r>
              <a:rPr lang="pl-PL" b="1" dirty="0"/>
              <a:t>pričakuješ od tako obravnavane teme</a:t>
            </a:r>
            <a:r>
              <a:rPr lang="pl-PL" b="1" dirty="0" smtClean="0"/>
              <a:t>?</a:t>
            </a:r>
            <a:endParaRPr lang="en-US" b="1" dirty="0" smtClean="0"/>
          </a:p>
          <a:p>
            <a:pPr lvl="1"/>
            <a:r>
              <a:rPr lang="en-US" i="1" dirty="0" err="1"/>
              <a:t>Lažje</a:t>
            </a:r>
            <a:r>
              <a:rPr lang="en-US" i="1" dirty="0"/>
              <a:t> </a:t>
            </a:r>
            <a:r>
              <a:rPr lang="en-US" i="1" dirty="0" err="1" smtClean="0"/>
              <a:t>učenje</a:t>
            </a:r>
            <a:r>
              <a:rPr lang="en-US" i="1" dirty="0" smtClean="0"/>
              <a:t>, </a:t>
            </a:r>
            <a:r>
              <a:rPr lang="en-US" i="1" dirty="0" err="1" smtClean="0"/>
              <a:t>Nevem</a:t>
            </a:r>
            <a:r>
              <a:rPr lang="en-US" i="1" dirty="0" smtClean="0"/>
              <a:t>, </a:t>
            </a:r>
            <a:r>
              <a:rPr lang="en-US" i="1" dirty="0" err="1" smtClean="0"/>
              <a:t>Nevem</a:t>
            </a:r>
            <a:r>
              <a:rPr lang="en-US" i="1" dirty="0" smtClean="0"/>
              <a:t>, Da </a:t>
            </a:r>
            <a:r>
              <a:rPr lang="en-US" i="1" dirty="0"/>
              <a:t>se </a:t>
            </a:r>
            <a:r>
              <a:rPr lang="en-US" i="1" dirty="0" err="1"/>
              <a:t>kaj</a:t>
            </a:r>
            <a:r>
              <a:rPr lang="en-US" i="1" dirty="0"/>
              <a:t> </a:t>
            </a:r>
            <a:r>
              <a:rPr lang="en-US" i="1" dirty="0" err="1"/>
              <a:t>novega</a:t>
            </a:r>
            <a:r>
              <a:rPr lang="en-US" i="1" dirty="0"/>
              <a:t> </a:t>
            </a:r>
            <a:r>
              <a:rPr lang="en-US" i="1" dirty="0" err="1" smtClean="0"/>
              <a:t>naučim</a:t>
            </a:r>
            <a:r>
              <a:rPr lang="en-US" i="1" dirty="0" smtClean="0"/>
              <a:t>, da </a:t>
            </a:r>
            <a:r>
              <a:rPr lang="en-US" i="1" dirty="0"/>
              <a:t>se </a:t>
            </a:r>
            <a:r>
              <a:rPr lang="en-US" i="1" dirty="0" err="1"/>
              <a:t>kaj</a:t>
            </a:r>
            <a:r>
              <a:rPr lang="en-US" i="1" dirty="0"/>
              <a:t> </a:t>
            </a:r>
            <a:r>
              <a:rPr lang="en-US" i="1" dirty="0" err="1"/>
              <a:t>novega</a:t>
            </a:r>
            <a:r>
              <a:rPr lang="en-US" i="1" dirty="0"/>
              <a:t> </a:t>
            </a:r>
            <a:r>
              <a:rPr lang="en-US" i="1" dirty="0" err="1"/>
              <a:t>naučim</a:t>
            </a:r>
            <a:endParaRPr lang="en-US" i="1" dirty="0"/>
          </a:p>
          <a:p>
            <a:pPr lvl="1"/>
            <a:r>
              <a:rPr lang="en-US" i="1" dirty="0" err="1"/>
              <a:t>Dolgočasne</a:t>
            </a:r>
            <a:r>
              <a:rPr lang="en-US" i="1" dirty="0"/>
              <a:t> </a:t>
            </a:r>
            <a:r>
              <a:rPr lang="en-US" i="1" dirty="0" err="1" smtClean="0"/>
              <a:t>dogodke</a:t>
            </a:r>
            <a:r>
              <a:rPr lang="en-US" i="1" dirty="0" smtClean="0"/>
              <a:t>, </a:t>
            </a:r>
            <a:r>
              <a:rPr lang="en-US" i="1" dirty="0" err="1" smtClean="0"/>
              <a:t>Veliko</a:t>
            </a:r>
            <a:r>
              <a:rPr lang="en-US" i="1" dirty="0" smtClean="0"/>
              <a:t> </a:t>
            </a:r>
            <a:r>
              <a:rPr lang="en-US" i="1" dirty="0" err="1" smtClean="0"/>
              <a:t>dela</a:t>
            </a:r>
            <a:r>
              <a:rPr lang="en-US" i="1" dirty="0" smtClean="0"/>
              <a:t>, </a:t>
            </a:r>
            <a:r>
              <a:rPr lang="en-US" i="1" dirty="0" err="1" smtClean="0"/>
              <a:t>Risanje</a:t>
            </a:r>
            <a:r>
              <a:rPr lang="en-US" i="1" dirty="0" smtClean="0"/>
              <a:t> </a:t>
            </a:r>
            <a:r>
              <a:rPr lang="en-US" i="1" dirty="0" err="1" smtClean="0"/>
              <a:t>likov</a:t>
            </a:r>
            <a:r>
              <a:rPr lang="en-US" i="1" dirty="0" smtClean="0"/>
              <a:t>, </a:t>
            </a:r>
            <a:r>
              <a:rPr lang="en-US" i="1" dirty="0" err="1" smtClean="0"/>
              <a:t>lažje</a:t>
            </a:r>
            <a:r>
              <a:rPr lang="en-US" i="1" dirty="0" smtClean="0"/>
              <a:t> </a:t>
            </a:r>
            <a:r>
              <a:rPr lang="en-US" i="1" dirty="0" err="1"/>
              <a:t>učenje</a:t>
            </a:r>
            <a:endParaRPr lang="en-US" i="1" dirty="0"/>
          </a:p>
          <a:p>
            <a:r>
              <a:rPr lang="sl-SI" b="1" dirty="0" smtClean="0"/>
              <a:t>Kaj </a:t>
            </a:r>
            <a:r>
              <a:rPr lang="sl-SI" b="1" dirty="0"/>
              <a:t>nasploh meniš o računalništvu v šoli</a:t>
            </a:r>
            <a:r>
              <a:rPr lang="sl-SI" b="1" dirty="0" smtClean="0"/>
              <a:t>?</a:t>
            </a:r>
            <a:endParaRPr lang="en-US" b="1" dirty="0" smtClean="0"/>
          </a:p>
          <a:p>
            <a:pPr lvl="1"/>
            <a:r>
              <a:rPr lang="en-US" i="1" dirty="0" err="1"/>
              <a:t>Vredu</a:t>
            </a:r>
            <a:r>
              <a:rPr lang="en-US" i="1" dirty="0"/>
              <a:t> </a:t>
            </a:r>
            <a:r>
              <a:rPr lang="en-US" i="1" dirty="0" smtClean="0"/>
              <a:t>je, </a:t>
            </a:r>
            <a:r>
              <a:rPr lang="en-US" i="1" dirty="0" err="1" smtClean="0"/>
              <a:t>Uredu</a:t>
            </a:r>
            <a:r>
              <a:rPr lang="en-US" i="1" dirty="0" smtClean="0"/>
              <a:t> je, </a:t>
            </a:r>
            <a:r>
              <a:rPr lang="en-US" i="1" dirty="0" err="1" smtClean="0"/>
              <a:t>Uredu</a:t>
            </a:r>
            <a:r>
              <a:rPr lang="en-US" i="1" dirty="0" smtClean="0"/>
              <a:t> je, Super, da </a:t>
            </a:r>
            <a:r>
              <a:rPr lang="en-US" i="1" dirty="0"/>
              <a:t>je super</a:t>
            </a:r>
          </a:p>
          <a:p>
            <a:pPr lvl="1"/>
            <a:r>
              <a:rPr lang="en-US" i="1" dirty="0"/>
              <a:t>Je </a:t>
            </a:r>
            <a:r>
              <a:rPr lang="en-US" i="1" dirty="0" err="1"/>
              <a:t>zelo</a:t>
            </a:r>
            <a:r>
              <a:rPr lang="en-US" i="1" dirty="0"/>
              <a:t> </a:t>
            </a:r>
            <a:r>
              <a:rPr lang="en-US" i="1" dirty="0" err="1" smtClean="0"/>
              <a:t>edukativno</a:t>
            </a:r>
            <a:r>
              <a:rPr lang="en-US" i="1" dirty="0" smtClean="0"/>
              <a:t>, Da </a:t>
            </a:r>
            <a:r>
              <a:rPr lang="en-US" i="1" dirty="0" err="1"/>
              <a:t>ga</a:t>
            </a:r>
            <a:r>
              <a:rPr lang="en-US" i="1" dirty="0"/>
              <a:t> je </a:t>
            </a:r>
            <a:r>
              <a:rPr lang="en-US" i="1" dirty="0" err="1" smtClean="0"/>
              <a:t>premalo</a:t>
            </a:r>
            <a:r>
              <a:rPr lang="en-US" i="1" dirty="0" smtClean="0"/>
              <a:t>, </a:t>
            </a:r>
            <a:r>
              <a:rPr lang="en-US" i="1" dirty="0" err="1" smtClean="0"/>
              <a:t>Zabavno</a:t>
            </a:r>
            <a:r>
              <a:rPr lang="en-US" i="1" dirty="0" smtClean="0"/>
              <a:t>, </a:t>
            </a:r>
            <a:r>
              <a:rPr lang="en-US" i="1" dirty="0" err="1" smtClean="0"/>
              <a:t>menim</a:t>
            </a:r>
            <a:r>
              <a:rPr lang="en-US" i="1" dirty="0" smtClean="0"/>
              <a:t> </a:t>
            </a:r>
            <a:r>
              <a:rPr lang="en-US" i="1" dirty="0"/>
              <a:t>da bi </a:t>
            </a:r>
            <a:r>
              <a:rPr lang="en-US" i="1" dirty="0" err="1"/>
              <a:t>ga</a:t>
            </a:r>
            <a:r>
              <a:rPr lang="en-US" i="1" dirty="0"/>
              <a:t> </a:t>
            </a:r>
            <a:r>
              <a:rPr lang="en-US" i="1" dirty="0" err="1"/>
              <a:t>potrebovali</a:t>
            </a:r>
            <a:r>
              <a:rPr lang="en-US" i="1" dirty="0"/>
              <a:t> </a:t>
            </a:r>
            <a:r>
              <a:rPr lang="en-US" i="1" dirty="0" err="1"/>
              <a:t>več</a:t>
            </a:r>
            <a:endParaRPr lang="en-US" i="1" dirty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832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Vzorec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82 </a:t>
            </a:r>
            <a:r>
              <a:rPr lang="en-US" dirty="0" err="1" smtClean="0"/>
              <a:t>dijakov</a:t>
            </a:r>
            <a:r>
              <a:rPr lang="en-US" dirty="0" smtClean="0"/>
              <a:t> 2. </a:t>
            </a:r>
            <a:r>
              <a:rPr lang="en-US" dirty="0" err="1" smtClean="0"/>
              <a:t>letnika</a:t>
            </a:r>
            <a:r>
              <a:rPr lang="en-US" dirty="0" smtClean="0"/>
              <a:t>, 22% </a:t>
            </a:r>
            <a:r>
              <a:rPr lang="en-US" dirty="0" err="1" smtClean="0"/>
              <a:t>deklet</a:t>
            </a:r>
            <a:r>
              <a:rPr lang="en-US" dirty="0" smtClean="0"/>
              <a:t>, 78% </a:t>
            </a:r>
            <a:r>
              <a:rPr lang="en-US" dirty="0" err="1" smtClean="0"/>
              <a:t>fantov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300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Temeljna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172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7" y="612396"/>
            <a:ext cx="11768490" cy="522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28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87" y="983700"/>
            <a:ext cx="10538582" cy="4300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2198" y="5587068"/>
            <a:ext cx="3036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91% </a:t>
            </a:r>
            <a:r>
              <a:rPr lang="en-US" sz="3200" b="1" dirty="0" err="1" smtClean="0"/>
              <a:t>prav</a:t>
            </a:r>
            <a:r>
              <a:rPr lang="en-US" sz="3200" b="1" dirty="0" smtClean="0"/>
              <a:t>!</a:t>
            </a:r>
            <a:endParaRPr lang="sl-SI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80015" y="5284540"/>
            <a:ext cx="348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Ampak</a:t>
            </a:r>
            <a:r>
              <a:rPr lang="en-US" dirty="0" smtClean="0"/>
              <a:t>: </a:t>
            </a:r>
            <a:r>
              <a:rPr lang="en-US" dirty="0" err="1" smtClean="0"/>
              <a:t>mmmm</a:t>
            </a:r>
            <a:r>
              <a:rPr lang="en-US" dirty="0" smtClean="0"/>
              <a:t>, 2, 11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651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14" y="-272439"/>
            <a:ext cx="10515600" cy="1325563"/>
          </a:xfrm>
        </p:spPr>
        <p:txBody>
          <a:bodyPr/>
          <a:lstStyle/>
          <a:p>
            <a:r>
              <a:rPr lang="sl-SI" b="1" dirty="0"/>
              <a:t>Zapiši najkrajšo pot (kot GGNNL ....) 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46614"/>
              </p:ext>
            </p:extLst>
          </p:nvPr>
        </p:nvGraphicFramePr>
        <p:xfrm>
          <a:off x="3176386" y="617606"/>
          <a:ext cx="4575041" cy="5984523"/>
        </p:xfrm>
        <a:graphic>
          <a:graphicData uri="http://schemas.openxmlformats.org/drawingml/2006/table">
            <a:tbl>
              <a:tblPr/>
              <a:tblGrid>
                <a:gridCol w="1977631">
                  <a:extLst>
                    <a:ext uri="{9D8B030D-6E8A-4147-A177-3AD203B41FA5}">
                      <a16:colId xmlns:a16="http://schemas.microsoft.com/office/drawing/2014/main" val="1705872558"/>
                    </a:ext>
                  </a:extLst>
                </a:gridCol>
                <a:gridCol w="1349672">
                  <a:extLst>
                    <a:ext uri="{9D8B030D-6E8A-4147-A177-3AD203B41FA5}">
                      <a16:colId xmlns:a16="http://schemas.microsoft.com/office/drawing/2014/main" val="3842389889"/>
                    </a:ext>
                  </a:extLst>
                </a:gridCol>
                <a:gridCol w="1247738">
                  <a:extLst>
                    <a:ext uri="{9D8B030D-6E8A-4147-A177-3AD203B41FA5}">
                      <a16:colId xmlns:a16="http://schemas.microsoft.com/office/drawing/2014/main" val="2653032858"/>
                    </a:ext>
                  </a:extLst>
                </a:gridCol>
              </a:tblGrid>
              <a:tr h="221649"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461729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glgd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903806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mmmmmm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08293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ggggggdd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588647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ddnnnnnnlll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466964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ggddddggllg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87086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gggddddgggl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517493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gggllggdddd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510857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ddddggggggll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75231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ddnnnnnnllll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8797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gdgdgddggllg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41259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gggddddgggll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766414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gggddddggllg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03541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gggllggddddg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7144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gggllgggdddd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846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gggllggllllg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30839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gggllllgggdd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406222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llggggggdddd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0399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ddddgggggggll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603335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gggddddgggllg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679969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gggddddggllgg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10366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gggllggddddgg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373427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ggglllggddddg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89666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llllgggggggdd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556180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ggglllgggddddg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166851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llgggggggddddd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644606"/>
                  </a:ext>
                </a:extLst>
              </a:tr>
              <a:tr h="221649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dddddggggggggll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731" marR="4731" marT="4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6547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7655" y="3003259"/>
            <a:ext cx="167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PRAV!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639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 Koliko različnih poti je najkrajših:</a:t>
            </a:r>
            <a:endParaRPr lang="sl-SI" dirty="0"/>
          </a:p>
        </p:txBody>
      </p:sp>
      <p:pic>
        <p:nvPicPr>
          <p:cNvPr id="2050" name="Picture 2" descr="https://1ka.arnes.si/admin/survey/pChart/Cache/25378d8e59f32a06847751f995409fee?1665761228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2"/>
          <a:stretch/>
        </p:blipFill>
        <p:spPr bwMode="auto">
          <a:xfrm>
            <a:off x="478105" y="1384291"/>
            <a:ext cx="10366918" cy="473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026" y="5863863"/>
            <a:ext cx="7896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 1/6 </a:t>
            </a:r>
            <a:r>
              <a:rPr lang="en-US" b="1" dirty="0" err="1" smtClean="0"/>
              <a:t>prav</a:t>
            </a:r>
            <a:r>
              <a:rPr lang="en-US" b="1" dirty="0" smtClean="0"/>
              <a:t> (13 </a:t>
            </a:r>
            <a:r>
              <a:rPr lang="en-US" b="1" dirty="0" err="1" smtClean="0"/>
              <a:t>dijakov</a:t>
            </a:r>
            <a:r>
              <a:rPr lang="en-US" b="1" dirty="0" smtClean="0"/>
              <a:t>)!  Od </a:t>
            </a:r>
            <a:r>
              <a:rPr lang="en-US" b="1" dirty="0" err="1" smtClean="0"/>
              <a:t>tega</a:t>
            </a:r>
            <a:r>
              <a:rPr lang="en-US" b="1" dirty="0" smtClean="0"/>
              <a:t> </a:t>
            </a:r>
            <a:r>
              <a:rPr lang="en-US" b="1" dirty="0" err="1" smtClean="0"/>
              <a:t>ima</a:t>
            </a:r>
            <a:r>
              <a:rPr lang="en-US" b="1" dirty="0" smtClean="0"/>
              <a:t> 1 </a:t>
            </a:r>
            <a:r>
              <a:rPr lang="en-US" b="1" dirty="0" err="1" smtClean="0"/>
              <a:t>napačen</a:t>
            </a:r>
            <a:r>
              <a:rPr lang="en-US" b="1" dirty="0" smtClean="0"/>
              <a:t> </a:t>
            </a:r>
            <a:r>
              <a:rPr lang="en-US" b="1" dirty="0" err="1" smtClean="0"/>
              <a:t>odgovor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1. </a:t>
            </a:r>
            <a:r>
              <a:rPr lang="en-US" b="1" dirty="0" err="1" smtClean="0"/>
              <a:t>vprašanje</a:t>
            </a:r>
            <a:r>
              <a:rPr lang="en-US" b="1" dirty="0" smtClean="0"/>
              <a:t> (in 2.), </a:t>
            </a:r>
            <a:r>
              <a:rPr lang="en-US" b="1" dirty="0" err="1" smtClean="0"/>
              <a:t>še</a:t>
            </a:r>
            <a:r>
              <a:rPr lang="en-US" b="1" dirty="0" smtClean="0"/>
              <a:t> </a:t>
            </a:r>
            <a:r>
              <a:rPr lang="en-US" b="1" dirty="0" err="1" smtClean="0"/>
              <a:t>trije</a:t>
            </a:r>
            <a:r>
              <a:rPr lang="en-US" b="1" dirty="0" smtClean="0"/>
              <a:t> pa </a:t>
            </a:r>
            <a:r>
              <a:rPr lang="en-US" b="1" dirty="0" err="1" smtClean="0"/>
              <a:t>napačen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2. </a:t>
            </a:r>
            <a:r>
              <a:rPr lang="en-US" b="1" dirty="0" err="1" smtClean="0"/>
              <a:t>vprašanje</a:t>
            </a:r>
            <a:r>
              <a:rPr lang="en-US" b="1" dirty="0" smtClean="0"/>
              <a:t>!</a:t>
            </a:r>
          </a:p>
          <a:p>
            <a:r>
              <a:rPr lang="en-US" b="1" dirty="0" err="1" smtClean="0"/>
              <a:t>Torej</a:t>
            </a:r>
            <a:r>
              <a:rPr lang="en-US" b="1" dirty="0" smtClean="0"/>
              <a:t> </a:t>
            </a:r>
            <a:r>
              <a:rPr lang="en-US" b="1" dirty="0" err="1" smtClean="0"/>
              <a:t>vse</a:t>
            </a:r>
            <a:r>
              <a:rPr lang="en-US" b="1" dirty="0" smtClean="0"/>
              <a:t> </a:t>
            </a:r>
            <a:r>
              <a:rPr lang="en-US" b="1" dirty="0" err="1" smtClean="0"/>
              <a:t>prav</a:t>
            </a:r>
            <a:r>
              <a:rPr lang="en-US" b="1" dirty="0" smtClean="0"/>
              <a:t>: 9 </a:t>
            </a:r>
            <a:r>
              <a:rPr lang="en-US" b="1" dirty="0" err="1" smtClean="0"/>
              <a:t>dijakov</a:t>
            </a:r>
            <a:r>
              <a:rPr lang="en-US" b="1" dirty="0" smtClean="0"/>
              <a:t> (od 81)</a:t>
            </a:r>
            <a:endParaRPr lang="en-US" b="1" dirty="0" smtClean="0"/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50370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Odnos</a:t>
            </a:r>
            <a:r>
              <a:rPr lang="en-US" sz="5400" dirty="0" smtClean="0"/>
              <a:t> do </a:t>
            </a:r>
            <a:r>
              <a:rPr lang="en-US" sz="5400" dirty="0" err="1" smtClean="0"/>
              <a:t>predmetov</a:t>
            </a:r>
            <a:r>
              <a:rPr lang="en-US" sz="5400" dirty="0" smtClean="0"/>
              <a:t> (MINT / RIN)</a:t>
            </a:r>
            <a:endParaRPr lang="sl-SI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841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Oceni svoj odnos do predmeta, kjer boste uporabili računalništvo (kemija, fizika </a:t>
            </a:r>
            <a:r>
              <a:rPr lang="sl-SI" b="1" dirty="0" smtClean="0"/>
              <a:t>...)</a:t>
            </a:r>
            <a:endParaRPr lang="sl-SI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335" y="1825625"/>
            <a:ext cx="100373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0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896</Words>
  <Application>Microsoft Office PowerPoint</Application>
  <PresentationFormat>Widescreen</PresentationFormat>
  <Paragraphs>216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Analiza</vt:lpstr>
      <vt:lpstr>Vzorec</vt:lpstr>
      <vt:lpstr>Temeljna znanja</vt:lpstr>
      <vt:lpstr>PowerPoint Presentation</vt:lpstr>
      <vt:lpstr>PowerPoint Presentation</vt:lpstr>
      <vt:lpstr>Zapiši najkrajšo pot (kot GGNNL ....) </vt:lpstr>
      <vt:lpstr> Koliko različnih poti je najkrajših:</vt:lpstr>
      <vt:lpstr>Odnos do predmetov (MINT / RIN)</vt:lpstr>
      <vt:lpstr>Oceni svoj odnos do predmeta, kjer boste uporabili računalništvo (kemija, fizika ...)</vt:lpstr>
      <vt:lpstr>Oceni svoj odnos do računalniških tem</vt:lpstr>
      <vt:lpstr>Kaj nasploh meniš o predmetih s področja MINT (matematika, informatika/računalništvo, naravoslovje, tehnologija)(n = 79)</vt:lpstr>
      <vt:lpstr>Na kaj si pomislil(a), ko si slišal(a), da se boste kemijo/geografijo/fiziko ... učili s povezovanjem z računalništvom?</vt:lpstr>
      <vt:lpstr>Kaj pričakuješ od tako obravnavane teme?</vt:lpstr>
      <vt:lpstr>Kaj nasploh meniš o računalništvu v šoli?</vt:lpstr>
      <vt:lpstr>Odnos tistih 9 z "vse prav"</vt:lpstr>
      <vt:lpstr>Odnos tistih 9 z "vse prav"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</dc:title>
  <dc:creator>Matija Lokar</dc:creator>
  <cp:lastModifiedBy>Matija Lokar</cp:lastModifiedBy>
  <cp:revision>9</cp:revision>
  <dcterms:created xsi:type="dcterms:W3CDTF">2022-10-14T15:18:49Z</dcterms:created>
  <dcterms:modified xsi:type="dcterms:W3CDTF">2022-10-16T18:23:35Z</dcterms:modified>
</cp:coreProperties>
</file>