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43" r:id="rId3"/>
    <p:sldId id="344" r:id="rId4"/>
    <p:sldId id="257" r:id="rId5"/>
    <p:sldId id="258" r:id="rId6"/>
    <p:sldId id="282" r:id="rId7"/>
    <p:sldId id="260" r:id="rId8"/>
    <p:sldId id="281" r:id="rId9"/>
    <p:sldId id="264" r:id="rId10"/>
    <p:sldId id="340" r:id="rId11"/>
    <p:sldId id="262" r:id="rId12"/>
    <p:sldId id="263" r:id="rId13"/>
    <p:sldId id="265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59" r:id="rId25"/>
    <p:sldId id="283" r:id="rId26"/>
    <p:sldId id="285" r:id="rId27"/>
    <p:sldId id="284" r:id="rId28"/>
    <p:sldId id="339" r:id="rId29"/>
    <p:sldId id="300" r:id="rId30"/>
    <p:sldId id="301" r:id="rId31"/>
    <p:sldId id="286" r:id="rId32"/>
    <p:sldId id="302" r:id="rId33"/>
    <p:sldId id="342" r:id="rId34"/>
    <p:sldId id="338" r:id="rId35"/>
    <p:sldId id="335" r:id="rId36"/>
    <p:sldId id="296" r:id="rId37"/>
    <p:sldId id="303" r:id="rId38"/>
    <p:sldId id="333" r:id="rId39"/>
    <p:sldId id="297" r:id="rId40"/>
    <p:sldId id="336" r:id="rId41"/>
    <p:sldId id="345" r:id="rId42"/>
    <p:sldId id="334" r:id="rId43"/>
    <p:sldId id="305" r:id="rId44"/>
    <p:sldId id="304" r:id="rId45"/>
    <p:sldId id="337" r:id="rId46"/>
    <p:sldId id="346" r:id="rId47"/>
    <p:sldId id="307" r:id="rId48"/>
    <p:sldId id="321" r:id="rId49"/>
    <p:sldId id="308" r:id="rId50"/>
    <p:sldId id="309" r:id="rId51"/>
    <p:sldId id="298" r:id="rId52"/>
    <p:sldId id="312" r:id="rId53"/>
    <p:sldId id="310" r:id="rId54"/>
    <p:sldId id="323" r:id="rId55"/>
    <p:sldId id="311" r:id="rId56"/>
    <p:sldId id="324" r:id="rId57"/>
    <p:sldId id="322" r:id="rId58"/>
    <p:sldId id="313" r:id="rId59"/>
    <p:sldId id="319" r:id="rId60"/>
    <p:sldId id="315" r:id="rId61"/>
    <p:sldId id="314" r:id="rId62"/>
    <p:sldId id="320" r:id="rId63"/>
    <p:sldId id="299" r:id="rId64"/>
    <p:sldId id="341" r:id="rId65"/>
    <p:sldId id="327" r:id="rId66"/>
    <p:sldId id="329" r:id="rId67"/>
    <p:sldId id="326" r:id="rId68"/>
    <p:sldId id="316" r:id="rId69"/>
    <p:sldId id="317" r:id="rId70"/>
    <p:sldId id="287" r:id="rId71"/>
    <p:sldId id="289" r:id="rId72"/>
    <p:sldId id="290" r:id="rId73"/>
    <p:sldId id="291" r:id="rId74"/>
    <p:sldId id="292" r:id="rId75"/>
    <p:sldId id="330" r:id="rId76"/>
    <p:sldId id="288" r:id="rId77"/>
    <p:sldId id="295" r:id="rId78"/>
    <p:sldId id="293" r:id="rId79"/>
    <p:sldId id="331" r:id="rId80"/>
    <p:sldId id="347" r:id="rId81"/>
    <p:sldId id="294" r:id="rId82"/>
    <p:sldId id="351" r:id="rId83"/>
    <p:sldId id="352" r:id="rId8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98015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101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537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25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72166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871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347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906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55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6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435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120C630-D291-45A2-9ED5-AA0DA15A8719}" type="datetimeFigureOut">
              <a:rPr lang="sl-SI" smtClean="0"/>
              <a:t>11. 10. 2018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778B11E-40FD-474F-B054-AD755C815D2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153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7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/>
          <a:lstStyle/>
          <a:p>
            <a:r>
              <a:rPr lang="sl-SI" sz="5400" dirty="0"/>
              <a:t>SOBA POBEGA IN RAČUNALNIŠTVO V OSNOVNI ŠOLI</a:t>
            </a:r>
            <a:endParaRPr lang="sl-SI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706584"/>
          </a:xfrm>
        </p:spPr>
        <p:txBody>
          <a:bodyPr>
            <a:normAutofit/>
          </a:bodyPr>
          <a:lstStyle/>
          <a:p>
            <a:r>
              <a:rPr lang="sl-SI" dirty="0" smtClean="0"/>
              <a:t>Nataša Kermc, prof. mat. in rač.</a:t>
            </a:r>
          </a:p>
          <a:p>
            <a:r>
              <a:rPr lang="sl-SI" dirty="0" smtClean="0"/>
              <a:t>OŠ Brežice</a:t>
            </a:r>
          </a:p>
          <a:p>
            <a:endParaRPr lang="sl-SI" dirty="0" smtClean="0"/>
          </a:p>
          <a:p>
            <a:r>
              <a:rPr lang="sl-SI" dirty="0" smtClean="0"/>
              <a:t>natasa.kermc@guest.arnes.si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388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2178" y="3592172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063" y="5347165"/>
            <a:ext cx="4149242" cy="15108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2923" y="1853288"/>
            <a:ext cx="3078346" cy="165276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8402" y="1483584"/>
            <a:ext cx="4060584" cy="19751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8986" y="138586"/>
            <a:ext cx="3721005" cy="162858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0247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00092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8402" y="140247"/>
            <a:ext cx="3813388" cy="12098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65089"/>
            <a:ext cx="4478520" cy="188437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2"/>
          <a:stretch/>
        </p:blipFill>
        <p:spPr>
          <a:xfrm>
            <a:off x="9486400" y="3746818"/>
            <a:ext cx="2534869" cy="26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78" y="3592172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63" y="5347165"/>
            <a:ext cx="4149242" cy="15108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23" y="1853288"/>
            <a:ext cx="3078346" cy="165276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83584"/>
            <a:ext cx="4060584" cy="19751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6" y="138586"/>
            <a:ext cx="3721005" cy="162858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7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092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0247"/>
            <a:ext cx="3813388" cy="12098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089"/>
            <a:ext cx="4478520" cy="1884370"/>
          </a:xfrm>
          <a:prstGeom prst="rect">
            <a:avLst/>
          </a:prstGeom>
        </p:spPr>
      </p:pic>
      <p:sp>
        <p:nvSpPr>
          <p:cNvPr id="2" name="Elipsa 1"/>
          <p:cNvSpPr/>
          <p:nvPr/>
        </p:nvSpPr>
        <p:spPr>
          <a:xfrm>
            <a:off x="3103172" y="986941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/>
          <p:cNvSpPr/>
          <p:nvPr/>
        </p:nvSpPr>
        <p:spPr>
          <a:xfrm>
            <a:off x="4249532" y="2034391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/>
          <p:cNvSpPr/>
          <p:nvPr/>
        </p:nvSpPr>
        <p:spPr>
          <a:xfrm>
            <a:off x="6745751" y="745182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Elipsa 17"/>
          <p:cNvSpPr/>
          <p:nvPr/>
        </p:nvSpPr>
        <p:spPr>
          <a:xfrm>
            <a:off x="3548309" y="4833694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/>
          <p:cNvSpPr/>
          <p:nvPr/>
        </p:nvSpPr>
        <p:spPr>
          <a:xfrm>
            <a:off x="8185995" y="4504518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-148870" y="2090202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Elipsa 20"/>
          <p:cNvSpPr/>
          <p:nvPr/>
        </p:nvSpPr>
        <p:spPr>
          <a:xfrm>
            <a:off x="5096063" y="5537676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Elipsa 21"/>
          <p:cNvSpPr/>
          <p:nvPr/>
        </p:nvSpPr>
        <p:spPr>
          <a:xfrm>
            <a:off x="10900381" y="2683948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8410318" y="355998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69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78" y="3592172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63" y="5347165"/>
            <a:ext cx="4149242" cy="151083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83584"/>
            <a:ext cx="4060584" cy="19751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7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092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0247"/>
            <a:ext cx="3813388" cy="12098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089"/>
            <a:ext cx="4478520" cy="1884370"/>
          </a:xfrm>
          <a:prstGeom prst="rect">
            <a:avLst/>
          </a:prstGeom>
        </p:spPr>
      </p:pic>
      <p:sp>
        <p:nvSpPr>
          <p:cNvPr id="2" name="Elipsa 1"/>
          <p:cNvSpPr/>
          <p:nvPr/>
        </p:nvSpPr>
        <p:spPr>
          <a:xfrm>
            <a:off x="3103172" y="986941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/>
          <p:cNvSpPr/>
          <p:nvPr/>
        </p:nvSpPr>
        <p:spPr>
          <a:xfrm>
            <a:off x="4249532" y="2034391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/>
          <p:cNvSpPr/>
          <p:nvPr/>
        </p:nvSpPr>
        <p:spPr>
          <a:xfrm>
            <a:off x="6745751" y="745182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Elipsa 17"/>
          <p:cNvSpPr/>
          <p:nvPr/>
        </p:nvSpPr>
        <p:spPr>
          <a:xfrm>
            <a:off x="3548309" y="4833694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/>
          <p:cNvSpPr/>
          <p:nvPr/>
        </p:nvSpPr>
        <p:spPr>
          <a:xfrm>
            <a:off x="8185995" y="4504518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-148870" y="2090202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Elipsa 20"/>
          <p:cNvSpPr/>
          <p:nvPr/>
        </p:nvSpPr>
        <p:spPr>
          <a:xfrm>
            <a:off x="5096063" y="5537676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5" name="Skupina 4"/>
          <p:cNvGrpSpPr/>
          <p:nvPr/>
        </p:nvGrpSpPr>
        <p:grpSpPr>
          <a:xfrm>
            <a:off x="8942923" y="1853288"/>
            <a:ext cx="3078346" cy="1738883"/>
            <a:chOff x="8942923" y="1853288"/>
            <a:chExt cx="3078346" cy="1738883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2923" y="1853288"/>
              <a:ext cx="3078346" cy="1652765"/>
            </a:xfrm>
            <a:prstGeom prst="rect">
              <a:avLst/>
            </a:prstGeom>
          </p:spPr>
        </p:pic>
        <p:sp>
          <p:nvSpPr>
            <p:cNvPr id="22" name="Elipsa 21"/>
            <p:cNvSpPr/>
            <p:nvPr/>
          </p:nvSpPr>
          <p:spPr>
            <a:xfrm>
              <a:off x="10900381" y="2683948"/>
              <a:ext cx="908223" cy="9082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8410318" y="138586"/>
            <a:ext cx="3769673" cy="1628584"/>
            <a:chOff x="8410318" y="138586"/>
            <a:chExt cx="3769673" cy="1628584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986" y="138586"/>
              <a:ext cx="3721005" cy="1628584"/>
            </a:xfrm>
            <a:prstGeom prst="rect">
              <a:avLst/>
            </a:prstGeom>
          </p:spPr>
        </p:pic>
        <p:sp>
          <p:nvSpPr>
            <p:cNvPr id="23" name="Elipsa 22"/>
            <p:cNvSpPr/>
            <p:nvPr/>
          </p:nvSpPr>
          <p:spPr>
            <a:xfrm>
              <a:off x="8410318" y="355998"/>
              <a:ext cx="908223" cy="9082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730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02812 1.11111E-6 C -0.04075 1.11111E-6 -0.05612 0.08217 -0.05612 0.14907 L -0.05612 0.298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1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4284 -7.40741E-7 C -0.35157 -7.40741E-7 -0.48555 -0.01412 -0.48555 -0.02569 L -0.48555 -0.0511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-25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78" y="3592172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63" y="5347165"/>
            <a:ext cx="4149242" cy="151083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83584"/>
            <a:ext cx="4060584" cy="19751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7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092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0247"/>
            <a:ext cx="3813388" cy="12098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089"/>
            <a:ext cx="4478520" cy="1884370"/>
          </a:xfrm>
          <a:prstGeom prst="rect">
            <a:avLst/>
          </a:prstGeom>
        </p:spPr>
      </p:pic>
      <p:sp>
        <p:nvSpPr>
          <p:cNvPr id="17" name="Elipsa 16"/>
          <p:cNvSpPr/>
          <p:nvPr/>
        </p:nvSpPr>
        <p:spPr>
          <a:xfrm>
            <a:off x="6745751" y="745182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/>
          <p:cNvSpPr/>
          <p:nvPr/>
        </p:nvSpPr>
        <p:spPr>
          <a:xfrm>
            <a:off x="8185995" y="4504518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-148870" y="2090202"/>
            <a:ext cx="908223" cy="9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23" y="1853288"/>
            <a:ext cx="3078346" cy="165276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6" y="138586"/>
            <a:ext cx="3721005" cy="16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4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37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37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2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 -0.0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2734 -0.315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15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0899 -0.613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37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70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0195 0.2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39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0195 -0.298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9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0195 0.2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39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0195 -0.5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72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0468 0.32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7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11862 0.27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9336 -0.172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5769 0.214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10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3868 -0.113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4032"/>
          </a:xfrm>
        </p:spPr>
        <p:txBody>
          <a:bodyPr/>
          <a:lstStyle/>
          <a:p>
            <a:r>
              <a:rPr lang="sl-SI" dirty="0" smtClean="0"/>
              <a:t>Soba pobega (</a:t>
            </a:r>
            <a:r>
              <a:rPr lang="sl-SI" i="1" dirty="0" smtClean="0"/>
              <a:t>ang. </a:t>
            </a:r>
            <a:r>
              <a:rPr lang="sl-SI" i="1" dirty="0" err="1" smtClean="0"/>
              <a:t>escape</a:t>
            </a:r>
            <a:r>
              <a:rPr lang="sl-SI" i="1" dirty="0" smtClean="0"/>
              <a:t> </a:t>
            </a:r>
            <a:r>
              <a:rPr lang="sl-SI" i="1" dirty="0" err="1" smtClean="0"/>
              <a:t>room</a:t>
            </a:r>
            <a:r>
              <a:rPr lang="sl-SI" dirty="0" smtClean="0"/>
              <a:t>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71600" y="1459832"/>
            <a:ext cx="9601200" cy="4407568"/>
          </a:xfrm>
        </p:spPr>
        <p:txBody>
          <a:bodyPr/>
          <a:lstStyle/>
          <a:p>
            <a:r>
              <a:rPr lang="sl-SI" dirty="0" smtClean="0"/>
              <a:t>ideja prirejena šolskemu prostoru, urniku</a:t>
            </a:r>
          </a:p>
          <a:p>
            <a:r>
              <a:rPr lang="sl-SI" dirty="0" smtClean="0"/>
              <a:t>reševanje nalog s področja </a:t>
            </a:r>
            <a:r>
              <a:rPr lang="sl-SI" dirty="0" smtClean="0"/>
              <a:t>računalništva</a:t>
            </a:r>
            <a:endParaRPr lang="sl-SI" dirty="0" smtClean="0"/>
          </a:p>
          <a:p>
            <a:r>
              <a:rPr lang="sl-SI" dirty="0" smtClean="0"/>
              <a:t>ponavljanje in utrjevanje znanja</a:t>
            </a:r>
          </a:p>
          <a:p>
            <a:r>
              <a:rPr lang="sl-SI" dirty="0" err="1" smtClean="0"/>
              <a:t>medvrstniško</a:t>
            </a:r>
            <a:r>
              <a:rPr lang="sl-SI" dirty="0" smtClean="0"/>
              <a:t> učenje</a:t>
            </a:r>
          </a:p>
          <a:p>
            <a:r>
              <a:rPr lang="sl-SI" dirty="0" smtClean="0"/>
              <a:t>sodelovalno delo</a:t>
            </a:r>
          </a:p>
          <a:p>
            <a:r>
              <a:rPr lang="sl-SI" dirty="0" smtClean="0"/>
              <a:t>kritično mišljenje</a:t>
            </a:r>
          </a:p>
          <a:p>
            <a:r>
              <a:rPr lang="sl-SI" dirty="0" smtClean="0"/>
              <a:t>motiviranost</a:t>
            </a:r>
          </a:p>
          <a:p>
            <a:r>
              <a:rPr lang="sl-SI" dirty="0" smtClean="0"/>
              <a:t>različni učni tipi – vizualni, slušni, kinestetični</a:t>
            </a:r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4321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569 0.27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1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3789 -0.17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3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3528 0.1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7695 -0.176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35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10716 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1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9883 -0.241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538076"/>
            <a:ext cx="4583127" cy="169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3" y="4568401"/>
            <a:ext cx="4535871" cy="176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2706863"/>
            <a:ext cx="4376048" cy="138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0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0013 0.2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0351 -0.3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4800600" cy="64008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0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8" y="140873"/>
            <a:ext cx="10576716" cy="507682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2"/>
          <a:stretch/>
        </p:blipFill>
        <p:spPr>
          <a:xfrm>
            <a:off x="168442" y="3497182"/>
            <a:ext cx="2959768" cy="31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40492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757" y="1428750"/>
            <a:ext cx="10576716" cy="5076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0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19" y="228600"/>
            <a:ext cx="9901562" cy="64008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436431" y="6629400"/>
            <a:ext cx="6610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050" dirty="0"/>
              <a:t>https://www.online-stopwatch.com/rocket-timer/full-screen/</a:t>
            </a:r>
          </a:p>
        </p:txBody>
      </p:sp>
    </p:spTree>
    <p:extLst>
      <p:ext uri="{BB962C8B-B14F-4D97-AF65-F5344CB8AC3E}">
        <p14:creationId xmlns:p14="http://schemas.microsoft.com/office/powerpoint/2010/main" val="29564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42" y="2919664"/>
            <a:ext cx="4572000" cy="3429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8" y="385010"/>
            <a:ext cx="4572000" cy="3429000"/>
          </a:xfrm>
          <a:prstGeom prst="rect">
            <a:avLst/>
          </a:prstGeo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9" r="49872" b="1562"/>
          <a:stretch/>
        </p:blipFill>
        <p:spPr>
          <a:xfrm>
            <a:off x="7518233" y="4200776"/>
            <a:ext cx="3524250" cy="21478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2" y="385010"/>
            <a:ext cx="3453880" cy="21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4032"/>
          </a:xfrm>
        </p:spPr>
        <p:txBody>
          <a:bodyPr/>
          <a:lstStyle/>
          <a:p>
            <a:r>
              <a:rPr lang="sl-SI" dirty="0" smtClean="0"/>
              <a:t>Izpeljava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71600" y="1459832"/>
            <a:ext cx="9601200" cy="4407568"/>
          </a:xfrm>
        </p:spPr>
        <p:txBody>
          <a:bodyPr/>
          <a:lstStyle/>
          <a:p>
            <a:r>
              <a:rPr lang="sl-SI" dirty="0" smtClean="0"/>
              <a:t>seznanitev s pravili</a:t>
            </a:r>
          </a:p>
          <a:p>
            <a:r>
              <a:rPr lang="sl-SI" dirty="0" smtClean="0"/>
              <a:t>zgodba, ki daje aktivnosti dodatno težo, saj se čutijo vpletene in odgovorne za odvijanje igre</a:t>
            </a:r>
          </a:p>
          <a:p>
            <a:r>
              <a:rPr lang="sl-SI" dirty="0" smtClean="0"/>
              <a:t>predmeti (skriti, naključno razporejeni, nujni za reševanje naloge ali pa nepotrebni)</a:t>
            </a:r>
          </a:p>
          <a:p>
            <a:r>
              <a:rPr lang="sl-SI" dirty="0" smtClean="0"/>
              <a:t>soodvisnost nalog</a:t>
            </a:r>
          </a:p>
          <a:p>
            <a:r>
              <a:rPr lang="sl-SI" dirty="0" smtClean="0"/>
              <a:t>časovna omejitev</a:t>
            </a:r>
          </a:p>
          <a:p>
            <a:r>
              <a:rPr lang="sl-SI" dirty="0" smtClean="0"/>
              <a:t>razporeditev nalog znotraj skupine</a:t>
            </a:r>
          </a:p>
          <a:p>
            <a:r>
              <a:rPr lang="sl-SI" dirty="0" smtClean="0"/>
              <a:t>razmišljanje izven okvirjev</a:t>
            </a:r>
          </a:p>
          <a:p>
            <a:r>
              <a:rPr lang="sl-SI" dirty="0" smtClean="0"/>
              <a:t>prisotnost učitelja – usmerjanje, spodbuda, namig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4878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72064"/>
            <a:ext cx="4572000" cy="3429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37544" r="39708" b="50643"/>
          <a:stretch/>
        </p:blipFill>
        <p:spPr>
          <a:xfrm>
            <a:off x="1219200" y="360822"/>
            <a:ext cx="4337663" cy="222387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6325"/>
          <a:stretch/>
        </p:blipFill>
        <p:spPr>
          <a:xfrm>
            <a:off x="8599347" y="2553119"/>
            <a:ext cx="2796839" cy="196342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3" y="4854222"/>
            <a:ext cx="4337663" cy="1646842"/>
          </a:xfrm>
          <a:prstGeom prst="rect">
            <a:avLst/>
          </a:prstGeom>
        </p:spPr>
      </p:pic>
      <p:pic>
        <p:nvPicPr>
          <p:cNvPr id="1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7" t="1" r="1321" b="51145"/>
          <a:stretch/>
        </p:blipFill>
        <p:spPr>
          <a:xfrm>
            <a:off x="6353951" y="360822"/>
            <a:ext cx="2873403" cy="18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0" y="283744"/>
            <a:ext cx="4572000" cy="3429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84" y="2847474"/>
            <a:ext cx="4572000" cy="3429000"/>
          </a:xfrm>
          <a:prstGeom prst="rect">
            <a:avLst/>
          </a:prstGeom>
        </p:spPr>
      </p:pic>
      <p:pic>
        <p:nvPicPr>
          <p:cNvPr id="11" name="Označba mesta vseb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7" t="51354"/>
          <a:stretch/>
        </p:blipFill>
        <p:spPr>
          <a:xfrm>
            <a:off x="7589003" y="283744"/>
            <a:ext cx="3478961" cy="222408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3" y="4049771"/>
            <a:ext cx="1901128" cy="222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7" y="545432"/>
            <a:ext cx="4572000" cy="34290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32" y="545432"/>
            <a:ext cx="4572000" cy="3429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8" b="36959"/>
          <a:stretch/>
        </p:blipFill>
        <p:spPr>
          <a:xfrm>
            <a:off x="4049296" y="4146884"/>
            <a:ext cx="4572000" cy="1223210"/>
          </a:xfrm>
          <a:prstGeom prst="rect">
            <a:avLst/>
          </a:prstGeom>
        </p:spPr>
      </p:pic>
      <p:pic>
        <p:nvPicPr>
          <p:cNvPr id="9" name="Označba mesta vseb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91" y="5542546"/>
            <a:ext cx="7240010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67" y="228600"/>
            <a:ext cx="2617667" cy="64008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871" y="2546973"/>
            <a:ext cx="2060208" cy="176405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343" y="4311026"/>
            <a:ext cx="1714500" cy="16125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343" y="870573"/>
            <a:ext cx="1714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98" y="228600"/>
            <a:ext cx="4481405" cy="6400800"/>
          </a:xfrm>
        </p:spPr>
      </p:pic>
    </p:spTree>
    <p:extLst>
      <p:ext uri="{BB962C8B-B14F-4D97-AF65-F5344CB8AC3E}">
        <p14:creationId xmlns:p14="http://schemas.microsoft.com/office/powerpoint/2010/main" val="1926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</p:spPr>
      </p:pic>
    </p:spTree>
    <p:extLst>
      <p:ext uri="{BB962C8B-B14F-4D97-AF65-F5344CB8AC3E}">
        <p14:creationId xmlns:p14="http://schemas.microsoft.com/office/powerpoint/2010/main" val="11177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35342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65" y="228600"/>
            <a:ext cx="9104671" cy="6400800"/>
          </a:xfrm>
        </p:spPr>
      </p:pic>
    </p:spTree>
    <p:extLst>
      <p:ext uri="{BB962C8B-B14F-4D97-AF65-F5344CB8AC3E}">
        <p14:creationId xmlns:p14="http://schemas.microsoft.com/office/powerpoint/2010/main" val="11121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</p:spPr>
      </p:pic>
    </p:spTree>
    <p:extLst>
      <p:ext uri="{BB962C8B-B14F-4D97-AF65-F5344CB8AC3E}">
        <p14:creationId xmlns:p14="http://schemas.microsoft.com/office/powerpoint/2010/main" val="28840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4" y="228600"/>
            <a:ext cx="9690833" cy="6400800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27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Prvi šok. Kaj pa zdaj?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590174"/>
            <a:ext cx="6841959" cy="51314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2"/>
          <a:stretch/>
        </p:blipFill>
        <p:spPr>
          <a:xfrm>
            <a:off x="8590548" y="3569371"/>
            <a:ext cx="2959768" cy="31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73425"/>
            <a:ext cx="10058400" cy="1311151"/>
          </a:xfrm>
        </p:spPr>
      </p:pic>
    </p:spTree>
    <p:extLst>
      <p:ext uri="{BB962C8B-B14F-4D97-AF65-F5344CB8AC3E}">
        <p14:creationId xmlns:p14="http://schemas.microsoft.com/office/powerpoint/2010/main" val="34934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23148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19913"/>
            <a:ext cx="10058400" cy="1066658"/>
          </a:xfrm>
        </p:spPr>
      </p:pic>
    </p:spTree>
    <p:extLst>
      <p:ext uri="{BB962C8B-B14F-4D97-AF65-F5344CB8AC3E}">
        <p14:creationId xmlns:p14="http://schemas.microsoft.com/office/powerpoint/2010/main" val="9605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9" r="49872" b="1562"/>
          <a:stretch/>
        </p:blipFill>
        <p:spPr>
          <a:xfrm>
            <a:off x="2838450" y="2913457"/>
            <a:ext cx="3524250" cy="2147888"/>
          </a:xfr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7" t="1" r="1321" b="51145"/>
          <a:stretch/>
        </p:blipFill>
        <p:spPr>
          <a:xfrm>
            <a:off x="6362700" y="304800"/>
            <a:ext cx="3460632" cy="2233613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7" b="50833"/>
          <a:stretch/>
        </p:blipFill>
        <p:spPr>
          <a:xfrm>
            <a:off x="1266825" y="304800"/>
            <a:ext cx="3525327" cy="2247900"/>
          </a:xfrm>
          <a:prstGeom prst="rect">
            <a:avLst/>
          </a:prstGeo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7" t="51354"/>
          <a:stretch/>
        </p:blipFill>
        <p:spPr>
          <a:xfrm>
            <a:off x="8143698" y="2875357"/>
            <a:ext cx="3478961" cy="2224088"/>
          </a:xfrm>
          <a:prstGeom prst="rect">
            <a:avLst/>
          </a:prstGeom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5436389"/>
            <a:ext cx="10058400" cy="10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95" y="3058026"/>
            <a:ext cx="4572000" cy="3429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05" y="545432"/>
            <a:ext cx="4572000" cy="3429000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6" t="73371" r="36278" b="18108"/>
          <a:stretch/>
        </p:blipFill>
        <p:spPr>
          <a:xfrm>
            <a:off x="1969167" y="4922394"/>
            <a:ext cx="3152275" cy="15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4800600" cy="64008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</p:spPr>
      </p:pic>
    </p:spTree>
    <p:extLst>
      <p:ext uri="{BB962C8B-B14F-4D97-AF65-F5344CB8AC3E}">
        <p14:creationId xmlns:p14="http://schemas.microsoft.com/office/powerpoint/2010/main" val="29012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7143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35">
            <a:off x="7656648" y="2334457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506">
            <a:off x="7873592" y="4728848"/>
            <a:ext cx="4149242" cy="15108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27392" y="4794925"/>
            <a:ext cx="3078346" cy="165276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940">
            <a:off x="8309091" y="331245"/>
            <a:ext cx="3721005" cy="162858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8926">
            <a:off x="247677" y="589511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6665" y="3656498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0490">
            <a:off x="4211535" y="535582"/>
            <a:ext cx="3813388" cy="120987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141">
            <a:off x="1918618" y="2330410"/>
            <a:ext cx="4060584" cy="197512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8938">
            <a:off x="4498579" y="3636450"/>
            <a:ext cx="4478520" cy="18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27684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17" y="228600"/>
            <a:ext cx="9147566" cy="6400800"/>
          </a:xfrm>
        </p:spPr>
      </p:pic>
    </p:spTree>
    <p:extLst>
      <p:ext uri="{BB962C8B-B14F-4D97-AF65-F5344CB8AC3E}">
        <p14:creationId xmlns:p14="http://schemas.microsoft.com/office/powerpoint/2010/main" val="23295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17" y="228600"/>
            <a:ext cx="9147566" cy="6400800"/>
          </a:xfrm>
        </p:spPr>
      </p:pic>
      <p:sp>
        <p:nvSpPr>
          <p:cNvPr id="7" name="Elipsa 6"/>
          <p:cNvSpPr/>
          <p:nvPr/>
        </p:nvSpPr>
        <p:spPr>
          <a:xfrm>
            <a:off x="3629025" y="5800725"/>
            <a:ext cx="1543050" cy="619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06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17" y="228600"/>
            <a:ext cx="9147566" cy="6400800"/>
          </a:xfrm>
        </p:spPr>
      </p:pic>
      <p:sp>
        <p:nvSpPr>
          <p:cNvPr id="3" name="PoljeZBesedilom 2"/>
          <p:cNvSpPr txBox="1"/>
          <p:nvPr/>
        </p:nvSpPr>
        <p:spPr>
          <a:xfrm>
            <a:off x="0" y="-140910"/>
            <a:ext cx="658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>
                <a:solidFill>
                  <a:srgbClr val="FF0000"/>
                </a:solidFill>
              </a:rPr>
              <a:t>Kje začeti?</a:t>
            </a:r>
            <a:endParaRPr lang="sl-SI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95" y="342748"/>
            <a:ext cx="7240010" cy="108600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90927"/>
            <a:ext cx="3115110" cy="36485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77436"/>
            <a:ext cx="5620534" cy="213389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35" y="1581275"/>
            <a:ext cx="4801270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17" y="228600"/>
            <a:ext cx="9147566" cy="6400800"/>
          </a:xfrm>
        </p:spPr>
      </p:pic>
      <p:cxnSp>
        <p:nvCxnSpPr>
          <p:cNvPr id="8" name="Raven povezovalnik 7"/>
          <p:cNvCxnSpPr/>
          <p:nvPr/>
        </p:nvCxnSpPr>
        <p:spPr>
          <a:xfrm>
            <a:off x="3638550" y="5429250"/>
            <a:ext cx="1600200" cy="0"/>
          </a:xfrm>
          <a:prstGeom prst="line">
            <a:avLst/>
          </a:prstGeom>
          <a:ln w="6350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/>
          <p:cNvCxnSpPr/>
          <p:nvPr/>
        </p:nvCxnSpPr>
        <p:spPr>
          <a:xfrm flipV="1">
            <a:off x="7086600" y="4305300"/>
            <a:ext cx="1619250" cy="876301"/>
          </a:xfrm>
          <a:prstGeom prst="line">
            <a:avLst/>
          </a:prstGeom>
          <a:ln w="3810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/>
          <p:cNvCxnSpPr/>
          <p:nvPr/>
        </p:nvCxnSpPr>
        <p:spPr>
          <a:xfrm>
            <a:off x="9734550" y="2171700"/>
            <a:ext cx="0" cy="466725"/>
          </a:xfrm>
          <a:prstGeom prst="line">
            <a:avLst/>
          </a:prstGeom>
          <a:ln w="5715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4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418476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13351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1" y="157487"/>
            <a:ext cx="1619295" cy="16141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4188"/>
            <a:ext cx="9737371" cy="6604125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352674" y="2371725"/>
            <a:ext cx="6467475" cy="9334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09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1" y="157487"/>
            <a:ext cx="1619295" cy="16141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4188"/>
            <a:ext cx="9737371" cy="6604125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791575" y="2371725"/>
            <a:ext cx="3152774" cy="9334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91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906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</p:spPr>
      </p:pic>
    </p:spTree>
    <p:extLst>
      <p:ext uri="{BB962C8B-B14F-4D97-AF65-F5344CB8AC3E}">
        <p14:creationId xmlns:p14="http://schemas.microsoft.com/office/powerpoint/2010/main" val="30542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33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36901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37544" r="39708" b="50643"/>
          <a:stretch/>
        </p:blipFill>
        <p:spPr>
          <a:xfrm>
            <a:off x="1114927" y="376864"/>
            <a:ext cx="4337663" cy="222387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37" y="2277976"/>
            <a:ext cx="5614737" cy="421105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6325"/>
          <a:stretch/>
        </p:blipFill>
        <p:spPr>
          <a:xfrm>
            <a:off x="1885338" y="3401789"/>
            <a:ext cx="2796839" cy="19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8" y="228600"/>
            <a:ext cx="10614104" cy="6400800"/>
          </a:xfrm>
        </p:spPr>
      </p:pic>
    </p:spTree>
    <p:extLst>
      <p:ext uri="{BB962C8B-B14F-4D97-AF65-F5344CB8AC3E}">
        <p14:creationId xmlns:p14="http://schemas.microsoft.com/office/powerpoint/2010/main" val="5833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</p:spPr>
      </p:pic>
    </p:spTree>
    <p:extLst>
      <p:ext uri="{BB962C8B-B14F-4D97-AF65-F5344CB8AC3E}">
        <p14:creationId xmlns:p14="http://schemas.microsoft.com/office/powerpoint/2010/main" val="39123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35099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8600"/>
            <a:ext cx="4800600" cy="6400800"/>
          </a:xfrm>
        </p:spPr>
      </p:pic>
    </p:spTree>
    <p:extLst>
      <p:ext uri="{BB962C8B-B14F-4D97-AF65-F5344CB8AC3E}">
        <p14:creationId xmlns:p14="http://schemas.microsoft.com/office/powerpoint/2010/main" val="2733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78" y="228600"/>
            <a:ext cx="8059645" cy="6400800"/>
          </a:xfrm>
        </p:spPr>
      </p:pic>
      <p:pic>
        <p:nvPicPr>
          <p:cNvPr id="7" name="morse_fast_3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1" y="5705475"/>
            <a:ext cx="609600" cy="609600"/>
          </a:xfrm>
          <a:prstGeom prst="rect">
            <a:avLst/>
          </a:prstGeom>
        </p:spPr>
      </p:pic>
      <p:pic>
        <p:nvPicPr>
          <p:cNvPr id="8" name="morse_slow_3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570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581" y="228600"/>
            <a:ext cx="7422839" cy="64008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838575" y="6629400"/>
            <a:ext cx="5968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100" dirty="0"/>
              <a:t>https://morsecode.scphillips.com/translator.html</a:t>
            </a:r>
          </a:p>
        </p:txBody>
      </p:sp>
    </p:spTree>
    <p:extLst>
      <p:ext uri="{BB962C8B-B14F-4D97-AF65-F5344CB8AC3E}">
        <p14:creationId xmlns:p14="http://schemas.microsoft.com/office/powerpoint/2010/main" val="23636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78" y="3592172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63" y="5347165"/>
            <a:ext cx="4149242" cy="15108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23" y="1853288"/>
            <a:ext cx="3078346" cy="165276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83584"/>
            <a:ext cx="4060584" cy="19751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6" y="138586"/>
            <a:ext cx="3721005" cy="162858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7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092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0247"/>
            <a:ext cx="3813388" cy="12098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089"/>
            <a:ext cx="4478520" cy="18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3" y="1143000"/>
            <a:ext cx="8266174" cy="4572000"/>
          </a:xfrm>
        </p:spPr>
      </p:pic>
    </p:spTree>
    <p:extLst>
      <p:ext uri="{BB962C8B-B14F-4D97-AF65-F5344CB8AC3E}">
        <p14:creationId xmlns:p14="http://schemas.microsoft.com/office/powerpoint/2010/main" val="17145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23" y="2628698"/>
            <a:ext cx="4324954" cy="2896004"/>
          </a:xfrm>
        </p:spPr>
      </p:pic>
    </p:spTree>
    <p:extLst>
      <p:ext uri="{BB962C8B-B14F-4D97-AF65-F5344CB8AC3E}">
        <p14:creationId xmlns:p14="http://schemas.microsoft.com/office/powerpoint/2010/main" val="8107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7" y="2657277"/>
            <a:ext cx="5125165" cy="2838846"/>
          </a:xfrm>
        </p:spPr>
      </p:pic>
    </p:spTree>
    <p:extLst>
      <p:ext uri="{BB962C8B-B14F-4D97-AF65-F5344CB8AC3E}">
        <p14:creationId xmlns:p14="http://schemas.microsoft.com/office/powerpoint/2010/main" val="23726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86" y="2585829"/>
            <a:ext cx="5039428" cy="2981741"/>
          </a:xfrm>
        </p:spPr>
      </p:pic>
    </p:spTree>
    <p:extLst>
      <p:ext uri="{BB962C8B-B14F-4D97-AF65-F5344CB8AC3E}">
        <p14:creationId xmlns:p14="http://schemas.microsoft.com/office/powerpoint/2010/main" val="18418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2" y="2542961"/>
            <a:ext cx="5048955" cy="3067478"/>
          </a:xfrm>
        </p:spPr>
      </p:pic>
    </p:spTree>
    <p:extLst>
      <p:ext uri="{BB962C8B-B14F-4D97-AF65-F5344CB8AC3E}">
        <p14:creationId xmlns:p14="http://schemas.microsoft.com/office/powerpoint/2010/main" val="36926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12387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50" y="2343150"/>
            <a:ext cx="4775200" cy="35814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8"/>
          <a:stretch/>
        </p:blipFill>
        <p:spPr>
          <a:xfrm>
            <a:off x="1209293" y="2105025"/>
            <a:ext cx="9773414" cy="264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13938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10917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39555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21" y="598571"/>
            <a:ext cx="5660858" cy="566085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18108"/>
          <a:stretch/>
        </p:blipFill>
        <p:spPr>
          <a:xfrm>
            <a:off x="7868653" y="228600"/>
            <a:ext cx="367364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601200" cy="6400800"/>
          </a:xfrm>
        </p:spPr>
      </p:pic>
    </p:spTree>
    <p:extLst>
      <p:ext uri="{BB962C8B-B14F-4D97-AF65-F5344CB8AC3E}">
        <p14:creationId xmlns:p14="http://schemas.microsoft.com/office/powerpoint/2010/main" val="36063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12398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/>
          <a:lstStyle/>
          <a:p>
            <a:r>
              <a:rPr lang="sl-SI" sz="5400" dirty="0"/>
              <a:t>SOBA POBEGA IN RAČUNALNIŠTVO V OSNOVNI ŠOLI</a:t>
            </a:r>
            <a:endParaRPr lang="sl-SI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706584"/>
          </a:xfrm>
        </p:spPr>
        <p:txBody>
          <a:bodyPr>
            <a:normAutofit/>
          </a:bodyPr>
          <a:lstStyle/>
          <a:p>
            <a:r>
              <a:rPr lang="sl-SI" dirty="0" smtClean="0"/>
              <a:t>Nataša Kermc, prof. mat. in rač.</a:t>
            </a:r>
          </a:p>
          <a:p>
            <a:r>
              <a:rPr lang="sl-SI" dirty="0" smtClean="0"/>
              <a:t>OŠ Brežice</a:t>
            </a:r>
          </a:p>
          <a:p>
            <a:endParaRPr lang="sl-SI" dirty="0" smtClean="0"/>
          </a:p>
          <a:p>
            <a:r>
              <a:rPr lang="sl-SI" dirty="0" smtClean="0"/>
              <a:t>natasa.kermc@guest.arnes.si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105" y="131847"/>
            <a:ext cx="5962399" cy="14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78" y="3592172"/>
            <a:ext cx="4583127" cy="1695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63" y="5347165"/>
            <a:ext cx="4149242" cy="15108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23" y="1853288"/>
            <a:ext cx="3078346" cy="165276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83584"/>
            <a:ext cx="4060584" cy="19751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6" y="138586"/>
            <a:ext cx="3721005" cy="162858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7"/>
            <a:ext cx="4286579" cy="18164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092"/>
            <a:ext cx="4176841" cy="162159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2" y="140247"/>
            <a:ext cx="3813388" cy="12098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089"/>
            <a:ext cx="4478520" cy="18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Obrezovanje</Template>
  <TotalTime>390</TotalTime>
  <Words>151</Words>
  <Application>Microsoft Office PowerPoint</Application>
  <PresentationFormat>Širokozaslonsko</PresentationFormat>
  <Paragraphs>33</Paragraphs>
  <Slides>83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83</vt:i4>
      </vt:variant>
    </vt:vector>
  </HeadingPairs>
  <TitlesOfParts>
    <vt:vector size="85" baseType="lpstr">
      <vt:lpstr>Franklin Gothic Book</vt:lpstr>
      <vt:lpstr>Crop</vt:lpstr>
      <vt:lpstr>SOBA POBEGA IN RAČUNALNIŠTVO V OSNOVNI ŠOLI</vt:lpstr>
      <vt:lpstr>Soba pobega (ang. escape room)</vt:lpstr>
      <vt:lpstr>Izpeljava</vt:lpstr>
      <vt:lpstr>Prvi šok. Kaj pa zdaj?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SOBA POBEGA IN RAČUNALNIŠTVO V OSNOVNI ŠOLI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 se reši, kdor se more</dc:title>
  <dc:creator>Natasa</dc:creator>
  <cp:lastModifiedBy>Natasa</cp:lastModifiedBy>
  <cp:revision>75</cp:revision>
  <dcterms:created xsi:type="dcterms:W3CDTF">2018-05-04T15:22:28Z</dcterms:created>
  <dcterms:modified xsi:type="dcterms:W3CDTF">2018-10-11T17:06:36Z</dcterms:modified>
</cp:coreProperties>
</file>