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58"/>
  </p:notesMasterIdLst>
  <p:sldIdLst>
    <p:sldId id="256" r:id="rId3"/>
    <p:sldId id="342" r:id="rId4"/>
    <p:sldId id="343" r:id="rId5"/>
    <p:sldId id="1029" r:id="rId6"/>
    <p:sldId id="334" r:id="rId7"/>
    <p:sldId id="490" r:id="rId8"/>
    <p:sldId id="488" r:id="rId9"/>
    <p:sldId id="300" r:id="rId10"/>
    <p:sldId id="301" r:id="rId11"/>
    <p:sldId id="285" r:id="rId12"/>
    <p:sldId id="262" r:id="rId13"/>
    <p:sldId id="1035" r:id="rId14"/>
    <p:sldId id="1036" r:id="rId15"/>
    <p:sldId id="1042" r:id="rId16"/>
    <p:sldId id="1043" r:id="rId17"/>
    <p:sldId id="1041" r:id="rId18"/>
    <p:sldId id="1032" r:id="rId19"/>
    <p:sldId id="1033" r:id="rId20"/>
    <p:sldId id="1034" r:id="rId21"/>
    <p:sldId id="1028" r:id="rId22"/>
    <p:sldId id="1030" r:id="rId23"/>
    <p:sldId id="1031" r:id="rId24"/>
    <p:sldId id="1024" r:id="rId25"/>
    <p:sldId id="1025" r:id="rId26"/>
    <p:sldId id="324" r:id="rId27"/>
    <p:sldId id="336" r:id="rId28"/>
    <p:sldId id="267" r:id="rId29"/>
    <p:sldId id="278" r:id="rId30"/>
    <p:sldId id="281" r:id="rId31"/>
    <p:sldId id="282" r:id="rId32"/>
    <p:sldId id="283" r:id="rId33"/>
    <p:sldId id="1037" r:id="rId34"/>
    <p:sldId id="1038" r:id="rId35"/>
    <p:sldId id="1039" r:id="rId36"/>
    <p:sldId id="1040" r:id="rId37"/>
    <p:sldId id="1045" r:id="rId38"/>
    <p:sldId id="1044" r:id="rId39"/>
    <p:sldId id="1046" r:id="rId40"/>
    <p:sldId id="1047" r:id="rId41"/>
    <p:sldId id="1048" r:id="rId42"/>
    <p:sldId id="1049" r:id="rId43"/>
    <p:sldId id="1052" r:id="rId44"/>
    <p:sldId id="1053" r:id="rId45"/>
    <p:sldId id="1051" r:id="rId46"/>
    <p:sldId id="1050" r:id="rId47"/>
    <p:sldId id="1054" r:id="rId48"/>
    <p:sldId id="1061" r:id="rId49"/>
    <p:sldId id="1055" r:id="rId50"/>
    <p:sldId id="257" r:id="rId51"/>
    <p:sldId id="1058" r:id="rId52"/>
    <p:sldId id="1057" r:id="rId53"/>
    <p:sldId id="271" r:id="rId54"/>
    <p:sldId id="273" r:id="rId55"/>
    <p:sldId id="1059" r:id="rId56"/>
    <p:sldId id="106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6440"/>
    <a:srgbClr val="6ECFD7"/>
    <a:srgbClr val="A9D18E"/>
    <a:srgbClr val="38BEC8"/>
    <a:srgbClr val="B6E8EC"/>
    <a:srgbClr val="A2E1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3" autoAdjust="0"/>
    <p:restoredTop sz="94694"/>
  </p:normalViewPr>
  <p:slideViewPr>
    <p:cSldViewPr snapToGrid="0">
      <p:cViewPr varScale="1">
        <p:scale>
          <a:sx n="107" d="100"/>
          <a:sy n="107" d="100"/>
        </p:scale>
        <p:origin x="972"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084AE2-BF64-4469-8244-6DA038141960}" type="doc">
      <dgm:prSet loTypeId="urn:microsoft.com/office/officeart/2005/8/layout/equation1" loCatId="relationship" qsTypeId="urn:microsoft.com/office/officeart/2005/8/quickstyle/simple1" qsCatId="simple" csTypeId="urn:microsoft.com/office/officeart/2005/8/colors/accent5_1" csCatId="accent5" phldr="1"/>
      <dgm:spPr/>
      <dgm:t>
        <a:bodyPr/>
        <a:lstStyle/>
        <a:p>
          <a:endParaRPr lang="de-DE"/>
        </a:p>
      </dgm:t>
    </dgm:pt>
    <dgm:pt modelId="{719656A6-BB6D-4093-854B-B31F2DE06203}">
      <dgm:prSet custT="1"/>
      <dgm:spPr>
        <a:ln w="19050">
          <a:solidFill>
            <a:srgbClr val="38BEC8"/>
          </a:solidFill>
        </a:ln>
      </dgm:spPr>
      <dgm:t>
        <a:bodyPr/>
        <a:lstStyle/>
        <a:p>
          <a:r>
            <a:rPr lang="en-US" sz="2300" dirty="0" err="1"/>
            <a:t>Kako</a:t>
          </a:r>
          <a:r>
            <a:rPr lang="en-US" sz="2300" dirty="0"/>
            <a:t> </a:t>
          </a:r>
          <a:r>
            <a:rPr lang="en-US" sz="2300" dirty="0" err="1"/>
            <a:t>narediti</a:t>
          </a:r>
          <a:r>
            <a:rPr lang="en-US" sz="2300" dirty="0"/>
            <a:t> </a:t>
          </a:r>
          <a:r>
            <a:rPr lang="en-US" sz="2300" dirty="0" err="1"/>
            <a:t>vsebinske</a:t>
          </a:r>
          <a:r>
            <a:rPr lang="en-US" sz="2300" dirty="0"/>
            <a:t> </a:t>
          </a:r>
          <a:r>
            <a:rPr lang="en-US" sz="2300" dirty="0" err="1"/>
            <a:t>povezave</a:t>
          </a:r>
          <a:r>
            <a:rPr lang="en-US" sz="2300" dirty="0"/>
            <a:t>?</a:t>
          </a:r>
          <a:endParaRPr lang="de-DE" sz="2300" dirty="0"/>
        </a:p>
      </dgm:t>
    </dgm:pt>
    <dgm:pt modelId="{F1B10375-5144-43D2-A467-CE138356CEA7}" type="parTrans" cxnId="{B240F134-8923-49ED-B670-061D26DC0A80}">
      <dgm:prSet/>
      <dgm:spPr/>
      <dgm:t>
        <a:bodyPr/>
        <a:lstStyle/>
        <a:p>
          <a:endParaRPr lang="de-DE"/>
        </a:p>
      </dgm:t>
    </dgm:pt>
    <dgm:pt modelId="{F3E8B4AA-EC14-40D1-9A8A-E201D49F322E}" type="sibTrans" cxnId="{B240F134-8923-49ED-B670-061D26DC0A80}">
      <dgm:prSet/>
      <dgm:spPr>
        <a:solidFill>
          <a:srgbClr val="A9D18E"/>
        </a:solidFill>
        <a:ln>
          <a:solidFill>
            <a:srgbClr val="A9D18E"/>
          </a:solidFill>
        </a:ln>
      </dgm:spPr>
      <dgm:t>
        <a:bodyPr/>
        <a:lstStyle/>
        <a:p>
          <a:endParaRPr lang="de-DE"/>
        </a:p>
      </dgm:t>
    </dgm:pt>
    <dgm:pt modelId="{7ADB40B6-594F-43CF-873A-E6271380A732}">
      <dgm:prSet custT="1"/>
      <dgm:spPr>
        <a:ln w="19050">
          <a:solidFill>
            <a:srgbClr val="38BEC8"/>
          </a:solidFill>
        </a:ln>
      </dgm:spPr>
      <dgm:t>
        <a:bodyPr/>
        <a:lstStyle/>
        <a:p>
          <a:pPr marL="0" lvl="0" indent="0" algn="ctr" defTabSz="889000">
            <a:lnSpc>
              <a:spcPct val="90000"/>
            </a:lnSpc>
            <a:spcBef>
              <a:spcPct val="0"/>
            </a:spcBef>
            <a:spcAft>
              <a:spcPct val="35000"/>
            </a:spcAft>
            <a:buNone/>
          </a:pPr>
          <a:r>
            <a:rPr lang="en-US" sz="2300" kern="1200" dirty="0" err="1">
              <a:solidFill>
                <a:prstClr val="black">
                  <a:hueOff val="0"/>
                  <a:satOff val="0"/>
                  <a:lumOff val="0"/>
                  <a:alphaOff val="0"/>
                </a:prstClr>
              </a:solidFill>
              <a:latin typeface="Calibri" panose="020F0502020204030204"/>
              <a:ea typeface="+mn-ea"/>
              <a:cs typeface="+mn-cs"/>
            </a:rPr>
            <a:t>Integriran</a:t>
          </a:r>
          <a:r>
            <a:rPr lang="en-US" sz="2300" kern="1200" dirty="0">
              <a:solidFill>
                <a:prstClr val="black">
                  <a:hueOff val="0"/>
                  <a:satOff val="0"/>
                  <a:lumOff val="0"/>
                  <a:alphaOff val="0"/>
                </a:prstClr>
              </a:solidFill>
              <a:latin typeface="Calibri" panose="020F0502020204030204"/>
              <a:ea typeface="+mn-ea"/>
              <a:cs typeface="+mn-cs"/>
            </a:rPr>
            <a:t> </a:t>
          </a:r>
          <a:r>
            <a:rPr lang="en-US" sz="2300" kern="1200" dirty="0" err="1">
              <a:solidFill>
                <a:prstClr val="black">
                  <a:hueOff val="0"/>
                  <a:satOff val="0"/>
                  <a:lumOff val="0"/>
                  <a:alphaOff val="0"/>
                </a:prstClr>
              </a:solidFill>
              <a:latin typeface="Calibri" panose="020F0502020204030204"/>
              <a:ea typeface="+mn-ea"/>
              <a:cs typeface="+mn-cs"/>
            </a:rPr>
            <a:t>kurikulum</a:t>
          </a:r>
          <a:endParaRPr lang="de-DE" sz="2300" kern="1200" dirty="0">
            <a:solidFill>
              <a:prstClr val="black">
                <a:hueOff val="0"/>
                <a:satOff val="0"/>
                <a:lumOff val="0"/>
                <a:alphaOff val="0"/>
              </a:prstClr>
            </a:solidFill>
            <a:latin typeface="Calibri" panose="020F0502020204030204"/>
            <a:ea typeface="+mn-ea"/>
            <a:cs typeface="+mn-cs"/>
          </a:endParaRPr>
        </a:p>
      </dgm:t>
    </dgm:pt>
    <dgm:pt modelId="{589C4FB1-4C3C-473F-AF54-1ECEE37D4FF0}" type="parTrans" cxnId="{EB93135C-4653-49EC-9A49-42483B57E6C7}">
      <dgm:prSet/>
      <dgm:spPr/>
      <dgm:t>
        <a:bodyPr/>
        <a:lstStyle/>
        <a:p>
          <a:endParaRPr lang="de-DE"/>
        </a:p>
      </dgm:t>
    </dgm:pt>
    <dgm:pt modelId="{9B167FF2-0F43-4B5B-817C-25D2E6EADFA1}" type="sibTrans" cxnId="{EB93135C-4653-49EC-9A49-42483B57E6C7}">
      <dgm:prSet/>
      <dgm:spPr/>
      <dgm:t>
        <a:bodyPr/>
        <a:lstStyle/>
        <a:p>
          <a:endParaRPr lang="de-DE"/>
        </a:p>
      </dgm:t>
    </dgm:pt>
    <dgm:pt modelId="{7B3BC50E-B2C9-4B62-AE96-68E8490AB21A}" type="pres">
      <dgm:prSet presAssocID="{92084AE2-BF64-4469-8244-6DA038141960}" presName="linearFlow" presStyleCnt="0">
        <dgm:presLayoutVars>
          <dgm:dir val="rev"/>
          <dgm:resizeHandles val="exact"/>
        </dgm:presLayoutVars>
      </dgm:prSet>
      <dgm:spPr/>
    </dgm:pt>
    <dgm:pt modelId="{DBB9F877-5F63-423D-94EC-4793CA03C887}" type="pres">
      <dgm:prSet presAssocID="{719656A6-BB6D-4093-854B-B31F2DE06203}" presName="node" presStyleLbl="node1" presStyleIdx="0" presStyleCnt="2" custScaleX="77411" custScaleY="77411">
        <dgm:presLayoutVars>
          <dgm:bulletEnabled val="1"/>
        </dgm:presLayoutVars>
      </dgm:prSet>
      <dgm:spPr/>
    </dgm:pt>
    <dgm:pt modelId="{C187006C-598A-491E-8458-2F58315B5180}" type="pres">
      <dgm:prSet presAssocID="{F3E8B4AA-EC14-40D1-9A8A-E201D49F322E}" presName="spacerL" presStyleCnt="0"/>
      <dgm:spPr/>
    </dgm:pt>
    <dgm:pt modelId="{D400FEE1-6F19-4C1C-BA78-45621D45C86D}" type="pres">
      <dgm:prSet presAssocID="{F3E8B4AA-EC14-40D1-9A8A-E201D49F322E}" presName="sibTrans" presStyleLbl="sibTrans2D1" presStyleIdx="0" presStyleCnt="1" custScaleX="58514" custScaleY="43139" custLinFactNeighborY="0"/>
      <dgm:spPr/>
    </dgm:pt>
    <dgm:pt modelId="{DE9AC670-A883-4FFE-B51D-CC8A195D4F79}" type="pres">
      <dgm:prSet presAssocID="{F3E8B4AA-EC14-40D1-9A8A-E201D49F322E}" presName="spacerR" presStyleCnt="0"/>
      <dgm:spPr/>
    </dgm:pt>
    <dgm:pt modelId="{251AB2FD-AC5B-42B7-AA00-3FF7F72F5D10}" type="pres">
      <dgm:prSet presAssocID="{7ADB40B6-594F-43CF-873A-E6271380A732}" presName="node" presStyleLbl="node1" presStyleIdx="1" presStyleCnt="2" custScaleX="75922" custScaleY="75921">
        <dgm:presLayoutVars>
          <dgm:bulletEnabled val="1"/>
        </dgm:presLayoutVars>
      </dgm:prSet>
      <dgm:spPr/>
    </dgm:pt>
  </dgm:ptLst>
  <dgm:cxnLst>
    <dgm:cxn modelId="{C2E53533-B65A-4675-A660-B90B8CA24D3D}" type="presOf" srcId="{7ADB40B6-594F-43CF-873A-E6271380A732}" destId="{251AB2FD-AC5B-42B7-AA00-3FF7F72F5D10}" srcOrd="0" destOrd="0" presId="urn:microsoft.com/office/officeart/2005/8/layout/equation1"/>
    <dgm:cxn modelId="{B240F134-8923-49ED-B670-061D26DC0A80}" srcId="{92084AE2-BF64-4469-8244-6DA038141960}" destId="{719656A6-BB6D-4093-854B-B31F2DE06203}" srcOrd="0" destOrd="0" parTransId="{F1B10375-5144-43D2-A467-CE138356CEA7}" sibTransId="{F3E8B4AA-EC14-40D1-9A8A-E201D49F322E}"/>
    <dgm:cxn modelId="{EB93135C-4653-49EC-9A49-42483B57E6C7}" srcId="{92084AE2-BF64-4469-8244-6DA038141960}" destId="{7ADB40B6-594F-43CF-873A-E6271380A732}" srcOrd="1" destOrd="0" parTransId="{589C4FB1-4C3C-473F-AF54-1ECEE37D4FF0}" sibTransId="{9B167FF2-0F43-4B5B-817C-25D2E6EADFA1}"/>
    <dgm:cxn modelId="{25338B86-2506-4D00-BDD8-0999AA9AB152}" type="presOf" srcId="{F3E8B4AA-EC14-40D1-9A8A-E201D49F322E}" destId="{D400FEE1-6F19-4C1C-BA78-45621D45C86D}" srcOrd="0" destOrd="0" presId="urn:microsoft.com/office/officeart/2005/8/layout/equation1"/>
    <dgm:cxn modelId="{3A674AB0-41E6-4C94-B82B-AF517AB4C50B}" type="presOf" srcId="{92084AE2-BF64-4469-8244-6DA038141960}" destId="{7B3BC50E-B2C9-4B62-AE96-68E8490AB21A}" srcOrd="0" destOrd="0" presId="urn:microsoft.com/office/officeart/2005/8/layout/equation1"/>
    <dgm:cxn modelId="{37A4DBD6-A13F-4027-A59B-9FD0E13084CE}" type="presOf" srcId="{719656A6-BB6D-4093-854B-B31F2DE06203}" destId="{DBB9F877-5F63-423D-94EC-4793CA03C887}" srcOrd="0" destOrd="0" presId="urn:microsoft.com/office/officeart/2005/8/layout/equation1"/>
    <dgm:cxn modelId="{A1540C1E-D58C-46E4-AD27-2FB710469CCD}" type="presParOf" srcId="{7B3BC50E-B2C9-4B62-AE96-68E8490AB21A}" destId="{DBB9F877-5F63-423D-94EC-4793CA03C887}" srcOrd="0" destOrd="0" presId="urn:microsoft.com/office/officeart/2005/8/layout/equation1"/>
    <dgm:cxn modelId="{7FEF8400-690C-42E8-980E-662C9262C199}" type="presParOf" srcId="{7B3BC50E-B2C9-4B62-AE96-68E8490AB21A}" destId="{C187006C-598A-491E-8458-2F58315B5180}" srcOrd="1" destOrd="0" presId="urn:microsoft.com/office/officeart/2005/8/layout/equation1"/>
    <dgm:cxn modelId="{15D4175E-9151-4BD6-8BE1-59BA8731A49F}" type="presParOf" srcId="{7B3BC50E-B2C9-4B62-AE96-68E8490AB21A}" destId="{D400FEE1-6F19-4C1C-BA78-45621D45C86D}" srcOrd="2" destOrd="0" presId="urn:microsoft.com/office/officeart/2005/8/layout/equation1"/>
    <dgm:cxn modelId="{E5343556-C594-4C05-AAAE-BF5C60226EDC}" type="presParOf" srcId="{7B3BC50E-B2C9-4B62-AE96-68E8490AB21A}" destId="{DE9AC670-A883-4FFE-B51D-CC8A195D4F79}" srcOrd="3" destOrd="0" presId="urn:microsoft.com/office/officeart/2005/8/layout/equation1"/>
    <dgm:cxn modelId="{813BCE8D-312C-4E97-8C28-D08FCE4E9456}" type="presParOf" srcId="{7B3BC50E-B2C9-4B62-AE96-68E8490AB21A}" destId="{251AB2FD-AC5B-42B7-AA00-3FF7F72F5D10}" srcOrd="4" destOrd="0" presId="urn:microsoft.com/office/officeart/2005/8/layout/equation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CDD3C2-3B38-4C17-AF55-84FB28280125}" type="doc">
      <dgm:prSet loTypeId="urn:microsoft.com/office/officeart/2005/8/layout/hProcess11" loCatId="process" qsTypeId="urn:microsoft.com/office/officeart/2005/8/quickstyle/simple1" qsCatId="simple" csTypeId="urn:microsoft.com/office/officeart/2005/8/colors/accent5_2" csCatId="accent5" phldr="1"/>
      <dgm:spPr/>
      <dgm:t>
        <a:bodyPr/>
        <a:lstStyle/>
        <a:p>
          <a:endParaRPr lang="de-DE"/>
        </a:p>
      </dgm:t>
    </dgm:pt>
    <dgm:pt modelId="{2594D4A9-87F4-4526-9749-90ECF500F245}">
      <dgm:prSet custT="1"/>
      <dgm:spPr/>
      <dgm:t>
        <a:bodyPr/>
        <a:lstStyle/>
        <a:p>
          <a:r>
            <a:rPr lang="en-GB" sz="2400" b="0" dirty="0" err="1">
              <a:latin typeface="+mn-lt"/>
            </a:rPr>
            <a:t>Multidisciplinarnost</a:t>
          </a:r>
          <a:endParaRPr lang="en-GB" sz="2400" b="0" dirty="0">
            <a:latin typeface="+mn-lt"/>
          </a:endParaRPr>
        </a:p>
      </dgm:t>
    </dgm:pt>
    <dgm:pt modelId="{6DC88D2E-5317-4470-972F-0CB1952178B9}" type="parTrans" cxnId="{A5F8B210-AEA1-4ADC-8380-84849D99EF9F}">
      <dgm:prSet/>
      <dgm:spPr/>
      <dgm:t>
        <a:bodyPr/>
        <a:lstStyle/>
        <a:p>
          <a:endParaRPr lang="de-DE"/>
        </a:p>
      </dgm:t>
    </dgm:pt>
    <dgm:pt modelId="{56831453-6C1C-43DB-B423-23686790A8A6}" type="sibTrans" cxnId="{A5F8B210-AEA1-4ADC-8380-84849D99EF9F}">
      <dgm:prSet/>
      <dgm:spPr/>
      <dgm:t>
        <a:bodyPr/>
        <a:lstStyle/>
        <a:p>
          <a:endParaRPr lang="de-DE"/>
        </a:p>
      </dgm:t>
    </dgm:pt>
    <dgm:pt modelId="{A726B3B3-0B07-4513-AA50-4CF3DE3CF3E2}">
      <dgm:prSet custT="1"/>
      <dgm:spPr/>
      <dgm:t>
        <a:bodyPr/>
        <a:lstStyle/>
        <a:p>
          <a:r>
            <a:rPr lang="en-GB" sz="2400" b="0" dirty="0" err="1">
              <a:latin typeface="+mn-lt"/>
            </a:rPr>
            <a:t>Interdisciplinarnost</a:t>
          </a:r>
          <a:endParaRPr lang="de-DE" sz="2400" b="0" dirty="0">
            <a:latin typeface="+mn-lt"/>
          </a:endParaRPr>
        </a:p>
      </dgm:t>
    </dgm:pt>
    <dgm:pt modelId="{B57A6712-9308-401B-8C9C-FF1AB19FE014}" type="parTrans" cxnId="{8421060E-C128-481C-A76B-0419AF3FB197}">
      <dgm:prSet/>
      <dgm:spPr/>
      <dgm:t>
        <a:bodyPr/>
        <a:lstStyle/>
        <a:p>
          <a:endParaRPr lang="de-DE"/>
        </a:p>
      </dgm:t>
    </dgm:pt>
    <dgm:pt modelId="{7DE5BF07-5AB2-4F74-9104-4A273334435A}" type="sibTrans" cxnId="{8421060E-C128-481C-A76B-0419AF3FB197}">
      <dgm:prSet/>
      <dgm:spPr/>
      <dgm:t>
        <a:bodyPr/>
        <a:lstStyle/>
        <a:p>
          <a:endParaRPr lang="de-DE"/>
        </a:p>
      </dgm:t>
    </dgm:pt>
    <dgm:pt modelId="{3817A1AC-55B6-42A7-A212-E4EB287D3937}">
      <dgm:prSet custT="1"/>
      <dgm:spPr/>
      <dgm:t>
        <a:bodyPr/>
        <a:lstStyle/>
        <a:p>
          <a:r>
            <a:rPr lang="en-GB" sz="2400" b="0" dirty="0" err="1">
              <a:latin typeface="+mn-lt"/>
            </a:rPr>
            <a:t>Transdisciplinarnost</a:t>
          </a:r>
          <a:endParaRPr lang="de-DE" sz="2400" b="0" dirty="0">
            <a:latin typeface="+mn-lt"/>
          </a:endParaRPr>
        </a:p>
      </dgm:t>
    </dgm:pt>
    <dgm:pt modelId="{8C745F3C-1B35-4236-AA33-658D4D13E5AF}" type="parTrans" cxnId="{C7E96DCB-A5D8-4536-A015-1E41645DA740}">
      <dgm:prSet/>
      <dgm:spPr/>
      <dgm:t>
        <a:bodyPr/>
        <a:lstStyle/>
        <a:p>
          <a:endParaRPr lang="de-DE"/>
        </a:p>
      </dgm:t>
    </dgm:pt>
    <dgm:pt modelId="{477E71CD-6D96-4109-9F71-93AD6CDE33FD}" type="sibTrans" cxnId="{C7E96DCB-A5D8-4536-A015-1E41645DA740}">
      <dgm:prSet/>
      <dgm:spPr/>
      <dgm:t>
        <a:bodyPr/>
        <a:lstStyle/>
        <a:p>
          <a:endParaRPr lang="de-DE"/>
        </a:p>
      </dgm:t>
    </dgm:pt>
    <dgm:pt modelId="{3248D788-2A33-403C-8E83-4AE6839ED2F6}" type="pres">
      <dgm:prSet presAssocID="{C1CDD3C2-3B38-4C17-AF55-84FB28280125}" presName="Name0" presStyleCnt="0">
        <dgm:presLayoutVars>
          <dgm:dir/>
          <dgm:resizeHandles val="exact"/>
        </dgm:presLayoutVars>
      </dgm:prSet>
      <dgm:spPr/>
    </dgm:pt>
    <dgm:pt modelId="{C0E02E7A-2EF2-432F-856D-2D248519D6CB}" type="pres">
      <dgm:prSet presAssocID="{C1CDD3C2-3B38-4C17-AF55-84FB28280125}" presName="arrow" presStyleLbl="bgShp" presStyleIdx="0" presStyleCnt="1" custScaleY="56443"/>
      <dgm:spPr>
        <a:solidFill>
          <a:srgbClr val="6ECFD7"/>
        </a:solidFill>
        <a:ln>
          <a:solidFill>
            <a:srgbClr val="6ECFD7"/>
          </a:solidFill>
        </a:ln>
      </dgm:spPr>
    </dgm:pt>
    <dgm:pt modelId="{46919C17-F436-4E8F-9E93-153CB01735B1}" type="pres">
      <dgm:prSet presAssocID="{C1CDD3C2-3B38-4C17-AF55-84FB28280125}" presName="points" presStyleCnt="0"/>
      <dgm:spPr/>
    </dgm:pt>
    <dgm:pt modelId="{AE3448D7-FF1A-4B34-8F82-A4C756E1BB2F}" type="pres">
      <dgm:prSet presAssocID="{2594D4A9-87F4-4526-9749-90ECF500F245}" presName="compositeA" presStyleCnt="0"/>
      <dgm:spPr/>
    </dgm:pt>
    <dgm:pt modelId="{3A6FF62C-6126-4E9F-BDAA-FF78C746FFF8}" type="pres">
      <dgm:prSet presAssocID="{2594D4A9-87F4-4526-9749-90ECF500F245}" presName="textA" presStyleLbl="revTx" presStyleIdx="0" presStyleCnt="3">
        <dgm:presLayoutVars>
          <dgm:bulletEnabled val="1"/>
        </dgm:presLayoutVars>
      </dgm:prSet>
      <dgm:spPr/>
    </dgm:pt>
    <dgm:pt modelId="{BDD50025-6E34-488A-9EA4-54142E09FDBD}" type="pres">
      <dgm:prSet presAssocID="{2594D4A9-87F4-4526-9749-90ECF500F245}" presName="circleA" presStyleLbl="node1" presStyleIdx="0" presStyleCnt="3" custScaleX="88185" custScaleY="88185" custLinFactNeighborY="0"/>
      <dgm:spPr>
        <a:solidFill>
          <a:srgbClr val="A9D18E"/>
        </a:solidFill>
        <a:ln w="28575">
          <a:solidFill>
            <a:schemeClr val="bg1"/>
          </a:solidFill>
        </a:ln>
      </dgm:spPr>
    </dgm:pt>
    <dgm:pt modelId="{557F6F3A-1CEA-44F3-9D13-8AAF81F72AA4}" type="pres">
      <dgm:prSet presAssocID="{2594D4A9-87F4-4526-9749-90ECF500F245}" presName="spaceA" presStyleCnt="0"/>
      <dgm:spPr/>
    </dgm:pt>
    <dgm:pt modelId="{C39BBB88-1995-4E75-B80C-0069C2ACF712}" type="pres">
      <dgm:prSet presAssocID="{56831453-6C1C-43DB-B423-23686790A8A6}" presName="space" presStyleCnt="0"/>
      <dgm:spPr/>
    </dgm:pt>
    <dgm:pt modelId="{A3E4EEFB-1E7B-4AF3-9EDF-98DD39F74278}" type="pres">
      <dgm:prSet presAssocID="{A726B3B3-0B07-4513-AA50-4CF3DE3CF3E2}" presName="compositeB" presStyleCnt="0"/>
      <dgm:spPr/>
    </dgm:pt>
    <dgm:pt modelId="{68DED533-D3F3-452C-87D8-D3885B6FF15E}" type="pres">
      <dgm:prSet presAssocID="{A726B3B3-0B07-4513-AA50-4CF3DE3CF3E2}" presName="textB" presStyleLbl="revTx" presStyleIdx="1" presStyleCnt="3">
        <dgm:presLayoutVars>
          <dgm:bulletEnabled val="1"/>
        </dgm:presLayoutVars>
      </dgm:prSet>
      <dgm:spPr/>
    </dgm:pt>
    <dgm:pt modelId="{39E21362-E04A-41E4-B7F3-9150808A2DE6}" type="pres">
      <dgm:prSet presAssocID="{A726B3B3-0B07-4513-AA50-4CF3DE3CF3E2}" presName="circleB" presStyleLbl="node1" presStyleIdx="1" presStyleCnt="3" custScaleX="88185" custScaleY="88185" custLinFactNeighborY="0"/>
      <dgm:spPr>
        <a:solidFill>
          <a:srgbClr val="A9D18E"/>
        </a:solidFill>
        <a:ln w="28575">
          <a:solidFill>
            <a:schemeClr val="bg1"/>
          </a:solidFill>
        </a:ln>
      </dgm:spPr>
    </dgm:pt>
    <dgm:pt modelId="{F99E239D-C58B-4A5A-8771-B8B88A775637}" type="pres">
      <dgm:prSet presAssocID="{A726B3B3-0B07-4513-AA50-4CF3DE3CF3E2}" presName="spaceB" presStyleCnt="0"/>
      <dgm:spPr/>
    </dgm:pt>
    <dgm:pt modelId="{36CB4376-3A27-4283-A7D8-3F5B4BAB6159}" type="pres">
      <dgm:prSet presAssocID="{7DE5BF07-5AB2-4F74-9104-4A273334435A}" presName="space" presStyleCnt="0"/>
      <dgm:spPr/>
    </dgm:pt>
    <dgm:pt modelId="{F34C3268-9FED-4FB9-A141-FCAE6D0AAA54}" type="pres">
      <dgm:prSet presAssocID="{3817A1AC-55B6-42A7-A212-E4EB287D3937}" presName="compositeA" presStyleCnt="0"/>
      <dgm:spPr/>
    </dgm:pt>
    <dgm:pt modelId="{3E2CEF96-C9BE-4030-803F-32FAE77DA00B}" type="pres">
      <dgm:prSet presAssocID="{3817A1AC-55B6-42A7-A212-E4EB287D3937}" presName="textA" presStyleLbl="revTx" presStyleIdx="2" presStyleCnt="3">
        <dgm:presLayoutVars>
          <dgm:bulletEnabled val="1"/>
        </dgm:presLayoutVars>
      </dgm:prSet>
      <dgm:spPr/>
    </dgm:pt>
    <dgm:pt modelId="{975C9CE6-887A-40F5-9D09-D9FA3B973F70}" type="pres">
      <dgm:prSet presAssocID="{3817A1AC-55B6-42A7-A212-E4EB287D3937}" presName="circleA" presStyleLbl="node1" presStyleIdx="2" presStyleCnt="3" custScaleX="87461" custScaleY="87461"/>
      <dgm:spPr>
        <a:solidFill>
          <a:srgbClr val="A9D18E"/>
        </a:solidFill>
        <a:ln w="28575">
          <a:solidFill>
            <a:schemeClr val="bg1"/>
          </a:solidFill>
        </a:ln>
      </dgm:spPr>
    </dgm:pt>
    <dgm:pt modelId="{68A21236-69A0-4D7A-83C0-C8318ED2AEB0}" type="pres">
      <dgm:prSet presAssocID="{3817A1AC-55B6-42A7-A212-E4EB287D3937}" presName="spaceA" presStyleCnt="0"/>
      <dgm:spPr/>
    </dgm:pt>
  </dgm:ptLst>
  <dgm:cxnLst>
    <dgm:cxn modelId="{8421060E-C128-481C-A76B-0419AF3FB197}" srcId="{C1CDD3C2-3B38-4C17-AF55-84FB28280125}" destId="{A726B3B3-0B07-4513-AA50-4CF3DE3CF3E2}" srcOrd="1" destOrd="0" parTransId="{B57A6712-9308-401B-8C9C-FF1AB19FE014}" sibTransId="{7DE5BF07-5AB2-4F74-9104-4A273334435A}"/>
    <dgm:cxn modelId="{A5F8B210-AEA1-4ADC-8380-84849D99EF9F}" srcId="{C1CDD3C2-3B38-4C17-AF55-84FB28280125}" destId="{2594D4A9-87F4-4526-9749-90ECF500F245}" srcOrd="0" destOrd="0" parTransId="{6DC88D2E-5317-4470-972F-0CB1952178B9}" sibTransId="{56831453-6C1C-43DB-B423-23686790A8A6}"/>
    <dgm:cxn modelId="{EBEE6A2E-517B-4339-B22A-D04C2E4A192C}" type="presOf" srcId="{C1CDD3C2-3B38-4C17-AF55-84FB28280125}" destId="{3248D788-2A33-403C-8E83-4AE6839ED2F6}" srcOrd="0" destOrd="0" presId="urn:microsoft.com/office/officeart/2005/8/layout/hProcess11"/>
    <dgm:cxn modelId="{9CFA328A-1A2B-4814-AE59-63DA88F4AD72}" type="presOf" srcId="{2594D4A9-87F4-4526-9749-90ECF500F245}" destId="{3A6FF62C-6126-4E9F-BDAA-FF78C746FFF8}" srcOrd="0" destOrd="0" presId="urn:microsoft.com/office/officeart/2005/8/layout/hProcess11"/>
    <dgm:cxn modelId="{59B801A4-CF33-4D1A-B6B9-186305751CCE}" type="presOf" srcId="{3817A1AC-55B6-42A7-A212-E4EB287D3937}" destId="{3E2CEF96-C9BE-4030-803F-32FAE77DA00B}" srcOrd="0" destOrd="0" presId="urn:microsoft.com/office/officeart/2005/8/layout/hProcess11"/>
    <dgm:cxn modelId="{C7E96DCB-A5D8-4536-A015-1E41645DA740}" srcId="{C1CDD3C2-3B38-4C17-AF55-84FB28280125}" destId="{3817A1AC-55B6-42A7-A212-E4EB287D3937}" srcOrd="2" destOrd="0" parTransId="{8C745F3C-1B35-4236-AA33-658D4D13E5AF}" sibTransId="{477E71CD-6D96-4109-9F71-93AD6CDE33FD}"/>
    <dgm:cxn modelId="{C7B592F3-28B7-4854-A18A-EEC8FB1B8751}" type="presOf" srcId="{A726B3B3-0B07-4513-AA50-4CF3DE3CF3E2}" destId="{68DED533-D3F3-452C-87D8-D3885B6FF15E}" srcOrd="0" destOrd="0" presId="urn:microsoft.com/office/officeart/2005/8/layout/hProcess11"/>
    <dgm:cxn modelId="{129225EE-A55C-4327-8CE1-499869102488}" type="presParOf" srcId="{3248D788-2A33-403C-8E83-4AE6839ED2F6}" destId="{C0E02E7A-2EF2-432F-856D-2D248519D6CB}" srcOrd="0" destOrd="0" presId="urn:microsoft.com/office/officeart/2005/8/layout/hProcess11"/>
    <dgm:cxn modelId="{B660FE32-2A62-46F6-9FB1-24CA460A1A05}" type="presParOf" srcId="{3248D788-2A33-403C-8E83-4AE6839ED2F6}" destId="{46919C17-F436-4E8F-9E93-153CB01735B1}" srcOrd="1" destOrd="0" presId="urn:microsoft.com/office/officeart/2005/8/layout/hProcess11"/>
    <dgm:cxn modelId="{26740AC2-3684-416B-ACA6-4A9E87E6C841}" type="presParOf" srcId="{46919C17-F436-4E8F-9E93-153CB01735B1}" destId="{AE3448D7-FF1A-4B34-8F82-A4C756E1BB2F}" srcOrd="0" destOrd="0" presId="urn:microsoft.com/office/officeart/2005/8/layout/hProcess11"/>
    <dgm:cxn modelId="{B2BEA278-B7B4-435B-A823-DA19C5E63521}" type="presParOf" srcId="{AE3448D7-FF1A-4B34-8F82-A4C756E1BB2F}" destId="{3A6FF62C-6126-4E9F-BDAA-FF78C746FFF8}" srcOrd="0" destOrd="0" presId="urn:microsoft.com/office/officeart/2005/8/layout/hProcess11"/>
    <dgm:cxn modelId="{2CF4F663-A650-42AA-A1D8-D526CE7CE6C1}" type="presParOf" srcId="{AE3448D7-FF1A-4B34-8F82-A4C756E1BB2F}" destId="{BDD50025-6E34-488A-9EA4-54142E09FDBD}" srcOrd="1" destOrd="0" presId="urn:microsoft.com/office/officeart/2005/8/layout/hProcess11"/>
    <dgm:cxn modelId="{1A6110EF-46BD-465A-AAB7-B4945D7BE9AE}" type="presParOf" srcId="{AE3448D7-FF1A-4B34-8F82-A4C756E1BB2F}" destId="{557F6F3A-1CEA-44F3-9D13-8AAF81F72AA4}" srcOrd="2" destOrd="0" presId="urn:microsoft.com/office/officeart/2005/8/layout/hProcess11"/>
    <dgm:cxn modelId="{D82EDD53-CF0C-4BD3-99C4-79713F0CD329}" type="presParOf" srcId="{46919C17-F436-4E8F-9E93-153CB01735B1}" destId="{C39BBB88-1995-4E75-B80C-0069C2ACF712}" srcOrd="1" destOrd="0" presId="urn:microsoft.com/office/officeart/2005/8/layout/hProcess11"/>
    <dgm:cxn modelId="{E0486640-5160-4912-A9AF-B42364217ECF}" type="presParOf" srcId="{46919C17-F436-4E8F-9E93-153CB01735B1}" destId="{A3E4EEFB-1E7B-4AF3-9EDF-98DD39F74278}" srcOrd="2" destOrd="0" presId="urn:microsoft.com/office/officeart/2005/8/layout/hProcess11"/>
    <dgm:cxn modelId="{7C40CF2E-00BB-4601-B507-4B204BE7F47C}" type="presParOf" srcId="{A3E4EEFB-1E7B-4AF3-9EDF-98DD39F74278}" destId="{68DED533-D3F3-452C-87D8-D3885B6FF15E}" srcOrd="0" destOrd="0" presId="urn:microsoft.com/office/officeart/2005/8/layout/hProcess11"/>
    <dgm:cxn modelId="{762EF750-32FB-4B38-A93F-12497238D12D}" type="presParOf" srcId="{A3E4EEFB-1E7B-4AF3-9EDF-98DD39F74278}" destId="{39E21362-E04A-41E4-B7F3-9150808A2DE6}" srcOrd="1" destOrd="0" presId="urn:microsoft.com/office/officeart/2005/8/layout/hProcess11"/>
    <dgm:cxn modelId="{1334D035-B8EE-41E9-8479-DD85B69937D3}" type="presParOf" srcId="{A3E4EEFB-1E7B-4AF3-9EDF-98DD39F74278}" destId="{F99E239D-C58B-4A5A-8771-B8B88A775637}" srcOrd="2" destOrd="0" presId="urn:microsoft.com/office/officeart/2005/8/layout/hProcess11"/>
    <dgm:cxn modelId="{0A7F51F6-0F66-427E-8716-5DB539ECC5CD}" type="presParOf" srcId="{46919C17-F436-4E8F-9E93-153CB01735B1}" destId="{36CB4376-3A27-4283-A7D8-3F5B4BAB6159}" srcOrd="3" destOrd="0" presId="urn:microsoft.com/office/officeart/2005/8/layout/hProcess11"/>
    <dgm:cxn modelId="{70F7FBB7-5D08-48EB-8F8F-5AFE043F14AE}" type="presParOf" srcId="{46919C17-F436-4E8F-9E93-153CB01735B1}" destId="{F34C3268-9FED-4FB9-A141-FCAE6D0AAA54}" srcOrd="4" destOrd="0" presId="urn:microsoft.com/office/officeart/2005/8/layout/hProcess11"/>
    <dgm:cxn modelId="{6BFF1F58-6899-4054-B326-09A2C29CC274}" type="presParOf" srcId="{F34C3268-9FED-4FB9-A141-FCAE6D0AAA54}" destId="{3E2CEF96-C9BE-4030-803F-32FAE77DA00B}" srcOrd="0" destOrd="0" presId="urn:microsoft.com/office/officeart/2005/8/layout/hProcess11"/>
    <dgm:cxn modelId="{32D606F2-DA4C-43D4-A302-411EF0D24478}" type="presParOf" srcId="{F34C3268-9FED-4FB9-A141-FCAE6D0AAA54}" destId="{975C9CE6-887A-40F5-9D09-D9FA3B973F70}" srcOrd="1" destOrd="0" presId="urn:microsoft.com/office/officeart/2005/8/layout/hProcess11"/>
    <dgm:cxn modelId="{E9B62239-1B61-4BB6-B1B8-D95D63925E63}" type="presParOf" srcId="{F34C3268-9FED-4FB9-A141-FCAE6D0AAA54}" destId="{68A21236-69A0-4D7A-83C0-C8318ED2AEB0}"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FABF72-7A0D-41A1-A2B2-F543E8703F4E}" type="doc">
      <dgm:prSet loTypeId="urn:diagrams.loki3.com/BracketList" loCatId="list" qsTypeId="urn:microsoft.com/office/officeart/2005/8/quickstyle/simple1" qsCatId="simple" csTypeId="urn:microsoft.com/office/officeart/2005/8/colors/accent1_2" csCatId="accent1" phldr="1"/>
      <dgm:spPr/>
      <dgm:t>
        <a:bodyPr/>
        <a:lstStyle/>
        <a:p>
          <a:endParaRPr lang="en-GB"/>
        </a:p>
      </dgm:t>
    </dgm:pt>
    <dgm:pt modelId="{A4E8FCB1-5D98-471E-87EF-1D7EDBCE6A0A}">
      <dgm:prSet custT="1"/>
      <dgm:spPr>
        <a:noFill/>
        <a:ln w="38100">
          <a:solidFill>
            <a:srgbClr val="38BEC8"/>
          </a:solidFill>
        </a:ln>
      </dgm:spPr>
      <dgm:t>
        <a:bodyPr/>
        <a:lstStyle/>
        <a:p>
          <a:pPr algn="l"/>
          <a:r>
            <a:rPr lang="en-GB" sz="2000" b="0" dirty="0" err="1">
              <a:solidFill>
                <a:schemeClr val="tx1"/>
              </a:solidFill>
            </a:rPr>
            <a:t>Učence</a:t>
          </a:r>
          <a:r>
            <a:rPr lang="en-GB" sz="2000" b="0" dirty="0">
              <a:solidFill>
                <a:schemeClr val="tx1"/>
              </a:solidFill>
            </a:rPr>
            <a:t> </a:t>
          </a:r>
          <a:r>
            <a:rPr lang="en-GB" sz="2000" b="0" dirty="0" err="1">
              <a:solidFill>
                <a:schemeClr val="tx1"/>
              </a:solidFill>
            </a:rPr>
            <a:t>zanima</a:t>
          </a:r>
          <a:r>
            <a:rPr lang="en-GB" sz="2000" b="0" dirty="0">
              <a:solidFill>
                <a:schemeClr val="tx1"/>
              </a:solidFill>
            </a:rPr>
            <a:t> </a:t>
          </a:r>
          <a:r>
            <a:rPr lang="en-GB" sz="2000" b="0" dirty="0" err="1">
              <a:solidFill>
                <a:schemeClr val="tx1"/>
              </a:solidFill>
            </a:rPr>
            <a:t>raziskovanje</a:t>
          </a:r>
          <a:r>
            <a:rPr lang="en-GB" sz="2000" b="0" dirty="0">
              <a:solidFill>
                <a:schemeClr val="tx1"/>
              </a:solidFill>
            </a:rPr>
            <a:t> </a:t>
          </a:r>
          <a:r>
            <a:rPr lang="en-GB" sz="2000" b="0" dirty="0" err="1">
              <a:solidFill>
                <a:schemeClr val="tx1"/>
              </a:solidFill>
            </a:rPr>
            <a:t>učinkov</a:t>
          </a:r>
          <a:r>
            <a:rPr lang="en-GB" sz="2000" b="0" dirty="0">
              <a:solidFill>
                <a:schemeClr val="tx1"/>
              </a:solidFill>
            </a:rPr>
            <a:t> </a:t>
          </a:r>
          <a:r>
            <a:rPr lang="en-GB" sz="2000" b="0" dirty="0" err="1">
              <a:solidFill>
                <a:schemeClr val="tx1"/>
              </a:solidFill>
            </a:rPr>
            <a:t>trendov</a:t>
          </a:r>
          <a:r>
            <a:rPr lang="en-GB" sz="2000" b="0" dirty="0">
              <a:solidFill>
                <a:schemeClr val="tx1"/>
              </a:solidFill>
            </a:rPr>
            <a:t> </a:t>
          </a:r>
          <a:r>
            <a:rPr lang="en-GB" sz="2000" b="0" dirty="0" err="1">
              <a:solidFill>
                <a:schemeClr val="tx1"/>
              </a:solidFill>
            </a:rPr>
            <a:t>globalnega</a:t>
          </a:r>
          <a:r>
            <a:rPr lang="en-GB" sz="2000" b="0" dirty="0">
              <a:solidFill>
                <a:schemeClr val="tx1"/>
              </a:solidFill>
            </a:rPr>
            <a:t> </a:t>
          </a:r>
          <a:r>
            <a:rPr lang="en-GB" sz="2000" b="0" dirty="0" err="1">
              <a:solidFill>
                <a:schemeClr val="tx1"/>
              </a:solidFill>
            </a:rPr>
            <a:t>segrevanja</a:t>
          </a:r>
          <a:r>
            <a:rPr lang="en-GB" sz="2000" b="0" dirty="0">
              <a:solidFill>
                <a:schemeClr val="tx1"/>
              </a:solidFill>
            </a:rPr>
            <a:t>. V </a:t>
          </a:r>
          <a:r>
            <a:rPr lang="en-GB" sz="2000" b="0" dirty="0" err="1">
              <a:solidFill>
                <a:schemeClr val="tx1"/>
              </a:solidFill>
            </a:rPr>
            <a:t>tem</a:t>
          </a:r>
          <a:r>
            <a:rPr lang="en-GB" sz="2000" b="0" dirty="0">
              <a:solidFill>
                <a:schemeClr val="tx1"/>
              </a:solidFill>
            </a:rPr>
            <a:t> </a:t>
          </a:r>
          <a:r>
            <a:rPr lang="en-GB" sz="2000" b="0" dirty="0" err="1">
              <a:solidFill>
                <a:schemeClr val="tx1"/>
              </a:solidFill>
            </a:rPr>
            <a:t>primeru</a:t>
          </a:r>
          <a:r>
            <a:rPr lang="en-GB" sz="2000" b="0" dirty="0">
              <a:solidFill>
                <a:schemeClr val="tx1"/>
              </a:solidFill>
            </a:rPr>
            <a:t> </a:t>
          </a:r>
          <a:r>
            <a:rPr lang="en-GB" sz="2000" b="0" dirty="0" err="1">
              <a:solidFill>
                <a:schemeClr val="tx1"/>
              </a:solidFill>
            </a:rPr>
            <a:t>bo</a:t>
          </a:r>
          <a:r>
            <a:rPr lang="en-GB" sz="2000" b="0" dirty="0">
              <a:solidFill>
                <a:schemeClr val="tx1"/>
              </a:solidFill>
            </a:rPr>
            <a:t> moral </a:t>
          </a:r>
          <a:r>
            <a:rPr lang="en-GB" sz="2000" b="0" dirty="0" err="1">
              <a:solidFill>
                <a:schemeClr val="tx1"/>
              </a:solidFill>
            </a:rPr>
            <a:t>učitelj</a:t>
          </a:r>
          <a:r>
            <a:rPr lang="en-GB" sz="2000" b="0" dirty="0">
              <a:solidFill>
                <a:schemeClr val="tx1"/>
              </a:solidFill>
            </a:rPr>
            <a:t> v </a:t>
          </a:r>
          <a:r>
            <a:rPr lang="en-GB" sz="2000" b="0" dirty="0" err="1">
              <a:solidFill>
                <a:schemeClr val="tx1"/>
              </a:solidFill>
            </a:rPr>
            <a:t>sodelovanju</a:t>
          </a:r>
          <a:r>
            <a:rPr lang="en-GB" sz="2000" b="0" dirty="0">
              <a:solidFill>
                <a:schemeClr val="tx1"/>
              </a:solidFill>
            </a:rPr>
            <a:t> z </a:t>
          </a:r>
          <a:r>
            <a:rPr lang="en-GB" sz="2000" b="0" dirty="0" err="1">
              <a:solidFill>
                <a:schemeClr val="tx1"/>
              </a:solidFill>
            </a:rPr>
            <a:t>učenci</a:t>
          </a:r>
          <a:r>
            <a:rPr lang="en-GB" sz="2000" b="0" dirty="0">
              <a:solidFill>
                <a:schemeClr val="tx1"/>
              </a:solidFill>
            </a:rPr>
            <a:t> </a:t>
          </a:r>
          <a:r>
            <a:rPr lang="en-GB" sz="2000" b="0" dirty="0" err="1">
              <a:solidFill>
                <a:schemeClr val="tx1"/>
              </a:solidFill>
            </a:rPr>
            <a:t>pripraviti</a:t>
          </a:r>
          <a:r>
            <a:rPr lang="en-GB" sz="2000" b="0" dirty="0">
              <a:solidFill>
                <a:schemeClr val="tx1"/>
              </a:solidFill>
            </a:rPr>
            <a:t> </a:t>
          </a:r>
          <a:r>
            <a:rPr lang="en-GB" sz="2000" b="0" dirty="0" err="1">
              <a:solidFill>
                <a:schemeClr val="tx1"/>
              </a:solidFill>
            </a:rPr>
            <a:t>učni</a:t>
          </a:r>
          <a:r>
            <a:rPr lang="en-GB" sz="2000" b="0" dirty="0">
              <a:solidFill>
                <a:schemeClr val="tx1"/>
              </a:solidFill>
            </a:rPr>
            <a:t> </a:t>
          </a:r>
          <a:r>
            <a:rPr lang="en-GB" sz="2000" b="0" dirty="0" err="1">
              <a:solidFill>
                <a:schemeClr val="tx1"/>
              </a:solidFill>
            </a:rPr>
            <a:t>načrt</a:t>
          </a:r>
          <a:r>
            <a:rPr lang="en-GB" sz="2000" b="0" dirty="0">
              <a:solidFill>
                <a:schemeClr val="tx1"/>
              </a:solidFill>
            </a:rPr>
            <a:t>, ki </a:t>
          </a:r>
          <a:r>
            <a:rPr lang="en-GB" sz="2000" b="0" dirty="0" err="1">
              <a:solidFill>
                <a:schemeClr val="tx1"/>
              </a:solidFill>
            </a:rPr>
            <a:t>bo</a:t>
          </a:r>
          <a:r>
            <a:rPr lang="en-GB" sz="2000" b="0" dirty="0">
              <a:solidFill>
                <a:schemeClr val="tx1"/>
              </a:solidFill>
            </a:rPr>
            <a:t> </a:t>
          </a:r>
          <a:r>
            <a:rPr lang="en-GB" sz="2000" b="0" dirty="0" err="1">
              <a:solidFill>
                <a:schemeClr val="tx1"/>
              </a:solidFill>
            </a:rPr>
            <a:t>vključeval</a:t>
          </a:r>
          <a:r>
            <a:rPr lang="en-GB" sz="2000" b="0" dirty="0">
              <a:solidFill>
                <a:schemeClr val="tx1"/>
              </a:solidFill>
            </a:rPr>
            <a:t> </a:t>
          </a:r>
          <a:r>
            <a:rPr lang="en-GB" sz="2000" b="0" dirty="0" err="1">
              <a:solidFill>
                <a:schemeClr val="tx1"/>
              </a:solidFill>
            </a:rPr>
            <a:t>različne</a:t>
          </a:r>
          <a:r>
            <a:rPr lang="en-GB" sz="2000" b="0" dirty="0">
              <a:solidFill>
                <a:schemeClr val="tx1"/>
              </a:solidFill>
            </a:rPr>
            <a:t> </a:t>
          </a:r>
          <a:r>
            <a:rPr lang="en-GB" sz="2000" b="0" dirty="0" err="1">
              <a:solidFill>
                <a:schemeClr val="tx1"/>
              </a:solidFill>
            </a:rPr>
            <a:t>teme</a:t>
          </a:r>
          <a:r>
            <a:rPr lang="en-GB" sz="2000" b="0" dirty="0">
              <a:solidFill>
                <a:schemeClr val="tx1"/>
              </a:solidFill>
            </a:rPr>
            <a:t> s </a:t>
          </a:r>
          <a:r>
            <a:rPr lang="en-GB" sz="2000" b="0" dirty="0" err="1">
              <a:solidFill>
                <a:schemeClr val="tx1"/>
              </a:solidFill>
            </a:rPr>
            <a:t>področja</a:t>
          </a:r>
          <a:r>
            <a:rPr lang="en-GB" sz="2000" b="0" dirty="0">
              <a:solidFill>
                <a:schemeClr val="tx1"/>
              </a:solidFill>
            </a:rPr>
            <a:t> </a:t>
          </a:r>
          <a:r>
            <a:rPr lang="en-GB" sz="2000" b="0" dirty="0" err="1">
              <a:solidFill>
                <a:schemeClr val="tx1"/>
              </a:solidFill>
            </a:rPr>
            <a:t>naravoslovja</a:t>
          </a:r>
          <a:r>
            <a:rPr lang="en-GB" sz="2000" b="0" dirty="0">
              <a:solidFill>
                <a:schemeClr val="tx1"/>
              </a:solidFill>
            </a:rPr>
            <a:t>, </a:t>
          </a:r>
          <a:r>
            <a:rPr lang="en-GB" sz="2000" b="0" dirty="0" err="1">
              <a:solidFill>
                <a:schemeClr val="tx1"/>
              </a:solidFill>
            </a:rPr>
            <a:t>matematike</a:t>
          </a:r>
          <a:r>
            <a:rPr lang="en-GB" sz="2000" b="0" dirty="0">
              <a:solidFill>
                <a:schemeClr val="tx1"/>
              </a:solidFill>
            </a:rPr>
            <a:t>, </a:t>
          </a:r>
          <a:r>
            <a:rPr lang="en-GB" sz="2000" b="0" dirty="0" err="1">
              <a:solidFill>
                <a:schemeClr val="tx1"/>
              </a:solidFill>
            </a:rPr>
            <a:t>književnosti</a:t>
          </a:r>
          <a:r>
            <a:rPr lang="en-GB" sz="2000" b="0" dirty="0">
              <a:solidFill>
                <a:schemeClr val="tx1"/>
              </a:solidFill>
            </a:rPr>
            <a:t> in </a:t>
          </a:r>
          <a:r>
            <a:rPr lang="en-GB" sz="2000" b="0" dirty="0" err="1">
              <a:solidFill>
                <a:schemeClr val="tx1"/>
              </a:solidFill>
            </a:rPr>
            <a:t>zgodovine</a:t>
          </a:r>
          <a:r>
            <a:rPr lang="en-GB" sz="2000" b="0" dirty="0">
              <a:solidFill>
                <a:schemeClr val="tx1"/>
              </a:solidFill>
            </a:rPr>
            <a:t>, ki so </a:t>
          </a:r>
          <a:r>
            <a:rPr lang="en-GB" sz="2000" b="0" dirty="0" err="1">
              <a:solidFill>
                <a:schemeClr val="tx1"/>
              </a:solidFill>
            </a:rPr>
            <a:t>povezane</a:t>
          </a:r>
          <a:r>
            <a:rPr lang="en-GB" sz="2000" b="0" dirty="0">
              <a:solidFill>
                <a:schemeClr val="tx1"/>
              </a:solidFill>
            </a:rPr>
            <a:t> s to </a:t>
          </a:r>
          <a:r>
            <a:rPr lang="en-GB" sz="2000" b="0" dirty="0" err="1">
              <a:solidFill>
                <a:schemeClr val="tx1"/>
              </a:solidFill>
            </a:rPr>
            <a:t>temo</a:t>
          </a:r>
          <a:r>
            <a:rPr lang="en-GB" sz="2000" b="0" dirty="0">
              <a:solidFill>
                <a:schemeClr val="tx1"/>
              </a:solidFill>
            </a:rPr>
            <a:t>. </a:t>
          </a:r>
          <a:r>
            <a:rPr lang="en-GB" sz="2000" b="0" dirty="0" err="1">
              <a:solidFill>
                <a:schemeClr val="tx1"/>
              </a:solidFill>
            </a:rPr>
            <a:t>Raziskovanje</a:t>
          </a:r>
          <a:r>
            <a:rPr lang="en-GB" sz="2000" b="0" dirty="0">
              <a:solidFill>
                <a:schemeClr val="tx1"/>
              </a:solidFill>
            </a:rPr>
            <a:t> </a:t>
          </a:r>
          <a:r>
            <a:rPr lang="en-GB" sz="2000" b="0" dirty="0" err="1">
              <a:solidFill>
                <a:schemeClr val="tx1"/>
              </a:solidFill>
            </a:rPr>
            <a:t>učinkov</a:t>
          </a:r>
          <a:r>
            <a:rPr lang="en-GB" sz="2000" b="0" dirty="0">
              <a:solidFill>
                <a:schemeClr val="tx1"/>
              </a:solidFill>
            </a:rPr>
            <a:t> </a:t>
          </a:r>
          <a:r>
            <a:rPr lang="en-GB" sz="2000" b="0" dirty="0" err="1">
              <a:solidFill>
                <a:schemeClr val="tx1"/>
              </a:solidFill>
            </a:rPr>
            <a:t>globalnega</a:t>
          </a:r>
          <a:r>
            <a:rPr lang="en-GB" sz="2000" b="0" dirty="0">
              <a:solidFill>
                <a:schemeClr val="tx1"/>
              </a:solidFill>
            </a:rPr>
            <a:t> </a:t>
          </a:r>
          <a:r>
            <a:rPr lang="en-GB" sz="2000" b="0" dirty="0" err="1">
              <a:solidFill>
                <a:schemeClr val="tx1"/>
              </a:solidFill>
            </a:rPr>
            <a:t>segrevanja</a:t>
          </a:r>
          <a:r>
            <a:rPr lang="en-GB" sz="2000" b="0" dirty="0">
              <a:solidFill>
                <a:schemeClr val="tx1"/>
              </a:solidFill>
            </a:rPr>
            <a:t> </a:t>
          </a:r>
          <a:r>
            <a:rPr lang="en-GB" sz="2000" b="0" dirty="0" err="1">
              <a:solidFill>
                <a:schemeClr val="tx1"/>
              </a:solidFill>
            </a:rPr>
            <a:t>ni</a:t>
          </a:r>
          <a:r>
            <a:rPr lang="en-GB" sz="2000" b="0" dirty="0">
              <a:solidFill>
                <a:schemeClr val="tx1"/>
              </a:solidFill>
            </a:rPr>
            <a:t> </a:t>
          </a:r>
          <a:r>
            <a:rPr lang="en-GB" sz="2000" b="0" dirty="0" err="1">
              <a:solidFill>
                <a:schemeClr val="tx1"/>
              </a:solidFill>
            </a:rPr>
            <a:t>ločeno</a:t>
          </a:r>
          <a:r>
            <a:rPr lang="en-GB" sz="2000" b="0" dirty="0">
              <a:solidFill>
                <a:schemeClr val="tx1"/>
              </a:solidFill>
            </a:rPr>
            <a:t> </a:t>
          </a:r>
          <a:r>
            <a:rPr lang="en-GB" sz="2000" b="0" dirty="0" err="1">
              <a:solidFill>
                <a:schemeClr val="tx1"/>
              </a:solidFill>
            </a:rPr>
            <a:t>na</a:t>
          </a:r>
          <a:r>
            <a:rPr lang="en-GB" sz="2000" b="0" dirty="0">
              <a:solidFill>
                <a:schemeClr val="tx1"/>
              </a:solidFill>
            </a:rPr>
            <a:t> </a:t>
          </a:r>
          <a:r>
            <a:rPr lang="en-GB" sz="2000" b="0" dirty="0" err="1">
              <a:solidFill>
                <a:schemeClr val="tx1"/>
              </a:solidFill>
            </a:rPr>
            <a:t>ločena</a:t>
          </a:r>
          <a:r>
            <a:rPr lang="en-GB" sz="2000" b="0" dirty="0">
              <a:solidFill>
                <a:schemeClr val="tx1"/>
              </a:solidFill>
            </a:rPr>
            <a:t> </a:t>
          </a:r>
          <a:r>
            <a:rPr lang="en-GB" sz="2000" b="0" dirty="0" err="1">
              <a:solidFill>
                <a:schemeClr val="tx1"/>
              </a:solidFill>
            </a:rPr>
            <a:t>vsebinska</a:t>
          </a:r>
          <a:r>
            <a:rPr lang="en-GB" sz="2000" b="0" dirty="0">
              <a:solidFill>
                <a:schemeClr val="tx1"/>
              </a:solidFill>
            </a:rPr>
            <a:t> </a:t>
          </a:r>
          <a:r>
            <a:rPr lang="en-GB" sz="2000" b="0" dirty="0" err="1">
              <a:solidFill>
                <a:schemeClr val="tx1"/>
              </a:solidFill>
            </a:rPr>
            <a:t>področja</a:t>
          </a:r>
          <a:r>
            <a:rPr lang="en-GB" sz="2000" b="0" dirty="0">
              <a:solidFill>
                <a:schemeClr val="tx1"/>
              </a:solidFill>
            </a:rPr>
            <a:t> (Neumann in Dion, 2021). 
</a:t>
          </a:r>
        </a:p>
      </dgm:t>
    </dgm:pt>
    <dgm:pt modelId="{E4690115-6AF5-460B-A710-660410549CA9}" type="parTrans" cxnId="{AF8BF439-FFC7-44DD-967E-B13C8AE1B6FD}">
      <dgm:prSet/>
      <dgm:spPr/>
      <dgm:t>
        <a:bodyPr/>
        <a:lstStyle/>
        <a:p>
          <a:endParaRPr lang="en-GB"/>
        </a:p>
      </dgm:t>
    </dgm:pt>
    <dgm:pt modelId="{516C7305-734A-444E-93D0-71553469E892}" type="sibTrans" cxnId="{AF8BF439-FFC7-44DD-967E-B13C8AE1B6FD}">
      <dgm:prSet/>
      <dgm:spPr>
        <a:solidFill>
          <a:schemeClr val="bg1"/>
        </a:solidFill>
      </dgm:spPr>
      <dgm:t>
        <a:bodyPr/>
        <a:lstStyle/>
        <a:p>
          <a:endParaRPr lang="en-GB"/>
        </a:p>
      </dgm:t>
    </dgm:pt>
    <dgm:pt modelId="{127EBC68-570E-4447-A601-76F42ACCEB2D}" type="pres">
      <dgm:prSet presAssocID="{80FABF72-7A0D-41A1-A2B2-F543E8703F4E}" presName="Name0" presStyleCnt="0">
        <dgm:presLayoutVars>
          <dgm:dir val="rev"/>
          <dgm:animLvl val="lvl"/>
          <dgm:resizeHandles val="exact"/>
        </dgm:presLayoutVars>
      </dgm:prSet>
      <dgm:spPr/>
    </dgm:pt>
    <dgm:pt modelId="{6F08A2C4-D6CC-41BA-A653-844BB2A5F1C5}" type="pres">
      <dgm:prSet presAssocID="{A4E8FCB1-5D98-471E-87EF-1D7EDBCE6A0A}" presName="linNode" presStyleCnt="0"/>
      <dgm:spPr/>
    </dgm:pt>
    <dgm:pt modelId="{5052522D-8C61-4E84-AD10-58AC669B6A6C}" type="pres">
      <dgm:prSet presAssocID="{A4E8FCB1-5D98-471E-87EF-1D7EDBCE6A0A}" presName="parTx" presStyleLbl="revTx" presStyleIdx="0" presStyleCnt="1" custScaleX="208860" custLinFactNeighborX="37018" custLinFactNeighborY="2008">
        <dgm:presLayoutVars>
          <dgm:chMax val="1"/>
          <dgm:bulletEnabled val="1"/>
        </dgm:presLayoutVars>
      </dgm:prSet>
      <dgm:spPr/>
    </dgm:pt>
    <dgm:pt modelId="{8A165BA6-8055-434E-A931-62117448E467}" type="pres">
      <dgm:prSet presAssocID="{A4E8FCB1-5D98-471E-87EF-1D7EDBCE6A0A}" presName="bracket" presStyleLbl="parChTrans1D1" presStyleIdx="0" presStyleCnt="1" custScaleX="144509" custScaleY="84722" custLinFactNeighborX="-26924" custLinFactNeighborY="2008"/>
      <dgm:spPr>
        <a:noFill/>
        <a:ln w="76200">
          <a:noFill/>
        </a:ln>
      </dgm:spPr>
    </dgm:pt>
    <dgm:pt modelId="{DF44ACF9-2C4C-422B-935E-7EDD3BB838A8}" type="pres">
      <dgm:prSet presAssocID="{A4E8FCB1-5D98-471E-87EF-1D7EDBCE6A0A}" presName="spH" presStyleCnt="0"/>
      <dgm:spPr/>
    </dgm:pt>
  </dgm:ptLst>
  <dgm:cxnLst>
    <dgm:cxn modelId="{AF8BF439-FFC7-44DD-967E-B13C8AE1B6FD}" srcId="{80FABF72-7A0D-41A1-A2B2-F543E8703F4E}" destId="{A4E8FCB1-5D98-471E-87EF-1D7EDBCE6A0A}" srcOrd="0" destOrd="0" parTransId="{E4690115-6AF5-460B-A710-660410549CA9}" sibTransId="{516C7305-734A-444E-93D0-71553469E892}"/>
    <dgm:cxn modelId="{E1FF878C-A59A-4CA3-A656-9606057D9227}" type="presOf" srcId="{A4E8FCB1-5D98-471E-87EF-1D7EDBCE6A0A}" destId="{5052522D-8C61-4E84-AD10-58AC669B6A6C}" srcOrd="0" destOrd="0" presId="urn:diagrams.loki3.com/BracketList"/>
    <dgm:cxn modelId="{F3AB09D3-325D-4619-8B5E-A8E32FAAE535}" type="presOf" srcId="{80FABF72-7A0D-41A1-A2B2-F543E8703F4E}" destId="{127EBC68-570E-4447-A601-76F42ACCEB2D}" srcOrd="0" destOrd="0" presId="urn:diagrams.loki3.com/BracketList"/>
    <dgm:cxn modelId="{06B5C82B-78B6-40A3-8B87-881867801BE3}" type="presParOf" srcId="{127EBC68-570E-4447-A601-76F42ACCEB2D}" destId="{6F08A2C4-D6CC-41BA-A653-844BB2A5F1C5}" srcOrd="0" destOrd="0" presId="urn:diagrams.loki3.com/BracketList"/>
    <dgm:cxn modelId="{292676DD-A5B4-405A-B0C3-FF06287BD598}" type="presParOf" srcId="{6F08A2C4-D6CC-41BA-A653-844BB2A5F1C5}" destId="{5052522D-8C61-4E84-AD10-58AC669B6A6C}" srcOrd="0" destOrd="0" presId="urn:diagrams.loki3.com/BracketList"/>
    <dgm:cxn modelId="{D5A73108-80B2-4DA1-8639-ED9434D60D68}" type="presParOf" srcId="{6F08A2C4-D6CC-41BA-A653-844BB2A5F1C5}" destId="{8A165BA6-8055-434E-A931-62117448E467}" srcOrd="1" destOrd="0" presId="urn:diagrams.loki3.com/BracketList"/>
    <dgm:cxn modelId="{E1C049AF-E35E-43AC-BE76-5BFA2492E567}" type="presParOf" srcId="{6F08A2C4-D6CC-41BA-A653-844BB2A5F1C5}" destId="{DF44ACF9-2C4C-422B-935E-7EDD3BB838A8}" srcOrd="2"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56E45D-8BA4-4E78-B564-BDB8AA2F6E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87209D65-26F6-4753-B745-9C648B72D58F}">
      <dgm:prSet custT="1"/>
      <dgm:spPr>
        <a:solidFill>
          <a:srgbClr val="38BEC8"/>
        </a:solidFill>
        <a:ln w="38100">
          <a:solidFill>
            <a:srgbClr val="38BEC8"/>
          </a:solidFill>
        </a:ln>
      </dgm:spPr>
      <dgm:t>
        <a:bodyPr/>
        <a:lstStyle/>
        <a:p>
          <a:r>
            <a:rPr lang="en-GB" sz="1800" b="1" dirty="0" err="1">
              <a:solidFill>
                <a:schemeClr val="tx1"/>
              </a:solidFill>
            </a:rPr>
            <a:t>Korak</a:t>
          </a:r>
          <a:r>
            <a:rPr lang="en-GB" sz="1800" b="1" dirty="0">
              <a:solidFill>
                <a:schemeClr val="tx1"/>
              </a:solidFill>
            </a:rPr>
            <a:t> 1: </a:t>
          </a:r>
          <a:r>
            <a:rPr lang="en-GB" sz="1800" b="1" dirty="0" err="1">
              <a:solidFill>
                <a:schemeClr val="tx1"/>
              </a:solidFill>
            </a:rPr>
            <a:t>Učitelj</a:t>
          </a:r>
          <a:r>
            <a:rPr lang="en-GB" sz="1800" b="1" dirty="0">
              <a:solidFill>
                <a:schemeClr val="tx1"/>
              </a:solidFill>
            </a:rPr>
            <a:t> za </a:t>
          </a:r>
          <a:r>
            <a:rPr lang="en-GB" sz="1800" b="1" dirty="0" err="1">
              <a:solidFill>
                <a:schemeClr val="tx1"/>
              </a:solidFill>
            </a:rPr>
            <a:t>eno</a:t>
          </a:r>
          <a:r>
            <a:rPr lang="en-GB" sz="1800" b="1" dirty="0">
              <a:solidFill>
                <a:schemeClr val="tx1"/>
              </a:solidFill>
            </a:rPr>
            <a:t> </a:t>
          </a:r>
          <a:r>
            <a:rPr lang="en-GB" sz="1800" b="1" dirty="0" err="1">
              <a:solidFill>
                <a:schemeClr val="tx1"/>
              </a:solidFill>
            </a:rPr>
            <a:t>minuto</a:t>
          </a:r>
          <a:r>
            <a:rPr lang="en-GB" sz="1800" b="1" dirty="0">
              <a:solidFill>
                <a:schemeClr val="tx1"/>
              </a:solidFill>
            </a:rPr>
            <a:t> </a:t>
          </a:r>
          <a:r>
            <a:rPr lang="en-GB" sz="1800" b="1" dirty="0" err="1">
              <a:solidFill>
                <a:schemeClr val="tx1"/>
              </a:solidFill>
            </a:rPr>
            <a:t>projicira</a:t>
          </a:r>
          <a:r>
            <a:rPr lang="en-GB" sz="1800" b="1" dirty="0">
              <a:solidFill>
                <a:schemeClr val="tx1"/>
              </a:solidFill>
            </a:rPr>
            <a:t> </a:t>
          </a:r>
          <a:r>
            <a:rPr lang="en-GB" sz="1800" b="1" dirty="0" err="1">
              <a:solidFill>
                <a:schemeClr val="tx1"/>
              </a:solidFill>
            </a:rPr>
            <a:t>sliko</a:t>
          </a:r>
          <a:r>
            <a:rPr lang="en-GB" sz="1800" b="1" dirty="0">
              <a:solidFill>
                <a:schemeClr val="tx1"/>
              </a:solidFill>
            </a:rPr>
            <a:t> </a:t>
          </a:r>
          <a:r>
            <a:rPr lang="en-GB" sz="1800" b="1" dirty="0" err="1">
              <a:solidFill>
                <a:schemeClr val="tx1"/>
              </a:solidFill>
            </a:rPr>
            <a:t>kretskega</a:t>
          </a:r>
          <a:r>
            <a:rPr lang="en-GB" sz="1800" b="1" dirty="0">
              <a:solidFill>
                <a:schemeClr val="tx1"/>
              </a:solidFill>
            </a:rPr>
            <a:t> </a:t>
          </a:r>
          <a:r>
            <a:rPr lang="en-GB" sz="1800" b="1" dirty="0" err="1">
              <a:solidFill>
                <a:schemeClr val="tx1"/>
              </a:solidFill>
            </a:rPr>
            <a:t>labirinta</a:t>
          </a:r>
          <a:r>
            <a:rPr lang="en-GB" sz="1800" b="1" dirty="0">
              <a:solidFill>
                <a:schemeClr val="tx1"/>
              </a:solidFill>
            </a:rPr>
            <a:t> in </a:t>
          </a:r>
          <a:r>
            <a:rPr lang="en-GB" sz="1800" b="1" dirty="0" err="1">
              <a:solidFill>
                <a:schemeClr val="tx1"/>
              </a:solidFill>
            </a:rPr>
            <a:t>prosi</a:t>
          </a:r>
          <a:r>
            <a:rPr lang="en-GB" sz="1800" b="1" dirty="0">
              <a:solidFill>
                <a:schemeClr val="tx1"/>
              </a:solidFill>
            </a:rPr>
            <a:t> </a:t>
          </a:r>
          <a:r>
            <a:rPr lang="en-GB" sz="1800" b="1" dirty="0" err="1">
              <a:solidFill>
                <a:schemeClr val="tx1"/>
              </a:solidFill>
            </a:rPr>
            <a:t>učence</a:t>
          </a:r>
          <a:r>
            <a:rPr lang="en-GB" sz="1800" b="1" dirty="0">
              <a:solidFill>
                <a:schemeClr val="tx1"/>
              </a:solidFill>
            </a:rPr>
            <a:t>, </a:t>
          </a:r>
          <a:r>
            <a:rPr lang="en-GB" sz="1800" b="1" dirty="0" err="1">
              <a:solidFill>
                <a:schemeClr val="tx1"/>
              </a:solidFill>
            </a:rPr>
            <a:t>naj</a:t>
          </a:r>
          <a:r>
            <a:rPr lang="en-GB" sz="1800" b="1" dirty="0">
              <a:solidFill>
                <a:schemeClr val="tx1"/>
              </a:solidFill>
            </a:rPr>
            <a:t> </a:t>
          </a:r>
          <a:r>
            <a:rPr lang="en-GB" sz="1800" b="1" dirty="0" err="1">
              <a:solidFill>
                <a:schemeClr val="tx1"/>
              </a:solidFill>
            </a:rPr>
            <a:t>preučijo</a:t>
          </a:r>
          <a:r>
            <a:rPr lang="en-GB" sz="1800" b="1" dirty="0">
              <a:solidFill>
                <a:schemeClr val="tx1"/>
              </a:solidFill>
            </a:rPr>
            <a:t> in </a:t>
          </a:r>
          <a:r>
            <a:rPr lang="en-GB" sz="1800" b="1" dirty="0" err="1">
              <a:solidFill>
                <a:schemeClr val="tx1"/>
              </a:solidFill>
            </a:rPr>
            <a:t>si</a:t>
          </a:r>
          <a:r>
            <a:rPr lang="en-GB" sz="1800" b="1" dirty="0">
              <a:solidFill>
                <a:schemeClr val="tx1"/>
              </a:solidFill>
            </a:rPr>
            <a:t> </a:t>
          </a:r>
          <a:r>
            <a:rPr lang="en-GB" sz="1800" b="1" dirty="0" err="1">
              <a:solidFill>
                <a:schemeClr val="tx1"/>
              </a:solidFill>
            </a:rPr>
            <a:t>zapomnijo</a:t>
          </a:r>
          <a:r>
            <a:rPr lang="en-GB" sz="1800" b="1" dirty="0">
              <a:solidFill>
                <a:schemeClr val="tx1"/>
              </a:solidFill>
            </a:rPr>
            <a:t> </a:t>
          </a:r>
          <a:r>
            <a:rPr lang="en-GB" sz="1800" b="1" dirty="0" err="1">
              <a:solidFill>
                <a:schemeClr val="tx1"/>
              </a:solidFill>
            </a:rPr>
            <a:t>obliko</a:t>
          </a:r>
          <a:r>
            <a:rPr lang="en-GB" sz="1800" b="1" dirty="0">
              <a:solidFill>
                <a:schemeClr val="tx1"/>
              </a:solidFill>
            </a:rPr>
            <a:t> </a:t>
          </a:r>
          <a:r>
            <a:rPr lang="en-GB" sz="1800" b="1" dirty="0" err="1">
              <a:solidFill>
                <a:schemeClr val="tx1"/>
              </a:solidFill>
            </a:rPr>
            <a:t>labirinta</a:t>
          </a:r>
          <a:r>
            <a:rPr lang="en-GB" sz="1800" b="1" dirty="0">
              <a:solidFill>
                <a:schemeClr val="tx1"/>
              </a:solidFill>
            </a:rPr>
            <a:t>, ne da bi </a:t>
          </a:r>
          <a:r>
            <a:rPr lang="en-GB" sz="1800" b="1" dirty="0" err="1">
              <a:solidFill>
                <a:schemeClr val="tx1"/>
              </a:solidFill>
            </a:rPr>
            <a:t>si</a:t>
          </a:r>
          <a:r>
            <a:rPr lang="en-GB" sz="1800" b="1" dirty="0">
              <a:solidFill>
                <a:schemeClr val="tx1"/>
              </a:solidFill>
            </a:rPr>
            <a:t> </a:t>
          </a:r>
          <a:r>
            <a:rPr lang="en-GB" sz="1800" b="1" dirty="0" err="1">
              <a:solidFill>
                <a:schemeClr val="tx1"/>
              </a:solidFill>
            </a:rPr>
            <a:t>pisali</a:t>
          </a:r>
          <a:r>
            <a:rPr lang="en-GB" sz="1800" b="1" dirty="0">
              <a:solidFill>
                <a:schemeClr val="tx1"/>
              </a:solidFill>
            </a:rPr>
            <a:t> </a:t>
          </a:r>
          <a:r>
            <a:rPr lang="en-GB" sz="1800" b="1" dirty="0" err="1">
              <a:solidFill>
                <a:schemeClr val="tx1"/>
              </a:solidFill>
            </a:rPr>
            <a:t>zapiske</a:t>
          </a:r>
          <a:r>
            <a:rPr lang="en-GB" sz="1800" b="1" dirty="0">
              <a:solidFill>
                <a:schemeClr val="tx1"/>
              </a:solidFill>
            </a:rPr>
            <a:t>, da bi ga </a:t>
          </a:r>
          <a:r>
            <a:rPr lang="en-GB" sz="1800" b="1" dirty="0" err="1">
              <a:solidFill>
                <a:schemeClr val="tx1"/>
              </a:solidFill>
            </a:rPr>
            <a:t>lahko</a:t>
          </a:r>
          <a:r>
            <a:rPr lang="en-GB" sz="1800" b="1" dirty="0">
              <a:solidFill>
                <a:schemeClr val="tx1"/>
              </a:solidFill>
            </a:rPr>
            <a:t> </a:t>
          </a:r>
          <a:r>
            <a:rPr lang="en-GB" sz="1800" b="1" dirty="0" err="1">
              <a:solidFill>
                <a:schemeClr val="tx1"/>
              </a:solidFill>
            </a:rPr>
            <a:t>ponovno</a:t>
          </a:r>
          <a:r>
            <a:rPr lang="en-GB" sz="1800" b="1" dirty="0">
              <a:solidFill>
                <a:schemeClr val="tx1"/>
              </a:solidFill>
            </a:rPr>
            <a:t> </a:t>
          </a:r>
          <a:r>
            <a:rPr lang="en-GB" sz="1800" b="1" dirty="0" err="1">
              <a:solidFill>
                <a:schemeClr val="tx1"/>
              </a:solidFill>
            </a:rPr>
            <a:t>narisali</a:t>
          </a:r>
          <a:r>
            <a:rPr lang="en-GB" sz="1800" b="1" dirty="0">
              <a:solidFill>
                <a:schemeClr val="tx1"/>
              </a:solidFill>
            </a:rPr>
            <a:t> Po </a:t>
          </a:r>
          <a:r>
            <a:rPr lang="en-GB" sz="1800" b="1" dirty="0" err="1">
              <a:solidFill>
                <a:schemeClr val="tx1"/>
              </a:solidFill>
            </a:rPr>
            <a:t>izklopu</a:t>
          </a:r>
          <a:r>
            <a:rPr lang="en-GB" sz="1800" b="1" dirty="0">
              <a:solidFill>
                <a:schemeClr val="tx1"/>
              </a:solidFill>
            </a:rPr>
            <a:t> </a:t>
          </a:r>
          <a:r>
            <a:rPr lang="en-GB" sz="1800" b="1" dirty="0" err="1">
              <a:solidFill>
                <a:schemeClr val="tx1"/>
              </a:solidFill>
            </a:rPr>
            <a:t>projektorja</a:t>
          </a:r>
          <a:r>
            <a:rPr lang="en-GB" sz="1800" b="1" dirty="0">
              <a:solidFill>
                <a:schemeClr val="tx1"/>
              </a:solidFill>
            </a:rPr>
            <a:t> </a:t>
          </a:r>
          <a:r>
            <a:rPr lang="en-GB" sz="1800" b="1" dirty="0" err="1">
              <a:solidFill>
                <a:schemeClr val="tx1"/>
              </a:solidFill>
            </a:rPr>
            <a:t>učitelj</a:t>
          </a:r>
          <a:r>
            <a:rPr lang="en-GB" sz="1800" b="1" dirty="0">
              <a:solidFill>
                <a:schemeClr val="tx1"/>
              </a:solidFill>
            </a:rPr>
            <a:t> </a:t>
          </a:r>
          <a:r>
            <a:rPr lang="en-GB" sz="1800" b="1" dirty="0" err="1">
              <a:solidFill>
                <a:schemeClr val="tx1"/>
              </a:solidFill>
            </a:rPr>
            <a:t>prosi</a:t>
          </a:r>
          <a:r>
            <a:rPr lang="en-GB" sz="1800" b="1" dirty="0">
              <a:solidFill>
                <a:schemeClr val="tx1"/>
              </a:solidFill>
            </a:rPr>
            <a:t> </a:t>
          </a:r>
          <a:r>
            <a:rPr lang="en-GB" sz="1800" b="1" dirty="0" err="1">
              <a:solidFill>
                <a:schemeClr val="tx1"/>
              </a:solidFill>
            </a:rPr>
            <a:t>učence</a:t>
          </a:r>
          <a:r>
            <a:rPr lang="en-GB" sz="1800" b="1" dirty="0">
              <a:solidFill>
                <a:schemeClr val="tx1"/>
              </a:solidFill>
            </a:rPr>
            <a:t>, </a:t>
          </a:r>
          <a:r>
            <a:rPr lang="en-GB" sz="1800" b="1" dirty="0" err="1">
              <a:solidFill>
                <a:schemeClr val="tx1"/>
              </a:solidFill>
            </a:rPr>
            <a:t>naj</a:t>
          </a:r>
          <a:r>
            <a:rPr lang="en-GB" sz="1800" b="1" dirty="0">
              <a:solidFill>
                <a:schemeClr val="tx1"/>
              </a:solidFill>
            </a:rPr>
            <a:t> </a:t>
          </a:r>
          <a:r>
            <a:rPr lang="en-GB" sz="1800" b="1" dirty="0" err="1">
              <a:solidFill>
                <a:schemeClr val="tx1"/>
              </a:solidFill>
            </a:rPr>
            <a:t>ponovijo</a:t>
          </a:r>
          <a:r>
            <a:rPr lang="en-GB" sz="1800" b="1" dirty="0">
              <a:solidFill>
                <a:schemeClr val="tx1"/>
              </a:solidFill>
            </a:rPr>
            <a:t> </a:t>
          </a:r>
          <a:r>
            <a:rPr lang="en-GB" sz="1800" b="1" dirty="0" err="1">
              <a:solidFill>
                <a:schemeClr val="tx1"/>
              </a:solidFill>
            </a:rPr>
            <a:t>obliko</a:t>
          </a:r>
          <a:r>
            <a:rPr lang="en-GB" sz="1800" b="1" dirty="0">
              <a:solidFill>
                <a:schemeClr val="tx1"/>
              </a:solidFill>
            </a:rPr>
            <a:t> </a:t>
          </a:r>
          <a:r>
            <a:rPr lang="en-GB" sz="1800" b="1" dirty="0" err="1">
              <a:solidFill>
                <a:schemeClr val="tx1"/>
              </a:solidFill>
            </a:rPr>
            <a:t>labirinta</a:t>
          </a:r>
          <a:r>
            <a:rPr lang="en-GB" sz="1800" b="1" dirty="0">
              <a:solidFill>
                <a:schemeClr val="tx1"/>
              </a:solidFill>
            </a:rPr>
            <a:t> po </a:t>
          </a:r>
          <a:r>
            <a:rPr lang="en-GB" sz="1800" b="1" dirty="0" err="1">
              <a:solidFill>
                <a:schemeClr val="tx1"/>
              </a:solidFill>
            </a:rPr>
            <a:t>spominu</a:t>
          </a:r>
          <a:r>
            <a:rPr lang="en-GB" sz="1800" b="1" dirty="0">
              <a:solidFill>
                <a:schemeClr val="tx1"/>
              </a:solidFill>
            </a:rPr>
            <a:t>. Ko </a:t>
          </a:r>
          <a:r>
            <a:rPr lang="en-GB" sz="1800" b="1" dirty="0" err="1">
              <a:solidFill>
                <a:schemeClr val="tx1"/>
              </a:solidFill>
            </a:rPr>
            <a:t>vsi</a:t>
          </a:r>
          <a:r>
            <a:rPr lang="en-GB" sz="1800" b="1" dirty="0">
              <a:solidFill>
                <a:schemeClr val="tx1"/>
              </a:solidFill>
            </a:rPr>
            <a:t> </a:t>
          </a:r>
          <a:r>
            <a:rPr lang="en-GB" sz="1800" b="1" dirty="0" err="1">
              <a:solidFill>
                <a:schemeClr val="tx1"/>
              </a:solidFill>
            </a:rPr>
            <a:t>končajo</a:t>
          </a:r>
          <a:r>
            <a:rPr lang="en-GB" sz="1800" b="1" dirty="0">
              <a:solidFill>
                <a:schemeClr val="tx1"/>
              </a:solidFill>
            </a:rPr>
            <a:t>, </a:t>
          </a:r>
          <a:r>
            <a:rPr lang="en-GB" sz="1800" b="1" dirty="0" err="1">
              <a:solidFill>
                <a:schemeClr val="tx1"/>
              </a:solidFill>
            </a:rPr>
            <a:t>sledi</a:t>
          </a:r>
          <a:r>
            <a:rPr lang="en-GB" sz="1800" b="1" dirty="0">
              <a:solidFill>
                <a:schemeClr val="tx1"/>
              </a:solidFill>
            </a:rPr>
            <a:t> </a:t>
          </a:r>
          <a:r>
            <a:rPr lang="en-GB" sz="1800" b="1" dirty="0" err="1">
              <a:solidFill>
                <a:schemeClr val="tx1"/>
              </a:solidFill>
            </a:rPr>
            <a:t>razprava</a:t>
          </a:r>
          <a:r>
            <a:rPr lang="en-GB" sz="1800" b="1" dirty="0">
              <a:solidFill>
                <a:schemeClr val="tx1"/>
              </a:solidFill>
            </a:rPr>
            <a:t> o </a:t>
          </a:r>
          <a:r>
            <a:rPr lang="en-GB" sz="1800" b="1" dirty="0" err="1">
              <a:solidFill>
                <a:schemeClr val="tx1"/>
              </a:solidFill>
            </a:rPr>
            <a:t>naslednjih</a:t>
          </a:r>
          <a:r>
            <a:rPr lang="en-GB" sz="1800" b="1" dirty="0">
              <a:solidFill>
                <a:schemeClr val="tx1"/>
              </a:solidFill>
            </a:rPr>
            <a:t> </a:t>
          </a:r>
          <a:r>
            <a:rPr lang="en-GB" sz="1800" b="1" dirty="0" err="1">
              <a:solidFill>
                <a:schemeClr val="tx1"/>
              </a:solidFill>
            </a:rPr>
            <a:t>vprašanjih</a:t>
          </a:r>
          <a:r>
            <a:rPr lang="en-GB" sz="1800" b="1" dirty="0">
              <a:solidFill>
                <a:schemeClr val="tx1"/>
              </a:solidFill>
            </a:rPr>
            <a:t>: "</a:t>
          </a:r>
          <a:r>
            <a:rPr lang="en-GB" sz="1800" b="1" dirty="0" err="1">
              <a:solidFill>
                <a:schemeClr val="tx1"/>
              </a:solidFill>
            </a:rPr>
            <a:t>Katero</a:t>
          </a:r>
          <a:r>
            <a:rPr lang="en-GB" sz="1800" b="1" dirty="0">
              <a:solidFill>
                <a:schemeClr val="tx1"/>
              </a:solidFill>
            </a:rPr>
            <a:t> </a:t>
          </a:r>
          <a:r>
            <a:rPr lang="en-GB" sz="1800" b="1" dirty="0" err="1">
              <a:solidFill>
                <a:schemeClr val="tx1"/>
              </a:solidFill>
            </a:rPr>
            <a:t>strategijo</a:t>
          </a:r>
          <a:r>
            <a:rPr lang="en-GB" sz="1800" b="1" dirty="0">
              <a:solidFill>
                <a:schemeClr val="tx1"/>
              </a:solidFill>
            </a:rPr>
            <a:t> </a:t>
          </a:r>
          <a:r>
            <a:rPr lang="en-GB" sz="1800" b="1" dirty="0" err="1">
              <a:solidFill>
                <a:schemeClr val="tx1"/>
              </a:solidFill>
            </a:rPr>
            <a:t>ste</a:t>
          </a:r>
          <a:r>
            <a:rPr lang="en-GB" sz="1800" b="1" dirty="0">
              <a:solidFill>
                <a:schemeClr val="tx1"/>
              </a:solidFill>
            </a:rPr>
            <a:t> </a:t>
          </a:r>
          <a:r>
            <a:rPr lang="en-GB" sz="1800" b="1" dirty="0" err="1">
              <a:solidFill>
                <a:schemeClr val="tx1"/>
              </a:solidFill>
            </a:rPr>
            <a:t>uporabili</a:t>
          </a:r>
          <a:r>
            <a:rPr lang="en-GB" sz="1800" b="1" dirty="0">
              <a:solidFill>
                <a:schemeClr val="tx1"/>
              </a:solidFill>
            </a:rPr>
            <a:t> </a:t>
          </a:r>
          <a:r>
            <a:rPr lang="en-GB" sz="1800" b="1" dirty="0" err="1">
              <a:solidFill>
                <a:schemeClr val="tx1"/>
              </a:solidFill>
            </a:rPr>
            <a:t>pri</a:t>
          </a:r>
          <a:r>
            <a:rPr lang="en-GB" sz="1800" b="1" dirty="0">
              <a:solidFill>
                <a:schemeClr val="tx1"/>
              </a:solidFill>
            </a:rPr>
            <a:t> </a:t>
          </a:r>
          <a:r>
            <a:rPr lang="en-GB" sz="1800" b="1" dirty="0" err="1">
              <a:solidFill>
                <a:schemeClr val="tx1"/>
              </a:solidFill>
            </a:rPr>
            <a:t>ponovnem</a:t>
          </a:r>
          <a:r>
            <a:rPr lang="en-GB" sz="1800" b="1" dirty="0">
              <a:solidFill>
                <a:schemeClr val="tx1"/>
              </a:solidFill>
            </a:rPr>
            <a:t> </a:t>
          </a:r>
          <a:r>
            <a:rPr lang="en-GB" sz="1800" b="1" dirty="0" err="1">
              <a:solidFill>
                <a:schemeClr val="tx1"/>
              </a:solidFill>
            </a:rPr>
            <a:t>risanju</a:t>
          </a:r>
          <a:r>
            <a:rPr lang="en-GB" sz="1800" b="1" dirty="0">
              <a:solidFill>
                <a:schemeClr val="tx1"/>
              </a:solidFill>
            </a:rPr>
            <a:t> </a:t>
          </a:r>
          <a:r>
            <a:rPr lang="en-GB" sz="1800" b="1" dirty="0" err="1">
              <a:solidFill>
                <a:schemeClr val="tx1"/>
              </a:solidFill>
            </a:rPr>
            <a:t>labirinta</a:t>
          </a:r>
          <a:r>
            <a:rPr lang="en-GB" sz="1800" b="1" dirty="0">
              <a:solidFill>
                <a:schemeClr val="tx1"/>
              </a:solidFill>
            </a:rPr>
            <a:t>?", "Ali je </a:t>
          </a:r>
          <a:r>
            <a:rPr lang="en-GB" sz="1800" b="1" dirty="0" err="1">
              <a:solidFill>
                <a:schemeClr val="tx1"/>
              </a:solidFill>
            </a:rPr>
            <a:t>bila</a:t>
          </a:r>
          <a:r>
            <a:rPr lang="en-GB" sz="1800" b="1" dirty="0">
              <a:solidFill>
                <a:schemeClr val="tx1"/>
              </a:solidFill>
            </a:rPr>
            <a:t> </a:t>
          </a:r>
          <a:r>
            <a:rPr lang="en-GB" sz="1800" b="1" dirty="0" err="1">
              <a:solidFill>
                <a:schemeClr val="tx1"/>
              </a:solidFill>
            </a:rPr>
            <a:t>uspešna</a:t>
          </a:r>
          <a:r>
            <a:rPr lang="en-GB" sz="1800" b="1" dirty="0">
              <a:solidFill>
                <a:schemeClr val="tx1"/>
              </a:solidFill>
            </a:rPr>
            <a:t> </a:t>
          </a:r>
          <a:r>
            <a:rPr lang="en-GB" sz="1800" b="1" dirty="0" err="1">
              <a:solidFill>
                <a:schemeClr val="tx1"/>
              </a:solidFill>
            </a:rPr>
            <a:t>ali</a:t>
          </a:r>
          <a:r>
            <a:rPr lang="en-GB" sz="1800" b="1" dirty="0">
              <a:solidFill>
                <a:schemeClr val="tx1"/>
              </a:solidFill>
            </a:rPr>
            <a:t> ne in </a:t>
          </a:r>
          <a:r>
            <a:rPr lang="en-GB" sz="1800" b="1" dirty="0" err="1">
              <a:solidFill>
                <a:schemeClr val="tx1"/>
              </a:solidFill>
            </a:rPr>
            <a:t>zakaj</a:t>
          </a:r>
          <a:r>
            <a:rPr lang="en-GB" sz="1800" b="1" dirty="0">
              <a:solidFill>
                <a:schemeClr val="tx1"/>
              </a:solidFill>
            </a:rPr>
            <a:t>?" in "</a:t>
          </a:r>
          <a:r>
            <a:rPr lang="en-GB" sz="1800" b="1" dirty="0" err="1">
              <a:solidFill>
                <a:schemeClr val="tx1"/>
              </a:solidFill>
            </a:rPr>
            <a:t>Kaj</a:t>
          </a:r>
          <a:r>
            <a:rPr lang="en-GB" sz="1800" b="1" dirty="0">
              <a:solidFill>
                <a:schemeClr val="tx1"/>
              </a:solidFill>
            </a:rPr>
            <a:t> je </a:t>
          </a:r>
          <a:r>
            <a:rPr lang="en-GB" sz="1800" b="1" dirty="0" err="1">
              <a:solidFill>
                <a:schemeClr val="tx1"/>
              </a:solidFill>
            </a:rPr>
            <a:t>bilo</a:t>
          </a:r>
          <a:r>
            <a:rPr lang="en-GB" sz="1800" b="1" dirty="0">
              <a:solidFill>
                <a:schemeClr val="tx1"/>
              </a:solidFill>
            </a:rPr>
            <a:t> </a:t>
          </a:r>
          <a:r>
            <a:rPr lang="en-GB" sz="1800" b="1" dirty="0" err="1">
              <a:solidFill>
                <a:schemeClr val="tx1"/>
              </a:solidFill>
            </a:rPr>
            <a:t>težko</a:t>
          </a:r>
          <a:r>
            <a:rPr lang="en-GB" sz="1800" b="1" dirty="0">
              <a:solidFill>
                <a:schemeClr val="tx1"/>
              </a:solidFill>
            </a:rPr>
            <a:t> </a:t>
          </a:r>
          <a:r>
            <a:rPr lang="en-GB" sz="1800" b="1" dirty="0" err="1">
              <a:solidFill>
                <a:schemeClr val="tx1"/>
              </a:solidFill>
            </a:rPr>
            <a:t>pri</a:t>
          </a:r>
          <a:r>
            <a:rPr lang="en-GB" sz="1800" b="1" dirty="0">
              <a:solidFill>
                <a:schemeClr val="tx1"/>
              </a:solidFill>
            </a:rPr>
            <a:t> </a:t>
          </a:r>
          <a:r>
            <a:rPr lang="en-GB" sz="1800" b="1" dirty="0" err="1">
              <a:solidFill>
                <a:schemeClr val="tx1"/>
              </a:solidFill>
            </a:rPr>
            <a:t>ponovnem</a:t>
          </a:r>
          <a:r>
            <a:rPr lang="en-GB" sz="1800" b="1" dirty="0">
              <a:solidFill>
                <a:schemeClr val="tx1"/>
              </a:solidFill>
            </a:rPr>
            <a:t> </a:t>
          </a:r>
          <a:r>
            <a:rPr lang="en-GB" sz="1800" b="1" dirty="0" err="1">
              <a:solidFill>
                <a:schemeClr val="tx1"/>
              </a:solidFill>
            </a:rPr>
            <a:t>risanju</a:t>
          </a:r>
          <a:r>
            <a:rPr lang="en-GB" sz="1800" b="1" dirty="0">
              <a:solidFill>
                <a:schemeClr val="tx1"/>
              </a:solidFill>
            </a:rPr>
            <a:t> figure?"</a:t>
          </a:r>
        </a:p>
      </dgm:t>
    </dgm:pt>
    <dgm:pt modelId="{84EE636F-732E-4B72-87B2-7849B1CEB062}" type="parTrans" cxnId="{021784D7-DD96-4672-AC5D-630071F389D9}">
      <dgm:prSet/>
      <dgm:spPr/>
      <dgm:t>
        <a:bodyPr/>
        <a:lstStyle/>
        <a:p>
          <a:endParaRPr lang="en-GB"/>
        </a:p>
      </dgm:t>
    </dgm:pt>
    <dgm:pt modelId="{CF56DECA-51E8-44BA-A862-D40B5AB0BCAF}" type="sibTrans" cxnId="{021784D7-DD96-4672-AC5D-630071F389D9}">
      <dgm:prSet/>
      <dgm:spPr/>
      <dgm:t>
        <a:bodyPr/>
        <a:lstStyle/>
        <a:p>
          <a:endParaRPr lang="en-GB"/>
        </a:p>
      </dgm:t>
    </dgm:pt>
    <dgm:pt modelId="{654544DF-8C0A-4F75-81BF-67C4F6A959BC}" type="pres">
      <dgm:prSet presAssocID="{A856E45D-8BA4-4E78-B564-BDB8AA2F6EB0}" presName="linear" presStyleCnt="0">
        <dgm:presLayoutVars>
          <dgm:animLvl val="lvl"/>
          <dgm:resizeHandles val="exact"/>
        </dgm:presLayoutVars>
      </dgm:prSet>
      <dgm:spPr/>
    </dgm:pt>
    <dgm:pt modelId="{0870DF14-CCE2-4A74-A827-09F54FF40296}" type="pres">
      <dgm:prSet presAssocID="{87209D65-26F6-4753-B745-9C648B72D58F}" presName="parentText" presStyleLbl="node1" presStyleIdx="0" presStyleCnt="1" custLinFactNeighborX="34144" custLinFactNeighborY="-38581">
        <dgm:presLayoutVars>
          <dgm:chMax val="0"/>
          <dgm:bulletEnabled val="1"/>
        </dgm:presLayoutVars>
      </dgm:prSet>
      <dgm:spPr/>
    </dgm:pt>
  </dgm:ptLst>
  <dgm:cxnLst>
    <dgm:cxn modelId="{E602C876-EDC6-4011-BA54-8105C2A5D782}" type="presOf" srcId="{87209D65-26F6-4753-B745-9C648B72D58F}" destId="{0870DF14-CCE2-4A74-A827-09F54FF40296}" srcOrd="0" destOrd="0" presId="urn:microsoft.com/office/officeart/2005/8/layout/vList2"/>
    <dgm:cxn modelId="{A5ED89D6-A238-4D47-A76A-2325F6D8C3DA}" type="presOf" srcId="{A856E45D-8BA4-4E78-B564-BDB8AA2F6EB0}" destId="{654544DF-8C0A-4F75-81BF-67C4F6A959BC}" srcOrd="0" destOrd="0" presId="urn:microsoft.com/office/officeart/2005/8/layout/vList2"/>
    <dgm:cxn modelId="{021784D7-DD96-4672-AC5D-630071F389D9}" srcId="{A856E45D-8BA4-4E78-B564-BDB8AA2F6EB0}" destId="{87209D65-26F6-4753-B745-9C648B72D58F}" srcOrd="0" destOrd="0" parTransId="{84EE636F-732E-4B72-87B2-7849B1CEB062}" sibTransId="{CF56DECA-51E8-44BA-A862-D40B5AB0BCAF}"/>
    <dgm:cxn modelId="{B26B7546-D481-4167-93C4-81F8AD502DA3}" type="presParOf" srcId="{654544DF-8C0A-4F75-81BF-67C4F6A959BC}" destId="{0870DF14-CCE2-4A74-A827-09F54FF40296}"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9F877-5F63-423D-94EC-4793CA03C887}">
      <dsp:nvSpPr>
        <dsp:cNvPr id="0" name=""/>
        <dsp:cNvSpPr/>
      </dsp:nvSpPr>
      <dsp:spPr>
        <a:xfrm>
          <a:off x="4408653" y="439"/>
          <a:ext cx="2118948" cy="2118948"/>
        </a:xfrm>
        <a:prstGeom prst="ellipse">
          <a:avLst/>
        </a:prstGeom>
        <a:solidFill>
          <a:schemeClr val="lt1">
            <a:hueOff val="0"/>
            <a:satOff val="0"/>
            <a:lumOff val="0"/>
            <a:alphaOff val="0"/>
          </a:schemeClr>
        </a:solidFill>
        <a:ln w="19050" cap="flat" cmpd="sng" algn="ctr">
          <a:solidFill>
            <a:srgbClr val="38BEC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err="1"/>
            <a:t>Kako</a:t>
          </a:r>
          <a:r>
            <a:rPr lang="en-US" sz="2300" kern="1200" dirty="0"/>
            <a:t> </a:t>
          </a:r>
          <a:r>
            <a:rPr lang="en-US" sz="2300" kern="1200" dirty="0" err="1"/>
            <a:t>narediti</a:t>
          </a:r>
          <a:r>
            <a:rPr lang="en-US" sz="2300" kern="1200" dirty="0"/>
            <a:t> </a:t>
          </a:r>
          <a:r>
            <a:rPr lang="en-US" sz="2300" kern="1200" dirty="0" err="1"/>
            <a:t>vsebinske</a:t>
          </a:r>
          <a:r>
            <a:rPr lang="en-US" sz="2300" kern="1200" dirty="0"/>
            <a:t> </a:t>
          </a:r>
          <a:r>
            <a:rPr lang="en-US" sz="2300" kern="1200" dirty="0" err="1"/>
            <a:t>povezave</a:t>
          </a:r>
          <a:r>
            <a:rPr lang="en-US" sz="2300" kern="1200" dirty="0"/>
            <a:t>?</a:t>
          </a:r>
          <a:endParaRPr lang="de-DE" sz="2300" kern="1200" dirty="0"/>
        </a:p>
      </dsp:txBody>
      <dsp:txXfrm>
        <a:off x="4718966" y="310752"/>
        <a:ext cx="1498322" cy="1498322"/>
      </dsp:txXfrm>
    </dsp:sp>
    <dsp:sp modelId="{D400FEE1-6F19-4C1C-BA78-45621D45C86D}">
      <dsp:nvSpPr>
        <dsp:cNvPr id="0" name=""/>
        <dsp:cNvSpPr/>
      </dsp:nvSpPr>
      <dsp:spPr>
        <a:xfrm>
          <a:off x="3257408" y="717472"/>
          <a:ext cx="928978" cy="684882"/>
        </a:xfrm>
        <a:prstGeom prst="mathEqual">
          <a:avLst/>
        </a:prstGeom>
        <a:solidFill>
          <a:srgbClr val="A9D18E"/>
        </a:solidFill>
        <a:ln>
          <a:solidFill>
            <a:srgbClr val="A9D18E"/>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de-DE" sz="2800" kern="1200"/>
        </a:p>
      </dsp:txBody>
      <dsp:txXfrm>
        <a:off x="3380544" y="858558"/>
        <a:ext cx="682706" cy="402710"/>
      </dsp:txXfrm>
    </dsp:sp>
    <dsp:sp modelId="{251AB2FD-AC5B-42B7-AA00-3FF7F72F5D10}">
      <dsp:nvSpPr>
        <dsp:cNvPr id="0" name=""/>
        <dsp:cNvSpPr/>
      </dsp:nvSpPr>
      <dsp:spPr>
        <a:xfrm>
          <a:off x="956951" y="20832"/>
          <a:ext cx="2078190" cy="2078163"/>
        </a:xfrm>
        <a:prstGeom prst="ellipse">
          <a:avLst/>
        </a:prstGeom>
        <a:solidFill>
          <a:schemeClr val="lt1">
            <a:hueOff val="0"/>
            <a:satOff val="0"/>
            <a:lumOff val="0"/>
            <a:alphaOff val="0"/>
          </a:schemeClr>
        </a:solidFill>
        <a:ln w="19050" cap="flat" cmpd="sng" algn="ctr">
          <a:solidFill>
            <a:srgbClr val="38BEC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889000">
            <a:lnSpc>
              <a:spcPct val="90000"/>
            </a:lnSpc>
            <a:spcBef>
              <a:spcPct val="0"/>
            </a:spcBef>
            <a:spcAft>
              <a:spcPct val="35000"/>
            </a:spcAft>
            <a:buNone/>
          </a:pPr>
          <a:r>
            <a:rPr lang="en-US" sz="2300" kern="1200" dirty="0" err="1">
              <a:solidFill>
                <a:prstClr val="black">
                  <a:hueOff val="0"/>
                  <a:satOff val="0"/>
                  <a:lumOff val="0"/>
                  <a:alphaOff val="0"/>
                </a:prstClr>
              </a:solidFill>
              <a:latin typeface="Calibri" panose="020F0502020204030204"/>
              <a:ea typeface="+mn-ea"/>
              <a:cs typeface="+mn-cs"/>
            </a:rPr>
            <a:t>Integriran</a:t>
          </a:r>
          <a:r>
            <a:rPr lang="en-US" sz="2300" kern="1200" dirty="0">
              <a:solidFill>
                <a:prstClr val="black">
                  <a:hueOff val="0"/>
                  <a:satOff val="0"/>
                  <a:lumOff val="0"/>
                  <a:alphaOff val="0"/>
                </a:prstClr>
              </a:solidFill>
              <a:latin typeface="Calibri" panose="020F0502020204030204"/>
              <a:ea typeface="+mn-ea"/>
              <a:cs typeface="+mn-cs"/>
            </a:rPr>
            <a:t> </a:t>
          </a:r>
          <a:r>
            <a:rPr lang="en-US" sz="2300" kern="1200" dirty="0" err="1">
              <a:solidFill>
                <a:prstClr val="black">
                  <a:hueOff val="0"/>
                  <a:satOff val="0"/>
                  <a:lumOff val="0"/>
                  <a:alphaOff val="0"/>
                </a:prstClr>
              </a:solidFill>
              <a:latin typeface="Calibri" panose="020F0502020204030204"/>
              <a:ea typeface="+mn-ea"/>
              <a:cs typeface="+mn-cs"/>
            </a:rPr>
            <a:t>kurikulum</a:t>
          </a:r>
          <a:endParaRPr lang="de-DE" sz="2300" kern="1200" dirty="0">
            <a:solidFill>
              <a:prstClr val="black">
                <a:hueOff val="0"/>
                <a:satOff val="0"/>
                <a:lumOff val="0"/>
                <a:alphaOff val="0"/>
              </a:prstClr>
            </a:solidFill>
            <a:latin typeface="Calibri" panose="020F0502020204030204"/>
            <a:ea typeface="+mn-ea"/>
            <a:cs typeface="+mn-cs"/>
          </a:endParaRPr>
        </a:p>
      </dsp:txBody>
      <dsp:txXfrm>
        <a:off x="1261295" y="325172"/>
        <a:ext cx="1469502" cy="14694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02E7A-2EF2-432F-856D-2D248519D6CB}">
      <dsp:nvSpPr>
        <dsp:cNvPr id="0" name=""/>
        <dsp:cNvSpPr/>
      </dsp:nvSpPr>
      <dsp:spPr>
        <a:xfrm>
          <a:off x="0" y="798442"/>
          <a:ext cx="11145078" cy="465666"/>
        </a:xfrm>
        <a:prstGeom prst="notchedRightArrow">
          <a:avLst/>
        </a:prstGeom>
        <a:solidFill>
          <a:srgbClr val="6ECFD7"/>
        </a:solidFill>
        <a:ln>
          <a:solidFill>
            <a:srgbClr val="6ECFD7"/>
          </a:solidFill>
        </a:ln>
        <a:effectLst/>
      </dsp:spPr>
      <dsp:style>
        <a:lnRef idx="0">
          <a:scrgbClr r="0" g="0" b="0"/>
        </a:lnRef>
        <a:fillRef idx="1">
          <a:scrgbClr r="0" g="0" b="0"/>
        </a:fillRef>
        <a:effectRef idx="0">
          <a:scrgbClr r="0" g="0" b="0"/>
        </a:effectRef>
        <a:fontRef idx="minor"/>
      </dsp:style>
    </dsp:sp>
    <dsp:sp modelId="{3A6FF62C-6126-4E9F-BDAA-FF78C746FFF8}">
      <dsp:nvSpPr>
        <dsp:cNvPr id="0" name=""/>
        <dsp:cNvSpPr/>
      </dsp:nvSpPr>
      <dsp:spPr>
        <a:xfrm>
          <a:off x="4897" y="0"/>
          <a:ext cx="3232507" cy="825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GB" sz="2400" b="0" kern="1200" dirty="0" err="1">
              <a:latin typeface="+mn-lt"/>
            </a:rPr>
            <a:t>Multidisciplinarnost</a:t>
          </a:r>
          <a:endParaRPr lang="en-GB" sz="2400" b="0" kern="1200" dirty="0">
            <a:latin typeface="+mn-lt"/>
          </a:endParaRPr>
        </a:p>
      </dsp:txBody>
      <dsp:txXfrm>
        <a:off x="4897" y="0"/>
        <a:ext cx="3232507" cy="825020"/>
      </dsp:txXfrm>
    </dsp:sp>
    <dsp:sp modelId="{BDD50025-6E34-488A-9EA4-54142E09FDBD}">
      <dsp:nvSpPr>
        <dsp:cNvPr id="0" name=""/>
        <dsp:cNvSpPr/>
      </dsp:nvSpPr>
      <dsp:spPr>
        <a:xfrm>
          <a:off x="1530208" y="940332"/>
          <a:ext cx="181886" cy="181886"/>
        </a:xfrm>
        <a:prstGeom prst="ellipse">
          <a:avLst/>
        </a:prstGeom>
        <a:solidFill>
          <a:srgbClr val="A9D18E"/>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ED533-D3F3-452C-87D8-D3885B6FF15E}">
      <dsp:nvSpPr>
        <dsp:cNvPr id="0" name=""/>
        <dsp:cNvSpPr/>
      </dsp:nvSpPr>
      <dsp:spPr>
        <a:xfrm>
          <a:off x="3399031" y="1237531"/>
          <a:ext cx="3232507" cy="825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b="0" kern="1200" dirty="0" err="1">
              <a:latin typeface="+mn-lt"/>
            </a:rPr>
            <a:t>Interdisciplinarnost</a:t>
          </a:r>
          <a:endParaRPr lang="de-DE" sz="2400" b="0" kern="1200" dirty="0">
            <a:latin typeface="+mn-lt"/>
          </a:endParaRPr>
        </a:p>
      </dsp:txBody>
      <dsp:txXfrm>
        <a:off x="3399031" y="1237531"/>
        <a:ext cx="3232507" cy="825020"/>
      </dsp:txXfrm>
    </dsp:sp>
    <dsp:sp modelId="{39E21362-E04A-41E4-B7F3-9150808A2DE6}">
      <dsp:nvSpPr>
        <dsp:cNvPr id="0" name=""/>
        <dsp:cNvSpPr/>
      </dsp:nvSpPr>
      <dsp:spPr>
        <a:xfrm>
          <a:off x="4924342" y="940332"/>
          <a:ext cx="181886" cy="181886"/>
        </a:xfrm>
        <a:prstGeom prst="ellipse">
          <a:avLst/>
        </a:prstGeom>
        <a:solidFill>
          <a:srgbClr val="A9D18E"/>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2CEF96-C9BE-4030-803F-32FAE77DA00B}">
      <dsp:nvSpPr>
        <dsp:cNvPr id="0" name=""/>
        <dsp:cNvSpPr/>
      </dsp:nvSpPr>
      <dsp:spPr>
        <a:xfrm>
          <a:off x="6793164" y="0"/>
          <a:ext cx="3232507" cy="825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GB" sz="2400" b="0" kern="1200" dirty="0" err="1">
              <a:latin typeface="+mn-lt"/>
            </a:rPr>
            <a:t>Transdisciplinarnost</a:t>
          </a:r>
          <a:endParaRPr lang="de-DE" sz="2400" b="0" kern="1200" dirty="0">
            <a:latin typeface="+mn-lt"/>
          </a:endParaRPr>
        </a:p>
      </dsp:txBody>
      <dsp:txXfrm>
        <a:off x="6793164" y="0"/>
        <a:ext cx="3232507" cy="825020"/>
      </dsp:txXfrm>
    </dsp:sp>
    <dsp:sp modelId="{975C9CE6-887A-40F5-9D09-D9FA3B973F70}">
      <dsp:nvSpPr>
        <dsp:cNvPr id="0" name=""/>
        <dsp:cNvSpPr/>
      </dsp:nvSpPr>
      <dsp:spPr>
        <a:xfrm>
          <a:off x="8319222" y="941079"/>
          <a:ext cx="180392" cy="180392"/>
        </a:xfrm>
        <a:prstGeom prst="ellipse">
          <a:avLst/>
        </a:prstGeom>
        <a:solidFill>
          <a:srgbClr val="A9D18E"/>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2522D-8C61-4E84-AD10-58AC669B6A6C}">
      <dsp:nvSpPr>
        <dsp:cNvPr id="0" name=""/>
        <dsp:cNvSpPr/>
      </dsp:nvSpPr>
      <dsp:spPr>
        <a:xfrm>
          <a:off x="3340488" y="1752797"/>
          <a:ext cx="5745911" cy="2734875"/>
        </a:xfrm>
        <a:prstGeom prst="rect">
          <a:avLst/>
        </a:prstGeom>
        <a:noFill/>
        <a:ln w="38100">
          <a:solidFill>
            <a:srgbClr val="38BEC8"/>
          </a:solid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l" defTabSz="889000">
            <a:lnSpc>
              <a:spcPct val="90000"/>
            </a:lnSpc>
            <a:spcBef>
              <a:spcPct val="0"/>
            </a:spcBef>
            <a:spcAft>
              <a:spcPct val="35000"/>
            </a:spcAft>
            <a:buNone/>
          </a:pPr>
          <a:r>
            <a:rPr lang="en-GB" sz="2000" b="0" kern="1200" dirty="0" err="1">
              <a:solidFill>
                <a:schemeClr val="tx1"/>
              </a:solidFill>
            </a:rPr>
            <a:t>Učence</a:t>
          </a:r>
          <a:r>
            <a:rPr lang="en-GB" sz="2000" b="0" kern="1200" dirty="0">
              <a:solidFill>
                <a:schemeClr val="tx1"/>
              </a:solidFill>
            </a:rPr>
            <a:t> </a:t>
          </a:r>
          <a:r>
            <a:rPr lang="en-GB" sz="2000" b="0" kern="1200" dirty="0" err="1">
              <a:solidFill>
                <a:schemeClr val="tx1"/>
              </a:solidFill>
            </a:rPr>
            <a:t>zanima</a:t>
          </a:r>
          <a:r>
            <a:rPr lang="en-GB" sz="2000" b="0" kern="1200" dirty="0">
              <a:solidFill>
                <a:schemeClr val="tx1"/>
              </a:solidFill>
            </a:rPr>
            <a:t> </a:t>
          </a:r>
          <a:r>
            <a:rPr lang="en-GB" sz="2000" b="0" kern="1200" dirty="0" err="1">
              <a:solidFill>
                <a:schemeClr val="tx1"/>
              </a:solidFill>
            </a:rPr>
            <a:t>raziskovanje</a:t>
          </a:r>
          <a:r>
            <a:rPr lang="en-GB" sz="2000" b="0" kern="1200" dirty="0">
              <a:solidFill>
                <a:schemeClr val="tx1"/>
              </a:solidFill>
            </a:rPr>
            <a:t> </a:t>
          </a:r>
          <a:r>
            <a:rPr lang="en-GB" sz="2000" b="0" kern="1200" dirty="0" err="1">
              <a:solidFill>
                <a:schemeClr val="tx1"/>
              </a:solidFill>
            </a:rPr>
            <a:t>učinkov</a:t>
          </a:r>
          <a:r>
            <a:rPr lang="en-GB" sz="2000" b="0" kern="1200" dirty="0">
              <a:solidFill>
                <a:schemeClr val="tx1"/>
              </a:solidFill>
            </a:rPr>
            <a:t> </a:t>
          </a:r>
          <a:r>
            <a:rPr lang="en-GB" sz="2000" b="0" kern="1200" dirty="0" err="1">
              <a:solidFill>
                <a:schemeClr val="tx1"/>
              </a:solidFill>
            </a:rPr>
            <a:t>trendov</a:t>
          </a:r>
          <a:r>
            <a:rPr lang="en-GB" sz="2000" b="0" kern="1200" dirty="0">
              <a:solidFill>
                <a:schemeClr val="tx1"/>
              </a:solidFill>
            </a:rPr>
            <a:t> </a:t>
          </a:r>
          <a:r>
            <a:rPr lang="en-GB" sz="2000" b="0" kern="1200" dirty="0" err="1">
              <a:solidFill>
                <a:schemeClr val="tx1"/>
              </a:solidFill>
            </a:rPr>
            <a:t>globalnega</a:t>
          </a:r>
          <a:r>
            <a:rPr lang="en-GB" sz="2000" b="0" kern="1200" dirty="0">
              <a:solidFill>
                <a:schemeClr val="tx1"/>
              </a:solidFill>
            </a:rPr>
            <a:t> </a:t>
          </a:r>
          <a:r>
            <a:rPr lang="en-GB" sz="2000" b="0" kern="1200" dirty="0" err="1">
              <a:solidFill>
                <a:schemeClr val="tx1"/>
              </a:solidFill>
            </a:rPr>
            <a:t>segrevanja</a:t>
          </a:r>
          <a:r>
            <a:rPr lang="en-GB" sz="2000" b="0" kern="1200" dirty="0">
              <a:solidFill>
                <a:schemeClr val="tx1"/>
              </a:solidFill>
            </a:rPr>
            <a:t>. V </a:t>
          </a:r>
          <a:r>
            <a:rPr lang="en-GB" sz="2000" b="0" kern="1200" dirty="0" err="1">
              <a:solidFill>
                <a:schemeClr val="tx1"/>
              </a:solidFill>
            </a:rPr>
            <a:t>tem</a:t>
          </a:r>
          <a:r>
            <a:rPr lang="en-GB" sz="2000" b="0" kern="1200" dirty="0">
              <a:solidFill>
                <a:schemeClr val="tx1"/>
              </a:solidFill>
            </a:rPr>
            <a:t> </a:t>
          </a:r>
          <a:r>
            <a:rPr lang="en-GB" sz="2000" b="0" kern="1200" dirty="0" err="1">
              <a:solidFill>
                <a:schemeClr val="tx1"/>
              </a:solidFill>
            </a:rPr>
            <a:t>primeru</a:t>
          </a:r>
          <a:r>
            <a:rPr lang="en-GB" sz="2000" b="0" kern="1200" dirty="0">
              <a:solidFill>
                <a:schemeClr val="tx1"/>
              </a:solidFill>
            </a:rPr>
            <a:t> </a:t>
          </a:r>
          <a:r>
            <a:rPr lang="en-GB" sz="2000" b="0" kern="1200" dirty="0" err="1">
              <a:solidFill>
                <a:schemeClr val="tx1"/>
              </a:solidFill>
            </a:rPr>
            <a:t>bo</a:t>
          </a:r>
          <a:r>
            <a:rPr lang="en-GB" sz="2000" b="0" kern="1200" dirty="0">
              <a:solidFill>
                <a:schemeClr val="tx1"/>
              </a:solidFill>
            </a:rPr>
            <a:t> moral </a:t>
          </a:r>
          <a:r>
            <a:rPr lang="en-GB" sz="2000" b="0" kern="1200" dirty="0" err="1">
              <a:solidFill>
                <a:schemeClr val="tx1"/>
              </a:solidFill>
            </a:rPr>
            <a:t>učitelj</a:t>
          </a:r>
          <a:r>
            <a:rPr lang="en-GB" sz="2000" b="0" kern="1200" dirty="0">
              <a:solidFill>
                <a:schemeClr val="tx1"/>
              </a:solidFill>
            </a:rPr>
            <a:t> v </a:t>
          </a:r>
          <a:r>
            <a:rPr lang="en-GB" sz="2000" b="0" kern="1200" dirty="0" err="1">
              <a:solidFill>
                <a:schemeClr val="tx1"/>
              </a:solidFill>
            </a:rPr>
            <a:t>sodelovanju</a:t>
          </a:r>
          <a:r>
            <a:rPr lang="en-GB" sz="2000" b="0" kern="1200" dirty="0">
              <a:solidFill>
                <a:schemeClr val="tx1"/>
              </a:solidFill>
            </a:rPr>
            <a:t> z </a:t>
          </a:r>
          <a:r>
            <a:rPr lang="en-GB" sz="2000" b="0" kern="1200" dirty="0" err="1">
              <a:solidFill>
                <a:schemeClr val="tx1"/>
              </a:solidFill>
            </a:rPr>
            <a:t>učenci</a:t>
          </a:r>
          <a:r>
            <a:rPr lang="en-GB" sz="2000" b="0" kern="1200" dirty="0">
              <a:solidFill>
                <a:schemeClr val="tx1"/>
              </a:solidFill>
            </a:rPr>
            <a:t> </a:t>
          </a:r>
          <a:r>
            <a:rPr lang="en-GB" sz="2000" b="0" kern="1200" dirty="0" err="1">
              <a:solidFill>
                <a:schemeClr val="tx1"/>
              </a:solidFill>
            </a:rPr>
            <a:t>pripraviti</a:t>
          </a:r>
          <a:r>
            <a:rPr lang="en-GB" sz="2000" b="0" kern="1200" dirty="0">
              <a:solidFill>
                <a:schemeClr val="tx1"/>
              </a:solidFill>
            </a:rPr>
            <a:t> </a:t>
          </a:r>
          <a:r>
            <a:rPr lang="en-GB" sz="2000" b="0" kern="1200" dirty="0" err="1">
              <a:solidFill>
                <a:schemeClr val="tx1"/>
              </a:solidFill>
            </a:rPr>
            <a:t>učni</a:t>
          </a:r>
          <a:r>
            <a:rPr lang="en-GB" sz="2000" b="0" kern="1200" dirty="0">
              <a:solidFill>
                <a:schemeClr val="tx1"/>
              </a:solidFill>
            </a:rPr>
            <a:t> </a:t>
          </a:r>
          <a:r>
            <a:rPr lang="en-GB" sz="2000" b="0" kern="1200" dirty="0" err="1">
              <a:solidFill>
                <a:schemeClr val="tx1"/>
              </a:solidFill>
            </a:rPr>
            <a:t>načrt</a:t>
          </a:r>
          <a:r>
            <a:rPr lang="en-GB" sz="2000" b="0" kern="1200" dirty="0">
              <a:solidFill>
                <a:schemeClr val="tx1"/>
              </a:solidFill>
            </a:rPr>
            <a:t>, ki </a:t>
          </a:r>
          <a:r>
            <a:rPr lang="en-GB" sz="2000" b="0" kern="1200" dirty="0" err="1">
              <a:solidFill>
                <a:schemeClr val="tx1"/>
              </a:solidFill>
            </a:rPr>
            <a:t>bo</a:t>
          </a:r>
          <a:r>
            <a:rPr lang="en-GB" sz="2000" b="0" kern="1200" dirty="0">
              <a:solidFill>
                <a:schemeClr val="tx1"/>
              </a:solidFill>
            </a:rPr>
            <a:t> </a:t>
          </a:r>
          <a:r>
            <a:rPr lang="en-GB" sz="2000" b="0" kern="1200" dirty="0" err="1">
              <a:solidFill>
                <a:schemeClr val="tx1"/>
              </a:solidFill>
            </a:rPr>
            <a:t>vključeval</a:t>
          </a:r>
          <a:r>
            <a:rPr lang="en-GB" sz="2000" b="0" kern="1200" dirty="0">
              <a:solidFill>
                <a:schemeClr val="tx1"/>
              </a:solidFill>
            </a:rPr>
            <a:t> </a:t>
          </a:r>
          <a:r>
            <a:rPr lang="en-GB" sz="2000" b="0" kern="1200" dirty="0" err="1">
              <a:solidFill>
                <a:schemeClr val="tx1"/>
              </a:solidFill>
            </a:rPr>
            <a:t>različne</a:t>
          </a:r>
          <a:r>
            <a:rPr lang="en-GB" sz="2000" b="0" kern="1200" dirty="0">
              <a:solidFill>
                <a:schemeClr val="tx1"/>
              </a:solidFill>
            </a:rPr>
            <a:t> </a:t>
          </a:r>
          <a:r>
            <a:rPr lang="en-GB" sz="2000" b="0" kern="1200" dirty="0" err="1">
              <a:solidFill>
                <a:schemeClr val="tx1"/>
              </a:solidFill>
            </a:rPr>
            <a:t>teme</a:t>
          </a:r>
          <a:r>
            <a:rPr lang="en-GB" sz="2000" b="0" kern="1200" dirty="0">
              <a:solidFill>
                <a:schemeClr val="tx1"/>
              </a:solidFill>
            </a:rPr>
            <a:t> s </a:t>
          </a:r>
          <a:r>
            <a:rPr lang="en-GB" sz="2000" b="0" kern="1200" dirty="0" err="1">
              <a:solidFill>
                <a:schemeClr val="tx1"/>
              </a:solidFill>
            </a:rPr>
            <a:t>področja</a:t>
          </a:r>
          <a:r>
            <a:rPr lang="en-GB" sz="2000" b="0" kern="1200" dirty="0">
              <a:solidFill>
                <a:schemeClr val="tx1"/>
              </a:solidFill>
            </a:rPr>
            <a:t> </a:t>
          </a:r>
          <a:r>
            <a:rPr lang="en-GB" sz="2000" b="0" kern="1200" dirty="0" err="1">
              <a:solidFill>
                <a:schemeClr val="tx1"/>
              </a:solidFill>
            </a:rPr>
            <a:t>naravoslovja</a:t>
          </a:r>
          <a:r>
            <a:rPr lang="en-GB" sz="2000" b="0" kern="1200" dirty="0">
              <a:solidFill>
                <a:schemeClr val="tx1"/>
              </a:solidFill>
            </a:rPr>
            <a:t>, </a:t>
          </a:r>
          <a:r>
            <a:rPr lang="en-GB" sz="2000" b="0" kern="1200" dirty="0" err="1">
              <a:solidFill>
                <a:schemeClr val="tx1"/>
              </a:solidFill>
            </a:rPr>
            <a:t>matematike</a:t>
          </a:r>
          <a:r>
            <a:rPr lang="en-GB" sz="2000" b="0" kern="1200" dirty="0">
              <a:solidFill>
                <a:schemeClr val="tx1"/>
              </a:solidFill>
            </a:rPr>
            <a:t>, </a:t>
          </a:r>
          <a:r>
            <a:rPr lang="en-GB" sz="2000" b="0" kern="1200" dirty="0" err="1">
              <a:solidFill>
                <a:schemeClr val="tx1"/>
              </a:solidFill>
            </a:rPr>
            <a:t>književnosti</a:t>
          </a:r>
          <a:r>
            <a:rPr lang="en-GB" sz="2000" b="0" kern="1200" dirty="0">
              <a:solidFill>
                <a:schemeClr val="tx1"/>
              </a:solidFill>
            </a:rPr>
            <a:t> in </a:t>
          </a:r>
          <a:r>
            <a:rPr lang="en-GB" sz="2000" b="0" kern="1200" dirty="0" err="1">
              <a:solidFill>
                <a:schemeClr val="tx1"/>
              </a:solidFill>
            </a:rPr>
            <a:t>zgodovine</a:t>
          </a:r>
          <a:r>
            <a:rPr lang="en-GB" sz="2000" b="0" kern="1200" dirty="0">
              <a:solidFill>
                <a:schemeClr val="tx1"/>
              </a:solidFill>
            </a:rPr>
            <a:t>, ki so </a:t>
          </a:r>
          <a:r>
            <a:rPr lang="en-GB" sz="2000" b="0" kern="1200" dirty="0" err="1">
              <a:solidFill>
                <a:schemeClr val="tx1"/>
              </a:solidFill>
            </a:rPr>
            <a:t>povezane</a:t>
          </a:r>
          <a:r>
            <a:rPr lang="en-GB" sz="2000" b="0" kern="1200" dirty="0">
              <a:solidFill>
                <a:schemeClr val="tx1"/>
              </a:solidFill>
            </a:rPr>
            <a:t> s to </a:t>
          </a:r>
          <a:r>
            <a:rPr lang="en-GB" sz="2000" b="0" kern="1200" dirty="0" err="1">
              <a:solidFill>
                <a:schemeClr val="tx1"/>
              </a:solidFill>
            </a:rPr>
            <a:t>temo</a:t>
          </a:r>
          <a:r>
            <a:rPr lang="en-GB" sz="2000" b="0" kern="1200" dirty="0">
              <a:solidFill>
                <a:schemeClr val="tx1"/>
              </a:solidFill>
            </a:rPr>
            <a:t>. </a:t>
          </a:r>
          <a:r>
            <a:rPr lang="en-GB" sz="2000" b="0" kern="1200" dirty="0" err="1">
              <a:solidFill>
                <a:schemeClr val="tx1"/>
              </a:solidFill>
            </a:rPr>
            <a:t>Raziskovanje</a:t>
          </a:r>
          <a:r>
            <a:rPr lang="en-GB" sz="2000" b="0" kern="1200" dirty="0">
              <a:solidFill>
                <a:schemeClr val="tx1"/>
              </a:solidFill>
            </a:rPr>
            <a:t> </a:t>
          </a:r>
          <a:r>
            <a:rPr lang="en-GB" sz="2000" b="0" kern="1200" dirty="0" err="1">
              <a:solidFill>
                <a:schemeClr val="tx1"/>
              </a:solidFill>
            </a:rPr>
            <a:t>učinkov</a:t>
          </a:r>
          <a:r>
            <a:rPr lang="en-GB" sz="2000" b="0" kern="1200" dirty="0">
              <a:solidFill>
                <a:schemeClr val="tx1"/>
              </a:solidFill>
            </a:rPr>
            <a:t> </a:t>
          </a:r>
          <a:r>
            <a:rPr lang="en-GB" sz="2000" b="0" kern="1200" dirty="0" err="1">
              <a:solidFill>
                <a:schemeClr val="tx1"/>
              </a:solidFill>
            </a:rPr>
            <a:t>globalnega</a:t>
          </a:r>
          <a:r>
            <a:rPr lang="en-GB" sz="2000" b="0" kern="1200" dirty="0">
              <a:solidFill>
                <a:schemeClr val="tx1"/>
              </a:solidFill>
            </a:rPr>
            <a:t> </a:t>
          </a:r>
          <a:r>
            <a:rPr lang="en-GB" sz="2000" b="0" kern="1200" dirty="0" err="1">
              <a:solidFill>
                <a:schemeClr val="tx1"/>
              </a:solidFill>
            </a:rPr>
            <a:t>segrevanja</a:t>
          </a:r>
          <a:r>
            <a:rPr lang="en-GB" sz="2000" b="0" kern="1200" dirty="0">
              <a:solidFill>
                <a:schemeClr val="tx1"/>
              </a:solidFill>
            </a:rPr>
            <a:t> </a:t>
          </a:r>
          <a:r>
            <a:rPr lang="en-GB" sz="2000" b="0" kern="1200" dirty="0" err="1">
              <a:solidFill>
                <a:schemeClr val="tx1"/>
              </a:solidFill>
            </a:rPr>
            <a:t>ni</a:t>
          </a:r>
          <a:r>
            <a:rPr lang="en-GB" sz="2000" b="0" kern="1200" dirty="0">
              <a:solidFill>
                <a:schemeClr val="tx1"/>
              </a:solidFill>
            </a:rPr>
            <a:t> </a:t>
          </a:r>
          <a:r>
            <a:rPr lang="en-GB" sz="2000" b="0" kern="1200" dirty="0" err="1">
              <a:solidFill>
                <a:schemeClr val="tx1"/>
              </a:solidFill>
            </a:rPr>
            <a:t>ločeno</a:t>
          </a:r>
          <a:r>
            <a:rPr lang="en-GB" sz="2000" b="0" kern="1200" dirty="0">
              <a:solidFill>
                <a:schemeClr val="tx1"/>
              </a:solidFill>
            </a:rPr>
            <a:t> </a:t>
          </a:r>
          <a:r>
            <a:rPr lang="en-GB" sz="2000" b="0" kern="1200" dirty="0" err="1">
              <a:solidFill>
                <a:schemeClr val="tx1"/>
              </a:solidFill>
            </a:rPr>
            <a:t>na</a:t>
          </a:r>
          <a:r>
            <a:rPr lang="en-GB" sz="2000" b="0" kern="1200" dirty="0">
              <a:solidFill>
                <a:schemeClr val="tx1"/>
              </a:solidFill>
            </a:rPr>
            <a:t> </a:t>
          </a:r>
          <a:r>
            <a:rPr lang="en-GB" sz="2000" b="0" kern="1200" dirty="0" err="1">
              <a:solidFill>
                <a:schemeClr val="tx1"/>
              </a:solidFill>
            </a:rPr>
            <a:t>ločena</a:t>
          </a:r>
          <a:r>
            <a:rPr lang="en-GB" sz="2000" b="0" kern="1200" dirty="0">
              <a:solidFill>
                <a:schemeClr val="tx1"/>
              </a:solidFill>
            </a:rPr>
            <a:t> </a:t>
          </a:r>
          <a:r>
            <a:rPr lang="en-GB" sz="2000" b="0" kern="1200" dirty="0" err="1">
              <a:solidFill>
                <a:schemeClr val="tx1"/>
              </a:solidFill>
            </a:rPr>
            <a:t>vsebinska</a:t>
          </a:r>
          <a:r>
            <a:rPr lang="en-GB" sz="2000" b="0" kern="1200" dirty="0">
              <a:solidFill>
                <a:schemeClr val="tx1"/>
              </a:solidFill>
            </a:rPr>
            <a:t> </a:t>
          </a:r>
          <a:r>
            <a:rPr lang="en-GB" sz="2000" b="0" kern="1200" dirty="0" err="1">
              <a:solidFill>
                <a:schemeClr val="tx1"/>
              </a:solidFill>
            </a:rPr>
            <a:t>področja</a:t>
          </a:r>
          <a:r>
            <a:rPr lang="en-GB" sz="2000" b="0" kern="1200" dirty="0">
              <a:solidFill>
                <a:schemeClr val="tx1"/>
              </a:solidFill>
            </a:rPr>
            <a:t> (Neumann in Dion, 2021). 
</a:t>
          </a:r>
        </a:p>
      </dsp:txBody>
      <dsp:txXfrm>
        <a:off x="3340488" y="1752797"/>
        <a:ext cx="5745911" cy="2734875"/>
      </dsp:txXfrm>
    </dsp:sp>
    <dsp:sp modelId="{8A165BA6-8055-434E-A931-62117448E467}">
      <dsp:nvSpPr>
        <dsp:cNvPr id="0" name=""/>
        <dsp:cNvSpPr/>
      </dsp:nvSpPr>
      <dsp:spPr>
        <a:xfrm rot="10800000">
          <a:off x="2282440" y="1961714"/>
          <a:ext cx="795112" cy="2317040"/>
        </a:xfrm>
        <a:prstGeom prst="leftBrace">
          <a:avLst>
            <a:gd name="adj1" fmla="val 35000"/>
            <a:gd name="adj2" fmla="val 50000"/>
          </a:avLst>
        </a:prstGeom>
        <a:noFill/>
        <a:ln w="76200" cap="flat" cmpd="sng" algn="ctr">
          <a:no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0DF14-CCE2-4A74-A827-09F54FF40296}">
      <dsp:nvSpPr>
        <dsp:cNvPr id="0" name=""/>
        <dsp:cNvSpPr/>
      </dsp:nvSpPr>
      <dsp:spPr>
        <a:xfrm>
          <a:off x="0" y="0"/>
          <a:ext cx="10600690" cy="1559025"/>
        </a:xfrm>
        <a:prstGeom prst="roundRect">
          <a:avLst/>
        </a:prstGeom>
        <a:solidFill>
          <a:srgbClr val="38BEC8"/>
        </a:solidFill>
        <a:ln w="38100" cap="flat" cmpd="sng" algn="ctr">
          <a:solidFill>
            <a:srgbClr val="38BEC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err="1">
              <a:solidFill>
                <a:schemeClr val="tx1"/>
              </a:solidFill>
            </a:rPr>
            <a:t>Korak</a:t>
          </a:r>
          <a:r>
            <a:rPr lang="en-GB" sz="1800" b="1" kern="1200" dirty="0">
              <a:solidFill>
                <a:schemeClr val="tx1"/>
              </a:solidFill>
            </a:rPr>
            <a:t> 1: </a:t>
          </a:r>
          <a:r>
            <a:rPr lang="en-GB" sz="1800" b="1" kern="1200" dirty="0" err="1">
              <a:solidFill>
                <a:schemeClr val="tx1"/>
              </a:solidFill>
            </a:rPr>
            <a:t>Učitelj</a:t>
          </a:r>
          <a:r>
            <a:rPr lang="en-GB" sz="1800" b="1" kern="1200" dirty="0">
              <a:solidFill>
                <a:schemeClr val="tx1"/>
              </a:solidFill>
            </a:rPr>
            <a:t> za </a:t>
          </a:r>
          <a:r>
            <a:rPr lang="en-GB" sz="1800" b="1" kern="1200" dirty="0" err="1">
              <a:solidFill>
                <a:schemeClr val="tx1"/>
              </a:solidFill>
            </a:rPr>
            <a:t>eno</a:t>
          </a:r>
          <a:r>
            <a:rPr lang="en-GB" sz="1800" b="1" kern="1200" dirty="0">
              <a:solidFill>
                <a:schemeClr val="tx1"/>
              </a:solidFill>
            </a:rPr>
            <a:t> </a:t>
          </a:r>
          <a:r>
            <a:rPr lang="en-GB" sz="1800" b="1" kern="1200" dirty="0" err="1">
              <a:solidFill>
                <a:schemeClr val="tx1"/>
              </a:solidFill>
            </a:rPr>
            <a:t>minuto</a:t>
          </a:r>
          <a:r>
            <a:rPr lang="en-GB" sz="1800" b="1" kern="1200" dirty="0">
              <a:solidFill>
                <a:schemeClr val="tx1"/>
              </a:solidFill>
            </a:rPr>
            <a:t> </a:t>
          </a:r>
          <a:r>
            <a:rPr lang="en-GB" sz="1800" b="1" kern="1200" dirty="0" err="1">
              <a:solidFill>
                <a:schemeClr val="tx1"/>
              </a:solidFill>
            </a:rPr>
            <a:t>projicira</a:t>
          </a:r>
          <a:r>
            <a:rPr lang="en-GB" sz="1800" b="1" kern="1200" dirty="0">
              <a:solidFill>
                <a:schemeClr val="tx1"/>
              </a:solidFill>
            </a:rPr>
            <a:t> </a:t>
          </a:r>
          <a:r>
            <a:rPr lang="en-GB" sz="1800" b="1" kern="1200" dirty="0" err="1">
              <a:solidFill>
                <a:schemeClr val="tx1"/>
              </a:solidFill>
            </a:rPr>
            <a:t>sliko</a:t>
          </a:r>
          <a:r>
            <a:rPr lang="en-GB" sz="1800" b="1" kern="1200" dirty="0">
              <a:solidFill>
                <a:schemeClr val="tx1"/>
              </a:solidFill>
            </a:rPr>
            <a:t> </a:t>
          </a:r>
          <a:r>
            <a:rPr lang="en-GB" sz="1800" b="1" kern="1200" dirty="0" err="1">
              <a:solidFill>
                <a:schemeClr val="tx1"/>
              </a:solidFill>
            </a:rPr>
            <a:t>kretskega</a:t>
          </a:r>
          <a:r>
            <a:rPr lang="en-GB" sz="1800" b="1" kern="1200" dirty="0">
              <a:solidFill>
                <a:schemeClr val="tx1"/>
              </a:solidFill>
            </a:rPr>
            <a:t> </a:t>
          </a:r>
          <a:r>
            <a:rPr lang="en-GB" sz="1800" b="1" kern="1200" dirty="0" err="1">
              <a:solidFill>
                <a:schemeClr val="tx1"/>
              </a:solidFill>
            </a:rPr>
            <a:t>labirinta</a:t>
          </a:r>
          <a:r>
            <a:rPr lang="en-GB" sz="1800" b="1" kern="1200" dirty="0">
              <a:solidFill>
                <a:schemeClr val="tx1"/>
              </a:solidFill>
            </a:rPr>
            <a:t> in </a:t>
          </a:r>
          <a:r>
            <a:rPr lang="en-GB" sz="1800" b="1" kern="1200" dirty="0" err="1">
              <a:solidFill>
                <a:schemeClr val="tx1"/>
              </a:solidFill>
            </a:rPr>
            <a:t>prosi</a:t>
          </a:r>
          <a:r>
            <a:rPr lang="en-GB" sz="1800" b="1" kern="1200" dirty="0">
              <a:solidFill>
                <a:schemeClr val="tx1"/>
              </a:solidFill>
            </a:rPr>
            <a:t> </a:t>
          </a:r>
          <a:r>
            <a:rPr lang="en-GB" sz="1800" b="1" kern="1200" dirty="0" err="1">
              <a:solidFill>
                <a:schemeClr val="tx1"/>
              </a:solidFill>
            </a:rPr>
            <a:t>učence</a:t>
          </a:r>
          <a:r>
            <a:rPr lang="en-GB" sz="1800" b="1" kern="1200" dirty="0">
              <a:solidFill>
                <a:schemeClr val="tx1"/>
              </a:solidFill>
            </a:rPr>
            <a:t>, </a:t>
          </a:r>
          <a:r>
            <a:rPr lang="en-GB" sz="1800" b="1" kern="1200" dirty="0" err="1">
              <a:solidFill>
                <a:schemeClr val="tx1"/>
              </a:solidFill>
            </a:rPr>
            <a:t>naj</a:t>
          </a:r>
          <a:r>
            <a:rPr lang="en-GB" sz="1800" b="1" kern="1200" dirty="0">
              <a:solidFill>
                <a:schemeClr val="tx1"/>
              </a:solidFill>
            </a:rPr>
            <a:t> </a:t>
          </a:r>
          <a:r>
            <a:rPr lang="en-GB" sz="1800" b="1" kern="1200" dirty="0" err="1">
              <a:solidFill>
                <a:schemeClr val="tx1"/>
              </a:solidFill>
            </a:rPr>
            <a:t>preučijo</a:t>
          </a:r>
          <a:r>
            <a:rPr lang="en-GB" sz="1800" b="1" kern="1200" dirty="0">
              <a:solidFill>
                <a:schemeClr val="tx1"/>
              </a:solidFill>
            </a:rPr>
            <a:t> in </a:t>
          </a:r>
          <a:r>
            <a:rPr lang="en-GB" sz="1800" b="1" kern="1200" dirty="0" err="1">
              <a:solidFill>
                <a:schemeClr val="tx1"/>
              </a:solidFill>
            </a:rPr>
            <a:t>si</a:t>
          </a:r>
          <a:r>
            <a:rPr lang="en-GB" sz="1800" b="1" kern="1200" dirty="0">
              <a:solidFill>
                <a:schemeClr val="tx1"/>
              </a:solidFill>
            </a:rPr>
            <a:t> </a:t>
          </a:r>
          <a:r>
            <a:rPr lang="en-GB" sz="1800" b="1" kern="1200" dirty="0" err="1">
              <a:solidFill>
                <a:schemeClr val="tx1"/>
              </a:solidFill>
            </a:rPr>
            <a:t>zapomnijo</a:t>
          </a:r>
          <a:r>
            <a:rPr lang="en-GB" sz="1800" b="1" kern="1200" dirty="0">
              <a:solidFill>
                <a:schemeClr val="tx1"/>
              </a:solidFill>
            </a:rPr>
            <a:t> </a:t>
          </a:r>
          <a:r>
            <a:rPr lang="en-GB" sz="1800" b="1" kern="1200" dirty="0" err="1">
              <a:solidFill>
                <a:schemeClr val="tx1"/>
              </a:solidFill>
            </a:rPr>
            <a:t>obliko</a:t>
          </a:r>
          <a:r>
            <a:rPr lang="en-GB" sz="1800" b="1" kern="1200" dirty="0">
              <a:solidFill>
                <a:schemeClr val="tx1"/>
              </a:solidFill>
            </a:rPr>
            <a:t> </a:t>
          </a:r>
          <a:r>
            <a:rPr lang="en-GB" sz="1800" b="1" kern="1200" dirty="0" err="1">
              <a:solidFill>
                <a:schemeClr val="tx1"/>
              </a:solidFill>
            </a:rPr>
            <a:t>labirinta</a:t>
          </a:r>
          <a:r>
            <a:rPr lang="en-GB" sz="1800" b="1" kern="1200" dirty="0">
              <a:solidFill>
                <a:schemeClr val="tx1"/>
              </a:solidFill>
            </a:rPr>
            <a:t>, ne da bi </a:t>
          </a:r>
          <a:r>
            <a:rPr lang="en-GB" sz="1800" b="1" kern="1200" dirty="0" err="1">
              <a:solidFill>
                <a:schemeClr val="tx1"/>
              </a:solidFill>
            </a:rPr>
            <a:t>si</a:t>
          </a:r>
          <a:r>
            <a:rPr lang="en-GB" sz="1800" b="1" kern="1200" dirty="0">
              <a:solidFill>
                <a:schemeClr val="tx1"/>
              </a:solidFill>
            </a:rPr>
            <a:t> </a:t>
          </a:r>
          <a:r>
            <a:rPr lang="en-GB" sz="1800" b="1" kern="1200" dirty="0" err="1">
              <a:solidFill>
                <a:schemeClr val="tx1"/>
              </a:solidFill>
            </a:rPr>
            <a:t>pisali</a:t>
          </a:r>
          <a:r>
            <a:rPr lang="en-GB" sz="1800" b="1" kern="1200" dirty="0">
              <a:solidFill>
                <a:schemeClr val="tx1"/>
              </a:solidFill>
            </a:rPr>
            <a:t> </a:t>
          </a:r>
          <a:r>
            <a:rPr lang="en-GB" sz="1800" b="1" kern="1200" dirty="0" err="1">
              <a:solidFill>
                <a:schemeClr val="tx1"/>
              </a:solidFill>
            </a:rPr>
            <a:t>zapiske</a:t>
          </a:r>
          <a:r>
            <a:rPr lang="en-GB" sz="1800" b="1" kern="1200" dirty="0">
              <a:solidFill>
                <a:schemeClr val="tx1"/>
              </a:solidFill>
            </a:rPr>
            <a:t>, da bi ga </a:t>
          </a:r>
          <a:r>
            <a:rPr lang="en-GB" sz="1800" b="1" kern="1200" dirty="0" err="1">
              <a:solidFill>
                <a:schemeClr val="tx1"/>
              </a:solidFill>
            </a:rPr>
            <a:t>lahko</a:t>
          </a:r>
          <a:r>
            <a:rPr lang="en-GB" sz="1800" b="1" kern="1200" dirty="0">
              <a:solidFill>
                <a:schemeClr val="tx1"/>
              </a:solidFill>
            </a:rPr>
            <a:t> </a:t>
          </a:r>
          <a:r>
            <a:rPr lang="en-GB" sz="1800" b="1" kern="1200" dirty="0" err="1">
              <a:solidFill>
                <a:schemeClr val="tx1"/>
              </a:solidFill>
            </a:rPr>
            <a:t>ponovno</a:t>
          </a:r>
          <a:r>
            <a:rPr lang="en-GB" sz="1800" b="1" kern="1200" dirty="0">
              <a:solidFill>
                <a:schemeClr val="tx1"/>
              </a:solidFill>
            </a:rPr>
            <a:t> </a:t>
          </a:r>
          <a:r>
            <a:rPr lang="en-GB" sz="1800" b="1" kern="1200" dirty="0" err="1">
              <a:solidFill>
                <a:schemeClr val="tx1"/>
              </a:solidFill>
            </a:rPr>
            <a:t>narisali</a:t>
          </a:r>
          <a:r>
            <a:rPr lang="en-GB" sz="1800" b="1" kern="1200" dirty="0">
              <a:solidFill>
                <a:schemeClr val="tx1"/>
              </a:solidFill>
            </a:rPr>
            <a:t> Po </a:t>
          </a:r>
          <a:r>
            <a:rPr lang="en-GB" sz="1800" b="1" kern="1200" dirty="0" err="1">
              <a:solidFill>
                <a:schemeClr val="tx1"/>
              </a:solidFill>
            </a:rPr>
            <a:t>izklopu</a:t>
          </a:r>
          <a:r>
            <a:rPr lang="en-GB" sz="1800" b="1" kern="1200" dirty="0">
              <a:solidFill>
                <a:schemeClr val="tx1"/>
              </a:solidFill>
            </a:rPr>
            <a:t> </a:t>
          </a:r>
          <a:r>
            <a:rPr lang="en-GB" sz="1800" b="1" kern="1200" dirty="0" err="1">
              <a:solidFill>
                <a:schemeClr val="tx1"/>
              </a:solidFill>
            </a:rPr>
            <a:t>projektorja</a:t>
          </a:r>
          <a:r>
            <a:rPr lang="en-GB" sz="1800" b="1" kern="1200" dirty="0">
              <a:solidFill>
                <a:schemeClr val="tx1"/>
              </a:solidFill>
            </a:rPr>
            <a:t> </a:t>
          </a:r>
          <a:r>
            <a:rPr lang="en-GB" sz="1800" b="1" kern="1200" dirty="0" err="1">
              <a:solidFill>
                <a:schemeClr val="tx1"/>
              </a:solidFill>
            </a:rPr>
            <a:t>učitelj</a:t>
          </a:r>
          <a:r>
            <a:rPr lang="en-GB" sz="1800" b="1" kern="1200" dirty="0">
              <a:solidFill>
                <a:schemeClr val="tx1"/>
              </a:solidFill>
            </a:rPr>
            <a:t> </a:t>
          </a:r>
          <a:r>
            <a:rPr lang="en-GB" sz="1800" b="1" kern="1200" dirty="0" err="1">
              <a:solidFill>
                <a:schemeClr val="tx1"/>
              </a:solidFill>
            </a:rPr>
            <a:t>prosi</a:t>
          </a:r>
          <a:r>
            <a:rPr lang="en-GB" sz="1800" b="1" kern="1200" dirty="0">
              <a:solidFill>
                <a:schemeClr val="tx1"/>
              </a:solidFill>
            </a:rPr>
            <a:t> </a:t>
          </a:r>
          <a:r>
            <a:rPr lang="en-GB" sz="1800" b="1" kern="1200" dirty="0" err="1">
              <a:solidFill>
                <a:schemeClr val="tx1"/>
              </a:solidFill>
            </a:rPr>
            <a:t>učence</a:t>
          </a:r>
          <a:r>
            <a:rPr lang="en-GB" sz="1800" b="1" kern="1200" dirty="0">
              <a:solidFill>
                <a:schemeClr val="tx1"/>
              </a:solidFill>
            </a:rPr>
            <a:t>, </a:t>
          </a:r>
          <a:r>
            <a:rPr lang="en-GB" sz="1800" b="1" kern="1200" dirty="0" err="1">
              <a:solidFill>
                <a:schemeClr val="tx1"/>
              </a:solidFill>
            </a:rPr>
            <a:t>naj</a:t>
          </a:r>
          <a:r>
            <a:rPr lang="en-GB" sz="1800" b="1" kern="1200" dirty="0">
              <a:solidFill>
                <a:schemeClr val="tx1"/>
              </a:solidFill>
            </a:rPr>
            <a:t> </a:t>
          </a:r>
          <a:r>
            <a:rPr lang="en-GB" sz="1800" b="1" kern="1200" dirty="0" err="1">
              <a:solidFill>
                <a:schemeClr val="tx1"/>
              </a:solidFill>
            </a:rPr>
            <a:t>ponovijo</a:t>
          </a:r>
          <a:r>
            <a:rPr lang="en-GB" sz="1800" b="1" kern="1200" dirty="0">
              <a:solidFill>
                <a:schemeClr val="tx1"/>
              </a:solidFill>
            </a:rPr>
            <a:t> </a:t>
          </a:r>
          <a:r>
            <a:rPr lang="en-GB" sz="1800" b="1" kern="1200" dirty="0" err="1">
              <a:solidFill>
                <a:schemeClr val="tx1"/>
              </a:solidFill>
            </a:rPr>
            <a:t>obliko</a:t>
          </a:r>
          <a:r>
            <a:rPr lang="en-GB" sz="1800" b="1" kern="1200" dirty="0">
              <a:solidFill>
                <a:schemeClr val="tx1"/>
              </a:solidFill>
            </a:rPr>
            <a:t> </a:t>
          </a:r>
          <a:r>
            <a:rPr lang="en-GB" sz="1800" b="1" kern="1200" dirty="0" err="1">
              <a:solidFill>
                <a:schemeClr val="tx1"/>
              </a:solidFill>
            </a:rPr>
            <a:t>labirinta</a:t>
          </a:r>
          <a:r>
            <a:rPr lang="en-GB" sz="1800" b="1" kern="1200" dirty="0">
              <a:solidFill>
                <a:schemeClr val="tx1"/>
              </a:solidFill>
            </a:rPr>
            <a:t> po </a:t>
          </a:r>
          <a:r>
            <a:rPr lang="en-GB" sz="1800" b="1" kern="1200" dirty="0" err="1">
              <a:solidFill>
                <a:schemeClr val="tx1"/>
              </a:solidFill>
            </a:rPr>
            <a:t>spominu</a:t>
          </a:r>
          <a:r>
            <a:rPr lang="en-GB" sz="1800" b="1" kern="1200" dirty="0">
              <a:solidFill>
                <a:schemeClr val="tx1"/>
              </a:solidFill>
            </a:rPr>
            <a:t>. Ko </a:t>
          </a:r>
          <a:r>
            <a:rPr lang="en-GB" sz="1800" b="1" kern="1200" dirty="0" err="1">
              <a:solidFill>
                <a:schemeClr val="tx1"/>
              </a:solidFill>
            </a:rPr>
            <a:t>vsi</a:t>
          </a:r>
          <a:r>
            <a:rPr lang="en-GB" sz="1800" b="1" kern="1200" dirty="0">
              <a:solidFill>
                <a:schemeClr val="tx1"/>
              </a:solidFill>
            </a:rPr>
            <a:t> </a:t>
          </a:r>
          <a:r>
            <a:rPr lang="en-GB" sz="1800" b="1" kern="1200" dirty="0" err="1">
              <a:solidFill>
                <a:schemeClr val="tx1"/>
              </a:solidFill>
            </a:rPr>
            <a:t>končajo</a:t>
          </a:r>
          <a:r>
            <a:rPr lang="en-GB" sz="1800" b="1" kern="1200" dirty="0">
              <a:solidFill>
                <a:schemeClr val="tx1"/>
              </a:solidFill>
            </a:rPr>
            <a:t>, </a:t>
          </a:r>
          <a:r>
            <a:rPr lang="en-GB" sz="1800" b="1" kern="1200" dirty="0" err="1">
              <a:solidFill>
                <a:schemeClr val="tx1"/>
              </a:solidFill>
            </a:rPr>
            <a:t>sledi</a:t>
          </a:r>
          <a:r>
            <a:rPr lang="en-GB" sz="1800" b="1" kern="1200" dirty="0">
              <a:solidFill>
                <a:schemeClr val="tx1"/>
              </a:solidFill>
            </a:rPr>
            <a:t> </a:t>
          </a:r>
          <a:r>
            <a:rPr lang="en-GB" sz="1800" b="1" kern="1200" dirty="0" err="1">
              <a:solidFill>
                <a:schemeClr val="tx1"/>
              </a:solidFill>
            </a:rPr>
            <a:t>razprava</a:t>
          </a:r>
          <a:r>
            <a:rPr lang="en-GB" sz="1800" b="1" kern="1200" dirty="0">
              <a:solidFill>
                <a:schemeClr val="tx1"/>
              </a:solidFill>
            </a:rPr>
            <a:t> o </a:t>
          </a:r>
          <a:r>
            <a:rPr lang="en-GB" sz="1800" b="1" kern="1200" dirty="0" err="1">
              <a:solidFill>
                <a:schemeClr val="tx1"/>
              </a:solidFill>
            </a:rPr>
            <a:t>naslednjih</a:t>
          </a:r>
          <a:r>
            <a:rPr lang="en-GB" sz="1800" b="1" kern="1200" dirty="0">
              <a:solidFill>
                <a:schemeClr val="tx1"/>
              </a:solidFill>
            </a:rPr>
            <a:t> </a:t>
          </a:r>
          <a:r>
            <a:rPr lang="en-GB" sz="1800" b="1" kern="1200" dirty="0" err="1">
              <a:solidFill>
                <a:schemeClr val="tx1"/>
              </a:solidFill>
            </a:rPr>
            <a:t>vprašanjih</a:t>
          </a:r>
          <a:r>
            <a:rPr lang="en-GB" sz="1800" b="1" kern="1200" dirty="0">
              <a:solidFill>
                <a:schemeClr val="tx1"/>
              </a:solidFill>
            </a:rPr>
            <a:t>: "</a:t>
          </a:r>
          <a:r>
            <a:rPr lang="en-GB" sz="1800" b="1" kern="1200" dirty="0" err="1">
              <a:solidFill>
                <a:schemeClr val="tx1"/>
              </a:solidFill>
            </a:rPr>
            <a:t>Katero</a:t>
          </a:r>
          <a:r>
            <a:rPr lang="en-GB" sz="1800" b="1" kern="1200" dirty="0">
              <a:solidFill>
                <a:schemeClr val="tx1"/>
              </a:solidFill>
            </a:rPr>
            <a:t> </a:t>
          </a:r>
          <a:r>
            <a:rPr lang="en-GB" sz="1800" b="1" kern="1200" dirty="0" err="1">
              <a:solidFill>
                <a:schemeClr val="tx1"/>
              </a:solidFill>
            </a:rPr>
            <a:t>strategijo</a:t>
          </a:r>
          <a:r>
            <a:rPr lang="en-GB" sz="1800" b="1" kern="1200" dirty="0">
              <a:solidFill>
                <a:schemeClr val="tx1"/>
              </a:solidFill>
            </a:rPr>
            <a:t> </a:t>
          </a:r>
          <a:r>
            <a:rPr lang="en-GB" sz="1800" b="1" kern="1200" dirty="0" err="1">
              <a:solidFill>
                <a:schemeClr val="tx1"/>
              </a:solidFill>
            </a:rPr>
            <a:t>ste</a:t>
          </a:r>
          <a:r>
            <a:rPr lang="en-GB" sz="1800" b="1" kern="1200" dirty="0">
              <a:solidFill>
                <a:schemeClr val="tx1"/>
              </a:solidFill>
            </a:rPr>
            <a:t> </a:t>
          </a:r>
          <a:r>
            <a:rPr lang="en-GB" sz="1800" b="1" kern="1200" dirty="0" err="1">
              <a:solidFill>
                <a:schemeClr val="tx1"/>
              </a:solidFill>
            </a:rPr>
            <a:t>uporabili</a:t>
          </a:r>
          <a:r>
            <a:rPr lang="en-GB" sz="1800" b="1" kern="1200" dirty="0">
              <a:solidFill>
                <a:schemeClr val="tx1"/>
              </a:solidFill>
            </a:rPr>
            <a:t> </a:t>
          </a:r>
          <a:r>
            <a:rPr lang="en-GB" sz="1800" b="1" kern="1200" dirty="0" err="1">
              <a:solidFill>
                <a:schemeClr val="tx1"/>
              </a:solidFill>
            </a:rPr>
            <a:t>pri</a:t>
          </a:r>
          <a:r>
            <a:rPr lang="en-GB" sz="1800" b="1" kern="1200" dirty="0">
              <a:solidFill>
                <a:schemeClr val="tx1"/>
              </a:solidFill>
            </a:rPr>
            <a:t> </a:t>
          </a:r>
          <a:r>
            <a:rPr lang="en-GB" sz="1800" b="1" kern="1200" dirty="0" err="1">
              <a:solidFill>
                <a:schemeClr val="tx1"/>
              </a:solidFill>
            </a:rPr>
            <a:t>ponovnem</a:t>
          </a:r>
          <a:r>
            <a:rPr lang="en-GB" sz="1800" b="1" kern="1200" dirty="0">
              <a:solidFill>
                <a:schemeClr val="tx1"/>
              </a:solidFill>
            </a:rPr>
            <a:t> </a:t>
          </a:r>
          <a:r>
            <a:rPr lang="en-GB" sz="1800" b="1" kern="1200" dirty="0" err="1">
              <a:solidFill>
                <a:schemeClr val="tx1"/>
              </a:solidFill>
            </a:rPr>
            <a:t>risanju</a:t>
          </a:r>
          <a:r>
            <a:rPr lang="en-GB" sz="1800" b="1" kern="1200" dirty="0">
              <a:solidFill>
                <a:schemeClr val="tx1"/>
              </a:solidFill>
            </a:rPr>
            <a:t> </a:t>
          </a:r>
          <a:r>
            <a:rPr lang="en-GB" sz="1800" b="1" kern="1200" dirty="0" err="1">
              <a:solidFill>
                <a:schemeClr val="tx1"/>
              </a:solidFill>
            </a:rPr>
            <a:t>labirinta</a:t>
          </a:r>
          <a:r>
            <a:rPr lang="en-GB" sz="1800" b="1" kern="1200" dirty="0">
              <a:solidFill>
                <a:schemeClr val="tx1"/>
              </a:solidFill>
            </a:rPr>
            <a:t>?", "Ali je </a:t>
          </a:r>
          <a:r>
            <a:rPr lang="en-GB" sz="1800" b="1" kern="1200" dirty="0" err="1">
              <a:solidFill>
                <a:schemeClr val="tx1"/>
              </a:solidFill>
            </a:rPr>
            <a:t>bila</a:t>
          </a:r>
          <a:r>
            <a:rPr lang="en-GB" sz="1800" b="1" kern="1200" dirty="0">
              <a:solidFill>
                <a:schemeClr val="tx1"/>
              </a:solidFill>
            </a:rPr>
            <a:t> </a:t>
          </a:r>
          <a:r>
            <a:rPr lang="en-GB" sz="1800" b="1" kern="1200" dirty="0" err="1">
              <a:solidFill>
                <a:schemeClr val="tx1"/>
              </a:solidFill>
            </a:rPr>
            <a:t>uspešna</a:t>
          </a:r>
          <a:r>
            <a:rPr lang="en-GB" sz="1800" b="1" kern="1200" dirty="0">
              <a:solidFill>
                <a:schemeClr val="tx1"/>
              </a:solidFill>
            </a:rPr>
            <a:t> </a:t>
          </a:r>
          <a:r>
            <a:rPr lang="en-GB" sz="1800" b="1" kern="1200" dirty="0" err="1">
              <a:solidFill>
                <a:schemeClr val="tx1"/>
              </a:solidFill>
            </a:rPr>
            <a:t>ali</a:t>
          </a:r>
          <a:r>
            <a:rPr lang="en-GB" sz="1800" b="1" kern="1200" dirty="0">
              <a:solidFill>
                <a:schemeClr val="tx1"/>
              </a:solidFill>
            </a:rPr>
            <a:t> ne in </a:t>
          </a:r>
          <a:r>
            <a:rPr lang="en-GB" sz="1800" b="1" kern="1200" dirty="0" err="1">
              <a:solidFill>
                <a:schemeClr val="tx1"/>
              </a:solidFill>
            </a:rPr>
            <a:t>zakaj</a:t>
          </a:r>
          <a:r>
            <a:rPr lang="en-GB" sz="1800" b="1" kern="1200" dirty="0">
              <a:solidFill>
                <a:schemeClr val="tx1"/>
              </a:solidFill>
            </a:rPr>
            <a:t>?" in "</a:t>
          </a:r>
          <a:r>
            <a:rPr lang="en-GB" sz="1800" b="1" kern="1200" dirty="0" err="1">
              <a:solidFill>
                <a:schemeClr val="tx1"/>
              </a:solidFill>
            </a:rPr>
            <a:t>Kaj</a:t>
          </a:r>
          <a:r>
            <a:rPr lang="en-GB" sz="1800" b="1" kern="1200" dirty="0">
              <a:solidFill>
                <a:schemeClr val="tx1"/>
              </a:solidFill>
            </a:rPr>
            <a:t> je </a:t>
          </a:r>
          <a:r>
            <a:rPr lang="en-GB" sz="1800" b="1" kern="1200" dirty="0" err="1">
              <a:solidFill>
                <a:schemeClr val="tx1"/>
              </a:solidFill>
            </a:rPr>
            <a:t>bilo</a:t>
          </a:r>
          <a:r>
            <a:rPr lang="en-GB" sz="1800" b="1" kern="1200" dirty="0">
              <a:solidFill>
                <a:schemeClr val="tx1"/>
              </a:solidFill>
            </a:rPr>
            <a:t> </a:t>
          </a:r>
          <a:r>
            <a:rPr lang="en-GB" sz="1800" b="1" kern="1200" dirty="0" err="1">
              <a:solidFill>
                <a:schemeClr val="tx1"/>
              </a:solidFill>
            </a:rPr>
            <a:t>težko</a:t>
          </a:r>
          <a:r>
            <a:rPr lang="en-GB" sz="1800" b="1" kern="1200" dirty="0">
              <a:solidFill>
                <a:schemeClr val="tx1"/>
              </a:solidFill>
            </a:rPr>
            <a:t> </a:t>
          </a:r>
          <a:r>
            <a:rPr lang="en-GB" sz="1800" b="1" kern="1200" dirty="0" err="1">
              <a:solidFill>
                <a:schemeClr val="tx1"/>
              </a:solidFill>
            </a:rPr>
            <a:t>pri</a:t>
          </a:r>
          <a:r>
            <a:rPr lang="en-GB" sz="1800" b="1" kern="1200" dirty="0">
              <a:solidFill>
                <a:schemeClr val="tx1"/>
              </a:solidFill>
            </a:rPr>
            <a:t> </a:t>
          </a:r>
          <a:r>
            <a:rPr lang="en-GB" sz="1800" b="1" kern="1200" dirty="0" err="1">
              <a:solidFill>
                <a:schemeClr val="tx1"/>
              </a:solidFill>
            </a:rPr>
            <a:t>ponovnem</a:t>
          </a:r>
          <a:r>
            <a:rPr lang="en-GB" sz="1800" b="1" kern="1200" dirty="0">
              <a:solidFill>
                <a:schemeClr val="tx1"/>
              </a:solidFill>
            </a:rPr>
            <a:t> </a:t>
          </a:r>
          <a:r>
            <a:rPr lang="en-GB" sz="1800" b="1" kern="1200" dirty="0" err="1">
              <a:solidFill>
                <a:schemeClr val="tx1"/>
              </a:solidFill>
            </a:rPr>
            <a:t>risanju</a:t>
          </a:r>
          <a:r>
            <a:rPr lang="en-GB" sz="1800" b="1" kern="1200" dirty="0">
              <a:solidFill>
                <a:schemeClr val="tx1"/>
              </a:solidFill>
            </a:rPr>
            <a:t> figure?"</a:t>
          </a:r>
        </a:p>
      </dsp:txBody>
      <dsp:txXfrm>
        <a:off x="76105" y="76105"/>
        <a:ext cx="10448480" cy="140681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E00F01-289C-4380-AEEB-BF811366508C}" type="datetimeFigureOut">
              <a:rPr lang="en-GB" smtClean="0"/>
              <a:t>27/01/2024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DF39F-C969-474A-9A23-50A035260C69}" type="slidenum">
              <a:rPr lang="en-GB" smtClean="0"/>
              <a:t>‹#›</a:t>
            </a:fld>
            <a:endParaRPr lang="en-GB"/>
          </a:p>
        </p:txBody>
      </p:sp>
    </p:spTree>
    <p:extLst>
      <p:ext uri="{BB962C8B-B14F-4D97-AF65-F5344CB8AC3E}">
        <p14:creationId xmlns:p14="http://schemas.microsoft.com/office/powerpoint/2010/main" val="1239505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6DF39F-C969-474A-9A23-50A035260C69}" type="slidenum">
              <a:rPr lang="en-GB" smtClean="0"/>
              <a:t>25</a:t>
            </a:fld>
            <a:endParaRPr lang="en-GB"/>
          </a:p>
        </p:txBody>
      </p:sp>
    </p:spTree>
    <p:extLst>
      <p:ext uri="{BB962C8B-B14F-4D97-AF65-F5344CB8AC3E}">
        <p14:creationId xmlns:p14="http://schemas.microsoft.com/office/powerpoint/2010/main" val="16718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0A82-2A7F-8DA9-30F3-8A045C2897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28C7DB5-014D-586D-050C-F05B482E90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712361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5C51D-6544-03BC-E73D-8C21DAC1C41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4467F2-C866-F903-B6EE-418FC4DD4B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542897B8-C80D-7E07-3BCC-5259B7D864D6}"/>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2130271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0264FD-511C-743D-2982-210802911DD0}"/>
              </a:ext>
            </a:extLst>
          </p:cNvPr>
          <p:cNvSpPr>
            <a:spLocks noGrp="1"/>
          </p:cNvSpPr>
          <p:nvPr>
            <p:ph type="title" orient="vert"/>
          </p:nvPr>
        </p:nvSpPr>
        <p:spPr>
          <a:xfrm>
            <a:off x="8724900" y="365125"/>
            <a:ext cx="221361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C46708-3512-5500-B664-848E3E2432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A1C387F0-68DA-6DD9-4F93-442669AA627A}"/>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3302615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0A82-2A7F-8DA9-30F3-8A045C2897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28C7DB5-014D-586D-050C-F05B482E90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214754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95E5-857E-BFD7-2A8C-AB91214F30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010CE3-6618-6095-1471-081164CCEA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A9CBCDEA-C7E3-36A0-F76F-5D28FD9E72E7}"/>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1905304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B23A-E865-37A6-DA1B-F80E9F1C80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A278A0-CB2C-3A62-C05A-65956FF06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33C0C5F-0F68-3DE2-581A-A706612E0DC5}"/>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3168276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4641-751D-175B-B492-831B74929C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A04165-AF56-7368-5500-F7769EEB41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1A5DF6-5BBE-6568-E76F-592403188A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ACB2FD91-18CD-983E-8719-A792BC9012D2}"/>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1743348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9FA6-3CE3-36F3-942B-D4626D941B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5E6D57-DF83-B54F-871B-891FDD8AC0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206070-4E91-7E0D-C19B-E1AE255AEB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CAB94F-327C-EA57-AC7A-956B34074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4A310A-6FCC-3CC0-F35C-D05641BC0A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06BBFEBE-B22D-0F5A-5D51-0BD5962E756D}"/>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1855985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658D-E1FD-55A1-5E5C-11F3DD88302D}"/>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7225AD5B-9B35-4D16-655D-2733BF0F999D}"/>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1606100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79AF01-9D6A-E707-D08C-15873DCC8C17}"/>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2020971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C406A-1570-EF6F-6315-3215A177E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F7E925-3AC7-0A11-A5C4-266A2B38D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358259-EFDD-75B3-0440-8D5E985286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2F30A76-53C6-0AA1-A63B-F9764214C62E}"/>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329666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95E5-857E-BFD7-2A8C-AB91214F30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010CE3-6618-6095-1471-081164CCEA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A9CBCDEA-C7E3-36A0-F76F-5D28FD9E72E7}"/>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2662511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5DB7-AD8B-C5F5-DFB1-C12E5305D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B12ED14-25A4-741E-1638-DF65E3FF7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045CC9-7D12-E253-923E-4BC1986DD3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CA5CB9F-7C9E-4846-66BA-B78C903F3EE8}"/>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3264054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5C51D-6544-03BC-E73D-8C21DAC1C41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4467F2-C866-F903-B6EE-418FC4DD4B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542897B8-C80D-7E07-3BCC-5259B7D864D6}"/>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286912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0264FD-511C-743D-2982-210802911DD0}"/>
              </a:ext>
            </a:extLst>
          </p:cNvPr>
          <p:cNvSpPr>
            <a:spLocks noGrp="1"/>
          </p:cNvSpPr>
          <p:nvPr>
            <p:ph type="title" orient="vert"/>
          </p:nvPr>
        </p:nvSpPr>
        <p:spPr>
          <a:xfrm>
            <a:off x="8724900" y="365125"/>
            <a:ext cx="221361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C46708-3512-5500-B664-848E3E2432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A1C387F0-68DA-6DD9-4F93-442669AA627A}"/>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846429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Primerjav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825292"/>
            <a:ext cx="5156200" cy="682258"/>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l-SI"/>
              <a:t>Click to edit Master text styles</a:t>
            </a:r>
          </a:p>
        </p:txBody>
      </p:sp>
      <p:sp>
        <p:nvSpPr>
          <p:cNvPr id="4" name="Content Placeholder 3"/>
          <p:cNvSpPr>
            <a:spLocks noGrp="1"/>
          </p:cNvSpPr>
          <p:nvPr>
            <p:ph sz="half" idx="2"/>
          </p:nvPr>
        </p:nvSpPr>
        <p:spPr>
          <a:xfrm>
            <a:off x="845127" y="2507554"/>
            <a:ext cx="5156200" cy="3680525"/>
          </a:xfrm>
        </p:spPr>
        <p:txBody>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dirty="0"/>
          </a:p>
        </p:txBody>
      </p:sp>
      <p:sp>
        <p:nvSpPr>
          <p:cNvPr id="5" name="Text Placeholder 4"/>
          <p:cNvSpPr>
            <a:spLocks noGrp="1"/>
          </p:cNvSpPr>
          <p:nvPr>
            <p:ph type="body" sz="quarter" idx="3"/>
          </p:nvPr>
        </p:nvSpPr>
        <p:spPr>
          <a:xfrm>
            <a:off x="6172202" y="1816834"/>
            <a:ext cx="5181601" cy="690717"/>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l-SI"/>
              <a:t>Click to edit Master text styles</a:t>
            </a:r>
          </a:p>
        </p:txBody>
      </p:sp>
      <p:sp>
        <p:nvSpPr>
          <p:cNvPr id="6" name="Content Placeholder 5"/>
          <p:cNvSpPr>
            <a:spLocks noGrp="1"/>
          </p:cNvSpPr>
          <p:nvPr>
            <p:ph sz="quarter" idx="4"/>
          </p:nvPr>
        </p:nvSpPr>
        <p:spPr>
          <a:xfrm>
            <a:off x="6172202" y="2507554"/>
            <a:ext cx="5181601" cy="3680525"/>
          </a:xfrm>
        </p:spPr>
        <p:txBody>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endParaRPr lang="en-US"/>
          </a:p>
        </p:txBody>
      </p:sp>
      <p:sp>
        <p:nvSpPr>
          <p:cNvPr id="7" name="Date Placeholder 6"/>
          <p:cNvSpPr>
            <a:spLocks noGrp="1"/>
          </p:cNvSpPr>
          <p:nvPr>
            <p:ph type="dt" sz="half" idx="10"/>
          </p:nvPr>
        </p:nvSpPr>
        <p:spPr/>
        <p:txBody>
          <a:bodyPr/>
          <a:lstStyle/>
          <a:p>
            <a:fld id="{2E3BE221-917B-4E44-9756-3B0689D0BB12}" type="datetimeFigureOut">
              <a:rPr lang="sl-SI" smtClean="0"/>
              <a:t>27. 01. 2024</a:t>
            </a:fld>
            <a:endParaRPr lang="sl-SI"/>
          </a:p>
        </p:txBody>
      </p:sp>
      <p:sp>
        <p:nvSpPr>
          <p:cNvPr id="9" name="Slide Number Placeholder 8"/>
          <p:cNvSpPr>
            <a:spLocks noGrp="1"/>
          </p:cNvSpPr>
          <p:nvPr>
            <p:ph type="sldNum" sz="quarter" idx="12"/>
          </p:nvPr>
        </p:nvSpPr>
        <p:spPr/>
        <p:txBody>
          <a:bodyPr/>
          <a:lstStyle/>
          <a:p>
            <a:fld id="{B9CA37AC-A184-4620-B754-FCC274521751}" type="slidenum">
              <a:rPr lang="sl-SI" smtClean="0"/>
              <a:t>‹#›</a:t>
            </a:fld>
            <a:endParaRPr lang="sl-SI"/>
          </a:p>
        </p:txBody>
      </p:sp>
      <p:sp>
        <p:nvSpPr>
          <p:cNvPr id="10" name="Title 9"/>
          <p:cNvSpPr>
            <a:spLocks noGrp="1"/>
          </p:cNvSpPr>
          <p:nvPr>
            <p:ph type="title"/>
          </p:nvPr>
        </p:nvSpPr>
        <p:spPr>
          <a:xfrm>
            <a:off x="845127" y="491270"/>
            <a:ext cx="6966784" cy="1325562"/>
          </a:xfrm>
        </p:spPr>
        <p:txBody>
          <a:bodyPr/>
          <a:lstStyle/>
          <a:p>
            <a:r>
              <a:rPr lang="sl-SI"/>
              <a:t>Click to edit Master title style</a:t>
            </a:r>
            <a:endParaRPr lang="en-US" dirty="0"/>
          </a:p>
        </p:txBody>
      </p:sp>
    </p:spTree>
    <p:extLst>
      <p:ext uri="{BB962C8B-B14F-4D97-AF65-F5344CB8AC3E}">
        <p14:creationId xmlns:p14="http://schemas.microsoft.com/office/powerpoint/2010/main" val="4215161800"/>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B23A-E865-37A6-DA1B-F80E9F1C80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A278A0-CB2C-3A62-C05A-65956FF06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33C0C5F-0F68-3DE2-581A-A706612E0DC5}"/>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3368287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4641-751D-175B-B492-831B74929C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A04165-AF56-7368-5500-F7769EEB41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1A5DF6-5BBE-6568-E76F-592403188A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ACB2FD91-18CD-983E-8719-A792BC9012D2}"/>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954759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9FA6-3CE3-36F3-942B-D4626D941B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5E6D57-DF83-B54F-871B-891FDD8AC0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206070-4E91-7E0D-C19B-E1AE255AEB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CAB94F-327C-EA57-AC7A-956B34074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4A310A-6FCC-3CC0-F35C-D05641BC0A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06BBFEBE-B22D-0F5A-5D51-0BD5962E756D}"/>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179237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658D-E1FD-55A1-5E5C-11F3DD88302D}"/>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7225AD5B-9B35-4D16-655D-2733BF0F999D}"/>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372281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79AF01-9D6A-E707-D08C-15873DCC8C17}"/>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1621810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C406A-1570-EF6F-6315-3215A177E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F7E925-3AC7-0A11-A5C4-266A2B38D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358259-EFDD-75B3-0440-8D5E985286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2F30A76-53C6-0AA1-A63B-F9764214C62E}"/>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824734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5DB7-AD8B-C5F5-DFB1-C12E5305D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B12ED14-25A4-741E-1638-DF65E3FF7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045CC9-7D12-E253-923E-4BC1986DD3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CA5CB9F-7C9E-4846-66BA-B78C903F3EE8}"/>
              </a:ext>
            </a:extLst>
          </p:cNvPr>
          <p:cNvSpPr>
            <a:spLocks noGrp="1"/>
          </p:cNvSpPr>
          <p:nvPr>
            <p:ph type="sldNum" sz="quarter" idx="12"/>
          </p:nvPr>
        </p:nvSpPr>
        <p:spPr/>
        <p:txBody>
          <a:bodyPr/>
          <a:lstStyle/>
          <a:p>
            <a:fld id="{009095B1-20D7-443A-B8AB-1A9C3D013C85}" type="slidenum">
              <a:rPr lang="en-GB" smtClean="0"/>
              <a:t>‹#›</a:t>
            </a:fld>
            <a:endParaRPr lang="en-GB"/>
          </a:p>
        </p:txBody>
      </p:sp>
    </p:spTree>
    <p:extLst>
      <p:ext uri="{BB962C8B-B14F-4D97-AF65-F5344CB8AC3E}">
        <p14:creationId xmlns:p14="http://schemas.microsoft.com/office/powerpoint/2010/main" val="2367999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78CAD-3FA0-E0BE-B3F3-A242F2203A34}"/>
              </a:ext>
            </a:extLst>
          </p:cNvPr>
          <p:cNvSpPr>
            <a:spLocks noGrp="1"/>
          </p:cNvSpPr>
          <p:nvPr>
            <p:ph type="title"/>
          </p:nvPr>
        </p:nvSpPr>
        <p:spPr>
          <a:xfrm>
            <a:off x="838200" y="308133"/>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38CEF4-CAB5-0DAE-7A7A-FC3E883883A5}"/>
              </a:ext>
            </a:extLst>
          </p:cNvPr>
          <p:cNvSpPr>
            <a:spLocks noGrp="1"/>
          </p:cNvSpPr>
          <p:nvPr>
            <p:ph type="body" idx="1"/>
          </p:nvPr>
        </p:nvSpPr>
        <p:spPr>
          <a:xfrm>
            <a:off x="838200" y="1825625"/>
            <a:ext cx="10515600" cy="4257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9537459D-3127-92C2-7EE4-162BC259C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095B1-20D7-443A-B8AB-1A9C3D013C85}" type="slidenum">
              <a:rPr lang="en-GB" smtClean="0"/>
              <a:t>‹#›</a:t>
            </a:fld>
            <a:endParaRPr lang="en-GB"/>
          </a:p>
        </p:txBody>
      </p:sp>
      <p:pic>
        <p:nvPicPr>
          <p:cNvPr id="7" name="image1.png" descr="A close up of a logo&#10;&#10;Description automatically generated with low confidence">
            <a:extLst>
              <a:ext uri="{FF2B5EF4-FFF2-40B4-BE49-F238E27FC236}">
                <a16:creationId xmlns:a16="http://schemas.microsoft.com/office/drawing/2014/main" id="{6F43E4AB-A25B-67FF-D3D0-2D426181A2E8}"/>
              </a:ext>
            </a:extLst>
          </p:cNvPr>
          <p:cNvPicPr/>
          <p:nvPr userDrawn="1"/>
        </p:nvPicPr>
        <p:blipFill>
          <a:blip r:embed="rId13"/>
          <a:srcRect/>
          <a:stretch>
            <a:fillRect/>
          </a:stretch>
        </p:blipFill>
        <p:spPr>
          <a:xfrm>
            <a:off x="647700" y="6083300"/>
            <a:ext cx="5273675" cy="774700"/>
          </a:xfrm>
          <a:prstGeom prst="rect">
            <a:avLst/>
          </a:prstGeom>
          <a:ln/>
        </p:spPr>
      </p:pic>
      <p:pic>
        <p:nvPicPr>
          <p:cNvPr id="8" name="Picture 7" descr="A black and red sign with a building and text&#10;&#10;Description automatically generated">
            <a:extLst>
              <a:ext uri="{FF2B5EF4-FFF2-40B4-BE49-F238E27FC236}">
                <a16:creationId xmlns:a16="http://schemas.microsoft.com/office/drawing/2014/main" id="{1BA0E4CE-578A-6EE8-F95C-C91BEAA6A6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98380" y="308133"/>
            <a:ext cx="1899140" cy="1122363"/>
          </a:xfrm>
          <a:prstGeom prst="rect">
            <a:avLst/>
          </a:prstGeom>
        </p:spPr>
      </p:pic>
    </p:spTree>
    <p:extLst>
      <p:ext uri="{BB962C8B-B14F-4D97-AF65-F5344CB8AC3E}">
        <p14:creationId xmlns:p14="http://schemas.microsoft.com/office/powerpoint/2010/main" val="3895087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78CAD-3FA0-E0BE-B3F3-A242F2203A34}"/>
              </a:ext>
            </a:extLst>
          </p:cNvPr>
          <p:cNvSpPr>
            <a:spLocks noGrp="1"/>
          </p:cNvSpPr>
          <p:nvPr>
            <p:ph type="title"/>
          </p:nvPr>
        </p:nvSpPr>
        <p:spPr>
          <a:xfrm>
            <a:off x="838200" y="308133"/>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38CEF4-CAB5-0DAE-7A7A-FC3E883883A5}"/>
              </a:ext>
            </a:extLst>
          </p:cNvPr>
          <p:cNvSpPr>
            <a:spLocks noGrp="1"/>
          </p:cNvSpPr>
          <p:nvPr>
            <p:ph type="body" idx="1"/>
          </p:nvPr>
        </p:nvSpPr>
        <p:spPr>
          <a:xfrm>
            <a:off x="838200" y="1825625"/>
            <a:ext cx="10515600" cy="4257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9537459D-3127-92C2-7EE4-162BC259C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095B1-20D7-443A-B8AB-1A9C3D013C85}" type="slidenum">
              <a:rPr lang="en-GB" smtClean="0"/>
              <a:t>‹#›</a:t>
            </a:fld>
            <a:endParaRPr lang="en-GB"/>
          </a:p>
        </p:txBody>
      </p:sp>
      <p:pic>
        <p:nvPicPr>
          <p:cNvPr id="8" name="Picture 7" descr="A black and red sign with a building and text&#10;&#10;Description automatically generated">
            <a:extLst>
              <a:ext uri="{FF2B5EF4-FFF2-40B4-BE49-F238E27FC236}">
                <a16:creationId xmlns:a16="http://schemas.microsoft.com/office/drawing/2014/main" id="{1BA0E4CE-578A-6EE8-F95C-C91BEAA6A6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347088" y="308133"/>
            <a:ext cx="1450431" cy="857183"/>
          </a:xfrm>
          <a:prstGeom prst="rect">
            <a:avLst/>
          </a:prstGeom>
        </p:spPr>
      </p:pic>
      <p:pic>
        <p:nvPicPr>
          <p:cNvPr id="5" name="Graphic 4">
            <a:extLst>
              <a:ext uri="{FF2B5EF4-FFF2-40B4-BE49-F238E27FC236}">
                <a16:creationId xmlns:a16="http://schemas.microsoft.com/office/drawing/2014/main" id="{632C7335-CE90-D5E0-2803-1285537F690F}"/>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4710" y="5718788"/>
            <a:ext cx="1024821" cy="1024821"/>
          </a:xfrm>
          <a:prstGeom prst="rect">
            <a:avLst/>
          </a:prstGeom>
        </p:spPr>
      </p:pic>
    </p:spTree>
    <p:extLst>
      <p:ext uri="{BB962C8B-B14F-4D97-AF65-F5344CB8AC3E}">
        <p14:creationId xmlns:p14="http://schemas.microsoft.com/office/powerpoint/2010/main" val="187463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vidra.si/" TargetMode="External"/><Relationship Id="rId2" Type="http://schemas.openxmlformats.org/officeDocument/2006/relationships/hyperlink" Target="https://www.csunplugged.org/en/" TargetMode="Externa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applewebdata://74D7CC22-4E5F-4A49-8E10-D59392137164/#_ftnref1"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hyperlink" Target="https://pixabay.com/es/rama-hojas-ramita-planta-crecer-295482/" TargetMode="External"/><Relationship Id="rId13" Type="http://schemas.openxmlformats.org/officeDocument/2006/relationships/image" Target="../media/image54.png"/><Relationship Id="rId3" Type="http://schemas.openxmlformats.org/officeDocument/2006/relationships/hyperlink" Target="https://pngimg.com/download/4967" TargetMode="External"/><Relationship Id="rId7" Type="http://schemas.openxmlformats.org/officeDocument/2006/relationships/image" Target="../media/image50.png"/><Relationship Id="rId12" Type="http://schemas.openxmlformats.org/officeDocument/2006/relationships/image" Target="../media/image53.svg"/><Relationship Id="rId2" Type="http://schemas.openxmlformats.org/officeDocument/2006/relationships/image" Target="../media/image47.png"/><Relationship Id="rId16" Type="http://schemas.openxmlformats.org/officeDocument/2006/relationships/image" Target="../media/image57.svg"/><Relationship Id="rId1" Type="http://schemas.openxmlformats.org/officeDocument/2006/relationships/slideLayout" Target="../slideLayouts/slideLayout20.xml"/><Relationship Id="rId6" Type="http://schemas.openxmlformats.org/officeDocument/2006/relationships/image" Target="../media/image49.svg"/><Relationship Id="rId11"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6.png"/><Relationship Id="rId10" Type="http://schemas.openxmlformats.org/officeDocument/2006/relationships/hyperlink" Target="https://pngimg.com/download/20087" TargetMode="External"/><Relationship Id="rId4" Type="http://schemas.openxmlformats.org/officeDocument/2006/relationships/hyperlink" Target="https://creativecommons.org/licenses/by-nc/3.0/" TargetMode="External"/><Relationship Id="rId9" Type="http://schemas.openxmlformats.org/officeDocument/2006/relationships/image" Target="../media/image51.png"/><Relationship Id="rId14" Type="http://schemas.openxmlformats.org/officeDocument/2006/relationships/image" Target="../media/image55.svg"/></Relationships>
</file>

<file path=ppt/slides/_rels/slide4.xml.rels><?xml version="1.0" encoding="UTF-8" standalone="yes"?>
<Relationships xmlns="http://schemas.openxmlformats.org/package/2006/relationships"><Relationship Id="rId2" Type="http://schemas.openxmlformats.org/officeDocument/2006/relationships/hyperlink" Target="http://inctcorps.pau.edu.tr/files/INCTCORPS_PR1_SLO_Final.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8" Type="http://schemas.openxmlformats.org/officeDocument/2006/relationships/image" Target="../media/image70.emf"/><Relationship Id="rId13" Type="http://schemas.openxmlformats.org/officeDocument/2006/relationships/image" Target="../media/image75.emf"/><Relationship Id="rId18" Type="http://schemas.openxmlformats.org/officeDocument/2006/relationships/image" Target="../media/image80.emf"/><Relationship Id="rId3" Type="http://schemas.openxmlformats.org/officeDocument/2006/relationships/image" Target="../media/image65.emf"/><Relationship Id="rId21" Type="http://schemas.openxmlformats.org/officeDocument/2006/relationships/image" Target="../media/image83.emf"/><Relationship Id="rId7" Type="http://schemas.openxmlformats.org/officeDocument/2006/relationships/image" Target="../media/image69.emf"/><Relationship Id="rId12" Type="http://schemas.openxmlformats.org/officeDocument/2006/relationships/image" Target="../media/image74.emf"/><Relationship Id="rId17" Type="http://schemas.openxmlformats.org/officeDocument/2006/relationships/image" Target="../media/image79.emf"/><Relationship Id="rId2" Type="http://schemas.openxmlformats.org/officeDocument/2006/relationships/image" Target="../media/image64.emf"/><Relationship Id="rId16" Type="http://schemas.openxmlformats.org/officeDocument/2006/relationships/image" Target="../media/image78.emf"/><Relationship Id="rId20" Type="http://schemas.openxmlformats.org/officeDocument/2006/relationships/image" Target="../media/image82.emf"/><Relationship Id="rId1" Type="http://schemas.openxmlformats.org/officeDocument/2006/relationships/slideLayout" Target="../slideLayouts/slideLayout17.xml"/><Relationship Id="rId6" Type="http://schemas.openxmlformats.org/officeDocument/2006/relationships/image" Target="../media/image68.emf"/><Relationship Id="rId11" Type="http://schemas.openxmlformats.org/officeDocument/2006/relationships/image" Target="../media/image73.emf"/><Relationship Id="rId5" Type="http://schemas.openxmlformats.org/officeDocument/2006/relationships/image" Target="../media/image67.emf"/><Relationship Id="rId15" Type="http://schemas.openxmlformats.org/officeDocument/2006/relationships/image" Target="../media/image77.emf"/><Relationship Id="rId10" Type="http://schemas.openxmlformats.org/officeDocument/2006/relationships/image" Target="../media/image72.emf"/><Relationship Id="rId19" Type="http://schemas.openxmlformats.org/officeDocument/2006/relationships/image" Target="../media/image81.emf"/><Relationship Id="rId4" Type="http://schemas.openxmlformats.org/officeDocument/2006/relationships/image" Target="../media/image66.emf"/><Relationship Id="rId9" Type="http://schemas.openxmlformats.org/officeDocument/2006/relationships/image" Target="../media/image71.emf"/><Relationship Id="rId14" Type="http://schemas.openxmlformats.org/officeDocument/2006/relationships/image" Target="../media/image76.emf"/></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en.wikipedia.org/wiki/Marvin_Minsky" TargetMode="External"/><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hyperlink" Target="https://en.wikipedia.org/wiki/Seymour_Papert" TargetMode="External"/><Relationship Id="rId4" Type="http://schemas.openxmlformats.org/officeDocument/2006/relationships/hyperlink" Target="https://en.wikipedia.org/wiki/Jeannette_Win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tionary.org/wiki/loom" TargetMode="External"/><Relationship Id="rId2" Type="http://schemas.openxmlformats.org/officeDocument/2006/relationships/image" Target="../media/image86.JPG"/><Relationship Id="rId1" Type="http://schemas.openxmlformats.org/officeDocument/2006/relationships/slideLayout" Target="../slideLayouts/slideLayout18.xml"/><Relationship Id="rId4" Type="http://schemas.openxmlformats.org/officeDocument/2006/relationships/image" Target="../media/image87.jpeg"/></Relationships>
</file>

<file path=ppt/slides/_rels/slide52.xml.rels><?xml version="1.0" encoding="UTF-8" standalone="yes"?>
<Relationships xmlns="http://schemas.openxmlformats.org/package/2006/relationships"><Relationship Id="rId3" Type="http://schemas.openxmlformats.org/officeDocument/2006/relationships/hyperlink" Target="https://www.flickr.com/photos/ghwpix/18056403/" TargetMode="External"/><Relationship Id="rId2" Type="http://schemas.openxmlformats.org/officeDocument/2006/relationships/image" Target="../media/image88.jpg"/><Relationship Id="rId1" Type="http://schemas.openxmlformats.org/officeDocument/2006/relationships/slideLayout" Target="../slideLayouts/slideLayout18.xm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gi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bbc.co.uk/bitesize/guides/zp92mp3/revision/1"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barefootcomputing.org/"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0C0DBF-4D55-4520-9C27-95E9B48BCE70}"/>
              </a:ext>
            </a:extLst>
          </p:cNvPr>
          <p:cNvSpPr/>
          <p:nvPr/>
        </p:nvSpPr>
        <p:spPr>
          <a:xfrm>
            <a:off x="0" y="4769112"/>
            <a:ext cx="12192000" cy="642643"/>
          </a:xfrm>
          <a:prstGeom prst="rect">
            <a:avLst/>
          </a:prstGeom>
          <a:solidFill>
            <a:srgbClr val="6ECFD7"/>
          </a:solidFill>
          <a:ln>
            <a:solidFill>
              <a:srgbClr val="6EC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	Irena </a:t>
            </a:r>
            <a:r>
              <a:rPr lang="en-GB" dirty="0" err="1"/>
              <a:t>Nančovska</a:t>
            </a:r>
            <a:r>
              <a:rPr lang="en-GB" dirty="0"/>
              <a:t> </a:t>
            </a:r>
            <a:r>
              <a:rPr lang="en-GB" dirty="0" err="1"/>
              <a:t>Šerbec</a:t>
            </a:r>
            <a:endParaRPr lang="en-GB" dirty="0"/>
          </a:p>
        </p:txBody>
      </p:sp>
      <p:sp>
        <p:nvSpPr>
          <p:cNvPr id="5" name="TextBox 4">
            <a:extLst>
              <a:ext uri="{FF2B5EF4-FFF2-40B4-BE49-F238E27FC236}">
                <a16:creationId xmlns:a16="http://schemas.microsoft.com/office/drawing/2014/main" id="{1D12F1C4-4F31-3751-E62E-71ED98337DD9}"/>
              </a:ext>
            </a:extLst>
          </p:cNvPr>
          <p:cNvSpPr txBox="1"/>
          <p:nvPr/>
        </p:nvSpPr>
        <p:spPr>
          <a:xfrm>
            <a:off x="888313" y="1262025"/>
            <a:ext cx="6094268" cy="3416320"/>
          </a:xfrm>
          <a:prstGeom prst="rect">
            <a:avLst/>
          </a:prstGeom>
          <a:noFill/>
        </p:spPr>
        <p:txBody>
          <a:bodyPr wrap="square">
            <a:spAutoFit/>
          </a:bodyPr>
          <a:lstStyle/>
          <a:p>
            <a:r>
              <a:rPr lang="en-SI" sz="3600" b="1" kern="0" dirty="0">
                <a:solidFill>
                  <a:srgbClr val="000000"/>
                </a:solidFill>
                <a:effectLst/>
                <a:latin typeface="Helvetica" pitchFamily="2" charset="0"/>
                <a:ea typeface="Times New Roman" panose="02020603050405020304" pitchFamily="18" charset="0"/>
                <a:cs typeface="Times New Roman" panose="02020603050405020304" pitchFamily="18" charset="0"/>
              </a:rPr>
              <a:t>Po</a:t>
            </a:r>
            <a:r>
              <a:rPr lang="sl-SI" sz="3600" b="1" kern="0" dirty="0">
                <a:solidFill>
                  <a:srgbClr val="000000"/>
                </a:solidFill>
                <a:effectLst/>
                <a:latin typeface="Helvetica" pitchFamily="2" charset="0"/>
                <a:ea typeface="Times New Roman" panose="02020603050405020304" pitchFamily="18" charset="0"/>
                <a:cs typeface="Times New Roman" panose="02020603050405020304" pitchFamily="18" charset="0"/>
              </a:rPr>
              <a:t>u</a:t>
            </a:r>
            <a:r>
              <a:rPr lang="en-SI" sz="3600" b="1" kern="0" dirty="0">
                <a:solidFill>
                  <a:srgbClr val="000000"/>
                </a:solidFill>
                <a:effectLst/>
                <a:latin typeface="Helvetica" pitchFamily="2" charset="0"/>
                <a:ea typeface="Times New Roman" panose="02020603050405020304" pitchFamily="18" charset="0"/>
                <a:cs typeface="Times New Roman" panose="02020603050405020304" pitchFamily="18" charset="0"/>
              </a:rPr>
              <a:t>čevanje računalniškega mišljenja skozi ljudsko pripovedništvo in umetnost</a:t>
            </a:r>
          </a:p>
          <a:p>
            <a:r>
              <a:rPr lang="en-SI" sz="3600" b="1" kern="0" dirty="0">
                <a:solidFill>
                  <a:srgbClr val="000000"/>
                </a:solidFill>
                <a:latin typeface="Helvetica" pitchFamily="2" charset="0"/>
                <a:ea typeface="Calibri" panose="020F0502020204030204" pitchFamily="34" charset="0"/>
                <a:cs typeface="Times New Roman" panose="02020603050405020304" pitchFamily="18" charset="0"/>
              </a:rPr>
              <a:t>INCTCORPS</a:t>
            </a:r>
          </a:p>
        </p:txBody>
      </p:sp>
      <p:pic>
        <p:nvPicPr>
          <p:cNvPr id="6" name="Picture 5" descr="Logo&#10;&#10;Description automatically generated with low confidence">
            <a:extLst>
              <a:ext uri="{FF2B5EF4-FFF2-40B4-BE49-F238E27FC236}">
                <a16:creationId xmlns:a16="http://schemas.microsoft.com/office/drawing/2014/main" id="{B5B72F51-BE07-B378-D9E8-F176774E9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881" y="1547691"/>
            <a:ext cx="4761905" cy="4761905"/>
          </a:xfrm>
          <a:prstGeom prst="rect">
            <a:avLst/>
          </a:prstGeom>
        </p:spPr>
      </p:pic>
    </p:spTree>
    <p:extLst>
      <p:ext uri="{BB962C8B-B14F-4D97-AF65-F5344CB8AC3E}">
        <p14:creationId xmlns:p14="http://schemas.microsoft.com/office/powerpoint/2010/main" val="2917421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A0F4613-72A3-1242-9B76-E1D1C9B81D68}"/>
              </a:ext>
            </a:extLst>
          </p:cNvPr>
          <p:cNvSpPr txBox="1"/>
          <p:nvPr/>
        </p:nvSpPr>
        <p:spPr>
          <a:xfrm>
            <a:off x="1893337" y="2052066"/>
            <a:ext cx="2807464" cy="923330"/>
          </a:xfrm>
          <a:prstGeom prst="rect">
            <a:avLst/>
          </a:prstGeom>
          <a:noFill/>
          <a:ln>
            <a:solidFill>
              <a:schemeClr val="tx1"/>
            </a:solidFill>
          </a:ln>
        </p:spPr>
        <p:txBody>
          <a:bodyPr wrap="square" rtlCol="0">
            <a:spAutoFit/>
          </a:bodyPr>
          <a:lstStyle/>
          <a:p>
            <a:pPr algn="ctr"/>
            <a:r>
              <a:rPr lang="en-GB" b="1" dirty="0" err="1"/>
              <a:t>Kategorizacija</a:t>
            </a:r>
            <a:r>
              <a:rPr lang="en-GB" b="1" dirty="0"/>
              <a:t> (</a:t>
            </a:r>
            <a:r>
              <a:rPr lang="en-GB" b="1" dirty="0" err="1"/>
              <a:t>Dagiene</a:t>
            </a:r>
            <a:r>
              <a:rPr lang="en-GB" b="1" dirty="0"/>
              <a:t>, Sentence in </a:t>
            </a:r>
            <a:r>
              <a:rPr lang="en-GB" b="1" dirty="0" err="1"/>
              <a:t>Stupuriene</a:t>
            </a:r>
            <a:r>
              <a:rPr lang="en-GB" b="1" dirty="0"/>
              <a:t>, 2017)</a:t>
            </a:r>
          </a:p>
        </p:txBody>
      </p:sp>
      <p:sp>
        <p:nvSpPr>
          <p:cNvPr id="8" name="TextBox 7">
            <a:extLst>
              <a:ext uri="{FF2B5EF4-FFF2-40B4-BE49-F238E27FC236}">
                <a16:creationId xmlns:a16="http://schemas.microsoft.com/office/drawing/2014/main" id="{25E8F508-9473-3040-A2E6-983E09077709}"/>
              </a:ext>
            </a:extLst>
          </p:cNvPr>
          <p:cNvSpPr txBox="1"/>
          <p:nvPr/>
        </p:nvSpPr>
        <p:spPr>
          <a:xfrm>
            <a:off x="7394953" y="4188928"/>
            <a:ext cx="2423710" cy="369332"/>
          </a:xfrm>
          <a:prstGeom prst="rect">
            <a:avLst/>
          </a:prstGeom>
          <a:noFill/>
          <a:ln>
            <a:solidFill>
              <a:schemeClr val="tx1"/>
            </a:solidFill>
          </a:ln>
        </p:spPr>
        <p:txBody>
          <a:bodyPr wrap="square" rtlCol="0">
            <a:spAutoFit/>
          </a:bodyPr>
          <a:lstStyle/>
          <a:p>
            <a:pPr algn="ctr"/>
            <a:r>
              <a:rPr lang="en-US" b="1" dirty="0" err="1"/>
              <a:t>Kategorizacija</a:t>
            </a:r>
            <a:r>
              <a:rPr lang="en-US" b="1" dirty="0"/>
              <a:t> ACARA</a:t>
            </a:r>
          </a:p>
        </p:txBody>
      </p:sp>
      <p:sp>
        <p:nvSpPr>
          <p:cNvPr id="10" name="TextBox 9">
            <a:extLst>
              <a:ext uri="{FF2B5EF4-FFF2-40B4-BE49-F238E27FC236}">
                <a16:creationId xmlns:a16="http://schemas.microsoft.com/office/drawing/2014/main" id="{14593673-3650-4E4F-BB5D-057EF860ACAC}"/>
              </a:ext>
            </a:extLst>
          </p:cNvPr>
          <p:cNvSpPr txBox="1"/>
          <p:nvPr/>
        </p:nvSpPr>
        <p:spPr>
          <a:xfrm>
            <a:off x="1695271" y="1105918"/>
            <a:ext cx="1410159" cy="646331"/>
          </a:xfrm>
          <a:prstGeom prst="rect">
            <a:avLst/>
          </a:prstGeom>
          <a:noFill/>
        </p:spPr>
        <p:txBody>
          <a:bodyPr wrap="square" rtlCol="0">
            <a:spAutoFit/>
          </a:bodyPr>
          <a:lstStyle/>
          <a:p>
            <a:r>
              <a:rPr lang="en-US" dirty="0" err="1"/>
              <a:t>Abstraktno</a:t>
            </a:r>
            <a:r>
              <a:rPr lang="en-US" dirty="0"/>
              <a:t> </a:t>
            </a:r>
            <a:r>
              <a:rPr lang="en-US" dirty="0" err="1"/>
              <a:t>razmišljanje</a:t>
            </a:r>
            <a:endParaRPr lang="en-US" dirty="0"/>
          </a:p>
        </p:txBody>
      </p:sp>
      <p:sp>
        <p:nvSpPr>
          <p:cNvPr id="11" name="TextBox 10">
            <a:extLst>
              <a:ext uri="{FF2B5EF4-FFF2-40B4-BE49-F238E27FC236}">
                <a16:creationId xmlns:a16="http://schemas.microsoft.com/office/drawing/2014/main" id="{812BE234-71B6-0848-AFA4-C6343B1BD599}"/>
              </a:ext>
            </a:extLst>
          </p:cNvPr>
          <p:cNvSpPr txBox="1"/>
          <p:nvPr/>
        </p:nvSpPr>
        <p:spPr>
          <a:xfrm>
            <a:off x="10415" y="2177383"/>
            <a:ext cx="1486790" cy="646331"/>
          </a:xfrm>
          <a:prstGeom prst="rect">
            <a:avLst/>
          </a:prstGeom>
          <a:noFill/>
        </p:spPr>
        <p:txBody>
          <a:bodyPr wrap="square" rtlCol="0">
            <a:spAutoFit/>
          </a:bodyPr>
          <a:lstStyle/>
          <a:p>
            <a:r>
              <a:rPr lang="en-US" dirty="0" err="1"/>
              <a:t>Algoritmično</a:t>
            </a:r>
            <a:r>
              <a:rPr lang="en-US" dirty="0"/>
              <a:t> </a:t>
            </a:r>
            <a:r>
              <a:rPr lang="en-US" dirty="0" err="1"/>
              <a:t>razmišljanje</a:t>
            </a:r>
            <a:endParaRPr lang="en-US" dirty="0"/>
          </a:p>
        </p:txBody>
      </p:sp>
      <p:sp>
        <p:nvSpPr>
          <p:cNvPr id="12" name="TextBox 11">
            <a:extLst>
              <a:ext uri="{FF2B5EF4-FFF2-40B4-BE49-F238E27FC236}">
                <a16:creationId xmlns:a16="http://schemas.microsoft.com/office/drawing/2014/main" id="{799E4C9B-FC7F-C148-B4FF-7477A5EF0BDA}"/>
              </a:ext>
            </a:extLst>
          </p:cNvPr>
          <p:cNvSpPr txBox="1"/>
          <p:nvPr/>
        </p:nvSpPr>
        <p:spPr>
          <a:xfrm>
            <a:off x="3513233" y="1181069"/>
            <a:ext cx="1808929" cy="369332"/>
          </a:xfrm>
          <a:prstGeom prst="rect">
            <a:avLst/>
          </a:prstGeom>
          <a:noFill/>
        </p:spPr>
        <p:txBody>
          <a:bodyPr wrap="square" rtlCol="0">
            <a:spAutoFit/>
          </a:bodyPr>
          <a:lstStyle/>
          <a:p>
            <a:r>
              <a:rPr lang="en-US" dirty="0" err="1"/>
              <a:t>Dekompozicija</a:t>
            </a:r>
            <a:endParaRPr lang="en-US" dirty="0"/>
          </a:p>
        </p:txBody>
      </p:sp>
      <p:sp>
        <p:nvSpPr>
          <p:cNvPr id="13" name="TextBox 12">
            <a:extLst>
              <a:ext uri="{FF2B5EF4-FFF2-40B4-BE49-F238E27FC236}">
                <a16:creationId xmlns:a16="http://schemas.microsoft.com/office/drawing/2014/main" id="{9FE2037D-88F1-4847-A0F7-A8F1B4ED590B}"/>
              </a:ext>
            </a:extLst>
          </p:cNvPr>
          <p:cNvSpPr txBox="1"/>
          <p:nvPr/>
        </p:nvSpPr>
        <p:spPr>
          <a:xfrm>
            <a:off x="2702864" y="3239907"/>
            <a:ext cx="1188410" cy="369332"/>
          </a:xfrm>
          <a:prstGeom prst="rect">
            <a:avLst/>
          </a:prstGeom>
          <a:noFill/>
        </p:spPr>
        <p:txBody>
          <a:bodyPr wrap="square" rtlCol="0">
            <a:spAutoFit/>
          </a:bodyPr>
          <a:lstStyle/>
          <a:p>
            <a:r>
              <a:rPr lang="en-US" dirty="0" err="1"/>
              <a:t>Evalvacija</a:t>
            </a:r>
            <a:endParaRPr lang="en-US" dirty="0"/>
          </a:p>
        </p:txBody>
      </p:sp>
      <p:sp>
        <p:nvSpPr>
          <p:cNvPr id="14" name="TextBox 13">
            <a:extLst>
              <a:ext uri="{FF2B5EF4-FFF2-40B4-BE49-F238E27FC236}">
                <a16:creationId xmlns:a16="http://schemas.microsoft.com/office/drawing/2014/main" id="{E4145F86-1B00-954C-A95C-0FF2BA07F318}"/>
              </a:ext>
            </a:extLst>
          </p:cNvPr>
          <p:cNvSpPr txBox="1"/>
          <p:nvPr/>
        </p:nvSpPr>
        <p:spPr>
          <a:xfrm>
            <a:off x="5096933" y="2176551"/>
            <a:ext cx="1575413" cy="369332"/>
          </a:xfrm>
          <a:prstGeom prst="rect">
            <a:avLst/>
          </a:prstGeom>
          <a:noFill/>
        </p:spPr>
        <p:txBody>
          <a:bodyPr wrap="square" rtlCol="0">
            <a:spAutoFit/>
          </a:bodyPr>
          <a:lstStyle/>
          <a:p>
            <a:r>
              <a:rPr lang="en-GB" dirty="0" err="1"/>
              <a:t>Generalizacija</a:t>
            </a:r>
            <a:endParaRPr lang="en-GB" dirty="0"/>
          </a:p>
        </p:txBody>
      </p:sp>
      <p:sp>
        <p:nvSpPr>
          <p:cNvPr id="19" name="TextBox 18">
            <a:extLst>
              <a:ext uri="{FF2B5EF4-FFF2-40B4-BE49-F238E27FC236}">
                <a16:creationId xmlns:a16="http://schemas.microsoft.com/office/drawing/2014/main" id="{BABA5073-A055-6B4F-B1BD-834013502D16}"/>
              </a:ext>
            </a:extLst>
          </p:cNvPr>
          <p:cNvSpPr txBox="1"/>
          <p:nvPr/>
        </p:nvSpPr>
        <p:spPr>
          <a:xfrm>
            <a:off x="10176718" y="3942419"/>
            <a:ext cx="1410159" cy="369332"/>
          </a:xfrm>
          <a:prstGeom prst="rect">
            <a:avLst/>
          </a:prstGeom>
          <a:noFill/>
        </p:spPr>
        <p:txBody>
          <a:bodyPr wrap="square" rtlCol="0">
            <a:spAutoFit/>
          </a:bodyPr>
          <a:lstStyle/>
          <a:p>
            <a:r>
              <a:rPr lang="en-US" dirty="0" err="1"/>
              <a:t>Evalvacija</a:t>
            </a:r>
            <a:endParaRPr lang="en-US" dirty="0"/>
          </a:p>
        </p:txBody>
      </p:sp>
      <p:sp>
        <p:nvSpPr>
          <p:cNvPr id="21" name="TextBox 20">
            <a:extLst>
              <a:ext uri="{FF2B5EF4-FFF2-40B4-BE49-F238E27FC236}">
                <a16:creationId xmlns:a16="http://schemas.microsoft.com/office/drawing/2014/main" id="{5B283513-7E51-2945-8F0C-63D560C288B8}"/>
              </a:ext>
            </a:extLst>
          </p:cNvPr>
          <p:cNvSpPr txBox="1"/>
          <p:nvPr/>
        </p:nvSpPr>
        <p:spPr>
          <a:xfrm>
            <a:off x="6542287" y="4931244"/>
            <a:ext cx="2262825" cy="923330"/>
          </a:xfrm>
          <a:prstGeom prst="rect">
            <a:avLst/>
          </a:prstGeom>
          <a:noFill/>
        </p:spPr>
        <p:txBody>
          <a:bodyPr wrap="square" rtlCol="0">
            <a:spAutoFit/>
          </a:bodyPr>
          <a:lstStyle/>
          <a:p>
            <a:r>
              <a:rPr lang="en-US" dirty="0" err="1"/>
              <a:t>Abstraktno</a:t>
            </a:r>
            <a:r>
              <a:rPr lang="en-US" dirty="0"/>
              <a:t> </a:t>
            </a:r>
            <a:r>
              <a:rPr lang="en-US" dirty="0" err="1"/>
              <a:t>razmišljanje</a:t>
            </a:r>
            <a:endParaRPr lang="en-US" dirty="0"/>
          </a:p>
          <a:p>
            <a:endParaRPr lang="en-US" dirty="0"/>
          </a:p>
        </p:txBody>
      </p:sp>
      <p:sp>
        <p:nvSpPr>
          <p:cNvPr id="22" name="TextBox 21">
            <a:extLst>
              <a:ext uri="{FF2B5EF4-FFF2-40B4-BE49-F238E27FC236}">
                <a16:creationId xmlns:a16="http://schemas.microsoft.com/office/drawing/2014/main" id="{17D4D70E-B19D-7B40-B5A3-F5E9D02C77AD}"/>
              </a:ext>
            </a:extLst>
          </p:cNvPr>
          <p:cNvSpPr txBox="1"/>
          <p:nvPr/>
        </p:nvSpPr>
        <p:spPr>
          <a:xfrm>
            <a:off x="9295687" y="4870125"/>
            <a:ext cx="2120368" cy="369332"/>
          </a:xfrm>
          <a:prstGeom prst="rect">
            <a:avLst/>
          </a:prstGeom>
          <a:noFill/>
        </p:spPr>
        <p:txBody>
          <a:bodyPr wrap="square" rtlCol="0">
            <a:spAutoFit/>
          </a:bodyPr>
          <a:lstStyle/>
          <a:p>
            <a:r>
              <a:rPr lang="en-US" dirty="0" err="1"/>
              <a:t>Dekompozicija</a:t>
            </a:r>
            <a:endParaRPr lang="en-US" dirty="0"/>
          </a:p>
        </p:txBody>
      </p:sp>
      <p:sp>
        <p:nvSpPr>
          <p:cNvPr id="23" name="TextBox 22">
            <a:extLst>
              <a:ext uri="{FF2B5EF4-FFF2-40B4-BE49-F238E27FC236}">
                <a16:creationId xmlns:a16="http://schemas.microsoft.com/office/drawing/2014/main" id="{787F3CB6-4D2E-3040-9568-01202E199A9E}"/>
              </a:ext>
            </a:extLst>
          </p:cNvPr>
          <p:cNvSpPr txBox="1"/>
          <p:nvPr/>
        </p:nvSpPr>
        <p:spPr>
          <a:xfrm>
            <a:off x="6583723" y="3230732"/>
            <a:ext cx="1575413" cy="646331"/>
          </a:xfrm>
          <a:prstGeom prst="rect">
            <a:avLst/>
          </a:prstGeom>
          <a:noFill/>
        </p:spPr>
        <p:txBody>
          <a:bodyPr wrap="square" rtlCol="0">
            <a:spAutoFit/>
          </a:bodyPr>
          <a:lstStyle/>
          <a:p>
            <a:r>
              <a:rPr lang="en-US" dirty="0" err="1"/>
              <a:t>Razpoznavanje</a:t>
            </a:r>
            <a:r>
              <a:rPr lang="en-US" dirty="0"/>
              <a:t> </a:t>
            </a:r>
            <a:r>
              <a:rPr lang="en-US" dirty="0" err="1"/>
              <a:t>vzorcev</a:t>
            </a:r>
            <a:endParaRPr lang="en-US" dirty="0"/>
          </a:p>
        </p:txBody>
      </p:sp>
      <p:sp>
        <p:nvSpPr>
          <p:cNvPr id="24" name="TextBox 23">
            <a:extLst>
              <a:ext uri="{FF2B5EF4-FFF2-40B4-BE49-F238E27FC236}">
                <a16:creationId xmlns:a16="http://schemas.microsoft.com/office/drawing/2014/main" id="{E21FE369-9438-C844-9C37-8B87367EA986}"/>
              </a:ext>
            </a:extLst>
          </p:cNvPr>
          <p:cNvSpPr txBox="1"/>
          <p:nvPr/>
        </p:nvSpPr>
        <p:spPr>
          <a:xfrm>
            <a:off x="8479197" y="3205242"/>
            <a:ext cx="1575413" cy="646331"/>
          </a:xfrm>
          <a:prstGeom prst="rect">
            <a:avLst/>
          </a:prstGeom>
          <a:noFill/>
        </p:spPr>
        <p:txBody>
          <a:bodyPr wrap="square" rtlCol="0">
            <a:spAutoFit/>
          </a:bodyPr>
          <a:lstStyle/>
          <a:p>
            <a:r>
              <a:rPr lang="en-US" dirty="0" err="1"/>
              <a:t>Modeliranje</a:t>
            </a:r>
            <a:r>
              <a:rPr lang="en-US" dirty="0"/>
              <a:t> in </a:t>
            </a:r>
            <a:r>
              <a:rPr lang="en-US" dirty="0" err="1"/>
              <a:t>simulacija</a:t>
            </a:r>
            <a:endParaRPr lang="en-US" dirty="0"/>
          </a:p>
        </p:txBody>
      </p:sp>
      <p:pic>
        <p:nvPicPr>
          <p:cNvPr id="51" name="Picture 50">
            <a:extLst>
              <a:ext uri="{FF2B5EF4-FFF2-40B4-BE49-F238E27FC236}">
                <a16:creationId xmlns:a16="http://schemas.microsoft.com/office/drawing/2014/main" id="{FE9A477D-AE2D-DF46-A4EE-C7236CE341B4}"/>
              </a:ext>
            </a:extLst>
          </p:cNvPr>
          <p:cNvPicPr>
            <a:picLocks noChangeAspect="1"/>
          </p:cNvPicPr>
          <p:nvPr/>
        </p:nvPicPr>
        <p:blipFill rotWithShape="1">
          <a:blip r:embed="rId3"/>
          <a:srcRect l="12379" t="28755" r="12078" b="29518"/>
          <a:stretch/>
        </p:blipFill>
        <p:spPr>
          <a:xfrm>
            <a:off x="237014" y="3567463"/>
            <a:ext cx="5085148" cy="1579978"/>
          </a:xfrm>
          <a:prstGeom prst="rect">
            <a:avLst/>
          </a:prstGeom>
        </p:spPr>
      </p:pic>
      <p:sp>
        <p:nvSpPr>
          <p:cNvPr id="5" name="Slide Number Placeholder 4">
            <a:extLst>
              <a:ext uri="{FF2B5EF4-FFF2-40B4-BE49-F238E27FC236}">
                <a16:creationId xmlns:a16="http://schemas.microsoft.com/office/drawing/2014/main" id="{E8B8B0B8-E743-7F4C-AD4B-209E60069844}"/>
              </a:ext>
            </a:extLst>
          </p:cNvPr>
          <p:cNvSpPr>
            <a:spLocks noGrp="1"/>
          </p:cNvSpPr>
          <p:nvPr>
            <p:ph type="sldNum" sz="quarter" idx="12"/>
          </p:nvPr>
        </p:nvSpPr>
        <p:spPr/>
        <p:txBody>
          <a:bodyPr/>
          <a:lstStyle/>
          <a:p>
            <a:fld id="{D57F1E4F-1CFF-5643-939E-217C01CDF565}" type="slidenum">
              <a:rPr lang="en-US" smtClean="0"/>
              <a:pPr/>
              <a:t>10</a:t>
            </a:fld>
            <a:endParaRPr lang="en-US"/>
          </a:p>
        </p:txBody>
      </p:sp>
      <p:cxnSp>
        <p:nvCxnSpPr>
          <p:cNvPr id="2" name="Straight Arrow Connector 1">
            <a:extLst>
              <a:ext uri="{FF2B5EF4-FFF2-40B4-BE49-F238E27FC236}">
                <a16:creationId xmlns:a16="http://schemas.microsoft.com/office/drawing/2014/main" id="{8260C509-6CAD-4111-B519-BDF242242FAF}"/>
              </a:ext>
            </a:extLst>
          </p:cNvPr>
          <p:cNvCxnSpPr>
            <a:cxnSpLocks/>
            <a:endCxn id="12" idx="2"/>
          </p:cNvCxnSpPr>
          <p:nvPr/>
        </p:nvCxnSpPr>
        <p:spPr>
          <a:xfrm flipV="1">
            <a:off x="3989881" y="1550401"/>
            <a:ext cx="427817" cy="48451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454CEAD9-EDDF-451C-A354-6DC66BC6CFC2}"/>
              </a:ext>
            </a:extLst>
          </p:cNvPr>
          <p:cNvCxnSpPr>
            <a:cxnSpLocks/>
            <a:endCxn id="10" idx="2"/>
          </p:cNvCxnSpPr>
          <p:nvPr/>
        </p:nvCxnSpPr>
        <p:spPr>
          <a:xfrm flipH="1" flipV="1">
            <a:off x="2400351" y="1752249"/>
            <a:ext cx="327858" cy="2951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44B64F43-682B-4C9E-B4CB-CE0F2F6A0D07}"/>
              </a:ext>
            </a:extLst>
          </p:cNvPr>
          <p:cNvCxnSpPr>
            <a:cxnSpLocks/>
            <a:stCxn id="6" idx="1"/>
            <a:endCxn id="11" idx="3"/>
          </p:cNvCxnSpPr>
          <p:nvPr/>
        </p:nvCxnSpPr>
        <p:spPr>
          <a:xfrm flipH="1" flipV="1">
            <a:off x="1497205" y="2500549"/>
            <a:ext cx="396132" cy="1318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BA12EF3F-22F1-4956-BDDB-E8AC04707598}"/>
              </a:ext>
            </a:extLst>
          </p:cNvPr>
          <p:cNvCxnSpPr>
            <a:cxnSpLocks/>
            <a:stCxn id="6" idx="2"/>
            <a:endCxn id="13" idx="0"/>
          </p:cNvCxnSpPr>
          <p:nvPr/>
        </p:nvCxnSpPr>
        <p:spPr>
          <a:xfrm>
            <a:off x="3297069" y="2975396"/>
            <a:ext cx="0" cy="26451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B52510B-A8B2-4ACE-A448-64D5AF7D5A16}"/>
              </a:ext>
            </a:extLst>
          </p:cNvPr>
          <p:cNvCxnSpPr>
            <a:cxnSpLocks/>
          </p:cNvCxnSpPr>
          <p:nvPr/>
        </p:nvCxnSpPr>
        <p:spPr>
          <a:xfrm flipV="1">
            <a:off x="4701910" y="2412163"/>
            <a:ext cx="339780" cy="3497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6C5FB9E7-1A8A-43D4-847E-60A9A2DFFF28}"/>
              </a:ext>
            </a:extLst>
          </p:cNvPr>
          <p:cNvCxnSpPr>
            <a:cxnSpLocks/>
          </p:cNvCxnSpPr>
          <p:nvPr/>
        </p:nvCxnSpPr>
        <p:spPr>
          <a:xfrm flipV="1">
            <a:off x="8986597" y="3723803"/>
            <a:ext cx="14994" cy="3597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6ABFF0E-BAFA-4E38-B0A4-1B027052ADB3}"/>
              </a:ext>
            </a:extLst>
          </p:cNvPr>
          <p:cNvCxnSpPr>
            <a:cxnSpLocks/>
          </p:cNvCxnSpPr>
          <p:nvPr/>
        </p:nvCxnSpPr>
        <p:spPr>
          <a:xfrm flipV="1">
            <a:off x="9873514" y="4248457"/>
            <a:ext cx="339780" cy="3497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047ED8AD-899E-45F4-BC48-094A955DB0C4}"/>
              </a:ext>
            </a:extLst>
          </p:cNvPr>
          <p:cNvCxnSpPr>
            <a:cxnSpLocks/>
          </p:cNvCxnSpPr>
          <p:nvPr/>
        </p:nvCxnSpPr>
        <p:spPr>
          <a:xfrm flipH="1" flipV="1">
            <a:off x="6915460" y="4398359"/>
            <a:ext cx="434709" cy="5995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836886D8-6A96-475A-A095-8C9E7159D03B}"/>
              </a:ext>
            </a:extLst>
          </p:cNvPr>
          <p:cNvCxnSpPr>
            <a:cxnSpLocks/>
          </p:cNvCxnSpPr>
          <p:nvPr/>
        </p:nvCxnSpPr>
        <p:spPr>
          <a:xfrm flipH="1" flipV="1">
            <a:off x="7427622" y="3786261"/>
            <a:ext cx="172382" cy="3722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5B4F1EB9-4A3D-4081-BE56-50030E46D062}"/>
              </a:ext>
            </a:extLst>
          </p:cNvPr>
          <p:cNvCxnSpPr>
            <a:cxnSpLocks/>
          </p:cNvCxnSpPr>
          <p:nvPr/>
        </p:nvCxnSpPr>
        <p:spPr>
          <a:xfrm flipH="1">
            <a:off x="7465097" y="4658188"/>
            <a:ext cx="209858" cy="3272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2B7B9E0F-FB53-460D-955E-D9D29C3BCB87}"/>
              </a:ext>
            </a:extLst>
          </p:cNvPr>
          <p:cNvCxnSpPr>
            <a:cxnSpLocks/>
          </p:cNvCxnSpPr>
          <p:nvPr/>
        </p:nvCxnSpPr>
        <p:spPr>
          <a:xfrm>
            <a:off x="9386331" y="4620712"/>
            <a:ext cx="452208" cy="2648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2F9C02F3-8757-6160-C0B7-63918F9E8815}"/>
              </a:ext>
            </a:extLst>
          </p:cNvPr>
          <p:cNvSpPr txBox="1"/>
          <p:nvPr/>
        </p:nvSpPr>
        <p:spPr>
          <a:xfrm>
            <a:off x="5443126" y="4048450"/>
            <a:ext cx="1486790" cy="646331"/>
          </a:xfrm>
          <a:prstGeom prst="rect">
            <a:avLst/>
          </a:prstGeom>
          <a:noFill/>
        </p:spPr>
        <p:txBody>
          <a:bodyPr wrap="square" rtlCol="0">
            <a:spAutoFit/>
          </a:bodyPr>
          <a:lstStyle/>
          <a:p>
            <a:r>
              <a:rPr lang="en-US" dirty="0" err="1"/>
              <a:t>Algoritmično</a:t>
            </a:r>
            <a:r>
              <a:rPr lang="en-US" dirty="0"/>
              <a:t> </a:t>
            </a:r>
            <a:r>
              <a:rPr lang="en-US" dirty="0" err="1"/>
              <a:t>razmišljanje</a:t>
            </a:r>
            <a:endParaRPr lang="en-US" dirty="0"/>
          </a:p>
        </p:txBody>
      </p:sp>
      <p:sp>
        <p:nvSpPr>
          <p:cNvPr id="7" name="Title 1">
            <a:extLst>
              <a:ext uri="{FF2B5EF4-FFF2-40B4-BE49-F238E27FC236}">
                <a16:creationId xmlns:a16="http://schemas.microsoft.com/office/drawing/2014/main" id="{DC001931-1148-239F-195E-61807A8DDC29}"/>
              </a:ext>
            </a:extLst>
          </p:cNvPr>
          <p:cNvSpPr txBox="1">
            <a:spLocks/>
          </p:cNvSpPr>
          <p:nvPr/>
        </p:nvSpPr>
        <p:spPr>
          <a:xfrm>
            <a:off x="506363" y="-1434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err="1"/>
              <a:t>Razvoj</a:t>
            </a:r>
            <a:r>
              <a:rPr lang="en-GB" dirty="0"/>
              <a:t> </a:t>
            </a:r>
            <a:r>
              <a:rPr lang="en-GB" dirty="0" err="1"/>
              <a:t>kategorizacije</a:t>
            </a:r>
            <a:r>
              <a:rPr lang="en-GB" dirty="0"/>
              <a:t> </a:t>
            </a:r>
            <a:r>
              <a:rPr lang="en-GB" dirty="0" err="1"/>
              <a:t>nalog</a:t>
            </a:r>
            <a:r>
              <a:rPr lang="en-GB" dirty="0"/>
              <a:t> </a:t>
            </a:r>
            <a:r>
              <a:rPr lang="en-GB" dirty="0" err="1"/>
              <a:t>Bober</a:t>
            </a:r>
            <a:endParaRPr lang="en-GB" dirty="0"/>
          </a:p>
        </p:txBody>
      </p:sp>
    </p:spTree>
    <p:custDataLst>
      <p:tags r:id="rId1"/>
    </p:custDataLst>
    <p:extLst>
      <p:ext uri="{BB962C8B-B14F-4D97-AF65-F5344CB8AC3E}">
        <p14:creationId xmlns:p14="http://schemas.microsoft.com/office/powerpoint/2010/main" val="3143606581"/>
      </p:ext>
    </p:extLst>
  </p:cSld>
  <p:clrMapOvr>
    <a:masterClrMapping/>
  </p:clrMapOvr>
  <mc:AlternateContent xmlns:mc="http://schemas.openxmlformats.org/markup-compatibility/2006" xmlns:p14="http://schemas.microsoft.com/office/powerpoint/2010/main">
    <mc:Choice Requires="p14">
      <p:transition spd="slow" p14:dur="2000" advTm="44673"/>
    </mc:Choice>
    <mc:Fallback xmlns="">
      <p:transition spd="slow" advTm="446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P spid="11" grpId="0"/>
      <p:bldP spid="12" grpId="0"/>
      <p:bldP spid="13" grpId="0"/>
      <p:bldP spid="14" grpId="0"/>
      <p:bldP spid="19" grpId="0"/>
      <p:bldP spid="21" grpId="0"/>
      <p:bldP spid="22" grpId="0"/>
      <p:bldP spid="23" grpId="0"/>
      <p:bldP spid="24" grpId="0"/>
      <p:bldP spid="4" grpId="0"/>
    </p:bldLst>
  </p:timing>
  <p:extLst>
    <p:ext uri="{E180D4A7-C9FB-4DFB-919C-405C955672EB}">
      <p14:showEvtLst xmlns:p14="http://schemas.microsoft.com/office/powerpoint/2010/main">
        <p14:playEvt time="15" objId="4"/>
        <p14:stopEvt time="44673"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a:extLst>
              <a:ext uri="{FF2B5EF4-FFF2-40B4-BE49-F238E27FC236}">
                <a16:creationId xmlns:a16="http://schemas.microsoft.com/office/drawing/2014/main" id="{9DDC6994-5611-4AED-9F4D-D6132586B3B8}"/>
              </a:ext>
            </a:extLst>
          </p:cNvPr>
          <p:cNvCxnSpPr>
            <a:cxnSpLocks/>
          </p:cNvCxnSpPr>
          <p:nvPr/>
        </p:nvCxnSpPr>
        <p:spPr>
          <a:xfrm flipH="1" flipV="1">
            <a:off x="6302209" y="3355298"/>
            <a:ext cx="22946" cy="33963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59BA201B-3831-4AFD-AC00-D62CA9044BD0}"/>
              </a:ext>
            </a:extLst>
          </p:cNvPr>
          <p:cNvCxnSpPr>
            <a:cxnSpLocks/>
          </p:cNvCxnSpPr>
          <p:nvPr/>
        </p:nvCxnSpPr>
        <p:spPr>
          <a:xfrm flipH="1">
            <a:off x="6654986" y="4231158"/>
            <a:ext cx="8835" cy="45058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EC021296-4884-8C41-B162-38771030F76C}"/>
              </a:ext>
            </a:extLst>
          </p:cNvPr>
          <p:cNvSpPr txBox="1"/>
          <p:nvPr/>
        </p:nvSpPr>
        <p:spPr>
          <a:xfrm>
            <a:off x="4697833" y="3626103"/>
            <a:ext cx="3254644" cy="830997"/>
          </a:xfrm>
          <a:prstGeom prst="rect">
            <a:avLst/>
          </a:prstGeom>
          <a:solidFill>
            <a:schemeClr val="bg1"/>
          </a:solidFill>
          <a:ln>
            <a:solidFill>
              <a:schemeClr val="tx1"/>
            </a:solidFill>
          </a:ln>
        </p:spPr>
        <p:txBody>
          <a:bodyPr wrap="square" rtlCol="0">
            <a:spAutoFit/>
          </a:bodyPr>
          <a:lstStyle/>
          <a:p>
            <a:pPr algn="ctr"/>
            <a:r>
              <a:rPr lang="en-US" sz="2400" b="1" dirty="0" err="1"/>
              <a:t>Naša</a:t>
            </a:r>
            <a:r>
              <a:rPr lang="en-US" sz="2400" b="1" dirty="0"/>
              <a:t> </a:t>
            </a:r>
            <a:r>
              <a:rPr lang="en-US" sz="2400" b="1" dirty="0" err="1"/>
              <a:t>kategorizacija</a:t>
            </a:r>
            <a:endParaRPr lang="en-US" sz="2400" b="1" dirty="0"/>
          </a:p>
          <a:p>
            <a:pPr algn="ctr"/>
            <a:r>
              <a:rPr lang="en-US" sz="2400" b="1" dirty="0"/>
              <a:t>(2019-24)</a:t>
            </a:r>
          </a:p>
        </p:txBody>
      </p:sp>
      <p:sp>
        <p:nvSpPr>
          <p:cNvPr id="7" name="TextBox 6">
            <a:extLst>
              <a:ext uri="{FF2B5EF4-FFF2-40B4-BE49-F238E27FC236}">
                <a16:creationId xmlns:a16="http://schemas.microsoft.com/office/drawing/2014/main" id="{612871F4-98D5-1D43-BE06-EBE5B913ABD3}"/>
              </a:ext>
            </a:extLst>
          </p:cNvPr>
          <p:cNvSpPr txBox="1"/>
          <p:nvPr/>
        </p:nvSpPr>
        <p:spPr>
          <a:xfrm>
            <a:off x="470403" y="1108463"/>
            <a:ext cx="2807519" cy="830997"/>
          </a:xfrm>
          <a:prstGeom prst="rect">
            <a:avLst/>
          </a:prstGeom>
          <a:gradFill flip="none" rotWithShape="1">
            <a:gsLst>
              <a:gs pos="0">
                <a:srgbClr val="00B0F0">
                  <a:tint val="66000"/>
                  <a:satMod val="160000"/>
                  <a:alpha val="21000"/>
                </a:srgbClr>
              </a:gs>
              <a:gs pos="69000">
                <a:srgbClr val="00B0F0">
                  <a:tint val="44500"/>
                  <a:satMod val="160000"/>
                  <a:alpha val="10000"/>
                </a:srgbClr>
              </a:gs>
              <a:gs pos="100000">
                <a:srgbClr val="00B0F0">
                  <a:tint val="23500"/>
                  <a:satMod val="160000"/>
                </a:srgbClr>
              </a:gs>
            </a:gsLst>
            <a:path path="circle">
              <a:fillToRect l="50000" t="50000" r="50000" b="50000"/>
            </a:path>
            <a:tileRect/>
          </a:gradFill>
        </p:spPr>
        <p:txBody>
          <a:bodyPr wrap="square" rtlCol="0">
            <a:spAutoFit/>
          </a:bodyPr>
          <a:lstStyle/>
          <a:p>
            <a:pPr algn="ctr"/>
            <a:r>
              <a:rPr lang="en-US" sz="2400" dirty="0" err="1">
                <a:latin typeface="+mj-lt"/>
              </a:rPr>
              <a:t>Algoritmično</a:t>
            </a:r>
            <a:r>
              <a:rPr lang="en-US" sz="2400" dirty="0">
                <a:latin typeface="+mj-lt"/>
              </a:rPr>
              <a:t> </a:t>
            </a:r>
            <a:r>
              <a:rPr lang="en-US" sz="2400" dirty="0" err="1">
                <a:latin typeface="+mj-lt"/>
              </a:rPr>
              <a:t>razmišljanje</a:t>
            </a:r>
            <a:endParaRPr lang="en-US" sz="2400" dirty="0">
              <a:latin typeface="+mj-lt"/>
            </a:endParaRPr>
          </a:p>
        </p:txBody>
      </p:sp>
      <p:sp>
        <p:nvSpPr>
          <p:cNvPr id="8" name="TextBox 7">
            <a:extLst>
              <a:ext uri="{FF2B5EF4-FFF2-40B4-BE49-F238E27FC236}">
                <a16:creationId xmlns:a16="http://schemas.microsoft.com/office/drawing/2014/main" id="{43826CC6-D2A6-7944-B680-0CB6097AAEF4}"/>
              </a:ext>
            </a:extLst>
          </p:cNvPr>
          <p:cNvSpPr txBox="1"/>
          <p:nvPr/>
        </p:nvSpPr>
        <p:spPr>
          <a:xfrm>
            <a:off x="5223030" y="885023"/>
            <a:ext cx="2400018" cy="830997"/>
          </a:xfrm>
          <a:prstGeom prst="rect">
            <a:avLst/>
          </a:prstGeom>
          <a:gradFill flip="none" rotWithShape="1">
            <a:gsLst>
              <a:gs pos="0">
                <a:srgbClr val="00B0F0">
                  <a:tint val="66000"/>
                  <a:satMod val="160000"/>
                  <a:alpha val="21000"/>
                </a:srgbClr>
              </a:gs>
              <a:gs pos="69000">
                <a:srgbClr val="00B0F0">
                  <a:tint val="44500"/>
                  <a:satMod val="160000"/>
                  <a:alpha val="10000"/>
                </a:srgbClr>
              </a:gs>
              <a:gs pos="100000">
                <a:srgbClr val="00B0F0">
                  <a:tint val="23500"/>
                  <a:satMod val="160000"/>
                </a:srgbClr>
              </a:gs>
            </a:gsLst>
            <a:path path="circle">
              <a:fillToRect l="50000" t="50000" r="50000" b="50000"/>
            </a:path>
            <a:tileRect/>
          </a:gradFill>
        </p:spPr>
        <p:txBody>
          <a:bodyPr wrap="square" rtlCol="0">
            <a:spAutoFit/>
          </a:bodyPr>
          <a:lstStyle>
            <a:defPPr>
              <a:defRPr lang="en-US"/>
            </a:defPPr>
            <a:lvl1pPr algn="ctr">
              <a:defRPr sz="2400">
                <a:latin typeface="+mj-lt"/>
              </a:defRPr>
            </a:lvl1pPr>
          </a:lstStyle>
          <a:p>
            <a:r>
              <a:rPr lang="en-US" dirty="0" err="1"/>
              <a:t>Abstraktno</a:t>
            </a:r>
            <a:r>
              <a:rPr lang="en-US" dirty="0"/>
              <a:t> </a:t>
            </a:r>
            <a:r>
              <a:rPr lang="en-US" dirty="0" err="1"/>
              <a:t>razmišljanje</a:t>
            </a:r>
            <a:endParaRPr lang="en-US" dirty="0"/>
          </a:p>
        </p:txBody>
      </p:sp>
      <p:sp>
        <p:nvSpPr>
          <p:cNvPr id="9" name="TextBox 8">
            <a:extLst>
              <a:ext uri="{FF2B5EF4-FFF2-40B4-BE49-F238E27FC236}">
                <a16:creationId xmlns:a16="http://schemas.microsoft.com/office/drawing/2014/main" id="{481C7736-EAC7-BF40-B650-B5E25B23FC62}"/>
              </a:ext>
            </a:extLst>
          </p:cNvPr>
          <p:cNvSpPr txBox="1"/>
          <p:nvPr/>
        </p:nvSpPr>
        <p:spPr>
          <a:xfrm>
            <a:off x="9236128" y="1169671"/>
            <a:ext cx="2222942" cy="461665"/>
          </a:xfrm>
          <a:prstGeom prst="rect">
            <a:avLst/>
          </a:prstGeom>
          <a:gradFill flip="none" rotWithShape="1">
            <a:gsLst>
              <a:gs pos="0">
                <a:srgbClr val="00B0F0">
                  <a:tint val="66000"/>
                  <a:satMod val="160000"/>
                  <a:alpha val="21000"/>
                </a:srgbClr>
              </a:gs>
              <a:gs pos="69000">
                <a:srgbClr val="00B0F0">
                  <a:tint val="44500"/>
                  <a:satMod val="160000"/>
                  <a:alpha val="10000"/>
                </a:srgbClr>
              </a:gs>
              <a:gs pos="100000">
                <a:srgbClr val="00B0F0">
                  <a:tint val="23500"/>
                  <a:satMod val="160000"/>
                </a:srgbClr>
              </a:gs>
            </a:gsLst>
            <a:path path="circle">
              <a:fillToRect l="50000" t="50000" r="50000" b="50000"/>
            </a:path>
            <a:tileRect/>
          </a:gradFill>
        </p:spPr>
        <p:txBody>
          <a:bodyPr wrap="square" rtlCol="0">
            <a:spAutoFit/>
          </a:bodyPr>
          <a:lstStyle>
            <a:defPPr>
              <a:defRPr lang="en-US"/>
            </a:defPPr>
            <a:lvl1pPr algn="ctr">
              <a:defRPr sz="2400">
                <a:latin typeface="+mj-lt"/>
              </a:defRPr>
            </a:lvl1pPr>
          </a:lstStyle>
          <a:p>
            <a:r>
              <a:rPr lang="en-US" dirty="0" err="1"/>
              <a:t>Dekompozicija</a:t>
            </a:r>
            <a:endParaRPr lang="en-US" dirty="0"/>
          </a:p>
        </p:txBody>
      </p:sp>
      <p:sp>
        <p:nvSpPr>
          <p:cNvPr id="10" name="TextBox 9">
            <a:extLst>
              <a:ext uri="{FF2B5EF4-FFF2-40B4-BE49-F238E27FC236}">
                <a16:creationId xmlns:a16="http://schemas.microsoft.com/office/drawing/2014/main" id="{67A816B7-268E-734B-BCFC-73204151BE4F}"/>
              </a:ext>
            </a:extLst>
          </p:cNvPr>
          <p:cNvSpPr txBox="1"/>
          <p:nvPr/>
        </p:nvSpPr>
        <p:spPr>
          <a:xfrm>
            <a:off x="9207882" y="4517203"/>
            <a:ext cx="2279542" cy="461665"/>
          </a:xfrm>
          <a:prstGeom prst="rect">
            <a:avLst/>
          </a:prstGeom>
          <a:gradFill flip="none" rotWithShape="1">
            <a:gsLst>
              <a:gs pos="0">
                <a:srgbClr val="00B0F0">
                  <a:tint val="66000"/>
                  <a:satMod val="160000"/>
                  <a:alpha val="21000"/>
                </a:srgbClr>
              </a:gs>
              <a:gs pos="69000">
                <a:srgbClr val="00B0F0">
                  <a:tint val="44500"/>
                  <a:satMod val="160000"/>
                  <a:alpha val="10000"/>
                </a:srgbClr>
              </a:gs>
              <a:gs pos="100000">
                <a:srgbClr val="00B0F0">
                  <a:tint val="23500"/>
                  <a:satMod val="160000"/>
                </a:srgbClr>
              </a:gs>
            </a:gsLst>
            <a:path path="circle">
              <a:fillToRect l="50000" t="50000" r="50000" b="50000"/>
            </a:path>
            <a:tileRect/>
          </a:gradFill>
        </p:spPr>
        <p:txBody>
          <a:bodyPr wrap="square" rtlCol="0">
            <a:spAutoFit/>
          </a:bodyPr>
          <a:lstStyle>
            <a:defPPr>
              <a:defRPr lang="en-US"/>
            </a:defPPr>
            <a:lvl1pPr algn="ctr">
              <a:defRPr sz="2400">
                <a:latin typeface="+mj-lt"/>
              </a:defRPr>
            </a:lvl1pPr>
          </a:lstStyle>
          <a:p>
            <a:r>
              <a:rPr lang="en-US" dirty="0" err="1"/>
              <a:t>Vrednotenje</a:t>
            </a:r>
            <a:endParaRPr lang="en-US" dirty="0"/>
          </a:p>
        </p:txBody>
      </p:sp>
      <p:sp>
        <p:nvSpPr>
          <p:cNvPr id="11" name="TextBox 10">
            <a:extLst>
              <a:ext uri="{FF2B5EF4-FFF2-40B4-BE49-F238E27FC236}">
                <a16:creationId xmlns:a16="http://schemas.microsoft.com/office/drawing/2014/main" id="{C7BFD7F6-BDD5-A741-BE31-FADE4425B984}"/>
              </a:ext>
            </a:extLst>
          </p:cNvPr>
          <p:cNvSpPr txBox="1"/>
          <p:nvPr/>
        </p:nvSpPr>
        <p:spPr>
          <a:xfrm>
            <a:off x="4350493" y="4604193"/>
            <a:ext cx="3633430" cy="461665"/>
          </a:xfrm>
          <a:prstGeom prst="rect">
            <a:avLst/>
          </a:prstGeom>
          <a:gradFill flip="none" rotWithShape="1">
            <a:gsLst>
              <a:gs pos="0">
                <a:srgbClr val="00B0F0">
                  <a:tint val="66000"/>
                  <a:satMod val="160000"/>
                  <a:alpha val="21000"/>
                </a:srgbClr>
              </a:gs>
              <a:gs pos="69000">
                <a:srgbClr val="00B0F0">
                  <a:tint val="44500"/>
                  <a:satMod val="160000"/>
                  <a:alpha val="10000"/>
                </a:srgbClr>
              </a:gs>
              <a:gs pos="100000">
                <a:srgbClr val="00B0F0">
                  <a:tint val="23500"/>
                  <a:satMod val="160000"/>
                </a:srgbClr>
              </a:gs>
            </a:gsLst>
            <a:path path="circle">
              <a:fillToRect l="50000" t="50000" r="50000" b="50000"/>
            </a:path>
            <a:tileRect/>
          </a:gradFill>
        </p:spPr>
        <p:txBody>
          <a:bodyPr wrap="square" rtlCol="0">
            <a:spAutoFit/>
          </a:bodyPr>
          <a:lstStyle>
            <a:defPPr>
              <a:defRPr lang="en-US"/>
            </a:defPPr>
            <a:lvl1pPr algn="ctr">
              <a:defRPr sz="2400">
                <a:latin typeface="+mj-lt"/>
              </a:defRPr>
            </a:lvl1pPr>
          </a:lstStyle>
          <a:p>
            <a:r>
              <a:rPr lang="en-US" dirty="0" err="1"/>
              <a:t>Modeliranje</a:t>
            </a:r>
            <a:r>
              <a:rPr lang="en-US" dirty="0"/>
              <a:t> in </a:t>
            </a:r>
            <a:r>
              <a:rPr lang="en-US" dirty="0" err="1"/>
              <a:t>simulacije</a:t>
            </a:r>
            <a:endParaRPr lang="en-US" dirty="0"/>
          </a:p>
        </p:txBody>
      </p:sp>
      <p:sp>
        <p:nvSpPr>
          <p:cNvPr id="12" name="TextBox 11">
            <a:extLst>
              <a:ext uri="{FF2B5EF4-FFF2-40B4-BE49-F238E27FC236}">
                <a16:creationId xmlns:a16="http://schemas.microsoft.com/office/drawing/2014/main" id="{6856A5E5-ADBE-0C40-AECF-624BC4E6F9BD}"/>
              </a:ext>
            </a:extLst>
          </p:cNvPr>
          <p:cNvSpPr txBox="1"/>
          <p:nvPr/>
        </p:nvSpPr>
        <p:spPr>
          <a:xfrm>
            <a:off x="1046352" y="3736360"/>
            <a:ext cx="2080400" cy="461665"/>
          </a:xfrm>
          <a:prstGeom prst="rect">
            <a:avLst/>
          </a:prstGeom>
          <a:gradFill flip="none" rotWithShape="1">
            <a:gsLst>
              <a:gs pos="0">
                <a:srgbClr val="00B0F0">
                  <a:tint val="66000"/>
                  <a:satMod val="160000"/>
                  <a:alpha val="21000"/>
                </a:srgbClr>
              </a:gs>
              <a:gs pos="69000">
                <a:srgbClr val="00B0F0">
                  <a:tint val="44500"/>
                  <a:satMod val="160000"/>
                  <a:alpha val="10000"/>
                </a:srgbClr>
              </a:gs>
              <a:gs pos="100000">
                <a:srgbClr val="00B0F0">
                  <a:tint val="23500"/>
                  <a:satMod val="160000"/>
                </a:srgbClr>
              </a:gs>
            </a:gsLst>
            <a:path path="circle">
              <a:fillToRect l="50000" t="50000" r="50000" b="50000"/>
            </a:path>
            <a:tileRect/>
          </a:gradFill>
        </p:spPr>
        <p:txBody>
          <a:bodyPr wrap="square" rtlCol="0">
            <a:spAutoFit/>
          </a:bodyPr>
          <a:lstStyle>
            <a:defPPr>
              <a:defRPr lang="en-US"/>
            </a:defPPr>
            <a:lvl1pPr algn="ctr">
              <a:defRPr sz="2400">
                <a:latin typeface="+mj-lt"/>
              </a:defRPr>
            </a:lvl1pPr>
          </a:lstStyle>
          <a:p>
            <a:r>
              <a:rPr lang="en-US" dirty="0" err="1"/>
              <a:t>Generalizacija</a:t>
            </a:r>
            <a:endParaRPr lang="en-US" dirty="0"/>
          </a:p>
        </p:txBody>
      </p:sp>
      <p:sp>
        <p:nvSpPr>
          <p:cNvPr id="32" name="TextBox 31">
            <a:extLst>
              <a:ext uri="{FF2B5EF4-FFF2-40B4-BE49-F238E27FC236}">
                <a16:creationId xmlns:a16="http://schemas.microsoft.com/office/drawing/2014/main" id="{FBB3FF46-38F6-1747-8A7E-1C6FA191359F}"/>
              </a:ext>
            </a:extLst>
          </p:cNvPr>
          <p:cNvSpPr txBox="1"/>
          <p:nvPr/>
        </p:nvSpPr>
        <p:spPr>
          <a:xfrm>
            <a:off x="327968" y="1895900"/>
            <a:ext cx="3169398" cy="1631216"/>
          </a:xfrm>
          <a:prstGeom prst="rect">
            <a:avLst/>
          </a:prstGeom>
          <a:solidFill>
            <a:schemeClr val="bg1"/>
          </a:solidFill>
          <a:ln>
            <a:solidFill>
              <a:schemeClr val="tx1"/>
            </a:solidFill>
          </a:ln>
        </p:spPr>
        <p:txBody>
          <a:bodyPr wrap="square" rtlCol="0">
            <a:spAutoFit/>
          </a:bodyPr>
          <a:lstStyle/>
          <a:p>
            <a:pPr marL="342900" indent="-342900">
              <a:buFont typeface="Wingdings" pitchFamily="2" charset="2"/>
              <a:buChar char="ü"/>
            </a:pPr>
            <a:r>
              <a:rPr lang="en-GB" sz="2000" dirty="0" err="1"/>
              <a:t>Razmišljanje</a:t>
            </a:r>
            <a:r>
              <a:rPr lang="en-GB" sz="2000" dirty="0"/>
              <a:t> v </a:t>
            </a:r>
            <a:r>
              <a:rPr lang="en-GB" sz="2000" dirty="0" err="1"/>
              <a:t>smislu</a:t>
            </a:r>
            <a:r>
              <a:rPr lang="en-GB" sz="2000" dirty="0"/>
              <a:t> </a:t>
            </a:r>
            <a:r>
              <a:rPr lang="en-GB" sz="2000" dirty="0" err="1"/>
              <a:t>zaporedij</a:t>
            </a:r>
            <a:r>
              <a:rPr lang="en-GB" sz="2000" dirty="0"/>
              <a:t> in </a:t>
            </a:r>
            <a:r>
              <a:rPr lang="en-GB" sz="2000" dirty="0" err="1"/>
              <a:t>pravil</a:t>
            </a:r>
            <a:r>
              <a:rPr lang="en-GB" sz="2000" dirty="0"/>
              <a:t>;</a:t>
            </a:r>
          </a:p>
          <a:p>
            <a:pPr marL="342900" indent="-342900">
              <a:buFont typeface="Wingdings" pitchFamily="2" charset="2"/>
              <a:buChar char="ü"/>
            </a:pPr>
            <a:r>
              <a:rPr lang="en-GB" sz="2000" dirty="0" err="1"/>
              <a:t>Simulacija</a:t>
            </a:r>
            <a:r>
              <a:rPr lang="en-GB" sz="2000" dirty="0"/>
              <a:t> </a:t>
            </a:r>
            <a:r>
              <a:rPr lang="en-GB" sz="2000" dirty="0" err="1"/>
              <a:t>izvajanja</a:t>
            </a:r>
            <a:r>
              <a:rPr lang="en-GB" sz="2000" dirty="0"/>
              <a:t> </a:t>
            </a:r>
            <a:r>
              <a:rPr lang="en-GB" sz="2000" dirty="0" err="1"/>
              <a:t>programa</a:t>
            </a:r>
            <a:r>
              <a:rPr lang="en-GB" sz="2000" dirty="0"/>
              <a:t> </a:t>
            </a:r>
            <a:r>
              <a:rPr lang="en-GB" sz="2000" dirty="0" err="1"/>
              <a:t>na</a:t>
            </a:r>
            <a:r>
              <a:rPr lang="en-GB" sz="2000" dirty="0"/>
              <a:t> </a:t>
            </a:r>
            <a:r>
              <a:rPr lang="en-GB" sz="2000" dirty="0" err="1"/>
              <a:t>podlagi</a:t>
            </a:r>
            <a:r>
              <a:rPr lang="en-GB" sz="2000" dirty="0"/>
              <a:t> alg.</a:t>
            </a:r>
          </a:p>
          <a:p>
            <a:pPr marL="342900" indent="-342900">
              <a:buFont typeface="Wingdings" pitchFamily="2" charset="2"/>
              <a:buChar char="ü"/>
            </a:pPr>
            <a:r>
              <a:rPr lang="en-GB" sz="2000" dirty="0" err="1"/>
              <a:t>Ustvarjanje</a:t>
            </a:r>
            <a:r>
              <a:rPr lang="en-GB" sz="2000" dirty="0"/>
              <a:t> </a:t>
            </a:r>
            <a:r>
              <a:rPr lang="en-GB" sz="2000" dirty="0" err="1"/>
              <a:t>algoritma</a:t>
            </a:r>
            <a:endParaRPr lang="en-GB" sz="2000" dirty="0"/>
          </a:p>
        </p:txBody>
      </p:sp>
      <p:sp>
        <p:nvSpPr>
          <p:cNvPr id="33" name="TextBox 32">
            <a:extLst>
              <a:ext uri="{FF2B5EF4-FFF2-40B4-BE49-F238E27FC236}">
                <a16:creationId xmlns:a16="http://schemas.microsoft.com/office/drawing/2014/main" id="{FA3AC709-44DE-354C-BC47-1E0571E2C90D}"/>
              </a:ext>
            </a:extLst>
          </p:cNvPr>
          <p:cNvSpPr txBox="1"/>
          <p:nvPr/>
        </p:nvSpPr>
        <p:spPr>
          <a:xfrm>
            <a:off x="4304749" y="1691704"/>
            <a:ext cx="4004182" cy="1631216"/>
          </a:xfrm>
          <a:prstGeom prst="rect">
            <a:avLst/>
          </a:prstGeom>
          <a:solidFill>
            <a:schemeClr val="bg1"/>
          </a:solidFill>
          <a:ln>
            <a:solidFill>
              <a:schemeClr val="tx1"/>
            </a:solidFill>
          </a:ln>
        </p:spPr>
        <p:txBody>
          <a:bodyPr wrap="square" rtlCol="0">
            <a:spAutoFit/>
          </a:bodyPr>
          <a:lstStyle/>
          <a:p>
            <a:pPr marL="342900" indent="-342900">
              <a:buFont typeface="Wingdings" pitchFamily="2" charset="2"/>
              <a:buChar char="ü"/>
            </a:pPr>
            <a:r>
              <a:rPr lang="en-GB" sz="2000" dirty="0" err="1"/>
              <a:t>Odstranjevanje</a:t>
            </a:r>
            <a:r>
              <a:rPr lang="en-GB" sz="2000" dirty="0"/>
              <a:t> </a:t>
            </a:r>
            <a:r>
              <a:rPr lang="en-GB" sz="2000" dirty="0" err="1"/>
              <a:t>nepotrebnih</a:t>
            </a:r>
            <a:r>
              <a:rPr lang="en-GB" sz="2000" dirty="0"/>
              <a:t> </a:t>
            </a:r>
            <a:r>
              <a:rPr lang="en-GB" sz="2000" dirty="0" err="1"/>
              <a:t>podrobnosti</a:t>
            </a:r>
            <a:r>
              <a:rPr lang="en-GB" sz="2000" dirty="0"/>
              <a:t>;</a:t>
            </a:r>
          </a:p>
          <a:p>
            <a:pPr marL="342900" indent="-342900">
              <a:buFont typeface="Wingdings" pitchFamily="2" charset="2"/>
              <a:buChar char="ü"/>
            </a:pPr>
            <a:r>
              <a:rPr lang="en-GB" sz="2000" dirty="0" err="1"/>
              <a:t>Opazovanje</a:t>
            </a:r>
            <a:r>
              <a:rPr lang="en-GB" sz="2000" dirty="0"/>
              <a:t> </a:t>
            </a:r>
            <a:r>
              <a:rPr lang="en-GB" sz="2000" dirty="0" err="1"/>
              <a:t>ključnih</a:t>
            </a:r>
            <a:r>
              <a:rPr lang="en-GB" sz="2000" dirty="0"/>
              <a:t> </a:t>
            </a:r>
            <a:r>
              <a:rPr lang="en-GB" sz="2000" dirty="0" err="1"/>
              <a:t>elementov</a:t>
            </a:r>
            <a:r>
              <a:rPr lang="en-GB" sz="2000" dirty="0"/>
              <a:t> v </a:t>
            </a:r>
            <a:r>
              <a:rPr lang="en-GB" sz="2000" dirty="0" err="1"/>
              <a:t>problemu</a:t>
            </a:r>
            <a:r>
              <a:rPr lang="en-GB" sz="2000" dirty="0"/>
              <a:t>;</a:t>
            </a:r>
          </a:p>
          <a:p>
            <a:pPr marL="342900" indent="-342900">
              <a:buFont typeface="Wingdings" pitchFamily="2" charset="2"/>
              <a:buChar char="ü"/>
            </a:pPr>
            <a:r>
              <a:rPr lang="en-GB" sz="2000" dirty="0" err="1"/>
              <a:t>Izbira</a:t>
            </a:r>
            <a:r>
              <a:rPr lang="en-GB" sz="2000" dirty="0"/>
              <a:t> </a:t>
            </a:r>
            <a:r>
              <a:rPr lang="en-GB" sz="2000" dirty="0" err="1"/>
              <a:t>predstavitve</a:t>
            </a:r>
            <a:r>
              <a:rPr lang="en-GB" sz="2000" dirty="0"/>
              <a:t> </a:t>
            </a:r>
            <a:r>
              <a:rPr lang="en-GB" sz="2000" dirty="0" err="1"/>
              <a:t>sistema</a:t>
            </a:r>
            <a:endParaRPr lang="en-GB" sz="2000" dirty="0"/>
          </a:p>
        </p:txBody>
      </p:sp>
      <p:sp>
        <p:nvSpPr>
          <p:cNvPr id="34" name="TextBox 33">
            <a:extLst>
              <a:ext uri="{FF2B5EF4-FFF2-40B4-BE49-F238E27FC236}">
                <a16:creationId xmlns:a16="http://schemas.microsoft.com/office/drawing/2014/main" id="{444F3B1F-0D24-0F47-AC57-33D3293E8248}"/>
              </a:ext>
            </a:extLst>
          </p:cNvPr>
          <p:cNvSpPr txBox="1"/>
          <p:nvPr/>
        </p:nvSpPr>
        <p:spPr>
          <a:xfrm>
            <a:off x="8607813" y="1612264"/>
            <a:ext cx="3450610" cy="1938992"/>
          </a:xfrm>
          <a:prstGeom prst="rect">
            <a:avLst/>
          </a:prstGeom>
          <a:solidFill>
            <a:schemeClr val="bg1"/>
          </a:solidFill>
          <a:ln>
            <a:solidFill>
              <a:schemeClr val="tx1"/>
            </a:solidFill>
          </a:ln>
        </p:spPr>
        <p:txBody>
          <a:bodyPr wrap="square" rtlCol="0">
            <a:spAutoFit/>
          </a:bodyPr>
          <a:lstStyle/>
          <a:p>
            <a:pPr marL="342900" indent="-342900">
              <a:buFont typeface="Wingdings" pitchFamily="2" charset="2"/>
              <a:buChar char="ü"/>
            </a:pPr>
            <a:r>
              <a:rPr lang="en-GB" sz="2000" dirty="0" err="1"/>
              <a:t>Razdelitev</a:t>
            </a:r>
            <a:r>
              <a:rPr lang="en-GB" sz="2000" dirty="0"/>
              <a:t> </a:t>
            </a:r>
            <a:r>
              <a:rPr lang="en-GB" sz="2000" dirty="0" err="1"/>
              <a:t>nalog</a:t>
            </a:r>
            <a:r>
              <a:rPr lang="en-GB" sz="2000" dirty="0"/>
              <a:t>;</a:t>
            </a:r>
          </a:p>
          <a:p>
            <a:pPr marL="342900" indent="-342900">
              <a:buFont typeface="Wingdings" pitchFamily="2" charset="2"/>
              <a:buChar char="ü"/>
            </a:pPr>
            <a:r>
              <a:rPr lang="en-GB" sz="2000" dirty="0" err="1"/>
              <a:t>Razmišljanje</a:t>
            </a:r>
            <a:r>
              <a:rPr lang="en-GB" sz="2000" dirty="0"/>
              <a:t> o </a:t>
            </a:r>
            <a:r>
              <a:rPr lang="en-GB" sz="2000" dirty="0" err="1"/>
              <a:t>problemih</a:t>
            </a:r>
            <a:r>
              <a:rPr lang="en-GB" sz="2000" dirty="0"/>
              <a:t> </a:t>
            </a:r>
            <a:r>
              <a:rPr lang="en-GB" sz="2000" dirty="0" err="1"/>
              <a:t>kot</a:t>
            </a:r>
            <a:r>
              <a:rPr lang="en-GB" sz="2000" dirty="0"/>
              <a:t> o </a:t>
            </a:r>
            <a:r>
              <a:rPr lang="en-GB" sz="2000" dirty="0" err="1"/>
              <a:t>sestavnih</a:t>
            </a:r>
            <a:r>
              <a:rPr lang="en-GB" sz="2000" dirty="0"/>
              <a:t> </a:t>
            </a:r>
            <a:r>
              <a:rPr lang="en-GB" sz="2000" dirty="0" err="1"/>
              <a:t>delih</a:t>
            </a:r>
            <a:r>
              <a:rPr lang="en-GB" sz="2000" dirty="0"/>
              <a:t>;</a:t>
            </a:r>
          </a:p>
          <a:p>
            <a:pPr marL="342900" indent="-342900">
              <a:buFont typeface="Wingdings" pitchFamily="2" charset="2"/>
              <a:buChar char="ü"/>
            </a:pPr>
            <a:r>
              <a:rPr lang="en-GB" sz="2000" dirty="0" err="1"/>
              <a:t>Sprejemanje</a:t>
            </a:r>
            <a:r>
              <a:rPr lang="en-GB" sz="2000" dirty="0"/>
              <a:t> </a:t>
            </a:r>
            <a:r>
              <a:rPr lang="en-GB" sz="2000" dirty="0" err="1"/>
              <a:t>odločitev</a:t>
            </a:r>
            <a:r>
              <a:rPr lang="en-GB" sz="2000" dirty="0"/>
              <a:t> o </a:t>
            </a:r>
            <a:r>
              <a:rPr lang="en-GB" sz="2000" dirty="0" err="1"/>
              <a:t>delitvi</a:t>
            </a:r>
            <a:r>
              <a:rPr lang="en-GB" sz="2000" dirty="0"/>
              <a:t> </a:t>
            </a:r>
            <a:r>
              <a:rPr lang="en-GB" sz="2000" dirty="0" err="1"/>
              <a:t>na</a:t>
            </a:r>
            <a:r>
              <a:rPr lang="en-GB" sz="2000" dirty="0"/>
              <a:t> </a:t>
            </a:r>
            <a:r>
              <a:rPr lang="en-GB" sz="2000" dirty="0" err="1"/>
              <a:t>podnaloge</a:t>
            </a:r>
            <a:r>
              <a:rPr lang="en-GB" sz="2000" dirty="0"/>
              <a:t> z </a:t>
            </a:r>
            <a:r>
              <a:rPr lang="en-GB" sz="2000" dirty="0" err="1"/>
              <a:t>upoštevanjem</a:t>
            </a:r>
            <a:r>
              <a:rPr lang="en-GB" sz="2000" dirty="0"/>
              <a:t> </a:t>
            </a:r>
            <a:r>
              <a:rPr lang="en-GB" sz="2000" dirty="0" err="1"/>
              <a:t>integracije</a:t>
            </a:r>
            <a:endParaRPr lang="en-GB" sz="2000" dirty="0"/>
          </a:p>
        </p:txBody>
      </p:sp>
      <p:sp>
        <p:nvSpPr>
          <p:cNvPr id="35" name="TextBox 34">
            <a:extLst>
              <a:ext uri="{FF2B5EF4-FFF2-40B4-BE49-F238E27FC236}">
                <a16:creationId xmlns:a16="http://schemas.microsoft.com/office/drawing/2014/main" id="{1DB2743D-989E-B44A-9E9A-9C5FC5CA7F2E}"/>
              </a:ext>
            </a:extLst>
          </p:cNvPr>
          <p:cNvSpPr txBox="1"/>
          <p:nvPr/>
        </p:nvSpPr>
        <p:spPr>
          <a:xfrm>
            <a:off x="8712147" y="5043230"/>
            <a:ext cx="3380969" cy="1323439"/>
          </a:xfrm>
          <a:prstGeom prst="rect">
            <a:avLst/>
          </a:prstGeom>
          <a:solidFill>
            <a:schemeClr val="bg1"/>
          </a:solidFill>
          <a:ln>
            <a:solidFill>
              <a:schemeClr val="tx1"/>
            </a:solidFill>
          </a:ln>
        </p:spPr>
        <p:txBody>
          <a:bodyPr wrap="square" rtlCol="0">
            <a:spAutoFit/>
          </a:bodyPr>
          <a:lstStyle/>
          <a:p>
            <a:pPr marL="342900" indent="-342900">
              <a:buFont typeface="Wingdings" pitchFamily="2" charset="2"/>
              <a:buChar char="ü"/>
            </a:pPr>
            <a:r>
              <a:rPr lang="en-GB" sz="2000" dirty="0" err="1"/>
              <a:t>Iskanje</a:t>
            </a:r>
            <a:r>
              <a:rPr lang="en-GB" sz="2000" dirty="0"/>
              <a:t> </a:t>
            </a:r>
            <a:r>
              <a:rPr lang="en-GB" sz="2000" dirty="0" err="1"/>
              <a:t>najboljše</a:t>
            </a:r>
            <a:r>
              <a:rPr lang="en-GB" sz="2000" dirty="0"/>
              <a:t> </a:t>
            </a:r>
            <a:r>
              <a:rPr lang="en-GB" sz="2000" dirty="0" err="1"/>
              <a:t>rešitve</a:t>
            </a:r>
            <a:r>
              <a:rPr lang="en-GB" sz="2000" dirty="0"/>
              <a:t>;</a:t>
            </a:r>
          </a:p>
          <a:p>
            <a:pPr marL="342900" indent="-342900">
              <a:buFont typeface="Wingdings" pitchFamily="2" charset="2"/>
              <a:buChar char="ü"/>
            </a:pPr>
            <a:r>
              <a:rPr lang="en-GB" sz="2000" dirty="0" err="1"/>
              <a:t>Sprejemanje</a:t>
            </a:r>
            <a:r>
              <a:rPr lang="en-GB" sz="2000" dirty="0"/>
              <a:t> </a:t>
            </a:r>
            <a:r>
              <a:rPr lang="en-GB" sz="2000" dirty="0" err="1"/>
              <a:t>odločitev</a:t>
            </a:r>
            <a:r>
              <a:rPr lang="en-GB" sz="2000" dirty="0"/>
              <a:t> o </a:t>
            </a:r>
            <a:r>
              <a:rPr lang="en-GB" sz="2000" dirty="0" err="1"/>
              <a:t>dobri</a:t>
            </a:r>
            <a:r>
              <a:rPr lang="en-GB" sz="2000" dirty="0"/>
              <a:t> </a:t>
            </a:r>
            <a:r>
              <a:rPr lang="en-GB" sz="2000" dirty="0" err="1"/>
              <a:t>uporabi</a:t>
            </a:r>
            <a:r>
              <a:rPr lang="en-GB" sz="2000" dirty="0"/>
              <a:t> </a:t>
            </a:r>
            <a:r>
              <a:rPr lang="en-GB" sz="2000" dirty="0" err="1"/>
              <a:t>virov</a:t>
            </a:r>
            <a:r>
              <a:rPr lang="en-GB" sz="2000" dirty="0"/>
              <a:t>;</a:t>
            </a:r>
          </a:p>
          <a:p>
            <a:pPr marL="342900" indent="-342900">
              <a:buFont typeface="Wingdings" pitchFamily="2" charset="2"/>
              <a:buChar char="ü"/>
            </a:pPr>
            <a:r>
              <a:rPr lang="en-GB" sz="2000" dirty="0" err="1"/>
              <a:t>Ustreznost</a:t>
            </a:r>
            <a:r>
              <a:rPr lang="en-GB" sz="2000" dirty="0"/>
              <a:t> </a:t>
            </a:r>
            <a:r>
              <a:rPr lang="en-GB" sz="2000" dirty="0" err="1"/>
              <a:t>namenu</a:t>
            </a:r>
            <a:endParaRPr lang="en-GB" sz="2000" dirty="0"/>
          </a:p>
        </p:txBody>
      </p:sp>
      <p:sp>
        <p:nvSpPr>
          <p:cNvPr id="36" name="TextBox 35">
            <a:extLst>
              <a:ext uri="{FF2B5EF4-FFF2-40B4-BE49-F238E27FC236}">
                <a16:creationId xmlns:a16="http://schemas.microsoft.com/office/drawing/2014/main" id="{CF8E6C97-B777-3343-8A39-0F9A8C6774FC}"/>
              </a:ext>
            </a:extLst>
          </p:cNvPr>
          <p:cNvSpPr txBox="1"/>
          <p:nvPr/>
        </p:nvSpPr>
        <p:spPr>
          <a:xfrm>
            <a:off x="4240683" y="5074120"/>
            <a:ext cx="4305191" cy="1323439"/>
          </a:xfrm>
          <a:prstGeom prst="rect">
            <a:avLst/>
          </a:prstGeom>
          <a:solidFill>
            <a:schemeClr val="bg1"/>
          </a:solidFill>
          <a:ln>
            <a:solidFill>
              <a:schemeClr val="tx1"/>
            </a:solidFill>
          </a:ln>
        </p:spPr>
        <p:txBody>
          <a:bodyPr wrap="square" rtlCol="0">
            <a:spAutoFit/>
          </a:bodyPr>
          <a:lstStyle/>
          <a:p>
            <a:pPr marL="342900" indent="-342900">
              <a:buFont typeface="Wingdings" pitchFamily="2" charset="2"/>
              <a:buChar char="ü"/>
            </a:pPr>
            <a:r>
              <a:rPr lang="en-US" sz="2000" dirty="0" err="1"/>
              <a:t>Izdelava</a:t>
            </a:r>
            <a:r>
              <a:rPr lang="en-US" sz="2000" dirty="0"/>
              <a:t> </a:t>
            </a:r>
            <a:r>
              <a:rPr lang="en-US" sz="2000" dirty="0" err="1"/>
              <a:t>modela</a:t>
            </a:r>
            <a:r>
              <a:rPr lang="en-US" sz="2000" dirty="0"/>
              <a:t> </a:t>
            </a:r>
            <a:r>
              <a:rPr lang="en-US" sz="2000" dirty="0" err="1"/>
              <a:t>ali</a:t>
            </a:r>
            <a:r>
              <a:rPr lang="en-US" sz="2000" dirty="0"/>
              <a:t> </a:t>
            </a:r>
            <a:r>
              <a:rPr lang="en-US" sz="2000" dirty="0" err="1"/>
              <a:t>sistema</a:t>
            </a:r>
            <a:r>
              <a:rPr lang="en-US" sz="2000" dirty="0"/>
              <a:t> za </a:t>
            </a:r>
            <a:r>
              <a:rPr lang="en-US" sz="2000" dirty="0" err="1"/>
              <a:t>ponazoritev</a:t>
            </a:r>
            <a:r>
              <a:rPr lang="en-US" sz="2000" dirty="0"/>
              <a:t> </a:t>
            </a:r>
            <a:r>
              <a:rPr lang="en-US" sz="2000" dirty="0" err="1"/>
              <a:t>procesa</a:t>
            </a:r>
            <a:r>
              <a:rPr lang="en-US" sz="2000" dirty="0"/>
              <a:t> v </a:t>
            </a:r>
            <a:r>
              <a:rPr lang="en-US" sz="2000" dirty="0" err="1"/>
              <a:t>računalniku</a:t>
            </a:r>
            <a:r>
              <a:rPr lang="en-US" sz="2000" dirty="0"/>
              <a:t>; </a:t>
            </a:r>
          </a:p>
          <a:p>
            <a:pPr marL="342900" indent="-342900">
              <a:buFont typeface="Wingdings" pitchFamily="2" charset="2"/>
              <a:buChar char="ü"/>
            </a:pPr>
            <a:r>
              <a:rPr lang="en-US" sz="2000" dirty="0" err="1"/>
              <a:t>Testiranje</a:t>
            </a:r>
            <a:r>
              <a:rPr lang="en-US" sz="2000" dirty="0"/>
              <a:t> </a:t>
            </a:r>
            <a:r>
              <a:rPr lang="en-US" sz="2000" dirty="0" err="1"/>
              <a:t>sistema</a:t>
            </a:r>
            <a:r>
              <a:rPr lang="en-US" sz="2000" dirty="0"/>
              <a:t>; </a:t>
            </a:r>
          </a:p>
          <a:p>
            <a:pPr marL="342900" indent="-342900">
              <a:buFont typeface="Wingdings" pitchFamily="2" charset="2"/>
              <a:buChar char="ü"/>
            </a:pPr>
            <a:r>
              <a:rPr lang="en-US" sz="2000" dirty="0" err="1"/>
              <a:t>Modeliranje</a:t>
            </a:r>
            <a:r>
              <a:rPr lang="en-US" sz="2000" dirty="0"/>
              <a:t> </a:t>
            </a:r>
            <a:r>
              <a:rPr lang="en-US" sz="2000" dirty="0" err="1"/>
              <a:t>na</a:t>
            </a:r>
            <a:r>
              <a:rPr lang="en-US" sz="2000" dirty="0"/>
              <a:t> </a:t>
            </a:r>
            <a:r>
              <a:rPr lang="en-US" sz="2000" dirty="0" err="1"/>
              <a:t>podlagi</a:t>
            </a:r>
            <a:r>
              <a:rPr lang="en-US" sz="2000" dirty="0"/>
              <a:t> </a:t>
            </a:r>
            <a:r>
              <a:rPr lang="en-US" sz="2000" dirty="0" err="1"/>
              <a:t>algoritmov</a:t>
            </a:r>
            <a:endParaRPr lang="en-US" sz="2000" dirty="0"/>
          </a:p>
        </p:txBody>
      </p:sp>
      <p:sp>
        <p:nvSpPr>
          <p:cNvPr id="37" name="TextBox 36">
            <a:extLst>
              <a:ext uri="{FF2B5EF4-FFF2-40B4-BE49-F238E27FC236}">
                <a16:creationId xmlns:a16="http://schemas.microsoft.com/office/drawing/2014/main" id="{892A9182-0291-FC4C-BB53-D290987C63F5}"/>
              </a:ext>
            </a:extLst>
          </p:cNvPr>
          <p:cNvSpPr txBox="1"/>
          <p:nvPr/>
        </p:nvSpPr>
        <p:spPr>
          <a:xfrm>
            <a:off x="508908" y="4188547"/>
            <a:ext cx="3264492" cy="1938992"/>
          </a:xfrm>
          <a:prstGeom prst="rect">
            <a:avLst/>
          </a:prstGeom>
          <a:solidFill>
            <a:schemeClr val="bg1"/>
          </a:solidFill>
          <a:ln>
            <a:solidFill>
              <a:schemeClr val="tx1"/>
            </a:solidFill>
          </a:ln>
        </p:spPr>
        <p:txBody>
          <a:bodyPr wrap="square" rtlCol="0">
            <a:spAutoFit/>
          </a:bodyPr>
          <a:lstStyle/>
          <a:p>
            <a:pPr marL="342900" indent="-342900">
              <a:buFont typeface="Wingdings" pitchFamily="2" charset="2"/>
              <a:buChar char="ü"/>
            </a:pPr>
            <a:r>
              <a:rPr lang="en-GB" sz="2000" dirty="0" err="1"/>
              <a:t>Prepoznavanje</a:t>
            </a:r>
            <a:r>
              <a:rPr lang="en-GB" sz="2000" dirty="0"/>
              <a:t> </a:t>
            </a:r>
            <a:r>
              <a:rPr lang="en-GB" sz="2000" dirty="0" err="1"/>
              <a:t>vzorcev</a:t>
            </a:r>
            <a:endParaRPr lang="en-GB" sz="2000" dirty="0"/>
          </a:p>
          <a:p>
            <a:pPr marL="342900" indent="-342900">
              <a:buFont typeface="Wingdings" pitchFamily="2" charset="2"/>
              <a:buChar char="ü"/>
            </a:pPr>
            <a:r>
              <a:rPr lang="en-GB" sz="2000" dirty="0" err="1"/>
              <a:t>Reševanje</a:t>
            </a:r>
            <a:r>
              <a:rPr lang="en-GB" sz="2000" dirty="0"/>
              <a:t> </a:t>
            </a:r>
            <a:r>
              <a:rPr lang="en-GB" sz="2000" dirty="0" err="1"/>
              <a:t>novih</a:t>
            </a:r>
            <a:r>
              <a:rPr lang="en-GB" sz="2000" dirty="0"/>
              <a:t> </a:t>
            </a:r>
            <a:r>
              <a:rPr lang="en-GB" sz="2000" dirty="0" err="1"/>
              <a:t>problemov</a:t>
            </a:r>
            <a:r>
              <a:rPr lang="en-GB" sz="2000" dirty="0"/>
              <a:t> </a:t>
            </a:r>
            <a:r>
              <a:rPr lang="en-GB" sz="2000" dirty="0" err="1"/>
              <a:t>na</a:t>
            </a:r>
            <a:r>
              <a:rPr lang="en-GB" sz="2000" dirty="0"/>
              <a:t> </a:t>
            </a:r>
            <a:r>
              <a:rPr lang="en-GB" sz="2000" dirty="0" err="1"/>
              <a:t>podlagi</a:t>
            </a:r>
            <a:r>
              <a:rPr lang="en-GB" sz="2000" dirty="0"/>
              <a:t> </a:t>
            </a:r>
            <a:r>
              <a:rPr lang="en-GB" sz="2000" dirty="0" err="1"/>
              <a:t>že</a:t>
            </a:r>
            <a:r>
              <a:rPr lang="en-GB" sz="2000" dirty="0"/>
              <a:t> </a:t>
            </a:r>
            <a:r>
              <a:rPr lang="en-GB" sz="2000" dirty="0" err="1"/>
              <a:t>znanih</a:t>
            </a:r>
            <a:r>
              <a:rPr lang="en-GB" sz="2000" dirty="0"/>
              <a:t> </a:t>
            </a:r>
            <a:r>
              <a:rPr lang="en-GB" sz="2000" dirty="0" err="1"/>
              <a:t>rešitev</a:t>
            </a:r>
            <a:r>
              <a:rPr lang="en-GB" sz="2000" dirty="0"/>
              <a:t> </a:t>
            </a:r>
            <a:r>
              <a:rPr lang="en-GB" sz="2000" dirty="0" err="1"/>
              <a:t>podobnih</a:t>
            </a:r>
            <a:r>
              <a:rPr lang="en-GB" sz="2000" dirty="0"/>
              <a:t> </a:t>
            </a:r>
            <a:r>
              <a:rPr lang="en-GB" sz="2000" dirty="0" err="1"/>
              <a:t>problemov</a:t>
            </a:r>
            <a:r>
              <a:rPr lang="en-GB" sz="2000" dirty="0"/>
              <a:t>; </a:t>
            </a:r>
          </a:p>
          <a:p>
            <a:pPr marL="342900" indent="-342900">
              <a:buFont typeface="Wingdings" pitchFamily="2" charset="2"/>
              <a:buChar char="ü"/>
            </a:pPr>
            <a:r>
              <a:rPr lang="en-GB" sz="2000" dirty="0" err="1"/>
              <a:t>Induktivno</a:t>
            </a:r>
            <a:r>
              <a:rPr lang="en-GB" sz="2000" dirty="0"/>
              <a:t> </a:t>
            </a:r>
            <a:r>
              <a:rPr lang="en-GB" sz="2000" dirty="0" err="1"/>
              <a:t>sklepanje</a:t>
            </a:r>
            <a:endParaRPr lang="en-GB" sz="2000" dirty="0"/>
          </a:p>
        </p:txBody>
      </p:sp>
      <p:sp>
        <p:nvSpPr>
          <p:cNvPr id="4" name="Slide Number Placeholder 3">
            <a:extLst>
              <a:ext uri="{FF2B5EF4-FFF2-40B4-BE49-F238E27FC236}">
                <a16:creationId xmlns:a16="http://schemas.microsoft.com/office/drawing/2014/main" id="{BC984038-1171-B240-822D-176A9BC87A55}"/>
              </a:ext>
            </a:extLst>
          </p:cNvPr>
          <p:cNvSpPr>
            <a:spLocks noGrp="1"/>
          </p:cNvSpPr>
          <p:nvPr>
            <p:ph type="sldNum" sz="quarter" idx="12"/>
          </p:nvPr>
        </p:nvSpPr>
        <p:spPr/>
        <p:txBody>
          <a:bodyPr/>
          <a:lstStyle/>
          <a:p>
            <a:fld id="{D57F1E4F-1CFF-5643-939E-217C01CDF565}" type="slidenum">
              <a:rPr lang="en-US" smtClean="0"/>
              <a:pPr/>
              <a:t>11</a:t>
            </a:fld>
            <a:endParaRPr lang="en-US"/>
          </a:p>
        </p:txBody>
      </p:sp>
      <p:sp>
        <p:nvSpPr>
          <p:cNvPr id="24" name="Title 1">
            <a:extLst>
              <a:ext uri="{FF2B5EF4-FFF2-40B4-BE49-F238E27FC236}">
                <a16:creationId xmlns:a16="http://schemas.microsoft.com/office/drawing/2014/main" id="{D19BA7D5-552D-2D46-9839-EC0814A01287}"/>
              </a:ext>
            </a:extLst>
          </p:cNvPr>
          <p:cNvSpPr>
            <a:spLocks noGrp="1"/>
          </p:cNvSpPr>
          <p:nvPr>
            <p:ph type="title" idx="4294967295"/>
          </p:nvPr>
        </p:nvSpPr>
        <p:spPr>
          <a:xfrm>
            <a:off x="1219200" y="-68263"/>
            <a:ext cx="10972800" cy="1176338"/>
          </a:xfrm>
        </p:spPr>
        <p:txBody>
          <a:bodyPr vert="horz" lIns="91440" tIns="45720" rIns="91440" bIns="45720" rtlCol="0" anchor="ctr">
            <a:noAutofit/>
          </a:bodyPr>
          <a:lstStyle/>
          <a:p>
            <a:r>
              <a:rPr lang="en-US" sz="3600" dirty="0" err="1">
                <a:ea typeface="MS PGothic"/>
              </a:rPr>
              <a:t>Kategorizacija</a:t>
            </a:r>
            <a:r>
              <a:rPr lang="en-US" sz="3600" dirty="0">
                <a:ea typeface="MS PGothic"/>
              </a:rPr>
              <a:t> RM</a:t>
            </a:r>
            <a:endParaRPr lang="en-US" sz="3200" dirty="0"/>
          </a:p>
        </p:txBody>
      </p:sp>
      <p:cxnSp>
        <p:nvCxnSpPr>
          <p:cNvPr id="2" name="Straight Arrow Connector 1">
            <a:extLst>
              <a:ext uri="{FF2B5EF4-FFF2-40B4-BE49-F238E27FC236}">
                <a16:creationId xmlns:a16="http://schemas.microsoft.com/office/drawing/2014/main" id="{847A56CD-6CDD-470B-8D58-C83789C95298}"/>
              </a:ext>
            </a:extLst>
          </p:cNvPr>
          <p:cNvCxnSpPr/>
          <p:nvPr/>
        </p:nvCxnSpPr>
        <p:spPr>
          <a:xfrm flipH="1" flipV="1">
            <a:off x="3733986" y="3327076"/>
            <a:ext cx="954280" cy="63597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7B94A849-BE59-47C4-89DF-6E8A293DBDB2}"/>
              </a:ext>
            </a:extLst>
          </p:cNvPr>
          <p:cNvCxnSpPr>
            <a:cxnSpLocks/>
          </p:cNvCxnSpPr>
          <p:nvPr/>
        </p:nvCxnSpPr>
        <p:spPr>
          <a:xfrm flipH="1">
            <a:off x="3860986" y="4188824"/>
            <a:ext cx="799058" cy="35180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D35B3D9-4AF1-4C1F-95E5-855679B7FE33}"/>
              </a:ext>
            </a:extLst>
          </p:cNvPr>
          <p:cNvCxnSpPr>
            <a:cxnSpLocks/>
          </p:cNvCxnSpPr>
          <p:nvPr/>
        </p:nvCxnSpPr>
        <p:spPr>
          <a:xfrm>
            <a:off x="8103154" y="4245269"/>
            <a:ext cx="964831" cy="8033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6A2E9971-D4CD-4CD8-B01B-89B6E3CA7416}"/>
              </a:ext>
            </a:extLst>
          </p:cNvPr>
          <p:cNvCxnSpPr>
            <a:cxnSpLocks/>
          </p:cNvCxnSpPr>
          <p:nvPr/>
        </p:nvCxnSpPr>
        <p:spPr>
          <a:xfrm flipV="1">
            <a:off x="8089043" y="3651632"/>
            <a:ext cx="456831" cy="2973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114815730"/>
      </p:ext>
    </p:extLst>
  </p:cSld>
  <p:clrMapOvr>
    <a:masterClrMapping/>
  </p:clrMapOvr>
  <mc:AlternateContent xmlns:mc="http://schemas.openxmlformats.org/markup-compatibility/2006" xmlns:p14="http://schemas.microsoft.com/office/powerpoint/2010/main">
    <mc:Choice Requires="p14">
      <p:transition spd="slow" p14:dur="2000" advTm="84535"/>
    </mc:Choice>
    <mc:Fallback xmlns="">
      <p:transition spd="slow" advTm="845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Lst>
  </p:timing>
  <p:extLst>
    <p:ext uri="{E180D4A7-C9FB-4DFB-919C-405C955672EB}">
      <p14:showEvtLst xmlns:p14="http://schemas.microsoft.com/office/powerpoint/2010/main">
        <p14:playEvt time="14" objId="5"/>
        <p14:stopEvt time="84535"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3D7CC1-8FC6-0742-3865-31ED2E48A0BB}"/>
              </a:ext>
            </a:extLst>
          </p:cNvPr>
          <p:cNvSpPr>
            <a:spLocks noGrp="1"/>
          </p:cNvSpPr>
          <p:nvPr>
            <p:ph type="title"/>
          </p:nvPr>
        </p:nvSpPr>
        <p:spPr/>
        <p:txBody>
          <a:bodyPr/>
          <a:lstStyle/>
          <a:p>
            <a:r>
              <a:rPr lang="en-US" dirty="0"/>
              <a:t>Formular za </a:t>
            </a:r>
            <a:r>
              <a:rPr lang="en-US" dirty="0" err="1"/>
              <a:t>vnašannje</a:t>
            </a:r>
            <a:r>
              <a:rPr lang="en-US" dirty="0"/>
              <a:t> </a:t>
            </a:r>
            <a:r>
              <a:rPr lang="en-US" dirty="0" err="1"/>
              <a:t>učne</a:t>
            </a:r>
            <a:r>
              <a:rPr lang="en-US" dirty="0"/>
              <a:t> </a:t>
            </a:r>
            <a:r>
              <a:rPr lang="en-US" dirty="0" err="1"/>
              <a:t>prirpave</a:t>
            </a:r>
            <a:br>
              <a:rPr lang="en-US" dirty="0"/>
            </a:br>
            <a:r>
              <a:rPr lang="en-US" dirty="0"/>
              <a:t>INCTCORPS</a:t>
            </a:r>
          </a:p>
        </p:txBody>
      </p:sp>
      <p:sp>
        <p:nvSpPr>
          <p:cNvPr id="6" name="Content Placeholder 5">
            <a:extLst>
              <a:ext uri="{FF2B5EF4-FFF2-40B4-BE49-F238E27FC236}">
                <a16:creationId xmlns:a16="http://schemas.microsoft.com/office/drawing/2014/main" id="{B1505A32-5A99-5980-C6DE-6B57265BB418}"/>
              </a:ext>
            </a:extLst>
          </p:cNvPr>
          <p:cNvSpPr>
            <a:spLocks noGrp="1"/>
          </p:cNvSpPr>
          <p:nvPr>
            <p:ph idx="1"/>
          </p:nvPr>
        </p:nvSpPr>
        <p:spPr/>
        <p:txBody>
          <a:bodyPr/>
          <a:lstStyle/>
          <a:p>
            <a:pPr marL="457200" lvl="1" indent="0" algn="ctr">
              <a:spcBef>
                <a:spcPts val="1800"/>
              </a:spcBef>
              <a:spcAft>
                <a:spcPts val="600"/>
              </a:spcAft>
              <a:buNone/>
            </a:pPr>
            <a:r>
              <a:rPr lang="en-US" sz="3600" dirty="0">
                <a:effectLst/>
                <a:latin typeface="Calibri" panose="020F0502020204030204" pitchFamily="34" charset="0"/>
              </a:rPr>
              <a:t>NASLOV </a:t>
            </a:r>
            <a:endParaRPr lang="en-SI" sz="3600" dirty="0">
              <a:effectLst/>
              <a:latin typeface="Calibri" panose="020F0502020204030204" pitchFamily="34" charset="0"/>
            </a:endParaRPr>
          </a:p>
          <a:p>
            <a:pPr lvl="8" algn="ctr"/>
            <a:r>
              <a:rPr lang="en-US" sz="400" dirty="0">
                <a:effectLst/>
                <a:latin typeface="Calibri" panose="020F0502020204030204" pitchFamily="34" charset="0"/>
                <a:ea typeface="Calibri" panose="020F0502020204030204" pitchFamily="34" charset="0"/>
              </a:rPr>
              <a:t> </a:t>
            </a:r>
            <a:endParaRPr lang="en-SI" sz="400" dirty="0">
              <a:effectLst/>
              <a:latin typeface="Calibri" panose="020F0502020204030204" pitchFamily="34" charset="0"/>
              <a:ea typeface="Calibri" panose="020F0502020204030204" pitchFamily="34" charset="0"/>
            </a:endParaRPr>
          </a:p>
          <a:p>
            <a:pPr marL="0" lvl="0" indent="0" algn="just" fontAlgn="base">
              <a:buClr>
                <a:srgbClr val="000000"/>
              </a:buClr>
              <a:buSzPts val="1100"/>
              <a:buNone/>
            </a:pPr>
            <a:r>
              <a:rPr lang="tr-TR" dirty="0">
                <a:latin typeface="Calibri" panose="020F0502020204030204" pitchFamily="34" charset="0"/>
              </a:rPr>
              <a:t>A. </a:t>
            </a:r>
            <a:r>
              <a:rPr lang="tr-TR" dirty="0" err="1">
                <a:latin typeface="Calibri" panose="020F0502020204030204" pitchFamily="34" charset="0"/>
              </a:rPr>
              <a:t>Osnovni</a:t>
            </a:r>
            <a:r>
              <a:rPr lang="tr-TR" dirty="0">
                <a:latin typeface="Calibri" panose="020F0502020204030204" pitchFamily="34" charset="0"/>
              </a:rPr>
              <a:t> </a:t>
            </a:r>
            <a:r>
              <a:rPr lang="tr-TR" dirty="0" err="1">
                <a:latin typeface="Calibri" panose="020F0502020204030204" pitchFamily="34" charset="0"/>
              </a:rPr>
              <a:t>podatki</a:t>
            </a:r>
            <a:r>
              <a:rPr lang="tr-TR" dirty="0">
                <a:latin typeface="Calibri" panose="020F0502020204030204" pitchFamily="34" charset="0"/>
              </a:rPr>
              <a:t> o </a:t>
            </a:r>
            <a:r>
              <a:rPr lang="tr-TR" dirty="0" err="1">
                <a:latin typeface="Calibri" panose="020F0502020204030204" pitchFamily="34" charset="0"/>
              </a:rPr>
              <a:t>učni</a:t>
            </a:r>
            <a:r>
              <a:rPr lang="tr-TR" dirty="0">
                <a:latin typeface="Calibri" panose="020F0502020204030204" pitchFamily="34" charset="0"/>
              </a:rPr>
              <a:t> </a:t>
            </a:r>
            <a:r>
              <a:rPr lang="tr-TR" dirty="0" err="1">
                <a:latin typeface="Calibri" panose="020F0502020204030204" pitchFamily="34" charset="0"/>
              </a:rPr>
              <a:t>pripravi</a:t>
            </a:r>
            <a:r>
              <a:rPr lang="tr-TR" dirty="0">
                <a:latin typeface="Calibri" panose="020F0502020204030204" pitchFamily="34" charset="0"/>
              </a:rPr>
              <a:t>: </a:t>
            </a:r>
            <a:r>
              <a:rPr lang="tr-TR" dirty="0" err="1">
                <a:latin typeface="Calibri" panose="020F0502020204030204" pitchFamily="34" charset="0"/>
              </a:rPr>
              <a:t>naslov</a:t>
            </a:r>
            <a:r>
              <a:rPr lang="tr-TR" dirty="0">
                <a:latin typeface="Calibri" panose="020F0502020204030204" pitchFamily="34" charset="0"/>
              </a:rPr>
              <a:t>, </a:t>
            </a:r>
            <a:r>
              <a:rPr lang="tr-TR" dirty="0" err="1">
                <a:latin typeface="Calibri" panose="020F0502020204030204" pitchFamily="34" charset="0"/>
              </a:rPr>
              <a:t>avtorji</a:t>
            </a:r>
            <a:r>
              <a:rPr lang="tr-TR" dirty="0">
                <a:latin typeface="Calibri" panose="020F0502020204030204" pitchFamily="34" charset="0"/>
              </a:rPr>
              <a:t>, </a:t>
            </a:r>
            <a:r>
              <a:rPr lang="tr-TR" dirty="0" err="1">
                <a:latin typeface="Calibri" panose="020F0502020204030204" pitchFamily="34" charset="0"/>
              </a:rPr>
              <a:t>licence</a:t>
            </a:r>
            <a:r>
              <a:rPr lang="tr-TR" dirty="0">
                <a:latin typeface="Calibri" panose="020F0502020204030204" pitchFamily="34" charset="0"/>
              </a:rPr>
              <a:t> cc, komu je </a:t>
            </a:r>
            <a:r>
              <a:rPr lang="tr-TR" dirty="0" err="1">
                <a:latin typeface="Calibri" panose="020F0502020204030204" pitchFamily="34" charset="0"/>
              </a:rPr>
              <a:t>namenjen</a:t>
            </a:r>
            <a:r>
              <a:rPr lang="tr-TR" dirty="0">
                <a:latin typeface="Calibri" panose="020F0502020204030204" pitchFamily="34" charset="0"/>
              </a:rPr>
              <a:t>, </a:t>
            </a:r>
            <a:r>
              <a:rPr lang="tr-TR" dirty="0" err="1">
                <a:latin typeface="Calibri" panose="020F0502020204030204" pitchFamily="34" charset="0"/>
              </a:rPr>
              <a:t>povzetek</a:t>
            </a:r>
            <a:r>
              <a:rPr lang="tr-TR" dirty="0">
                <a:latin typeface="Calibri" panose="020F0502020204030204" pitchFamily="34" charset="0"/>
              </a:rPr>
              <a:t>...</a:t>
            </a:r>
            <a:endParaRPr lang="en-US" sz="1200" dirty="0">
              <a:latin typeface="Calibri" panose="020F0502020204030204" pitchFamily="34" charset="0"/>
            </a:endParaRPr>
          </a:p>
          <a:p>
            <a:pPr marL="0" lvl="0" indent="0" algn="just" fontAlgn="base">
              <a:buClr>
                <a:srgbClr val="000000"/>
              </a:buClr>
              <a:buSzPts val="1100"/>
              <a:buNone/>
            </a:pPr>
            <a:r>
              <a:rPr lang="en-US" dirty="0">
                <a:effectLst/>
                <a:latin typeface="Calibri" panose="020F0502020204030204" pitchFamily="34" charset="0"/>
                <a:ea typeface="Calibri" panose="020F0502020204030204" pitchFamily="34" charset="0"/>
              </a:rPr>
              <a:t>B. </a:t>
            </a:r>
            <a:r>
              <a:rPr lang="en-US" dirty="0" err="1">
                <a:effectLst/>
                <a:latin typeface="Calibri" panose="020F0502020204030204" pitchFamily="34" charset="0"/>
                <a:ea typeface="Calibri" panose="020F0502020204030204" pitchFamily="34" charset="0"/>
              </a:rPr>
              <a:t>Cilji</a:t>
            </a:r>
            <a:r>
              <a:rPr lang="en-US" dirty="0">
                <a:effectLst/>
                <a:latin typeface="Calibri" panose="020F0502020204030204" pitchFamily="34" charset="0"/>
                <a:ea typeface="Calibri" panose="020F0502020204030204" pitchFamily="34" charset="0"/>
              </a:rPr>
              <a:t> in </a:t>
            </a:r>
            <a:r>
              <a:rPr lang="en-US" dirty="0" err="1">
                <a:effectLst/>
                <a:latin typeface="Calibri" panose="020F0502020204030204" pitchFamily="34" charset="0"/>
                <a:ea typeface="Calibri" panose="020F0502020204030204" pitchFamily="34" charset="0"/>
              </a:rPr>
              <a:t>predvideni</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učni</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dosežki</a:t>
            </a:r>
            <a:r>
              <a:rPr lang="en-SI" dirty="0">
                <a:effectLst/>
                <a:latin typeface="Calibri" panose="020F0502020204030204" pitchFamily="34" charset="0"/>
                <a:ea typeface="Calibri" panose="020F0502020204030204" pitchFamily="34" charset="0"/>
              </a:rPr>
              <a:t>: </a:t>
            </a:r>
            <a:r>
              <a:rPr lang="en-SI" dirty="0">
                <a:latin typeface="Calibri" panose="020F0502020204030204" pitchFamily="34" charset="0"/>
                <a:ea typeface="Calibri" panose="020F0502020204030204" pitchFamily="34" charset="0"/>
              </a:rPr>
              <a:t>Dimenzije RM, Pristopi RM, Elementi kulturne odzivnosti</a:t>
            </a:r>
          </a:p>
          <a:p>
            <a:pPr marL="0" indent="0" algn="just" fontAlgn="base">
              <a:buClr>
                <a:srgbClr val="000000"/>
              </a:buClr>
              <a:buSzPts val="1100"/>
              <a:buNone/>
            </a:pPr>
            <a:r>
              <a:rPr lang="en-SI" dirty="0">
                <a:latin typeface="Calibri" panose="020F0502020204030204" pitchFamily="34" charset="0"/>
                <a:ea typeface="Calibri" panose="020F0502020204030204" pitchFamily="34" charset="0"/>
              </a:rPr>
              <a:t>C. </a:t>
            </a:r>
            <a:r>
              <a:rPr lang="tr-TR" dirty="0" err="1">
                <a:effectLst/>
                <a:latin typeface="Calibri" panose="020F0502020204030204" pitchFamily="34" charset="0"/>
                <a:ea typeface="Calibri" panose="020F0502020204030204" pitchFamily="34" charset="0"/>
                <a:cs typeface="Times New Roman" panose="02020603050405020304" pitchFamily="18" charset="0"/>
              </a:rPr>
              <a:t>Podroben</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opis</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učnega</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procesa</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po</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fazah</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fontAlgn="base">
              <a:buClr>
                <a:srgbClr val="000000"/>
              </a:buClr>
              <a:buSzPts val="1100"/>
              <a:buNone/>
            </a:pPr>
            <a:r>
              <a:rPr lang="tr-TR" dirty="0">
                <a:latin typeface="Calibri" panose="020F0502020204030204" pitchFamily="34" charset="0"/>
                <a:ea typeface="Calibri" panose="020F0502020204030204" pitchFamily="34" charset="0"/>
                <a:cs typeface="Times New Roman" panose="02020603050405020304" pitchFamily="18" charset="0"/>
              </a:rPr>
              <a:t>D. </a:t>
            </a:r>
            <a:r>
              <a:rPr lang="tr-TR" dirty="0" err="1">
                <a:effectLst/>
                <a:latin typeface="Calibri" panose="020F0502020204030204" pitchFamily="34" charset="0"/>
                <a:ea typeface="Calibri" panose="020F0502020204030204" pitchFamily="34" charset="0"/>
                <a:cs typeface="Times New Roman" panose="02020603050405020304" pitchFamily="18" charset="0"/>
              </a:rPr>
              <a:t>Informacije</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za</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učitelja</a:t>
            </a:r>
            <a:endParaRPr lang="en-SI" dirty="0">
              <a:latin typeface="Calibri" panose="020F0502020204030204" pitchFamily="34" charset="0"/>
              <a:ea typeface="Calibri" panose="020F0502020204030204" pitchFamily="34" charset="0"/>
              <a:cs typeface="Times New Roman" panose="02020603050405020304" pitchFamily="18" charset="0"/>
            </a:endParaRPr>
          </a:p>
          <a:p>
            <a:pPr marL="0" indent="0" algn="just" fontAlgn="base">
              <a:buClr>
                <a:srgbClr val="000000"/>
              </a:buClr>
              <a:buSzPts val="1100"/>
              <a:buNone/>
            </a:pPr>
            <a:r>
              <a:rPr lang="en-SI" dirty="0">
                <a:effectLst/>
                <a:latin typeface="Calibri" panose="020F0502020204030204" pitchFamily="34" charset="0"/>
                <a:ea typeface="Calibri" panose="020F0502020204030204" pitchFamily="34" charset="0"/>
                <a:cs typeface="Times New Roman" panose="02020603050405020304" pitchFamily="18" charset="0"/>
              </a:rPr>
              <a:t>E. </a:t>
            </a:r>
            <a:r>
              <a:rPr lang="en-SI" dirty="0">
                <a:latin typeface="Calibri" panose="020F0502020204030204" pitchFamily="34" charset="0"/>
                <a:ea typeface="Calibri" panose="020F0502020204030204" pitchFamily="34" charset="0"/>
                <a:cs typeface="Times New Roman" panose="02020603050405020304" pitchFamily="18" charset="0"/>
              </a:rPr>
              <a:t>Učna gradiva</a:t>
            </a:r>
            <a:endParaRPr lang="en-SI"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fontAlgn="base">
              <a:buClr>
                <a:srgbClr val="000000"/>
              </a:buClr>
              <a:buSzPts val="1100"/>
              <a:buNone/>
            </a:pPr>
            <a:endParaRPr lang="en-SI" sz="1100" b="1" dirty="0">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7BA57F0C-9E45-891E-67DF-90A7FCEACD10}"/>
              </a:ext>
            </a:extLst>
          </p:cNvPr>
          <p:cNvSpPr>
            <a:spLocks noGrp="1"/>
          </p:cNvSpPr>
          <p:nvPr>
            <p:ph type="sldNum" sz="quarter" idx="12"/>
          </p:nvPr>
        </p:nvSpPr>
        <p:spPr/>
        <p:txBody>
          <a:bodyPr/>
          <a:lstStyle/>
          <a:p>
            <a:fld id="{009095B1-20D7-443A-B8AB-1A9C3D013C85}" type="slidenum">
              <a:rPr lang="en-GB" smtClean="0"/>
              <a:t>12</a:t>
            </a:fld>
            <a:endParaRPr lang="en-GB"/>
          </a:p>
        </p:txBody>
      </p:sp>
    </p:spTree>
    <p:extLst>
      <p:ext uri="{BB962C8B-B14F-4D97-AF65-F5344CB8AC3E}">
        <p14:creationId xmlns:p14="http://schemas.microsoft.com/office/powerpoint/2010/main" val="102550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13F5-D148-D81A-AB23-07E76FA8074D}"/>
              </a:ext>
            </a:extLst>
          </p:cNvPr>
          <p:cNvSpPr>
            <a:spLocks noGrp="1"/>
          </p:cNvSpPr>
          <p:nvPr>
            <p:ph type="title"/>
          </p:nvPr>
        </p:nvSpPr>
        <p:spPr/>
        <p:txBody>
          <a:bodyPr/>
          <a:lstStyle/>
          <a:p>
            <a:r>
              <a:rPr lang="en-US" dirty="0"/>
              <a:t>INCTCORPS deli </a:t>
            </a:r>
            <a:r>
              <a:rPr lang="en-US" dirty="0" err="1"/>
              <a:t>formularja</a:t>
            </a:r>
            <a:r>
              <a:rPr lang="en-US" dirty="0"/>
              <a:t> za </a:t>
            </a:r>
            <a:r>
              <a:rPr lang="en-US" dirty="0" err="1"/>
              <a:t>učno</a:t>
            </a:r>
            <a:r>
              <a:rPr lang="en-US" dirty="0"/>
              <a:t> </a:t>
            </a:r>
            <a:r>
              <a:rPr lang="en-US" dirty="0" err="1"/>
              <a:t>pripravo</a:t>
            </a:r>
            <a:endParaRPr lang="en-US" dirty="0"/>
          </a:p>
        </p:txBody>
      </p:sp>
      <p:graphicFrame>
        <p:nvGraphicFramePr>
          <p:cNvPr id="5" name="Content Placeholder 4">
            <a:extLst>
              <a:ext uri="{FF2B5EF4-FFF2-40B4-BE49-F238E27FC236}">
                <a16:creationId xmlns:a16="http://schemas.microsoft.com/office/drawing/2014/main" id="{23F365E6-7635-17B9-3927-0128E95284EC}"/>
              </a:ext>
            </a:extLst>
          </p:cNvPr>
          <p:cNvGraphicFramePr>
            <a:graphicFrameLocks noGrp="1"/>
          </p:cNvGraphicFramePr>
          <p:nvPr>
            <p:ph idx="1"/>
          </p:nvPr>
        </p:nvGraphicFramePr>
        <p:xfrm>
          <a:off x="838200" y="1866186"/>
          <a:ext cx="4046626" cy="4257674"/>
        </p:xfrm>
        <a:graphic>
          <a:graphicData uri="http://schemas.openxmlformats.org/drawingml/2006/table">
            <a:tbl>
              <a:tblPr firstRow="1" firstCol="1" bandRow="1">
                <a:tableStyleId>{7DF18680-E054-41AD-8BC1-D1AEF772440D}</a:tableStyleId>
              </a:tblPr>
              <a:tblGrid>
                <a:gridCol w="773177">
                  <a:extLst>
                    <a:ext uri="{9D8B030D-6E8A-4147-A177-3AD203B41FA5}">
                      <a16:colId xmlns:a16="http://schemas.microsoft.com/office/drawing/2014/main" val="3790579000"/>
                    </a:ext>
                  </a:extLst>
                </a:gridCol>
                <a:gridCol w="3273449">
                  <a:extLst>
                    <a:ext uri="{9D8B030D-6E8A-4147-A177-3AD203B41FA5}">
                      <a16:colId xmlns:a16="http://schemas.microsoft.com/office/drawing/2014/main" val="3610861886"/>
                    </a:ext>
                  </a:extLst>
                </a:gridCol>
              </a:tblGrid>
              <a:tr h="231497">
                <a:tc>
                  <a:txBody>
                    <a:bodyPr/>
                    <a:lstStyle/>
                    <a:p>
                      <a:pPr algn="l">
                        <a:lnSpc>
                          <a:spcPct val="107000"/>
                        </a:lnSpc>
                      </a:pPr>
                      <a:r>
                        <a:rPr lang="en-SI" sz="700">
                          <a:effectLst/>
                        </a:rPr>
                        <a:t>Naslov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tc>
                  <a:txBody>
                    <a:bodyPr/>
                    <a:lstStyle/>
                    <a:p>
                      <a:pPr algn="l">
                        <a:lnSpc>
                          <a:spcPct val="107000"/>
                        </a:lnSpc>
                      </a:pPr>
                      <a:r>
                        <a:rPr lang="en-SI" sz="700">
                          <a:effectLst/>
                        </a:rPr>
                        <a:t>Naslov – je reprezentativen in jedrnato poudari temo in pristop UP, je privlačen za učence.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extLst>
                  <a:ext uri="{0D108BD9-81ED-4DB2-BD59-A6C34878D82A}">
                    <a16:rowId xmlns:a16="http://schemas.microsoft.com/office/drawing/2014/main" val="1217846360"/>
                  </a:ext>
                </a:extLst>
              </a:tr>
              <a:tr h="348705">
                <a:tc>
                  <a:txBody>
                    <a:bodyPr/>
                    <a:lstStyle/>
                    <a:p>
                      <a:pPr algn="l">
                        <a:lnSpc>
                          <a:spcPct val="107000"/>
                        </a:lnSpc>
                      </a:pPr>
                      <a:r>
                        <a:rPr lang="en-SI" sz="700">
                          <a:effectLst/>
                        </a:rPr>
                        <a:t>Avtorji oz. sodelujoči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tc>
                  <a:txBody>
                    <a:bodyPr/>
                    <a:lstStyle/>
                    <a:p>
                      <a:pPr marR="28575" algn="l">
                        <a:lnSpc>
                          <a:spcPct val="107000"/>
                        </a:lnSpc>
                      </a:pPr>
                      <a:r>
                        <a:rPr lang="en-SI" sz="700" dirty="0">
                          <a:effectLst/>
                        </a:rPr>
                        <a:t>Ime, priimek in naziv oseb, ki so sodelovale pri oblikovanju in UP, ter njihove vloge (npr. oblikovalec in urednik, jezikovni urednik, oblikovalec izobraževalnega gradiva, razvijalec digitalnih aplikacij itd.). </a:t>
                      </a:r>
                      <a:endParaRPr lang="en-S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extLst>
                  <a:ext uri="{0D108BD9-81ED-4DB2-BD59-A6C34878D82A}">
                    <a16:rowId xmlns:a16="http://schemas.microsoft.com/office/drawing/2014/main" val="3134266516"/>
                  </a:ext>
                </a:extLst>
              </a:tr>
              <a:tr h="115931">
                <a:tc>
                  <a:txBody>
                    <a:bodyPr/>
                    <a:lstStyle/>
                    <a:p>
                      <a:pPr algn="l">
                        <a:lnSpc>
                          <a:spcPct val="107000"/>
                        </a:lnSpc>
                      </a:pPr>
                      <a:r>
                        <a:rPr lang="en-SI" sz="700">
                          <a:effectLst/>
                        </a:rPr>
                        <a:t>Izdaja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tc>
                  <a:txBody>
                    <a:bodyPr/>
                    <a:lstStyle/>
                    <a:p>
                      <a:pPr algn="l">
                        <a:lnSpc>
                          <a:spcPct val="107000"/>
                        </a:lnSpc>
                      </a:pPr>
                      <a:r>
                        <a:rPr lang="en-SI" sz="700">
                          <a:effectLst/>
                        </a:rPr>
                        <a:t>npr. osnutek , v0.1, končni , 12. 11. 2022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extLst>
                  <a:ext uri="{0D108BD9-81ED-4DB2-BD59-A6C34878D82A}">
                    <a16:rowId xmlns:a16="http://schemas.microsoft.com/office/drawing/2014/main" val="2357174317"/>
                  </a:ext>
                </a:extLst>
              </a:tr>
              <a:tr h="348705">
                <a:tc>
                  <a:txBody>
                    <a:bodyPr/>
                    <a:lstStyle/>
                    <a:p>
                      <a:pPr algn="l">
                        <a:lnSpc>
                          <a:spcPct val="107000"/>
                        </a:lnSpc>
                      </a:pPr>
                      <a:r>
                        <a:rPr lang="en-SI" sz="700">
                          <a:effectLst/>
                        </a:rPr>
                        <a:t>Licenca: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tc>
                  <a:txBody>
                    <a:bodyPr/>
                    <a:lstStyle/>
                    <a:p>
                      <a:pPr marR="29210" algn="l">
                        <a:lnSpc>
                          <a:spcPct val="107000"/>
                        </a:lnSpc>
                      </a:pPr>
                      <a:r>
                        <a:rPr lang="en-SI" sz="700">
                          <a:effectLst/>
                        </a:rPr>
                        <a:t>Informacije o avtorskih pravicah in licencah. Uporabite eno od licenc za odprto vsebino, kot so licence Creative Commons (https://creativecommons.org), npr. Priznanje avtorstva ShareAlike CC BY-SA.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extLst>
                  <a:ext uri="{0D108BD9-81ED-4DB2-BD59-A6C34878D82A}">
                    <a16:rowId xmlns:a16="http://schemas.microsoft.com/office/drawing/2014/main" val="1714938527"/>
                  </a:ext>
                </a:extLst>
              </a:tr>
              <a:tr h="348705">
                <a:tc>
                  <a:txBody>
                    <a:bodyPr/>
                    <a:lstStyle/>
                    <a:p>
                      <a:pPr algn="l">
                        <a:lnSpc>
                          <a:spcPct val="107000"/>
                        </a:lnSpc>
                      </a:pPr>
                      <a:r>
                        <a:rPr lang="en-SI" sz="700">
                          <a:effectLst/>
                        </a:rPr>
                        <a:t>Ciljna skupina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tc>
                  <a:txBody>
                    <a:bodyPr/>
                    <a:lstStyle/>
                    <a:p>
                      <a:pPr algn="l">
                        <a:lnSpc>
                          <a:spcPct val="107000"/>
                        </a:lnSpc>
                      </a:pPr>
                      <a:r>
                        <a:rPr lang="en-SI" sz="700">
                          <a:effectLst/>
                        </a:rPr>
                        <a:t>Osnovna šola, vrtec </a:t>
                      </a:r>
                      <a:endParaRPr lang="en-SI" sz="800">
                        <a:effectLst/>
                      </a:endParaRPr>
                    </a:p>
                    <a:p>
                      <a:pPr algn="l">
                        <a:lnSpc>
                          <a:spcPct val="107000"/>
                        </a:lnSpc>
                      </a:pPr>
                      <a:r>
                        <a:rPr lang="en-SI" sz="700">
                          <a:effectLst/>
                        </a:rPr>
                        <a:t>Razred: npr. 2. razred </a:t>
                      </a:r>
                      <a:endParaRPr lang="en-SI" sz="800">
                        <a:effectLst/>
                      </a:endParaRPr>
                    </a:p>
                    <a:p>
                      <a:pPr algn="l">
                        <a:lnSpc>
                          <a:spcPct val="107000"/>
                        </a:lnSpc>
                      </a:pPr>
                      <a:r>
                        <a:rPr lang="en-SI" sz="700">
                          <a:effectLst/>
                        </a:rPr>
                        <a:t>Starost učencev: npr. 4–6 let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extLst>
                  <a:ext uri="{0D108BD9-81ED-4DB2-BD59-A6C34878D82A}">
                    <a16:rowId xmlns:a16="http://schemas.microsoft.com/office/drawing/2014/main" val="2401920873"/>
                  </a:ext>
                </a:extLst>
              </a:tr>
              <a:tr h="115931">
                <a:tc>
                  <a:txBody>
                    <a:bodyPr/>
                    <a:lstStyle/>
                    <a:p>
                      <a:pPr algn="l">
                        <a:lnSpc>
                          <a:spcPct val="107000"/>
                        </a:lnSpc>
                      </a:pPr>
                      <a:r>
                        <a:rPr lang="en-SI" sz="700">
                          <a:effectLst/>
                        </a:rPr>
                        <a:t>Trajanje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tc>
                  <a:txBody>
                    <a:bodyPr/>
                    <a:lstStyle/>
                    <a:p>
                      <a:pPr algn="l">
                        <a:lnSpc>
                          <a:spcPct val="107000"/>
                        </a:lnSpc>
                      </a:pPr>
                      <a:r>
                        <a:rPr lang="en-SI" sz="700">
                          <a:effectLst/>
                        </a:rPr>
                        <a:t>2 zaporedni učni uri ali 4 učne ure v dveh tednih.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extLst>
                  <a:ext uri="{0D108BD9-81ED-4DB2-BD59-A6C34878D82A}">
                    <a16:rowId xmlns:a16="http://schemas.microsoft.com/office/drawing/2014/main" val="2123089859"/>
                  </a:ext>
                </a:extLst>
              </a:tr>
              <a:tr h="449118">
                <a:tc>
                  <a:txBody>
                    <a:bodyPr/>
                    <a:lstStyle/>
                    <a:p>
                      <a:pPr algn="l">
                        <a:lnSpc>
                          <a:spcPct val="107000"/>
                        </a:lnSpc>
                      </a:pPr>
                      <a:r>
                        <a:rPr lang="en-SI" sz="700">
                          <a:effectLst/>
                        </a:rPr>
                        <a:t>Šolski predmet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tc>
                  <a:txBody>
                    <a:bodyPr/>
                    <a:lstStyle/>
                    <a:p>
                      <a:pPr algn="l">
                        <a:lnSpc>
                          <a:spcPct val="97000"/>
                        </a:lnSpc>
                        <a:spcAft>
                          <a:spcPts val="25"/>
                        </a:spcAft>
                      </a:pPr>
                      <a:r>
                        <a:rPr lang="en-SI" sz="700">
                          <a:effectLst/>
                        </a:rPr>
                        <a:t>Kognitivni predmet – Tematsko področje – Tematska enota UP (npr. jezik, književnost, umetnost/glasba itd.). </a:t>
                      </a:r>
                      <a:endParaRPr lang="en-SI" sz="800">
                        <a:effectLst/>
                      </a:endParaRPr>
                    </a:p>
                    <a:p>
                      <a:pPr algn="l">
                        <a:lnSpc>
                          <a:spcPct val="107000"/>
                        </a:lnSpc>
                      </a:pPr>
                      <a:r>
                        <a:rPr lang="en-SI" sz="700">
                          <a:effectLst/>
                        </a:rPr>
                        <a:t>Sklicevanje na posebne učne programe olajša razjasnitev vsebine in oceno skladnosti UP z uradnimi učnimi načrti.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extLst>
                  <a:ext uri="{0D108BD9-81ED-4DB2-BD59-A6C34878D82A}">
                    <a16:rowId xmlns:a16="http://schemas.microsoft.com/office/drawing/2014/main" val="921018965"/>
                  </a:ext>
                </a:extLst>
              </a:tr>
              <a:tr h="1485741">
                <a:tc>
                  <a:txBody>
                    <a:bodyPr/>
                    <a:lstStyle/>
                    <a:p>
                      <a:pPr algn="l">
                        <a:lnSpc>
                          <a:spcPct val="107000"/>
                        </a:lnSpc>
                      </a:pPr>
                      <a:r>
                        <a:rPr lang="en-SI" sz="700">
                          <a:effectLst/>
                        </a:rPr>
                        <a:t>Načela integracije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tc>
                  <a:txBody>
                    <a:bodyPr/>
                    <a:lstStyle/>
                    <a:p>
                      <a:pPr algn="l">
                        <a:lnSpc>
                          <a:spcPct val="99000"/>
                        </a:lnSpc>
                      </a:pPr>
                      <a:r>
                        <a:rPr lang="en-SI" sz="700">
                          <a:effectLst/>
                        </a:rPr>
                        <a:t>Opišite povezavo z drugimi predmetnimi področji in/ali disciplinami, da bi olajšali povezavo poučevanja z drugimi predmeti v učnem načrtu. Če predlagate interdisciplinarni ali medpredmetni scenarij, navedite, za katere predmete ali področja znanja gre. </a:t>
                      </a:r>
                      <a:endParaRPr lang="en-SI" sz="800">
                        <a:effectLst/>
                      </a:endParaRPr>
                    </a:p>
                    <a:p>
                      <a:pPr algn="l">
                        <a:lnSpc>
                          <a:spcPct val="107000"/>
                        </a:lnSpc>
                      </a:pPr>
                      <a:r>
                        <a:rPr lang="en-SI" sz="700">
                          <a:effectLst/>
                        </a:rPr>
                        <a:t> </a:t>
                      </a:r>
                      <a:endParaRPr lang="en-SI" sz="800">
                        <a:effectLst/>
                      </a:endParaRPr>
                    </a:p>
                    <a:p>
                      <a:pPr algn="l">
                        <a:lnSpc>
                          <a:spcPct val="107000"/>
                        </a:lnSpc>
                      </a:pPr>
                      <a:r>
                        <a:rPr lang="en-SI" sz="700">
                          <a:effectLst/>
                        </a:rPr>
                        <a:t>Izberite tako, da v oklepaju zapišete X [X]. </a:t>
                      </a:r>
                      <a:endParaRPr lang="en-SI" sz="800">
                        <a:effectLst/>
                      </a:endParaRPr>
                    </a:p>
                    <a:p>
                      <a:pPr algn="l">
                        <a:lnSpc>
                          <a:spcPct val="107000"/>
                        </a:lnSpc>
                      </a:pPr>
                      <a:r>
                        <a:rPr lang="en-SI" sz="700">
                          <a:effectLst/>
                        </a:rPr>
                        <a:t>[  ] Multidisciplinarno </a:t>
                      </a:r>
                      <a:endParaRPr lang="en-SI" sz="800">
                        <a:effectLst/>
                      </a:endParaRPr>
                    </a:p>
                    <a:p>
                      <a:pPr algn="l">
                        <a:lnSpc>
                          <a:spcPct val="107000"/>
                        </a:lnSpc>
                      </a:pPr>
                      <a:r>
                        <a:rPr lang="en-SI" sz="700">
                          <a:effectLst/>
                        </a:rPr>
                        <a:t>[  ] Interdisciplinarno </a:t>
                      </a:r>
                      <a:endParaRPr lang="en-SI" sz="800">
                        <a:effectLst/>
                      </a:endParaRPr>
                    </a:p>
                    <a:p>
                      <a:pPr algn="l">
                        <a:lnSpc>
                          <a:spcPct val="107000"/>
                        </a:lnSpc>
                      </a:pPr>
                      <a:r>
                        <a:rPr lang="en-SI" sz="700">
                          <a:effectLst/>
                        </a:rPr>
                        <a:t>[  ] Transdisciplinarno </a:t>
                      </a:r>
                      <a:endParaRPr lang="en-SI" sz="800">
                        <a:effectLst/>
                      </a:endParaRPr>
                    </a:p>
                    <a:p>
                      <a:pPr algn="l">
                        <a:lnSpc>
                          <a:spcPct val="107000"/>
                        </a:lnSpc>
                      </a:pPr>
                      <a:r>
                        <a:rPr lang="en-SI" sz="700">
                          <a:effectLst/>
                        </a:rPr>
                        <a:t> </a:t>
                      </a:r>
                      <a:endParaRPr lang="en-SI" sz="800">
                        <a:effectLst/>
                      </a:endParaRPr>
                    </a:p>
                    <a:p>
                      <a:pPr algn="l">
                        <a:lnSpc>
                          <a:spcPct val="107000"/>
                        </a:lnSpc>
                      </a:pPr>
                      <a:r>
                        <a:rPr lang="en-SI" sz="700">
                          <a:effectLst/>
                        </a:rPr>
                        <a:t>Sorodni predmeti/področja: </a:t>
                      </a:r>
                      <a:endParaRPr lang="en-SI" sz="800">
                        <a:effectLst/>
                      </a:endParaRPr>
                    </a:p>
                    <a:p>
                      <a:pPr algn="l">
                        <a:lnSpc>
                          <a:spcPct val="107000"/>
                        </a:lnSpc>
                      </a:pPr>
                      <a:r>
                        <a:rPr lang="en-SI" sz="700">
                          <a:effectLst/>
                        </a:rPr>
                        <a:t> </a:t>
                      </a:r>
                      <a:endParaRPr lang="en-SI" sz="800">
                        <a:effectLst/>
                      </a:endParaRPr>
                    </a:p>
                    <a:p>
                      <a:pPr algn="l">
                        <a:lnSpc>
                          <a:spcPct val="107000"/>
                        </a:lnSpc>
                      </a:pPr>
                      <a:r>
                        <a:rPr lang="en-SI" sz="700">
                          <a:effectLst/>
                        </a:rPr>
                        <a:t>Opis odnosa: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extLst>
                  <a:ext uri="{0D108BD9-81ED-4DB2-BD59-A6C34878D82A}">
                    <a16:rowId xmlns:a16="http://schemas.microsoft.com/office/drawing/2014/main" val="1347513824"/>
                  </a:ext>
                </a:extLst>
              </a:tr>
              <a:tr h="348705">
                <a:tc>
                  <a:txBody>
                    <a:bodyPr/>
                    <a:lstStyle/>
                    <a:p>
                      <a:pPr algn="l">
                        <a:lnSpc>
                          <a:spcPct val="107000"/>
                        </a:lnSpc>
                      </a:pPr>
                      <a:r>
                        <a:rPr lang="en-SI" sz="700">
                          <a:effectLst/>
                        </a:rPr>
                        <a:t>Učno gradivo/učni pripomočki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tc>
                  <a:txBody>
                    <a:bodyPr/>
                    <a:lstStyle/>
                    <a:p>
                      <a:pPr algn="l">
                        <a:lnSpc>
                          <a:spcPct val="107000"/>
                        </a:lnSpc>
                      </a:pPr>
                      <a:r>
                        <a:rPr lang="en-SI" sz="700">
                          <a:effectLst/>
                        </a:rPr>
                        <a:t>Opišite morebitno učno gradivo ali druge vire, ki jih boste potrebovali za izvedbo UP. Navedite tudi morebitne učne pripomočke.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extLst>
                  <a:ext uri="{0D108BD9-81ED-4DB2-BD59-A6C34878D82A}">
                    <a16:rowId xmlns:a16="http://schemas.microsoft.com/office/drawing/2014/main" val="1920782398"/>
                  </a:ext>
                </a:extLst>
              </a:tr>
              <a:tr h="348705">
                <a:tc>
                  <a:txBody>
                    <a:bodyPr/>
                    <a:lstStyle/>
                    <a:p>
                      <a:pPr algn="l">
                        <a:lnSpc>
                          <a:spcPct val="107000"/>
                        </a:lnSpc>
                      </a:pPr>
                      <a:r>
                        <a:rPr lang="en-SI" sz="700">
                          <a:effectLst/>
                        </a:rPr>
                        <a:t>Povzetek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tc>
                  <a:txBody>
                    <a:bodyPr/>
                    <a:lstStyle/>
                    <a:p>
                      <a:pPr marR="28575" algn="l">
                        <a:lnSpc>
                          <a:spcPct val="107000"/>
                        </a:lnSpc>
                      </a:pPr>
                      <a:r>
                        <a:rPr lang="en-SI" sz="700">
                          <a:effectLst/>
                        </a:rPr>
                        <a:t>Kratek opis vsebine UP v nekaj vrsticah. Navedite temo, glavni predmet/glavne predmete, namen, osrednje učne cilje, problem, osrednjo idejo (zgodbo), učne dejavnosti in njihove učne strategije, postopek vrednotenja, učno gradivo itd. </a:t>
                      </a:r>
                      <a:endParaRPr lang="en-SI" sz="80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extLst>
                  <a:ext uri="{0D108BD9-81ED-4DB2-BD59-A6C34878D82A}">
                    <a16:rowId xmlns:a16="http://schemas.microsoft.com/office/drawing/2014/main" val="3445756435"/>
                  </a:ext>
                </a:extLst>
              </a:tr>
              <a:tr h="115931">
                <a:tc>
                  <a:txBody>
                    <a:bodyPr/>
                    <a:lstStyle/>
                    <a:p>
                      <a:pPr algn="l">
                        <a:lnSpc>
                          <a:spcPct val="107000"/>
                        </a:lnSpc>
                      </a:pPr>
                      <a:r>
                        <a:rPr lang="en-SI" sz="700" dirty="0">
                          <a:effectLst/>
                        </a:rPr>
                        <a:t>Ključne besede </a:t>
                      </a:r>
                      <a:endParaRPr lang="en-S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tc>
                  <a:txBody>
                    <a:bodyPr/>
                    <a:lstStyle/>
                    <a:p>
                      <a:pPr algn="l">
                        <a:lnSpc>
                          <a:spcPct val="107000"/>
                        </a:lnSpc>
                      </a:pPr>
                      <a:r>
                        <a:rPr lang="en-SI" sz="700" dirty="0">
                          <a:effectLst/>
                        </a:rPr>
                        <a:t>Nekaj ključnih besed za lažje indeksiranje. </a:t>
                      </a:r>
                      <a:endParaRPr lang="en-S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206" marR="26929" marT="2282" marB="0"/>
                </a:tc>
                <a:extLst>
                  <a:ext uri="{0D108BD9-81ED-4DB2-BD59-A6C34878D82A}">
                    <a16:rowId xmlns:a16="http://schemas.microsoft.com/office/drawing/2014/main" val="2999617541"/>
                  </a:ext>
                </a:extLst>
              </a:tr>
            </a:tbl>
          </a:graphicData>
        </a:graphic>
      </p:graphicFrame>
      <p:sp>
        <p:nvSpPr>
          <p:cNvPr id="4" name="Slide Number Placeholder 3">
            <a:extLst>
              <a:ext uri="{FF2B5EF4-FFF2-40B4-BE49-F238E27FC236}">
                <a16:creationId xmlns:a16="http://schemas.microsoft.com/office/drawing/2014/main" id="{7FDB1EE7-903B-3C88-2C39-3616C1A2A46D}"/>
              </a:ext>
            </a:extLst>
          </p:cNvPr>
          <p:cNvSpPr>
            <a:spLocks noGrp="1"/>
          </p:cNvSpPr>
          <p:nvPr>
            <p:ph type="sldNum" sz="quarter" idx="12"/>
          </p:nvPr>
        </p:nvSpPr>
        <p:spPr/>
        <p:txBody>
          <a:bodyPr/>
          <a:lstStyle/>
          <a:p>
            <a:fld id="{009095B1-20D7-443A-B8AB-1A9C3D013C85}" type="slidenum">
              <a:rPr lang="en-GB" smtClean="0"/>
              <a:t>13</a:t>
            </a:fld>
            <a:endParaRPr lang="en-GB"/>
          </a:p>
        </p:txBody>
      </p:sp>
      <p:graphicFrame>
        <p:nvGraphicFramePr>
          <p:cNvPr id="7" name="Table 6">
            <a:extLst>
              <a:ext uri="{FF2B5EF4-FFF2-40B4-BE49-F238E27FC236}">
                <a16:creationId xmlns:a16="http://schemas.microsoft.com/office/drawing/2014/main" id="{BCA732AA-F8C4-8BF2-3C61-FC86FE00BC89}"/>
              </a:ext>
            </a:extLst>
          </p:cNvPr>
          <p:cNvGraphicFramePr>
            <a:graphicFrameLocks noGrp="1"/>
          </p:cNvGraphicFramePr>
          <p:nvPr/>
        </p:nvGraphicFramePr>
        <p:xfrm>
          <a:off x="4276393" y="1823647"/>
          <a:ext cx="3639213" cy="4261695"/>
        </p:xfrm>
        <a:graphic>
          <a:graphicData uri="http://schemas.openxmlformats.org/drawingml/2006/table">
            <a:tbl>
              <a:tblPr firstRow="1" firstCol="1" bandRow="1">
                <a:tableStyleId>{5C22544A-7EE6-4342-B048-85BDC9FD1C3A}</a:tableStyleId>
              </a:tblPr>
              <a:tblGrid>
                <a:gridCol w="465481">
                  <a:extLst>
                    <a:ext uri="{9D8B030D-6E8A-4147-A177-3AD203B41FA5}">
                      <a16:colId xmlns:a16="http://schemas.microsoft.com/office/drawing/2014/main" val="1442584309"/>
                    </a:ext>
                  </a:extLst>
                </a:gridCol>
                <a:gridCol w="1586866">
                  <a:extLst>
                    <a:ext uri="{9D8B030D-6E8A-4147-A177-3AD203B41FA5}">
                      <a16:colId xmlns:a16="http://schemas.microsoft.com/office/drawing/2014/main" val="1731226597"/>
                    </a:ext>
                  </a:extLst>
                </a:gridCol>
                <a:gridCol w="1586866">
                  <a:extLst>
                    <a:ext uri="{9D8B030D-6E8A-4147-A177-3AD203B41FA5}">
                      <a16:colId xmlns:a16="http://schemas.microsoft.com/office/drawing/2014/main" val="210935754"/>
                    </a:ext>
                  </a:extLst>
                </a:gridCol>
              </a:tblGrid>
              <a:tr h="205812">
                <a:tc>
                  <a:txBody>
                    <a:bodyPr/>
                    <a:lstStyle/>
                    <a:p>
                      <a:pPr marL="3175" algn="l">
                        <a:lnSpc>
                          <a:spcPct val="107000"/>
                        </a:lnSpc>
                      </a:pPr>
                      <a:r>
                        <a:rPr lang="en-SI" sz="600">
                          <a:effectLst/>
                        </a:rPr>
                        <a:t>Namen/cilj UP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gridSpan="2">
                  <a:txBody>
                    <a:bodyPr/>
                    <a:lstStyle/>
                    <a:p>
                      <a:pPr marL="3175" algn="l">
                        <a:lnSpc>
                          <a:spcPct val="107000"/>
                        </a:lnSpc>
                      </a:pPr>
                      <a:r>
                        <a:rPr lang="en-SI" sz="600">
                          <a:effectLst/>
                        </a:rPr>
                        <a:t>Kateri je namen in kateri so cilji UP? Kaj želite doseči z izobraževalnim procesom? Kako naj se učenci obnašajo, da bi dosegli namen? Kako boste ocenili stopnjo uspešnosti?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hMerge="1">
                  <a:txBody>
                    <a:bodyPr/>
                    <a:lstStyle/>
                    <a:p>
                      <a:endParaRPr lang="en-US"/>
                    </a:p>
                  </a:txBody>
                  <a:tcPr/>
                </a:tc>
                <a:extLst>
                  <a:ext uri="{0D108BD9-81ED-4DB2-BD59-A6C34878D82A}">
                    <a16:rowId xmlns:a16="http://schemas.microsoft.com/office/drawing/2014/main" val="3481534278"/>
                  </a:ext>
                </a:extLst>
              </a:tr>
              <a:tr h="120693">
                <a:tc rowSpan="3">
                  <a:txBody>
                    <a:bodyPr/>
                    <a:lstStyle/>
                    <a:p>
                      <a:pPr marL="3175" algn="l">
                        <a:lnSpc>
                          <a:spcPct val="107000"/>
                        </a:lnSpc>
                      </a:pPr>
                      <a:r>
                        <a:rPr lang="en-SI" sz="600">
                          <a:effectLst/>
                        </a:rPr>
                        <a:t>Učni rezultati/ </a:t>
                      </a:r>
                      <a:endParaRPr lang="en-SI" sz="700">
                        <a:effectLst/>
                      </a:endParaRPr>
                    </a:p>
                    <a:p>
                      <a:pPr marL="3175" algn="l">
                        <a:lnSpc>
                          <a:spcPct val="107000"/>
                        </a:lnSpc>
                      </a:pPr>
                      <a:r>
                        <a:rPr lang="en-SI" sz="600">
                          <a:effectLst/>
                        </a:rPr>
                        <a:t>Cilji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a:txBody>
                    <a:bodyPr/>
                    <a:lstStyle/>
                    <a:p>
                      <a:pPr marL="3175" algn="l">
                        <a:lnSpc>
                          <a:spcPct val="107000"/>
                        </a:lnSpc>
                      </a:pPr>
                      <a:r>
                        <a:rPr lang="en-SI" sz="600">
                          <a:effectLst/>
                        </a:rPr>
                        <a:t> </a:t>
                      </a:r>
                      <a:r>
                        <a:rPr lang="sl-SI" sz="600">
                          <a:effectLst/>
                        </a:rPr>
                        <a:t>Znanje:</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a:txBody>
                    <a:bodyPr/>
                    <a:lstStyle/>
                    <a:p>
                      <a:pPr algn="l">
                        <a:lnSpc>
                          <a:spcPct val="107000"/>
                        </a:lnSpc>
                        <a:spcAft>
                          <a:spcPts val="800"/>
                        </a:spcAft>
                      </a:pPr>
                      <a:r>
                        <a:rPr lang="en-SI" sz="800">
                          <a:effectLst/>
                        </a:rPr>
                        <a:t>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extLst>
                  <a:ext uri="{0D108BD9-81ED-4DB2-BD59-A6C34878D82A}">
                    <a16:rowId xmlns:a16="http://schemas.microsoft.com/office/drawing/2014/main" val="3113786400"/>
                  </a:ext>
                </a:extLst>
              </a:tr>
              <a:tr h="205812">
                <a:tc vMerge="1">
                  <a:txBody>
                    <a:bodyPr/>
                    <a:lstStyle/>
                    <a:p>
                      <a:endParaRPr lang="en-US"/>
                    </a:p>
                  </a:txBody>
                  <a:tcPr/>
                </a:tc>
                <a:tc>
                  <a:txBody>
                    <a:bodyPr/>
                    <a:lstStyle/>
                    <a:p>
                      <a:pPr marL="3175" algn="l">
                        <a:lnSpc>
                          <a:spcPct val="107000"/>
                        </a:lnSpc>
                      </a:pPr>
                      <a:r>
                        <a:rPr lang="en-SI" sz="600">
                          <a:effectLst/>
                        </a:rPr>
                        <a:t>Spretnosti: </a:t>
                      </a:r>
                      <a:endParaRPr lang="en-SI" sz="700">
                        <a:effectLst/>
                      </a:endParaRPr>
                    </a:p>
                    <a:p>
                      <a:pPr marL="3175" algn="l">
                        <a:lnSpc>
                          <a:spcPct val="107000"/>
                        </a:lnSpc>
                      </a:pPr>
                      <a:r>
                        <a:rPr lang="en-SI" sz="600">
                          <a:effectLst/>
                        </a:rPr>
                        <a:t>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a:txBody>
                    <a:bodyPr/>
                    <a:lstStyle/>
                    <a:p>
                      <a:pPr algn="l">
                        <a:lnSpc>
                          <a:spcPct val="107000"/>
                        </a:lnSpc>
                      </a:pPr>
                      <a:r>
                        <a:rPr lang="en-SI" sz="600">
                          <a:effectLst/>
                        </a:rPr>
                        <a:t>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extLst>
                  <a:ext uri="{0D108BD9-81ED-4DB2-BD59-A6C34878D82A}">
                    <a16:rowId xmlns:a16="http://schemas.microsoft.com/office/drawing/2014/main" val="1016991568"/>
                  </a:ext>
                </a:extLst>
              </a:tr>
              <a:tr h="205812">
                <a:tc vMerge="1">
                  <a:txBody>
                    <a:bodyPr/>
                    <a:lstStyle/>
                    <a:p>
                      <a:endParaRPr lang="en-US"/>
                    </a:p>
                  </a:txBody>
                  <a:tcPr/>
                </a:tc>
                <a:tc>
                  <a:txBody>
                    <a:bodyPr/>
                    <a:lstStyle/>
                    <a:p>
                      <a:pPr marL="3175" algn="l">
                        <a:lnSpc>
                          <a:spcPct val="107000"/>
                        </a:lnSpc>
                      </a:pPr>
                      <a:r>
                        <a:rPr lang="en-SI" sz="600">
                          <a:effectLst/>
                        </a:rPr>
                        <a:t>Odnos: </a:t>
                      </a:r>
                      <a:endParaRPr lang="en-SI" sz="700">
                        <a:effectLst/>
                      </a:endParaRPr>
                    </a:p>
                    <a:p>
                      <a:pPr marL="3175" algn="l">
                        <a:lnSpc>
                          <a:spcPct val="107000"/>
                        </a:lnSpc>
                      </a:pPr>
                      <a:r>
                        <a:rPr lang="en-SI" sz="600">
                          <a:effectLst/>
                        </a:rPr>
                        <a:t>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a:txBody>
                    <a:bodyPr/>
                    <a:lstStyle/>
                    <a:p>
                      <a:pPr algn="l">
                        <a:lnSpc>
                          <a:spcPct val="107000"/>
                        </a:lnSpc>
                      </a:pPr>
                      <a:r>
                        <a:rPr lang="en-SI" sz="600">
                          <a:effectLst/>
                        </a:rPr>
                        <a:t>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extLst>
                  <a:ext uri="{0D108BD9-81ED-4DB2-BD59-A6C34878D82A}">
                    <a16:rowId xmlns:a16="http://schemas.microsoft.com/office/drawing/2014/main" val="1375539145"/>
                  </a:ext>
                </a:extLst>
              </a:tr>
              <a:tr h="2055664">
                <a:tc>
                  <a:txBody>
                    <a:bodyPr/>
                    <a:lstStyle/>
                    <a:p>
                      <a:pPr marL="3175" algn="l">
                        <a:lnSpc>
                          <a:spcPct val="107000"/>
                        </a:lnSpc>
                      </a:pPr>
                      <a:r>
                        <a:rPr lang="en-SI" sz="600">
                          <a:effectLst/>
                        </a:rPr>
                        <a:t>Dimenzije računalniškega mišljenja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gridSpan="2">
                  <a:txBody>
                    <a:bodyPr/>
                    <a:lstStyle/>
                    <a:p>
                      <a:pPr algn="l">
                        <a:lnSpc>
                          <a:spcPct val="107000"/>
                        </a:lnSpc>
                        <a:tabLst>
                          <a:tab pos="1732915" algn="ctr"/>
                        </a:tabLst>
                      </a:pPr>
                      <a:r>
                        <a:rPr lang="en-SI" sz="600">
                          <a:effectLst/>
                        </a:rPr>
                        <a:t>[  ] Algoritmično razmišljanje 	 </a:t>
                      </a:r>
                      <a:endParaRPr lang="en-SI" sz="700">
                        <a:effectLst/>
                      </a:endParaRPr>
                    </a:p>
                    <a:p>
                      <a:pPr marL="3175" algn="l">
                        <a:lnSpc>
                          <a:spcPct val="107000"/>
                        </a:lnSpc>
                      </a:pPr>
                      <a:r>
                        <a:rPr lang="en-SI" sz="600">
                          <a:effectLst/>
                        </a:rPr>
                        <a:t>[  ] Abstrakcija   </a:t>
                      </a:r>
                      <a:endParaRPr lang="en-SI" sz="700">
                        <a:effectLst/>
                      </a:endParaRPr>
                    </a:p>
                    <a:p>
                      <a:pPr algn="l">
                        <a:lnSpc>
                          <a:spcPct val="107000"/>
                        </a:lnSpc>
                        <a:tabLst>
                          <a:tab pos="1156335" algn="ctr"/>
                        </a:tabLst>
                      </a:pPr>
                      <a:r>
                        <a:rPr lang="en-SI" sz="600">
                          <a:effectLst/>
                        </a:rPr>
                        <a:t>[  ] Generalizacija 	 </a:t>
                      </a:r>
                      <a:endParaRPr lang="en-SI" sz="700">
                        <a:effectLst/>
                      </a:endParaRPr>
                    </a:p>
                    <a:p>
                      <a:pPr marL="3175" algn="l">
                        <a:lnSpc>
                          <a:spcPct val="107000"/>
                        </a:lnSpc>
                      </a:pPr>
                      <a:r>
                        <a:rPr lang="en-SI" sz="600">
                          <a:effectLst/>
                        </a:rPr>
                        <a:t>[  ] Logično sklepanje  </a:t>
                      </a:r>
                      <a:endParaRPr lang="en-SI" sz="700">
                        <a:effectLst/>
                      </a:endParaRPr>
                    </a:p>
                    <a:p>
                      <a:pPr marL="3175" algn="l">
                        <a:lnSpc>
                          <a:spcPct val="107000"/>
                        </a:lnSpc>
                      </a:pPr>
                      <a:r>
                        <a:rPr lang="en-SI" sz="600">
                          <a:effectLst/>
                        </a:rPr>
                        <a:t>[  ] Razpoznavanje vzorcev  </a:t>
                      </a:r>
                      <a:endParaRPr lang="en-SI" sz="700">
                        <a:effectLst/>
                      </a:endParaRPr>
                    </a:p>
                    <a:p>
                      <a:pPr marL="3175" algn="l">
                        <a:lnSpc>
                          <a:spcPct val="107000"/>
                        </a:lnSpc>
                      </a:pPr>
                      <a:r>
                        <a:rPr lang="en-SI" sz="600">
                          <a:effectLst/>
                        </a:rPr>
                        <a:t>[  ] Dekompozicija problema  </a:t>
                      </a:r>
                      <a:endParaRPr lang="en-SI" sz="700">
                        <a:effectLst/>
                      </a:endParaRPr>
                    </a:p>
                    <a:p>
                      <a:pPr algn="l">
                        <a:lnSpc>
                          <a:spcPct val="107000"/>
                        </a:lnSpc>
                        <a:tabLst>
                          <a:tab pos="1444625" algn="ctr"/>
                        </a:tabLst>
                      </a:pPr>
                      <a:r>
                        <a:rPr lang="en-SI" sz="600">
                          <a:effectLst/>
                        </a:rPr>
                        <a:t>[  ] Prevajanje problemov 	 </a:t>
                      </a:r>
                      <a:endParaRPr lang="en-SI" sz="700">
                        <a:effectLst/>
                      </a:endParaRPr>
                    </a:p>
                    <a:p>
                      <a:pPr marL="3175" algn="l">
                        <a:lnSpc>
                          <a:spcPct val="107000"/>
                        </a:lnSpc>
                      </a:pPr>
                      <a:r>
                        <a:rPr lang="en-SI" sz="600">
                          <a:effectLst/>
                        </a:rPr>
                        <a:t>[  ] Vrednotenje  </a:t>
                      </a:r>
                      <a:endParaRPr lang="en-SI" sz="700">
                        <a:effectLst/>
                      </a:endParaRPr>
                    </a:p>
                    <a:p>
                      <a:pPr marL="3175" algn="l">
                        <a:lnSpc>
                          <a:spcPct val="107000"/>
                        </a:lnSpc>
                      </a:pPr>
                      <a:r>
                        <a:rPr lang="en-SI" sz="600">
                          <a:effectLst/>
                        </a:rPr>
                        <a:t>[  ] Predstavljanje  </a:t>
                      </a:r>
                      <a:endParaRPr lang="en-SI" sz="700">
                        <a:effectLst/>
                      </a:endParaRPr>
                    </a:p>
                    <a:p>
                      <a:pPr marL="3175" algn="l">
                        <a:lnSpc>
                          <a:spcPct val="107000"/>
                        </a:lnSpc>
                      </a:pPr>
                      <a:r>
                        <a:rPr lang="en-SI" sz="600">
                          <a:effectLst/>
                        </a:rPr>
                        <a:t>[  ] Zbiranje podatkov  </a:t>
                      </a:r>
                      <a:endParaRPr lang="en-SI" sz="700">
                        <a:effectLst/>
                      </a:endParaRPr>
                    </a:p>
                    <a:p>
                      <a:pPr algn="l">
                        <a:lnSpc>
                          <a:spcPct val="107000"/>
                        </a:lnSpc>
                        <a:tabLst>
                          <a:tab pos="1444625" algn="ctr"/>
                        </a:tabLst>
                      </a:pPr>
                      <a:r>
                        <a:rPr lang="en-SI" sz="600">
                          <a:effectLst/>
                        </a:rPr>
                        <a:t>[  ] Predstavitev podatkov 	 </a:t>
                      </a:r>
                      <a:endParaRPr lang="en-SI" sz="700">
                        <a:effectLst/>
                      </a:endParaRPr>
                    </a:p>
                    <a:p>
                      <a:pPr marL="3175" algn="l">
                        <a:lnSpc>
                          <a:spcPct val="107000"/>
                        </a:lnSpc>
                      </a:pPr>
                      <a:r>
                        <a:rPr lang="en-SI" sz="600">
                          <a:effectLst/>
                        </a:rPr>
                        <a:t>[  ] Analiza podatkov </a:t>
                      </a:r>
                      <a:endParaRPr lang="en-SI" sz="700">
                        <a:effectLst/>
                      </a:endParaRPr>
                    </a:p>
                    <a:p>
                      <a:pPr marL="3175" algn="l">
                        <a:lnSpc>
                          <a:spcPct val="107000"/>
                        </a:lnSpc>
                      </a:pPr>
                      <a:r>
                        <a:rPr lang="en-SI" sz="600">
                          <a:effectLst/>
                        </a:rPr>
                        <a:t>[  ] Modeliranje  </a:t>
                      </a:r>
                      <a:endParaRPr lang="en-SI" sz="700">
                        <a:effectLst/>
                      </a:endParaRPr>
                    </a:p>
                    <a:p>
                      <a:pPr algn="l">
                        <a:lnSpc>
                          <a:spcPct val="107000"/>
                        </a:lnSpc>
                        <a:tabLst>
                          <a:tab pos="868045" algn="ctr"/>
                        </a:tabLst>
                      </a:pPr>
                      <a:r>
                        <a:rPr lang="en-SI" sz="600">
                          <a:effectLst/>
                        </a:rPr>
                        <a:t>[  ] Simulacija 	 </a:t>
                      </a:r>
                      <a:endParaRPr lang="en-SI" sz="700">
                        <a:effectLst/>
                      </a:endParaRPr>
                    </a:p>
                    <a:p>
                      <a:pPr algn="l">
                        <a:lnSpc>
                          <a:spcPct val="107000"/>
                        </a:lnSpc>
                        <a:tabLst>
                          <a:tab pos="1156335" algn="ctr"/>
                        </a:tabLst>
                      </a:pPr>
                      <a:r>
                        <a:rPr lang="en-SI" sz="600">
                          <a:effectLst/>
                        </a:rPr>
                        <a:t>[  ] Avtomatizacija 	 </a:t>
                      </a:r>
                      <a:endParaRPr lang="en-SI" sz="700">
                        <a:effectLst/>
                      </a:endParaRPr>
                    </a:p>
                    <a:p>
                      <a:pPr algn="l">
                        <a:lnSpc>
                          <a:spcPct val="107000"/>
                        </a:lnSpc>
                        <a:tabLst>
                          <a:tab pos="868045" algn="ctr"/>
                        </a:tabLst>
                      </a:pPr>
                      <a:r>
                        <a:rPr lang="en-SI" sz="600">
                          <a:effectLst/>
                        </a:rPr>
                        <a:t>[  ] Zaporedje 	 </a:t>
                      </a:r>
                      <a:endParaRPr lang="en-SI" sz="700">
                        <a:effectLst/>
                      </a:endParaRPr>
                    </a:p>
                    <a:p>
                      <a:pPr marL="3175" algn="l">
                        <a:lnSpc>
                          <a:spcPct val="107000"/>
                        </a:lnSpc>
                      </a:pPr>
                      <a:r>
                        <a:rPr lang="en-SI" sz="600">
                          <a:effectLst/>
                        </a:rPr>
                        <a:t>[  ] Testiranje  </a:t>
                      </a:r>
                      <a:endParaRPr lang="en-SI" sz="700">
                        <a:effectLst/>
                      </a:endParaRPr>
                    </a:p>
                    <a:p>
                      <a:pPr marL="3175" algn="l">
                        <a:lnSpc>
                          <a:spcPct val="107000"/>
                        </a:lnSpc>
                      </a:pPr>
                      <a:r>
                        <a:rPr lang="en-SI" sz="600">
                          <a:effectLst/>
                        </a:rPr>
                        <a:t>[  ] Razumevanje ljudi </a:t>
                      </a:r>
                      <a:endParaRPr lang="en-SI" sz="700">
                        <a:effectLst/>
                      </a:endParaRPr>
                    </a:p>
                    <a:p>
                      <a:pPr marL="3175" algn="l">
                        <a:lnSpc>
                          <a:spcPct val="107000"/>
                        </a:lnSpc>
                      </a:pPr>
                      <a:r>
                        <a:rPr lang="en-SI" sz="600">
                          <a:effectLst/>
                        </a:rPr>
                        <a:t>[  ] Umetna inteligenca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hMerge="1">
                  <a:txBody>
                    <a:bodyPr/>
                    <a:lstStyle/>
                    <a:p>
                      <a:endParaRPr lang="en-US"/>
                    </a:p>
                  </a:txBody>
                  <a:tcPr/>
                </a:tc>
                <a:extLst>
                  <a:ext uri="{0D108BD9-81ED-4DB2-BD59-A6C34878D82A}">
                    <a16:rowId xmlns:a16="http://schemas.microsoft.com/office/drawing/2014/main" val="962629109"/>
                  </a:ext>
                </a:extLst>
              </a:tr>
              <a:tr h="607765">
                <a:tc>
                  <a:txBody>
                    <a:bodyPr/>
                    <a:lstStyle/>
                    <a:p>
                      <a:pPr marL="3175" algn="l">
                        <a:lnSpc>
                          <a:spcPct val="107000"/>
                        </a:lnSpc>
                      </a:pPr>
                      <a:r>
                        <a:rPr lang="en-SI" sz="600">
                          <a:effectLst/>
                        </a:rPr>
                        <a:t>Pristopi računalniškega mišljenja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gridSpan="2">
                  <a:txBody>
                    <a:bodyPr/>
                    <a:lstStyle/>
                    <a:p>
                      <a:pPr algn="l">
                        <a:lnSpc>
                          <a:spcPct val="107000"/>
                        </a:lnSpc>
                        <a:tabLst>
                          <a:tab pos="2309495" algn="ctr"/>
                        </a:tabLst>
                      </a:pPr>
                      <a:r>
                        <a:rPr lang="en-SI" sz="600">
                          <a:effectLst/>
                        </a:rPr>
                        <a:t>[  ] Brkljanje, eksperimentiranje in igranje 	 </a:t>
                      </a:r>
                      <a:endParaRPr lang="en-SI" sz="700">
                        <a:effectLst/>
                      </a:endParaRPr>
                    </a:p>
                    <a:p>
                      <a:pPr algn="l">
                        <a:lnSpc>
                          <a:spcPct val="107000"/>
                        </a:lnSpc>
                        <a:tabLst>
                          <a:tab pos="2309495" algn="ctr"/>
                        </a:tabLst>
                      </a:pPr>
                      <a:r>
                        <a:rPr lang="en-SI" sz="600">
                          <a:effectLst/>
                        </a:rPr>
                        <a:t>[  ] Ustvarjanje, načrtovanje in izdelovanje 	 </a:t>
                      </a:r>
                      <a:endParaRPr lang="en-SI" sz="700">
                        <a:effectLst/>
                      </a:endParaRPr>
                    </a:p>
                    <a:p>
                      <a:pPr algn="l">
                        <a:lnSpc>
                          <a:spcPct val="107000"/>
                        </a:lnSpc>
                        <a:tabLst>
                          <a:tab pos="2886075" algn="ctr"/>
                        </a:tabLst>
                      </a:pPr>
                      <a:r>
                        <a:rPr lang="en-SI" sz="600">
                          <a:effectLst/>
                        </a:rPr>
                        <a:t>[  ] Odpravljanje napak, iskanje in popravljanje napak 	 </a:t>
                      </a:r>
                      <a:endParaRPr lang="en-SI" sz="700">
                        <a:effectLst/>
                      </a:endParaRPr>
                    </a:p>
                    <a:p>
                      <a:pPr marL="3175" algn="l">
                        <a:lnSpc>
                          <a:spcPct val="107000"/>
                        </a:lnSpc>
                      </a:pPr>
                      <a:r>
                        <a:rPr lang="en-SI" sz="600">
                          <a:effectLst/>
                        </a:rPr>
                        <a:t>[  ] Vztrajanje, vztrajanje pri delu  </a:t>
                      </a:r>
                      <a:endParaRPr lang="en-SI" sz="700">
                        <a:effectLst/>
                      </a:endParaRPr>
                    </a:p>
                    <a:p>
                      <a:pPr marL="3175" algn="l">
                        <a:lnSpc>
                          <a:spcPct val="107000"/>
                        </a:lnSpc>
                      </a:pPr>
                      <a:r>
                        <a:rPr lang="en-SI" sz="600">
                          <a:effectLst/>
                        </a:rPr>
                        <a:t>[  ] Sodelovanje, sodelovanje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hMerge="1">
                  <a:txBody>
                    <a:bodyPr/>
                    <a:lstStyle/>
                    <a:p>
                      <a:endParaRPr lang="en-US"/>
                    </a:p>
                  </a:txBody>
                  <a:tcPr/>
                </a:tc>
                <a:extLst>
                  <a:ext uri="{0D108BD9-81ED-4DB2-BD59-A6C34878D82A}">
                    <a16:rowId xmlns:a16="http://schemas.microsoft.com/office/drawing/2014/main" val="783462466"/>
                  </a:ext>
                </a:extLst>
              </a:tr>
              <a:tr h="545062">
                <a:tc>
                  <a:txBody>
                    <a:bodyPr/>
                    <a:lstStyle/>
                    <a:p>
                      <a:pPr marL="3175" algn="l">
                        <a:lnSpc>
                          <a:spcPct val="107000"/>
                        </a:lnSpc>
                      </a:pPr>
                      <a:r>
                        <a:rPr lang="en-SI" sz="600">
                          <a:effectLst/>
                        </a:rPr>
                        <a:t>Atributi kulturne odzivnosti: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gridSpan="2">
                  <a:txBody>
                    <a:bodyPr/>
                    <a:lstStyle/>
                    <a:p>
                      <a:pPr algn="l">
                        <a:lnSpc>
                          <a:spcPct val="107000"/>
                        </a:lnSpc>
                        <a:tabLst>
                          <a:tab pos="3174365" algn="ctr"/>
                        </a:tabLst>
                      </a:pPr>
                      <a:r>
                        <a:rPr lang="en-SI" sz="600">
                          <a:effectLst/>
                        </a:rPr>
                        <a:t>[</a:t>
                      </a:r>
                      <a:r>
                        <a:rPr lang="sl-SI" sz="600">
                          <a:effectLst/>
                        </a:rPr>
                        <a:t>  </a:t>
                      </a:r>
                      <a:r>
                        <a:rPr lang="en-SI" sz="600">
                          <a:effectLst/>
                        </a:rPr>
                        <a:t>] Spoštovanje</a:t>
                      </a:r>
                      <a:endParaRPr lang="en-SI" sz="700">
                        <a:effectLst/>
                      </a:endParaRPr>
                    </a:p>
                    <a:p>
                      <a:pPr algn="l">
                        <a:lnSpc>
                          <a:spcPct val="107000"/>
                        </a:lnSpc>
                        <a:tabLst>
                          <a:tab pos="3174365" algn="ctr"/>
                        </a:tabLst>
                      </a:pPr>
                      <a:r>
                        <a:rPr lang="en-SI" sz="600">
                          <a:effectLst/>
                        </a:rPr>
                        <a:t>[</a:t>
                      </a:r>
                      <a:r>
                        <a:rPr lang="sl-SI" sz="600">
                          <a:effectLst/>
                        </a:rPr>
                        <a:t>  </a:t>
                      </a:r>
                      <a:r>
                        <a:rPr lang="en-SI" sz="600">
                          <a:effectLst/>
                        </a:rPr>
                        <a:t>] Poizvedovanje</a:t>
                      </a:r>
                      <a:endParaRPr lang="en-SI" sz="700">
                        <a:effectLst/>
                      </a:endParaRPr>
                    </a:p>
                    <a:p>
                      <a:pPr algn="l">
                        <a:lnSpc>
                          <a:spcPct val="107000"/>
                        </a:lnSpc>
                        <a:tabLst>
                          <a:tab pos="3174365" algn="ctr"/>
                        </a:tabLst>
                      </a:pPr>
                      <a:r>
                        <a:rPr lang="en-SI" sz="600">
                          <a:effectLst/>
                        </a:rPr>
                        <a:t>[</a:t>
                      </a:r>
                      <a:r>
                        <a:rPr lang="sl-SI" sz="600">
                          <a:effectLst/>
                        </a:rPr>
                        <a:t>  </a:t>
                      </a:r>
                      <a:r>
                        <a:rPr lang="en-SI" sz="600">
                          <a:effectLst/>
                        </a:rPr>
                        <a:t>] Spreminjanje</a:t>
                      </a:r>
                      <a:endParaRPr lang="en-SI" sz="700">
                        <a:effectLst/>
                      </a:endParaRPr>
                    </a:p>
                    <a:p>
                      <a:pPr algn="l">
                        <a:lnSpc>
                          <a:spcPct val="107000"/>
                        </a:lnSpc>
                        <a:tabLst>
                          <a:tab pos="3174365" algn="ctr"/>
                        </a:tabLst>
                      </a:pPr>
                      <a:r>
                        <a:rPr lang="en-SI" sz="600">
                          <a:effectLst/>
                        </a:rPr>
                        <a:t>[  ] Vodenje učenja</a:t>
                      </a:r>
                      <a:endParaRPr lang="en-SI" sz="700">
                        <a:effectLst/>
                      </a:endParaRPr>
                    </a:p>
                    <a:p>
                      <a:pPr marL="3175" algn="l">
                        <a:lnSpc>
                          <a:spcPct val="107000"/>
                        </a:lnSpc>
                      </a:pPr>
                      <a:r>
                        <a:rPr lang="en-SI" sz="600">
                          <a:effectLst/>
                        </a:rPr>
                        <a:t>[</a:t>
                      </a:r>
                      <a:r>
                        <a:rPr lang="sl-SI" sz="600">
                          <a:effectLst/>
                        </a:rPr>
                        <a:t>  </a:t>
                      </a:r>
                      <a:r>
                        <a:rPr lang="en-SI" sz="600">
                          <a:effectLst/>
                        </a:rPr>
                        <a:t>] Skrb za socialno pravičnost</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hMerge="1">
                  <a:txBody>
                    <a:bodyPr/>
                    <a:lstStyle/>
                    <a:p>
                      <a:endParaRPr lang="en-US"/>
                    </a:p>
                  </a:txBody>
                  <a:tcPr/>
                </a:tc>
                <a:extLst>
                  <a:ext uri="{0D108BD9-81ED-4DB2-BD59-A6C34878D82A}">
                    <a16:rowId xmlns:a16="http://schemas.microsoft.com/office/drawing/2014/main" val="3998396953"/>
                  </a:ext>
                </a:extLst>
              </a:tr>
              <a:tr h="311054">
                <a:tc>
                  <a:txBody>
                    <a:bodyPr/>
                    <a:lstStyle/>
                    <a:p>
                      <a:pPr marL="3175" algn="l">
                        <a:lnSpc>
                          <a:spcPct val="107000"/>
                        </a:lnSpc>
                      </a:pPr>
                      <a:r>
                        <a:rPr lang="en-SI" sz="600">
                          <a:effectLst/>
                        </a:rPr>
                        <a:t>Predhodno znanje in spretnosti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gridSpan="2">
                  <a:txBody>
                    <a:bodyPr/>
                    <a:lstStyle/>
                    <a:p>
                      <a:pPr marL="3175" algn="l">
                        <a:lnSpc>
                          <a:spcPct val="107000"/>
                        </a:lnSpc>
                      </a:pPr>
                      <a:r>
                        <a:rPr lang="en-SI" sz="600" dirty="0">
                          <a:effectLst/>
                        </a:rPr>
                        <a:t>Kaj morajo učenci vedeti in kaj morajo biti sposobni narediti pred izvedbo scenarija? </a:t>
                      </a:r>
                      <a:endParaRPr lang="en-SI"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hMerge="1">
                  <a:txBody>
                    <a:bodyPr/>
                    <a:lstStyle/>
                    <a:p>
                      <a:endParaRPr lang="en-US"/>
                    </a:p>
                  </a:txBody>
                  <a:tcPr/>
                </a:tc>
                <a:extLst>
                  <a:ext uri="{0D108BD9-81ED-4DB2-BD59-A6C34878D82A}">
                    <a16:rowId xmlns:a16="http://schemas.microsoft.com/office/drawing/2014/main" val="3715375996"/>
                  </a:ext>
                </a:extLst>
              </a:tr>
            </a:tbl>
          </a:graphicData>
        </a:graphic>
      </p:graphicFrame>
      <p:graphicFrame>
        <p:nvGraphicFramePr>
          <p:cNvPr id="9" name="Table 8">
            <a:extLst>
              <a:ext uri="{FF2B5EF4-FFF2-40B4-BE49-F238E27FC236}">
                <a16:creationId xmlns:a16="http://schemas.microsoft.com/office/drawing/2014/main" id="{652E08EC-DE20-61A6-03FD-3E512F3118F8}"/>
              </a:ext>
            </a:extLst>
          </p:cNvPr>
          <p:cNvGraphicFramePr>
            <a:graphicFrameLocks noGrp="1"/>
          </p:cNvGraphicFramePr>
          <p:nvPr/>
        </p:nvGraphicFramePr>
        <p:xfrm>
          <a:off x="4276393" y="1823647"/>
          <a:ext cx="3639213" cy="4261695"/>
        </p:xfrm>
        <a:graphic>
          <a:graphicData uri="http://schemas.openxmlformats.org/drawingml/2006/table">
            <a:tbl>
              <a:tblPr firstRow="1" firstCol="1" bandRow="1">
                <a:tableStyleId>{21E4AEA4-8DFA-4A89-87EB-49C32662AFE0}</a:tableStyleId>
              </a:tblPr>
              <a:tblGrid>
                <a:gridCol w="465481">
                  <a:extLst>
                    <a:ext uri="{9D8B030D-6E8A-4147-A177-3AD203B41FA5}">
                      <a16:colId xmlns:a16="http://schemas.microsoft.com/office/drawing/2014/main" val="3016202749"/>
                    </a:ext>
                  </a:extLst>
                </a:gridCol>
                <a:gridCol w="1586866">
                  <a:extLst>
                    <a:ext uri="{9D8B030D-6E8A-4147-A177-3AD203B41FA5}">
                      <a16:colId xmlns:a16="http://schemas.microsoft.com/office/drawing/2014/main" val="3693932035"/>
                    </a:ext>
                  </a:extLst>
                </a:gridCol>
                <a:gridCol w="1586866">
                  <a:extLst>
                    <a:ext uri="{9D8B030D-6E8A-4147-A177-3AD203B41FA5}">
                      <a16:colId xmlns:a16="http://schemas.microsoft.com/office/drawing/2014/main" val="3258183396"/>
                    </a:ext>
                  </a:extLst>
                </a:gridCol>
              </a:tblGrid>
              <a:tr h="205812">
                <a:tc>
                  <a:txBody>
                    <a:bodyPr/>
                    <a:lstStyle/>
                    <a:p>
                      <a:pPr marL="3175" algn="l">
                        <a:lnSpc>
                          <a:spcPct val="107000"/>
                        </a:lnSpc>
                      </a:pPr>
                      <a:r>
                        <a:rPr lang="en-SI" sz="600">
                          <a:effectLst/>
                        </a:rPr>
                        <a:t>Namen/cilj UP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gridSpan="2">
                  <a:txBody>
                    <a:bodyPr/>
                    <a:lstStyle/>
                    <a:p>
                      <a:pPr marL="3175" algn="l">
                        <a:lnSpc>
                          <a:spcPct val="107000"/>
                        </a:lnSpc>
                      </a:pPr>
                      <a:r>
                        <a:rPr lang="en-SI" sz="600">
                          <a:effectLst/>
                        </a:rPr>
                        <a:t>Kateri je namen in kateri so cilji UP? Kaj želite doseči z izobraževalnim procesom? Kako naj se učenci obnašajo, da bi dosegli namen? Kako boste ocenili stopnjo uspešnosti?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hMerge="1">
                  <a:txBody>
                    <a:bodyPr/>
                    <a:lstStyle/>
                    <a:p>
                      <a:endParaRPr lang="en-US"/>
                    </a:p>
                  </a:txBody>
                  <a:tcPr/>
                </a:tc>
                <a:extLst>
                  <a:ext uri="{0D108BD9-81ED-4DB2-BD59-A6C34878D82A}">
                    <a16:rowId xmlns:a16="http://schemas.microsoft.com/office/drawing/2014/main" val="1808371694"/>
                  </a:ext>
                </a:extLst>
              </a:tr>
              <a:tr h="120693">
                <a:tc rowSpan="3">
                  <a:txBody>
                    <a:bodyPr/>
                    <a:lstStyle/>
                    <a:p>
                      <a:pPr marL="3175" algn="l">
                        <a:lnSpc>
                          <a:spcPct val="107000"/>
                        </a:lnSpc>
                      </a:pPr>
                      <a:r>
                        <a:rPr lang="en-SI" sz="600">
                          <a:effectLst/>
                        </a:rPr>
                        <a:t>Učni rezultati/ </a:t>
                      </a:r>
                      <a:endParaRPr lang="en-SI" sz="700">
                        <a:effectLst/>
                      </a:endParaRPr>
                    </a:p>
                    <a:p>
                      <a:pPr marL="3175" algn="l">
                        <a:lnSpc>
                          <a:spcPct val="107000"/>
                        </a:lnSpc>
                      </a:pPr>
                      <a:r>
                        <a:rPr lang="en-SI" sz="600">
                          <a:effectLst/>
                        </a:rPr>
                        <a:t>Cilji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a:txBody>
                    <a:bodyPr/>
                    <a:lstStyle/>
                    <a:p>
                      <a:pPr marL="3175" algn="l">
                        <a:lnSpc>
                          <a:spcPct val="107000"/>
                        </a:lnSpc>
                      </a:pPr>
                      <a:r>
                        <a:rPr lang="en-SI" sz="600">
                          <a:effectLst/>
                        </a:rPr>
                        <a:t> </a:t>
                      </a:r>
                      <a:r>
                        <a:rPr lang="sl-SI" sz="600">
                          <a:effectLst/>
                        </a:rPr>
                        <a:t>Znanje:</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a:txBody>
                    <a:bodyPr/>
                    <a:lstStyle/>
                    <a:p>
                      <a:pPr algn="l">
                        <a:lnSpc>
                          <a:spcPct val="107000"/>
                        </a:lnSpc>
                        <a:spcAft>
                          <a:spcPts val="800"/>
                        </a:spcAft>
                      </a:pPr>
                      <a:r>
                        <a:rPr lang="en-SI" sz="800">
                          <a:effectLst/>
                        </a:rPr>
                        <a:t>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extLst>
                  <a:ext uri="{0D108BD9-81ED-4DB2-BD59-A6C34878D82A}">
                    <a16:rowId xmlns:a16="http://schemas.microsoft.com/office/drawing/2014/main" val="645702870"/>
                  </a:ext>
                </a:extLst>
              </a:tr>
              <a:tr h="205812">
                <a:tc vMerge="1">
                  <a:txBody>
                    <a:bodyPr/>
                    <a:lstStyle/>
                    <a:p>
                      <a:endParaRPr lang="en-US"/>
                    </a:p>
                  </a:txBody>
                  <a:tcPr/>
                </a:tc>
                <a:tc>
                  <a:txBody>
                    <a:bodyPr/>
                    <a:lstStyle/>
                    <a:p>
                      <a:pPr marL="3175" algn="l">
                        <a:lnSpc>
                          <a:spcPct val="107000"/>
                        </a:lnSpc>
                      </a:pPr>
                      <a:r>
                        <a:rPr lang="en-SI" sz="600">
                          <a:effectLst/>
                        </a:rPr>
                        <a:t>Spretnosti: </a:t>
                      </a:r>
                      <a:endParaRPr lang="en-SI" sz="700">
                        <a:effectLst/>
                      </a:endParaRPr>
                    </a:p>
                    <a:p>
                      <a:pPr marL="3175" algn="l">
                        <a:lnSpc>
                          <a:spcPct val="107000"/>
                        </a:lnSpc>
                      </a:pPr>
                      <a:r>
                        <a:rPr lang="en-SI" sz="600">
                          <a:effectLst/>
                        </a:rPr>
                        <a:t>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a:txBody>
                    <a:bodyPr/>
                    <a:lstStyle/>
                    <a:p>
                      <a:pPr algn="l">
                        <a:lnSpc>
                          <a:spcPct val="107000"/>
                        </a:lnSpc>
                      </a:pPr>
                      <a:r>
                        <a:rPr lang="en-SI" sz="600">
                          <a:effectLst/>
                        </a:rPr>
                        <a:t>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extLst>
                  <a:ext uri="{0D108BD9-81ED-4DB2-BD59-A6C34878D82A}">
                    <a16:rowId xmlns:a16="http://schemas.microsoft.com/office/drawing/2014/main" val="3981869900"/>
                  </a:ext>
                </a:extLst>
              </a:tr>
              <a:tr h="205812">
                <a:tc vMerge="1">
                  <a:txBody>
                    <a:bodyPr/>
                    <a:lstStyle/>
                    <a:p>
                      <a:endParaRPr lang="en-US"/>
                    </a:p>
                  </a:txBody>
                  <a:tcPr/>
                </a:tc>
                <a:tc>
                  <a:txBody>
                    <a:bodyPr/>
                    <a:lstStyle/>
                    <a:p>
                      <a:pPr marL="3175" algn="l">
                        <a:lnSpc>
                          <a:spcPct val="107000"/>
                        </a:lnSpc>
                      </a:pPr>
                      <a:r>
                        <a:rPr lang="en-SI" sz="600">
                          <a:effectLst/>
                        </a:rPr>
                        <a:t>Odnos: </a:t>
                      </a:r>
                      <a:endParaRPr lang="en-SI" sz="700">
                        <a:effectLst/>
                      </a:endParaRPr>
                    </a:p>
                    <a:p>
                      <a:pPr marL="3175" algn="l">
                        <a:lnSpc>
                          <a:spcPct val="107000"/>
                        </a:lnSpc>
                      </a:pPr>
                      <a:r>
                        <a:rPr lang="en-SI" sz="600">
                          <a:effectLst/>
                        </a:rPr>
                        <a:t>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a:txBody>
                    <a:bodyPr/>
                    <a:lstStyle/>
                    <a:p>
                      <a:pPr algn="l">
                        <a:lnSpc>
                          <a:spcPct val="107000"/>
                        </a:lnSpc>
                      </a:pPr>
                      <a:r>
                        <a:rPr lang="en-SI" sz="600">
                          <a:effectLst/>
                        </a:rPr>
                        <a:t>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extLst>
                  <a:ext uri="{0D108BD9-81ED-4DB2-BD59-A6C34878D82A}">
                    <a16:rowId xmlns:a16="http://schemas.microsoft.com/office/drawing/2014/main" val="3074313524"/>
                  </a:ext>
                </a:extLst>
              </a:tr>
              <a:tr h="2055664">
                <a:tc>
                  <a:txBody>
                    <a:bodyPr/>
                    <a:lstStyle/>
                    <a:p>
                      <a:pPr marL="3175" algn="l">
                        <a:lnSpc>
                          <a:spcPct val="107000"/>
                        </a:lnSpc>
                      </a:pPr>
                      <a:r>
                        <a:rPr lang="en-SI" sz="600">
                          <a:effectLst/>
                        </a:rPr>
                        <a:t>Dimenzije računalniškega mišljenja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gridSpan="2">
                  <a:txBody>
                    <a:bodyPr/>
                    <a:lstStyle/>
                    <a:p>
                      <a:pPr algn="l">
                        <a:lnSpc>
                          <a:spcPct val="107000"/>
                        </a:lnSpc>
                        <a:tabLst>
                          <a:tab pos="1732915" algn="ctr"/>
                        </a:tabLst>
                      </a:pPr>
                      <a:r>
                        <a:rPr lang="en-SI" sz="600">
                          <a:effectLst/>
                        </a:rPr>
                        <a:t>[  ] Algoritmično razmišljanje 	 </a:t>
                      </a:r>
                      <a:endParaRPr lang="en-SI" sz="700">
                        <a:effectLst/>
                      </a:endParaRPr>
                    </a:p>
                    <a:p>
                      <a:pPr marL="3175" algn="l">
                        <a:lnSpc>
                          <a:spcPct val="107000"/>
                        </a:lnSpc>
                      </a:pPr>
                      <a:r>
                        <a:rPr lang="en-SI" sz="600">
                          <a:effectLst/>
                        </a:rPr>
                        <a:t>[  ] Abstrakcija   </a:t>
                      </a:r>
                      <a:endParaRPr lang="en-SI" sz="700">
                        <a:effectLst/>
                      </a:endParaRPr>
                    </a:p>
                    <a:p>
                      <a:pPr algn="l">
                        <a:lnSpc>
                          <a:spcPct val="107000"/>
                        </a:lnSpc>
                        <a:tabLst>
                          <a:tab pos="1156335" algn="ctr"/>
                        </a:tabLst>
                      </a:pPr>
                      <a:r>
                        <a:rPr lang="en-SI" sz="600">
                          <a:effectLst/>
                        </a:rPr>
                        <a:t>[  ] Generalizacija 	 </a:t>
                      </a:r>
                      <a:endParaRPr lang="en-SI" sz="700">
                        <a:effectLst/>
                      </a:endParaRPr>
                    </a:p>
                    <a:p>
                      <a:pPr marL="3175" algn="l">
                        <a:lnSpc>
                          <a:spcPct val="107000"/>
                        </a:lnSpc>
                      </a:pPr>
                      <a:r>
                        <a:rPr lang="en-SI" sz="600">
                          <a:effectLst/>
                        </a:rPr>
                        <a:t>[  ] Logično sklepanje  </a:t>
                      </a:r>
                      <a:endParaRPr lang="en-SI" sz="700">
                        <a:effectLst/>
                      </a:endParaRPr>
                    </a:p>
                    <a:p>
                      <a:pPr marL="3175" algn="l">
                        <a:lnSpc>
                          <a:spcPct val="107000"/>
                        </a:lnSpc>
                      </a:pPr>
                      <a:r>
                        <a:rPr lang="en-SI" sz="600">
                          <a:effectLst/>
                        </a:rPr>
                        <a:t>[  ] Razpoznavanje vzorcev  </a:t>
                      </a:r>
                      <a:endParaRPr lang="en-SI" sz="700">
                        <a:effectLst/>
                      </a:endParaRPr>
                    </a:p>
                    <a:p>
                      <a:pPr marL="3175" algn="l">
                        <a:lnSpc>
                          <a:spcPct val="107000"/>
                        </a:lnSpc>
                      </a:pPr>
                      <a:r>
                        <a:rPr lang="en-SI" sz="600">
                          <a:effectLst/>
                        </a:rPr>
                        <a:t>[  ] Dekompozicija problema  </a:t>
                      </a:r>
                      <a:endParaRPr lang="en-SI" sz="700">
                        <a:effectLst/>
                      </a:endParaRPr>
                    </a:p>
                    <a:p>
                      <a:pPr algn="l">
                        <a:lnSpc>
                          <a:spcPct val="107000"/>
                        </a:lnSpc>
                        <a:tabLst>
                          <a:tab pos="1444625" algn="ctr"/>
                        </a:tabLst>
                      </a:pPr>
                      <a:r>
                        <a:rPr lang="en-SI" sz="600">
                          <a:effectLst/>
                        </a:rPr>
                        <a:t>[  ] Prevajanje problemov 	 </a:t>
                      </a:r>
                      <a:endParaRPr lang="en-SI" sz="700">
                        <a:effectLst/>
                      </a:endParaRPr>
                    </a:p>
                    <a:p>
                      <a:pPr marL="3175" algn="l">
                        <a:lnSpc>
                          <a:spcPct val="107000"/>
                        </a:lnSpc>
                      </a:pPr>
                      <a:r>
                        <a:rPr lang="en-SI" sz="600">
                          <a:effectLst/>
                        </a:rPr>
                        <a:t>[  ] Vrednotenje  </a:t>
                      </a:r>
                      <a:endParaRPr lang="en-SI" sz="700">
                        <a:effectLst/>
                      </a:endParaRPr>
                    </a:p>
                    <a:p>
                      <a:pPr marL="3175" algn="l">
                        <a:lnSpc>
                          <a:spcPct val="107000"/>
                        </a:lnSpc>
                      </a:pPr>
                      <a:r>
                        <a:rPr lang="en-SI" sz="600">
                          <a:effectLst/>
                        </a:rPr>
                        <a:t>[  ] Predstavljanje  </a:t>
                      </a:r>
                      <a:endParaRPr lang="en-SI" sz="700">
                        <a:effectLst/>
                      </a:endParaRPr>
                    </a:p>
                    <a:p>
                      <a:pPr marL="3175" algn="l">
                        <a:lnSpc>
                          <a:spcPct val="107000"/>
                        </a:lnSpc>
                      </a:pPr>
                      <a:r>
                        <a:rPr lang="en-SI" sz="600">
                          <a:effectLst/>
                        </a:rPr>
                        <a:t>[  ] Zbiranje podatkov  </a:t>
                      </a:r>
                      <a:endParaRPr lang="en-SI" sz="700">
                        <a:effectLst/>
                      </a:endParaRPr>
                    </a:p>
                    <a:p>
                      <a:pPr algn="l">
                        <a:lnSpc>
                          <a:spcPct val="107000"/>
                        </a:lnSpc>
                        <a:tabLst>
                          <a:tab pos="1444625" algn="ctr"/>
                        </a:tabLst>
                      </a:pPr>
                      <a:r>
                        <a:rPr lang="en-SI" sz="600">
                          <a:effectLst/>
                        </a:rPr>
                        <a:t>[  ] Predstavitev podatkov 	 </a:t>
                      </a:r>
                      <a:endParaRPr lang="en-SI" sz="700">
                        <a:effectLst/>
                      </a:endParaRPr>
                    </a:p>
                    <a:p>
                      <a:pPr marL="3175" algn="l">
                        <a:lnSpc>
                          <a:spcPct val="107000"/>
                        </a:lnSpc>
                      </a:pPr>
                      <a:r>
                        <a:rPr lang="en-SI" sz="600">
                          <a:effectLst/>
                        </a:rPr>
                        <a:t>[  ] Analiza podatkov </a:t>
                      </a:r>
                      <a:endParaRPr lang="en-SI" sz="700">
                        <a:effectLst/>
                      </a:endParaRPr>
                    </a:p>
                    <a:p>
                      <a:pPr marL="3175" algn="l">
                        <a:lnSpc>
                          <a:spcPct val="107000"/>
                        </a:lnSpc>
                      </a:pPr>
                      <a:r>
                        <a:rPr lang="en-SI" sz="600">
                          <a:effectLst/>
                        </a:rPr>
                        <a:t>[  ] Modeliranje  </a:t>
                      </a:r>
                      <a:endParaRPr lang="en-SI" sz="700">
                        <a:effectLst/>
                      </a:endParaRPr>
                    </a:p>
                    <a:p>
                      <a:pPr algn="l">
                        <a:lnSpc>
                          <a:spcPct val="107000"/>
                        </a:lnSpc>
                        <a:tabLst>
                          <a:tab pos="868045" algn="ctr"/>
                        </a:tabLst>
                      </a:pPr>
                      <a:r>
                        <a:rPr lang="en-SI" sz="600">
                          <a:effectLst/>
                        </a:rPr>
                        <a:t>[  ] Simulacija 	 </a:t>
                      </a:r>
                      <a:endParaRPr lang="en-SI" sz="700">
                        <a:effectLst/>
                      </a:endParaRPr>
                    </a:p>
                    <a:p>
                      <a:pPr algn="l">
                        <a:lnSpc>
                          <a:spcPct val="107000"/>
                        </a:lnSpc>
                        <a:tabLst>
                          <a:tab pos="1156335" algn="ctr"/>
                        </a:tabLst>
                      </a:pPr>
                      <a:r>
                        <a:rPr lang="en-SI" sz="600">
                          <a:effectLst/>
                        </a:rPr>
                        <a:t>[  ] Avtomatizacija 	 </a:t>
                      </a:r>
                      <a:endParaRPr lang="en-SI" sz="700">
                        <a:effectLst/>
                      </a:endParaRPr>
                    </a:p>
                    <a:p>
                      <a:pPr algn="l">
                        <a:lnSpc>
                          <a:spcPct val="107000"/>
                        </a:lnSpc>
                        <a:tabLst>
                          <a:tab pos="868045" algn="ctr"/>
                        </a:tabLst>
                      </a:pPr>
                      <a:r>
                        <a:rPr lang="en-SI" sz="600">
                          <a:effectLst/>
                        </a:rPr>
                        <a:t>[  ] Zaporedje 	 </a:t>
                      </a:r>
                      <a:endParaRPr lang="en-SI" sz="700">
                        <a:effectLst/>
                      </a:endParaRPr>
                    </a:p>
                    <a:p>
                      <a:pPr marL="3175" algn="l">
                        <a:lnSpc>
                          <a:spcPct val="107000"/>
                        </a:lnSpc>
                      </a:pPr>
                      <a:r>
                        <a:rPr lang="en-SI" sz="600">
                          <a:effectLst/>
                        </a:rPr>
                        <a:t>[  ] Testiranje  </a:t>
                      </a:r>
                      <a:endParaRPr lang="en-SI" sz="700">
                        <a:effectLst/>
                      </a:endParaRPr>
                    </a:p>
                    <a:p>
                      <a:pPr marL="3175" algn="l">
                        <a:lnSpc>
                          <a:spcPct val="107000"/>
                        </a:lnSpc>
                      </a:pPr>
                      <a:r>
                        <a:rPr lang="en-SI" sz="600">
                          <a:effectLst/>
                        </a:rPr>
                        <a:t>[  ] Razumevanje ljudi </a:t>
                      </a:r>
                      <a:endParaRPr lang="en-SI" sz="700">
                        <a:effectLst/>
                      </a:endParaRPr>
                    </a:p>
                    <a:p>
                      <a:pPr marL="3175" algn="l">
                        <a:lnSpc>
                          <a:spcPct val="107000"/>
                        </a:lnSpc>
                      </a:pPr>
                      <a:r>
                        <a:rPr lang="en-SI" sz="600">
                          <a:effectLst/>
                        </a:rPr>
                        <a:t>[  ] Umetna inteligenca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hMerge="1">
                  <a:txBody>
                    <a:bodyPr/>
                    <a:lstStyle/>
                    <a:p>
                      <a:endParaRPr lang="en-US"/>
                    </a:p>
                  </a:txBody>
                  <a:tcPr/>
                </a:tc>
                <a:extLst>
                  <a:ext uri="{0D108BD9-81ED-4DB2-BD59-A6C34878D82A}">
                    <a16:rowId xmlns:a16="http://schemas.microsoft.com/office/drawing/2014/main" val="3379440446"/>
                  </a:ext>
                </a:extLst>
              </a:tr>
              <a:tr h="607765">
                <a:tc>
                  <a:txBody>
                    <a:bodyPr/>
                    <a:lstStyle/>
                    <a:p>
                      <a:pPr marL="3175" algn="l">
                        <a:lnSpc>
                          <a:spcPct val="107000"/>
                        </a:lnSpc>
                      </a:pPr>
                      <a:r>
                        <a:rPr lang="en-SI" sz="600">
                          <a:effectLst/>
                        </a:rPr>
                        <a:t>Pristopi računalniškega mišljenja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gridSpan="2">
                  <a:txBody>
                    <a:bodyPr/>
                    <a:lstStyle/>
                    <a:p>
                      <a:pPr algn="l">
                        <a:lnSpc>
                          <a:spcPct val="107000"/>
                        </a:lnSpc>
                        <a:tabLst>
                          <a:tab pos="2309495" algn="ctr"/>
                        </a:tabLst>
                      </a:pPr>
                      <a:r>
                        <a:rPr lang="en-SI" sz="600">
                          <a:effectLst/>
                        </a:rPr>
                        <a:t>[  ] Brkljanje, eksperimentiranje in igranje 	 </a:t>
                      </a:r>
                      <a:endParaRPr lang="en-SI" sz="700">
                        <a:effectLst/>
                      </a:endParaRPr>
                    </a:p>
                    <a:p>
                      <a:pPr algn="l">
                        <a:lnSpc>
                          <a:spcPct val="107000"/>
                        </a:lnSpc>
                        <a:tabLst>
                          <a:tab pos="2309495" algn="ctr"/>
                        </a:tabLst>
                      </a:pPr>
                      <a:r>
                        <a:rPr lang="en-SI" sz="600">
                          <a:effectLst/>
                        </a:rPr>
                        <a:t>[  ] Ustvarjanje, načrtovanje in izdelovanje 	 </a:t>
                      </a:r>
                      <a:endParaRPr lang="en-SI" sz="700">
                        <a:effectLst/>
                      </a:endParaRPr>
                    </a:p>
                    <a:p>
                      <a:pPr algn="l">
                        <a:lnSpc>
                          <a:spcPct val="107000"/>
                        </a:lnSpc>
                        <a:tabLst>
                          <a:tab pos="2886075" algn="ctr"/>
                        </a:tabLst>
                      </a:pPr>
                      <a:r>
                        <a:rPr lang="en-SI" sz="600">
                          <a:effectLst/>
                        </a:rPr>
                        <a:t>[  ] Odpravljanje napak, iskanje in popravljanje napak 	 </a:t>
                      </a:r>
                      <a:endParaRPr lang="en-SI" sz="700">
                        <a:effectLst/>
                      </a:endParaRPr>
                    </a:p>
                    <a:p>
                      <a:pPr marL="3175" algn="l">
                        <a:lnSpc>
                          <a:spcPct val="107000"/>
                        </a:lnSpc>
                      </a:pPr>
                      <a:r>
                        <a:rPr lang="en-SI" sz="600">
                          <a:effectLst/>
                        </a:rPr>
                        <a:t>[  ] Vztrajanje, vztrajanje pri delu  </a:t>
                      </a:r>
                      <a:endParaRPr lang="en-SI" sz="700">
                        <a:effectLst/>
                      </a:endParaRPr>
                    </a:p>
                    <a:p>
                      <a:pPr marL="3175" algn="l">
                        <a:lnSpc>
                          <a:spcPct val="107000"/>
                        </a:lnSpc>
                      </a:pPr>
                      <a:r>
                        <a:rPr lang="en-SI" sz="600">
                          <a:effectLst/>
                        </a:rPr>
                        <a:t>[  ] Sodelovanje, sodelovanje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hMerge="1">
                  <a:txBody>
                    <a:bodyPr/>
                    <a:lstStyle/>
                    <a:p>
                      <a:endParaRPr lang="en-US"/>
                    </a:p>
                  </a:txBody>
                  <a:tcPr/>
                </a:tc>
                <a:extLst>
                  <a:ext uri="{0D108BD9-81ED-4DB2-BD59-A6C34878D82A}">
                    <a16:rowId xmlns:a16="http://schemas.microsoft.com/office/drawing/2014/main" val="1104887694"/>
                  </a:ext>
                </a:extLst>
              </a:tr>
              <a:tr h="545062">
                <a:tc>
                  <a:txBody>
                    <a:bodyPr/>
                    <a:lstStyle/>
                    <a:p>
                      <a:pPr marL="3175" algn="l">
                        <a:lnSpc>
                          <a:spcPct val="107000"/>
                        </a:lnSpc>
                      </a:pPr>
                      <a:r>
                        <a:rPr lang="en-SI" sz="600">
                          <a:effectLst/>
                        </a:rPr>
                        <a:t>Atributi kulturne odzivnosti: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gridSpan="2">
                  <a:txBody>
                    <a:bodyPr/>
                    <a:lstStyle/>
                    <a:p>
                      <a:pPr algn="l">
                        <a:lnSpc>
                          <a:spcPct val="107000"/>
                        </a:lnSpc>
                        <a:tabLst>
                          <a:tab pos="3174365" algn="ctr"/>
                        </a:tabLst>
                      </a:pPr>
                      <a:r>
                        <a:rPr lang="en-SI" sz="600">
                          <a:effectLst/>
                        </a:rPr>
                        <a:t>[</a:t>
                      </a:r>
                      <a:r>
                        <a:rPr lang="sl-SI" sz="600">
                          <a:effectLst/>
                        </a:rPr>
                        <a:t>  </a:t>
                      </a:r>
                      <a:r>
                        <a:rPr lang="en-SI" sz="600">
                          <a:effectLst/>
                        </a:rPr>
                        <a:t>] Spoštovanje</a:t>
                      </a:r>
                      <a:endParaRPr lang="en-SI" sz="700">
                        <a:effectLst/>
                      </a:endParaRPr>
                    </a:p>
                    <a:p>
                      <a:pPr algn="l">
                        <a:lnSpc>
                          <a:spcPct val="107000"/>
                        </a:lnSpc>
                        <a:tabLst>
                          <a:tab pos="3174365" algn="ctr"/>
                        </a:tabLst>
                      </a:pPr>
                      <a:r>
                        <a:rPr lang="en-SI" sz="600">
                          <a:effectLst/>
                        </a:rPr>
                        <a:t>[</a:t>
                      </a:r>
                      <a:r>
                        <a:rPr lang="sl-SI" sz="600">
                          <a:effectLst/>
                        </a:rPr>
                        <a:t>  </a:t>
                      </a:r>
                      <a:r>
                        <a:rPr lang="en-SI" sz="600">
                          <a:effectLst/>
                        </a:rPr>
                        <a:t>] Poizvedovanje</a:t>
                      </a:r>
                      <a:endParaRPr lang="en-SI" sz="700">
                        <a:effectLst/>
                      </a:endParaRPr>
                    </a:p>
                    <a:p>
                      <a:pPr algn="l">
                        <a:lnSpc>
                          <a:spcPct val="107000"/>
                        </a:lnSpc>
                        <a:tabLst>
                          <a:tab pos="3174365" algn="ctr"/>
                        </a:tabLst>
                      </a:pPr>
                      <a:r>
                        <a:rPr lang="en-SI" sz="600">
                          <a:effectLst/>
                        </a:rPr>
                        <a:t>[</a:t>
                      </a:r>
                      <a:r>
                        <a:rPr lang="sl-SI" sz="600">
                          <a:effectLst/>
                        </a:rPr>
                        <a:t>  </a:t>
                      </a:r>
                      <a:r>
                        <a:rPr lang="en-SI" sz="600">
                          <a:effectLst/>
                        </a:rPr>
                        <a:t>] Spreminjanje</a:t>
                      </a:r>
                      <a:endParaRPr lang="en-SI" sz="700">
                        <a:effectLst/>
                      </a:endParaRPr>
                    </a:p>
                    <a:p>
                      <a:pPr algn="l">
                        <a:lnSpc>
                          <a:spcPct val="107000"/>
                        </a:lnSpc>
                        <a:tabLst>
                          <a:tab pos="3174365" algn="ctr"/>
                        </a:tabLst>
                      </a:pPr>
                      <a:r>
                        <a:rPr lang="en-SI" sz="600">
                          <a:effectLst/>
                        </a:rPr>
                        <a:t>[  ] Vodenje učenja</a:t>
                      </a:r>
                      <a:endParaRPr lang="en-SI" sz="700">
                        <a:effectLst/>
                      </a:endParaRPr>
                    </a:p>
                    <a:p>
                      <a:pPr marL="3175" algn="l">
                        <a:lnSpc>
                          <a:spcPct val="107000"/>
                        </a:lnSpc>
                      </a:pPr>
                      <a:r>
                        <a:rPr lang="en-SI" sz="600">
                          <a:effectLst/>
                        </a:rPr>
                        <a:t>[</a:t>
                      </a:r>
                      <a:r>
                        <a:rPr lang="sl-SI" sz="600">
                          <a:effectLst/>
                        </a:rPr>
                        <a:t>  </a:t>
                      </a:r>
                      <a:r>
                        <a:rPr lang="en-SI" sz="600">
                          <a:effectLst/>
                        </a:rPr>
                        <a:t>] Skrb za socialno pravičnost</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hMerge="1">
                  <a:txBody>
                    <a:bodyPr/>
                    <a:lstStyle/>
                    <a:p>
                      <a:endParaRPr lang="en-US"/>
                    </a:p>
                  </a:txBody>
                  <a:tcPr/>
                </a:tc>
                <a:extLst>
                  <a:ext uri="{0D108BD9-81ED-4DB2-BD59-A6C34878D82A}">
                    <a16:rowId xmlns:a16="http://schemas.microsoft.com/office/drawing/2014/main" val="3032921766"/>
                  </a:ext>
                </a:extLst>
              </a:tr>
              <a:tr h="311054">
                <a:tc>
                  <a:txBody>
                    <a:bodyPr/>
                    <a:lstStyle/>
                    <a:p>
                      <a:pPr marL="3175" algn="l">
                        <a:lnSpc>
                          <a:spcPct val="107000"/>
                        </a:lnSpc>
                      </a:pPr>
                      <a:r>
                        <a:rPr lang="en-SI" sz="600">
                          <a:effectLst/>
                        </a:rPr>
                        <a:t>Predhodno znanje in spretnosti </a:t>
                      </a:r>
                      <a:endParaRPr lang="en-SI" sz="70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gridSpan="2">
                  <a:txBody>
                    <a:bodyPr/>
                    <a:lstStyle/>
                    <a:p>
                      <a:pPr marL="3175" algn="l">
                        <a:lnSpc>
                          <a:spcPct val="107000"/>
                        </a:lnSpc>
                      </a:pPr>
                      <a:r>
                        <a:rPr lang="en-SI" sz="600" dirty="0">
                          <a:effectLst/>
                        </a:rPr>
                        <a:t>Kaj morajo učenci vedeti in kaj morajo biti sposobni narediti pred izvedbo scenarija? </a:t>
                      </a:r>
                      <a:endParaRPr lang="en-SI"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3441" marR="25409" marT="0" marB="0"/>
                </a:tc>
                <a:tc hMerge="1">
                  <a:txBody>
                    <a:bodyPr/>
                    <a:lstStyle/>
                    <a:p>
                      <a:endParaRPr lang="en-US"/>
                    </a:p>
                  </a:txBody>
                  <a:tcPr/>
                </a:tc>
                <a:extLst>
                  <a:ext uri="{0D108BD9-81ED-4DB2-BD59-A6C34878D82A}">
                    <a16:rowId xmlns:a16="http://schemas.microsoft.com/office/drawing/2014/main" val="3316183087"/>
                  </a:ext>
                </a:extLst>
              </a:tr>
            </a:tbl>
          </a:graphicData>
        </a:graphic>
      </p:graphicFrame>
      <p:graphicFrame>
        <p:nvGraphicFramePr>
          <p:cNvPr id="10" name="Table 9">
            <a:extLst>
              <a:ext uri="{FF2B5EF4-FFF2-40B4-BE49-F238E27FC236}">
                <a16:creationId xmlns:a16="http://schemas.microsoft.com/office/drawing/2014/main" id="{598F36F4-0D87-5E1B-F5AF-83045323E504}"/>
              </a:ext>
            </a:extLst>
          </p:cNvPr>
          <p:cNvGraphicFramePr>
            <a:graphicFrameLocks noGrp="1"/>
          </p:cNvGraphicFramePr>
          <p:nvPr/>
        </p:nvGraphicFramePr>
        <p:xfrm>
          <a:off x="5999207" y="2378075"/>
          <a:ext cx="5706110" cy="2101850"/>
        </p:xfrm>
        <a:graphic>
          <a:graphicData uri="http://schemas.openxmlformats.org/drawingml/2006/table">
            <a:tbl>
              <a:tblPr firstRow="1" firstCol="1" bandRow="1">
                <a:tableStyleId>{00A15C55-8517-42AA-B614-E9B94910E393}</a:tableStyleId>
              </a:tblPr>
              <a:tblGrid>
                <a:gridCol w="1075810">
                  <a:extLst>
                    <a:ext uri="{9D8B030D-6E8A-4147-A177-3AD203B41FA5}">
                      <a16:colId xmlns:a16="http://schemas.microsoft.com/office/drawing/2014/main" val="497249531"/>
                    </a:ext>
                  </a:extLst>
                </a:gridCol>
                <a:gridCol w="4630300">
                  <a:extLst>
                    <a:ext uri="{9D8B030D-6E8A-4147-A177-3AD203B41FA5}">
                      <a16:colId xmlns:a16="http://schemas.microsoft.com/office/drawing/2014/main" val="1035252029"/>
                    </a:ext>
                  </a:extLst>
                </a:gridCol>
              </a:tblGrid>
              <a:tr h="161290">
                <a:tc>
                  <a:txBody>
                    <a:bodyPr/>
                    <a:lstStyle/>
                    <a:p>
                      <a:pPr algn="l">
                        <a:lnSpc>
                          <a:spcPct val="107000"/>
                        </a:lnSpc>
                      </a:pPr>
                      <a:r>
                        <a:rPr lang="en-SI" sz="1000">
                          <a:effectLst/>
                        </a:rPr>
                        <a:t>Faze </a:t>
                      </a:r>
                      <a:endParaRPr lang="en-SI" sz="1100">
                        <a:effectLst/>
                        <a:latin typeface="Calibri" panose="020F0502020204030204" pitchFamily="34" charset="0"/>
                        <a:ea typeface="Calibri" panose="020F0502020204030204" pitchFamily="34" charset="0"/>
                        <a:cs typeface="Times New Roman" panose="02020603050405020304" pitchFamily="18" charset="0"/>
                      </a:endParaRPr>
                    </a:p>
                  </a:txBody>
                  <a:tcPr marL="69850" marR="37465" marT="3175" marB="0"/>
                </a:tc>
                <a:tc>
                  <a:txBody>
                    <a:bodyPr/>
                    <a:lstStyle/>
                    <a:p>
                      <a:pPr algn="l">
                        <a:lnSpc>
                          <a:spcPct val="107000"/>
                        </a:lnSpc>
                      </a:pPr>
                      <a:r>
                        <a:rPr lang="en-SI" sz="1000">
                          <a:effectLst/>
                        </a:rPr>
                        <a:t> </a:t>
                      </a:r>
                      <a:endParaRPr lang="en-SI" sz="1100">
                        <a:effectLst/>
                        <a:latin typeface="Calibri" panose="020F0502020204030204" pitchFamily="34" charset="0"/>
                        <a:ea typeface="Calibri" panose="020F0502020204030204" pitchFamily="34" charset="0"/>
                        <a:cs typeface="Times New Roman" panose="02020603050405020304" pitchFamily="18" charset="0"/>
                      </a:endParaRPr>
                    </a:p>
                  </a:txBody>
                  <a:tcPr marL="69850" marR="37465" marT="3175" marB="0"/>
                </a:tc>
                <a:extLst>
                  <a:ext uri="{0D108BD9-81ED-4DB2-BD59-A6C34878D82A}">
                    <a16:rowId xmlns:a16="http://schemas.microsoft.com/office/drawing/2014/main" val="1758819029"/>
                  </a:ext>
                </a:extLst>
              </a:tr>
              <a:tr h="628015">
                <a:tc>
                  <a:txBody>
                    <a:bodyPr/>
                    <a:lstStyle/>
                    <a:p>
                      <a:pPr algn="l">
                        <a:lnSpc>
                          <a:spcPct val="107000"/>
                        </a:lnSpc>
                      </a:pPr>
                      <a:r>
                        <a:rPr lang="en-SI" sz="1000">
                          <a:effectLst/>
                        </a:rPr>
                        <a:t>Psihološke in kognitivne pripravljalne dejavnosti  </a:t>
                      </a:r>
                      <a:endParaRPr lang="en-SI" sz="1100">
                        <a:effectLst/>
                        <a:latin typeface="Calibri" panose="020F0502020204030204" pitchFamily="34" charset="0"/>
                        <a:ea typeface="Calibri" panose="020F0502020204030204" pitchFamily="34" charset="0"/>
                        <a:cs typeface="Times New Roman" panose="02020603050405020304" pitchFamily="18" charset="0"/>
                      </a:endParaRPr>
                    </a:p>
                  </a:txBody>
                  <a:tcPr marL="69850" marR="37465" marT="3175" marB="0"/>
                </a:tc>
                <a:tc>
                  <a:txBody>
                    <a:bodyPr/>
                    <a:lstStyle/>
                    <a:p>
                      <a:pPr marR="29210" algn="l">
                        <a:lnSpc>
                          <a:spcPct val="107000"/>
                        </a:lnSpc>
                      </a:pPr>
                      <a:r>
                        <a:rPr lang="en-SI" sz="1000" dirty="0">
                          <a:effectLst/>
                        </a:rPr>
                        <a:t>Ocena obstoječega znanja učencev ter odkrivanje predstav in kognitivnih težav. Kako boste v razredu ustvarili ustrezno čustveno vzdušje? Kako bi opisali cilj UP in predvidene učne rezultate? Kako boste pridobili pozornost in zanimanje učencev? </a:t>
                      </a:r>
                      <a:endParaRPr lang="en-SI"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9850" marR="37465" marT="3175" marB="0"/>
                </a:tc>
                <a:extLst>
                  <a:ext uri="{0D108BD9-81ED-4DB2-BD59-A6C34878D82A}">
                    <a16:rowId xmlns:a16="http://schemas.microsoft.com/office/drawing/2014/main" val="1728508776"/>
                  </a:ext>
                </a:extLst>
              </a:tr>
              <a:tr h="469265">
                <a:tc>
                  <a:txBody>
                    <a:bodyPr/>
                    <a:lstStyle/>
                    <a:p>
                      <a:pPr algn="l">
                        <a:lnSpc>
                          <a:spcPct val="107000"/>
                        </a:lnSpc>
                      </a:pPr>
                      <a:r>
                        <a:rPr lang="en-SI" sz="1000">
                          <a:effectLst/>
                        </a:rPr>
                        <a:t>Dejavnosti za poučevanje predmeta </a:t>
                      </a:r>
                      <a:endParaRPr lang="en-SI" sz="1100">
                        <a:effectLst/>
                        <a:latin typeface="Calibri" panose="020F0502020204030204" pitchFamily="34" charset="0"/>
                        <a:ea typeface="Calibri" panose="020F0502020204030204" pitchFamily="34" charset="0"/>
                        <a:cs typeface="Times New Roman" panose="02020603050405020304" pitchFamily="18" charset="0"/>
                      </a:endParaRPr>
                    </a:p>
                  </a:txBody>
                  <a:tcPr marL="69850" marR="37465" marT="3175" marB="0"/>
                </a:tc>
                <a:tc>
                  <a:txBody>
                    <a:bodyPr/>
                    <a:lstStyle/>
                    <a:p>
                      <a:pPr algn="l">
                        <a:lnSpc>
                          <a:spcPct val="107000"/>
                        </a:lnSpc>
                      </a:pPr>
                      <a:r>
                        <a:rPr lang="en-SI" sz="1000" dirty="0">
                          <a:effectLst/>
                        </a:rPr>
                        <a:t>Npr. raziskovalne ali preiskovalne dejavnosti, analiza podatkov, dejavnosti oblikovanja rešitev itd. </a:t>
                      </a:r>
                      <a:endParaRPr lang="en-SI"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9850" marR="37465" marT="3175" marB="0"/>
                </a:tc>
                <a:extLst>
                  <a:ext uri="{0D108BD9-81ED-4DB2-BD59-A6C34878D82A}">
                    <a16:rowId xmlns:a16="http://schemas.microsoft.com/office/drawing/2014/main" val="2325221433"/>
                  </a:ext>
                </a:extLst>
              </a:tr>
              <a:tr h="472440">
                <a:tc>
                  <a:txBody>
                    <a:bodyPr/>
                    <a:lstStyle/>
                    <a:p>
                      <a:pPr algn="l">
                        <a:lnSpc>
                          <a:spcPct val="107000"/>
                        </a:lnSpc>
                      </a:pPr>
                      <a:r>
                        <a:rPr lang="en-SI" sz="1000">
                          <a:effectLst/>
                        </a:rPr>
                        <a:t>Dejavnosti za ponavljanje in utrjevanje </a:t>
                      </a:r>
                      <a:endParaRPr lang="en-SI" sz="1100">
                        <a:effectLst/>
                        <a:latin typeface="Calibri" panose="020F0502020204030204" pitchFamily="34" charset="0"/>
                        <a:ea typeface="Calibri" panose="020F0502020204030204" pitchFamily="34" charset="0"/>
                        <a:cs typeface="Times New Roman" panose="02020603050405020304" pitchFamily="18" charset="0"/>
                      </a:endParaRPr>
                    </a:p>
                  </a:txBody>
                  <a:tcPr marL="69850" marR="37465" marT="3175" marB="0"/>
                </a:tc>
                <a:tc>
                  <a:txBody>
                    <a:bodyPr/>
                    <a:lstStyle/>
                    <a:p>
                      <a:pPr algn="l">
                        <a:lnSpc>
                          <a:spcPct val="107000"/>
                        </a:lnSpc>
                      </a:pPr>
                      <a:r>
                        <a:rPr lang="en-SI" sz="1000">
                          <a:effectLst/>
                        </a:rPr>
                        <a:t>Npr. spraševanje, povratne informacije, namensko vadenje, popravljanje, podporno učenje (scaffolding), povzemanje, sintetiziranje itd. </a:t>
                      </a:r>
                      <a:endParaRPr lang="en-SI" sz="1100">
                        <a:effectLst/>
                        <a:latin typeface="Calibri" panose="020F0502020204030204" pitchFamily="34" charset="0"/>
                        <a:ea typeface="Calibri" panose="020F0502020204030204" pitchFamily="34" charset="0"/>
                        <a:cs typeface="Times New Roman" panose="02020603050405020304" pitchFamily="18" charset="0"/>
                      </a:endParaRPr>
                    </a:p>
                  </a:txBody>
                  <a:tcPr marL="69850" marR="37465" marT="3175" marB="0"/>
                </a:tc>
                <a:extLst>
                  <a:ext uri="{0D108BD9-81ED-4DB2-BD59-A6C34878D82A}">
                    <a16:rowId xmlns:a16="http://schemas.microsoft.com/office/drawing/2014/main" val="3059647311"/>
                  </a:ext>
                </a:extLst>
              </a:tr>
              <a:tr h="316865">
                <a:tc>
                  <a:txBody>
                    <a:bodyPr/>
                    <a:lstStyle/>
                    <a:p>
                      <a:pPr algn="l">
                        <a:lnSpc>
                          <a:spcPct val="107000"/>
                        </a:lnSpc>
                      </a:pPr>
                      <a:r>
                        <a:rPr lang="en-SI" sz="1000">
                          <a:effectLst/>
                        </a:rPr>
                        <a:t>Dejavnosti ocenjevanja </a:t>
                      </a:r>
                      <a:endParaRPr lang="en-SI" sz="1100">
                        <a:effectLst/>
                        <a:latin typeface="Calibri" panose="020F0502020204030204" pitchFamily="34" charset="0"/>
                        <a:ea typeface="Calibri" panose="020F0502020204030204" pitchFamily="34" charset="0"/>
                        <a:cs typeface="Times New Roman" panose="02020603050405020304" pitchFamily="18" charset="0"/>
                      </a:endParaRPr>
                    </a:p>
                  </a:txBody>
                  <a:tcPr marL="69850" marR="37465" marT="3175" marB="0"/>
                </a:tc>
                <a:tc>
                  <a:txBody>
                    <a:bodyPr/>
                    <a:lstStyle/>
                    <a:p>
                      <a:pPr algn="l">
                        <a:lnSpc>
                          <a:spcPct val="107000"/>
                        </a:lnSpc>
                      </a:pPr>
                      <a:r>
                        <a:rPr lang="en-SI" sz="1000" dirty="0">
                          <a:effectLst/>
                        </a:rPr>
                        <a:t>Katere vrste ocenjevalnih dejavnosti bodo učenci opravili? Kako bomo ugotovili, ali so učenci znali uporabiti znanje v avtentičnem kontekstu? </a:t>
                      </a:r>
                      <a:endParaRPr lang="en-SI"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9850" marR="37465" marT="3175" marB="0"/>
                </a:tc>
                <a:extLst>
                  <a:ext uri="{0D108BD9-81ED-4DB2-BD59-A6C34878D82A}">
                    <a16:rowId xmlns:a16="http://schemas.microsoft.com/office/drawing/2014/main" val="2177863734"/>
                  </a:ext>
                </a:extLst>
              </a:tr>
            </a:tbl>
          </a:graphicData>
        </a:graphic>
      </p:graphicFrame>
      <p:graphicFrame>
        <p:nvGraphicFramePr>
          <p:cNvPr id="11" name="Table 10">
            <a:extLst>
              <a:ext uri="{FF2B5EF4-FFF2-40B4-BE49-F238E27FC236}">
                <a16:creationId xmlns:a16="http://schemas.microsoft.com/office/drawing/2014/main" id="{5332C773-DC24-2394-3C0A-8EEBE47DB2D4}"/>
              </a:ext>
            </a:extLst>
          </p:cNvPr>
          <p:cNvGraphicFramePr>
            <a:graphicFrameLocks noGrp="1"/>
          </p:cNvGraphicFramePr>
          <p:nvPr/>
        </p:nvGraphicFramePr>
        <p:xfrm>
          <a:off x="6095999" y="5176202"/>
          <a:ext cx="5696585" cy="483870"/>
        </p:xfrm>
        <a:graphic>
          <a:graphicData uri="http://schemas.openxmlformats.org/drawingml/2006/table">
            <a:tbl>
              <a:tblPr firstRow="1" firstCol="1" bandRow="1">
                <a:tableStyleId>{5C22544A-7EE6-4342-B048-85BDC9FD1C3A}</a:tableStyleId>
              </a:tblPr>
              <a:tblGrid>
                <a:gridCol w="1075690">
                  <a:extLst>
                    <a:ext uri="{9D8B030D-6E8A-4147-A177-3AD203B41FA5}">
                      <a16:colId xmlns:a16="http://schemas.microsoft.com/office/drawing/2014/main" val="1560600459"/>
                    </a:ext>
                  </a:extLst>
                </a:gridCol>
                <a:gridCol w="4620895">
                  <a:extLst>
                    <a:ext uri="{9D8B030D-6E8A-4147-A177-3AD203B41FA5}">
                      <a16:colId xmlns:a16="http://schemas.microsoft.com/office/drawing/2014/main" val="3880432899"/>
                    </a:ext>
                  </a:extLst>
                </a:gridCol>
              </a:tblGrid>
              <a:tr h="161290">
                <a:tc>
                  <a:txBody>
                    <a:bodyPr/>
                    <a:lstStyle/>
                    <a:p>
                      <a:pPr algn="l">
                        <a:lnSpc>
                          <a:spcPct val="107000"/>
                        </a:lnSpc>
                      </a:pPr>
                      <a:r>
                        <a:rPr lang="en-SI" sz="1000" dirty="0">
                          <a:effectLst/>
                        </a:rPr>
                        <a:t>Viri </a:t>
                      </a:r>
                      <a:endParaRPr lang="en-SI"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9850" marR="73025" marT="3175" marB="0"/>
                </a:tc>
                <a:tc>
                  <a:txBody>
                    <a:bodyPr/>
                    <a:lstStyle/>
                    <a:p>
                      <a:pPr algn="l">
                        <a:lnSpc>
                          <a:spcPct val="107000"/>
                        </a:lnSpc>
                      </a:pPr>
                      <a:r>
                        <a:rPr lang="en-SI" sz="1000">
                          <a:effectLst/>
                        </a:rPr>
                        <a:t>Dodatni viri, ki podpirajo učenje. </a:t>
                      </a:r>
                      <a:endParaRPr lang="en-SI" sz="1100">
                        <a:effectLst/>
                        <a:latin typeface="Calibri" panose="020F0502020204030204" pitchFamily="34" charset="0"/>
                        <a:ea typeface="Calibri" panose="020F0502020204030204" pitchFamily="34" charset="0"/>
                        <a:cs typeface="Times New Roman" panose="02020603050405020304" pitchFamily="18" charset="0"/>
                      </a:endParaRPr>
                    </a:p>
                  </a:txBody>
                  <a:tcPr marL="69850" marR="73025" marT="3175" marB="0"/>
                </a:tc>
                <a:extLst>
                  <a:ext uri="{0D108BD9-81ED-4DB2-BD59-A6C34878D82A}">
                    <a16:rowId xmlns:a16="http://schemas.microsoft.com/office/drawing/2014/main" val="2358749045"/>
                  </a:ext>
                </a:extLst>
              </a:tr>
              <a:tr h="161290">
                <a:tc>
                  <a:txBody>
                    <a:bodyPr/>
                    <a:lstStyle/>
                    <a:p>
                      <a:pPr algn="l">
                        <a:lnSpc>
                          <a:spcPct val="107000"/>
                        </a:lnSpc>
                      </a:pPr>
                      <a:r>
                        <a:rPr lang="en-SI" sz="1000" dirty="0">
                          <a:effectLst/>
                        </a:rPr>
                        <a:t>Dodatno gradivo </a:t>
                      </a:r>
                      <a:endParaRPr lang="en-SI"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9850" marR="73025" marT="3175" marB="0"/>
                </a:tc>
                <a:tc>
                  <a:txBody>
                    <a:bodyPr/>
                    <a:lstStyle/>
                    <a:p>
                      <a:pPr algn="l">
                        <a:lnSpc>
                          <a:spcPct val="107000"/>
                        </a:lnSpc>
                      </a:pPr>
                      <a:r>
                        <a:rPr lang="en-SI" sz="1000">
                          <a:effectLst/>
                        </a:rPr>
                        <a:t>Dodatno gradivo, ki podpira učenje, npr. interaktivne vaje, video vodniki. </a:t>
                      </a:r>
                      <a:endParaRPr lang="en-SI" sz="1100">
                        <a:effectLst/>
                        <a:latin typeface="Calibri" panose="020F0502020204030204" pitchFamily="34" charset="0"/>
                        <a:ea typeface="Calibri" panose="020F0502020204030204" pitchFamily="34" charset="0"/>
                        <a:cs typeface="Times New Roman" panose="02020603050405020304" pitchFamily="18" charset="0"/>
                      </a:endParaRPr>
                    </a:p>
                  </a:txBody>
                  <a:tcPr marL="69850" marR="73025" marT="3175" marB="0"/>
                </a:tc>
                <a:extLst>
                  <a:ext uri="{0D108BD9-81ED-4DB2-BD59-A6C34878D82A}">
                    <a16:rowId xmlns:a16="http://schemas.microsoft.com/office/drawing/2014/main" val="3728811738"/>
                  </a:ext>
                </a:extLst>
              </a:tr>
              <a:tr h="161290">
                <a:tc>
                  <a:txBody>
                    <a:bodyPr/>
                    <a:lstStyle/>
                    <a:p>
                      <a:pPr algn="l">
                        <a:lnSpc>
                          <a:spcPct val="107000"/>
                        </a:lnSpc>
                      </a:pPr>
                      <a:r>
                        <a:rPr lang="en-SI" sz="1000" dirty="0">
                          <a:effectLst/>
                        </a:rPr>
                        <a:t>Literatura </a:t>
                      </a:r>
                      <a:endParaRPr lang="en-SI"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9850" marR="73025" marT="3175" marB="0"/>
                </a:tc>
                <a:tc>
                  <a:txBody>
                    <a:bodyPr/>
                    <a:lstStyle/>
                    <a:p>
                      <a:pPr algn="l">
                        <a:lnSpc>
                          <a:spcPct val="107000"/>
                        </a:lnSpc>
                      </a:pPr>
                      <a:r>
                        <a:rPr lang="en-SI" sz="1000" dirty="0">
                          <a:effectLst/>
                        </a:rPr>
                        <a:t>Viri, ki ste jih uporabili pri snovanju UP, in publikacije, ki potrjujejo učinkovitost UP. </a:t>
                      </a:r>
                      <a:endParaRPr lang="en-SI"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9850" marR="73025" marT="3175" marB="0"/>
                </a:tc>
                <a:extLst>
                  <a:ext uri="{0D108BD9-81ED-4DB2-BD59-A6C34878D82A}">
                    <a16:rowId xmlns:a16="http://schemas.microsoft.com/office/drawing/2014/main" val="3062438832"/>
                  </a:ext>
                </a:extLst>
              </a:tr>
            </a:tbl>
          </a:graphicData>
        </a:graphic>
      </p:graphicFrame>
    </p:spTree>
    <p:extLst>
      <p:ext uri="{BB962C8B-B14F-4D97-AF65-F5344CB8AC3E}">
        <p14:creationId xmlns:p14="http://schemas.microsoft.com/office/powerpoint/2010/main" val="1593787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E77335-C4A2-935A-F17E-0DD192787F45}"/>
              </a:ext>
            </a:extLst>
          </p:cNvPr>
          <p:cNvSpPr>
            <a:spLocks noGrp="1"/>
          </p:cNvSpPr>
          <p:nvPr>
            <p:ph type="title"/>
          </p:nvPr>
        </p:nvSpPr>
        <p:spPr/>
        <p:txBody>
          <a:bodyPr/>
          <a:lstStyle/>
          <a:p>
            <a:r>
              <a:rPr lang="en-US" dirty="0"/>
              <a:t>INCTCORPS – </a:t>
            </a:r>
            <a:r>
              <a:rPr lang="en-US" dirty="0" err="1"/>
              <a:t>dimenzije</a:t>
            </a:r>
            <a:r>
              <a:rPr lang="en-US" dirty="0"/>
              <a:t> RM </a:t>
            </a:r>
          </a:p>
        </p:txBody>
      </p:sp>
      <p:sp>
        <p:nvSpPr>
          <p:cNvPr id="4" name="Content Placeholder 3">
            <a:extLst>
              <a:ext uri="{FF2B5EF4-FFF2-40B4-BE49-F238E27FC236}">
                <a16:creationId xmlns:a16="http://schemas.microsoft.com/office/drawing/2014/main" id="{CFD23805-EE71-64AD-4E57-5ABDAE588A2B}"/>
              </a:ext>
            </a:extLst>
          </p:cNvPr>
          <p:cNvSpPr>
            <a:spLocks noGrp="1"/>
          </p:cNvSpPr>
          <p:nvPr>
            <p:ph sz="half" idx="1"/>
          </p:nvPr>
        </p:nvSpPr>
        <p:spPr/>
        <p:txBody>
          <a:bodyPr/>
          <a:lstStyle/>
          <a:p>
            <a:pPr algn="just">
              <a:lnSpc>
                <a:spcPct val="107000"/>
              </a:lnSpc>
              <a:tabLst>
                <a:tab pos="1732915" algn="ctr"/>
              </a:tabLst>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Algoritmično</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razmišljanje</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3175" algn="just">
              <a:lnSpc>
                <a:spcPct val="107000"/>
              </a:lnSpc>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Abstrakcija</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algn="just">
              <a:lnSpc>
                <a:spcPct val="107000"/>
              </a:lnSpc>
              <a:tabLst>
                <a:tab pos="1156335" algn="ctr"/>
              </a:tabLst>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Generalizacija</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3175" algn="just">
              <a:lnSpc>
                <a:spcPct val="107000"/>
              </a:lnSpc>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Logično</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sklepanje</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3175" algn="just">
              <a:lnSpc>
                <a:spcPct val="107000"/>
              </a:lnSpc>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Razpoznavanje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vzorcev</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3175" algn="just">
              <a:lnSpc>
                <a:spcPct val="107000"/>
              </a:lnSpc>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Dekompozicija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problema</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algn="just">
              <a:lnSpc>
                <a:spcPct val="107000"/>
              </a:lnSpc>
              <a:tabLst>
                <a:tab pos="1444625" algn="ctr"/>
              </a:tabLst>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Prevajanje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problemov</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3175" algn="just">
              <a:lnSpc>
                <a:spcPct val="107000"/>
              </a:lnSpc>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Vrednotenje</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3175" algn="just">
              <a:lnSpc>
                <a:spcPct val="107000"/>
              </a:lnSpc>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Predstavljanje</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3175" algn="just">
              <a:lnSpc>
                <a:spcPct val="107000"/>
              </a:lnSpc>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Zbiranje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podatkov</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0" indent="0">
              <a:buNone/>
            </a:pPr>
            <a:endParaRPr lang="en-US" dirty="0"/>
          </a:p>
        </p:txBody>
      </p:sp>
      <p:sp>
        <p:nvSpPr>
          <p:cNvPr id="5" name="Content Placeholder 4">
            <a:extLst>
              <a:ext uri="{FF2B5EF4-FFF2-40B4-BE49-F238E27FC236}">
                <a16:creationId xmlns:a16="http://schemas.microsoft.com/office/drawing/2014/main" id="{DA275AA6-9E68-E076-D4E4-94603EB4784C}"/>
              </a:ext>
            </a:extLst>
          </p:cNvPr>
          <p:cNvSpPr>
            <a:spLocks noGrp="1"/>
          </p:cNvSpPr>
          <p:nvPr>
            <p:ph sz="half" idx="2"/>
          </p:nvPr>
        </p:nvSpPr>
        <p:spPr/>
        <p:txBody>
          <a:bodyPr/>
          <a:lstStyle/>
          <a:p>
            <a:pPr algn="just">
              <a:lnSpc>
                <a:spcPct val="107000"/>
              </a:lnSpc>
              <a:tabLst>
                <a:tab pos="1444625" algn="ctr"/>
              </a:tabLst>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Predstavitev</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podatkov</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3175" algn="just">
              <a:lnSpc>
                <a:spcPct val="107000"/>
              </a:lnSpc>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Analiza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podatkov</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3175" algn="just">
              <a:lnSpc>
                <a:spcPct val="107000"/>
              </a:lnSpc>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Modeliranje</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algn="just">
              <a:lnSpc>
                <a:spcPct val="107000"/>
              </a:lnSpc>
              <a:tabLst>
                <a:tab pos="868045" algn="ctr"/>
              </a:tabLst>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Simulacija</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algn="just">
              <a:lnSpc>
                <a:spcPct val="107000"/>
              </a:lnSpc>
              <a:tabLst>
                <a:tab pos="1156335" algn="ctr"/>
              </a:tabLst>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Avtomatizacija</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algn="just">
              <a:lnSpc>
                <a:spcPct val="107000"/>
              </a:lnSpc>
              <a:tabLst>
                <a:tab pos="868045" algn="ctr"/>
              </a:tabLst>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Zaporedje</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3175" algn="just">
              <a:lnSpc>
                <a:spcPct val="107000"/>
              </a:lnSpc>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Testiranje</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3175" algn="just">
              <a:lnSpc>
                <a:spcPct val="107000"/>
              </a:lnSpc>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Razumevanje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ljudi</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Umetna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inteligenca</a:t>
            </a:r>
            <a:r>
              <a:rPr lang="en-US" sz="1800" dirty="0">
                <a:effectLst/>
                <a:latin typeface="Calibri" panose="020F0502020204030204" pitchFamily="34" charset="0"/>
                <a:ea typeface="Calibri" panose="020F0502020204030204" pitchFamily="34" charset="0"/>
              </a:rPr>
              <a:t> </a:t>
            </a:r>
            <a:endParaRPr lang="en-US" dirty="0"/>
          </a:p>
        </p:txBody>
      </p:sp>
      <p:sp>
        <p:nvSpPr>
          <p:cNvPr id="2" name="Slide Number Placeholder 1">
            <a:extLst>
              <a:ext uri="{FF2B5EF4-FFF2-40B4-BE49-F238E27FC236}">
                <a16:creationId xmlns:a16="http://schemas.microsoft.com/office/drawing/2014/main" id="{649C739D-9B39-83E9-07DF-8D3DC6CD9422}"/>
              </a:ext>
            </a:extLst>
          </p:cNvPr>
          <p:cNvSpPr>
            <a:spLocks noGrp="1"/>
          </p:cNvSpPr>
          <p:nvPr>
            <p:ph type="sldNum" sz="quarter" idx="12"/>
          </p:nvPr>
        </p:nvSpPr>
        <p:spPr/>
        <p:txBody>
          <a:bodyPr/>
          <a:lstStyle/>
          <a:p>
            <a:fld id="{009095B1-20D7-443A-B8AB-1A9C3D013C85}" type="slidenum">
              <a:rPr lang="en-GB" smtClean="0"/>
              <a:t>14</a:t>
            </a:fld>
            <a:endParaRPr lang="en-GB"/>
          </a:p>
        </p:txBody>
      </p:sp>
    </p:spTree>
    <p:extLst>
      <p:ext uri="{BB962C8B-B14F-4D97-AF65-F5344CB8AC3E}">
        <p14:creationId xmlns:p14="http://schemas.microsoft.com/office/powerpoint/2010/main" val="512654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5B050-C052-8216-F950-982C7B49B9FE}"/>
              </a:ext>
            </a:extLst>
          </p:cNvPr>
          <p:cNvSpPr>
            <a:spLocks noGrp="1"/>
          </p:cNvSpPr>
          <p:nvPr>
            <p:ph type="title"/>
          </p:nvPr>
        </p:nvSpPr>
        <p:spPr/>
        <p:txBody>
          <a:bodyPr/>
          <a:lstStyle/>
          <a:p>
            <a:r>
              <a:rPr lang="en-US" dirty="0"/>
              <a:t>INCTCORPS – </a:t>
            </a:r>
            <a:r>
              <a:rPr lang="en-US" dirty="0" err="1"/>
              <a:t>pristopi</a:t>
            </a:r>
            <a:r>
              <a:rPr lang="en-US" dirty="0"/>
              <a:t> RM</a:t>
            </a:r>
          </a:p>
        </p:txBody>
      </p:sp>
      <p:sp>
        <p:nvSpPr>
          <p:cNvPr id="6" name="Content Placeholder 5">
            <a:extLst>
              <a:ext uri="{FF2B5EF4-FFF2-40B4-BE49-F238E27FC236}">
                <a16:creationId xmlns:a16="http://schemas.microsoft.com/office/drawing/2014/main" id="{3563401E-210B-2CD6-6B4E-DF20685B21D6}"/>
              </a:ext>
            </a:extLst>
          </p:cNvPr>
          <p:cNvSpPr>
            <a:spLocks noGrp="1"/>
          </p:cNvSpPr>
          <p:nvPr>
            <p:ph idx="1"/>
          </p:nvPr>
        </p:nvSpPr>
        <p:spPr/>
        <p:txBody>
          <a:bodyPr/>
          <a:lstStyle/>
          <a:p>
            <a:pPr marL="0" indent="0" algn="just">
              <a:lnSpc>
                <a:spcPct val="107000"/>
              </a:lnSpc>
              <a:buNone/>
              <a:tabLst>
                <a:tab pos="2309495" algn="ctr"/>
              </a:tabLst>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Brkljanje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eksperimentiranje</a:t>
            </a:r>
            <a:r>
              <a:rPr lang="en-US" sz="1800" dirty="0">
                <a:effectLst/>
                <a:latin typeface="Calibri" panose="020F0502020204030204" pitchFamily="34" charset="0"/>
                <a:ea typeface="Calibri" panose="020F0502020204030204" pitchFamily="34" charset="0"/>
              </a:rPr>
              <a:t> in </a:t>
            </a:r>
            <a:r>
              <a:rPr lang="en-US" sz="1800" dirty="0" err="1">
                <a:effectLst/>
                <a:latin typeface="Calibri" panose="020F0502020204030204" pitchFamily="34" charset="0"/>
                <a:ea typeface="Calibri" panose="020F0502020204030204" pitchFamily="34" charset="0"/>
              </a:rPr>
              <a:t>igranje</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0" indent="0" algn="just">
              <a:lnSpc>
                <a:spcPct val="107000"/>
              </a:lnSpc>
              <a:buNone/>
              <a:tabLst>
                <a:tab pos="2309495" algn="ctr"/>
              </a:tabLst>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Ustvarjanje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načrtovanje</a:t>
            </a:r>
            <a:r>
              <a:rPr lang="en-US" sz="1800" dirty="0">
                <a:effectLst/>
                <a:latin typeface="Calibri" panose="020F0502020204030204" pitchFamily="34" charset="0"/>
                <a:ea typeface="Calibri" panose="020F0502020204030204" pitchFamily="34" charset="0"/>
              </a:rPr>
              <a:t> in </a:t>
            </a:r>
            <a:r>
              <a:rPr lang="en-US" sz="1800" dirty="0" err="1">
                <a:effectLst/>
                <a:latin typeface="Calibri" panose="020F0502020204030204" pitchFamily="34" charset="0"/>
                <a:ea typeface="Calibri" panose="020F0502020204030204" pitchFamily="34" charset="0"/>
              </a:rPr>
              <a:t>izdelovanje</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0" indent="0" algn="just">
              <a:lnSpc>
                <a:spcPct val="107000"/>
              </a:lnSpc>
              <a:buNone/>
              <a:tabLst>
                <a:tab pos="2886075" algn="ctr"/>
              </a:tabLst>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Odpravljanje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napak</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iskanje</a:t>
            </a:r>
            <a:r>
              <a:rPr lang="en-US" sz="1800" dirty="0">
                <a:effectLst/>
                <a:latin typeface="Calibri" panose="020F0502020204030204" pitchFamily="34" charset="0"/>
                <a:ea typeface="Calibri" panose="020F0502020204030204" pitchFamily="34" charset="0"/>
              </a:rPr>
              <a:t> in </a:t>
            </a:r>
            <a:r>
              <a:rPr lang="en-US" sz="1800" dirty="0" err="1">
                <a:effectLst/>
                <a:latin typeface="Calibri" panose="020F0502020204030204" pitchFamily="34" charset="0"/>
                <a:ea typeface="Calibri" panose="020F0502020204030204" pitchFamily="34" charset="0"/>
              </a:rPr>
              <a:t>popravljanje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napak</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0" indent="0" algn="just">
              <a:lnSpc>
                <a:spcPct val="107000"/>
              </a:lnSpc>
              <a:buNone/>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Vztrajanje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vztrajanje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pri</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delu</a:t>
            </a:r>
            <a:r>
              <a:rPr lang="en-US" sz="1800" dirty="0">
                <a:effectLst/>
                <a:latin typeface="Calibri" panose="020F0502020204030204" pitchFamily="34" charset="0"/>
                <a:ea typeface="Calibri" panose="020F0502020204030204" pitchFamily="34" charset="0"/>
              </a:rPr>
              <a:t>  </a:t>
            </a:r>
            <a:endParaRPr lang="en-SI" sz="1800" dirty="0">
              <a:effectLst/>
              <a:latin typeface="Calibri" panose="020F0502020204030204" pitchFamily="34" charset="0"/>
              <a:ea typeface="Calibri" panose="020F0502020204030204" pitchFamily="34" charset="0"/>
            </a:endParaRPr>
          </a:p>
          <a:p>
            <a:pPr marL="0" indent="0">
              <a:buNone/>
            </a:pPr>
            <a:r>
              <a:rPr lang="en-US" sz="1800" dirty="0">
                <a:effectLst/>
                <a:latin typeface="Calibri" panose="020F0502020204030204" pitchFamily="34" charset="0"/>
                <a:ea typeface="Calibri" panose="020F0502020204030204" pitchFamily="34" charset="0"/>
              </a:rPr>
              <a:t>[  ] </a:t>
            </a:r>
            <a:r>
              <a:rPr lang="en-US" sz="1800" dirty="0" err="1">
                <a:effectLst/>
                <a:latin typeface="Calibri" panose="020F0502020204030204" pitchFamily="34" charset="0"/>
                <a:ea typeface="Calibri" panose="020F0502020204030204" pitchFamily="34" charset="0"/>
              </a:rPr>
              <a:t>Sodelovanje</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sodelovanje</a:t>
            </a:r>
            <a:r>
              <a:rPr lang="en-US" sz="1800" dirty="0">
                <a:effectLst/>
                <a:latin typeface="Calibri" panose="020F0502020204030204" pitchFamily="34" charset="0"/>
                <a:ea typeface="Calibri" panose="020F0502020204030204" pitchFamily="34" charset="0"/>
              </a:rPr>
              <a:t> </a:t>
            </a:r>
            <a:endParaRPr lang="en-US" dirty="0"/>
          </a:p>
        </p:txBody>
      </p:sp>
      <p:sp>
        <p:nvSpPr>
          <p:cNvPr id="5" name="Slide Number Placeholder 4">
            <a:extLst>
              <a:ext uri="{FF2B5EF4-FFF2-40B4-BE49-F238E27FC236}">
                <a16:creationId xmlns:a16="http://schemas.microsoft.com/office/drawing/2014/main" id="{37F83120-C4F4-79ED-E1E3-D12D8138A7E9}"/>
              </a:ext>
            </a:extLst>
          </p:cNvPr>
          <p:cNvSpPr>
            <a:spLocks noGrp="1"/>
          </p:cNvSpPr>
          <p:nvPr>
            <p:ph type="sldNum" sz="quarter" idx="12"/>
          </p:nvPr>
        </p:nvSpPr>
        <p:spPr/>
        <p:txBody>
          <a:bodyPr/>
          <a:lstStyle/>
          <a:p>
            <a:fld id="{009095B1-20D7-443A-B8AB-1A9C3D013C85}" type="slidenum">
              <a:rPr lang="en-GB" smtClean="0"/>
              <a:t>15</a:t>
            </a:fld>
            <a:endParaRPr lang="en-GB"/>
          </a:p>
        </p:txBody>
      </p:sp>
    </p:spTree>
    <p:extLst>
      <p:ext uri="{BB962C8B-B14F-4D97-AF65-F5344CB8AC3E}">
        <p14:creationId xmlns:p14="http://schemas.microsoft.com/office/powerpoint/2010/main" val="3439162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65801C-D11B-0866-FB96-2DD2EEA4A1F7}"/>
              </a:ext>
            </a:extLst>
          </p:cNvPr>
          <p:cNvSpPr>
            <a:spLocks noGrp="1"/>
          </p:cNvSpPr>
          <p:nvPr>
            <p:ph type="title"/>
          </p:nvPr>
        </p:nvSpPr>
        <p:spPr/>
        <p:txBody>
          <a:bodyPr/>
          <a:lstStyle/>
          <a:p>
            <a:r>
              <a:rPr lang="en-US" dirty="0"/>
              <a:t>INCTCORPS - </a:t>
            </a:r>
            <a:r>
              <a:rPr lang="en-US" dirty="0" err="1"/>
              <a:t>kulturno</a:t>
            </a:r>
            <a:r>
              <a:rPr lang="en-US" dirty="0"/>
              <a:t> </a:t>
            </a:r>
            <a:r>
              <a:rPr lang="en-US" dirty="0" err="1"/>
              <a:t>odzivno</a:t>
            </a:r>
            <a:r>
              <a:rPr lang="en-US" dirty="0"/>
              <a:t> </a:t>
            </a:r>
            <a:r>
              <a:rPr lang="en-US" dirty="0" err="1"/>
              <a:t>poučevanje</a:t>
            </a:r>
            <a:endParaRPr lang="en-US" dirty="0"/>
          </a:p>
        </p:txBody>
      </p:sp>
      <p:sp>
        <p:nvSpPr>
          <p:cNvPr id="4" name="Content Placeholder 3">
            <a:extLst>
              <a:ext uri="{FF2B5EF4-FFF2-40B4-BE49-F238E27FC236}">
                <a16:creationId xmlns:a16="http://schemas.microsoft.com/office/drawing/2014/main" id="{385BDFF7-82FA-5670-F934-0CF525CC2B64}"/>
              </a:ext>
            </a:extLst>
          </p:cNvPr>
          <p:cNvSpPr>
            <a:spLocks noGrp="1"/>
          </p:cNvSpPr>
          <p:nvPr>
            <p:ph idx="1"/>
          </p:nvPr>
        </p:nvSpPr>
        <p:spPr/>
        <p:txBody>
          <a:bodyPr/>
          <a:lstStyle/>
          <a:p>
            <a:pPr marL="0" indent="0" algn="just">
              <a:lnSpc>
                <a:spcPct val="107000"/>
              </a:lnSpc>
              <a:buNone/>
              <a:tabLst>
                <a:tab pos="3174365" algn="ctr"/>
              </a:tabLst>
            </a:pPr>
            <a:r>
              <a:rPr lang="en-US" dirty="0">
                <a:effectLst/>
                <a:latin typeface="Calibri" panose="020F0502020204030204" pitchFamily="34" charset="0"/>
                <a:ea typeface="Calibri" panose="020F0502020204030204" pitchFamily="34" charset="0"/>
              </a:rPr>
              <a:t>[</a:t>
            </a:r>
            <a:r>
              <a:rPr lang="sl-SI"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Spoštovanje</a:t>
            </a:r>
            <a:endParaRPr lang="en-SI" dirty="0">
              <a:effectLst/>
              <a:latin typeface="Calibri" panose="020F0502020204030204" pitchFamily="34" charset="0"/>
              <a:ea typeface="Calibri" panose="020F0502020204030204" pitchFamily="34" charset="0"/>
            </a:endParaRPr>
          </a:p>
          <a:p>
            <a:pPr marL="0" indent="0" algn="just">
              <a:lnSpc>
                <a:spcPct val="107000"/>
              </a:lnSpc>
              <a:buNone/>
              <a:tabLst>
                <a:tab pos="3174365" algn="ctr"/>
              </a:tabLst>
            </a:pPr>
            <a:r>
              <a:rPr lang="en-US" dirty="0">
                <a:effectLst/>
                <a:latin typeface="Calibri" panose="020F0502020204030204" pitchFamily="34" charset="0"/>
                <a:ea typeface="Calibri" panose="020F0502020204030204" pitchFamily="34" charset="0"/>
              </a:rPr>
              <a:t>[</a:t>
            </a:r>
            <a:r>
              <a:rPr lang="sl-SI"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Poizvedovanje</a:t>
            </a:r>
            <a:endParaRPr lang="en-SI" dirty="0">
              <a:effectLst/>
              <a:latin typeface="Calibri" panose="020F0502020204030204" pitchFamily="34" charset="0"/>
              <a:ea typeface="Calibri" panose="020F0502020204030204" pitchFamily="34" charset="0"/>
            </a:endParaRPr>
          </a:p>
          <a:p>
            <a:pPr marL="0" indent="0" algn="just">
              <a:lnSpc>
                <a:spcPct val="107000"/>
              </a:lnSpc>
              <a:buNone/>
              <a:tabLst>
                <a:tab pos="3174365" algn="ctr"/>
              </a:tabLst>
            </a:pPr>
            <a:r>
              <a:rPr lang="en-US" dirty="0">
                <a:effectLst/>
                <a:latin typeface="Calibri" panose="020F0502020204030204" pitchFamily="34" charset="0"/>
                <a:ea typeface="Calibri" panose="020F0502020204030204" pitchFamily="34" charset="0"/>
              </a:rPr>
              <a:t>[</a:t>
            </a:r>
            <a:r>
              <a:rPr lang="sl-SI"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Spreminjanje</a:t>
            </a:r>
            <a:endParaRPr lang="en-SI" dirty="0">
              <a:effectLst/>
              <a:latin typeface="Calibri" panose="020F0502020204030204" pitchFamily="34" charset="0"/>
              <a:ea typeface="Calibri" panose="020F0502020204030204" pitchFamily="34" charset="0"/>
            </a:endParaRPr>
          </a:p>
          <a:p>
            <a:pPr marL="0" indent="0" algn="just">
              <a:lnSpc>
                <a:spcPct val="107000"/>
              </a:lnSpc>
              <a:buNone/>
              <a:tabLst>
                <a:tab pos="3174365" algn="ctr"/>
              </a:tabLst>
            </a:pPr>
            <a:r>
              <a:rPr lang="en-US" dirty="0">
                <a:effectLst/>
                <a:latin typeface="Calibri" panose="020F0502020204030204" pitchFamily="34" charset="0"/>
                <a:ea typeface="Calibri" panose="020F0502020204030204" pitchFamily="34" charset="0"/>
              </a:rPr>
              <a:t>[  ] </a:t>
            </a:r>
            <a:r>
              <a:rPr lang="en-US" dirty="0" err="1">
                <a:effectLst/>
                <a:latin typeface="Calibri" panose="020F0502020204030204" pitchFamily="34" charset="0"/>
                <a:ea typeface="Calibri" panose="020F0502020204030204" pitchFamily="34" charset="0"/>
              </a:rPr>
              <a:t>Vodenje</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učenja</a:t>
            </a:r>
            <a:endParaRPr lang="en-SI" dirty="0">
              <a:effectLst/>
              <a:latin typeface="Calibri" panose="020F0502020204030204" pitchFamily="34" charset="0"/>
              <a:ea typeface="Calibri" panose="020F0502020204030204" pitchFamily="34" charset="0"/>
            </a:endParaRPr>
          </a:p>
          <a:p>
            <a:pPr marL="0" indent="0">
              <a:buNone/>
            </a:pPr>
            <a:r>
              <a:rPr lang="en-US" dirty="0">
                <a:effectLst/>
                <a:latin typeface="Calibri" panose="020F0502020204030204" pitchFamily="34" charset="0"/>
                <a:ea typeface="Calibri" panose="020F0502020204030204" pitchFamily="34" charset="0"/>
              </a:rPr>
              <a:t>[</a:t>
            </a:r>
            <a:r>
              <a:rPr lang="sl-SI"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Skrb</a:t>
            </a:r>
            <a:r>
              <a:rPr lang="en-US" dirty="0">
                <a:effectLst/>
                <a:latin typeface="Calibri" panose="020F0502020204030204" pitchFamily="34" charset="0"/>
                <a:ea typeface="Calibri" panose="020F0502020204030204" pitchFamily="34" charset="0"/>
              </a:rPr>
              <a:t> za </a:t>
            </a:r>
            <a:r>
              <a:rPr lang="en-US" dirty="0" err="1">
                <a:effectLst/>
                <a:latin typeface="Calibri" panose="020F0502020204030204" pitchFamily="34" charset="0"/>
                <a:ea typeface="Calibri" panose="020F0502020204030204" pitchFamily="34" charset="0"/>
              </a:rPr>
              <a:t>socialno</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pravičnost</a:t>
            </a:r>
            <a:r>
              <a:rPr lang="en-SI" sz="4000" dirty="0">
                <a:effectLst/>
              </a:rPr>
              <a:t> </a:t>
            </a:r>
            <a:endParaRPr lang="en-US" dirty="0"/>
          </a:p>
        </p:txBody>
      </p:sp>
      <p:sp>
        <p:nvSpPr>
          <p:cNvPr id="2" name="Slide Number Placeholder 1">
            <a:extLst>
              <a:ext uri="{FF2B5EF4-FFF2-40B4-BE49-F238E27FC236}">
                <a16:creationId xmlns:a16="http://schemas.microsoft.com/office/drawing/2014/main" id="{AA7011F0-8D6D-3ECE-AA59-20B7463F2B31}"/>
              </a:ext>
            </a:extLst>
          </p:cNvPr>
          <p:cNvSpPr>
            <a:spLocks noGrp="1"/>
          </p:cNvSpPr>
          <p:nvPr>
            <p:ph type="sldNum" sz="quarter" idx="12"/>
          </p:nvPr>
        </p:nvSpPr>
        <p:spPr/>
        <p:txBody>
          <a:bodyPr/>
          <a:lstStyle/>
          <a:p>
            <a:fld id="{009095B1-20D7-443A-B8AB-1A9C3D013C85}" type="slidenum">
              <a:rPr lang="en-GB" smtClean="0"/>
              <a:t>16</a:t>
            </a:fld>
            <a:endParaRPr lang="en-GB"/>
          </a:p>
        </p:txBody>
      </p:sp>
    </p:spTree>
    <p:extLst>
      <p:ext uri="{BB962C8B-B14F-4D97-AF65-F5344CB8AC3E}">
        <p14:creationId xmlns:p14="http://schemas.microsoft.com/office/powerpoint/2010/main" val="711108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CBA2E8-08FE-DA0C-A8C3-6E9E9BC2F746}"/>
              </a:ext>
            </a:extLst>
          </p:cNvPr>
          <p:cNvSpPr>
            <a:spLocks noGrp="1"/>
          </p:cNvSpPr>
          <p:nvPr>
            <p:ph type="body" idx="1"/>
          </p:nvPr>
        </p:nvSpPr>
        <p:spPr>
          <a:xfrm>
            <a:off x="845127" y="1494092"/>
            <a:ext cx="5156200" cy="682258"/>
          </a:xfrm>
        </p:spPr>
        <p:txBody>
          <a:bodyPr/>
          <a:lstStyle/>
          <a:p>
            <a:r>
              <a:rPr lang="sl-SI" dirty="0"/>
              <a:t>Original</a:t>
            </a:r>
          </a:p>
        </p:txBody>
      </p:sp>
      <p:sp>
        <p:nvSpPr>
          <p:cNvPr id="7" name="Content Placeholder 6">
            <a:extLst>
              <a:ext uri="{FF2B5EF4-FFF2-40B4-BE49-F238E27FC236}">
                <a16:creationId xmlns:a16="http://schemas.microsoft.com/office/drawing/2014/main" id="{620EE171-0A17-4879-7CA8-91011F4BB282}"/>
              </a:ext>
            </a:extLst>
          </p:cNvPr>
          <p:cNvSpPr>
            <a:spLocks noGrp="1"/>
          </p:cNvSpPr>
          <p:nvPr>
            <p:ph sz="half" idx="2"/>
          </p:nvPr>
        </p:nvSpPr>
        <p:spPr>
          <a:xfrm>
            <a:off x="832427" y="2176350"/>
            <a:ext cx="5156200" cy="3680525"/>
          </a:xfrm>
        </p:spPr>
        <p:txBody>
          <a:bodyPr>
            <a:normAutofit fontScale="625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SI" altLang="en-SI" sz="4400" b="1" i="0" u="none" strike="noStrike" cap="none" normalizeH="0" baseline="0" dirty="0">
                <a:ln>
                  <a:noFill/>
                </a:ln>
                <a:solidFill>
                  <a:srgbClr val="3D3F32"/>
                </a:solidFill>
                <a:effectLst/>
                <a:latin typeface="Source Sans Pro" panose="020B0503030403020204" pitchFamily="34" charset="0"/>
              </a:rPr>
              <a:t>Lollipops</a:t>
            </a:r>
          </a:p>
          <a:p>
            <a:pPr marL="0" marR="0" lvl="0" indent="0" algn="l" defTabSz="914400" rtl="0" eaLnBrk="0" fontAlgn="base" latinLnBrk="0" hangingPunct="0">
              <a:lnSpc>
                <a:spcPct val="100000"/>
              </a:lnSpc>
              <a:spcBef>
                <a:spcPct val="0"/>
              </a:spcBef>
              <a:spcAft>
                <a:spcPct val="0"/>
              </a:spcAft>
              <a:buClrTx/>
              <a:buSzTx/>
              <a:buFontTx/>
              <a:buNone/>
              <a:tabLst/>
            </a:pPr>
            <a:endParaRPr lang="en-SI" altLang="en-SI" sz="2300" dirty="0">
              <a:solidFill>
                <a:srgbClr val="3D3F32"/>
              </a:solidFill>
              <a:latin typeface="Source Sans Pro" panose="020B0503030403020204" pitchFamily="34" charset="0"/>
            </a:endParaRPr>
          </a:p>
          <a:p>
            <a:pPr marL="0" indent="0" eaLnBrk="0" fontAlgn="base" hangingPunct="0">
              <a:lnSpc>
                <a:spcPct val="170000"/>
              </a:lnSpc>
              <a:spcBef>
                <a:spcPct val="0"/>
              </a:spcBef>
              <a:spcAft>
                <a:spcPct val="0"/>
              </a:spcAft>
              <a:buNone/>
            </a:pPr>
            <a:r>
              <a:rPr lang="en-SI" altLang="en-SI" sz="2600" dirty="0">
                <a:solidFill>
                  <a:srgbClr val="3D3F32"/>
                </a:solidFill>
                <a:latin typeface="Source Sans Pro" panose="020B0503030403020204" pitchFamily="34" charset="0"/>
              </a:rPr>
              <a:t>A single lollipop costs 12 beuros.</a:t>
            </a:r>
          </a:p>
          <a:p>
            <a:pPr marL="0" indent="0" eaLnBrk="0" fontAlgn="base" hangingPunct="0">
              <a:lnSpc>
                <a:spcPct val="170000"/>
              </a:lnSpc>
              <a:spcBef>
                <a:spcPct val="0"/>
              </a:spcBef>
              <a:spcAft>
                <a:spcPct val="0"/>
              </a:spcAft>
              <a:buNone/>
            </a:pPr>
            <a:r>
              <a:rPr lang="en-SI" altLang="en-SI" sz="2600" dirty="0">
                <a:solidFill>
                  <a:srgbClr val="3D3F32"/>
                </a:solidFill>
                <a:latin typeface="Source Sans Pro" panose="020B0503030403020204" pitchFamily="34" charset="0"/>
              </a:rPr>
              <a:t>A packet of two lollipops costs 20 beuros,</a:t>
            </a:r>
          </a:p>
          <a:p>
            <a:pPr marL="0" indent="0" eaLnBrk="0" fontAlgn="base" hangingPunct="0">
              <a:lnSpc>
                <a:spcPct val="170000"/>
              </a:lnSpc>
              <a:spcBef>
                <a:spcPct val="0"/>
              </a:spcBef>
              <a:spcAft>
                <a:spcPct val="0"/>
              </a:spcAft>
              <a:buNone/>
            </a:pPr>
            <a:r>
              <a:rPr lang="en-SI" altLang="en-SI" sz="2600" dirty="0">
                <a:solidFill>
                  <a:srgbClr val="3D3F32"/>
                </a:solidFill>
                <a:latin typeface="Source Sans Pro" panose="020B0503030403020204" pitchFamily="34" charset="0"/>
              </a:rPr>
              <a:t>A packet of four costs 32 beuros,</a:t>
            </a:r>
          </a:p>
          <a:p>
            <a:pPr marL="0" indent="0" eaLnBrk="0" fontAlgn="base" hangingPunct="0">
              <a:lnSpc>
                <a:spcPct val="170000"/>
              </a:lnSpc>
              <a:spcBef>
                <a:spcPct val="0"/>
              </a:spcBef>
              <a:spcAft>
                <a:spcPct val="0"/>
              </a:spcAft>
              <a:buNone/>
            </a:pPr>
            <a:r>
              <a:rPr lang="en-SI" altLang="en-SI" sz="2600" dirty="0">
                <a:solidFill>
                  <a:srgbClr val="3D3F32"/>
                </a:solidFill>
                <a:latin typeface="Source Sans Pro" panose="020B0503030403020204" pitchFamily="34" charset="0"/>
              </a:rPr>
              <a:t>A packet of eight lollipops costs 48 beuros…</a:t>
            </a:r>
          </a:p>
          <a:p>
            <a:pPr marL="0" indent="0" eaLnBrk="0" fontAlgn="base" hangingPunct="0">
              <a:lnSpc>
                <a:spcPct val="170000"/>
              </a:lnSpc>
              <a:spcBef>
                <a:spcPct val="0"/>
              </a:spcBef>
              <a:spcAft>
                <a:spcPct val="0"/>
              </a:spcAft>
              <a:buNone/>
            </a:pPr>
            <a:endParaRPr lang="en-SI" altLang="en-SI" sz="2600" dirty="0">
              <a:solidFill>
                <a:srgbClr val="3D3F32"/>
              </a:solidFill>
              <a:latin typeface="Source Sans Pro" panose="020B0503030403020204" pitchFamily="34" charset="0"/>
            </a:endParaRPr>
          </a:p>
          <a:p>
            <a:pPr marL="0" indent="0" eaLnBrk="0" fontAlgn="base" hangingPunct="0">
              <a:lnSpc>
                <a:spcPct val="170000"/>
              </a:lnSpc>
              <a:spcBef>
                <a:spcPct val="0"/>
              </a:spcBef>
              <a:spcAft>
                <a:spcPct val="0"/>
              </a:spcAft>
              <a:buNone/>
            </a:pPr>
            <a:endParaRPr lang="en-SI" altLang="en-SI" sz="2600" dirty="0">
              <a:solidFill>
                <a:srgbClr val="3D3F32"/>
              </a:solidFill>
              <a:latin typeface="Source Sans Pro" panose="020B0503030403020204" pitchFamily="34" charset="0"/>
            </a:endParaRPr>
          </a:p>
          <a:p>
            <a:pPr marL="0" indent="0" eaLnBrk="0" fontAlgn="base" hangingPunct="0">
              <a:lnSpc>
                <a:spcPct val="170000"/>
              </a:lnSpc>
              <a:spcBef>
                <a:spcPct val="0"/>
              </a:spcBef>
              <a:spcAft>
                <a:spcPct val="0"/>
              </a:spcAft>
              <a:buNone/>
            </a:pPr>
            <a:r>
              <a:rPr lang="en-SI" altLang="en-SI" sz="2600" dirty="0">
                <a:solidFill>
                  <a:srgbClr val="3D3F32"/>
                </a:solidFill>
                <a:latin typeface="Source Sans Pro" panose="020B0503030403020204" pitchFamily="34" charset="0"/>
              </a:rPr>
              <a:t>A box with sixteen lollipos in costs 64 beuros.</a:t>
            </a:r>
          </a:p>
          <a:p>
            <a:pPr marL="0" indent="0" eaLnBrk="0" fontAlgn="base" hangingPunct="0">
              <a:lnSpc>
                <a:spcPct val="170000"/>
              </a:lnSpc>
              <a:spcBef>
                <a:spcPct val="0"/>
              </a:spcBef>
              <a:spcAft>
                <a:spcPct val="0"/>
              </a:spcAft>
              <a:buNone/>
            </a:pPr>
            <a:r>
              <a:rPr lang="en-SI" altLang="en-SI" sz="3600" dirty="0">
                <a:solidFill>
                  <a:srgbClr val="3D3F32"/>
                </a:solidFill>
                <a:latin typeface="Source Sans Pro" panose="020B0503030403020204" pitchFamily="34" charset="0"/>
              </a:rPr>
              <a:t>      </a:t>
            </a:r>
            <a:endParaRPr lang="sl-SI" dirty="0"/>
          </a:p>
        </p:txBody>
      </p:sp>
      <p:sp>
        <p:nvSpPr>
          <p:cNvPr id="9" name="Content Placeholder 8">
            <a:extLst>
              <a:ext uri="{FF2B5EF4-FFF2-40B4-BE49-F238E27FC236}">
                <a16:creationId xmlns:a16="http://schemas.microsoft.com/office/drawing/2014/main" id="{B77A8B81-D67E-7BA4-E9FF-C9AB18C8C22C}"/>
              </a:ext>
            </a:extLst>
          </p:cNvPr>
          <p:cNvSpPr>
            <a:spLocks noGrp="1"/>
          </p:cNvSpPr>
          <p:nvPr>
            <p:ph sz="quarter" idx="4"/>
          </p:nvPr>
        </p:nvSpPr>
        <p:spPr>
          <a:xfrm>
            <a:off x="6172202" y="1867367"/>
            <a:ext cx="5181601" cy="4846941"/>
          </a:xfrm>
        </p:spPr>
        <p:txBody>
          <a:bodyPr>
            <a:normAutofit fontScale="55000" lnSpcReduction="20000"/>
          </a:bodyPr>
          <a:lstStyle/>
          <a:p>
            <a:pPr marL="0" marR="0" lvl="0" indent="0" algn="l" defTabSz="914400" rtl="0" eaLnBrk="0" fontAlgn="base" latinLnBrk="0" hangingPunct="0">
              <a:lnSpc>
                <a:spcPct val="170000"/>
              </a:lnSpc>
              <a:spcBef>
                <a:spcPct val="0"/>
              </a:spcBef>
              <a:buClrTx/>
              <a:buSzTx/>
              <a:buFontTx/>
              <a:buNone/>
              <a:tabLst/>
            </a:pPr>
            <a:r>
              <a:rPr kumimoji="0" lang="en-GB" altLang="en-SI" sz="2600" b="0" i="0" u="none" strike="noStrike" cap="none" normalizeH="0" baseline="0" dirty="0" err="1">
                <a:ln>
                  <a:noFill/>
                </a:ln>
                <a:solidFill>
                  <a:srgbClr val="3D3F32"/>
                </a:solidFill>
                <a:effectLst/>
                <a:latin typeface="Source Sans Pro" panose="020B0503030403020204" pitchFamily="34" charset="0"/>
              </a:rPr>
              <a:t>En</a:t>
            </a:r>
            <a:r>
              <a:rPr kumimoji="0" lang="en-GB" altLang="en-SI" sz="2600" b="0" i="0" u="none" strike="noStrike" cap="none" normalizeH="0" baseline="0" dirty="0">
                <a:ln>
                  <a:noFill/>
                </a:ln>
                <a:solidFill>
                  <a:srgbClr val="3D3F32"/>
                </a:solidFill>
                <a:effectLst/>
                <a:latin typeface="Source Sans Pro" panose="020B0503030403020204" pitchFamily="34" charset="0"/>
              </a:rPr>
              <a:t>  </a:t>
            </a:r>
            <a:r>
              <a:rPr kumimoji="0" lang="en-GB" altLang="en-SI" sz="2600" b="0" i="0" u="none" strike="noStrike" cap="none" normalizeH="0" baseline="0" dirty="0" err="1">
                <a:ln>
                  <a:noFill/>
                </a:ln>
                <a:solidFill>
                  <a:srgbClr val="3D3F32"/>
                </a:solidFill>
                <a:effectLst/>
                <a:latin typeface="Source Sans Pro" panose="020B0503030403020204" pitchFamily="34" charset="0"/>
              </a:rPr>
              <a:t>krof</a:t>
            </a:r>
            <a:r>
              <a:rPr kumimoji="0" lang="en-GB" altLang="en-SI" sz="2600" b="0" i="0" u="none" strike="noStrike" cap="none" normalizeH="0" baseline="0" dirty="0">
                <a:ln>
                  <a:noFill/>
                </a:ln>
                <a:solidFill>
                  <a:srgbClr val="3D3F32"/>
                </a:solidFill>
                <a:effectLst/>
                <a:latin typeface="Source Sans Pro" panose="020B0503030403020204" pitchFamily="34" charset="0"/>
              </a:rPr>
              <a:t> </a:t>
            </a:r>
            <a:r>
              <a:rPr kumimoji="0" lang="en-GB" altLang="en-SI" sz="2600" b="0" i="0" u="none" strike="noStrike" cap="none" normalizeH="0" baseline="0" dirty="0" err="1">
                <a:ln>
                  <a:noFill/>
                </a:ln>
                <a:solidFill>
                  <a:srgbClr val="3D3F32"/>
                </a:solidFill>
                <a:effectLst/>
                <a:latin typeface="Source Sans Pro" panose="020B0503030403020204" pitchFamily="34" charset="0"/>
              </a:rPr>
              <a:t>stane</a:t>
            </a:r>
            <a:r>
              <a:rPr kumimoji="0" lang="en-GB" altLang="en-SI" sz="2600" b="0" i="0" u="none" strike="noStrike" cap="none" normalizeH="0" baseline="0" dirty="0">
                <a:ln>
                  <a:noFill/>
                </a:ln>
                <a:solidFill>
                  <a:srgbClr val="3D3F32"/>
                </a:solidFill>
                <a:effectLst/>
                <a:latin typeface="Source Sans Pro" panose="020B0503030403020204" pitchFamily="34" charset="0"/>
              </a:rPr>
              <a:t> 12 </a:t>
            </a:r>
            <a:r>
              <a:rPr kumimoji="0" lang="en-GB" altLang="en-SI" sz="2600" b="0" i="0" u="none" strike="noStrike" cap="none" normalizeH="0" baseline="0" dirty="0" err="1">
                <a:ln>
                  <a:noFill/>
                </a:ln>
                <a:solidFill>
                  <a:srgbClr val="3D3F32"/>
                </a:solidFill>
                <a:effectLst/>
                <a:latin typeface="Source Sans Pro" panose="020B0503030403020204" pitchFamily="34" charset="0"/>
              </a:rPr>
              <a:t>bevrov</a:t>
            </a:r>
            <a:r>
              <a:rPr kumimoji="0" lang="en-GB" altLang="en-SI" sz="2600" b="0" i="0" u="none" strike="noStrike" cap="none" normalizeH="0" baseline="0" dirty="0">
                <a:ln>
                  <a:noFill/>
                </a:ln>
                <a:solidFill>
                  <a:srgbClr val="3D3F32"/>
                </a:solidFill>
                <a:effectLst/>
                <a:latin typeface="Source Sans Pro" panose="020B0503030403020204" pitchFamily="34" charset="0"/>
              </a:rPr>
              <a:t>.</a:t>
            </a:r>
          </a:p>
          <a:p>
            <a:pPr marL="0" marR="0" lvl="0" indent="0" algn="l" defTabSz="914400" rtl="0" eaLnBrk="0" fontAlgn="base" latinLnBrk="0" hangingPunct="0">
              <a:lnSpc>
                <a:spcPct val="170000"/>
              </a:lnSpc>
              <a:spcBef>
                <a:spcPct val="0"/>
              </a:spcBef>
              <a:buClrTx/>
              <a:buSzTx/>
              <a:buFontTx/>
              <a:buNone/>
              <a:tabLst/>
            </a:pPr>
            <a:r>
              <a:rPr kumimoji="0" lang="en-GB" altLang="en-SI" sz="2600" b="0" i="0" u="none" strike="noStrike" cap="none" normalizeH="0" baseline="0" dirty="0" err="1">
                <a:ln>
                  <a:noFill/>
                </a:ln>
                <a:solidFill>
                  <a:srgbClr val="3D3F32"/>
                </a:solidFill>
                <a:effectLst/>
                <a:latin typeface="Source Sans Pro" panose="020B0503030403020204" pitchFamily="34" charset="0"/>
              </a:rPr>
              <a:t>Paket</a:t>
            </a:r>
            <a:r>
              <a:rPr kumimoji="0" lang="en-GB" altLang="en-SI" sz="2600" b="0" i="0" u="none" strike="noStrike" cap="none" normalizeH="0" baseline="0" dirty="0">
                <a:ln>
                  <a:noFill/>
                </a:ln>
                <a:solidFill>
                  <a:srgbClr val="3D3F32"/>
                </a:solidFill>
                <a:effectLst/>
                <a:latin typeface="Source Sans Pro" panose="020B0503030403020204" pitchFamily="34" charset="0"/>
              </a:rPr>
              <a:t> </a:t>
            </a:r>
            <a:r>
              <a:rPr kumimoji="0" lang="en-GB" altLang="en-SI" sz="2600" b="0" i="0" u="none" strike="noStrike" cap="none" normalizeH="0" baseline="0" dirty="0" err="1">
                <a:ln>
                  <a:noFill/>
                </a:ln>
                <a:solidFill>
                  <a:srgbClr val="3D3F32"/>
                </a:solidFill>
                <a:effectLst/>
                <a:latin typeface="Source Sans Pro" panose="020B0503030403020204" pitchFamily="34" charset="0"/>
              </a:rPr>
              <a:t>dveh</a:t>
            </a:r>
            <a:r>
              <a:rPr kumimoji="0" lang="en-GB" altLang="en-SI" sz="2600" b="0" i="0" u="none" strike="noStrike" cap="none" normalizeH="0" baseline="0" dirty="0">
                <a:ln>
                  <a:noFill/>
                </a:ln>
                <a:solidFill>
                  <a:srgbClr val="3D3F32"/>
                </a:solidFill>
                <a:effectLst/>
                <a:latin typeface="Source Sans Pro" panose="020B0503030403020204" pitchFamily="34" charset="0"/>
              </a:rPr>
              <a:t> </a:t>
            </a:r>
            <a:r>
              <a:rPr kumimoji="0" lang="en-GB" altLang="en-SI" sz="2600" b="0" i="0" u="none" strike="noStrike" cap="none" normalizeH="0" baseline="0" dirty="0" err="1">
                <a:ln>
                  <a:noFill/>
                </a:ln>
                <a:solidFill>
                  <a:srgbClr val="3D3F32"/>
                </a:solidFill>
                <a:effectLst/>
                <a:latin typeface="Source Sans Pro" panose="020B0503030403020204" pitchFamily="34" charset="0"/>
              </a:rPr>
              <a:t>krofov</a:t>
            </a:r>
            <a:r>
              <a:rPr kumimoji="0" lang="en-GB" altLang="en-SI" sz="2600" b="0" i="0" u="none" strike="noStrike" cap="none" normalizeH="0" baseline="0" dirty="0">
                <a:ln>
                  <a:noFill/>
                </a:ln>
                <a:solidFill>
                  <a:srgbClr val="3D3F32"/>
                </a:solidFill>
                <a:effectLst/>
                <a:latin typeface="Source Sans Pro" panose="020B0503030403020204" pitchFamily="34" charset="0"/>
              </a:rPr>
              <a:t> </a:t>
            </a:r>
            <a:r>
              <a:rPr kumimoji="0" lang="en-GB" altLang="en-SI" sz="2600" b="0" i="0" u="none" strike="noStrike" cap="none" normalizeH="0" baseline="0" dirty="0" err="1">
                <a:ln>
                  <a:noFill/>
                </a:ln>
                <a:solidFill>
                  <a:srgbClr val="3D3F32"/>
                </a:solidFill>
                <a:effectLst/>
                <a:latin typeface="Source Sans Pro" panose="020B0503030403020204" pitchFamily="34" charset="0"/>
              </a:rPr>
              <a:t>stane</a:t>
            </a:r>
            <a:r>
              <a:rPr kumimoji="0" lang="en-GB" altLang="en-SI" sz="2600" b="0" i="0" u="none" strike="noStrike" cap="none" normalizeH="0" baseline="0" dirty="0">
                <a:ln>
                  <a:noFill/>
                </a:ln>
                <a:solidFill>
                  <a:srgbClr val="3D3F32"/>
                </a:solidFill>
                <a:effectLst/>
                <a:latin typeface="Source Sans Pro" panose="020B0503030403020204" pitchFamily="34" charset="0"/>
              </a:rPr>
              <a:t> 20 </a:t>
            </a:r>
            <a:r>
              <a:rPr kumimoji="0" lang="en-GB" altLang="en-SI" sz="2600" b="0" i="0" u="none" strike="noStrike" cap="none" normalizeH="0" baseline="0" dirty="0" err="1">
                <a:ln>
                  <a:noFill/>
                </a:ln>
                <a:solidFill>
                  <a:srgbClr val="3D3F32"/>
                </a:solidFill>
                <a:effectLst/>
                <a:latin typeface="Source Sans Pro" panose="020B0503030403020204" pitchFamily="34" charset="0"/>
              </a:rPr>
              <a:t>bevrov</a:t>
            </a:r>
            <a:r>
              <a:rPr kumimoji="0" lang="en-GB" altLang="en-SI" sz="2600" b="0" i="0" u="none" strike="noStrike" cap="none" normalizeH="0" baseline="0" dirty="0">
                <a:ln>
                  <a:noFill/>
                </a:ln>
                <a:solidFill>
                  <a:srgbClr val="3D3F32"/>
                </a:solidFill>
                <a:effectLst/>
                <a:latin typeface="Source Sans Pro" panose="020B0503030403020204" pitchFamily="34" charset="0"/>
              </a:rPr>
              <a:t>,</a:t>
            </a:r>
          </a:p>
          <a:p>
            <a:pPr marL="0" marR="0" lvl="0" indent="0" algn="l" defTabSz="914400" rtl="0" eaLnBrk="0" fontAlgn="base" latinLnBrk="0" hangingPunct="0">
              <a:lnSpc>
                <a:spcPct val="170000"/>
              </a:lnSpc>
              <a:spcBef>
                <a:spcPct val="0"/>
              </a:spcBef>
              <a:buClrTx/>
              <a:buSzTx/>
              <a:buFontTx/>
              <a:buNone/>
              <a:tabLst/>
            </a:pPr>
            <a:r>
              <a:rPr kumimoji="0" lang="en-GB" altLang="en-SI" sz="2600" b="0" i="0" u="none" strike="noStrike" cap="none" normalizeH="0" baseline="0" dirty="0" err="1">
                <a:ln>
                  <a:noFill/>
                </a:ln>
                <a:solidFill>
                  <a:srgbClr val="3D3F32"/>
                </a:solidFill>
                <a:effectLst/>
                <a:latin typeface="Source Sans Pro" panose="020B0503030403020204" pitchFamily="34" charset="0"/>
              </a:rPr>
              <a:t>paket</a:t>
            </a:r>
            <a:r>
              <a:rPr kumimoji="0" lang="en-GB" altLang="en-SI" sz="2600" b="0" i="0" u="none" strike="noStrike" cap="none" normalizeH="0" baseline="0" dirty="0">
                <a:ln>
                  <a:noFill/>
                </a:ln>
                <a:solidFill>
                  <a:srgbClr val="3D3F32"/>
                </a:solidFill>
                <a:effectLst/>
                <a:latin typeface="Source Sans Pro" panose="020B0503030403020204" pitchFamily="34" charset="0"/>
              </a:rPr>
              <a:t> </a:t>
            </a:r>
            <a:r>
              <a:rPr kumimoji="0" lang="en-GB" altLang="en-SI" sz="2600" b="0" i="0" u="none" strike="noStrike" cap="none" normalizeH="0" baseline="0" dirty="0" err="1">
                <a:ln>
                  <a:noFill/>
                </a:ln>
                <a:solidFill>
                  <a:srgbClr val="3D3F32"/>
                </a:solidFill>
                <a:effectLst/>
                <a:latin typeface="Source Sans Pro" panose="020B0503030403020204" pitchFamily="34" charset="0"/>
              </a:rPr>
              <a:t>štirih</a:t>
            </a:r>
            <a:r>
              <a:rPr kumimoji="0" lang="en-GB" altLang="en-SI" sz="2600" b="0" i="0" u="none" strike="noStrike" cap="none" normalizeH="0" baseline="0" dirty="0">
                <a:ln>
                  <a:noFill/>
                </a:ln>
                <a:solidFill>
                  <a:srgbClr val="3D3F32"/>
                </a:solidFill>
                <a:effectLst/>
                <a:latin typeface="Source Sans Pro" panose="020B0503030403020204" pitchFamily="34" charset="0"/>
              </a:rPr>
              <a:t> pa 32 </a:t>
            </a:r>
            <a:r>
              <a:rPr kumimoji="0" lang="en-GB" altLang="en-SI" sz="2600" b="0" i="0" u="none" strike="noStrike" cap="none" normalizeH="0" baseline="0" dirty="0" err="1">
                <a:ln>
                  <a:noFill/>
                </a:ln>
                <a:solidFill>
                  <a:srgbClr val="3D3F32"/>
                </a:solidFill>
                <a:effectLst/>
                <a:latin typeface="Source Sans Pro" panose="020B0503030403020204" pitchFamily="34" charset="0"/>
              </a:rPr>
              <a:t>bevrov</a:t>
            </a:r>
            <a:r>
              <a:rPr kumimoji="0" lang="en-GB" altLang="en-SI" sz="2600" b="0" i="0" u="none" strike="noStrike" cap="none" normalizeH="0" baseline="0" dirty="0">
                <a:ln>
                  <a:noFill/>
                </a:ln>
                <a:solidFill>
                  <a:srgbClr val="3D3F32"/>
                </a:solidFill>
                <a:effectLst/>
                <a:latin typeface="Source Sans Pro" panose="020B0503030403020204" pitchFamily="34" charset="0"/>
              </a:rPr>
              <a:t>,</a:t>
            </a:r>
          </a:p>
          <a:p>
            <a:pPr marL="0" marR="0" lvl="0" indent="0" algn="l" defTabSz="914400" rtl="0" eaLnBrk="0" fontAlgn="base" latinLnBrk="0" hangingPunct="0">
              <a:lnSpc>
                <a:spcPct val="170000"/>
              </a:lnSpc>
              <a:spcBef>
                <a:spcPct val="0"/>
              </a:spcBef>
              <a:buClrTx/>
              <a:buSzTx/>
              <a:buFontTx/>
              <a:buNone/>
              <a:tabLst/>
            </a:pPr>
            <a:r>
              <a:rPr kumimoji="0" lang="en-GB" altLang="en-SI" sz="2600" b="0" i="0" u="none" strike="noStrike" cap="none" normalizeH="0" baseline="0" dirty="0" err="1">
                <a:ln>
                  <a:noFill/>
                </a:ln>
                <a:solidFill>
                  <a:srgbClr val="3D3F32"/>
                </a:solidFill>
                <a:effectLst/>
                <a:latin typeface="Source Sans Pro" panose="020B0503030403020204" pitchFamily="34" charset="0"/>
              </a:rPr>
              <a:t>paket</a:t>
            </a:r>
            <a:r>
              <a:rPr kumimoji="0" lang="en-GB" altLang="en-SI" sz="2600" b="0" i="0" u="none" strike="noStrike" cap="none" normalizeH="0" baseline="0" dirty="0">
                <a:ln>
                  <a:noFill/>
                </a:ln>
                <a:solidFill>
                  <a:srgbClr val="3D3F32"/>
                </a:solidFill>
                <a:effectLst/>
                <a:latin typeface="Source Sans Pro" panose="020B0503030403020204" pitchFamily="34" charset="0"/>
              </a:rPr>
              <a:t> </a:t>
            </a:r>
            <a:r>
              <a:rPr kumimoji="0" lang="en-GB" altLang="en-SI" sz="2600" b="0" i="0" u="none" strike="noStrike" cap="none" normalizeH="0" baseline="0" dirty="0" err="1">
                <a:ln>
                  <a:noFill/>
                </a:ln>
                <a:solidFill>
                  <a:srgbClr val="3D3F32"/>
                </a:solidFill>
                <a:effectLst/>
                <a:latin typeface="Source Sans Pro" panose="020B0503030403020204" pitchFamily="34" charset="0"/>
              </a:rPr>
              <a:t>osmih</a:t>
            </a:r>
            <a:r>
              <a:rPr kumimoji="0" lang="en-GB" altLang="en-SI" sz="2600" b="0" i="0" u="none" strike="noStrike" cap="none" normalizeH="0" baseline="0" dirty="0">
                <a:ln>
                  <a:noFill/>
                </a:ln>
                <a:solidFill>
                  <a:srgbClr val="3D3F32"/>
                </a:solidFill>
                <a:effectLst/>
                <a:latin typeface="Source Sans Pro" panose="020B0503030403020204" pitchFamily="34" charset="0"/>
              </a:rPr>
              <a:t> </a:t>
            </a:r>
            <a:r>
              <a:rPr kumimoji="0" lang="en-GB" altLang="en-SI" sz="2600" b="0" i="0" u="none" strike="noStrike" cap="none" normalizeH="0" baseline="0" dirty="0" err="1">
                <a:ln>
                  <a:noFill/>
                </a:ln>
                <a:solidFill>
                  <a:srgbClr val="3D3F32"/>
                </a:solidFill>
                <a:effectLst/>
                <a:latin typeface="Source Sans Pro" panose="020B0503030403020204" pitchFamily="34" charset="0"/>
              </a:rPr>
              <a:t>krofov</a:t>
            </a:r>
            <a:r>
              <a:rPr kumimoji="0" lang="en-GB" altLang="en-SI" sz="2600" b="0" i="0" u="none" strike="noStrike" cap="none" normalizeH="0" baseline="0" dirty="0">
                <a:ln>
                  <a:noFill/>
                </a:ln>
                <a:solidFill>
                  <a:srgbClr val="3D3F32"/>
                </a:solidFill>
                <a:effectLst/>
                <a:latin typeface="Source Sans Pro" panose="020B0503030403020204" pitchFamily="34" charset="0"/>
              </a:rPr>
              <a:t> </a:t>
            </a:r>
            <a:r>
              <a:rPr kumimoji="0" lang="en-GB" altLang="en-SI" sz="2600" b="0" i="0" u="none" strike="noStrike" cap="none" normalizeH="0" baseline="0" dirty="0" err="1">
                <a:ln>
                  <a:noFill/>
                </a:ln>
                <a:solidFill>
                  <a:srgbClr val="3D3F32"/>
                </a:solidFill>
                <a:effectLst/>
                <a:latin typeface="Source Sans Pro" panose="020B0503030403020204" pitchFamily="34" charset="0"/>
              </a:rPr>
              <a:t>stane</a:t>
            </a:r>
            <a:r>
              <a:rPr kumimoji="0" lang="en-GB" altLang="en-SI" sz="2600" b="0" i="0" u="none" strike="noStrike" cap="none" normalizeH="0" baseline="0" dirty="0">
                <a:ln>
                  <a:noFill/>
                </a:ln>
                <a:solidFill>
                  <a:srgbClr val="3D3F32"/>
                </a:solidFill>
                <a:effectLst/>
                <a:latin typeface="Source Sans Pro" panose="020B0503030403020204" pitchFamily="34" charset="0"/>
              </a:rPr>
              <a:t> 48 </a:t>
            </a:r>
            <a:r>
              <a:rPr kumimoji="0" lang="en-GB" altLang="en-SI" sz="2600" b="0" i="0" u="none" strike="noStrike" cap="none" normalizeH="0" baseline="0" dirty="0" err="1">
                <a:ln>
                  <a:noFill/>
                </a:ln>
                <a:solidFill>
                  <a:srgbClr val="3D3F32"/>
                </a:solidFill>
                <a:effectLst/>
                <a:latin typeface="Source Sans Pro" panose="020B0503030403020204" pitchFamily="34" charset="0"/>
              </a:rPr>
              <a:t>bevrov</a:t>
            </a:r>
            <a:r>
              <a:rPr kumimoji="0" lang="en-GB" altLang="en-SI" sz="2600" b="0" i="0" u="none" strike="noStrike" cap="none" normalizeH="0" baseline="0" dirty="0">
                <a:ln>
                  <a:noFill/>
                </a:ln>
                <a:solidFill>
                  <a:srgbClr val="3D3F32"/>
                </a:solidFill>
                <a:effectLst/>
                <a:latin typeface="Source Sans Pro" panose="020B0503030403020204" pitchFamily="34" charset="0"/>
              </a:rPr>
              <a:t>,</a:t>
            </a:r>
          </a:p>
          <a:p>
            <a:pPr marL="0" indent="0" eaLnBrk="0" fontAlgn="base" hangingPunct="0">
              <a:lnSpc>
                <a:spcPct val="170000"/>
              </a:lnSpc>
              <a:spcBef>
                <a:spcPct val="0"/>
              </a:spcBef>
              <a:buNone/>
            </a:pPr>
            <a:r>
              <a:rPr kumimoji="0" lang="en-GB" altLang="en-SI" sz="2600" b="0" i="0" u="none" strike="noStrike" cap="none" normalizeH="0" baseline="0" dirty="0" err="1">
                <a:ln>
                  <a:noFill/>
                </a:ln>
                <a:solidFill>
                  <a:srgbClr val="3D3F32"/>
                </a:solidFill>
                <a:effectLst/>
                <a:latin typeface="Source Sans Pro" panose="020B0503030403020204" pitchFamily="34" charset="0"/>
              </a:rPr>
              <a:t>škatla</a:t>
            </a:r>
            <a:r>
              <a:rPr kumimoji="0" lang="en-GB" altLang="en-SI" sz="2600" b="0" i="0" u="none" strike="noStrike" cap="none" normalizeH="0" baseline="0" dirty="0">
                <a:ln>
                  <a:noFill/>
                </a:ln>
                <a:solidFill>
                  <a:srgbClr val="3D3F32"/>
                </a:solidFill>
                <a:effectLst/>
                <a:latin typeface="Source Sans Pro" panose="020B0503030403020204" pitchFamily="34" charset="0"/>
              </a:rPr>
              <a:t> s </a:t>
            </a:r>
            <a:r>
              <a:rPr kumimoji="0" lang="en-GB" altLang="en-SI" sz="2600" b="0" i="0" u="none" strike="noStrike" cap="none" normalizeH="0" baseline="0" dirty="0" err="1">
                <a:ln>
                  <a:noFill/>
                </a:ln>
                <a:solidFill>
                  <a:srgbClr val="3D3F32"/>
                </a:solidFill>
                <a:effectLst/>
                <a:latin typeface="Source Sans Pro" panose="020B0503030403020204" pitchFamily="34" charset="0"/>
              </a:rPr>
              <a:t>šestnajstimi</a:t>
            </a:r>
            <a:r>
              <a:rPr kumimoji="0" lang="en-GB" altLang="en-SI" sz="2600" b="0" i="0" u="none" strike="noStrike" cap="none" normalizeH="0" baseline="0" dirty="0">
                <a:ln>
                  <a:noFill/>
                </a:ln>
                <a:solidFill>
                  <a:srgbClr val="3D3F32"/>
                </a:solidFill>
                <a:effectLst/>
                <a:latin typeface="Source Sans Pro" panose="020B0503030403020204" pitchFamily="34" charset="0"/>
              </a:rPr>
              <a:t> </a:t>
            </a:r>
            <a:r>
              <a:rPr kumimoji="0" lang="en-GB" altLang="en-SI" sz="2600" b="0" i="0" u="none" strike="noStrike" cap="none" normalizeH="0" baseline="0" dirty="0" err="1">
                <a:ln>
                  <a:noFill/>
                </a:ln>
                <a:solidFill>
                  <a:srgbClr val="3D3F32"/>
                </a:solidFill>
                <a:effectLst/>
                <a:latin typeface="Source Sans Pro" panose="020B0503030403020204" pitchFamily="34" charset="0"/>
              </a:rPr>
              <a:t>krofi</a:t>
            </a:r>
            <a:r>
              <a:rPr kumimoji="0" lang="en-GB" altLang="en-SI" sz="2600" b="0" i="0" u="none" strike="noStrike" cap="none" normalizeH="0" baseline="0" dirty="0">
                <a:ln>
                  <a:noFill/>
                </a:ln>
                <a:solidFill>
                  <a:srgbClr val="3D3F32"/>
                </a:solidFill>
                <a:effectLst/>
                <a:latin typeface="Source Sans Pro" panose="020B0503030403020204" pitchFamily="34" charset="0"/>
              </a:rPr>
              <a:t> </a:t>
            </a:r>
            <a:r>
              <a:rPr kumimoji="0" lang="en-GB" altLang="en-SI" sz="2600" b="0" i="0" u="none" strike="noStrike" cap="none" normalizeH="0" baseline="0" dirty="0" err="1">
                <a:ln>
                  <a:noFill/>
                </a:ln>
                <a:solidFill>
                  <a:srgbClr val="3D3F32"/>
                </a:solidFill>
                <a:effectLst/>
                <a:latin typeface="Source Sans Pro" panose="020B0503030403020204" pitchFamily="34" charset="0"/>
              </a:rPr>
              <a:t>stane</a:t>
            </a:r>
            <a:r>
              <a:rPr kumimoji="0" lang="en-GB" altLang="en-SI" sz="2600" b="0" i="0" u="none" strike="noStrike" cap="none" normalizeH="0" baseline="0" dirty="0">
                <a:ln>
                  <a:noFill/>
                </a:ln>
                <a:solidFill>
                  <a:srgbClr val="3D3F32"/>
                </a:solidFill>
                <a:effectLst/>
                <a:latin typeface="Source Sans Pro" panose="020B0503030403020204" pitchFamily="34" charset="0"/>
              </a:rPr>
              <a:t> 64 </a:t>
            </a:r>
            <a:r>
              <a:rPr kumimoji="0" lang="en-GB" altLang="en-SI" sz="2600" b="0" i="0" u="none" strike="noStrike" cap="none" normalizeH="0" baseline="0" dirty="0" err="1">
                <a:ln>
                  <a:noFill/>
                </a:ln>
                <a:solidFill>
                  <a:srgbClr val="3D3F32"/>
                </a:solidFill>
                <a:effectLst/>
                <a:latin typeface="Source Sans Pro" panose="020B0503030403020204" pitchFamily="34" charset="0"/>
              </a:rPr>
              <a:t>bevrov</a:t>
            </a:r>
            <a:r>
              <a:rPr kumimoji="0" lang="en-GB" altLang="en-SI" sz="2600" b="0" i="0" u="none" strike="noStrike" cap="none" normalizeH="0" baseline="0" dirty="0">
                <a:ln>
                  <a:noFill/>
                </a:ln>
                <a:solidFill>
                  <a:srgbClr val="3D3F32"/>
                </a:solidFill>
                <a:effectLst/>
                <a:latin typeface="Source Sans Pro" panose="020B0503030403020204" pitchFamily="34" charset="0"/>
              </a:rPr>
              <a:t>.</a:t>
            </a:r>
          </a:p>
          <a:p>
            <a:pPr marL="0" indent="0" eaLnBrk="0" fontAlgn="base" hangingPunct="0">
              <a:lnSpc>
                <a:spcPct val="170000"/>
              </a:lnSpc>
              <a:spcBef>
                <a:spcPct val="0"/>
              </a:spcBef>
              <a:buNone/>
            </a:pPr>
            <a:endParaRPr lang="en-GB" altLang="en-SI" sz="2300" dirty="0">
              <a:solidFill>
                <a:srgbClr val="3D3F32"/>
              </a:solidFill>
              <a:latin typeface="Source Sans Pro" panose="020B0503030403020204" pitchFamily="34" charset="0"/>
            </a:endParaRPr>
          </a:p>
          <a:p>
            <a:pPr marL="0" indent="0" eaLnBrk="0" fontAlgn="base" hangingPunct="0">
              <a:lnSpc>
                <a:spcPct val="170000"/>
              </a:lnSpc>
              <a:spcBef>
                <a:spcPct val="0"/>
              </a:spcBef>
              <a:buNone/>
            </a:pPr>
            <a:endParaRPr kumimoji="0" lang="en-GB" altLang="en-SI" sz="2300" b="0" i="0" u="none" strike="noStrike" cap="none" normalizeH="0" baseline="0" dirty="0">
              <a:ln>
                <a:noFill/>
              </a:ln>
              <a:solidFill>
                <a:srgbClr val="3D3F32"/>
              </a:solidFill>
              <a:effectLst/>
              <a:latin typeface="Source Sans Pro" panose="020B0503030403020204" pitchFamily="34" charset="0"/>
            </a:endParaRPr>
          </a:p>
          <a:p>
            <a:pPr marL="0" indent="0" eaLnBrk="0" fontAlgn="base" hangingPunct="0">
              <a:lnSpc>
                <a:spcPct val="170000"/>
              </a:lnSpc>
              <a:spcBef>
                <a:spcPct val="0"/>
              </a:spcBef>
              <a:buNone/>
            </a:pPr>
            <a:endParaRPr kumimoji="0" lang="en-GB" altLang="en-SI" sz="2300" b="0" i="0" u="none" strike="noStrike" cap="none" normalizeH="0" baseline="0" dirty="0">
              <a:ln>
                <a:noFill/>
              </a:ln>
              <a:solidFill>
                <a:srgbClr val="3D3F32"/>
              </a:solidFill>
              <a:effectLst/>
              <a:latin typeface="Source Sans Pro" panose="020B0503030403020204" pitchFamily="34" charset="0"/>
            </a:endParaRPr>
          </a:p>
          <a:p>
            <a:pPr marL="0" marR="0" lvl="0" indent="0" algn="l" defTabSz="914400" rtl="0" eaLnBrk="0" fontAlgn="base" latinLnBrk="0" hangingPunct="0">
              <a:lnSpc>
                <a:spcPct val="170000"/>
              </a:lnSpc>
              <a:spcBef>
                <a:spcPct val="0"/>
              </a:spcBef>
              <a:buClrTx/>
              <a:buSzTx/>
              <a:buFontTx/>
              <a:buNone/>
              <a:tabLst/>
            </a:pPr>
            <a:endParaRPr lang="en-GB" altLang="en-SI" sz="2300" dirty="0">
              <a:solidFill>
                <a:srgbClr val="3D3F32"/>
              </a:solidFill>
              <a:latin typeface="Source Sans Pro" panose="020B0503030403020204" pitchFamily="34" charset="0"/>
            </a:endParaRPr>
          </a:p>
          <a:p>
            <a:pPr marL="0" marR="0" lvl="0" indent="0" algn="l" defTabSz="914400" rtl="0" eaLnBrk="0" fontAlgn="base" latinLnBrk="0" hangingPunct="0">
              <a:lnSpc>
                <a:spcPct val="170000"/>
              </a:lnSpc>
              <a:spcBef>
                <a:spcPct val="0"/>
              </a:spcBef>
              <a:buClrTx/>
              <a:buSzTx/>
              <a:buFontTx/>
              <a:buNone/>
              <a:tabLst/>
            </a:pPr>
            <a:endParaRPr kumimoji="0" lang="en-GB" altLang="en-SI" sz="2300" b="0" i="0" u="none" strike="noStrike" cap="none" normalizeH="0" baseline="0" dirty="0">
              <a:ln>
                <a:noFill/>
              </a:ln>
              <a:solidFill>
                <a:srgbClr val="3D3F32"/>
              </a:solidFill>
              <a:effectLst/>
              <a:latin typeface="Source Sans Pro" panose="020B0503030403020204" pitchFamily="34" charset="0"/>
            </a:endParaRPr>
          </a:p>
          <a:p>
            <a:pPr marL="0" marR="0" lvl="0" indent="0" algn="l" defTabSz="914400" rtl="0" eaLnBrk="0" fontAlgn="base" latinLnBrk="0" hangingPunct="0">
              <a:lnSpc>
                <a:spcPct val="170000"/>
              </a:lnSpc>
              <a:spcBef>
                <a:spcPct val="0"/>
              </a:spcBef>
              <a:buClrTx/>
              <a:buSzTx/>
              <a:buFontTx/>
              <a:buNone/>
              <a:tabLst/>
            </a:pPr>
            <a:endParaRPr kumimoji="0" lang="en-GB" altLang="en-SI" sz="2300" b="0" i="0" u="none" strike="noStrike" cap="none" normalizeH="0" baseline="0" dirty="0">
              <a:ln>
                <a:noFill/>
              </a:ln>
              <a:solidFill>
                <a:srgbClr val="3D3F32"/>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SI" sz="2000" b="0" i="0" u="none" strike="noStrike" cap="none" normalizeH="0" baseline="0" dirty="0">
              <a:ln>
                <a:noFill/>
              </a:ln>
              <a:solidFill>
                <a:srgbClr val="3D3F32"/>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SI" altLang="en-SI" sz="2000" b="0" i="0" u="none" strike="noStrike" cap="none" normalizeH="0" baseline="0" dirty="0">
              <a:ln>
                <a:noFill/>
              </a:ln>
              <a:solidFill>
                <a:srgbClr val="3D3F32"/>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SI" sz="3200" b="1" i="0" u="none" strike="noStrike" cap="none" normalizeH="0" baseline="0" dirty="0" err="1">
                <a:ln>
                  <a:noFill/>
                </a:ln>
                <a:solidFill>
                  <a:srgbClr val="3D3F32"/>
                </a:solidFill>
                <a:effectLst/>
                <a:latin typeface="Source Sans Pro" panose="020B0503030403020204" pitchFamily="34" charset="0"/>
              </a:rPr>
              <a:t>Kolikšen</a:t>
            </a:r>
            <a:r>
              <a:rPr kumimoji="0" lang="en-GB" altLang="en-SI" sz="3200" b="1" i="0" u="none" strike="noStrike" cap="none" normalizeH="0" baseline="0" dirty="0">
                <a:ln>
                  <a:noFill/>
                </a:ln>
                <a:solidFill>
                  <a:srgbClr val="3D3F32"/>
                </a:solidFill>
                <a:effectLst/>
                <a:latin typeface="Source Sans Pro" panose="020B0503030403020204" pitchFamily="34" charset="0"/>
              </a:rPr>
              <a:t> je </a:t>
            </a:r>
            <a:r>
              <a:rPr kumimoji="0" lang="en-GB" altLang="en-SI" sz="3200" b="1" i="0" u="none" strike="noStrike" cap="none" normalizeH="0" baseline="0" dirty="0" err="1">
                <a:ln>
                  <a:noFill/>
                </a:ln>
                <a:solidFill>
                  <a:srgbClr val="3D3F32"/>
                </a:solidFill>
                <a:effectLst/>
                <a:latin typeface="Source Sans Pro" panose="020B0503030403020204" pitchFamily="34" charset="0"/>
              </a:rPr>
              <a:t>najmanjši</a:t>
            </a:r>
            <a:r>
              <a:rPr kumimoji="0" lang="en-GB" altLang="en-SI" sz="3200" b="1" i="0" u="none" strike="noStrike" cap="none" normalizeH="0" baseline="0" dirty="0">
                <a:ln>
                  <a:noFill/>
                </a:ln>
                <a:solidFill>
                  <a:srgbClr val="3D3F32"/>
                </a:solidFill>
                <a:effectLst/>
                <a:latin typeface="Source Sans Pro" panose="020B0503030403020204" pitchFamily="34" charset="0"/>
              </a:rPr>
              <a:t> </a:t>
            </a:r>
            <a:r>
              <a:rPr kumimoji="0" lang="en-GB" altLang="en-SI" sz="3200" b="1" i="0" u="none" strike="noStrike" cap="none" normalizeH="0" baseline="0" dirty="0" err="1">
                <a:ln>
                  <a:noFill/>
                </a:ln>
                <a:solidFill>
                  <a:srgbClr val="3D3F32"/>
                </a:solidFill>
                <a:effectLst/>
                <a:latin typeface="Source Sans Pro" panose="020B0503030403020204" pitchFamily="34" charset="0"/>
              </a:rPr>
              <a:t>znesek</a:t>
            </a:r>
            <a:r>
              <a:rPr kumimoji="0" lang="en-GB" altLang="en-SI" sz="3200" b="1" i="0" u="none" strike="noStrike" cap="none" normalizeH="0" baseline="0" dirty="0">
                <a:ln>
                  <a:noFill/>
                </a:ln>
                <a:solidFill>
                  <a:srgbClr val="3D3F32"/>
                </a:solidFill>
                <a:effectLst/>
                <a:latin typeface="Source Sans Pro" panose="020B0503030403020204" pitchFamily="34" charset="0"/>
              </a:rPr>
              <a:t> </a:t>
            </a:r>
            <a:r>
              <a:rPr kumimoji="0" lang="en-GB" altLang="en-SI" sz="3200" b="1" i="0" u="none" strike="noStrike" cap="none" normalizeH="0" baseline="0" dirty="0" err="1">
                <a:ln>
                  <a:noFill/>
                </a:ln>
                <a:solidFill>
                  <a:srgbClr val="3D3F32"/>
                </a:solidFill>
                <a:effectLst/>
                <a:latin typeface="Source Sans Pro" panose="020B0503030403020204" pitchFamily="34" charset="0"/>
              </a:rPr>
              <a:t>denarja</a:t>
            </a:r>
            <a:r>
              <a:rPr kumimoji="0" lang="en-GB" altLang="en-SI" sz="3200" b="1" i="0" u="none" strike="noStrike" cap="none" normalizeH="0" baseline="0" dirty="0">
                <a:ln>
                  <a:noFill/>
                </a:ln>
                <a:solidFill>
                  <a:srgbClr val="3D3F32"/>
                </a:solidFill>
                <a:effectLst/>
                <a:latin typeface="Source Sans Pro" panose="020B0503030403020204" pitchFamily="34" charset="0"/>
              </a:rPr>
              <a:t>, ki ga </a:t>
            </a:r>
            <a:r>
              <a:rPr kumimoji="0" lang="en-GB" altLang="en-SI" sz="3200" b="1" i="0" u="none" strike="noStrike" cap="none" normalizeH="0" baseline="0" dirty="0" err="1">
                <a:ln>
                  <a:noFill/>
                </a:ln>
                <a:solidFill>
                  <a:srgbClr val="3D3F32"/>
                </a:solidFill>
                <a:effectLst/>
                <a:latin typeface="Source Sans Pro" panose="020B0503030403020204" pitchFamily="34" charset="0"/>
              </a:rPr>
              <a:t>moramo</a:t>
            </a:r>
            <a:r>
              <a:rPr kumimoji="0" lang="en-GB" altLang="en-SI" sz="3200" b="1" i="0" u="none" strike="noStrike" cap="none" normalizeH="0" baseline="0" dirty="0">
                <a:ln>
                  <a:noFill/>
                </a:ln>
                <a:solidFill>
                  <a:srgbClr val="3D3F32"/>
                </a:solidFill>
                <a:effectLst/>
                <a:latin typeface="Source Sans Pro" panose="020B0503030403020204" pitchFamily="34" charset="0"/>
              </a:rPr>
              <a:t> </a:t>
            </a:r>
            <a:r>
              <a:rPr kumimoji="0" lang="en-GB" altLang="en-SI" sz="3200" b="1" i="0" u="none" strike="noStrike" cap="none" normalizeH="0" baseline="0" dirty="0" err="1">
                <a:ln>
                  <a:noFill/>
                </a:ln>
                <a:solidFill>
                  <a:srgbClr val="3D3F32"/>
                </a:solidFill>
                <a:effectLst/>
                <a:latin typeface="Source Sans Pro" panose="020B0503030403020204" pitchFamily="34" charset="0"/>
              </a:rPr>
              <a:t>porabiti</a:t>
            </a:r>
            <a:r>
              <a:rPr kumimoji="0" lang="en-GB" altLang="en-SI" sz="3200" b="1" i="0" u="none" strike="noStrike" cap="none" normalizeH="0" baseline="0" dirty="0">
                <a:ln>
                  <a:noFill/>
                </a:ln>
                <a:solidFill>
                  <a:srgbClr val="3D3F32"/>
                </a:solidFill>
                <a:effectLst/>
                <a:latin typeface="Source Sans Pro" panose="020B0503030403020204" pitchFamily="34" charset="0"/>
              </a:rPr>
              <a:t>, da </a:t>
            </a:r>
            <a:r>
              <a:rPr kumimoji="0" lang="en-GB" altLang="en-SI" sz="3200" b="1" i="0" u="none" strike="noStrike" cap="none" normalizeH="0" baseline="0" dirty="0" err="1">
                <a:ln>
                  <a:noFill/>
                </a:ln>
                <a:solidFill>
                  <a:srgbClr val="3D3F32"/>
                </a:solidFill>
                <a:effectLst/>
                <a:latin typeface="Source Sans Pro" panose="020B0503030403020204" pitchFamily="34" charset="0"/>
              </a:rPr>
              <a:t>lahko</a:t>
            </a:r>
            <a:r>
              <a:rPr kumimoji="0" lang="en-GB" altLang="en-SI" sz="3200" b="1" i="0" u="none" strike="noStrike" cap="none" normalizeH="0" baseline="0" dirty="0">
                <a:ln>
                  <a:noFill/>
                </a:ln>
                <a:solidFill>
                  <a:srgbClr val="3D3F32"/>
                </a:solidFill>
                <a:effectLst/>
                <a:latin typeface="Source Sans Pro" panose="020B0503030403020204" pitchFamily="34" charset="0"/>
              </a:rPr>
              <a:t> </a:t>
            </a:r>
            <a:r>
              <a:rPr kumimoji="0" lang="en-GB" altLang="en-SI" sz="3200" b="1" i="0" u="none" strike="noStrike" cap="none" normalizeH="0" baseline="0" dirty="0" err="1">
                <a:ln>
                  <a:noFill/>
                </a:ln>
                <a:solidFill>
                  <a:srgbClr val="3D3F32"/>
                </a:solidFill>
                <a:effectLst/>
                <a:latin typeface="Source Sans Pro" panose="020B0503030403020204" pitchFamily="34" charset="0"/>
              </a:rPr>
              <a:t>kupimo</a:t>
            </a:r>
            <a:r>
              <a:rPr kumimoji="0" lang="en-GB" altLang="en-SI" sz="3200" b="1" i="0" u="none" strike="noStrike" cap="none" normalizeH="0" baseline="0" dirty="0">
                <a:ln>
                  <a:noFill/>
                </a:ln>
                <a:solidFill>
                  <a:srgbClr val="3D3F32"/>
                </a:solidFill>
                <a:effectLst/>
                <a:latin typeface="Source Sans Pro" panose="020B0503030403020204" pitchFamily="34" charset="0"/>
              </a:rPr>
              <a:t> 21 </a:t>
            </a:r>
            <a:r>
              <a:rPr kumimoji="0" lang="en-GB" altLang="en-SI" sz="3200" b="1" i="0" u="none" strike="noStrike" cap="none" normalizeH="0" baseline="0" dirty="0" err="1">
                <a:ln>
                  <a:noFill/>
                </a:ln>
                <a:solidFill>
                  <a:srgbClr val="3D3F32"/>
                </a:solidFill>
                <a:effectLst/>
                <a:latin typeface="Source Sans Pro" panose="020B0503030403020204" pitchFamily="34" charset="0"/>
              </a:rPr>
              <a:t>Trojanskih</a:t>
            </a:r>
            <a:r>
              <a:rPr kumimoji="0" lang="en-GB" altLang="en-SI" sz="3200" b="1" i="0" u="none" strike="noStrike" cap="none" normalizeH="0" baseline="0" dirty="0">
                <a:ln>
                  <a:noFill/>
                </a:ln>
                <a:solidFill>
                  <a:srgbClr val="3D3F32"/>
                </a:solidFill>
                <a:effectLst/>
                <a:latin typeface="Source Sans Pro" panose="020B0503030403020204" pitchFamily="34" charset="0"/>
              </a:rPr>
              <a:t> </a:t>
            </a:r>
            <a:r>
              <a:rPr kumimoji="0" lang="en-GB" altLang="en-SI" sz="3200" b="1" i="0" u="none" strike="noStrike" cap="none" normalizeH="0" baseline="0" dirty="0" err="1">
                <a:ln>
                  <a:noFill/>
                </a:ln>
                <a:solidFill>
                  <a:srgbClr val="3D3F32"/>
                </a:solidFill>
                <a:effectLst/>
                <a:latin typeface="Source Sans Pro" panose="020B0503030403020204" pitchFamily="34" charset="0"/>
              </a:rPr>
              <a:t>krofov</a:t>
            </a:r>
            <a:r>
              <a:rPr kumimoji="0" lang="en-GB" altLang="en-SI" sz="3200" b="1" i="0" u="none" strike="noStrike" cap="none" normalizeH="0" baseline="0" dirty="0">
                <a:ln>
                  <a:noFill/>
                </a:ln>
                <a:solidFill>
                  <a:srgbClr val="3D3F32"/>
                </a:solidFill>
                <a:effectLst/>
                <a:latin typeface="Source Sans Pro" panose="020B0503030403020204" pitchFamily="34" charset="0"/>
              </a:rPr>
              <a:t>?</a:t>
            </a:r>
          </a:p>
        </p:txBody>
      </p:sp>
      <p:sp>
        <p:nvSpPr>
          <p:cNvPr id="2" name="Title 1">
            <a:extLst>
              <a:ext uri="{FF2B5EF4-FFF2-40B4-BE49-F238E27FC236}">
                <a16:creationId xmlns:a16="http://schemas.microsoft.com/office/drawing/2014/main" id="{900FA270-B9B2-54E0-2D05-EDF80EE440A9}"/>
              </a:ext>
            </a:extLst>
          </p:cNvPr>
          <p:cNvSpPr>
            <a:spLocks noGrp="1"/>
          </p:cNvSpPr>
          <p:nvPr>
            <p:ph type="title"/>
          </p:nvPr>
        </p:nvSpPr>
        <p:spPr>
          <a:xfrm>
            <a:off x="845127" y="172741"/>
            <a:ext cx="6966784" cy="1325562"/>
          </a:xfrm>
        </p:spPr>
        <p:txBody>
          <a:bodyPr/>
          <a:lstStyle/>
          <a:p>
            <a:r>
              <a:rPr lang="sl-SI" dirty="0"/>
              <a:t>Kulturno odzivne naloge</a:t>
            </a:r>
          </a:p>
        </p:txBody>
      </p:sp>
      <p:pic>
        <p:nvPicPr>
          <p:cNvPr id="1026" name="Picture 2" descr="2015-SI-02-lollipops">
            <a:extLst>
              <a:ext uri="{FF2B5EF4-FFF2-40B4-BE49-F238E27FC236}">
                <a16:creationId xmlns:a16="http://schemas.microsoft.com/office/drawing/2014/main" id="{191A7591-8C08-EB14-644B-285C59FB2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027" y="4205343"/>
            <a:ext cx="5181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mollusk&#10;&#10;Description automatically generated">
            <a:extLst>
              <a:ext uri="{FF2B5EF4-FFF2-40B4-BE49-F238E27FC236}">
                <a16:creationId xmlns:a16="http://schemas.microsoft.com/office/drawing/2014/main" id="{9BE1018E-1975-4CF7-B122-929D47805789}"/>
              </a:ext>
            </a:extLst>
          </p:cNvPr>
          <p:cNvPicPr>
            <a:picLocks noChangeAspect="1"/>
          </p:cNvPicPr>
          <p:nvPr/>
        </p:nvPicPr>
        <p:blipFill rotWithShape="1">
          <a:blip r:embed="rId3">
            <a:extLst>
              <a:ext uri="{28A0092B-C50C-407E-A947-70E740481C1C}">
                <a14:useLocalDpi xmlns:a14="http://schemas.microsoft.com/office/drawing/2010/main" val="0"/>
              </a:ext>
            </a:extLst>
          </a:blip>
          <a:srcRect r="1186" b="41333"/>
          <a:stretch/>
        </p:blipFill>
        <p:spPr>
          <a:xfrm>
            <a:off x="6390610" y="3921021"/>
            <a:ext cx="4320480" cy="1442886"/>
          </a:xfrm>
          <a:prstGeom prst="rect">
            <a:avLst/>
          </a:prstGeom>
        </p:spPr>
      </p:pic>
      <p:sp>
        <p:nvSpPr>
          <p:cNvPr id="5" name="TextBox 4">
            <a:extLst>
              <a:ext uri="{FF2B5EF4-FFF2-40B4-BE49-F238E27FC236}">
                <a16:creationId xmlns:a16="http://schemas.microsoft.com/office/drawing/2014/main" id="{B2F8EB9A-2100-C082-B470-EE373FA961D8}"/>
              </a:ext>
            </a:extLst>
          </p:cNvPr>
          <p:cNvSpPr txBox="1"/>
          <p:nvPr/>
        </p:nvSpPr>
        <p:spPr>
          <a:xfrm>
            <a:off x="807027" y="5489823"/>
            <a:ext cx="4963192" cy="876907"/>
          </a:xfrm>
          <a:prstGeom prst="rect">
            <a:avLst/>
          </a:prstGeom>
          <a:noFill/>
        </p:spPr>
        <p:txBody>
          <a:bodyPr wrap="square">
            <a:spAutoFit/>
          </a:bodyPr>
          <a:lstStyle/>
          <a:p>
            <a:pPr marL="0" indent="0" eaLnBrk="0" fontAlgn="base" hangingPunct="0">
              <a:lnSpc>
                <a:spcPct val="170000"/>
              </a:lnSpc>
              <a:spcBef>
                <a:spcPct val="0"/>
              </a:spcBef>
              <a:spcAft>
                <a:spcPct val="0"/>
              </a:spcAft>
              <a:buNone/>
            </a:pPr>
            <a:r>
              <a:rPr lang="en-SI" altLang="en-SI" sz="1600" b="1" dirty="0">
                <a:solidFill>
                  <a:srgbClr val="3D3F32"/>
                </a:solidFill>
                <a:latin typeface="Source Sans Pro" panose="020B0503030403020204" pitchFamily="34" charset="0"/>
              </a:rPr>
              <a:t> What </a:t>
            </a:r>
            <a:r>
              <a:rPr kumimoji="0" lang="en-SI" altLang="en-SI" sz="1600" b="1" i="0" u="none" strike="noStrike" cap="none" normalizeH="0" baseline="0" dirty="0">
                <a:ln>
                  <a:noFill/>
                </a:ln>
                <a:solidFill>
                  <a:srgbClr val="3D3F32"/>
                </a:solidFill>
                <a:effectLst/>
                <a:latin typeface="Source Sans Pro" panose="020B0503030403020204" pitchFamily="34" charset="0"/>
              </a:rPr>
              <a:t> is the minimum amount of money that we need to spend in order to buy 21 lollipops?</a:t>
            </a:r>
            <a:endParaRPr kumimoji="0" lang="en-SI" altLang="en-SI" sz="1600" b="1" i="0" u="none" strike="noStrike" cap="none" normalizeH="0" baseline="0" dirty="0">
              <a:ln>
                <a:noFill/>
              </a:ln>
              <a:solidFill>
                <a:schemeClr val="tx1"/>
              </a:solidFill>
              <a:effectLst/>
              <a:latin typeface="Arial" panose="020B0604020202020204" pitchFamily="34" charset="0"/>
            </a:endParaRPr>
          </a:p>
        </p:txBody>
      </p:sp>
      <p:sp>
        <p:nvSpPr>
          <p:cNvPr id="11" name="Text Placeholder 10">
            <a:extLst>
              <a:ext uri="{FF2B5EF4-FFF2-40B4-BE49-F238E27FC236}">
                <a16:creationId xmlns:a16="http://schemas.microsoft.com/office/drawing/2014/main" id="{DB4F5BAC-B89E-2899-DAED-C576DE73A70E}"/>
              </a:ext>
            </a:extLst>
          </p:cNvPr>
          <p:cNvSpPr>
            <a:spLocks noGrp="1"/>
          </p:cNvSpPr>
          <p:nvPr>
            <p:ph type="body" sz="quarter" idx="3"/>
          </p:nvPr>
        </p:nvSpPr>
        <p:spPr>
          <a:xfrm>
            <a:off x="6165272" y="1176651"/>
            <a:ext cx="5181601" cy="690717"/>
          </a:xfrm>
        </p:spPr>
        <p:txBody>
          <a:bodyPr/>
          <a:lstStyle/>
          <a:p>
            <a:r>
              <a:rPr kumimoji="0" lang="en-GB" altLang="en-SI" sz="1800" b="1" i="0" u="none" strike="noStrike" cap="none" normalizeH="0" baseline="0" dirty="0" err="1">
                <a:ln>
                  <a:noFill/>
                </a:ln>
                <a:solidFill>
                  <a:srgbClr val="3D3F32"/>
                </a:solidFill>
                <a:effectLst/>
                <a:latin typeface="Source Sans Pro" panose="020B0503030403020204" pitchFamily="34" charset="0"/>
              </a:rPr>
              <a:t>Trojanski</a:t>
            </a:r>
            <a:r>
              <a:rPr kumimoji="0" lang="en-GB" altLang="en-SI" sz="1800" b="1" i="0" u="none" strike="noStrike" cap="none" normalizeH="0" baseline="0" dirty="0">
                <a:ln>
                  <a:noFill/>
                </a:ln>
                <a:solidFill>
                  <a:srgbClr val="3D3F32"/>
                </a:solidFill>
                <a:effectLst/>
                <a:latin typeface="Source Sans Pro" panose="020B0503030403020204" pitchFamily="34" charset="0"/>
              </a:rPr>
              <a:t> </a:t>
            </a:r>
            <a:r>
              <a:rPr kumimoji="0" lang="en-GB" altLang="en-SI" sz="1800" b="1" i="0" u="none" strike="noStrike" cap="none" normalizeH="0" baseline="0" dirty="0" err="1">
                <a:ln>
                  <a:noFill/>
                </a:ln>
                <a:solidFill>
                  <a:srgbClr val="3D3F32"/>
                </a:solidFill>
                <a:effectLst/>
                <a:latin typeface="Source Sans Pro" panose="020B0503030403020204" pitchFamily="34" charset="0"/>
              </a:rPr>
              <a:t>krofi</a:t>
            </a:r>
            <a:endParaRPr kumimoji="0" lang="en-GB" altLang="en-SI" sz="1800" b="1" i="0" u="none" strike="noStrike" cap="none" normalizeH="0" baseline="0" dirty="0">
              <a:ln>
                <a:noFill/>
              </a:ln>
              <a:solidFill>
                <a:srgbClr val="3D3F32"/>
              </a:solidFill>
              <a:effectLst/>
              <a:latin typeface="Source Sans Pro" panose="020B0503030403020204" pitchFamily="34" charset="0"/>
            </a:endParaRPr>
          </a:p>
          <a:p>
            <a:endParaRPr lang="en-US" dirty="0"/>
          </a:p>
        </p:txBody>
      </p:sp>
    </p:spTree>
    <p:extLst>
      <p:ext uri="{BB962C8B-B14F-4D97-AF65-F5344CB8AC3E}">
        <p14:creationId xmlns:p14="http://schemas.microsoft.com/office/powerpoint/2010/main" val="130396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A83ED7E-7DA1-3F6F-CB2D-66F52FAFEABE}"/>
              </a:ext>
            </a:extLst>
          </p:cNvPr>
          <p:cNvSpPr>
            <a:spLocks noGrp="1"/>
          </p:cNvSpPr>
          <p:nvPr>
            <p:ph type="title" idx="4294967295"/>
          </p:nvPr>
        </p:nvSpPr>
        <p:spPr>
          <a:xfrm>
            <a:off x="613954" y="459388"/>
            <a:ext cx="6967538" cy="1325563"/>
          </a:xfrm>
        </p:spPr>
        <p:txBody>
          <a:bodyPr/>
          <a:lstStyle/>
          <a:p>
            <a:r>
              <a:rPr lang="sl-SI" dirty="0"/>
              <a:t>Kulturno odzivne naloge</a:t>
            </a:r>
            <a:br>
              <a:rPr lang="sl-SI" dirty="0"/>
            </a:br>
            <a:endParaRPr lang="sl-SI" dirty="0"/>
          </a:p>
        </p:txBody>
      </p:sp>
      <p:pic>
        <p:nvPicPr>
          <p:cNvPr id="16" name="Content Placeholder 15" descr="Diagram, timeline&#10;&#10;Description automatically generated">
            <a:extLst>
              <a:ext uri="{FF2B5EF4-FFF2-40B4-BE49-F238E27FC236}">
                <a16:creationId xmlns:a16="http://schemas.microsoft.com/office/drawing/2014/main" id="{0FBA4133-6283-3E3C-214B-6D0968FF5D17}"/>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205448" y="1441576"/>
            <a:ext cx="7056677" cy="4957036"/>
          </a:xfrm>
        </p:spPr>
      </p:pic>
    </p:spTree>
    <p:extLst>
      <p:ext uri="{BB962C8B-B14F-4D97-AF65-F5344CB8AC3E}">
        <p14:creationId xmlns:p14="http://schemas.microsoft.com/office/powerpoint/2010/main" val="1799824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55070D-8CCE-1810-6960-ACEBDD09F508}"/>
              </a:ext>
            </a:extLst>
          </p:cNvPr>
          <p:cNvSpPr>
            <a:spLocks noGrp="1"/>
          </p:cNvSpPr>
          <p:nvPr>
            <p:ph type="title"/>
          </p:nvPr>
        </p:nvSpPr>
        <p:spPr/>
        <p:txBody>
          <a:bodyPr/>
          <a:lstStyle/>
          <a:p>
            <a:r>
              <a:rPr lang="sl-SI" dirty="0"/>
              <a:t>Bober - prilagojena </a:t>
            </a:r>
          </a:p>
        </p:txBody>
      </p:sp>
      <p:pic>
        <p:nvPicPr>
          <p:cNvPr id="8" name="Content Placeholder 7" descr="Diagram&#10;&#10;Description automatically generated">
            <a:extLst>
              <a:ext uri="{FF2B5EF4-FFF2-40B4-BE49-F238E27FC236}">
                <a16:creationId xmlns:a16="http://schemas.microsoft.com/office/drawing/2014/main" id="{8F2B6838-2CB8-36A3-C128-E021296B4C1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6577" t="611" r="37563" b="17862"/>
          <a:stretch/>
        </p:blipFill>
        <p:spPr>
          <a:xfrm>
            <a:off x="2041845" y="1828803"/>
            <a:ext cx="4054155" cy="4054155"/>
          </a:xfrm>
        </p:spPr>
      </p:pic>
      <p:sp>
        <p:nvSpPr>
          <p:cNvPr id="6" name="Content Placeholder 5">
            <a:extLst>
              <a:ext uri="{FF2B5EF4-FFF2-40B4-BE49-F238E27FC236}">
                <a16:creationId xmlns:a16="http://schemas.microsoft.com/office/drawing/2014/main" id="{FEA55C58-23F2-E357-4046-6FBE5755F68E}"/>
              </a:ext>
            </a:extLst>
          </p:cNvPr>
          <p:cNvSpPr>
            <a:spLocks noGrp="1"/>
          </p:cNvSpPr>
          <p:nvPr>
            <p:ph sz="half" idx="2"/>
          </p:nvPr>
        </p:nvSpPr>
        <p:spPr>
          <a:xfrm>
            <a:off x="6096000" y="1828803"/>
            <a:ext cx="4532312" cy="4054155"/>
          </a:xfrm>
        </p:spPr>
        <p:txBody>
          <a:bodyPr>
            <a:normAutofit fontScale="55000" lnSpcReduction="20000"/>
          </a:bodyPr>
          <a:lstStyle/>
          <a:p>
            <a:pPr marL="0" indent="0">
              <a:buNone/>
            </a:pPr>
            <a:r>
              <a:rPr lang="sl-SI" dirty="0"/>
              <a:t>Tri skupine profesorjev potujejo z avtobusom na tri različne destinacije.</a:t>
            </a:r>
          </a:p>
          <a:p>
            <a:endParaRPr lang="sl-SI" dirty="0"/>
          </a:p>
          <a:p>
            <a:r>
              <a:rPr lang="sl-SI" dirty="0"/>
              <a:t>Avtobus se najprej ustavi na letališču na Brniku, nato pri hotelu in nazadnje na univerzi.</a:t>
            </a:r>
          </a:p>
          <a:p>
            <a:endParaRPr lang="sl-SI" dirty="0"/>
          </a:p>
          <a:p>
            <a:r>
              <a:rPr lang="sl-SI" dirty="0"/>
              <a:t>Prostor za prtljago v avtobusu nima pregrad in se odpira samo na eni strani. </a:t>
            </a:r>
          </a:p>
          <a:p>
            <a:endParaRPr lang="sl-SI" dirty="0"/>
          </a:p>
          <a:p>
            <a:r>
              <a:rPr lang="sl-SI" dirty="0"/>
              <a:t>Na vsakem postajališču je vozniku avtobusa všeč, da lahko kovčke zlahka vzame ven.</a:t>
            </a:r>
          </a:p>
          <a:p>
            <a:endParaRPr lang="sl-SI" dirty="0"/>
          </a:p>
          <a:p>
            <a:r>
              <a:rPr lang="sl-SI" dirty="0"/>
              <a:t>Da bi to olajšal, mora voznik avtobusa profesorjeve kovčke v prtljažnik zložiti v določenem vrstnem redu. </a:t>
            </a:r>
          </a:p>
          <a:p>
            <a:endParaRPr lang="sl-SI" dirty="0"/>
          </a:p>
          <a:p>
            <a:endParaRPr lang="sl-SI" dirty="0"/>
          </a:p>
        </p:txBody>
      </p:sp>
    </p:spTree>
    <p:extLst>
      <p:ext uri="{BB962C8B-B14F-4D97-AF65-F5344CB8AC3E}">
        <p14:creationId xmlns:p14="http://schemas.microsoft.com/office/powerpoint/2010/main" val="2762840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07F2-BDFE-430B-1713-626234C09BB7}"/>
              </a:ext>
            </a:extLst>
          </p:cNvPr>
          <p:cNvSpPr>
            <a:spLocks noGrp="1"/>
          </p:cNvSpPr>
          <p:nvPr>
            <p:ph type="title"/>
          </p:nvPr>
        </p:nvSpPr>
        <p:spPr/>
        <p:txBody>
          <a:bodyPr/>
          <a:lstStyle/>
          <a:p>
            <a:r>
              <a:rPr lang="en-US" dirty="0" err="1"/>
              <a:t>Vsebina</a:t>
            </a:r>
            <a:endParaRPr lang="en-US" dirty="0"/>
          </a:p>
        </p:txBody>
      </p:sp>
      <p:sp>
        <p:nvSpPr>
          <p:cNvPr id="3" name="Content Placeholder 2">
            <a:extLst>
              <a:ext uri="{FF2B5EF4-FFF2-40B4-BE49-F238E27FC236}">
                <a16:creationId xmlns:a16="http://schemas.microsoft.com/office/drawing/2014/main" id="{E783AEE1-7A0E-F4ED-ECB9-67574CB3D8AD}"/>
              </a:ext>
            </a:extLst>
          </p:cNvPr>
          <p:cNvSpPr>
            <a:spLocks noGrp="1"/>
          </p:cNvSpPr>
          <p:nvPr>
            <p:ph idx="1"/>
          </p:nvPr>
        </p:nvSpPr>
        <p:spPr/>
        <p:txBody>
          <a:bodyPr>
            <a:normAutofit fontScale="92500" lnSpcReduction="20000"/>
          </a:bodyPr>
          <a:lstStyle/>
          <a:p>
            <a:r>
              <a:rPr lang="sl-SI" dirty="0"/>
              <a:t>Predstavitev projekta INCTCORPS</a:t>
            </a:r>
          </a:p>
          <a:p>
            <a:r>
              <a:rPr lang="sl-SI" dirty="0"/>
              <a:t>Računalniško mišljenje </a:t>
            </a:r>
          </a:p>
          <a:p>
            <a:pPr lvl="1"/>
            <a:r>
              <a:rPr lang="sl-SI" dirty="0"/>
              <a:t>za kategorizacijo Bober nalog</a:t>
            </a:r>
          </a:p>
          <a:p>
            <a:pPr lvl="1"/>
            <a:r>
              <a:rPr lang="sl-SI" dirty="0"/>
              <a:t>za razredno stopnjo</a:t>
            </a:r>
          </a:p>
          <a:p>
            <a:r>
              <a:rPr lang="sl-SI" dirty="0"/>
              <a:t>Medpredmetno povezovanje</a:t>
            </a:r>
          </a:p>
          <a:p>
            <a:pPr lvl="1"/>
            <a:r>
              <a:rPr lang="sl-SI" dirty="0"/>
              <a:t>Kako narediti povezave v kurikulu</a:t>
            </a:r>
          </a:p>
          <a:p>
            <a:r>
              <a:rPr lang="sl-SI" dirty="0"/>
              <a:t>Metode poučevanja:</a:t>
            </a:r>
          </a:p>
          <a:p>
            <a:pPr lvl="1"/>
            <a:r>
              <a:rPr lang="sl-SI" dirty="0"/>
              <a:t>Unplugged metode (RBR)</a:t>
            </a:r>
          </a:p>
          <a:p>
            <a:pPr lvl="1"/>
            <a:r>
              <a:rPr lang="sl-SI" dirty="0"/>
              <a:t>Pripovedovanje zgodb</a:t>
            </a:r>
          </a:p>
          <a:p>
            <a:pPr lvl="1"/>
            <a:r>
              <a:rPr lang="sl-SI" dirty="0"/>
              <a:t>Kulturno občutljivo poučevanje </a:t>
            </a:r>
          </a:p>
          <a:p>
            <a:r>
              <a:rPr lang="sl-SI" dirty="0"/>
              <a:t>Primera učnih priprav (1 grški, 1 slovenski)</a:t>
            </a:r>
          </a:p>
          <a:p>
            <a:r>
              <a:rPr lang="sl-SI" dirty="0"/>
              <a:t>Zaključki</a:t>
            </a:r>
          </a:p>
        </p:txBody>
      </p:sp>
      <p:sp>
        <p:nvSpPr>
          <p:cNvPr id="5" name="Slide Number Placeholder 4">
            <a:extLst>
              <a:ext uri="{FF2B5EF4-FFF2-40B4-BE49-F238E27FC236}">
                <a16:creationId xmlns:a16="http://schemas.microsoft.com/office/drawing/2014/main" id="{60912C36-B3A2-1929-5C9F-D4214E7C042C}"/>
              </a:ext>
            </a:extLst>
          </p:cNvPr>
          <p:cNvSpPr>
            <a:spLocks noGrp="1"/>
          </p:cNvSpPr>
          <p:nvPr>
            <p:ph type="sldNum" sz="quarter" idx="12"/>
          </p:nvPr>
        </p:nvSpPr>
        <p:spPr/>
        <p:txBody>
          <a:bodyPr/>
          <a:lstStyle/>
          <a:p>
            <a:fld id="{009095B1-20D7-443A-B8AB-1A9C3D013C85}" type="slidenum">
              <a:rPr lang="en-GB" smtClean="0"/>
              <a:t>2</a:t>
            </a:fld>
            <a:endParaRPr lang="en-GB"/>
          </a:p>
        </p:txBody>
      </p:sp>
      <p:pic>
        <p:nvPicPr>
          <p:cNvPr id="6" name="Graphic 5">
            <a:extLst>
              <a:ext uri="{FF2B5EF4-FFF2-40B4-BE49-F238E27FC236}">
                <a16:creationId xmlns:a16="http://schemas.microsoft.com/office/drawing/2014/main" id="{CAAC01E3-069C-5126-BF13-E7ED4B4B4B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1518" y="1047750"/>
            <a:ext cx="4762500" cy="4762500"/>
          </a:xfrm>
          <a:prstGeom prst="rect">
            <a:avLst/>
          </a:prstGeom>
        </p:spPr>
      </p:pic>
    </p:spTree>
    <p:extLst>
      <p:ext uri="{BB962C8B-B14F-4D97-AF65-F5344CB8AC3E}">
        <p14:creationId xmlns:p14="http://schemas.microsoft.com/office/powerpoint/2010/main" val="3260429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a:extLst>
              <a:ext uri="{FF2B5EF4-FFF2-40B4-BE49-F238E27FC236}">
                <a16:creationId xmlns:a16="http://schemas.microsoft.com/office/drawing/2014/main" id="{C3B4FAD9-F468-648C-B1CE-65902CD11449}"/>
              </a:ext>
            </a:extLst>
          </p:cNvPr>
          <p:cNvSpPr>
            <a:spLocks noGrp="1"/>
          </p:cNvSpPr>
          <p:nvPr>
            <p:ph type="sldNum" sz="quarter" idx="12"/>
          </p:nvPr>
        </p:nvSpPr>
        <p:spPr/>
        <p:txBody>
          <a:bodyPr/>
          <a:lstStyle/>
          <a:p>
            <a:fld id="{48F63A3B-78C7-47BE-AE5E-E10140E04643}" type="slidenum">
              <a:rPr lang="en-US" smtClean="0"/>
              <a:t>20</a:t>
            </a:fld>
            <a:endParaRPr lang="en-US"/>
          </a:p>
        </p:txBody>
      </p:sp>
      <p:sp>
        <p:nvSpPr>
          <p:cNvPr id="2" name="Title 1">
            <a:extLst>
              <a:ext uri="{FF2B5EF4-FFF2-40B4-BE49-F238E27FC236}">
                <a16:creationId xmlns:a16="http://schemas.microsoft.com/office/drawing/2014/main" id="{BA2D96B8-42AA-05C5-16AB-1C0EA7A71388}"/>
              </a:ext>
            </a:extLst>
          </p:cNvPr>
          <p:cNvSpPr>
            <a:spLocks noGrp="1"/>
          </p:cNvSpPr>
          <p:nvPr>
            <p:ph type="title" idx="4294967295"/>
          </p:nvPr>
        </p:nvSpPr>
        <p:spPr>
          <a:xfrm>
            <a:off x="838200" y="376954"/>
            <a:ext cx="10515600" cy="1111250"/>
          </a:xfrm>
        </p:spPr>
        <p:txBody>
          <a:bodyPr vert="horz" lIns="91440" tIns="45720" rIns="91440" bIns="45720" rtlCol="0" anchor="ctr">
            <a:normAutofit fontScale="90000"/>
          </a:bodyPr>
          <a:lstStyle/>
          <a:p>
            <a:r>
              <a:rPr lang="sl-SI" sz="5400" dirty="0"/>
              <a:t>Računalniško mišljenje </a:t>
            </a:r>
            <a:br>
              <a:rPr lang="sl-SI" sz="5400" dirty="0"/>
            </a:br>
            <a:r>
              <a:rPr lang="sl-SI" sz="5400" dirty="0"/>
              <a:t>za razredno stopnjo</a:t>
            </a:r>
          </a:p>
        </p:txBody>
      </p:sp>
      <p:pic>
        <p:nvPicPr>
          <p:cNvPr id="16" name="Picture 15">
            <a:extLst>
              <a:ext uri="{FF2B5EF4-FFF2-40B4-BE49-F238E27FC236}">
                <a16:creationId xmlns:a16="http://schemas.microsoft.com/office/drawing/2014/main" id="{D98BD210-0587-92BB-6FC9-7EF4D23305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02114" y="3968679"/>
            <a:ext cx="2987772" cy="2111312"/>
          </a:xfrm>
          <a:prstGeom prst="rect">
            <a:avLst/>
          </a:prstGeom>
        </p:spPr>
      </p:pic>
      <p:pic>
        <p:nvPicPr>
          <p:cNvPr id="7" name="Picture 6">
            <a:extLst>
              <a:ext uri="{FF2B5EF4-FFF2-40B4-BE49-F238E27FC236}">
                <a16:creationId xmlns:a16="http://schemas.microsoft.com/office/drawing/2014/main" id="{106F4356-E461-AC51-4905-0F23FE31A7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85878" y="4064272"/>
            <a:ext cx="2910880" cy="2056976"/>
          </a:xfrm>
          <a:prstGeom prst="rect">
            <a:avLst/>
          </a:prstGeom>
        </p:spPr>
      </p:pic>
      <p:pic>
        <p:nvPicPr>
          <p:cNvPr id="19" name="Picture 18">
            <a:extLst>
              <a:ext uri="{FF2B5EF4-FFF2-40B4-BE49-F238E27FC236}">
                <a16:creationId xmlns:a16="http://schemas.microsoft.com/office/drawing/2014/main" id="{21A2F45B-C2C4-FE89-F5AE-44BF1D4687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4349" y="4023560"/>
            <a:ext cx="2910880" cy="2056976"/>
          </a:xfrm>
          <a:prstGeom prst="rect">
            <a:avLst/>
          </a:prstGeom>
        </p:spPr>
      </p:pic>
      <p:pic>
        <p:nvPicPr>
          <p:cNvPr id="13" name="Picture 12">
            <a:extLst>
              <a:ext uri="{FF2B5EF4-FFF2-40B4-BE49-F238E27FC236}">
                <a16:creationId xmlns:a16="http://schemas.microsoft.com/office/drawing/2014/main" id="{E0F37834-FD7A-6A5C-F645-34C32A36F0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63303" y="1772195"/>
            <a:ext cx="2910880" cy="2056976"/>
          </a:xfrm>
          <a:prstGeom prst="rect">
            <a:avLst/>
          </a:prstGeom>
        </p:spPr>
      </p:pic>
      <p:pic>
        <p:nvPicPr>
          <p:cNvPr id="14" name="Picture 13">
            <a:extLst>
              <a:ext uri="{FF2B5EF4-FFF2-40B4-BE49-F238E27FC236}">
                <a16:creationId xmlns:a16="http://schemas.microsoft.com/office/drawing/2014/main" id="{285BD222-E2C9-1310-6888-E402654D54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6903" y="1765882"/>
            <a:ext cx="2801949" cy="1980000"/>
          </a:xfrm>
          <a:prstGeom prst="rect">
            <a:avLst/>
          </a:prstGeom>
        </p:spPr>
      </p:pic>
      <p:pic>
        <p:nvPicPr>
          <p:cNvPr id="11" name="Picture 10">
            <a:extLst>
              <a:ext uri="{FF2B5EF4-FFF2-40B4-BE49-F238E27FC236}">
                <a16:creationId xmlns:a16="http://schemas.microsoft.com/office/drawing/2014/main" id="{FB349D22-A72E-039B-45C1-C8B0637D325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90801" y="1765882"/>
            <a:ext cx="2910880" cy="2056976"/>
          </a:xfrm>
          <a:prstGeom prst="rect">
            <a:avLst/>
          </a:prstGeom>
        </p:spPr>
      </p:pic>
    </p:spTree>
    <p:extLst>
      <p:ext uri="{BB962C8B-B14F-4D97-AF65-F5344CB8AC3E}">
        <p14:creationId xmlns:p14="http://schemas.microsoft.com/office/powerpoint/2010/main" val="1443797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a:extLst>
              <a:ext uri="{FF2B5EF4-FFF2-40B4-BE49-F238E27FC236}">
                <a16:creationId xmlns:a16="http://schemas.microsoft.com/office/drawing/2014/main" id="{C3B4FAD9-F468-648C-B1CE-65902CD11449}"/>
              </a:ext>
            </a:extLst>
          </p:cNvPr>
          <p:cNvSpPr>
            <a:spLocks noGrp="1"/>
          </p:cNvSpPr>
          <p:nvPr>
            <p:ph type="sldNum" sz="quarter" idx="12"/>
          </p:nvPr>
        </p:nvSpPr>
        <p:spPr/>
        <p:txBody>
          <a:bodyPr/>
          <a:lstStyle/>
          <a:p>
            <a:fld id="{48F63A3B-78C7-47BE-AE5E-E10140E04643}" type="slidenum">
              <a:rPr lang="en-US" smtClean="0"/>
              <a:t>21</a:t>
            </a:fld>
            <a:endParaRPr lang="en-US"/>
          </a:p>
        </p:txBody>
      </p:sp>
      <p:sp>
        <p:nvSpPr>
          <p:cNvPr id="2" name="Title 1">
            <a:extLst>
              <a:ext uri="{FF2B5EF4-FFF2-40B4-BE49-F238E27FC236}">
                <a16:creationId xmlns:a16="http://schemas.microsoft.com/office/drawing/2014/main" id="{BA2D96B8-42AA-05C5-16AB-1C0EA7A71388}"/>
              </a:ext>
            </a:extLst>
          </p:cNvPr>
          <p:cNvSpPr>
            <a:spLocks noGrp="1"/>
          </p:cNvSpPr>
          <p:nvPr>
            <p:ph type="title" idx="4294967295"/>
          </p:nvPr>
        </p:nvSpPr>
        <p:spPr>
          <a:xfrm>
            <a:off x="838200" y="424675"/>
            <a:ext cx="10515600" cy="1111250"/>
          </a:xfrm>
        </p:spPr>
        <p:txBody>
          <a:bodyPr vert="horz" lIns="91440" tIns="45720" rIns="91440" bIns="45720" rtlCol="0" anchor="ctr">
            <a:normAutofit fontScale="90000"/>
          </a:bodyPr>
          <a:lstStyle/>
          <a:p>
            <a:r>
              <a:rPr lang="sl-SI" sz="5400" dirty="0"/>
              <a:t>Računalniško mišljenje v vsakdanjem življenju </a:t>
            </a:r>
          </a:p>
        </p:txBody>
      </p:sp>
      <p:pic>
        <p:nvPicPr>
          <p:cNvPr id="16" name="Picture 15" descr="A cartoon character with a magnifying glass&#10;&#10;Description automatically generated">
            <a:extLst>
              <a:ext uri="{FF2B5EF4-FFF2-40B4-BE49-F238E27FC236}">
                <a16:creationId xmlns:a16="http://schemas.microsoft.com/office/drawing/2014/main" id="{D98BD210-0587-92BB-6FC9-7EF4D2330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596" y="4059128"/>
            <a:ext cx="2808158" cy="2056976"/>
          </a:xfrm>
          <a:prstGeom prst="rect">
            <a:avLst/>
          </a:prstGeom>
        </p:spPr>
      </p:pic>
      <p:pic>
        <p:nvPicPr>
          <p:cNvPr id="7" name="Picture 6" descr="A poster with words and objects on it&#10;&#10;Description automatically generated">
            <a:extLst>
              <a:ext uri="{FF2B5EF4-FFF2-40B4-BE49-F238E27FC236}">
                <a16:creationId xmlns:a16="http://schemas.microsoft.com/office/drawing/2014/main" id="{106F4356-E461-AC51-4905-0F23FE31A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7155" y="4059128"/>
            <a:ext cx="3024964" cy="2056976"/>
          </a:xfrm>
          <a:prstGeom prst="rect">
            <a:avLst/>
          </a:prstGeom>
        </p:spPr>
      </p:pic>
      <p:pic>
        <p:nvPicPr>
          <p:cNvPr id="19" name="Picture 18" descr="A white sign with text and cartoon characters&#10;&#10;Description automatically generated">
            <a:extLst>
              <a:ext uri="{FF2B5EF4-FFF2-40B4-BE49-F238E27FC236}">
                <a16:creationId xmlns:a16="http://schemas.microsoft.com/office/drawing/2014/main" id="{21A2F45B-C2C4-FE89-F5AE-44BF1D468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059128"/>
            <a:ext cx="3070114" cy="2056976"/>
          </a:xfrm>
          <a:prstGeom prst="rect">
            <a:avLst/>
          </a:prstGeom>
        </p:spPr>
      </p:pic>
      <p:pic>
        <p:nvPicPr>
          <p:cNvPr id="13" name="Picture 12" descr="A white sign with text and colorful blocks and a pencil&#10;&#10;Description automatically generated">
            <a:extLst>
              <a:ext uri="{FF2B5EF4-FFF2-40B4-BE49-F238E27FC236}">
                <a16:creationId xmlns:a16="http://schemas.microsoft.com/office/drawing/2014/main" id="{E0F37834-FD7A-6A5C-F645-34C32A36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3686" y="1772195"/>
            <a:ext cx="3070114" cy="2056976"/>
          </a:xfrm>
          <a:prstGeom prst="rect">
            <a:avLst/>
          </a:prstGeom>
        </p:spPr>
      </p:pic>
      <p:pic>
        <p:nvPicPr>
          <p:cNvPr id="14" name="Picture 13" descr="A poster with cartoon characters&#10;&#10;Description automatically generated with medium confidence">
            <a:extLst>
              <a:ext uri="{FF2B5EF4-FFF2-40B4-BE49-F238E27FC236}">
                <a16:creationId xmlns:a16="http://schemas.microsoft.com/office/drawing/2014/main" id="{285BD222-E2C9-1310-6888-E402654D5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1765882"/>
            <a:ext cx="3081612" cy="2056976"/>
          </a:xfrm>
          <a:prstGeom prst="rect">
            <a:avLst/>
          </a:prstGeom>
        </p:spPr>
      </p:pic>
      <p:pic>
        <p:nvPicPr>
          <p:cNvPr id="11" name="Picture 10" descr="A cartoon of people cleaning furniture&#10;&#10;Description automatically generated">
            <a:extLst>
              <a:ext uri="{FF2B5EF4-FFF2-40B4-BE49-F238E27FC236}">
                <a16:creationId xmlns:a16="http://schemas.microsoft.com/office/drawing/2014/main" id="{FB349D22-A72E-039B-45C1-C8B0637D32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3806" y="1765882"/>
            <a:ext cx="3104870" cy="2056976"/>
          </a:xfrm>
          <a:prstGeom prst="rect">
            <a:avLst/>
          </a:prstGeom>
        </p:spPr>
      </p:pic>
    </p:spTree>
    <p:extLst>
      <p:ext uri="{BB962C8B-B14F-4D97-AF65-F5344CB8AC3E}">
        <p14:creationId xmlns:p14="http://schemas.microsoft.com/office/powerpoint/2010/main" val="2406975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a:extLst>
              <a:ext uri="{FF2B5EF4-FFF2-40B4-BE49-F238E27FC236}">
                <a16:creationId xmlns:a16="http://schemas.microsoft.com/office/drawing/2014/main" id="{C3B4FAD9-F468-648C-B1CE-65902CD11449}"/>
              </a:ext>
            </a:extLst>
          </p:cNvPr>
          <p:cNvSpPr>
            <a:spLocks noGrp="1"/>
          </p:cNvSpPr>
          <p:nvPr>
            <p:ph type="sldNum" sz="quarter" idx="12"/>
          </p:nvPr>
        </p:nvSpPr>
        <p:spPr/>
        <p:txBody>
          <a:bodyPr/>
          <a:lstStyle/>
          <a:p>
            <a:fld id="{48F63A3B-78C7-47BE-AE5E-E10140E04643}" type="slidenum">
              <a:rPr lang="en-US" smtClean="0"/>
              <a:t>22</a:t>
            </a:fld>
            <a:endParaRPr lang="en-US"/>
          </a:p>
        </p:txBody>
      </p:sp>
      <p:sp>
        <p:nvSpPr>
          <p:cNvPr id="2" name="Title 1">
            <a:extLst>
              <a:ext uri="{FF2B5EF4-FFF2-40B4-BE49-F238E27FC236}">
                <a16:creationId xmlns:a16="http://schemas.microsoft.com/office/drawing/2014/main" id="{BA2D96B8-42AA-05C5-16AB-1C0EA7A71388}"/>
              </a:ext>
            </a:extLst>
          </p:cNvPr>
          <p:cNvSpPr>
            <a:spLocks noGrp="1"/>
          </p:cNvSpPr>
          <p:nvPr>
            <p:ph type="title" idx="4294967295"/>
          </p:nvPr>
        </p:nvSpPr>
        <p:spPr>
          <a:xfrm>
            <a:off x="838200" y="424675"/>
            <a:ext cx="10515600" cy="1111250"/>
          </a:xfrm>
        </p:spPr>
        <p:txBody>
          <a:bodyPr vert="horz" lIns="91440" tIns="45720" rIns="91440" bIns="45720" rtlCol="0" anchor="ctr">
            <a:normAutofit fontScale="90000"/>
          </a:bodyPr>
          <a:lstStyle/>
          <a:p>
            <a:r>
              <a:rPr lang="sl-SI" sz="5400" dirty="0"/>
              <a:t>Računalniško mišljenje v vsakdanjem življenju - primer</a:t>
            </a:r>
          </a:p>
        </p:txBody>
      </p:sp>
      <p:pic>
        <p:nvPicPr>
          <p:cNvPr id="16" name="Picture 15">
            <a:extLst>
              <a:ext uri="{FF2B5EF4-FFF2-40B4-BE49-F238E27FC236}">
                <a16:creationId xmlns:a16="http://schemas.microsoft.com/office/drawing/2014/main" id="{D98BD210-0587-92BB-6FC9-7EF4D23305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39596" y="4095422"/>
            <a:ext cx="2808158" cy="1984387"/>
          </a:xfrm>
          <a:prstGeom prst="rect">
            <a:avLst/>
          </a:prstGeom>
        </p:spPr>
      </p:pic>
      <p:pic>
        <p:nvPicPr>
          <p:cNvPr id="7" name="Picture 6">
            <a:extLst>
              <a:ext uri="{FF2B5EF4-FFF2-40B4-BE49-F238E27FC236}">
                <a16:creationId xmlns:a16="http://schemas.microsoft.com/office/drawing/2014/main" id="{106F4356-E461-AC51-4905-0F23FE31A7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14197" y="4059128"/>
            <a:ext cx="2910880" cy="2056976"/>
          </a:xfrm>
          <a:prstGeom prst="rect">
            <a:avLst/>
          </a:prstGeom>
        </p:spPr>
      </p:pic>
      <p:pic>
        <p:nvPicPr>
          <p:cNvPr id="19" name="Picture 18">
            <a:extLst>
              <a:ext uri="{FF2B5EF4-FFF2-40B4-BE49-F238E27FC236}">
                <a16:creationId xmlns:a16="http://schemas.microsoft.com/office/drawing/2014/main" id="{21A2F45B-C2C4-FE89-F5AE-44BF1D4687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7817" y="4059128"/>
            <a:ext cx="2910880" cy="2056976"/>
          </a:xfrm>
          <a:prstGeom prst="rect">
            <a:avLst/>
          </a:prstGeom>
        </p:spPr>
      </p:pic>
      <p:pic>
        <p:nvPicPr>
          <p:cNvPr id="13" name="Picture 12">
            <a:extLst>
              <a:ext uri="{FF2B5EF4-FFF2-40B4-BE49-F238E27FC236}">
                <a16:creationId xmlns:a16="http://schemas.microsoft.com/office/drawing/2014/main" id="{E0F37834-FD7A-6A5C-F645-34C32A36F0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63303" y="1772195"/>
            <a:ext cx="2910880" cy="2056976"/>
          </a:xfrm>
          <a:prstGeom prst="rect">
            <a:avLst/>
          </a:prstGeom>
        </p:spPr>
      </p:pic>
      <p:pic>
        <p:nvPicPr>
          <p:cNvPr id="14" name="Picture 13">
            <a:extLst>
              <a:ext uri="{FF2B5EF4-FFF2-40B4-BE49-F238E27FC236}">
                <a16:creationId xmlns:a16="http://schemas.microsoft.com/office/drawing/2014/main" id="{285BD222-E2C9-1310-6888-E402654D54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3566" y="1765882"/>
            <a:ext cx="2910880" cy="2056976"/>
          </a:xfrm>
          <a:prstGeom prst="rect">
            <a:avLst/>
          </a:prstGeom>
        </p:spPr>
      </p:pic>
      <p:pic>
        <p:nvPicPr>
          <p:cNvPr id="11" name="Picture 10">
            <a:extLst>
              <a:ext uri="{FF2B5EF4-FFF2-40B4-BE49-F238E27FC236}">
                <a16:creationId xmlns:a16="http://schemas.microsoft.com/office/drawing/2014/main" id="{FB349D22-A72E-039B-45C1-C8B0637D325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90801" y="1765882"/>
            <a:ext cx="2910880" cy="2056976"/>
          </a:xfrm>
          <a:prstGeom prst="rect">
            <a:avLst/>
          </a:prstGeom>
        </p:spPr>
      </p:pic>
    </p:spTree>
    <p:extLst>
      <p:ext uri="{BB962C8B-B14F-4D97-AF65-F5344CB8AC3E}">
        <p14:creationId xmlns:p14="http://schemas.microsoft.com/office/powerpoint/2010/main" val="3053612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0B1413D-3311-1EC8-659B-F890D3E91038}"/>
              </a:ext>
            </a:extLst>
          </p:cNvPr>
          <p:cNvSpPr>
            <a:spLocks noGrp="1"/>
          </p:cNvSpPr>
          <p:nvPr>
            <p:ph type="title"/>
          </p:nvPr>
        </p:nvSpPr>
        <p:spPr>
          <a:xfrm>
            <a:off x="190500" y="270033"/>
            <a:ext cx="10515600" cy="1325563"/>
          </a:xfrm>
        </p:spPr>
        <p:txBody>
          <a:bodyPr>
            <a:normAutofit/>
          </a:bodyPr>
          <a:lstStyle/>
          <a:p>
            <a:r>
              <a:rPr lang="sl-SI" sz="4200" dirty="0"/>
              <a:t>Aktivnosti za razvoj računalniškega mišljenja</a:t>
            </a:r>
          </a:p>
        </p:txBody>
      </p:sp>
      <p:sp>
        <p:nvSpPr>
          <p:cNvPr id="3" name="Označba mesta vsebine 2">
            <a:extLst>
              <a:ext uri="{FF2B5EF4-FFF2-40B4-BE49-F238E27FC236}">
                <a16:creationId xmlns:a16="http://schemas.microsoft.com/office/drawing/2014/main" id="{434CAA66-B8C3-83A8-B838-C09B06090595}"/>
              </a:ext>
            </a:extLst>
          </p:cNvPr>
          <p:cNvSpPr>
            <a:spLocks noGrp="1"/>
          </p:cNvSpPr>
          <p:nvPr>
            <p:ph idx="1"/>
          </p:nvPr>
        </p:nvSpPr>
        <p:spPr>
          <a:xfrm>
            <a:off x="838200" y="1929384"/>
            <a:ext cx="10515600" cy="4251960"/>
          </a:xfrm>
        </p:spPr>
        <p:txBody>
          <a:bodyPr>
            <a:normAutofit/>
          </a:bodyPr>
          <a:lstStyle/>
          <a:p>
            <a:r>
              <a:rPr lang="sl-SI" sz="2200" dirty="0"/>
              <a:t>Računalniško mišljenje v vsakdanjem življenju </a:t>
            </a:r>
          </a:p>
          <a:p>
            <a:r>
              <a:rPr lang="sl-SI" sz="2200" dirty="0"/>
              <a:t>Računalništvo brez računalnika (CS Unplugged)</a:t>
            </a:r>
          </a:p>
          <a:p>
            <a:r>
              <a:rPr lang="sl-SI" sz="2200" dirty="0"/>
              <a:t>Učenje skozi razumevanje, reševanje in sestavljanje tekmovalnih nalog</a:t>
            </a:r>
          </a:p>
          <a:p>
            <a:pPr lvl="1"/>
            <a:r>
              <a:rPr lang="sl-SI" sz="2200" dirty="0"/>
              <a:t>Bober – tekmovanje v računalniškem mišljenju</a:t>
            </a:r>
          </a:p>
          <a:p>
            <a:pPr lvl="1"/>
            <a:r>
              <a:rPr lang="sl-SI" sz="2200" dirty="0"/>
              <a:t>Pišek – tekmovanje v programiranju z delčki</a:t>
            </a:r>
          </a:p>
          <a:p>
            <a:pPr marL="457200" lvl="1" indent="0">
              <a:buNone/>
            </a:pPr>
            <a:endParaRPr lang="sl-SI" sz="2200" dirty="0"/>
          </a:p>
          <a:p>
            <a:r>
              <a:rPr lang="sl-SI" sz="2200" dirty="0"/>
              <a:t>Projekti fizičnega računalništva</a:t>
            </a:r>
          </a:p>
          <a:p>
            <a:pPr lvl="1"/>
            <a:r>
              <a:rPr lang="sl-SI" sz="1800" dirty="0"/>
              <a:t>STE(A)M projekti - medpredmetno povezovanje</a:t>
            </a:r>
          </a:p>
          <a:p>
            <a:r>
              <a:rPr lang="sl-SI" sz="2200" dirty="0"/>
              <a:t>Programiranje </a:t>
            </a:r>
          </a:p>
          <a:p>
            <a:endParaRPr lang="sl-SI" sz="2200" dirty="0"/>
          </a:p>
          <a:p>
            <a:pPr marL="0" indent="0">
              <a:buNone/>
            </a:pPr>
            <a:endParaRPr lang="sl-SI" sz="2200" dirty="0"/>
          </a:p>
        </p:txBody>
      </p:sp>
      <p:sp>
        <p:nvSpPr>
          <p:cNvPr id="5" name="Slide Number Placeholder 4">
            <a:extLst>
              <a:ext uri="{FF2B5EF4-FFF2-40B4-BE49-F238E27FC236}">
                <a16:creationId xmlns:a16="http://schemas.microsoft.com/office/drawing/2014/main" id="{611CD46E-95EC-7E4E-1341-14CAD1B2F50B}"/>
              </a:ext>
            </a:extLst>
          </p:cNvPr>
          <p:cNvSpPr>
            <a:spLocks noGrp="1"/>
          </p:cNvSpPr>
          <p:nvPr>
            <p:ph type="sldNum" sz="quarter" idx="12"/>
          </p:nvPr>
        </p:nvSpPr>
        <p:spPr/>
        <p:txBody>
          <a:bodyPr/>
          <a:lstStyle/>
          <a:p>
            <a:fld id="{48F63A3B-78C7-47BE-AE5E-E10140E04643}" type="slidenum">
              <a:rPr lang="en-US" smtClean="0"/>
              <a:t>23</a:t>
            </a:fld>
            <a:endParaRPr lang="en-US"/>
          </a:p>
        </p:txBody>
      </p:sp>
    </p:spTree>
    <p:extLst>
      <p:ext uri="{BB962C8B-B14F-4D97-AF65-F5344CB8AC3E}">
        <p14:creationId xmlns:p14="http://schemas.microsoft.com/office/powerpoint/2010/main" val="1242667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B6A8C2F-F5C6-72F5-C7F3-77DF4EEF7B6E}"/>
              </a:ext>
            </a:extLst>
          </p:cNvPr>
          <p:cNvSpPr>
            <a:spLocks noGrp="1"/>
          </p:cNvSpPr>
          <p:nvPr>
            <p:ph type="sldNum" sz="quarter" idx="12"/>
          </p:nvPr>
        </p:nvSpPr>
        <p:spPr/>
        <p:txBody>
          <a:bodyPr/>
          <a:lstStyle/>
          <a:p>
            <a:fld id="{48F63A3B-78C7-47BE-AE5E-E10140E04643}" type="slidenum">
              <a:rPr lang="en-US" smtClean="0"/>
              <a:t>24</a:t>
            </a:fld>
            <a:endParaRPr lang="en-US"/>
          </a:p>
        </p:txBody>
      </p:sp>
      <p:sp>
        <p:nvSpPr>
          <p:cNvPr id="2" name="Naslov 1">
            <a:extLst>
              <a:ext uri="{FF2B5EF4-FFF2-40B4-BE49-F238E27FC236}">
                <a16:creationId xmlns:a16="http://schemas.microsoft.com/office/drawing/2014/main" id="{F216865D-CE06-1960-BF11-5564B5FB5274}"/>
              </a:ext>
            </a:extLst>
          </p:cNvPr>
          <p:cNvSpPr>
            <a:spLocks noGrp="1"/>
          </p:cNvSpPr>
          <p:nvPr>
            <p:ph type="title" idx="4294967295"/>
          </p:nvPr>
        </p:nvSpPr>
        <p:spPr>
          <a:xfrm>
            <a:off x="5321300" y="542925"/>
            <a:ext cx="6870700" cy="1676400"/>
          </a:xfrm>
        </p:spPr>
        <p:txBody>
          <a:bodyPr>
            <a:normAutofit fontScale="90000"/>
          </a:bodyPr>
          <a:lstStyle/>
          <a:p>
            <a:r>
              <a:rPr lang="sl-SI" sz="4800"/>
              <a:t>Računalništvo brez računalnika (CS Unplugged)</a:t>
            </a:r>
          </a:p>
        </p:txBody>
      </p:sp>
      <p:sp>
        <p:nvSpPr>
          <p:cNvPr id="3" name="Označba mesta vsebine 2">
            <a:extLst>
              <a:ext uri="{FF2B5EF4-FFF2-40B4-BE49-F238E27FC236}">
                <a16:creationId xmlns:a16="http://schemas.microsoft.com/office/drawing/2014/main" id="{E061680B-077C-A17A-7515-261A99B93F4A}"/>
              </a:ext>
            </a:extLst>
          </p:cNvPr>
          <p:cNvSpPr>
            <a:spLocks noGrp="1"/>
          </p:cNvSpPr>
          <p:nvPr>
            <p:ph idx="4294967295"/>
          </p:nvPr>
        </p:nvSpPr>
        <p:spPr>
          <a:xfrm>
            <a:off x="5321300" y="2400300"/>
            <a:ext cx="6870700" cy="3735388"/>
          </a:xfrm>
        </p:spPr>
        <p:txBody>
          <a:bodyPr>
            <a:normAutofit fontScale="92500" lnSpcReduction="20000"/>
          </a:bodyPr>
          <a:lstStyle/>
          <a:p>
            <a:r>
              <a:rPr lang="sl-SI" sz="2400" dirty="0"/>
              <a:t>CS Unplugged: </a:t>
            </a:r>
            <a:r>
              <a:rPr lang="sl-SI" sz="2400" dirty="0">
                <a:hlinkClick r:id="rId2"/>
              </a:rPr>
              <a:t>https://www.csunplugged.org/en/</a:t>
            </a:r>
            <a:r>
              <a:rPr lang="sl-SI" sz="2400" dirty="0"/>
              <a:t> </a:t>
            </a:r>
          </a:p>
          <a:p>
            <a:r>
              <a:rPr lang="sl-SI" sz="2400" dirty="0"/>
              <a:t>Slovenski prevod nekaterih aktivnosti: </a:t>
            </a:r>
            <a:r>
              <a:rPr lang="sl-SI" sz="2400" dirty="0">
                <a:hlinkClick r:id="rId3"/>
              </a:rPr>
              <a:t> http://vidra.si/</a:t>
            </a:r>
            <a:r>
              <a:rPr lang="sl-SI" sz="2400" dirty="0"/>
              <a:t> </a:t>
            </a:r>
          </a:p>
          <a:p>
            <a:r>
              <a:rPr lang="sl-SI" sz="2400" dirty="0"/>
              <a:t>Učne dejavnosti RBR, so dobro znan način, kako abstraktne pojme približati s konkretnimi izkušnjami. Zlasti dejavnosti, pri katerih učenci sodelujejo pri izdelavi artefaktov, ki imajo zanje osebni pomen. </a:t>
            </a:r>
          </a:p>
          <a:p>
            <a:r>
              <a:rPr lang="sl-SI" sz="2400" dirty="0"/>
              <a:t>Dejavnosti brez povezave so dobra možnost za učence, ki v šoli in/ali doma nimajo dostopa do digitalne tehnologije. </a:t>
            </a:r>
          </a:p>
          <a:p>
            <a:r>
              <a:rPr lang="sl-SI" sz="2400" dirty="0"/>
              <a:t>Predlagane učne dejavnosti v razredu naj bodo unplugged z uporabo papirja in svinčnika, pripomočkov, mehanskih artefaktov ali kinestetike.</a:t>
            </a:r>
            <a:endParaRPr lang="sl-SI" sz="2000" dirty="0"/>
          </a:p>
          <a:p>
            <a:endParaRPr lang="sl-SI" sz="2000" dirty="0"/>
          </a:p>
        </p:txBody>
      </p:sp>
      <p:pic>
        <p:nvPicPr>
          <p:cNvPr id="5" name="Content Placeholder 4" descr="https://lh5.googleusercontent.com/-_LaZ7E8WpXw/UiN-B1EumbI/AAAAAAAAGlI/r9LwZNKatRQ/s720/DSC_0098.JPG">
            <a:extLst>
              <a:ext uri="{FF2B5EF4-FFF2-40B4-BE49-F238E27FC236}">
                <a16:creationId xmlns:a16="http://schemas.microsoft.com/office/drawing/2014/main" id="{A20EE9AD-1776-0455-0188-B9CFBE591435}"/>
              </a:ext>
            </a:extLst>
          </p:cNvPr>
          <p:cNvPicPr>
            <a:picLocks/>
          </p:cNvPicPr>
          <p:nvPr/>
        </p:nvPicPr>
        <p:blipFill rotWithShape="1">
          <a:blip r:embed="rId4">
            <a:extLst>
              <a:ext uri="{28A0092B-C50C-407E-A947-70E740481C1C}">
                <a14:useLocalDpi xmlns:a14="http://schemas.microsoft.com/office/drawing/2010/main" val="0"/>
              </a:ext>
            </a:extLst>
          </a:blip>
          <a:srcRect t="2058" r="3" b="20506"/>
          <a:stretch/>
        </p:blipFill>
        <p:spPr>
          <a:xfrm>
            <a:off x="20" y="1"/>
            <a:ext cx="4187091" cy="2164321"/>
          </a:xfrm>
          <a:prstGeom prst="rect">
            <a:avLst/>
          </a:prstGeom>
        </p:spPr>
      </p:pic>
      <p:pic>
        <p:nvPicPr>
          <p:cNvPr id="6" name="Content Placeholder 4" descr="https://lh3.googleusercontent.com/-NUhIJulpt8c/UiN-PzkAOEI/AAAAAAAAGmw/y9i6dKF4vLI/s720/DSC_2771.JPG">
            <a:extLst>
              <a:ext uri="{FF2B5EF4-FFF2-40B4-BE49-F238E27FC236}">
                <a16:creationId xmlns:a16="http://schemas.microsoft.com/office/drawing/2014/main" id="{97A007BA-F10D-5713-B3E3-1628BC8C0A29}"/>
              </a:ext>
            </a:extLst>
          </p:cNvPr>
          <p:cNvPicPr>
            <a:picLocks/>
          </p:cNvPicPr>
          <p:nvPr/>
        </p:nvPicPr>
        <p:blipFill rotWithShape="1">
          <a:blip r:embed="rId5">
            <a:extLst>
              <a:ext uri="{28A0092B-C50C-407E-A947-70E740481C1C}">
                <a14:useLocalDpi xmlns:a14="http://schemas.microsoft.com/office/drawing/2010/main" val="0"/>
              </a:ext>
            </a:extLst>
          </a:blip>
          <a:srcRect t="9610" r="3" b="12369"/>
          <a:stretch/>
        </p:blipFill>
        <p:spPr>
          <a:xfrm rot="21600000">
            <a:off x="20" y="2342320"/>
            <a:ext cx="4187091" cy="2164321"/>
          </a:xfrm>
          <a:prstGeom prst="rect">
            <a:avLst/>
          </a:prstGeom>
        </p:spPr>
      </p:pic>
      <p:pic>
        <p:nvPicPr>
          <p:cNvPr id="4" name="Content Placeholder 4">
            <a:extLst>
              <a:ext uri="{FF2B5EF4-FFF2-40B4-BE49-F238E27FC236}">
                <a16:creationId xmlns:a16="http://schemas.microsoft.com/office/drawing/2014/main" id="{F09AB49D-7F39-074F-B8FF-0F256AD23C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 b="3834"/>
          <a:stretch/>
        </p:blipFill>
        <p:spPr>
          <a:xfrm>
            <a:off x="20" y="4693680"/>
            <a:ext cx="4187091" cy="2164321"/>
          </a:xfrm>
          <a:prstGeom prst="rect">
            <a:avLst/>
          </a:prstGeom>
        </p:spPr>
      </p:pic>
    </p:spTree>
    <p:extLst>
      <p:ext uri="{BB962C8B-B14F-4D97-AF65-F5344CB8AC3E}">
        <p14:creationId xmlns:p14="http://schemas.microsoft.com/office/powerpoint/2010/main" val="3660384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Διάγραμμα 5">
            <a:extLst>
              <a:ext uri="{FF2B5EF4-FFF2-40B4-BE49-F238E27FC236}">
                <a16:creationId xmlns:a16="http://schemas.microsoft.com/office/drawing/2014/main" id="{7E23118D-A25A-443A-A67A-DD7BCCBC618E}"/>
              </a:ext>
            </a:extLst>
          </p:cNvPr>
          <p:cNvGraphicFramePr/>
          <p:nvPr>
            <p:extLst>
              <p:ext uri="{D42A27DB-BD31-4B8C-83A1-F6EECF244321}">
                <p14:modId xmlns:p14="http://schemas.microsoft.com/office/powerpoint/2010/main" val="4283775975"/>
              </p:ext>
            </p:extLst>
          </p:nvPr>
        </p:nvGraphicFramePr>
        <p:xfrm>
          <a:off x="256905" y="1721087"/>
          <a:ext cx="7484554" cy="2119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Ορθογώνιο 15">
            <a:extLst>
              <a:ext uri="{FF2B5EF4-FFF2-40B4-BE49-F238E27FC236}">
                <a16:creationId xmlns:a16="http://schemas.microsoft.com/office/drawing/2014/main" id="{0C11E5AA-3CE9-4525-A0DC-7D401A2E9B83}"/>
              </a:ext>
            </a:extLst>
          </p:cNvPr>
          <p:cNvSpPr/>
          <p:nvPr/>
        </p:nvSpPr>
        <p:spPr>
          <a:xfrm>
            <a:off x="827301" y="350428"/>
            <a:ext cx="4542982" cy="892552"/>
          </a:xfrm>
          <a:prstGeom prst="rect">
            <a:avLst/>
          </a:prstGeom>
        </p:spPr>
        <p:txBody>
          <a:bodyPr wrap="square">
            <a:spAutoFit/>
          </a:bodyPr>
          <a:lstStyle/>
          <a:p>
            <a:pPr lvl="0"/>
            <a:r>
              <a:rPr lang="de-DE" sz="3200" b="1" dirty="0" err="1"/>
              <a:t>Integracija</a:t>
            </a:r>
            <a:r>
              <a:rPr lang="de-DE" sz="3200" b="1" dirty="0"/>
              <a:t> </a:t>
            </a:r>
            <a:r>
              <a:rPr lang="de-DE" sz="3200" b="1" dirty="0" err="1"/>
              <a:t>več</a:t>
            </a:r>
            <a:r>
              <a:rPr lang="de-DE" sz="3200" b="1" dirty="0"/>
              <a:t> </a:t>
            </a:r>
            <a:r>
              <a:rPr lang="de-DE" sz="3200" b="1" dirty="0" err="1"/>
              <a:t>disciplin</a:t>
            </a:r>
            <a:r>
              <a:rPr lang="de-DE" sz="3200" b="1" dirty="0"/>
              <a:t> </a:t>
            </a:r>
          </a:p>
          <a:p>
            <a:pPr lvl="0"/>
            <a:r>
              <a:rPr lang="de-DE" sz="2000" dirty="0"/>
              <a:t>(Drake &amp; Burns, 2004)</a:t>
            </a:r>
            <a:endParaRPr lang="de-DE" sz="3200" dirty="0"/>
          </a:p>
        </p:txBody>
      </p:sp>
      <p:grpSp>
        <p:nvGrpSpPr>
          <p:cNvPr id="5" name="Group 4">
            <a:extLst>
              <a:ext uri="{FF2B5EF4-FFF2-40B4-BE49-F238E27FC236}">
                <a16:creationId xmlns:a16="http://schemas.microsoft.com/office/drawing/2014/main" id="{7229DDE4-8BD1-AC57-D311-E06F73CDE952}"/>
              </a:ext>
            </a:extLst>
          </p:cNvPr>
          <p:cNvGrpSpPr/>
          <p:nvPr/>
        </p:nvGrpSpPr>
        <p:grpSpPr>
          <a:xfrm>
            <a:off x="540876" y="3552468"/>
            <a:ext cx="11394219" cy="2062552"/>
            <a:chOff x="523461" y="4342251"/>
            <a:chExt cx="11394219" cy="2062552"/>
          </a:xfrm>
        </p:grpSpPr>
        <p:graphicFrame>
          <p:nvGraphicFramePr>
            <p:cNvPr id="11" name="Διάγραμμα 10">
              <a:extLst>
                <a:ext uri="{FF2B5EF4-FFF2-40B4-BE49-F238E27FC236}">
                  <a16:creationId xmlns:a16="http://schemas.microsoft.com/office/drawing/2014/main" id="{0A520516-52F6-4C43-9BFC-0FB8F50974AF}"/>
                </a:ext>
              </a:extLst>
            </p:cNvPr>
            <p:cNvGraphicFramePr/>
            <p:nvPr>
              <p:extLst>
                <p:ext uri="{D42A27DB-BD31-4B8C-83A1-F6EECF244321}">
                  <p14:modId xmlns:p14="http://schemas.microsoft.com/office/powerpoint/2010/main" val="790571941"/>
                </p:ext>
              </p:extLst>
            </p:nvPr>
          </p:nvGraphicFramePr>
          <p:xfrm>
            <a:off x="523461" y="4342251"/>
            <a:ext cx="11145078" cy="20625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Arrow: Left 1">
              <a:extLst>
                <a:ext uri="{FF2B5EF4-FFF2-40B4-BE49-F238E27FC236}">
                  <a16:creationId xmlns:a16="http://schemas.microsoft.com/office/drawing/2014/main" id="{ACB10C21-FF0F-4FB6-AB5C-7DBC591B2637}"/>
                </a:ext>
              </a:extLst>
            </p:cNvPr>
            <p:cNvSpPr/>
            <p:nvPr/>
          </p:nvSpPr>
          <p:spPr>
            <a:xfrm>
              <a:off x="11332464" y="5243987"/>
              <a:ext cx="585216" cy="25908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A224E8EC-848B-E0CC-961A-8B1E73C8A23F}"/>
                </a:ext>
              </a:extLst>
            </p:cNvPr>
            <p:cNvSpPr/>
            <p:nvPr/>
          </p:nvSpPr>
          <p:spPr>
            <a:xfrm>
              <a:off x="11428095" y="5099685"/>
              <a:ext cx="333375" cy="584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Slide Number Placeholder 6">
            <a:extLst>
              <a:ext uri="{FF2B5EF4-FFF2-40B4-BE49-F238E27FC236}">
                <a16:creationId xmlns:a16="http://schemas.microsoft.com/office/drawing/2014/main" id="{94FEC184-D947-6A20-607C-D7B2D5BF5C10}"/>
              </a:ext>
            </a:extLst>
          </p:cNvPr>
          <p:cNvSpPr>
            <a:spLocks noGrp="1"/>
          </p:cNvSpPr>
          <p:nvPr>
            <p:ph type="sldNum" sz="quarter" idx="12"/>
          </p:nvPr>
        </p:nvSpPr>
        <p:spPr/>
        <p:txBody>
          <a:bodyPr/>
          <a:lstStyle/>
          <a:p>
            <a:fld id="{009095B1-20D7-443A-B8AB-1A9C3D013C85}" type="slidenum">
              <a:rPr lang="en-GB" smtClean="0"/>
              <a:t>25</a:t>
            </a:fld>
            <a:endParaRPr lang="en-GB"/>
          </a:p>
        </p:txBody>
      </p:sp>
    </p:spTree>
    <p:extLst>
      <p:ext uri="{BB962C8B-B14F-4D97-AF65-F5344CB8AC3E}">
        <p14:creationId xmlns:p14="http://schemas.microsoft.com/office/powerpoint/2010/main" val="452861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13AC55F-AFD5-B0E6-4D84-893A5513FF37}"/>
              </a:ext>
            </a:extLst>
          </p:cNvPr>
          <p:cNvGraphicFramePr/>
          <p:nvPr>
            <p:extLst>
              <p:ext uri="{D42A27DB-BD31-4B8C-83A1-F6EECF244321}">
                <p14:modId xmlns:p14="http://schemas.microsoft.com/office/powerpoint/2010/main" val="4287637362"/>
              </p:ext>
            </p:extLst>
          </p:nvPr>
        </p:nvGraphicFramePr>
        <p:xfrm>
          <a:off x="2043798" y="600041"/>
          <a:ext cx="11004331" cy="6130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8CCC65F-B298-C78D-1FFE-E32BF7717952}"/>
              </a:ext>
            </a:extLst>
          </p:cNvPr>
          <p:cNvSpPr txBox="1"/>
          <p:nvPr/>
        </p:nvSpPr>
        <p:spPr>
          <a:xfrm>
            <a:off x="544010" y="2846858"/>
            <a:ext cx="3777046" cy="1754326"/>
          </a:xfrm>
          <a:prstGeom prst="rect">
            <a:avLst/>
          </a:prstGeom>
          <a:noFill/>
        </p:spPr>
        <p:txBody>
          <a:bodyPr wrap="square">
            <a:spAutoFit/>
          </a:bodyPr>
          <a:lstStyle/>
          <a:p>
            <a:pPr algn="r"/>
            <a:r>
              <a:rPr lang="en-GB" sz="3600" b="1" dirty="0" err="1"/>
              <a:t>Transdisciplinarno</a:t>
            </a:r>
            <a:r>
              <a:rPr lang="en-GB" sz="3600" b="1" dirty="0"/>
              <a:t> </a:t>
            </a:r>
            <a:r>
              <a:rPr lang="en-GB" sz="3600" b="1" dirty="0" err="1"/>
              <a:t>povezovanje</a:t>
            </a:r>
            <a:r>
              <a:rPr lang="en-GB" sz="3600" b="1" dirty="0"/>
              <a:t> </a:t>
            </a:r>
          </a:p>
          <a:p>
            <a:pPr algn="r"/>
            <a:r>
              <a:rPr lang="en-GB" sz="3600" b="1" dirty="0"/>
              <a:t>Primer </a:t>
            </a:r>
          </a:p>
        </p:txBody>
      </p:sp>
      <p:sp>
        <p:nvSpPr>
          <p:cNvPr id="2" name="Left Brace 1">
            <a:extLst>
              <a:ext uri="{FF2B5EF4-FFF2-40B4-BE49-F238E27FC236}">
                <a16:creationId xmlns:a16="http://schemas.microsoft.com/office/drawing/2014/main" id="{93B322C6-2067-156F-3D1A-BDA9035232F1}"/>
              </a:ext>
            </a:extLst>
          </p:cNvPr>
          <p:cNvSpPr/>
          <p:nvPr/>
        </p:nvSpPr>
        <p:spPr>
          <a:xfrm rot="10800000">
            <a:off x="4321057" y="2765046"/>
            <a:ext cx="795112" cy="1917950"/>
          </a:xfrm>
          <a:prstGeom prst="leftBrace">
            <a:avLst>
              <a:gd name="adj1" fmla="val 35000"/>
              <a:gd name="adj2" fmla="val 50000"/>
            </a:avLst>
          </a:prstGeom>
          <a:ln w="76200">
            <a:solidFill>
              <a:srgbClr val="A9D18E"/>
            </a:solidFill>
          </a:ln>
        </p:spPr>
        <p:style>
          <a:lnRef idx="2">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Slide Number Placeholder 5">
            <a:extLst>
              <a:ext uri="{FF2B5EF4-FFF2-40B4-BE49-F238E27FC236}">
                <a16:creationId xmlns:a16="http://schemas.microsoft.com/office/drawing/2014/main" id="{A7CFEFD7-087E-CE31-BF26-1DE8BE1B741B}"/>
              </a:ext>
            </a:extLst>
          </p:cNvPr>
          <p:cNvSpPr>
            <a:spLocks noGrp="1"/>
          </p:cNvSpPr>
          <p:nvPr>
            <p:ph type="sldNum" sz="quarter" idx="12"/>
          </p:nvPr>
        </p:nvSpPr>
        <p:spPr/>
        <p:txBody>
          <a:bodyPr/>
          <a:lstStyle/>
          <a:p>
            <a:fld id="{009095B1-20D7-443A-B8AB-1A9C3D013C85}" type="slidenum">
              <a:rPr lang="en-GB" smtClean="0"/>
              <a:t>26</a:t>
            </a:fld>
            <a:endParaRPr lang="en-GB"/>
          </a:p>
        </p:txBody>
      </p:sp>
    </p:spTree>
    <p:extLst>
      <p:ext uri="{BB962C8B-B14F-4D97-AF65-F5344CB8AC3E}">
        <p14:creationId xmlns:p14="http://schemas.microsoft.com/office/powerpoint/2010/main" val="1720657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526D385E-F510-A9C5-6B2D-4B34BBA7A290}"/>
              </a:ext>
            </a:extLst>
          </p:cNvPr>
          <p:cNvPicPr>
            <a:picLocks noChangeAspect="1"/>
          </p:cNvPicPr>
          <p:nvPr/>
        </p:nvPicPr>
        <p:blipFill rotWithShape="1">
          <a:blip r:embed="rId2">
            <a:extLst>
              <a:ext uri="{28A0092B-C50C-407E-A947-70E740481C1C}">
                <a14:useLocalDpi xmlns:a14="http://schemas.microsoft.com/office/drawing/2010/main" val="0"/>
              </a:ext>
            </a:extLst>
          </a:blip>
          <a:srcRect l="9990" t="13420" r="8754" b="13434"/>
          <a:stretch/>
        </p:blipFill>
        <p:spPr>
          <a:xfrm>
            <a:off x="2293048" y="2451345"/>
            <a:ext cx="7605904" cy="2809906"/>
          </a:xfrm>
          <a:prstGeom prst="rect">
            <a:avLst/>
          </a:prstGeom>
          <a:ln>
            <a:noFill/>
          </a:ln>
        </p:spPr>
      </p:pic>
      <p:sp>
        <p:nvSpPr>
          <p:cNvPr id="5" name="TextBox 4">
            <a:extLst>
              <a:ext uri="{FF2B5EF4-FFF2-40B4-BE49-F238E27FC236}">
                <a16:creationId xmlns:a16="http://schemas.microsoft.com/office/drawing/2014/main" id="{E5180CC7-B40E-94B1-64D4-C0664FF8CE9B}"/>
              </a:ext>
            </a:extLst>
          </p:cNvPr>
          <p:cNvSpPr txBox="1"/>
          <p:nvPr/>
        </p:nvSpPr>
        <p:spPr>
          <a:xfrm>
            <a:off x="1508567" y="1237676"/>
            <a:ext cx="9174866" cy="993926"/>
          </a:xfrm>
          <a:prstGeom prst="rect">
            <a:avLst/>
          </a:prstGeom>
          <a:noFill/>
        </p:spPr>
        <p:txBody>
          <a:bodyPr wrap="square">
            <a:spAutoFit/>
          </a:bodyPr>
          <a:lstStyle/>
          <a:p>
            <a:pPr marL="0" marR="0" algn="ctr">
              <a:lnSpc>
                <a:spcPct val="107000"/>
              </a:lnSpc>
              <a:spcBef>
                <a:spcPts val="0"/>
              </a:spcBef>
              <a:spcAft>
                <a:spcPts val="0"/>
              </a:spcAft>
            </a:pPr>
            <a:r>
              <a:rPr lang="en-US" sz="2800" b="1" dirty="0" err="1">
                <a:latin typeface="Calibri" panose="020F0502020204030204" pitchFamily="34" charset="0"/>
                <a:ea typeface="Calibri" panose="020F0502020204030204" pitchFamily="34" charset="0"/>
                <a:cs typeface="Calibri" panose="020F0502020204030204" pitchFamily="34" charset="0"/>
              </a:rPr>
              <a:t>Primerjava</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več-disciplinarnih</a:t>
            </a:r>
            <a:r>
              <a:rPr lang="en-US" sz="2800" b="1" dirty="0">
                <a:latin typeface="Calibri" panose="020F0502020204030204" pitchFamily="34" charset="0"/>
                <a:ea typeface="Calibri" panose="020F0502020204030204" pitchFamily="34" charset="0"/>
                <a:cs typeface="Calibri" panose="020F0502020204030204" pitchFamily="34" charset="0"/>
              </a:rPr>
              <a:t> </a:t>
            </a:r>
          </a:p>
          <a:p>
            <a:pPr marL="0" marR="0" algn="ctr">
              <a:lnSpc>
                <a:spcPct val="107000"/>
              </a:lnSpc>
              <a:spcBef>
                <a:spcPts val="0"/>
              </a:spcBef>
              <a:spcAft>
                <a:spcPts val="0"/>
              </a:spcAft>
            </a:pPr>
            <a:r>
              <a:rPr lang="en-US" sz="2800" b="1" dirty="0" err="1">
                <a:latin typeface="Calibri" panose="020F0502020204030204" pitchFamily="34" charset="0"/>
                <a:ea typeface="Calibri" panose="020F0502020204030204" pitchFamily="34" charset="0"/>
                <a:cs typeface="Calibri" panose="020F0502020204030204" pitchFamily="34" charset="0"/>
              </a:rPr>
              <a:t>integracijskih</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pristopov</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0" name="Arrow: Down 19">
            <a:extLst>
              <a:ext uri="{FF2B5EF4-FFF2-40B4-BE49-F238E27FC236}">
                <a16:creationId xmlns:a16="http://schemas.microsoft.com/office/drawing/2014/main" id="{53513B4A-CFB5-C1CF-369A-742706739AF7}"/>
              </a:ext>
            </a:extLst>
          </p:cNvPr>
          <p:cNvSpPr/>
          <p:nvPr/>
        </p:nvSpPr>
        <p:spPr>
          <a:xfrm flipV="1">
            <a:off x="3347494" y="5211965"/>
            <a:ext cx="173621" cy="312516"/>
          </a:xfrm>
          <a:prstGeom prst="downArrow">
            <a:avLst/>
          </a:prstGeom>
          <a:solidFill>
            <a:srgbClr val="F86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Down 20">
            <a:extLst>
              <a:ext uri="{FF2B5EF4-FFF2-40B4-BE49-F238E27FC236}">
                <a16:creationId xmlns:a16="http://schemas.microsoft.com/office/drawing/2014/main" id="{A818A8D5-72E2-CBA2-0A5E-2191A24A8FE6}"/>
              </a:ext>
            </a:extLst>
          </p:cNvPr>
          <p:cNvSpPr/>
          <p:nvPr/>
        </p:nvSpPr>
        <p:spPr>
          <a:xfrm rot="18396393" flipV="1">
            <a:off x="6842566" y="5186837"/>
            <a:ext cx="173621" cy="312516"/>
          </a:xfrm>
          <a:prstGeom prst="downArrow">
            <a:avLst/>
          </a:prstGeom>
          <a:solidFill>
            <a:srgbClr val="F86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Down 22">
            <a:extLst>
              <a:ext uri="{FF2B5EF4-FFF2-40B4-BE49-F238E27FC236}">
                <a16:creationId xmlns:a16="http://schemas.microsoft.com/office/drawing/2014/main" id="{79392EF0-4095-4F50-9925-7F75E5411864}"/>
              </a:ext>
            </a:extLst>
          </p:cNvPr>
          <p:cNvSpPr/>
          <p:nvPr/>
        </p:nvSpPr>
        <p:spPr>
          <a:xfrm rot="3203607" flipH="1" flipV="1">
            <a:off x="7772171" y="5186836"/>
            <a:ext cx="173621" cy="312516"/>
          </a:xfrm>
          <a:prstGeom prst="downArrow">
            <a:avLst/>
          </a:prstGeom>
          <a:solidFill>
            <a:srgbClr val="F86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EFF115AD-E318-2117-FAF2-8582C2225AD1}"/>
              </a:ext>
            </a:extLst>
          </p:cNvPr>
          <p:cNvSpPr/>
          <p:nvPr/>
        </p:nvSpPr>
        <p:spPr>
          <a:xfrm>
            <a:off x="2014716" y="5700737"/>
            <a:ext cx="2839175" cy="369332"/>
          </a:xfrm>
          <a:prstGeom prst="rect">
            <a:avLst/>
          </a:prstGeom>
          <a:noFill/>
          <a:ln w="38100">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Srednja</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stopnja</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integracije</a:t>
            </a:r>
            <a:endParaRPr lang="en-GB" dirty="0">
              <a:solidFill>
                <a:schemeClr val="tx1"/>
              </a:solidFill>
            </a:endParaRPr>
          </a:p>
        </p:txBody>
      </p:sp>
      <p:sp>
        <p:nvSpPr>
          <p:cNvPr id="25" name="Rectangle 24">
            <a:extLst>
              <a:ext uri="{FF2B5EF4-FFF2-40B4-BE49-F238E27FC236}">
                <a16:creationId xmlns:a16="http://schemas.microsoft.com/office/drawing/2014/main" id="{11CA3CED-AEAA-81EC-EEAA-73AB28397A00}"/>
              </a:ext>
            </a:extLst>
          </p:cNvPr>
          <p:cNvSpPr/>
          <p:nvPr/>
        </p:nvSpPr>
        <p:spPr>
          <a:xfrm>
            <a:off x="6096000" y="5681729"/>
            <a:ext cx="2839175" cy="369332"/>
          </a:xfrm>
          <a:prstGeom prst="rect">
            <a:avLst/>
          </a:prstGeom>
          <a:noFill/>
          <a:ln w="38100">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Visoka</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stopnja</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integracije</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192EE04-7A4A-1C83-94E0-ED925C8F17CD}"/>
              </a:ext>
            </a:extLst>
          </p:cNvPr>
          <p:cNvSpPr>
            <a:spLocks noGrp="1"/>
          </p:cNvSpPr>
          <p:nvPr>
            <p:ph type="sldNum" sz="quarter" idx="12"/>
          </p:nvPr>
        </p:nvSpPr>
        <p:spPr/>
        <p:txBody>
          <a:bodyPr/>
          <a:lstStyle/>
          <a:p>
            <a:fld id="{009095B1-20D7-443A-B8AB-1A9C3D013C85}" type="slidenum">
              <a:rPr lang="en-GB" smtClean="0"/>
              <a:t>27</a:t>
            </a:fld>
            <a:endParaRPr lang="en-GB"/>
          </a:p>
        </p:txBody>
      </p:sp>
    </p:spTree>
    <p:extLst>
      <p:ext uri="{BB962C8B-B14F-4D97-AF65-F5344CB8AC3E}">
        <p14:creationId xmlns:p14="http://schemas.microsoft.com/office/powerpoint/2010/main" val="954392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BB055E-9F7A-2863-ED7A-23D15416738E}"/>
              </a:ext>
            </a:extLst>
          </p:cNvPr>
          <p:cNvSpPr/>
          <p:nvPr/>
        </p:nvSpPr>
        <p:spPr>
          <a:xfrm>
            <a:off x="1358900" y="531683"/>
            <a:ext cx="4300220" cy="4896128"/>
          </a:xfrm>
          <a:prstGeom prst="rect">
            <a:avLst/>
          </a:prstGeom>
          <a:solidFill>
            <a:srgbClr val="38BEC8"/>
          </a:solidFill>
          <a:ln>
            <a:solidFill>
              <a:srgbClr val="38B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38ADA1A6-16B2-6598-9E1A-0442513A542A}"/>
              </a:ext>
            </a:extLst>
          </p:cNvPr>
          <p:cNvSpPr txBox="1"/>
          <p:nvPr/>
        </p:nvSpPr>
        <p:spPr>
          <a:xfrm>
            <a:off x="6096000" y="2225695"/>
            <a:ext cx="4400550" cy="1508105"/>
          </a:xfrm>
          <a:prstGeom prst="rect">
            <a:avLst/>
          </a:prstGeom>
          <a:noFill/>
        </p:spPr>
        <p:txBody>
          <a:bodyPr wrap="square">
            <a:spAutoFit/>
          </a:bodyPr>
          <a:lstStyle/>
          <a:p>
            <a:r>
              <a:rPr lang="en-US" sz="3200" b="1" dirty="0" err="1"/>
              <a:t>Integracija</a:t>
            </a:r>
            <a:r>
              <a:rPr lang="en-US" sz="3200" b="1" dirty="0"/>
              <a:t> in </a:t>
            </a:r>
            <a:r>
              <a:rPr lang="en-US" sz="3200" b="1" dirty="0" err="1"/>
              <a:t>interdisciplinarnost</a:t>
            </a:r>
            <a:r>
              <a:rPr lang="en-US" sz="3200" b="1" dirty="0"/>
              <a:t> RM</a:t>
            </a:r>
          </a:p>
          <a:p>
            <a:r>
              <a:rPr lang="en-US" sz="2800" dirty="0" err="1"/>
              <a:t>Primeri</a:t>
            </a:r>
            <a:endParaRPr lang="en-GB" sz="2800" dirty="0"/>
          </a:p>
        </p:txBody>
      </p:sp>
      <p:pic>
        <p:nvPicPr>
          <p:cNvPr id="11" name="Picture 10" descr="Text&#10;&#10;Description automatically generated">
            <a:extLst>
              <a:ext uri="{FF2B5EF4-FFF2-40B4-BE49-F238E27FC236}">
                <a16:creationId xmlns:a16="http://schemas.microsoft.com/office/drawing/2014/main" id="{E96EE216-963D-935B-9EB0-03FE26330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503" y="798394"/>
            <a:ext cx="3071014" cy="4362706"/>
          </a:xfrm>
          <a:prstGeom prst="rect">
            <a:avLst/>
          </a:prstGeom>
        </p:spPr>
      </p:pic>
      <p:sp>
        <p:nvSpPr>
          <p:cNvPr id="12" name="Rectangle 11">
            <a:extLst>
              <a:ext uri="{FF2B5EF4-FFF2-40B4-BE49-F238E27FC236}">
                <a16:creationId xmlns:a16="http://schemas.microsoft.com/office/drawing/2014/main" id="{7FF80C26-2CC7-AFBB-595B-A46362D41EF2}"/>
              </a:ext>
            </a:extLst>
          </p:cNvPr>
          <p:cNvSpPr/>
          <p:nvPr/>
        </p:nvSpPr>
        <p:spPr>
          <a:xfrm>
            <a:off x="6096000" y="4109720"/>
            <a:ext cx="4724400" cy="1661160"/>
          </a:xfrm>
          <a:prstGeom prst="rect">
            <a:avLst/>
          </a:prstGeom>
        </p:spPr>
        <p:txBody>
          <a:bodyPr/>
          <a:lstStyle/>
          <a:p>
            <a:pPr lvl="0"/>
            <a:r>
              <a:rPr lang="en-US" sz="1800" dirty="0">
                <a:solidFill>
                  <a:schemeClr val="tx1"/>
                </a:solidFill>
              </a:rPr>
              <a:t>Neumann in Dion (2021) v </a:t>
            </a:r>
            <a:r>
              <a:rPr lang="en-US" sz="1800" dirty="0" err="1">
                <a:solidFill>
                  <a:schemeClr val="tx1"/>
                </a:solidFill>
              </a:rPr>
              <a:t>svoji</a:t>
            </a:r>
            <a:r>
              <a:rPr lang="en-US" sz="1800" dirty="0">
                <a:solidFill>
                  <a:schemeClr val="tx1"/>
                </a:solidFill>
              </a:rPr>
              <a:t> </a:t>
            </a:r>
            <a:r>
              <a:rPr lang="en-US" sz="1800" dirty="0" err="1">
                <a:solidFill>
                  <a:schemeClr val="tx1"/>
                </a:solidFill>
              </a:rPr>
              <a:t>knjigi</a:t>
            </a:r>
            <a:r>
              <a:rPr lang="en-US" sz="1800" dirty="0">
                <a:solidFill>
                  <a:schemeClr val="tx1"/>
                </a:solidFill>
              </a:rPr>
              <a:t> </a:t>
            </a:r>
            <a:r>
              <a:rPr lang="en-US" sz="1800" dirty="0" err="1">
                <a:solidFill>
                  <a:schemeClr val="tx1"/>
                </a:solidFill>
              </a:rPr>
              <a:t>učiteljem</a:t>
            </a:r>
            <a:r>
              <a:rPr lang="en-US" sz="1800" dirty="0">
                <a:solidFill>
                  <a:schemeClr val="tx1"/>
                </a:solidFill>
              </a:rPr>
              <a:t> </a:t>
            </a:r>
            <a:r>
              <a:rPr lang="en-US" sz="1800" dirty="0" err="1">
                <a:solidFill>
                  <a:schemeClr val="tx1"/>
                </a:solidFill>
              </a:rPr>
              <a:t>predstavljata</a:t>
            </a:r>
            <a:r>
              <a:rPr lang="en-US" sz="1800" dirty="0">
                <a:solidFill>
                  <a:schemeClr val="tx1"/>
                </a:solidFill>
              </a:rPr>
              <a:t> </a:t>
            </a:r>
            <a:r>
              <a:rPr lang="en-US" sz="1800" dirty="0" err="1">
                <a:solidFill>
                  <a:schemeClr val="tx1"/>
                </a:solidFill>
              </a:rPr>
              <a:t>številne</a:t>
            </a:r>
            <a:r>
              <a:rPr lang="en-US" sz="1800" dirty="0">
                <a:solidFill>
                  <a:schemeClr val="tx1"/>
                </a:solidFill>
              </a:rPr>
              <a:t> </a:t>
            </a:r>
            <a:r>
              <a:rPr lang="en-US" sz="1800" dirty="0" err="1">
                <a:solidFill>
                  <a:schemeClr val="tx1"/>
                </a:solidFill>
              </a:rPr>
              <a:t>primere</a:t>
            </a:r>
            <a:r>
              <a:rPr lang="en-US" sz="1800" dirty="0">
                <a:solidFill>
                  <a:schemeClr val="tx1"/>
                </a:solidFill>
              </a:rPr>
              <a:t> </a:t>
            </a:r>
            <a:r>
              <a:rPr lang="en-US" sz="1800" dirty="0" err="1">
                <a:solidFill>
                  <a:schemeClr val="tx1"/>
                </a:solidFill>
              </a:rPr>
              <a:t>povezovanja</a:t>
            </a:r>
            <a:r>
              <a:rPr lang="en-US" sz="1800" dirty="0">
                <a:solidFill>
                  <a:schemeClr val="tx1"/>
                </a:solidFill>
              </a:rPr>
              <a:t> RM z </a:t>
            </a:r>
            <a:r>
              <a:rPr lang="en-US" sz="1800" dirty="0" err="1">
                <a:solidFill>
                  <a:schemeClr val="tx1"/>
                </a:solidFill>
              </a:rPr>
              <a:t>disciplinami</a:t>
            </a:r>
            <a:r>
              <a:rPr lang="en-US" sz="1800" dirty="0">
                <a:solidFill>
                  <a:schemeClr val="tx1"/>
                </a:solidFill>
              </a:rPr>
              <a:t>, </a:t>
            </a:r>
            <a:r>
              <a:rPr lang="en-US" sz="1800" dirty="0" err="1">
                <a:solidFill>
                  <a:schemeClr val="tx1"/>
                </a:solidFill>
              </a:rPr>
              <a:t>kot</a:t>
            </a:r>
            <a:r>
              <a:rPr lang="en-US" sz="1800" dirty="0">
                <a:solidFill>
                  <a:schemeClr val="tx1"/>
                </a:solidFill>
              </a:rPr>
              <a:t> so </a:t>
            </a:r>
            <a:r>
              <a:rPr lang="en-US" sz="1800" dirty="0" err="1">
                <a:solidFill>
                  <a:schemeClr val="tx1"/>
                </a:solidFill>
              </a:rPr>
              <a:t>umetnost</a:t>
            </a:r>
            <a:r>
              <a:rPr lang="en-US" sz="1800" dirty="0">
                <a:solidFill>
                  <a:schemeClr val="tx1"/>
                </a:solidFill>
              </a:rPr>
              <a:t>, </a:t>
            </a:r>
            <a:r>
              <a:rPr lang="en-US" sz="1800" dirty="0" err="1">
                <a:solidFill>
                  <a:schemeClr val="tx1"/>
                </a:solidFill>
              </a:rPr>
              <a:t>književnost</a:t>
            </a:r>
            <a:r>
              <a:rPr lang="en-US" sz="1800" dirty="0">
                <a:solidFill>
                  <a:schemeClr val="tx1"/>
                </a:solidFill>
              </a:rPr>
              <a:t> </a:t>
            </a:r>
            <a:r>
              <a:rPr lang="en-US" sz="1800" dirty="0" err="1">
                <a:solidFill>
                  <a:schemeClr val="tx1"/>
                </a:solidFill>
              </a:rPr>
              <a:t>itd</a:t>
            </a:r>
            <a:r>
              <a:rPr lang="en-US" sz="1800" dirty="0">
                <a:solidFill>
                  <a:schemeClr val="tx1"/>
                </a:solidFill>
              </a:rPr>
              <a:t>. </a:t>
            </a:r>
            <a:r>
              <a:rPr lang="en-US" sz="1800" dirty="0" err="1">
                <a:solidFill>
                  <a:schemeClr val="tx1"/>
                </a:solidFill>
              </a:rPr>
              <a:t>Ponujata</a:t>
            </a:r>
            <a:r>
              <a:rPr lang="en-US" sz="1800" dirty="0">
                <a:solidFill>
                  <a:schemeClr val="tx1"/>
                </a:solidFill>
              </a:rPr>
              <a:t> </a:t>
            </a:r>
            <a:r>
              <a:rPr lang="en-US" sz="1800" dirty="0" err="1">
                <a:solidFill>
                  <a:schemeClr val="tx1"/>
                </a:solidFill>
              </a:rPr>
              <a:t>večinoma</a:t>
            </a:r>
            <a:r>
              <a:rPr lang="en-US" sz="1800" dirty="0">
                <a:solidFill>
                  <a:schemeClr val="tx1"/>
                </a:solidFill>
              </a:rPr>
              <a:t> </a:t>
            </a:r>
            <a:r>
              <a:rPr lang="en-US" sz="1800" dirty="0" err="1">
                <a:solidFill>
                  <a:schemeClr val="tx1"/>
                </a:solidFill>
              </a:rPr>
              <a:t>dejavnosti</a:t>
            </a:r>
            <a:r>
              <a:rPr lang="en-US" sz="1800" dirty="0">
                <a:solidFill>
                  <a:schemeClr val="tx1"/>
                </a:solidFill>
              </a:rPr>
              <a:t> </a:t>
            </a:r>
            <a:r>
              <a:rPr lang="en-US" sz="1800" dirty="0" err="1">
                <a:solidFill>
                  <a:schemeClr val="tx1"/>
                </a:solidFill>
              </a:rPr>
              <a:t>računalniškega</a:t>
            </a:r>
            <a:r>
              <a:rPr lang="en-US" sz="1800" dirty="0">
                <a:solidFill>
                  <a:schemeClr val="tx1"/>
                </a:solidFill>
              </a:rPr>
              <a:t> </a:t>
            </a:r>
            <a:r>
              <a:rPr lang="en-US" sz="1800" dirty="0" err="1">
                <a:solidFill>
                  <a:schemeClr val="tx1"/>
                </a:solidFill>
              </a:rPr>
              <a:t>programiranja</a:t>
            </a:r>
            <a:r>
              <a:rPr lang="en-US" sz="1800" dirty="0">
                <a:solidFill>
                  <a:schemeClr val="tx1"/>
                </a:solidFill>
              </a:rPr>
              <a:t>, </a:t>
            </a:r>
            <a:r>
              <a:rPr lang="en-US" sz="1800" dirty="0" err="1">
                <a:solidFill>
                  <a:schemeClr val="tx1"/>
                </a:solidFill>
              </a:rPr>
              <a:t>vendar</a:t>
            </a:r>
            <a:r>
              <a:rPr lang="en-US" sz="1800" dirty="0">
                <a:solidFill>
                  <a:schemeClr val="tx1"/>
                </a:solidFill>
              </a:rPr>
              <a:t> </a:t>
            </a:r>
            <a:r>
              <a:rPr lang="en-US" sz="1800" dirty="0" err="1">
                <a:solidFill>
                  <a:schemeClr val="tx1"/>
                </a:solidFill>
              </a:rPr>
              <a:t>tudi</a:t>
            </a:r>
            <a:r>
              <a:rPr lang="en-US" sz="1800" dirty="0">
                <a:solidFill>
                  <a:schemeClr val="tx1"/>
                </a:solidFill>
              </a:rPr>
              <a:t> </a:t>
            </a:r>
            <a:r>
              <a:rPr lang="en-US" sz="1800" dirty="0" err="1">
                <a:solidFill>
                  <a:schemeClr val="tx1"/>
                </a:solidFill>
              </a:rPr>
              <a:t>nekaj</a:t>
            </a:r>
            <a:r>
              <a:rPr lang="en-US" sz="1800" dirty="0">
                <a:solidFill>
                  <a:schemeClr val="tx1"/>
                </a:solidFill>
              </a:rPr>
              <a:t> </a:t>
            </a:r>
            <a:r>
              <a:rPr lang="en-US" sz="1800" dirty="0" err="1">
                <a:solidFill>
                  <a:schemeClr val="tx1"/>
                </a:solidFill>
              </a:rPr>
              <a:t>predlogov</a:t>
            </a:r>
            <a:r>
              <a:rPr lang="en-US" sz="1800" dirty="0">
                <a:solidFill>
                  <a:schemeClr val="tx1"/>
                </a:solidFill>
              </a:rPr>
              <a:t> RBR </a:t>
            </a:r>
          </a:p>
        </p:txBody>
      </p:sp>
      <p:sp>
        <p:nvSpPr>
          <p:cNvPr id="3" name="Slide Number Placeholder 2">
            <a:extLst>
              <a:ext uri="{FF2B5EF4-FFF2-40B4-BE49-F238E27FC236}">
                <a16:creationId xmlns:a16="http://schemas.microsoft.com/office/drawing/2014/main" id="{3240D853-7E53-4E1E-8C93-5A66FC97D4CA}"/>
              </a:ext>
            </a:extLst>
          </p:cNvPr>
          <p:cNvSpPr>
            <a:spLocks noGrp="1"/>
          </p:cNvSpPr>
          <p:nvPr>
            <p:ph type="sldNum" sz="quarter" idx="12"/>
          </p:nvPr>
        </p:nvSpPr>
        <p:spPr/>
        <p:txBody>
          <a:bodyPr/>
          <a:lstStyle/>
          <a:p>
            <a:fld id="{009095B1-20D7-443A-B8AB-1A9C3D013C85}" type="slidenum">
              <a:rPr lang="en-GB" smtClean="0"/>
              <a:t>28</a:t>
            </a:fld>
            <a:endParaRPr lang="en-GB"/>
          </a:p>
        </p:txBody>
      </p:sp>
    </p:spTree>
    <p:extLst>
      <p:ext uri="{BB962C8B-B14F-4D97-AF65-F5344CB8AC3E}">
        <p14:creationId xmlns:p14="http://schemas.microsoft.com/office/powerpoint/2010/main" val="54038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3937E6-5D1D-B041-8112-D1A8CA9ED279}"/>
              </a:ext>
            </a:extLst>
          </p:cNvPr>
          <p:cNvSpPr txBox="1"/>
          <p:nvPr/>
        </p:nvSpPr>
        <p:spPr>
          <a:xfrm>
            <a:off x="1273810" y="1341754"/>
            <a:ext cx="4400551" cy="646331"/>
          </a:xfrm>
          <a:prstGeom prst="rect">
            <a:avLst/>
          </a:prstGeom>
          <a:noFill/>
        </p:spPr>
        <p:txBody>
          <a:bodyPr wrap="square">
            <a:spAutoFit/>
          </a:bodyPr>
          <a:lstStyle/>
          <a:p>
            <a:pPr algn="r"/>
            <a:r>
              <a:rPr lang="en-GB" dirty="0" err="1"/>
              <a:t>Kretski</a:t>
            </a:r>
            <a:r>
              <a:rPr lang="en-GB" dirty="0"/>
              <a:t> </a:t>
            </a:r>
            <a:r>
              <a:rPr lang="en-GB" dirty="0" err="1"/>
              <a:t>labirint</a:t>
            </a:r>
            <a:r>
              <a:rPr lang="en-GB" dirty="0"/>
              <a:t>: </a:t>
            </a:r>
            <a:r>
              <a:rPr lang="en-GB" dirty="0" err="1"/>
              <a:t>Algoritmi</a:t>
            </a:r>
            <a:r>
              <a:rPr lang="en-GB" dirty="0"/>
              <a:t> za </a:t>
            </a:r>
            <a:r>
              <a:rPr lang="en-GB" dirty="0" err="1"/>
              <a:t>ustvarjanje</a:t>
            </a:r>
            <a:r>
              <a:rPr lang="en-GB" dirty="0"/>
              <a:t> </a:t>
            </a:r>
            <a:r>
              <a:rPr lang="en-GB" dirty="0" err="1"/>
              <a:t>labirintov</a:t>
            </a:r>
            <a:endParaRPr lang="en-GB" dirty="0"/>
          </a:p>
        </p:txBody>
      </p:sp>
      <p:pic>
        <p:nvPicPr>
          <p:cNvPr id="6" name="Picture 5" descr="A picture containing shape&#10;&#10;Description automatically generated">
            <a:extLst>
              <a:ext uri="{FF2B5EF4-FFF2-40B4-BE49-F238E27FC236}">
                <a16:creationId xmlns:a16="http://schemas.microsoft.com/office/drawing/2014/main" id="{B0E56311-6545-0874-4A5E-AE1CEF730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410" y="2357388"/>
            <a:ext cx="1814830" cy="1685925"/>
          </a:xfrm>
          <a:prstGeom prst="rect">
            <a:avLst/>
          </a:prstGeom>
        </p:spPr>
      </p:pic>
      <p:sp>
        <p:nvSpPr>
          <p:cNvPr id="4" name="TextBox 3">
            <a:extLst>
              <a:ext uri="{FF2B5EF4-FFF2-40B4-BE49-F238E27FC236}">
                <a16:creationId xmlns:a16="http://schemas.microsoft.com/office/drawing/2014/main" id="{F3D63AF0-4023-39C1-BD49-922CD4F19E95}"/>
              </a:ext>
            </a:extLst>
          </p:cNvPr>
          <p:cNvSpPr txBox="1"/>
          <p:nvPr/>
        </p:nvSpPr>
        <p:spPr>
          <a:xfrm>
            <a:off x="6187440" y="1308595"/>
            <a:ext cx="4400550" cy="1569660"/>
          </a:xfrm>
          <a:prstGeom prst="rect">
            <a:avLst/>
          </a:prstGeom>
          <a:noFill/>
        </p:spPr>
        <p:txBody>
          <a:bodyPr wrap="square">
            <a:spAutoFit/>
          </a:bodyPr>
          <a:lstStyle/>
          <a:p>
            <a:r>
              <a:rPr lang="en-US" sz="3200" b="1" dirty="0" err="1"/>
              <a:t>Integracija</a:t>
            </a:r>
            <a:r>
              <a:rPr lang="en-US" sz="3200" b="1" dirty="0"/>
              <a:t> in </a:t>
            </a:r>
            <a:r>
              <a:rPr lang="en-US" sz="3200" b="1" dirty="0" err="1"/>
              <a:t>večdisciplinarnost</a:t>
            </a:r>
            <a:r>
              <a:rPr lang="en-US" sz="3200" b="1" dirty="0"/>
              <a:t> RM</a:t>
            </a:r>
          </a:p>
          <a:p>
            <a:r>
              <a:rPr lang="en-US" sz="3200" b="1" dirty="0" err="1"/>
              <a:t>Primeri</a:t>
            </a:r>
            <a:endParaRPr lang="en-US" sz="3200" b="1" dirty="0"/>
          </a:p>
        </p:txBody>
      </p:sp>
      <p:graphicFrame>
        <p:nvGraphicFramePr>
          <p:cNvPr id="9" name="Diagram 8">
            <a:extLst>
              <a:ext uri="{FF2B5EF4-FFF2-40B4-BE49-F238E27FC236}">
                <a16:creationId xmlns:a16="http://schemas.microsoft.com/office/drawing/2014/main" id="{D012BF9F-5E89-9B9B-064F-D1DCDAD514E7}"/>
              </a:ext>
            </a:extLst>
          </p:cNvPr>
          <p:cNvGraphicFramePr/>
          <p:nvPr>
            <p:extLst>
              <p:ext uri="{D42A27DB-BD31-4B8C-83A1-F6EECF244321}">
                <p14:modId xmlns:p14="http://schemas.microsoft.com/office/powerpoint/2010/main" val="307901435"/>
              </p:ext>
            </p:extLst>
          </p:nvPr>
        </p:nvGraphicFramePr>
        <p:xfrm>
          <a:off x="887095" y="4346653"/>
          <a:ext cx="10600690" cy="2585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B7097C6F-008F-429D-DC48-50E3861E6F86}"/>
              </a:ext>
            </a:extLst>
          </p:cNvPr>
          <p:cNvSpPr>
            <a:spLocks noGrp="1"/>
          </p:cNvSpPr>
          <p:nvPr>
            <p:ph type="sldNum" sz="quarter" idx="12"/>
          </p:nvPr>
        </p:nvSpPr>
        <p:spPr/>
        <p:txBody>
          <a:bodyPr/>
          <a:lstStyle/>
          <a:p>
            <a:fld id="{009095B1-20D7-443A-B8AB-1A9C3D013C85}" type="slidenum">
              <a:rPr lang="en-GB" smtClean="0"/>
              <a:t>29</a:t>
            </a:fld>
            <a:endParaRPr lang="en-GB"/>
          </a:p>
        </p:txBody>
      </p:sp>
      <p:pic>
        <p:nvPicPr>
          <p:cNvPr id="1026" name="Picture 2" descr="Labirint Vector Art, Icons, and Graphics for Free Download">
            <a:extLst>
              <a:ext uri="{FF2B5EF4-FFF2-40B4-BE49-F238E27FC236}">
                <a16:creationId xmlns:a16="http://schemas.microsoft.com/office/drawing/2014/main" id="{F51453EB-9906-3555-A6A5-F1C371614D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3041" y="2291425"/>
            <a:ext cx="1814830" cy="181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88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5859-E198-7C24-811D-F56FBD37F786}"/>
              </a:ext>
            </a:extLst>
          </p:cNvPr>
          <p:cNvSpPr>
            <a:spLocks noGrp="1"/>
          </p:cNvSpPr>
          <p:nvPr>
            <p:ph type="title"/>
          </p:nvPr>
        </p:nvSpPr>
        <p:spPr/>
        <p:txBody>
          <a:bodyPr/>
          <a:lstStyle/>
          <a:p>
            <a:r>
              <a:rPr lang="en-US" dirty="0" err="1"/>
              <a:t>Projekt</a:t>
            </a:r>
            <a:r>
              <a:rPr lang="en-US" dirty="0"/>
              <a:t> INCTORPS</a:t>
            </a:r>
          </a:p>
        </p:txBody>
      </p:sp>
      <p:sp>
        <p:nvSpPr>
          <p:cNvPr id="3" name="Content Placeholder 2">
            <a:extLst>
              <a:ext uri="{FF2B5EF4-FFF2-40B4-BE49-F238E27FC236}">
                <a16:creationId xmlns:a16="http://schemas.microsoft.com/office/drawing/2014/main" id="{CF024338-C373-F143-3D44-6C8870DCBB79}"/>
              </a:ext>
            </a:extLst>
          </p:cNvPr>
          <p:cNvSpPr>
            <a:spLocks noGrp="1"/>
          </p:cNvSpPr>
          <p:nvPr>
            <p:ph idx="1"/>
          </p:nvPr>
        </p:nvSpPr>
        <p:spPr/>
        <p:txBody>
          <a:bodyPr/>
          <a:lstStyle/>
          <a:p>
            <a:pPr marL="0" indent="0">
              <a:buNone/>
            </a:pPr>
            <a:r>
              <a:rPr lang="en-GB" sz="1800" b="1" dirty="0">
                <a:effectLst/>
                <a:latin typeface="Calibri" panose="020F0502020204030204" pitchFamily="34" charset="0"/>
              </a:rPr>
              <a:t>Integrated and culturally responsive computational thinking curriculum for primary students INCTCORPS, 2021-1-TR01-KA220-SCH-000024437</a:t>
            </a:r>
            <a:endParaRPr lang="en-GB" sz="1800" dirty="0">
              <a:effectLst/>
              <a:latin typeface="Calibri" panose="020F0502020204030204" pitchFamily="34" charset="0"/>
            </a:endParaRPr>
          </a:p>
          <a:p>
            <a:pPr marL="0" indent="0">
              <a:buNone/>
            </a:pPr>
            <a:r>
              <a:rPr lang="en-GB" sz="1800" dirty="0" err="1">
                <a:effectLst/>
                <a:latin typeface="Calibri" panose="020F0502020204030204" pitchFamily="34" charset="0"/>
              </a:rPr>
              <a:t>Projekt</a:t>
            </a:r>
            <a:r>
              <a:rPr lang="en-GB" sz="1800" dirty="0">
                <a:latin typeface="Calibri" panose="020F0502020204030204" pitchFamily="34" charset="0"/>
              </a:rPr>
              <a:t>:</a:t>
            </a:r>
            <a:endParaRPr lang="en-GB" sz="1800" dirty="0">
              <a:effectLst/>
              <a:latin typeface="Calibri" panose="020F0502020204030204" pitchFamily="34" charset="0"/>
            </a:endParaRPr>
          </a:p>
          <a:p>
            <a:r>
              <a:rPr lang="en-GB" sz="1800" dirty="0" err="1">
                <a:effectLst/>
                <a:latin typeface="Calibri" panose="020F0502020204030204" pitchFamily="34" charset="0"/>
              </a:rPr>
              <a:t>združuje</a:t>
            </a:r>
            <a:r>
              <a:rPr lang="en-GB" sz="1800" dirty="0">
                <a:effectLst/>
                <a:latin typeface="Calibri" panose="020F0502020204030204" pitchFamily="34" charset="0"/>
              </a:rPr>
              <a:t> </a:t>
            </a:r>
            <a:r>
              <a:rPr lang="en-GB" sz="1800" b="1" dirty="0">
                <a:effectLst/>
                <a:latin typeface="Calibri" panose="020F0502020204030204" pitchFamily="34" charset="0"/>
              </a:rPr>
              <a:t>pet </a:t>
            </a:r>
            <a:r>
              <a:rPr lang="en-GB" sz="1800" b="1" dirty="0" err="1">
                <a:effectLst/>
                <a:latin typeface="Calibri" panose="020F0502020204030204" pitchFamily="34" charset="0"/>
              </a:rPr>
              <a:t>univerz</a:t>
            </a:r>
            <a:r>
              <a:rPr lang="en-GB" sz="1800" b="1" dirty="0">
                <a:effectLst/>
                <a:latin typeface="Calibri" panose="020F0502020204030204" pitchFamily="34" charset="0"/>
              </a:rPr>
              <a:t> </a:t>
            </a:r>
            <a:r>
              <a:rPr lang="en-GB" sz="1800" dirty="0" err="1">
                <a:effectLst/>
                <a:latin typeface="Calibri" panose="020F0502020204030204" pitchFamily="34" charset="0"/>
              </a:rPr>
              <a:t>iz</a:t>
            </a:r>
            <a:r>
              <a:rPr lang="en-GB" sz="1800" dirty="0">
                <a:effectLst/>
                <a:latin typeface="Calibri" panose="020F0502020204030204" pitchFamily="34" charset="0"/>
              </a:rPr>
              <a:t> </a:t>
            </a:r>
            <a:r>
              <a:rPr lang="en-GB" sz="1800" dirty="0" err="1">
                <a:effectLst/>
                <a:latin typeface="Calibri" panose="020F0502020204030204" pitchFamily="34" charset="0"/>
              </a:rPr>
              <a:t>štirih</a:t>
            </a:r>
            <a:r>
              <a:rPr lang="en-GB" sz="1800" dirty="0">
                <a:effectLst/>
                <a:latin typeface="Calibri" panose="020F0502020204030204" pitchFamily="34" charset="0"/>
              </a:rPr>
              <a:t> </a:t>
            </a:r>
            <a:r>
              <a:rPr lang="en-GB" sz="1800" dirty="0" err="1">
                <a:effectLst/>
                <a:latin typeface="Calibri" panose="020F0502020204030204" pitchFamily="34" charset="0"/>
              </a:rPr>
              <a:t>držav</a:t>
            </a:r>
            <a:r>
              <a:rPr lang="en-GB" sz="1800" dirty="0">
                <a:effectLst/>
                <a:latin typeface="Calibri" panose="020F0502020204030204" pitchFamily="34" charset="0"/>
              </a:rPr>
              <a:t> (</a:t>
            </a:r>
            <a:r>
              <a:rPr lang="en-GB" sz="1800" dirty="0" err="1">
                <a:effectLst/>
                <a:latin typeface="Calibri" panose="020F0502020204030204" pitchFamily="34" charset="0"/>
              </a:rPr>
              <a:t>Grčija</a:t>
            </a:r>
            <a:r>
              <a:rPr lang="en-GB" sz="1800" dirty="0">
                <a:effectLst/>
                <a:latin typeface="Calibri" panose="020F0502020204030204" pitchFamily="34" charset="0"/>
              </a:rPr>
              <a:t>, </a:t>
            </a:r>
            <a:r>
              <a:rPr lang="en-GB" sz="1800" dirty="0" err="1">
                <a:effectLst/>
                <a:latin typeface="Calibri" panose="020F0502020204030204" pitchFamily="34" charset="0"/>
              </a:rPr>
              <a:t>Romunija</a:t>
            </a:r>
            <a:r>
              <a:rPr lang="en-GB" sz="1800" dirty="0">
                <a:effectLst/>
                <a:latin typeface="Calibri" panose="020F0502020204030204" pitchFamily="34" charset="0"/>
              </a:rPr>
              <a:t>, </a:t>
            </a:r>
            <a:r>
              <a:rPr lang="en-GB" sz="1800" dirty="0" err="1">
                <a:effectLst/>
                <a:latin typeface="Calibri" panose="020F0502020204030204" pitchFamily="34" charset="0"/>
              </a:rPr>
              <a:t>Turčija</a:t>
            </a:r>
            <a:r>
              <a:rPr lang="en-GB" sz="1800" dirty="0">
                <a:effectLst/>
                <a:latin typeface="Calibri" panose="020F0502020204030204" pitchFamily="34" charset="0"/>
              </a:rPr>
              <a:t> in Slovenija) </a:t>
            </a:r>
            <a:endParaRPr lang="en-GB" sz="1800" dirty="0">
              <a:latin typeface="Calibri" panose="020F0502020204030204" pitchFamily="34" charset="0"/>
            </a:endParaRPr>
          </a:p>
          <a:p>
            <a:r>
              <a:rPr lang="en-GB" sz="1800" dirty="0" err="1">
                <a:effectLst/>
                <a:latin typeface="Calibri" panose="020F0502020204030204" pitchFamily="34" charset="0"/>
              </a:rPr>
              <a:t>osredotoča</a:t>
            </a:r>
            <a:r>
              <a:rPr lang="en-GB" sz="1800" dirty="0">
                <a:effectLst/>
                <a:latin typeface="Calibri" panose="020F0502020204030204" pitchFamily="34" charset="0"/>
              </a:rPr>
              <a:t> se </a:t>
            </a:r>
            <a:r>
              <a:rPr lang="en-GB" sz="1800" dirty="0" err="1">
                <a:effectLst/>
                <a:latin typeface="Calibri" panose="020F0502020204030204" pitchFamily="34" charset="0"/>
              </a:rPr>
              <a:t>na</a:t>
            </a:r>
            <a:r>
              <a:rPr lang="en-GB" sz="1800" dirty="0">
                <a:effectLst/>
                <a:latin typeface="Calibri" panose="020F0502020204030204" pitchFamily="34" charset="0"/>
              </a:rPr>
              <a:t> </a:t>
            </a:r>
            <a:r>
              <a:rPr lang="en-GB" sz="1800" b="1" dirty="0" err="1">
                <a:effectLst/>
                <a:latin typeface="Calibri" panose="020F0502020204030204" pitchFamily="34" charset="0"/>
              </a:rPr>
              <a:t>razvoj</a:t>
            </a:r>
            <a:r>
              <a:rPr lang="en-GB" sz="1800" b="1" dirty="0">
                <a:effectLst/>
                <a:latin typeface="Calibri" panose="020F0502020204030204" pitchFamily="34" charset="0"/>
              </a:rPr>
              <a:t> </a:t>
            </a:r>
            <a:r>
              <a:rPr lang="en-GB" sz="1800" b="1" dirty="0" err="1">
                <a:effectLst/>
                <a:latin typeface="Calibri" panose="020F0502020204030204" pitchFamily="34" charset="0"/>
              </a:rPr>
              <a:t>računalniškega</a:t>
            </a:r>
            <a:r>
              <a:rPr lang="en-GB" sz="1800" b="1" dirty="0">
                <a:effectLst/>
                <a:latin typeface="Calibri" panose="020F0502020204030204" pitchFamily="34" charset="0"/>
              </a:rPr>
              <a:t> </a:t>
            </a:r>
            <a:r>
              <a:rPr lang="en-GB" sz="1800" b="1" dirty="0" err="1">
                <a:effectLst/>
                <a:latin typeface="Calibri" panose="020F0502020204030204" pitchFamily="34" charset="0"/>
              </a:rPr>
              <a:t>mišljenja</a:t>
            </a:r>
            <a:r>
              <a:rPr lang="en-GB" sz="1800" b="1" dirty="0">
                <a:effectLst/>
                <a:latin typeface="Calibri" panose="020F0502020204030204" pitchFamily="34" charset="0"/>
              </a:rPr>
              <a:t> </a:t>
            </a:r>
            <a:r>
              <a:rPr lang="en-GB" sz="1800" dirty="0">
                <a:effectLst/>
                <a:latin typeface="Calibri" panose="020F0502020204030204" pitchFamily="34" charset="0"/>
              </a:rPr>
              <a:t>(RM) </a:t>
            </a:r>
            <a:r>
              <a:rPr lang="en-GB" sz="1800" dirty="0" err="1">
                <a:effectLst/>
                <a:latin typeface="Calibri" panose="020F0502020204030204" pitchFamily="34" charset="0"/>
              </a:rPr>
              <a:t>pri</a:t>
            </a:r>
            <a:r>
              <a:rPr lang="en-GB" sz="1800" dirty="0">
                <a:effectLst/>
                <a:latin typeface="Calibri" panose="020F0502020204030204" pitchFamily="34" charset="0"/>
              </a:rPr>
              <a:t> </a:t>
            </a:r>
            <a:r>
              <a:rPr lang="en-GB" sz="1800" dirty="0" err="1">
                <a:effectLst/>
                <a:latin typeface="Calibri" panose="020F0502020204030204" pitchFamily="34" charset="0"/>
              </a:rPr>
              <a:t>otrocih</a:t>
            </a:r>
            <a:r>
              <a:rPr lang="en-GB" sz="1800" dirty="0">
                <a:effectLst/>
                <a:latin typeface="Calibri" panose="020F0502020204030204" pitchFamily="34" charset="0"/>
              </a:rPr>
              <a:t> </a:t>
            </a:r>
            <a:r>
              <a:rPr lang="en-GB" sz="1800" dirty="0">
                <a:latin typeface="Calibri" panose="020F0502020204030204" pitchFamily="34" charset="0"/>
              </a:rPr>
              <a:t>v </a:t>
            </a:r>
            <a:r>
              <a:rPr lang="en-GB" sz="1800" dirty="0" err="1">
                <a:latin typeface="Calibri" panose="020F0502020204030204" pitchFamily="34" charset="0"/>
              </a:rPr>
              <a:t>prvi</a:t>
            </a:r>
            <a:r>
              <a:rPr lang="en-GB" sz="1800" dirty="0">
                <a:latin typeface="Calibri" panose="020F0502020204030204" pitchFamily="34" charset="0"/>
              </a:rPr>
              <a:t> </a:t>
            </a:r>
            <a:r>
              <a:rPr lang="en-GB" sz="1800" dirty="0" err="1">
                <a:latin typeface="Calibri" panose="020F0502020204030204" pitchFamily="34" charset="0"/>
              </a:rPr>
              <a:t>polovici</a:t>
            </a:r>
            <a:r>
              <a:rPr lang="en-GB" sz="1800" dirty="0">
                <a:latin typeface="Calibri" panose="020F0502020204030204" pitchFamily="34" charset="0"/>
              </a:rPr>
              <a:t> OŠ</a:t>
            </a:r>
          </a:p>
          <a:p>
            <a:r>
              <a:rPr lang="en-GB" sz="1800" dirty="0" err="1">
                <a:effectLst/>
                <a:latin typeface="Calibri" panose="020F0502020204030204" pitchFamily="34" charset="0"/>
              </a:rPr>
              <a:t>uporablja</a:t>
            </a:r>
            <a:r>
              <a:rPr lang="en-GB" sz="1800" b="1" dirty="0">
                <a:effectLst/>
                <a:latin typeface="Calibri" panose="020F0502020204030204" pitchFamily="34" charset="0"/>
              </a:rPr>
              <a:t> </a:t>
            </a:r>
            <a:r>
              <a:rPr lang="en-GB" sz="1800" b="1" dirty="0" err="1">
                <a:effectLst/>
                <a:latin typeface="Calibri" panose="020F0502020204030204" pitchFamily="34" charset="0"/>
              </a:rPr>
              <a:t>ljudsko</a:t>
            </a:r>
            <a:r>
              <a:rPr lang="en-GB" sz="1800" b="1" dirty="0">
                <a:effectLst/>
                <a:latin typeface="Calibri" panose="020F0502020204030204" pitchFamily="34" charset="0"/>
              </a:rPr>
              <a:t> </a:t>
            </a:r>
            <a:r>
              <a:rPr lang="en-GB" sz="1800" b="1" dirty="0" err="1">
                <a:effectLst/>
                <a:latin typeface="Calibri" panose="020F0502020204030204" pitchFamily="34" charset="0"/>
              </a:rPr>
              <a:t>pripovedništvo</a:t>
            </a:r>
            <a:r>
              <a:rPr lang="en-GB" sz="1800" b="1" dirty="0">
                <a:effectLst/>
                <a:latin typeface="Calibri" panose="020F0502020204030204" pitchFamily="34" charset="0"/>
              </a:rPr>
              <a:t> </a:t>
            </a:r>
            <a:r>
              <a:rPr lang="en-GB" sz="1800" dirty="0">
                <a:effectLst/>
                <a:latin typeface="Calibri" panose="020F0502020204030204" pitchFamily="34" charset="0"/>
              </a:rPr>
              <a:t>in </a:t>
            </a:r>
            <a:r>
              <a:rPr lang="en-GB" sz="1800" b="1" dirty="0" err="1">
                <a:effectLst/>
                <a:latin typeface="Calibri" panose="020F0502020204030204" pitchFamily="34" charset="0"/>
              </a:rPr>
              <a:t>umetnost</a:t>
            </a:r>
            <a:r>
              <a:rPr lang="en-GB" sz="1800" dirty="0">
                <a:effectLst/>
                <a:latin typeface="Calibri" panose="020F0502020204030204" pitchFamily="34" charset="0"/>
              </a:rPr>
              <a:t> </a:t>
            </a:r>
            <a:r>
              <a:rPr lang="en-GB" sz="1800" dirty="0" err="1">
                <a:effectLst/>
                <a:latin typeface="Calibri" panose="020F0502020204030204" pitchFamily="34" charset="0"/>
              </a:rPr>
              <a:t>iz</a:t>
            </a:r>
            <a:r>
              <a:rPr lang="en-GB" sz="1800" dirty="0">
                <a:effectLst/>
                <a:latin typeface="Calibri" panose="020F0502020204030204" pitchFamily="34" charset="0"/>
              </a:rPr>
              <a:t> </a:t>
            </a:r>
            <a:r>
              <a:rPr lang="en-GB" sz="1800" dirty="0" err="1">
                <a:effectLst/>
                <a:latin typeface="Calibri" panose="020F0502020204030204" pitchFamily="34" charset="0"/>
              </a:rPr>
              <a:t>kulturnih</a:t>
            </a:r>
            <a:r>
              <a:rPr lang="en-GB" sz="1800" dirty="0">
                <a:effectLst/>
                <a:latin typeface="Calibri" panose="020F0502020204030204" pitchFamily="34" charset="0"/>
              </a:rPr>
              <a:t> </a:t>
            </a:r>
            <a:r>
              <a:rPr lang="en-GB" sz="1800" dirty="0" err="1">
                <a:effectLst/>
                <a:latin typeface="Calibri" panose="020F0502020204030204" pitchFamily="34" charset="0"/>
              </a:rPr>
              <a:t>okolij</a:t>
            </a:r>
            <a:r>
              <a:rPr lang="en-GB" sz="1800" dirty="0">
                <a:effectLst/>
                <a:latin typeface="Calibri" panose="020F0502020204030204" pitchFamily="34" charset="0"/>
              </a:rPr>
              <a:t> </a:t>
            </a:r>
            <a:r>
              <a:rPr lang="en-GB" sz="1800" dirty="0" err="1">
                <a:effectLst/>
                <a:latin typeface="Calibri" panose="020F0502020204030204" pitchFamily="34" charset="0"/>
              </a:rPr>
              <a:t>partnerjev</a:t>
            </a:r>
            <a:endParaRPr lang="en-GB" sz="1800" dirty="0">
              <a:effectLst/>
              <a:latin typeface="Calibri" panose="020F0502020204030204" pitchFamily="34" charset="0"/>
            </a:endParaRPr>
          </a:p>
          <a:p>
            <a:r>
              <a:rPr lang="en-GB" sz="1800" b="1" dirty="0" err="1">
                <a:effectLst/>
                <a:latin typeface="Calibri" panose="020F0502020204030204" pitchFamily="34" charset="0"/>
              </a:rPr>
              <a:t>kulturno</a:t>
            </a:r>
            <a:r>
              <a:rPr lang="en-GB" sz="1800" b="1" dirty="0">
                <a:effectLst/>
                <a:latin typeface="Calibri" panose="020F0502020204030204" pitchFamily="34" charset="0"/>
              </a:rPr>
              <a:t> </a:t>
            </a:r>
            <a:r>
              <a:rPr lang="en-GB" sz="1800" b="1" dirty="0" err="1">
                <a:effectLst/>
                <a:latin typeface="Calibri" panose="020F0502020204030204" pitchFamily="34" charset="0"/>
              </a:rPr>
              <a:t>odzivne</a:t>
            </a:r>
            <a:r>
              <a:rPr lang="en-GB" sz="1800" b="1" dirty="0">
                <a:effectLst/>
                <a:latin typeface="Calibri" panose="020F0502020204030204" pitchFamily="34" charset="0"/>
              </a:rPr>
              <a:t> </a:t>
            </a:r>
            <a:r>
              <a:rPr lang="en-GB" sz="1800" b="1" dirty="0" err="1">
                <a:effectLst/>
                <a:latin typeface="Calibri" panose="020F0502020204030204" pitchFamily="34" charset="0"/>
              </a:rPr>
              <a:t>teme</a:t>
            </a:r>
            <a:r>
              <a:rPr lang="en-GB" sz="1800" b="1" dirty="0">
                <a:effectLst/>
                <a:latin typeface="Calibri" panose="020F0502020204030204" pitchFamily="34" charset="0"/>
              </a:rPr>
              <a:t> </a:t>
            </a:r>
          </a:p>
          <a:p>
            <a:r>
              <a:rPr lang="en-GB" sz="1800" b="1" dirty="0">
                <a:latin typeface="Calibri" panose="020F0502020204030204" pitchFamily="34" charset="0"/>
              </a:rPr>
              <a:t>RBR (</a:t>
            </a:r>
            <a:r>
              <a:rPr lang="en-GB" sz="1800" b="1" dirty="0" err="1">
                <a:latin typeface="Calibri" panose="020F0502020204030204" pitchFamily="34" charset="0"/>
              </a:rPr>
              <a:t>angl.</a:t>
            </a:r>
            <a:r>
              <a:rPr lang="en-GB" sz="1800" b="1" dirty="0">
                <a:latin typeface="Calibri" panose="020F0502020204030204" pitchFamily="34" charset="0"/>
              </a:rPr>
              <a:t> unplugged) </a:t>
            </a:r>
            <a:r>
              <a:rPr lang="en-GB" sz="1800" b="1" dirty="0" err="1">
                <a:latin typeface="Calibri" panose="020F0502020204030204" pitchFamily="34" charset="0"/>
              </a:rPr>
              <a:t>aktvnosti</a:t>
            </a:r>
            <a:endParaRPr lang="en-GB" sz="1800" dirty="0">
              <a:latin typeface="Calibri" panose="020F0502020204030204" pitchFamily="34" charset="0"/>
            </a:endParaRPr>
          </a:p>
          <a:p>
            <a:r>
              <a:rPr lang="en-GB" sz="1800" b="1" dirty="0" err="1">
                <a:effectLst/>
                <a:latin typeface="Calibri" panose="020F0502020204030204" pitchFamily="34" charset="0"/>
              </a:rPr>
              <a:t>integrira</a:t>
            </a:r>
            <a:r>
              <a:rPr lang="en-GB" sz="1800" dirty="0">
                <a:effectLst/>
                <a:latin typeface="Calibri" panose="020F0502020204030204" pitchFamily="34" charset="0"/>
              </a:rPr>
              <a:t> RM </a:t>
            </a:r>
            <a:r>
              <a:rPr lang="en-GB" sz="1800" dirty="0">
                <a:latin typeface="Calibri" panose="020F0502020204030204" pitchFamily="34" charset="0"/>
              </a:rPr>
              <a:t>in </a:t>
            </a:r>
            <a:r>
              <a:rPr lang="en-GB" sz="1800" dirty="0" err="1">
                <a:effectLst/>
                <a:latin typeface="Calibri" panose="020F0502020204030204" pitchFamily="34" charset="0"/>
              </a:rPr>
              <a:t>medpredmetno</a:t>
            </a:r>
            <a:r>
              <a:rPr lang="en-GB" sz="1800" dirty="0">
                <a:effectLst/>
                <a:latin typeface="Calibri" panose="020F0502020204030204" pitchFamily="34" charset="0"/>
              </a:rPr>
              <a:t> </a:t>
            </a:r>
            <a:r>
              <a:rPr lang="en-GB" sz="1800" dirty="0" err="1">
                <a:effectLst/>
                <a:latin typeface="Calibri" panose="020F0502020204030204" pitchFamily="34" charset="0"/>
              </a:rPr>
              <a:t>povezovanje</a:t>
            </a:r>
            <a:r>
              <a:rPr lang="en-GB" sz="1800" dirty="0">
                <a:effectLst/>
                <a:latin typeface="Calibri" panose="020F0502020204030204" pitchFamily="34" charset="0"/>
              </a:rPr>
              <a:t>. </a:t>
            </a:r>
            <a:endParaRPr lang="en-GB" dirty="0"/>
          </a:p>
          <a:p>
            <a:pPr marL="0" indent="0">
              <a:buNone/>
            </a:pPr>
            <a:endParaRPr lang="en-US" dirty="0"/>
          </a:p>
        </p:txBody>
      </p:sp>
      <p:sp>
        <p:nvSpPr>
          <p:cNvPr id="4" name="Slide Number Placeholder 3">
            <a:extLst>
              <a:ext uri="{FF2B5EF4-FFF2-40B4-BE49-F238E27FC236}">
                <a16:creationId xmlns:a16="http://schemas.microsoft.com/office/drawing/2014/main" id="{43B69E9C-138F-BD1E-F4F3-D30A4D7605CD}"/>
              </a:ext>
            </a:extLst>
          </p:cNvPr>
          <p:cNvSpPr>
            <a:spLocks noGrp="1"/>
          </p:cNvSpPr>
          <p:nvPr>
            <p:ph type="sldNum" sz="quarter" idx="12"/>
          </p:nvPr>
        </p:nvSpPr>
        <p:spPr/>
        <p:txBody>
          <a:bodyPr/>
          <a:lstStyle/>
          <a:p>
            <a:fld id="{009095B1-20D7-443A-B8AB-1A9C3D013C85}" type="slidenum">
              <a:rPr lang="en-GB" smtClean="0"/>
              <a:t>3</a:t>
            </a:fld>
            <a:endParaRPr lang="en-GB"/>
          </a:p>
        </p:txBody>
      </p:sp>
      <p:pic>
        <p:nvPicPr>
          <p:cNvPr id="6" name="Picture 5" descr="A red square with white text&#10;&#10;Description automatically generated">
            <a:extLst>
              <a:ext uri="{FF2B5EF4-FFF2-40B4-BE49-F238E27FC236}">
                <a16:creationId xmlns:a16="http://schemas.microsoft.com/office/drawing/2014/main" id="{6BBC8F1F-7033-05B4-5E17-75F324A83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918" y="5567171"/>
            <a:ext cx="5515287" cy="971741"/>
          </a:xfrm>
          <a:prstGeom prst="rect">
            <a:avLst/>
          </a:prstGeom>
        </p:spPr>
      </p:pic>
    </p:spTree>
    <p:extLst>
      <p:ext uri="{BB962C8B-B14F-4D97-AF65-F5344CB8AC3E}">
        <p14:creationId xmlns:p14="http://schemas.microsoft.com/office/powerpoint/2010/main" val="3728535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EC8AA4-ABEC-C4B7-5B46-268976CCF5D0}"/>
              </a:ext>
            </a:extLst>
          </p:cNvPr>
          <p:cNvSpPr txBox="1"/>
          <p:nvPr/>
        </p:nvSpPr>
        <p:spPr>
          <a:xfrm>
            <a:off x="3733518" y="1382338"/>
            <a:ext cx="4534676" cy="1569660"/>
          </a:xfrm>
          <a:prstGeom prst="rect">
            <a:avLst/>
          </a:prstGeom>
          <a:noFill/>
        </p:spPr>
        <p:txBody>
          <a:bodyPr wrap="square">
            <a:spAutoFit/>
          </a:bodyPr>
          <a:lstStyle/>
          <a:p>
            <a:pPr algn="ctr"/>
            <a:r>
              <a:rPr lang="en-US" sz="3200" b="1" dirty="0" err="1"/>
              <a:t>Integracija</a:t>
            </a:r>
            <a:r>
              <a:rPr lang="en-US" sz="3200" b="1" dirty="0"/>
              <a:t> in </a:t>
            </a:r>
            <a:r>
              <a:rPr lang="en-US" sz="3200" b="1" dirty="0" err="1"/>
              <a:t>večdisciplinarnost</a:t>
            </a:r>
            <a:r>
              <a:rPr lang="en-US" sz="3200" b="1" dirty="0"/>
              <a:t> RM</a:t>
            </a:r>
          </a:p>
          <a:p>
            <a:pPr algn="ctr"/>
            <a:r>
              <a:rPr lang="en-US" sz="3200" b="1" dirty="0" err="1"/>
              <a:t>Primeri</a:t>
            </a:r>
            <a:endParaRPr lang="en-US" sz="3200" b="1" dirty="0"/>
          </a:p>
        </p:txBody>
      </p:sp>
      <p:grpSp>
        <p:nvGrpSpPr>
          <p:cNvPr id="9" name="Group 8">
            <a:extLst>
              <a:ext uri="{FF2B5EF4-FFF2-40B4-BE49-F238E27FC236}">
                <a16:creationId xmlns:a16="http://schemas.microsoft.com/office/drawing/2014/main" id="{7F48E278-3663-7FDD-FFA2-8DA8ACD95A8D}"/>
              </a:ext>
            </a:extLst>
          </p:cNvPr>
          <p:cNvGrpSpPr/>
          <p:nvPr/>
        </p:nvGrpSpPr>
        <p:grpSpPr>
          <a:xfrm>
            <a:off x="2506662" y="3342411"/>
            <a:ext cx="7178675" cy="1225502"/>
            <a:chOff x="0" y="513149"/>
            <a:chExt cx="10370820" cy="1559025"/>
          </a:xfrm>
        </p:grpSpPr>
        <p:sp>
          <p:nvSpPr>
            <p:cNvPr id="10" name="Rectangle: Rounded Corners 9">
              <a:extLst>
                <a:ext uri="{FF2B5EF4-FFF2-40B4-BE49-F238E27FC236}">
                  <a16:creationId xmlns:a16="http://schemas.microsoft.com/office/drawing/2014/main" id="{049CC1DD-8ACF-20CA-4F81-F2B27B63D1BF}"/>
                </a:ext>
              </a:extLst>
            </p:cNvPr>
            <p:cNvSpPr/>
            <p:nvPr/>
          </p:nvSpPr>
          <p:spPr>
            <a:xfrm>
              <a:off x="0" y="513149"/>
              <a:ext cx="10370820" cy="1559025"/>
            </a:xfrm>
            <a:prstGeom prst="roundRect">
              <a:avLst/>
            </a:prstGeom>
            <a:solidFill>
              <a:srgbClr val="38BEC8"/>
            </a:solidFill>
            <a:ln w="38100">
              <a:solidFill>
                <a:srgbClr val="38BEC8"/>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Rounded Corners 4">
              <a:extLst>
                <a:ext uri="{FF2B5EF4-FFF2-40B4-BE49-F238E27FC236}">
                  <a16:creationId xmlns:a16="http://schemas.microsoft.com/office/drawing/2014/main" id="{CEDC3CC3-5219-447F-60BE-250A87E05B1A}"/>
                </a:ext>
              </a:extLst>
            </p:cNvPr>
            <p:cNvSpPr txBox="1"/>
            <p:nvPr/>
          </p:nvSpPr>
          <p:spPr>
            <a:xfrm>
              <a:off x="76105" y="589254"/>
              <a:ext cx="10218610" cy="14068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defTabSz="800100">
                <a:lnSpc>
                  <a:spcPct val="90000"/>
                </a:lnSpc>
                <a:spcBef>
                  <a:spcPct val="0"/>
                </a:spcBef>
                <a:spcAft>
                  <a:spcPct val="35000"/>
                </a:spcAft>
              </a:pPr>
              <a:r>
                <a:rPr lang="en-GB" b="1" dirty="0">
                  <a:solidFill>
                    <a:schemeClr val="tx1"/>
                  </a:solidFill>
                </a:rPr>
                <a:t>2. </a:t>
              </a:r>
              <a:r>
                <a:rPr lang="en-GB" b="1" dirty="0" err="1">
                  <a:solidFill>
                    <a:schemeClr val="tx1"/>
                  </a:solidFill>
                </a:rPr>
                <a:t>korak</a:t>
              </a:r>
              <a:r>
                <a:rPr lang="en-GB" b="1" dirty="0">
                  <a:solidFill>
                    <a:schemeClr val="tx1"/>
                  </a:solidFill>
                </a:rPr>
                <a:t>: </a:t>
              </a:r>
              <a:r>
                <a:rPr lang="en-GB" b="1" dirty="0" err="1">
                  <a:solidFill>
                    <a:schemeClr val="tx1"/>
                  </a:solidFill>
                </a:rPr>
                <a:t>Učitelj</a:t>
              </a:r>
              <a:r>
                <a:rPr lang="en-GB" b="1" dirty="0">
                  <a:solidFill>
                    <a:schemeClr val="tx1"/>
                  </a:solidFill>
                </a:rPr>
                <a:t> </a:t>
              </a:r>
              <a:r>
                <a:rPr lang="en-GB" b="1" dirty="0" err="1">
                  <a:solidFill>
                    <a:schemeClr val="tx1"/>
                  </a:solidFill>
                </a:rPr>
                <a:t>učencem</a:t>
              </a:r>
              <a:r>
                <a:rPr lang="en-GB" b="1" dirty="0">
                  <a:solidFill>
                    <a:schemeClr val="tx1"/>
                  </a:solidFill>
                </a:rPr>
                <a:t> </a:t>
              </a:r>
              <a:r>
                <a:rPr lang="en-GB" b="1" dirty="0" err="1">
                  <a:solidFill>
                    <a:schemeClr val="tx1"/>
                  </a:solidFill>
                </a:rPr>
                <a:t>predstavi</a:t>
              </a:r>
              <a:r>
                <a:rPr lang="en-GB" b="1" dirty="0">
                  <a:solidFill>
                    <a:schemeClr val="tx1"/>
                  </a:solidFill>
                </a:rPr>
                <a:t> </a:t>
              </a:r>
              <a:r>
                <a:rPr lang="en-GB" b="1" dirty="0" err="1">
                  <a:solidFill>
                    <a:schemeClr val="tx1"/>
                  </a:solidFill>
                </a:rPr>
                <a:t>algoritem</a:t>
              </a:r>
              <a:r>
                <a:rPr lang="en-GB" b="1" dirty="0">
                  <a:solidFill>
                    <a:schemeClr val="tx1"/>
                  </a:solidFill>
                </a:rPr>
                <a:t> za </a:t>
              </a:r>
              <a:r>
                <a:rPr lang="en-GB" b="1" dirty="0" err="1">
                  <a:solidFill>
                    <a:schemeClr val="tx1"/>
                  </a:solidFill>
                </a:rPr>
                <a:t>izdelavo</a:t>
              </a:r>
              <a:r>
                <a:rPr lang="en-GB" b="1" dirty="0">
                  <a:solidFill>
                    <a:schemeClr val="tx1"/>
                  </a:solidFill>
                </a:rPr>
                <a:t> </a:t>
              </a:r>
              <a:r>
                <a:rPr lang="en-GB" b="1" dirty="0" err="1">
                  <a:solidFill>
                    <a:schemeClr val="tx1"/>
                  </a:solidFill>
                </a:rPr>
                <a:t>kretskega</a:t>
              </a:r>
              <a:r>
                <a:rPr lang="en-GB" b="1" dirty="0">
                  <a:solidFill>
                    <a:schemeClr val="tx1"/>
                  </a:solidFill>
                </a:rPr>
                <a:t> </a:t>
              </a:r>
              <a:r>
                <a:rPr lang="en-GB" b="1" dirty="0" err="1">
                  <a:solidFill>
                    <a:schemeClr val="tx1"/>
                  </a:solidFill>
                </a:rPr>
                <a:t>labirinta</a:t>
              </a:r>
              <a:r>
                <a:rPr lang="en-GB" b="1" dirty="0">
                  <a:solidFill>
                    <a:schemeClr val="tx1"/>
                  </a:solidFill>
                </a:rPr>
                <a:t> (</a:t>
              </a:r>
              <a:r>
                <a:rPr lang="en-GB" b="1" dirty="0" err="1">
                  <a:solidFill>
                    <a:schemeClr val="tx1"/>
                  </a:solidFill>
                </a:rPr>
                <a:t>Kruskalov</a:t>
              </a:r>
              <a:r>
                <a:rPr lang="en-GB" b="1" dirty="0">
                  <a:solidFill>
                    <a:schemeClr val="tx1"/>
                  </a:solidFill>
                </a:rPr>
                <a:t>) in ga po </a:t>
              </a:r>
              <a:r>
                <a:rPr lang="en-GB" b="1" dirty="0" err="1">
                  <a:solidFill>
                    <a:schemeClr val="tx1"/>
                  </a:solidFill>
                </a:rPr>
                <a:t>pregledu</a:t>
              </a:r>
              <a:r>
                <a:rPr lang="en-GB" b="1" dirty="0">
                  <a:solidFill>
                    <a:schemeClr val="tx1"/>
                  </a:solidFill>
                </a:rPr>
                <a:t> </a:t>
              </a:r>
              <a:r>
                <a:rPr lang="en-GB" b="1" dirty="0" err="1">
                  <a:solidFill>
                    <a:schemeClr val="tx1"/>
                  </a:solidFill>
                </a:rPr>
                <a:t>korakov</a:t>
              </a:r>
              <a:r>
                <a:rPr lang="en-GB" b="1" dirty="0">
                  <a:solidFill>
                    <a:schemeClr val="tx1"/>
                  </a:solidFill>
                </a:rPr>
                <a:t> </a:t>
              </a:r>
              <a:r>
                <a:rPr lang="en-GB" b="1" dirty="0" err="1">
                  <a:solidFill>
                    <a:schemeClr val="tx1"/>
                  </a:solidFill>
                </a:rPr>
                <a:t>uporabi</a:t>
              </a:r>
              <a:r>
                <a:rPr lang="en-GB" b="1" dirty="0">
                  <a:solidFill>
                    <a:schemeClr val="tx1"/>
                  </a:solidFill>
                </a:rPr>
                <a:t> za </a:t>
              </a:r>
              <a:r>
                <a:rPr lang="en-GB" b="1" dirty="0" err="1">
                  <a:solidFill>
                    <a:schemeClr val="tx1"/>
                  </a:solidFill>
                </a:rPr>
                <a:t>izdelavo</a:t>
              </a:r>
              <a:r>
                <a:rPr lang="en-GB" b="1" dirty="0">
                  <a:solidFill>
                    <a:schemeClr val="tx1"/>
                  </a:solidFill>
                </a:rPr>
                <a:t> </a:t>
              </a:r>
              <a:r>
                <a:rPr lang="en-GB" b="1" dirty="0" err="1">
                  <a:solidFill>
                    <a:schemeClr val="tx1"/>
                  </a:solidFill>
                </a:rPr>
                <a:t>labirinta</a:t>
              </a:r>
              <a:r>
                <a:rPr lang="en-GB" b="1" dirty="0">
                  <a:solidFill>
                    <a:schemeClr val="tx1"/>
                  </a:solidFill>
                </a:rPr>
                <a:t> </a:t>
              </a:r>
              <a:r>
                <a:rPr lang="en-GB" b="1" dirty="0" err="1">
                  <a:solidFill>
                    <a:schemeClr val="tx1"/>
                  </a:solidFill>
                </a:rPr>
                <a:t>na</a:t>
              </a:r>
              <a:r>
                <a:rPr lang="en-GB" b="1" dirty="0">
                  <a:solidFill>
                    <a:schemeClr val="tx1"/>
                  </a:solidFill>
                </a:rPr>
                <a:t> </a:t>
              </a:r>
              <a:r>
                <a:rPr lang="en-GB" b="1" dirty="0" err="1">
                  <a:solidFill>
                    <a:schemeClr val="tx1"/>
                  </a:solidFill>
                </a:rPr>
                <a:t>papirju</a:t>
              </a:r>
              <a:r>
                <a:rPr lang="en-GB" b="1" dirty="0">
                  <a:solidFill>
                    <a:schemeClr val="tx1"/>
                  </a:solidFill>
                </a:rPr>
                <a:t>. </a:t>
              </a:r>
            </a:p>
          </p:txBody>
        </p:sp>
      </p:grpSp>
      <p:grpSp>
        <p:nvGrpSpPr>
          <p:cNvPr id="12" name="Group 11">
            <a:extLst>
              <a:ext uri="{FF2B5EF4-FFF2-40B4-BE49-F238E27FC236}">
                <a16:creationId xmlns:a16="http://schemas.microsoft.com/office/drawing/2014/main" id="{22EE416D-33EE-62F0-D443-D4161542DEF8}"/>
              </a:ext>
            </a:extLst>
          </p:cNvPr>
          <p:cNvGrpSpPr/>
          <p:nvPr/>
        </p:nvGrpSpPr>
        <p:grpSpPr>
          <a:xfrm>
            <a:off x="3971715" y="4862910"/>
            <a:ext cx="7178675" cy="1225503"/>
            <a:chOff x="0" y="513149"/>
            <a:chExt cx="10370820" cy="1559025"/>
          </a:xfrm>
          <a:solidFill>
            <a:srgbClr val="A9D18E"/>
          </a:solidFill>
        </p:grpSpPr>
        <p:sp>
          <p:nvSpPr>
            <p:cNvPr id="13" name="Rectangle: Rounded Corners 12">
              <a:extLst>
                <a:ext uri="{FF2B5EF4-FFF2-40B4-BE49-F238E27FC236}">
                  <a16:creationId xmlns:a16="http://schemas.microsoft.com/office/drawing/2014/main" id="{520BE0FF-7956-9888-9FDF-EF58DCCB45F3}"/>
                </a:ext>
              </a:extLst>
            </p:cNvPr>
            <p:cNvSpPr/>
            <p:nvPr/>
          </p:nvSpPr>
          <p:spPr>
            <a:xfrm>
              <a:off x="0" y="513149"/>
              <a:ext cx="10370820" cy="1559025"/>
            </a:xfrm>
            <a:prstGeom prst="roundRect">
              <a:avLst/>
            </a:prstGeom>
            <a:grpFill/>
            <a:ln w="38100">
              <a:solidFill>
                <a:srgbClr val="A9D18E"/>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Rectangle: Rounded Corners 4">
              <a:extLst>
                <a:ext uri="{FF2B5EF4-FFF2-40B4-BE49-F238E27FC236}">
                  <a16:creationId xmlns:a16="http://schemas.microsoft.com/office/drawing/2014/main" id="{E1DE6254-55F2-5474-1527-1FD5B5157CDF}"/>
                </a:ext>
              </a:extLst>
            </p:cNvPr>
            <p:cNvSpPr txBox="1"/>
            <p:nvPr/>
          </p:nvSpPr>
          <p:spPr>
            <a:xfrm>
              <a:off x="76105" y="589254"/>
              <a:ext cx="10218610" cy="1406815"/>
            </a:xfrm>
            <a:prstGeom prst="rect">
              <a:avLst/>
            </a:prstGeom>
            <a:grpFill/>
            <a:ln>
              <a:solidFill>
                <a:srgbClr val="A9D18E"/>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defTabSz="800100">
                <a:lnSpc>
                  <a:spcPct val="90000"/>
                </a:lnSpc>
                <a:spcBef>
                  <a:spcPct val="0"/>
                </a:spcBef>
                <a:spcAft>
                  <a:spcPct val="35000"/>
                </a:spcAft>
              </a:pP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Korak</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3: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Učitelj</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prosi</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učence</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naj</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narišejo</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kretski</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labirint</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razmislijo</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o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uporabi</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algoritma</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Razprava</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Zakaj</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je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bil</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drugi</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poskus</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uspešnejši</a:t>
              </a: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p:txBody>
        </p:sp>
      </p:grpSp>
      <p:sp>
        <p:nvSpPr>
          <p:cNvPr id="3" name="Slide Number Placeholder 2">
            <a:extLst>
              <a:ext uri="{FF2B5EF4-FFF2-40B4-BE49-F238E27FC236}">
                <a16:creationId xmlns:a16="http://schemas.microsoft.com/office/drawing/2014/main" id="{F5799663-21A6-C43B-68C3-5E778A291613}"/>
              </a:ext>
            </a:extLst>
          </p:cNvPr>
          <p:cNvSpPr>
            <a:spLocks noGrp="1"/>
          </p:cNvSpPr>
          <p:nvPr>
            <p:ph type="sldNum" sz="quarter" idx="12"/>
          </p:nvPr>
        </p:nvSpPr>
        <p:spPr/>
        <p:txBody>
          <a:bodyPr/>
          <a:lstStyle/>
          <a:p>
            <a:fld id="{009095B1-20D7-443A-B8AB-1A9C3D013C85}" type="slidenum">
              <a:rPr lang="en-GB" smtClean="0"/>
              <a:t>30</a:t>
            </a:fld>
            <a:endParaRPr lang="en-GB"/>
          </a:p>
        </p:txBody>
      </p:sp>
      <p:pic>
        <p:nvPicPr>
          <p:cNvPr id="7" name="Picture 6" descr="A colorful squares on a black background&#10;&#10;Description automatically generated">
            <a:extLst>
              <a:ext uri="{FF2B5EF4-FFF2-40B4-BE49-F238E27FC236}">
                <a16:creationId xmlns:a16="http://schemas.microsoft.com/office/drawing/2014/main" id="{0C575E5E-C51E-D91A-820B-AAF799B97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65" y="1055736"/>
            <a:ext cx="2222863" cy="2222863"/>
          </a:xfrm>
          <a:prstGeom prst="rect">
            <a:avLst/>
          </a:prstGeom>
        </p:spPr>
      </p:pic>
    </p:spTree>
    <p:extLst>
      <p:ext uri="{BB962C8B-B14F-4D97-AF65-F5344CB8AC3E}">
        <p14:creationId xmlns:p14="http://schemas.microsoft.com/office/powerpoint/2010/main" val="47651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5FB32A-8BA0-F809-46F3-1954121BAD7E}"/>
              </a:ext>
            </a:extLst>
          </p:cNvPr>
          <p:cNvGrpSpPr/>
          <p:nvPr/>
        </p:nvGrpSpPr>
        <p:grpSpPr>
          <a:xfrm>
            <a:off x="1048697" y="2520864"/>
            <a:ext cx="9503580" cy="1342118"/>
            <a:chOff x="0" y="513149"/>
            <a:chExt cx="10370820" cy="1559025"/>
          </a:xfrm>
        </p:grpSpPr>
        <p:sp>
          <p:nvSpPr>
            <p:cNvPr id="10" name="Rectangle: Rounded Corners 9">
              <a:extLst>
                <a:ext uri="{FF2B5EF4-FFF2-40B4-BE49-F238E27FC236}">
                  <a16:creationId xmlns:a16="http://schemas.microsoft.com/office/drawing/2014/main" id="{182DD955-4CFE-FD4C-87E3-40BCC86DE7A4}"/>
                </a:ext>
              </a:extLst>
            </p:cNvPr>
            <p:cNvSpPr/>
            <p:nvPr/>
          </p:nvSpPr>
          <p:spPr>
            <a:xfrm>
              <a:off x="0" y="513149"/>
              <a:ext cx="10370820" cy="1559025"/>
            </a:xfrm>
            <a:prstGeom prst="roundRect">
              <a:avLst/>
            </a:prstGeom>
            <a:solidFill>
              <a:srgbClr val="A9D18E"/>
            </a:solidFill>
            <a:ln w="38100">
              <a:solidFill>
                <a:srgbClr val="A9D18E"/>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Rounded Corners 4">
              <a:extLst>
                <a:ext uri="{FF2B5EF4-FFF2-40B4-BE49-F238E27FC236}">
                  <a16:creationId xmlns:a16="http://schemas.microsoft.com/office/drawing/2014/main" id="{1CA23EA6-8835-4B5E-7FBE-4CDEE36F2031}"/>
                </a:ext>
              </a:extLst>
            </p:cNvPr>
            <p:cNvSpPr txBox="1"/>
            <p:nvPr/>
          </p:nvSpPr>
          <p:spPr>
            <a:xfrm>
              <a:off x="76105" y="589255"/>
              <a:ext cx="10218610" cy="14068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just">
                <a:lnSpc>
                  <a:spcPct val="107000"/>
                </a:lnSpc>
                <a:spcAft>
                  <a:spcPts val="800"/>
                </a:spcAft>
              </a:pPr>
              <a:r>
                <a:rPr lang="en-GB" sz="1600" b="1" dirty="0">
                  <a:solidFill>
                    <a:schemeClr val="tx1"/>
                  </a:solidFill>
                  <a:latin typeface="Calibri" panose="020F0502020204030204" pitchFamily="34" charset="0"/>
                  <a:ea typeface="Calibri" panose="020F0502020204030204" pitchFamily="34" charset="0"/>
                  <a:cs typeface="Calibri" panose="020F0502020204030204" pitchFamily="34" charset="0"/>
                </a:rPr>
                <a:t>4</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korak</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Učitelj</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pripelje</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razred</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na</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igrišče</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kredo</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rišejo</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na</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pločniku</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algn="just">
                <a:lnSpc>
                  <a:spcPct val="107000"/>
                </a:lnSpc>
                <a:spcAft>
                  <a:spcPts val="800"/>
                </a:spcAft>
              </a:pP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Skupaj</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zgradijo</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velik</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kretski</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labirint</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npr</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premerom</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približno</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10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metrov</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z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dovolj</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širokimi</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prehodi</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za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hojo</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Nato</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učitelj</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učence</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prosi</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naj</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predvidijo</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koliko</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korakov</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bo</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potreboval</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določen</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sprehajalec</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po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labirintu</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da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bo</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prišel</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do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središča</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jih</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povabi</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naj</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izmenično</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prehodijo</a:t>
              </a:r>
              <a:r>
                <a:rPr lang="en-GB" sz="1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pot.</a:t>
              </a:r>
            </a:p>
          </p:txBody>
        </p:sp>
      </p:grpSp>
      <p:sp>
        <p:nvSpPr>
          <p:cNvPr id="6" name="Slide Number Placeholder 5">
            <a:extLst>
              <a:ext uri="{FF2B5EF4-FFF2-40B4-BE49-F238E27FC236}">
                <a16:creationId xmlns:a16="http://schemas.microsoft.com/office/drawing/2014/main" id="{E77F69C7-4A4F-1B30-9A25-AE169560482E}"/>
              </a:ext>
            </a:extLst>
          </p:cNvPr>
          <p:cNvSpPr>
            <a:spLocks noGrp="1"/>
          </p:cNvSpPr>
          <p:nvPr>
            <p:ph type="sldNum" sz="quarter" idx="12"/>
          </p:nvPr>
        </p:nvSpPr>
        <p:spPr/>
        <p:txBody>
          <a:bodyPr/>
          <a:lstStyle/>
          <a:p>
            <a:fld id="{009095B1-20D7-443A-B8AB-1A9C3D013C85}" type="slidenum">
              <a:rPr lang="en-GB" smtClean="0"/>
              <a:t>31</a:t>
            </a:fld>
            <a:endParaRPr lang="en-GB"/>
          </a:p>
        </p:txBody>
      </p:sp>
      <p:sp>
        <p:nvSpPr>
          <p:cNvPr id="12" name="TextBox 11">
            <a:extLst>
              <a:ext uri="{FF2B5EF4-FFF2-40B4-BE49-F238E27FC236}">
                <a16:creationId xmlns:a16="http://schemas.microsoft.com/office/drawing/2014/main" id="{CF4AC24F-5EF3-572A-A2CC-E0CD71A4ABDC}"/>
              </a:ext>
            </a:extLst>
          </p:cNvPr>
          <p:cNvSpPr txBox="1"/>
          <p:nvPr/>
        </p:nvSpPr>
        <p:spPr>
          <a:xfrm>
            <a:off x="3663777" y="370261"/>
            <a:ext cx="4534676" cy="1569660"/>
          </a:xfrm>
          <a:prstGeom prst="rect">
            <a:avLst/>
          </a:prstGeom>
          <a:noFill/>
        </p:spPr>
        <p:txBody>
          <a:bodyPr wrap="square">
            <a:spAutoFit/>
          </a:bodyPr>
          <a:lstStyle/>
          <a:p>
            <a:pPr algn="ctr"/>
            <a:r>
              <a:rPr lang="en-US" sz="3200" b="1" dirty="0" err="1"/>
              <a:t>Integracija</a:t>
            </a:r>
            <a:r>
              <a:rPr lang="en-US" sz="3200" b="1" dirty="0"/>
              <a:t> in </a:t>
            </a:r>
            <a:r>
              <a:rPr lang="en-US" sz="3200" b="1" dirty="0" err="1"/>
              <a:t>večdisciplinarnost</a:t>
            </a:r>
            <a:r>
              <a:rPr lang="en-US" sz="3200" b="1" dirty="0"/>
              <a:t> RM</a:t>
            </a:r>
          </a:p>
          <a:p>
            <a:pPr algn="ctr"/>
            <a:r>
              <a:rPr lang="en-US" sz="3200" b="1" dirty="0" err="1"/>
              <a:t>Primeri</a:t>
            </a:r>
            <a:endParaRPr lang="en-US" sz="3200" b="1" dirty="0"/>
          </a:p>
        </p:txBody>
      </p:sp>
      <p:sp>
        <p:nvSpPr>
          <p:cNvPr id="14" name="TextBox 13">
            <a:extLst>
              <a:ext uri="{FF2B5EF4-FFF2-40B4-BE49-F238E27FC236}">
                <a16:creationId xmlns:a16="http://schemas.microsoft.com/office/drawing/2014/main" id="{B9EF5499-D4D6-C190-B52A-3DE219122F29}"/>
              </a:ext>
            </a:extLst>
          </p:cNvPr>
          <p:cNvSpPr txBox="1"/>
          <p:nvPr/>
        </p:nvSpPr>
        <p:spPr>
          <a:xfrm>
            <a:off x="2880938" y="4740334"/>
            <a:ext cx="6100354" cy="369332"/>
          </a:xfrm>
          <a:prstGeom prst="rect">
            <a:avLst/>
          </a:prstGeom>
          <a:noFill/>
        </p:spPr>
        <p:txBody>
          <a:bodyPr wrap="square">
            <a:spAutoFit/>
          </a:bodyPr>
          <a:lstStyle/>
          <a:p>
            <a:pPr algn="just"/>
            <a:r>
              <a:rPr lang="sl-SI" sz="1800" b="1" dirty="0">
                <a:effectLst/>
                <a:latin typeface="Calibri" panose="020F0502020204030204" pitchFamily="34" charset="0"/>
                <a:ea typeface="Calibri" panose="020F0502020204030204" pitchFamily="34" charset="0"/>
              </a:rPr>
              <a:t>UP3. Mit o Tezeju in Minotavru</a:t>
            </a:r>
            <a:endParaRPr lang="en-SI"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12993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3A2A-40F6-3BF0-68DC-91692C981A63}"/>
              </a:ext>
            </a:extLst>
          </p:cNvPr>
          <p:cNvSpPr>
            <a:spLocks noGrp="1"/>
          </p:cNvSpPr>
          <p:nvPr>
            <p:ph type="title"/>
          </p:nvPr>
        </p:nvSpPr>
        <p:spPr>
          <a:xfrm>
            <a:off x="838200" y="-486172"/>
            <a:ext cx="10515600" cy="1325563"/>
          </a:xfrm>
        </p:spPr>
        <p:txBody>
          <a:bodyPr>
            <a:normAutofit/>
          </a:bodyPr>
          <a:lstStyle/>
          <a:p>
            <a:r>
              <a:rPr lang="en-US" sz="3200" dirty="0" err="1"/>
              <a:t>Grške</a:t>
            </a:r>
            <a:r>
              <a:rPr lang="en-US" sz="3200" dirty="0"/>
              <a:t> </a:t>
            </a:r>
            <a:r>
              <a:rPr lang="en-US" sz="3200" dirty="0" err="1"/>
              <a:t>priprave</a:t>
            </a:r>
            <a:endParaRPr lang="en-US" sz="3200" dirty="0"/>
          </a:p>
        </p:txBody>
      </p:sp>
      <p:graphicFrame>
        <p:nvGraphicFramePr>
          <p:cNvPr id="5" name="Content Placeholder 4">
            <a:extLst>
              <a:ext uri="{FF2B5EF4-FFF2-40B4-BE49-F238E27FC236}">
                <a16:creationId xmlns:a16="http://schemas.microsoft.com/office/drawing/2014/main" id="{DE40F064-D288-099B-97C0-A50F3DB13E80}"/>
              </a:ext>
            </a:extLst>
          </p:cNvPr>
          <p:cNvGraphicFramePr>
            <a:graphicFrameLocks noGrp="1"/>
          </p:cNvGraphicFramePr>
          <p:nvPr>
            <p:ph idx="1"/>
            <p:extLst>
              <p:ext uri="{D42A27DB-BD31-4B8C-83A1-F6EECF244321}">
                <p14:modId xmlns:p14="http://schemas.microsoft.com/office/powerpoint/2010/main" val="905431002"/>
              </p:ext>
            </p:extLst>
          </p:nvPr>
        </p:nvGraphicFramePr>
        <p:xfrm>
          <a:off x="93616" y="518160"/>
          <a:ext cx="12004768" cy="6339840"/>
        </p:xfrm>
        <a:graphic>
          <a:graphicData uri="http://schemas.openxmlformats.org/drawingml/2006/table">
            <a:tbl>
              <a:tblPr firstRow="1" firstCol="1" bandRow="1">
                <a:tableStyleId>{7DF18680-E054-41AD-8BC1-D1AEF772440D}</a:tableStyleId>
              </a:tblPr>
              <a:tblGrid>
                <a:gridCol w="766322">
                  <a:extLst>
                    <a:ext uri="{9D8B030D-6E8A-4147-A177-3AD203B41FA5}">
                      <a16:colId xmlns:a16="http://schemas.microsoft.com/office/drawing/2014/main" val="2289866418"/>
                    </a:ext>
                  </a:extLst>
                </a:gridCol>
                <a:gridCol w="1554456">
                  <a:extLst>
                    <a:ext uri="{9D8B030D-6E8A-4147-A177-3AD203B41FA5}">
                      <a16:colId xmlns:a16="http://schemas.microsoft.com/office/drawing/2014/main" val="2890275822"/>
                    </a:ext>
                  </a:extLst>
                </a:gridCol>
                <a:gridCol w="1554456">
                  <a:extLst>
                    <a:ext uri="{9D8B030D-6E8A-4147-A177-3AD203B41FA5}">
                      <a16:colId xmlns:a16="http://schemas.microsoft.com/office/drawing/2014/main" val="3814628084"/>
                    </a:ext>
                  </a:extLst>
                </a:gridCol>
                <a:gridCol w="1933524">
                  <a:extLst>
                    <a:ext uri="{9D8B030D-6E8A-4147-A177-3AD203B41FA5}">
                      <a16:colId xmlns:a16="http://schemas.microsoft.com/office/drawing/2014/main" val="2102223466"/>
                    </a:ext>
                  </a:extLst>
                </a:gridCol>
                <a:gridCol w="1352650">
                  <a:extLst>
                    <a:ext uri="{9D8B030D-6E8A-4147-A177-3AD203B41FA5}">
                      <a16:colId xmlns:a16="http://schemas.microsoft.com/office/drawing/2014/main" val="621626359"/>
                    </a:ext>
                  </a:extLst>
                </a:gridCol>
                <a:gridCol w="1739902">
                  <a:extLst>
                    <a:ext uri="{9D8B030D-6E8A-4147-A177-3AD203B41FA5}">
                      <a16:colId xmlns:a16="http://schemas.microsoft.com/office/drawing/2014/main" val="2485588461"/>
                    </a:ext>
                  </a:extLst>
                </a:gridCol>
                <a:gridCol w="1932161">
                  <a:extLst>
                    <a:ext uri="{9D8B030D-6E8A-4147-A177-3AD203B41FA5}">
                      <a16:colId xmlns:a16="http://schemas.microsoft.com/office/drawing/2014/main" val="3741049610"/>
                    </a:ext>
                  </a:extLst>
                </a:gridCol>
                <a:gridCol w="1171297">
                  <a:extLst>
                    <a:ext uri="{9D8B030D-6E8A-4147-A177-3AD203B41FA5}">
                      <a16:colId xmlns:a16="http://schemas.microsoft.com/office/drawing/2014/main" val="452555641"/>
                    </a:ext>
                  </a:extLst>
                </a:gridCol>
              </a:tblGrid>
              <a:tr h="463497">
                <a:tc>
                  <a:txBody>
                    <a:bodyPr/>
                    <a:lstStyle/>
                    <a:p>
                      <a:pPr algn="ctr"/>
                      <a:r>
                        <a:rPr lang="sl-SI" sz="1600" dirty="0">
                          <a:effectLst/>
                        </a:rPr>
                        <a:t>UP</a:t>
                      </a:r>
                      <a:endParaRPr lang="en-SI" sz="2000" dirty="0">
                        <a:effectLst/>
                        <a:latin typeface="Calibri" panose="020F0502020204030204" pitchFamily="34" charset="0"/>
                        <a:ea typeface="Calibri" panose="020F0502020204030204" pitchFamily="34" charset="0"/>
                      </a:endParaRPr>
                    </a:p>
                  </a:txBody>
                  <a:tcPr marL="64510" marR="64510" marT="0" marB="0"/>
                </a:tc>
                <a:tc>
                  <a:txBody>
                    <a:bodyPr/>
                    <a:lstStyle/>
                    <a:p>
                      <a:pPr algn="just"/>
                      <a:r>
                        <a:rPr lang="sl-SI" sz="1600">
                          <a:effectLst/>
                        </a:rPr>
                        <a:t>Naslov</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just"/>
                      <a:r>
                        <a:rPr lang="sl-SI" sz="1600" dirty="0">
                          <a:effectLst/>
                        </a:rPr>
                        <a:t>Predmet</a:t>
                      </a:r>
                      <a:endParaRPr lang="en-SI" sz="2000" dirty="0">
                        <a:effectLst/>
                        <a:latin typeface="Calibri" panose="020F0502020204030204" pitchFamily="34" charset="0"/>
                        <a:ea typeface="Calibri" panose="020F0502020204030204" pitchFamily="34" charset="0"/>
                      </a:endParaRPr>
                    </a:p>
                  </a:txBody>
                  <a:tcPr marL="64510" marR="64510" marT="0" marB="0"/>
                </a:tc>
                <a:tc>
                  <a:txBody>
                    <a:bodyPr/>
                    <a:lstStyle/>
                    <a:p>
                      <a:pPr algn="just"/>
                      <a:r>
                        <a:rPr lang="sl-SI" sz="1600">
                          <a:effectLst/>
                        </a:rPr>
                        <a:t>Tema</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just"/>
                      <a:r>
                        <a:rPr lang="sl-SI" sz="1600">
                          <a:effectLst/>
                        </a:rPr>
                        <a:t>Ciljna skupina –</a:t>
                      </a:r>
                      <a:endParaRPr lang="en-SI" sz="2000">
                        <a:effectLst/>
                      </a:endParaRPr>
                    </a:p>
                    <a:p>
                      <a:pPr algn="just"/>
                      <a:r>
                        <a:rPr lang="sl-SI" sz="1600">
                          <a:effectLst/>
                        </a:rPr>
                        <a:t>razred</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just"/>
                      <a:r>
                        <a:rPr lang="sl-SI" sz="1600">
                          <a:effectLst/>
                        </a:rPr>
                        <a:t>Kulturni elementi</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just"/>
                      <a:r>
                        <a:rPr lang="sl-SI" sz="1600">
                          <a:effectLst/>
                        </a:rPr>
                        <a:t>Računalniško mišljenje</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just"/>
                      <a:r>
                        <a:rPr lang="sl-SI" sz="1600" dirty="0">
                          <a:effectLst/>
                        </a:rPr>
                        <a:t>Trajanje</a:t>
                      </a:r>
                      <a:endParaRPr lang="en-SI" sz="2000" dirty="0">
                        <a:effectLst/>
                        <a:latin typeface="Calibri" panose="020F0502020204030204" pitchFamily="34" charset="0"/>
                        <a:ea typeface="Calibri" panose="020F0502020204030204" pitchFamily="34" charset="0"/>
                      </a:endParaRPr>
                    </a:p>
                  </a:txBody>
                  <a:tcPr marL="64510" marR="64510" marT="0" marB="0"/>
                </a:tc>
                <a:extLst>
                  <a:ext uri="{0D108BD9-81ED-4DB2-BD59-A6C34878D82A}">
                    <a16:rowId xmlns:a16="http://schemas.microsoft.com/office/drawing/2014/main" val="1185783255"/>
                  </a:ext>
                </a:extLst>
              </a:tr>
              <a:tr h="926994">
                <a:tc>
                  <a:txBody>
                    <a:bodyPr/>
                    <a:lstStyle/>
                    <a:p>
                      <a:pPr algn="ctr"/>
                      <a:r>
                        <a:rPr lang="sl-SI" sz="1600">
                          <a:effectLst/>
                        </a:rPr>
                        <a:t>1</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Kaj je šlo narobe med dirko zajca in želve? </a:t>
                      </a:r>
                      <a:endParaRPr lang="en-SI" sz="2000">
                        <a:effectLst/>
                      </a:endParaRPr>
                    </a:p>
                    <a:p>
                      <a:pPr algn="l"/>
                      <a:r>
                        <a:rPr lang="sl-SI" sz="1600">
                          <a:effectLst/>
                        </a:rPr>
                        <a:t>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dirty="0">
                          <a:effectLst/>
                        </a:rPr>
                        <a:t>Jezik</a:t>
                      </a:r>
                      <a:endParaRPr lang="en-SI" sz="2000" dirty="0">
                        <a:effectLst/>
                      </a:endParaRPr>
                    </a:p>
                    <a:p>
                      <a:pPr algn="l"/>
                      <a:r>
                        <a:rPr lang="sl-SI" sz="1600" dirty="0">
                          <a:effectLst/>
                        </a:rPr>
                        <a:t>Književnost</a:t>
                      </a:r>
                      <a:endParaRPr lang="en-SI" sz="2000" dirty="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Razumevanje besedila,</a:t>
                      </a:r>
                      <a:endParaRPr lang="en-SI" sz="2000">
                        <a:effectLst/>
                      </a:endParaRPr>
                    </a:p>
                    <a:p>
                      <a:pPr algn="l"/>
                      <a:r>
                        <a:rPr lang="sl-SI" sz="1600">
                          <a:effectLst/>
                        </a:rPr>
                        <a:t>pisanje vabila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1. in 2./</a:t>
                      </a:r>
                      <a:endParaRPr lang="en-SI" sz="2000">
                        <a:effectLst/>
                      </a:endParaRPr>
                    </a:p>
                    <a:p>
                      <a:pPr algn="l"/>
                      <a:r>
                        <a:rPr lang="sl-SI" sz="1600">
                          <a:effectLst/>
                        </a:rPr>
                        <a:t>6-8 let</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Ezopova basen “Zajec in želva”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Algoritem, razhroščevanje, programiranje na karo papirju</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just"/>
                      <a:r>
                        <a:rPr lang="sl-SI" sz="1600">
                          <a:effectLst/>
                        </a:rPr>
                        <a:t>2 x 45’</a:t>
                      </a:r>
                      <a:endParaRPr lang="en-SI" sz="2000">
                        <a:effectLst/>
                        <a:latin typeface="Calibri" panose="020F0502020204030204" pitchFamily="34" charset="0"/>
                        <a:ea typeface="Calibri" panose="020F0502020204030204" pitchFamily="34" charset="0"/>
                      </a:endParaRPr>
                    </a:p>
                  </a:txBody>
                  <a:tcPr marL="64510" marR="64510" marT="0" marB="0"/>
                </a:tc>
                <a:extLst>
                  <a:ext uri="{0D108BD9-81ED-4DB2-BD59-A6C34878D82A}">
                    <a16:rowId xmlns:a16="http://schemas.microsoft.com/office/drawing/2014/main" val="2132505219"/>
                  </a:ext>
                </a:extLst>
              </a:tr>
              <a:tr h="1158743">
                <a:tc>
                  <a:txBody>
                    <a:bodyPr/>
                    <a:lstStyle/>
                    <a:p>
                      <a:pPr algn="ctr"/>
                      <a:r>
                        <a:rPr lang="sl-SI" sz="1600">
                          <a:effectLst/>
                        </a:rPr>
                        <a:t>2</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Knjiga brez besed: ustvari svojo zgodbo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Jezik</a:t>
                      </a:r>
                      <a:endParaRPr lang="en-SI" sz="2000">
                        <a:effectLst/>
                      </a:endParaRPr>
                    </a:p>
                    <a:p>
                      <a:pPr algn="l"/>
                      <a:r>
                        <a:rPr lang="sl-SI" sz="1600">
                          <a:effectLst/>
                        </a:rPr>
                        <a:t>Književnost</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Ustvarjanje in pripovedovanje zgodb, navdihnjenih z likovno umetnostjo</a:t>
                      </a:r>
                      <a:endParaRPr lang="en-SI" sz="2000">
                        <a:effectLst/>
                      </a:endParaRPr>
                    </a:p>
                    <a:p>
                      <a:pPr algn="l"/>
                      <a:r>
                        <a:rPr lang="sl-SI" sz="1600">
                          <a:effectLst/>
                        </a:rPr>
                        <a:t>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2. in 3./</a:t>
                      </a:r>
                      <a:endParaRPr lang="en-SI" sz="2000">
                        <a:effectLst/>
                      </a:endParaRPr>
                    </a:p>
                    <a:p>
                      <a:pPr algn="l"/>
                      <a:r>
                        <a:rPr lang="sl-SI" sz="1600">
                          <a:effectLst/>
                        </a:rPr>
                        <a:t>7 – 9 let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dirty="0">
                          <a:effectLst/>
                        </a:rPr>
                        <a:t>Knjiga brez besed</a:t>
                      </a:r>
                      <a:endParaRPr lang="en-SI" sz="2000" dirty="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Sklepanje, obravnava odnosa vzrok-posledica, zaporedje</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just"/>
                      <a:r>
                        <a:rPr lang="sl-SI" sz="1600">
                          <a:effectLst/>
                        </a:rPr>
                        <a:t>3 x 45’</a:t>
                      </a:r>
                      <a:endParaRPr lang="en-SI" sz="2000">
                        <a:effectLst/>
                        <a:latin typeface="Calibri" panose="020F0502020204030204" pitchFamily="34" charset="0"/>
                        <a:ea typeface="Calibri" panose="020F0502020204030204" pitchFamily="34" charset="0"/>
                      </a:endParaRPr>
                    </a:p>
                  </a:txBody>
                  <a:tcPr marL="64510" marR="64510" marT="0" marB="0"/>
                </a:tc>
                <a:extLst>
                  <a:ext uri="{0D108BD9-81ED-4DB2-BD59-A6C34878D82A}">
                    <a16:rowId xmlns:a16="http://schemas.microsoft.com/office/drawing/2014/main" val="1117455067"/>
                  </a:ext>
                </a:extLst>
              </a:tr>
              <a:tr h="1158743">
                <a:tc>
                  <a:txBody>
                    <a:bodyPr/>
                    <a:lstStyle/>
                    <a:p>
                      <a:pPr algn="ctr"/>
                      <a:r>
                        <a:rPr lang="sl-SI" sz="1600">
                          <a:effectLst/>
                        </a:rPr>
                        <a:t>3</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Mit o Tezeju in Minotavru</a:t>
                      </a:r>
                      <a:endParaRPr lang="en-SI" sz="2000">
                        <a:effectLst/>
                      </a:endParaRPr>
                    </a:p>
                    <a:p>
                      <a:pPr algn="l"/>
                      <a:r>
                        <a:rPr lang="sl-SI" sz="1600">
                          <a:effectLst/>
                        </a:rPr>
                        <a:t>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Jezik</a:t>
                      </a:r>
                      <a:endParaRPr lang="en-SI" sz="2000">
                        <a:effectLst/>
                      </a:endParaRPr>
                    </a:p>
                    <a:p>
                      <a:pPr algn="l"/>
                      <a:r>
                        <a:rPr lang="sl-SI" sz="1600">
                          <a:effectLst/>
                        </a:rPr>
                        <a:t>Književnost</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Prepoznavanje zgradbe v zgodbi,</a:t>
                      </a:r>
                      <a:endParaRPr lang="en-SI" sz="2000">
                        <a:effectLst/>
                      </a:endParaRPr>
                    </a:p>
                    <a:p>
                      <a:pPr algn="l"/>
                      <a:r>
                        <a:rPr lang="sl-SI" sz="1600">
                          <a:effectLst/>
                        </a:rPr>
                        <a:t>zmožnost pripovedovanja </a:t>
                      </a:r>
                      <a:endParaRPr lang="en-SI" sz="2000">
                        <a:effectLst/>
                      </a:endParaRPr>
                    </a:p>
                    <a:p>
                      <a:pPr algn="l"/>
                      <a:r>
                        <a:rPr lang="sl-SI" sz="1600">
                          <a:effectLst/>
                        </a:rPr>
                        <a:t>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3. in 4./ </a:t>
                      </a:r>
                      <a:endParaRPr lang="en-SI" sz="2000">
                        <a:effectLst/>
                      </a:endParaRPr>
                    </a:p>
                    <a:p>
                      <a:pPr algn="l"/>
                      <a:r>
                        <a:rPr lang="sl-SI" sz="1600">
                          <a:effectLst/>
                        </a:rPr>
                        <a:t>8  – 10 let</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Mit o Tezeju in Minotavru, </a:t>
                      </a:r>
                      <a:endParaRPr lang="en-SI" sz="2000">
                        <a:effectLst/>
                      </a:endParaRPr>
                    </a:p>
                    <a:p>
                      <a:pPr algn="l"/>
                      <a:r>
                        <a:rPr lang="sl-SI" sz="1600">
                          <a:effectLst/>
                        </a:rPr>
                        <a:t>labirint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Reševanje labirinitov,</a:t>
                      </a:r>
                      <a:endParaRPr lang="en-SI" sz="2000">
                        <a:effectLst/>
                      </a:endParaRPr>
                    </a:p>
                    <a:p>
                      <a:pPr algn="l"/>
                      <a:r>
                        <a:rPr lang="sl-SI" sz="1600">
                          <a:effectLst/>
                        </a:rPr>
                        <a:t>ustvarjanje labirintov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just"/>
                      <a:r>
                        <a:rPr lang="sl-SI" sz="1600">
                          <a:effectLst/>
                        </a:rPr>
                        <a:t>2 x 45’</a:t>
                      </a:r>
                      <a:endParaRPr lang="en-SI" sz="2000">
                        <a:effectLst/>
                        <a:latin typeface="Calibri" panose="020F0502020204030204" pitchFamily="34" charset="0"/>
                        <a:ea typeface="Calibri" panose="020F0502020204030204" pitchFamily="34" charset="0"/>
                      </a:endParaRPr>
                    </a:p>
                  </a:txBody>
                  <a:tcPr marL="64510" marR="64510" marT="0" marB="0"/>
                </a:tc>
                <a:extLst>
                  <a:ext uri="{0D108BD9-81ED-4DB2-BD59-A6C34878D82A}">
                    <a16:rowId xmlns:a16="http://schemas.microsoft.com/office/drawing/2014/main" val="3135288459"/>
                  </a:ext>
                </a:extLst>
              </a:tr>
              <a:tr h="926994">
                <a:tc>
                  <a:txBody>
                    <a:bodyPr/>
                    <a:lstStyle/>
                    <a:p>
                      <a:pPr algn="ctr"/>
                      <a:r>
                        <a:rPr lang="sl-SI" sz="1600">
                          <a:effectLst/>
                        </a:rPr>
                        <a:t>4</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Izgubljeni “melomaka-rono”</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Jezik</a:t>
                      </a:r>
                      <a:endParaRPr lang="en-SI" sz="2000">
                        <a:effectLst/>
                      </a:endParaRPr>
                    </a:p>
                    <a:p>
                      <a:pPr algn="l"/>
                      <a:r>
                        <a:rPr lang="sl-SI" sz="1600">
                          <a:effectLst/>
                        </a:rPr>
                        <a:t>Književnost</a:t>
                      </a:r>
                      <a:endParaRPr lang="en-SI" sz="2000">
                        <a:effectLst/>
                      </a:endParaRPr>
                    </a:p>
                    <a:p>
                      <a:pPr algn="l"/>
                      <a:r>
                        <a:rPr lang="sl-SI" sz="1600">
                          <a:effectLst/>
                        </a:rPr>
                        <a:t>(pesništvo)</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Fonološko zavedanje,</a:t>
                      </a:r>
                      <a:endParaRPr lang="en-SI" sz="2000">
                        <a:effectLst/>
                      </a:endParaRPr>
                    </a:p>
                    <a:p>
                      <a:pPr algn="l"/>
                      <a:r>
                        <a:rPr lang="sl-SI" sz="1600">
                          <a:effectLst/>
                        </a:rPr>
                        <a:t>Rimanje</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3. in 4./ </a:t>
                      </a:r>
                      <a:endParaRPr lang="en-SI" sz="2000">
                        <a:effectLst/>
                      </a:endParaRPr>
                    </a:p>
                    <a:p>
                      <a:pPr algn="l"/>
                      <a:r>
                        <a:rPr lang="sl-SI" sz="1600">
                          <a:effectLst/>
                        </a:rPr>
                        <a:t>8 – 10 let</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Božični večer – Miklavž,  zgodba o grški sladici</a:t>
                      </a:r>
                      <a:endParaRPr lang="en-SI" sz="2000">
                        <a:effectLst/>
                      </a:endParaRPr>
                    </a:p>
                    <a:p>
                      <a:pPr algn="l"/>
                      <a:r>
                        <a:rPr lang="sl-SI" sz="1600">
                          <a:effectLst/>
                        </a:rPr>
                        <a:t>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Strategija »Deli in vladaj«, binarno iskanje</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just"/>
                      <a:r>
                        <a:rPr lang="sl-SI" sz="1600">
                          <a:effectLst/>
                        </a:rPr>
                        <a:t>2 x 45’</a:t>
                      </a:r>
                      <a:endParaRPr lang="en-SI" sz="2000">
                        <a:effectLst/>
                        <a:latin typeface="Calibri" panose="020F0502020204030204" pitchFamily="34" charset="0"/>
                        <a:ea typeface="Calibri" panose="020F0502020204030204" pitchFamily="34" charset="0"/>
                      </a:endParaRPr>
                    </a:p>
                  </a:txBody>
                  <a:tcPr marL="64510" marR="64510" marT="0" marB="0"/>
                </a:tc>
                <a:extLst>
                  <a:ext uri="{0D108BD9-81ED-4DB2-BD59-A6C34878D82A}">
                    <a16:rowId xmlns:a16="http://schemas.microsoft.com/office/drawing/2014/main" val="312966414"/>
                  </a:ext>
                </a:extLst>
              </a:tr>
              <a:tr h="926994">
                <a:tc>
                  <a:txBody>
                    <a:bodyPr/>
                    <a:lstStyle/>
                    <a:p>
                      <a:pPr algn="ctr"/>
                      <a:r>
                        <a:rPr lang="sl-SI" sz="1600">
                          <a:effectLst/>
                        </a:rPr>
                        <a:t>5</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Kombiniranje oblačil</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Jezik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Tvorjenje povedi  z usklajevalnimi zvezami</a:t>
                      </a:r>
                      <a:endParaRPr lang="en-SI" sz="2000">
                        <a:effectLst/>
                      </a:endParaRPr>
                    </a:p>
                    <a:p>
                      <a:pPr algn="l"/>
                      <a:r>
                        <a:rPr lang="sl-SI" sz="1600">
                          <a:effectLst/>
                        </a:rPr>
                        <a:t> </a:t>
                      </a:r>
                      <a:endParaRPr lang="en-SI" sz="2000">
                        <a:effectLst/>
                      </a:endParaRPr>
                    </a:p>
                    <a:p>
                      <a:pPr algn="l"/>
                      <a:r>
                        <a:rPr lang="sl-SI" sz="1600">
                          <a:effectLst/>
                        </a:rPr>
                        <a:t>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3. in 4./ </a:t>
                      </a:r>
                      <a:endParaRPr lang="en-SI" sz="2000">
                        <a:effectLst/>
                      </a:endParaRPr>
                    </a:p>
                    <a:p>
                      <a:pPr algn="l"/>
                      <a:r>
                        <a:rPr lang="sl-SI" sz="1600">
                          <a:effectLst/>
                        </a:rPr>
                        <a:t>8 – 10 let</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Cesarjeva nova oblačila (H. Ch. Andersen)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l"/>
                      <a:r>
                        <a:rPr lang="sl-SI" sz="1600">
                          <a:effectLst/>
                        </a:rPr>
                        <a:t>Logične operacije, opracije na množicah, Vennovi diagrami </a:t>
                      </a:r>
                      <a:endParaRPr lang="en-SI" sz="2000">
                        <a:effectLst/>
                      </a:endParaRPr>
                    </a:p>
                    <a:p>
                      <a:pPr algn="l"/>
                      <a:r>
                        <a:rPr lang="sl-SI" sz="1600">
                          <a:effectLst/>
                        </a:rPr>
                        <a:t> </a:t>
                      </a:r>
                      <a:endParaRPr lang="en-SI" sz="2000">
                        <a:effectLst/>
                        <a:latin typeface="Calibri" panose="020F0502020204030204" pitchFamily="34" charset="0"/>
                        <a:ea typeface="Calibri" panose="020F0502020204030204" pitchFamily="34" charset="0"/>
                      </a:endParaRPr>
                    </a:p>
                  </a:txBody>
                  <a:tcPr marL="64510" marR="64510" marT="0" marB="0"/>
                </a:tc>
                <a:tc>
                  <a:txBody>
                    <a:bodyPr/>
                    <a:lstStyle/>
                    <a:p>
                      <a:pPr algn="just"/>
                      <a:r>
                        <a:rPr lang="sl-SI" sz="1600" dirty="0">
                          <a:effectLst/>
                        </a:rPr>
                        <a:t>4 x 45’</a:t>
                      </a:r>
                      <a:endParaRPr lang="en-SI" sz="2000" dirty="0">
                        <a:effectLst/>
                        <a:latin typeface="Calibri" panose="020F0502020204030204" pitchFamily="34" charset="0"/>
                        <a:ea typeface="Calibri" panose="020F0502020204030204" pitchFamily="34" charset="0"/>
                      </a:endParaRPr>
                    </a:p>
                  </a:txBody>
                  <a:tcPr marL="64510" marR="64510" marT="0" marB="0"/>
                </a:tc>
                <a:extLst>
                  <a:ext uri="{0D108BD9-81ED-4DB2-BD59-A6C34878D82A}">
                    <a16:rowId xmlns:a16="http://schemas.microsoft.com/office/drawing/2014/main" val="1502059591"/>
                  </a:ext>
                </a:extLst>
              </a:tr>
            </a:tbl>
          </a:graphicData>
        </a:graphic>
      </p:graphicFrame>
      <p:sp>
        <p:nvSpPr>
          <p:cNvPr id="4" name="Slide Number Placeholder 3">
            <a:extLst>
              <a:ext uri="{FF2B5EF4-FFF2-40B4-BE49-F238E27FC236}">
                <a16:creationId xmlns:a16="http://schemas.microsoft.com/office/drawing/2014/main" id="{0727DF2B-E921-8595-3533-795F42514EDC}"/>
              </a:ext>
            </a:extLst>
          </p:cNvPr>
          <p:cNvSpPr>
            <a:spLocks noGrp="1"/>
          </p:cNvSpPr>
          <p:nvPr>
            <p:ph type="sldNum" sz="quarter" idx="12"/>
          </p:nvPr>
        </p:nvSpPr>
        <p:spPr/>
        <p:txBody>
          <a:bodyPr/>
          <a:lstStyle/>
          <a:p>
            <a:fld id="{009095B1-20D7-443A-B8AB-1A9C3D013C85}" type="slidenum">
              <a:rPr lang="en-GB" smtClean="0"/>
              <a:t>32</a:t>
            </a:fld>
            <a:endParaRPr lang="en-GB"/>
          </a:p>
        </p:txBody>
      </p:sp>
      <p:pic>
        <p:nvPicPr>
          <p:cNvPr id="3079" name="Picture 7" descr="Grčija - Wikipedija, prosta enciklopedija">
            <a:extLst>
              <a:ext uri="{FF2B5EF4-FFF2-40B4-BE49-F238E27FC236}">
                <a16:creationId xmlns:a16="http://schemas.microsoft.com/office/drawing/2014/main" id="{3B81C39C-A906-A049-6C94-256CE7238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6392" y="391670"/>
            <a:ext cx="1345608" cy="895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571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AE696CC-514C-E63C-671D-703CFA45FC26}"/>
              </a:ext>
            </a:extLst>
          </p:cNvPr>
          <p:cNvGraphicFramePr>
            <a:graphicFrameLocks noGrp="1"/>
          </p:cNvGraphicFramePr>
          <p:nvPr>
            <p:ph idx="1"/>
            <p:extLst>
              <p:ext uri="{D42A27DB-BD31-4B8C-83A1-F6EECF244321}">
                <p14:modId xmlns:p14="http://schemas.microsoft.com/office/powerpoint/2010/main" val="1764752549"/>
              </p:ext>
            </p:extLst>
          </p:nvPr>
        </p:nvGraphicFramePr>
        <p:xfrm>
          <a:off x="0" y="85767"/>
          <a:ext cx="12192002" cy="7201951"/>
        </p:xfrm>
        <a:graphic>
          <a:graphicData uri="http://schemas.openxmlformats.org/drawingml/2006/table">
            <a:tbl>
              <a:tblPr firstRow="1" firstCol="1" bandRow="1">
                <a:tableStyleId>{7DF18680-E054-41AD-8BC1-D1AEF772440D}</a:tableStyleId>
              </a:tblPr>
              <a:tblGrid>
                <a:gridCol w="778273">
                  <a:extLst>
                    <a:ext uri="{9D8B030D-6E8A-4147-A177-3AD203B41FA5}">
                      <a16:colId xmlns:a16="http://schemas.microsoft.com/office/drawing/2014/main" val="4282602049"/>
                    </a:ext>
                  </a:extLst>
                </a:gridCol>
                <a:gridCol w="1578700">
                  <a:extLst>
                    <a:ext uri="{9D8B030D-6E8A-4147-A177-3AD203B41FA5}">
                      <a16:colId xmlns:a16="http://schemas.microsoft.com/office/drawing/2014/main" val="4135067310"/>
                    </a:ext>
                  </a:extLst>
                </a:gridCol>
                <a:gridCol w="1578700">
                  <a:extLst>
                    <a:ext uri="{9D8B030D-6E8A-4147-A177-3AD203B41FA5}">
                      <a16:colId xmlns:a16="http://schemas.microsoft.com/office/drawing/2014/main" val="3253477392"/>
                    </a:ext>
                  </a:extLst>
                </a:gridCol>
                <a:gridCol w="1963681">
                  <a:extLst>
                    <a:ext uri="{9D8B030D-6E8A-4147-A177-3AD203B41FA5}">
                      <a16:colId xmlns:a16="http://schemas.microsoft.com/office/drawing/2014/main" val="1091933925"/>
                    </a:ext>
                  </a:extLst>
                </a:gridCol>
                <a:gridCol w="1373747">
                  <a:extLst>
                    <a:ext uri="{9D8B030D-6E8A-4147-A177-3AD203B41FA5}">
                      <a16:colId xmlns:a16="http://schemas.microsoft.com/office/drawing/2014/main" val="1259454421"/>
                    </a:ext>
                  </a:extLst>
                </a:gridCol>
                <a:gridCol w="1767037">
                  <a:extLst>
                    <a:ext uri="{9D8B030D-6E8A-4147-A177-3AD203B41FA5}">
                      <a16:colId xmlns:a16="http://schemas.microsoft.com/office/drawing/2014/main" val="3081485174"/>
                    </a:ext>
                  </a:extLst>
                </a:gridCol>
                <a:gridCol w="1962298">
                  <a:extLst>
                    <a:ext uri="{9D8B030D-6E8A-4147-A177-3AD203B41FA5}">
                      <a16:colId xmlns:a16="http://schemas.microsoft.com/office/drawing/2014/main" val="1436812676"/>
                    </a:ext>
                  </a:extLst>
                </a:gridCol>
                <a:gridCol w="1189566">
                  <a:extLst>
                    <a:ext uri="{9D8B030D-6E8A-4147-A177-3AD203B41FA5}">
                      <a16:colId xmlns:a16="http://schemas.microsoft.com/office/drawing/2014/main" val="2003298758"/>
                    </a:ext>
                  </a:extLst>
                </a:gridCol>
              </a:tblGrid>
              <a:tr h="663571">
                <a:tc>
                  <a:txBody>
                    <a:bodyPr/>
                    <a:lstStyle/>
                    <a:p>
                      <a:pPr algn="ctr"/>
                      <a:r>
                        <a:rPr lang="sl-SI" sz="1600">
                          <a:effectLst/>
                        </a:rPr>
                        <a:t>UP</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dirty="0">
                          <a:effectLst/>
                        </a:rPr>
                        <a:t>Naslov</a:t>
                      </a:r>
                      <a:endParaRPr lang="en-SI" sz="1800" dirty="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a:effectLst/>
                        </a:rPr>
                        <a:t>Predmet</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dirty="0">
                          <a:effectLst/>
                        </a:rPr>
                        <a:t>Tema</a:t>
                      </a:r>
                      <a:endParaRPr lang="en-SI" sz="1800" dirty="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a:effectLst/>
                        </a:rPr>
                        <a:t>Ciljna skupina –</a:t>
                      </a:r>
                      <a:endParaRPr lang="en-SI" sz="1800">
                        <a:effectLst/>
                      </a:endParaRPr>
                    </a:p>
                    <a:p>
                      <a:pPr algn="just"/>
                      <a:r>
                        <a:rPr lang="sl-SI" sz="1600">
                          <a:effectLst/>
                        </a:rPr>
                        <a:t>razred</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a:effectLst/>
                        </a:rPr>
                        <a:t>Kulturni elementi</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a:effectLst/>
                        </a:rPr>
                        <a:t>Računalniško mišljenje</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a:effectLst/>
                        </a:rPr>
                        <a:t>Trajanje</a:t>
                      </a:r>
                      <a:endParaRPr lang="en-SI" sz="1800">
                        <a:effectLst/>
                        <a:latin typeface="Calibri" panose="020F0502020204030204" pitchFamily="34" charset="0"/>
                        <a:ea typeface="Calibri" panose="020F0502020204030204" pitchFamily="34" charset="0"/>
                      </a:endParaRPr>
                    </a:p>
                  </a:txBody>
                  <a:tcPr marL="57536" marR="57536" marT="0" marB="0"/>
                </a:tc>
                <a:extLst>
                  <a:ext uri="{0D108BD9-81ED-4DB2-BD59-A6C34878D82A}">
                    <a16:rowId xmlns:a16="http://schemas.microsoft.com/office/drawing/2014/main" val="2278499469"/>
                  </a:ext>
                </a:extLst>
              </a:tr>
              <a:tr h="1105951">
                <a:tc>
                  <a:txBody>
                    <a:bodyPr/>
                    <a:lstStyle/>
                    <a:p>
                      <a:pPr algn="ctr"/>
                      <a:r>
                        <a:rPr lang="sl-SI" sz="1600">
                          <a:effectLst/>
                        </a:rPr>
                        <a:t>6</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Slikanje s slikovnimi točkami oz. piksli</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Likovna umetnost</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Zgodovina umenosti,</a:t>
                      </a:r>
                      <a:endParaRPr lang="en-SI" sz="1800">
                        <a:effectLst/>
                      </a:endParaRPr>
                    </a:p>
                    <a:p>
                      <a:pPr algn="l"/>
                      <a:r>
                        <a:rPr lang="sl-SI" sz="1600">
                          <a:effectLst/>
                        </a:rPr>
                        <a:t>mozaik,</a:t>
                      </a:r>
                      <a:endParaRPr lang="en-SI" sz="1800">
                        <a:effectLst/>
                      </a:endParaRPr>
                    </a:p>
                    <a:p>
                      <a:pPr algn="l"/>
                      <a:r>
                        <a:rPr lang="sl-SI" sz="1600">
                          <a:effectLst/>
                        </a:rPr>
                        <a:t>slikanje s piksli</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3. in 4./ </a:t>
                      </a:r>
                      <a:endParaRPr lang="en-SI" sz="1800">
                        <a:effectLst/>
                      </a:endParaRPr>
                    </a:p>
                    <a:p>
                      <a:pPr algn="l"/>
                      <a:r>
                        <a:rPr lang="sl-SI" sz="1600">
                          <a:effectLst/>
                        </a:rPr>
                        <a:t>8 – 10 let</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Zgodba “Kraljevi sin in narisani lev,” mozaiki </a:t>
                      </a:r>
                      <a:endParaRPr lang="en-SI" sz="1800">
                        <a:effectLst/>
                      </a:endParaRPr>
                    </a:p>
                    <a:p>
                      <a:pPr algn="l"/>
                      <a:r>
                        <a:rPr lang="sl-SI" sz="1600">
                          <a:effectLst/>
                        </a:rPr>
                        <a:t>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Digitalna predstavitev slike, </a:t>
                      </a:r>
                      <a:endParaRPr lang="en-SI" sz="1800">
                        <a:effectLst/>
                      </a:endParaRPr>
                    </a:p>
                    <a:p>
                      <a:pPr algn="l"/>
                      <a:r>
                        <a:rPr lang="sl-SI" sz="1600">
                          <a:effectLst/>
                        </a:rPr>
                        <a:t>kodiranje barv, </a:t>
                      </a:r>
                      <a:endParaRPr lang="en-SI" sz="1800">
                        <a:effectLst/>
                      </a:endParaRPr>
                    </a:p>
                    <a:p>
                      <a:pPr algn="l"/>
                      <a:r>
                        <a:rPr lang="sl-SI" sz="1600">
                          <a:effectLst/>
                        </a:rPr>
                        <a:t>algoritmična generativna umetnost</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a:effectLst/>
                        </a:rPr>
                        <a:t>2 x 45’</a:t>
                      </a:r>
                      <a:endParaRPr lang="en-SI" sz="1800">
                        <a:effectLst/>
                        <a:latin typeface="Calibri" panose="020F0502020204030204" pitchFamily="34" charset="0"/>
                        <a:ea typeface="Calibri" panose="020F0502020204030204" pitchFamily="34" charset="0"/>
                      </a:endParaRPr>
                    </a:p>
                  </a:txBody>
                  <a:tcPr marL="57536" marR="57536" marT="0" marB="0"/>
                </a:tc>
                <a:extLst>
                  <a:ext uri="{0D108BD9-81ED-4DB2-BD59-A6C34878D82A}">
                    <a16:rowId xmlns:a16="http://schemas.microsoft.com/office/drawing/2014/main" val="1766750809"/>
                  </a:ext>
                </a:extLst>
              </a:tr>
              <a:tr h="1105951">
                <a:tc>
                  <a:txBody>
                    <a:bodyPr/>
                    <a:lstStyle/>
                    <a:p>
                      <a:pPr algn="ctr"/>
                      <a:r>
                        <a:rPr lang="sl-SI" sz="1600" dirty="0">
                          <a:effectLst/>
                        </a:rPr>
                        <a:t>7</a:t>
                      </a:r>
                      <a:endParaRPr lang="en-SI" sz="1800" dirty="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Piskač iz Hamelina</a:t>
                      </a:r>
                      <a:endParaRPr lang="en-SI" sz="1800">
                        <a:effectLst/>
                      </a:endParaRPr>
                    </a:p>
                    <a:p>
                      <a:pPr algn="l"/>
                      <a:r>
                        <a:rPr lang="sl-SI" sz="1600">
                          <a:effectLst/>
                        </a:rPr>
                        <a:t> </a:t>
                      </a:r>
                      <a:endParaRPr lang="en-SI" sz="1800">
                        <a:effectLst/>
                      </a:endParaRPr>
                    </a:p>
                    <a:p>
                      <a:pPr algn="l"/>
                      <a:r>
                        <a:rPr lang="sl-SI" sz="1600">
                          <a:effectLst/>
                        </a:rPr>
                        <a:t>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Glasbena umetnost</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Grafični glasbeni zapis.</a:t>
                      </a:r>
                      <a:endParaRPr lang="en-SI" sz="1800">
                        <a:effectLst/>
                      </a:endParaRPr>
                    </a:p>
                    <a:p>
                      <a:pPr algn="l"/>
                      <a:r>
                        <a:rPr lang="sl-SI" sz="1600">
                          <a:effectLst/>
                        </a:rPr>
                        <a:t>Igra na glasbila.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1. in 2./ </a:t>
                      </a:r>
                      <a:endParaRPr lang="en-SI" sz="1800">
                        <a:effectLst/>
                      </a:endParaRPr>
                    </a:p>
                    <a:p>
                      <a:pPr algn="l"/>
                      <a:r>
                        <a:rPr lang="sl-SI" sz="1600">
                          <a:effectLst/>
                        </a:rPr>
                        <a:t>6–8 let</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Zgodba o piskaču iz Hamelina</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Zaporedje, reprezentacija glasbenih podatkov, MIDI standard</a:t>
                      </a:r>
                      <a:endParaRPr lang="en-SI" sz="1800">
                        <a:effectLst/>
                      </a:endParaRPr>
                    </a:p>
                    <a:p>
                      <a:pPr algn="l"/>
                      <a:r>
                        <a:rPr lang="sl-SI" sz="1600">
                          <a:effectLst/>
                        </a:rPr>
                        <a:t>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a:effectLst/>
                        </a:rPr>
                        <a:t>2 x 45’</a:t>
                      </a:r>
                      <a:endParaRPr lang="en-SI" sz="1800">
                        <a:effectLst/>
                        <a:latin typeface="Calibri" panose="020F0502020204030204" pitchFamily="34" charset="0"/>
                        <a:ea typeface="Calibri" panose="020F0502020204030204" pitchFamily="34" charset="0"/>
                      </a:endParaRPr>
                    </a:p>
                  </a:txBody>
                  <a:tcPr marL="57536" marR="57536" marT="0" marB="0"/>
                </a:tc>
                <a:extLst>
                  <a:ext uri="{0D108BD9-81ED-4DB2-BD59-A6C34878D82A}">
                    <a16:rowId xmlns:a16="http://schemas.microsoft.com/office/drawing/2014/main" val="960123892"/>
                  </a:ext>
                </a:extLst>
              </a:tr>
              <a:tr h="1105951">
                <a:tc>
                  <a:txBody>
                    <a:bodyPr/>
                    <a:lstStyle/>
                    <a:p>
                      <a:pPr algn="ctr"/>
                      <a:r>
                        <a:rPr lang="sl-SI" sz="1600">
                          <a:effectLst/>
                        </a:rPr>
                        <a:t>8</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Živali v tangramu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Likovna umetnost</a:t>
                      </a:r>
                      <a:endParaRPr lang="en-SI" sz="1800">
                        <a:effectLst/>
                      </a:endParaRPr>
                    </a:p>
                    <a:p>
                      <a:pPr algn="l"/>
                      <a:r>
                        <a:rPr lang="sl-SI" sz="1600">
                          <a:effectLst/>
                        </a:rPr>
                        <a:t>(prostorsko zanavanje)</a:t>
                      </a:r>
                      <a:endParaRPr lang="en-SI" sz="1800">
                        <a:effectLst/>
                      </a:endParaRPr>
                    </a:p>
                    <a:p>
                      <a:pPr algn="l"/>
                      <a:r>
                        <a:rPr lang="sl-SI" sz="1600">
                          <a:effectLst/>
                        </a:rPr>
                        <a:t>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Ustvarjanje oblik s tehniko tangram</a:t>
                      </a:r>
                      <a:endParaRPr lang="en-SI" sz="1800">
                        <a:effectLst/>
                      </a:endParaRPr>
                    </a:p>
                    <a:p>
                      <a:pPr algn="l"/>
                      <a:r>
                        <a:rPr lang="sl-SI" sz="1600">
                          <a:effectLst/>
                        </a:rPr>
                        <a:t>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2. in 3./ </a:t>
                      </a:r>
                      <a:endParaRPr lang="en-SI" sz="1800">
                        <a:effectLst/>
                      </a:endParaRPr>
                    </a:p>
                    <a:p>
                      <a:pPr algn="l"/>
                      <a:r>
                        <a:rPr lang="sl-SI" sz="1600">
                          <a:effectLst/>
                        </a:rPr>
                        <a:t>7-9 let</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Legenda o nastanku tangrama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Predstavitev podatkov, algoritem,</a:t>
                      </a:r>
                      <a:endParaRPr lang="en-SI" sz="1800">
                        <a:effectLst/>
                      </a:endParaRPr>
                    </a:p>
                    <a:p>
                      <a:pPr algn="l"/>
                      <a:r>
                        <a:rPr lang="sl-SI" sz="1600">
                          <a:effectLst/>
                        </a:rPr>
                        <a:t>zaporedje</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a:effectLst/>
                        </a:rPr>
                        <a:t>2 x 45’</a:t>
                      </a:r>
                      <a:endParaRPr lang="en-SI" sz="1800">
                        <a:effectLst/>
                        <a:latin typeface="Calibri" panose="020F0502020204030204" pitchFamily="34" charset="0"/>
                        <a:ea typeface="Calibri" panose="020F0502020204030204" pitchFamily="34" charset="0"/>
                      </a:endParaRPr>
                    </a:p>
                  </a:txBody>
                  <a:tcPr marL="57536" marR="57536" marT="0" marB="0"/>
                </a:tc>
                <a:extLst>
                  <a:ext uri="{0D108BD9-81ED-4DB2-BD59-A6C34878D82A}">
                    <a16:rowId xmlns:a16="http://schemas.microsoft.com/office/drawing/2014/main" val="1795369228"/>
                  </a:ext>
                </a:extLst>
              </a:tr>
              <a:tr h="1105951">
                <a:tc>
                  <a:txBody>
                    <a:bodyPr/>
                    <a:lstStyle/>
                    <a:p>
                      <a:pPr algn="ctr"/>
                      <a:r>
                        <a:rPr lang="sl-SI" sz="1600">
                          <a:effectLst/>
                        </a:rPr>
                        <a:t>9</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Uvod v tkanje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Likovna umetnost</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Vzorci v tkanini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3. in 4./ </a:t>
                      </a:r>
                      <a:endParaRPr lang="en-SI" sz="1800">
                        <a:effectLst/>
                      </a:endParaRPr>
                    </a:p>
                    <a:p>
                      <a:pPr algn="l"/>
                      <a:r>
                        <a:rPr lang="sl-SI" sz="1600">
                          <a:effectLst/>
                        </a:rPr>
                        <a:t>8-10 let</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Zgodba o Penelopi, programerka Lovelace,</a:t>
                      </a:r>
                      <a:endParaRPr lang="en-SI" sz="1800">
                        <a:effectLst/>
                      </a:endParaRPr>
                    </a:p>
                    <a:p>
                      <a:pPr algn="l"/>
                      <a:r>
                        <a:rPr lang="sl-SI" sz="1600">
                          <a:effectLst/>
                        </a:rPr>
                        <a:t>tkanje, statve. </a:t>
                      </a:r>
                      <a:endParaRPr lang="en-SI" sz="1800">
                        <a:effectLst/>
                      </a:endParaRPr>
                    </a:p>
                    <a:p>
                      <a:pPr algn="l"/>
                      <a:r>
                        <a:rPr lang="sl-SI" sz="1600">
                          <a:effectLst/>
                        </a:rPr>
                        <a:t>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Programiranje naprav, </a:t>
                      </a:r>
                      <a:endParaRPr lang="en-SI" sz="1800">
                        <a:effectLst/>
                      </a:endParaRPr>
                    </a:p>
                    <a:p>
                      <a:pPr algn="l"/>
                      <a:r>
                        <a:rPr lang="sl-SI" sz="1600">
                          <a:effectLst/>
                        </a:rPr>
                        <a:t>razpoznavanje vzorcev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a:effectLst/>
                        </a:rPr>
                        <a:t>3 x 45’</a:t>
                      </a:r>
                      <a:endParaRPr lang="en-SI" sz="1800">
                        <a:effectLst/>
                        <a:latin typeface="Calibri" panose="020F0502020204030204" pitchFamily="34" charset="0"/>
                        <a:ea typeface="Calibri" panose="020F0502020204030204" pitchFamily="34" charset="0"/>
                      </a:endParaRPr>
                    </a:p>
                  </a:txBody>
                  <a:tcPr marL="57536" marR="57536" marT="0" marB="0"/>
                </a:tc>
                <a:extLst>
                  <a:ext uri="{0D108BD9-81ED-4DB2-BD59-A6C34878D82A}">
                    <a16:rowId xmlns:a16="http://schemas.microsoft.com/office/drawing/2014/main" val="3252504710"/>
                  </a:ext>
                </a:extLst>
              </a:tr>
              <a:tr h="674477">
                <a:tc>
                  <a:txBody>
                    <a:bodyPr/>
                    <a:lstStyle/>
                    <a:p>
                      <a:pPr algn="ctr"/>
                      <a:r>
                        <a:rPr lang="sl-SI" sz="1600">
                          <a:effectLst/>
                        </a:rPr>
                        <a:t>10</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Zgodba o gradnji Partenona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Likovna umetnost</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a:effectLst/>
                        </a:rPr>
                        <a:t>Risanje, </a:t>
                      </a:r>
                      <a:endParaRPr lang="en-SI" sz="1800">
                        <a:effectLst/>
                      </a:endParaRPr>
                    </a:p>
                    <a:p>
                      <a:pPr algn="just"/>
                      <a:r>
                        <a:rPr lang="sl-SI" sz="1600">
                          <a:effectLst/>
                        </a:rPr>
                        <a:t>zgodovina umetnosti, </a:t>
                      </a:r>
                      <a:endParaRPr lang="en-SI" sz="1800">
                        <a:effectLst/>
                      </a:endParaRPr>
                    </a:p>
                    <a:p>
                      <a:pPr algn="just"/>
                      <a:r>
                        <a:rPr lang="sl-SI" sz="1600">
                          <a:effectLst/>
                        </a:rPr>
                        <a:t>kulturna ozaveščenost,</a:t>
                      </a:r>
                      <a:endParaRPr lang="en-SI" sz="1800">
                        <a:effectLst/>
                      </a:endParaRPr>
                    </a:p>
                    <a:p>
                      <a:pPr algn="just"/>
                      <a:r>
                        <a:rPr lang="sl-SI" sz="1600">
                          <a:effectLst/>
                        </a:rPr>
                        <a:t>spomenik svetovne kulturne dediščine </a:t>
                      </a:r>
                      <a:endParaRPr lang="en-SI" sz="1800">
                        <a:effectLst/>
                      </a:endParaRPr>
                    </a:p>
                    <a:p>
                      <a:pPr algn="just"/>
                      <a:r>
                        <a:rPr lang="sl-SI" sz="1600">
                          <a:effectLst/>
                        </a:rPr>
                        <a:t>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a:effectLst/>
                        </a:rPr>
                        <a:t>2. in 3./</a:t>
                      </a:r>
                      <a:endParaRPr lang="en-SI" sz="1800">
                        <a:effectLst/>
                      </a:endParaRPr>
                    </a:p>
                    <a:p>
                      <a:pPr algn="just"/>
                      <a:r>
                        <a:rPr lang="sl-SI" sz="1600">
                          <a:effectLst/>
                        </a:rPr>
                        <a:t>7-9 let</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dirty="0">
                          <a:effectLst/>
                        </a:rPr>
                        <a:t>Zgoba o Partenonu </a:t>
                      </a:r>
                      <a:endParaRPr lang="en-SI" sz="1800" dirty="0">
                        <a:effectLst/>
                        <a:latin typeface="Calibri" panose="020F0502020204030204" pitchFamily="34" charset="0"/>
                        <a:ea typeface="Calibri" panose="020F0502020204030204" pitchFamily="34" charset="0"/>
                      </a:endParaRPr>
                    </a:p>
                  </a:txBody>
                  <a:tcPr marL="57536" marR="57536" marT="0" marB="0"/>
                </a:tc>
                <a:tc>
                  <a:txBody>
                    <a:bodyPr/>
                    <a:lstStyle/>
                    <a:p>
                      <a:pPr algn="l"/>
                      <a:r>
                        <a:rPr lang="sl-SI" sz="1600">
                          <a:effectLst/>
                        </a:rPr>
                        <a:t>Sodelovalna</a:t>
                      </a:r>
                      <a:endParaRPr lang="en-SI" sz="1800">
                        <a:effectLst/>
                      </a:endParaRPr>
                    </a:p>
                    <a:p>
                      <a:pPr algn="l"/>
                      <a:r>
                        <a:rPr lang="sl-SI" sz="1600">
                          <a:effectLst/>
                        </a:rPr>
                        <a:t>generativna algoritmika,</a:t>
                      </a:r>
                      <a:endParaRPr lang="en-SI" sz="1800">
                        <a:effectLst/>
                      </a:endParaRPr>
                    </a:p>
                    <a:p>
                      <a:pPr algn="l"/>
                      <a:r>
                        <a:rPr lang="sl-SI" sz="1600">
                          <a:effectLst/>
                        </a:rPr>
                        <a:t>vzporedno procesiranje, razpoznavanje in izdelovanje vzorcev </a:t>
                      </a:r>
                      <a:endParaRPr lang="en-SI" sz="1800">
                        <a:effectLst/>
                        <a:latin typeface="Calibri" panose="020F0502020204030204" pitchFamily="34" charset="0"/>
                        <a:ea typeface="Calibri" panose="020F0502020204030204" pitchFamily="34" charset="0"/>
                      </a:endParaRPr>
                    </a:p>
                  </a:txBody>
                  <a:tcPr marL="57536" marR="57536" marT="0" marB="0"/>
                </a:tc>
                <a:tc>
                  <a:txBody>
                    <a:bodyPr/>
                    <a:lstStyle/>
                    <a:p>
                      <a:pPr algn="just"/>
                      <a:r>
                        <a:rPr lang="sl-SI" sz="1600" dirty="0">
                          <a:effectLst/>
                        </a:rPr>
                        <a:t>3 x 45’</a:t>
                      </a:r>
                      <a:endParaRPr lang="en-SI" sz="1800" dirty="0">
                        <a:effectLst/>
                        <a:latin typeface="Calibri" panose="020F0502020204030204" pitchFamily="34" charset="0"/>
                        <a:ea typeface="Calibri" panose="020F0502020204030204" pitchFamily="34" charset="0"/>
                      </a:endParaRPr>
                    </a:p>
                  </a:txBody>
                  <a:tcPr marL="57536" marR="57536" marT="0" marB="0"/>
                </a:tc>
                <a:extLst>
                  <a:ext uri="{0D108BD9-81ED-4DB2-BD59-A6C34878D82A}">
                    <a16:rowId xmlns:a16="http://schemas.microsoft.com/office/drawing/2014/main" val="3214599459"/>
                  </a:ext>
                </a:extLst>
              </a:tr>
            </a:tbl>
          </a:graphicData>
        </a:graphic>
      </p:graphicFrame>
      <p:sp>
        <p:nvSpPr>
          <p:cNvPr id="4" name="Slide Number Placeholder 3">
            <a:extLst>
              <a:ext uri="{FF2B5EF4-FFF2-40B4-BE49-F238E27FC236}">
                <a16:creationId xmlns:a16="http://schemas.microsoft.com/office/drawing/2014/main" id="{7A191EB7-FBDC-F41A-A030-54F1757C7B57}"/>
              </a:ext>
            </a:extLst>
          </p:cNvPr>
          <p:cNvSpPr>
            <a:spLocks noGrp="1"/>
          </p:cNvSpPr>
          <p:nvPr>
            <p:ph type="sldNum" sz="quarter" idx="12"/>
          </p:nvPr>
        </p:nvSpPr>
        <p:spPr/>
        <p:txBody>
          <a:bodyPr/>
          <a:lstStyle/>
          <a:p>
            <a:fld id="{009095B1-20D7-443A-B8AB-1A9C3D013C85}" type="slidenum">
              <a:rPr lang="en-GB" smtClean="0"/>
              <a:t>33</a:t>
            </a:fld>
            <a:endParaRPr lang="en-GB"/>
          </a:p>
        </p:txBody>
      </p:sp>
      <p:sp>
        <p:nvSpPr>
          <p:cNvPr id="6" name="Rectangle 1">
            <a:extLst>
              <a:ext uri="{FF2B5EF4-FFF2-40B4-BE49-F238E27FC236}">
                <a16:creationId xmlns:a16="http://schemas.microsoft.com/office/drawing/2014/main" id="{696445FF-9A55-59F6-7C4A-ED11B54936FD}"/>
              </a:ext>
            </a:extLst>
          </p:cNvPr>
          <p:cNvSpPr>
            <a:spLocks noChangeArrowheads="1"/>
          </p:cNvSpPr>
          <p:nvPr/>
        </p:nvSpPr>
        <p:spPr bwMode="auto">
          <a:xfrm>
            <a:off x="3754438" y="1038137"/>
            <a:ext cx="1847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SI" altLang="en-SI" sz="3600" b="0" i="0" u="none" strike="noStrike" cap="none" normalizeH="0" baseline="0">
                <a:ln>
                  <a:noFill/>
                </a:ln>
                <a:solidFill>
                  <a:schemeClr val="tx1"/>
                </a:solidFill>
                <a:effectLst/>
                <a:latin typeface="Arial" panose="020B0604020202020204" pitchFamily="34" charset="0"/>
              </a:rPr>
            </a:br>
            <a:endParaRPr kumimoji="0" lang="en-SI" altLang="en-SI" sz="36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8013DE04-CB49-9429-E9EB-06FD5EF825AC}"/>
              </a:ext>
            </a:extLst>
          </p:cNvPr>
          <p:cNvSpPr>
            <a:spLocks noChangeArrowheads="1"/>
          </p:cNvSpPr>
          <p:nvPr/>
        </p:nvSpPr>
        <p:spPr bwMode="auto">
          <a:xfrm>
            <a:off x="3754438" y="1705562"/>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SI" sz="1600" b="0" i="0" u="none" strike="noStrike" cap="none" normalizeH="0" baseline="30000" dirty="0">
                <a:ln>
                  <a:noFill/>
                </a:ln>
                <a:solidFill>
                  <a:schemeClr val="tx1"/>
                </a:solidFill>
                <a:effectLst/>
                <a:latin typeface="Arial" panose="020B0604020202020204" pitchFamily="34" charset="0"/>
                <a:ea typeface="Calibri" panose="020F0502020204030204" pitchFamily="34" charset="0"/>
                <a:hlinkClick r:id="rId2"/>
              </a:rPr>
              <a:t>1]</a:t>
            </a:r>
            <a:endParaRPr kumimoji="0" lang="sl-SI" altLang="en-SI"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41319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EB98-365E-D866-CB61-ADBD0D931E3B}"/>
              </a:ext>
            </a:extLst>
          </p:cNvPr>
          <p:cNvSpPr>
            <a:spLocks noGrp="1"/>
          </p:cNvSpPr>
          <p:nvPr>
            <p:ph type="title"/>
          </p:nvPr>
        </p:nvSpPr>
        <p:spPr>
          <a:xfrm>
            <a:off x="838200" y="-96262"/>
            <a:ext cx="3028406" cy="662781"/>
          </a:xfrm>
        </p:spPr>
        <p:txBody>
          <a:bodyPr>
            <a:noAutofit/>
          </a:bodyPr>
          <a:lstStyle/>
          <a:p>
            <a:r>
              <a:rPr lang="en-US" sz="2800" dirty="0" err="1"/>
              <a:t>Slovenske</a:t>
            </a:r>
            <a:r>
              <a:rPr lang="en-US" sz="2800" dirty="0"/>
              <a:t> </a:t>
            </a:r>
            <a:r>
              <a:rPr lang="en-US" sz="2800" dirty="0" err="1"/>
              <a:t>priprave</a:t>
            </a:r>
            <a:endParaRPr lang="en-US" sz="2800" dirty="0"/>
          </a:p>
        </p:txBody>
      </p:sp>
      <p:graphicFrame>
        <p:nvGraphicFramePr>
          <p:cNvPr id="5" name="Content Placeholder 4">
            <a:extLst>
              <a:ext uri="{FF2B5EF4-FFF2-40B4-BE49-F238E27FC236}">
                <a16:creationId xmlns:a16="http://schemas.microsoft.com/office/drawing/2014/main" id="{AC897E21-A378-274A-5209-3484ABE55301}"/>
              </a:ext>
            </a:extLst>
          </p:cNvPr>
          <p:cNvGraphicFramePr>
            <a:graphicFrameLocks noGrp="1"/>
          </p:cNvGraphicFramePr>
          <p:nvPr>
            <p:ph idx="1"/>
            <p:extLst>
              <p:ext uri="{D42A27DB-BD31-4B8C-83A1-F6EECF244321}">
                <p14:modId xmlns:p14="http://schemas.microsoft.com/office/powerpoint/2010/main" val="1368738841"/>
              </p:ext>
            </p:extLst>
          </p:nvPr>
        </p:nvGraphicFramePr>
        <p:xfrm>
          <a:off x="0" y="457200"/>
          <a:ext cx="12187649" cy="6400801"/>
        </p:xfrm>
        <a:graphic>
          <a:graphicData uri="http://schemas.openxmlformats.org/drawingml/2006/table">
            <a:tbl>
              <a:tblPr firstRow="1" firstCol="1" bandRow="1">
                <a:tableStyleId>{F5AB1C69-6EDB-4FF4-983F-18BD219EF322}</a:tableStyleId>
              </a:tblPr>
              <a:tblGrid>
                <a:gridCol w="274320">
                  <a:extLst>
                    <a:ext uri="{9D8B030D-6E8A-4147-A177-3AD203B41FA5}">
                      <a16:colId xmlns:a16="http://schemas.microsoft.com/office/drawing/2014/main" val="4080392582"/>
                    </a:ext>
                  </a:extLst>
                </a:gridCol>
                <a:gridCol w="1712870">
                  <a:extLst>
                    <a:ext uri="{9D8B030D-6E8A-4147-A177-3AD203B41FA5}">
                      <a16:colId xmlns:a16="http://schemas.microsoft.com/office/drawing/2014/main" val="3536205593"/>
                    </a:ext>
                  </a:extLst>
                </a:gridCol>
                <a:gridCol w="1872238">
                  <a:extLst>
                    <a:ext uri="{9D8B030D-6E8A-4147-A177-3AD203B41FA5}">
                      <a16:colId xmlns:a16="http://schemas.microsoft.com/office/drawing/2014/main" val="115469943"/>
                    </a:ext>
                  </a:extLst>
                </a:gridCol>
                <a:gridCol w="2395465">
                  <a:extLst>
                    <a:ext uri="{9D8B030D-6E8A-4147-A177-3AD203B41FA5}">
                      <a16:colId xmlns:a16="http://schemas.microsoft.com/office/drawing/2014/main" val="2889716425"/>
                    </a:ext>
                  </a:extLst>
                </a:gridCol>
                <a:gridCol w="1140657">
                  <a:extLst>
                    <a:ext uri="{9D8B030D-6E8A-4147-A177-3AD203B41FA5}">
                      <a16:colId xmlns:a16="http://schemas.microsoft.com/office/drawing/2014/main" val="3869001114"/>
                    </a:ext>
                  </a:extLst>
                </a:gridCol>
                <a:gridCol w="1672687">
                  <a:extLst>
                    <a:ext uri="{9D8B030D-6E8A-4147-A177-3AD203B41FA5}">
                      <a16:colId xmlns:a16="http://schemas.microsoft.com/office/drawing/2014/main" val="3016698027"/>
                    </a:ext>
                  </a:extLst>
                </a:gridCol>
                <a:gridCol w="2322574">
                  <a:extLst>
                    <a:ext uri="{9D8B030D-6E8A-4147-A177-3AD203B41FA5}">
                      <a16:colId xmlns:a16="http://schemas.microsoft.com/office/drawing/2014/main" val="3465726966"/>
                    </a:ext>
                  </a:extLst>
                </a:gridCol>
                <a:gridCol w="796838">
                  <a:extLst>
                    <a:ext uri="{9D8B030D-6E8A-4147-A177-3AD203B41FA5}">
                      <a16:colId xmlns:a16="http://schemas.microsoft.com/office/drawing/2014/main" val="2703532858"/>
                    </a:ext>
                  </a:extLst>
                </a:gridCol>
              </a:tblGrid>
              <a:tr h="581890">
                <a:tc>
                  <a:txBody>
                    <a:bodyPr/>
                    <a:lstStyle/>
                    <a:p>
                      <a:pPr algn="l"/>
                      <a:r>
                        <a:rPr lang="en-US" sz="1400" dirty="0">
                          <a:effectLst/>
                        </a:rPr>
                        <a:t>UP</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Naslov</a:t>
                      </a:r>
                      <a:endParaRPr lang="en-SI" sz="1600" dirty="0">
                        <a:effectLst/>
                      </a:endParaRPr>
                    </a:p>
                    <a:p>
                      <a:pPr algn="l"/>
                      <a:r>
                        <a:rPr lang="en-US" sz="1400" dirty="0" err="1">
                          <a:effectLst/>
                        </a:rPr>
                        <a:t>Oznaka</a:t>
                      </a:r>
                      <a:r>
                        <a:rPr lang="en-US" sz="1400" dirty="0">
                          <a:effectLst/>
                        </a:rPr>
                        <a:t> </a:t>
                      </a:r>
                      <a:r>
                        <a:rPr lang="en-US" sz="1400" dirty="0" err="1">
                          <a:effectLst/>
                        </a:rPr>
                        <a:t>originala</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Predmeti</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Teme</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Ciljna skupina</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Elementi</a:t>
                      </a:r>
                      <a:r>
                        <a:rPr lang="en-US" sz="1400" dirty="0">
                          <a:effectLst/>
                        </a:rPr>
                        <a:t> </a:t>
                      </a:r>
                      <a:r>
                        <a:rPr lang="en-US" sz="1400" dirty="0" err="1">
                          <a:effectLst/>
                        </a:rPr>
                        <a:t>kulture</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Računalniško</a:t>
                      </a:r>
                      <a:r>
                        <a:rPr lang="en-US" sz="1400" dirty="0">
                          <a:effectLst/>
                        </a:rPr>
                        <a:t> </a:t>
                      </a:r>
                      <a:r>
                        <a:rPr lang="en-US" sz="1400" dirty="0" err="1">
                          <a:effectLst/>
                        </a:rPr>
                        <a:t>mišljenje</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Trajanje</a:t>
                      </a:r>
                      <a:endParaRPr lang="en-SI" sz="1600">
                        <a:effectLst/>
                        <a:latin typeface="Calibri" panose="020F0502020204030204" pitchFamily="34" charset="0"/>
                        <a:ea typeface="Calibri" panose="020F0502020204030204" pitchFamily="34" charset="0"/>
                      </a:endParaRPr>
                    </a:p>
                  </a:txBody>
                  <a:tcPr marL="37131" marR="37131" marT="0" marB="0"/>
                </a:tc>
                <a:extLst>
                  <a:ext uri="{0D108BD9-81ED-4DB2-BD59-A6C34878D82A}">
                    <a16:rowId xmlns:a16="http://schemas.microsoft.com/office/drawing/2014/main" val="2519497432"/>
                  </a:ext>
                </a:extLst>
              </a:tr>
              <a:tr h="1163783">
                <a:tc>
                  <a:txBody>
                    <a:bodyPr/>
                    <a:lstStyle/>
                    <a:p>
                      <a:pPr algn="l"/>
                      <a:r>
                        <a:rPr lang="en-US" sz="1400">
                          <a:effectLst/>
                        </a:rPr>
                        <a:t>1</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Zdravilno</a:t>
                      </a:r>
                      <a:r>
                        <a:rPr lang="en-US" sz="1400" dirty="0">
                          <a:effectLst/>
                        </a:rPr>
                        <a:t> </a:t>
                      </a:r>
                      <a:r>
                        <a:rPr lang="en-US" sz="1400" dirty="0" err="1">
                          <a:effectLst/>
                        </a:rPr>
                        <a:t>jabolko</a:t>
                      </a:r>
                      <a:r>
                        <a:rPr lang="en-US" sz="1400" dirty="0">
                          <a:effectLst/>
                        </a:rPr>
                        <a:t> (UL_LP1_LANG)</a:t>
                      </a:r>
                      <a:endParaRPr lang="en-SI" sz="1600" dirty="0">
                        <a:effectLst/>
                      </a:endParaRPr>
                    </a:p>
                    <a:p>
                      <a:pPr algn="l"/>
                      <a:r>
                        <a:rPr lang="en-US" sz="1400" dirty="0">
                          <a:effectLst/>
                        </a:rPr>
                        <a:t> </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Jezik</a:t>
                      </a:r>
                      <a:r>
                        <a:rPr lang="en-US" sz="1400" dirty="0">
                          <a:effectLst/>
                        </a:rPr>
                        <a:t>/</a:t>
                      </a:r>
                      <a:br>
                        <a:rPr lang="en-US" sz="1400" dirty="0">
                          <a:effectLst/>
                        </a:rPr>
                      </a:br>
                      <a:r>
                        <a:rPr lang="en-US" sz="1400" dirty="0" err="1">
                          <a:effectLst/>
                        </a:rPr>
                        <a:t>književnost</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Razvijanje</a:t>
                      </a:r>
                      <a:r>
                        <a:rPr lang="en-US" sz="1400" dirty="0">
                          <a:effectLst/>
                        </a:rPr>
                        <a:t> </a:t>
                      </a:r>
                      <a:r>
                        <a:rPr lang="en-US" sz="1400" dirty="0" err="1">
                          <a:effectLst/>
                        </a:rPr>
                        <a:t>recepcijske</a:t>
                      </a:r>
                      <a:r>
                        <a:rPr lang="en-US" sz="1400" dirty="0">
                          <a:effectLst/>
                        </a:rPr>
                        <a:t> </a:t>
                      </a:r>
                      <a:r>
                        <a:rPr lang="en-US" sz="1400" dirty="0" err="1">
                          <a:effectLst/>
                        </a:rPr>
                        <a:t>zmožnosti</a:t>
                      </a:r>
                      <a:r>
                        <a:rPr lang="en-US" sz="1400" dirty="0">
                          <a:effectLst/>
                        </a:rPr>
                        <a:t> s </a:t>
                      </a:r>
                      <a:r>
                        <a:rPr lang="en-US" sz="1400" dirty="0" err="1">
                          <a:effectLst/>
                        </a:rPr>
                        <a:t>poustvarjanjem</a:t>
                      </a:r>
                      <a:r>
                        <a:rPr lang="en-US" sz="1400" dirty="0">
                          <a:effectLst/>
                        </a:rPr>
                        <a:t> </a:t>
                      </a:r>
                      <a:r>
                        <a:rPr lang="en-US" sz="1400" dirty="0" err="1">
                          <a:effectLst/>
                        </a:rPr>
                        <a:t>literarnega</a:t>
                      </a:r>
                      <a:r>
                        <a:rPr lang="en-US" sz="1400" dirty="0">
                          <a:effectLst/>
                        </a:rPr>
                        <a:t> dela in </a:t>
                      </a:r>
                      <a:r>
                        <a:rPr lang="en-US" sz="1400" dirty="0" err="1">
                          <a:effectLst/>
                        </a:rPr>
                        <a:t>razvijanje</a:t>
                      </a:r>
                      <a:r>
                        <a:rPr lang="en-US" sz="1400" dirty="0">
                          <a:effectLst/>
                        </a:rPr>
                        <a:t> </a:t>
                      </a:r>
                      <a:r>
                        <a:rPr lang="en-US" sz="1400" dirty="0" err="1">
                          <a:effectLst/>
                        </a:rPr>
                        <a:t>konceptov</a:t>
                      </a:r>
                      <a:r>
                        <a:rPr lang="en-US" sz="1400" dirty="0">
                          <a:effectLst/>
                        </a:rPr>
                        <a:t> </a:t>
                      </a:r>
                      <a:r>
                        <a:rPr lang="en-US" sz="1400" dirty="0" err="1">
                          <a:effectLst/>
                        </a:rPr>
                        <a:t>računalniškega</a:t>
                      </a:r>
                      <a:r>
                        <a:rPr lang="en-US" sz="1400" dirty="0">
                          <a:effectLst/>
                        </a:rPr>
                        <a:t> </a:t>
                      </a:r>
                      <a:r>
                        <a:rPr lang="en-US" sz="1400" dirty="0" err="1">
                          <a:effectLst/>
                        </a:rPr>
                        <a:t>mišljenja</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3., 4. razred /</a:t>
                      </a:r>
                      <a:endParaRPr lang="en-SI" sz="1600">
                        <a:effectLst/>
                      </a:endParaRPr>
                    </a:p>
                    <a:p>
                      <a:pPr algn="l"/>
                      <a:r>
                        <a:rPr lang="en-US" sz="1400">
                          <a:effectLst/>
                        </a:rPr>
                        <a:t>učenci, stari 8-10 let</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Slovenska ljudska pravljica "Zdravilno jabolko"</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Algoritmično</a:t>
                      </a:r>
                      <a:r>
                        <a:rPr lang="en-US" sz="1400" dirty="0">
                          <a:effectLst/>
                        </a:rPr>
                        <a:t> </a:t>
                      </a:r>
                      <a:r>
                        <a:rPr lang="en-US" sz="1400" dirty="0" err="1">
                          <a:effectLst/>
                        </a:rPr>
                        <a:t>razmišljanje</a:t>
                      </a:r>
                      <a:r>
                        <a:rPr lang="en-US" sz="1400" dirty="0">
                          <a:effectLst/>
                        </a:rPr>
                        <a:t>, </a:t>
                      </a:r>
                      <a:r>
                        <a:rPr lang="en-US" sz="1400" dirty="0" err="1">
                          <a:effectLst/>
                        </a:rPr>
                        <a:t>odpravljanje</a:t>
                      </a:r>
                      <a:r>
                        <a:rPr lang="en-US" sz="1400" dirty="0">
                          <a:effectLst/>
                        </a:rPr>
                        <a:t> </a:t>
                      </a:r>
                      <a:r>
                        <a:rPr lang="en-US" sz="1400" dirty="0" err="1">
                          <a:effectLst/>
                        </a:rPr>
                        <a:t>napak</a:t>
                      </a:r>
                      <a:r>
                        <a:rPr lang="en-US" sz="1400" dirty="0">
                          <a:effectLst/>
                        </a:rPr>
                        <a:t> in </a:t>
                      </a:r>
                      <a:r>
                        <a:rPr lang="en-US" sz="1400" dirty="0" err="1">
                          <a:effectLst/>
                        </a:rPr>
                        <a:t>abstrakcija</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a:effectLst/>
                        </a:rPr>
                        <a:t>45’</a:t>
                      </a:r>
                      <a:endParaRPr lang="en-SI" sz="1600" dirty="0">
                        <a:effectLst/>
                        <a:latin typeface="Calibri" panose="020F0502020204030204" pitchFamily="34" charset="0"/>
                        <a:ea typeface="Calibri" panose="020F0502020204030204" pitchFamily="34" charset="0"/>
                      </a:endParaRPr>
                    </a:p>
                  </a:txBody>
                  <a:tcPr marL="37131" marR="37131" marT="0" marB="0"/>
                </a:tc>
                <a:extLst>
                  <a:ext uri="{0D108BD9-81ED-4DB2-BD59-A6C34878D82A}">
                    <a16:rowId xmlns:a16="http://schemas.microsoft.com/office/drawing/2014/main" val="1106189173"/>
                  </a:ext>
                </a:extLst>
              </a:tr>
              <a:tr h="1357746">
                <a:tc>
                  <a:txBody>
                    <a:bodyPr/>
                    <a:lstStyle/>
                    <a:p>
                      <a:pPr algn="l"/>
                      <a:r>
                        <a:rPr lang="en-US" sz="1400">
                          <a:effectLst/>
                        </a:rPr>
                        <a:t>2</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Zdravilno jabolko - dramatizacija</a:t>
                      </a:r>
                      <a:r>
                        <a:rPr lang="en-SI" sz="1400">
                          <a:effectLst/>
                        </a:rPr>
                        <a:t> </a:t>
                      </a:r>
                      <a:r>
                        <a:rPr lang="en-US" sz="1400">
                          <a:effectLst/>
                        </a:rPr>
                        <a:t>(UL_LP2_LANG)</a:t>
                      </a:r>
                      <a:endParaRPr lang="en-SI" sz="1600">
                        <a:effectLst/>
                        <a:latin typeface="Times New Roman" panose="02020603050405020304" pitchFamily="18" charset="0"/>
                        <a:ea typeface="Times New Roman" panose="02020603050405020304" pitchFamily="18" charset="0"/>
                      </a:endParaRPr>
                    </a:p>
                  </a:txBody>
                  <a:tcPr marL="37131" marR="37131" marT="0" marB="0"/>
                </a:tc>
                <a:tc>
                  <a:txBody>
                    <a:bodyPr/>
                    <a:lstStyle/>
                    <a:p>
                      <a:pPr algn="l"/>
                      <a:r>
                        <a:rPr lang="en-US" sz="1400">
                          <a:effectLst/>
                        </a:rPr>
                        <a:t>Jezik/</a:t>
                      </a:r>
                      <a:br>
                        <a:rPr lang="en-US" sz="1400">
                          <a:effectLst/>
                        </a:rPr>
                      </a:br>
                      <a:r>
                        <a:rPr lang="en-US" sz="1400">
                          <a:effectLst/>
                        </a:rPr>
                        <a:t>književnost, računalništvo</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Razvijanje</a:t>
                      </a:r>
                      <a:r>
                        <a:rPr lang="en-US" sz="1400" dirty="0">
                          <a:effectLst/>
                        </a:rPr>
                        <a:t> </a:t>
                      </a:r>
                      <a:r>
                        <a:rPr lang="en-US" sz="1400" dirty="0" err="1">
                          <a:effectLst/>
                        </a:rPr>
                        <a:t>recepcijske</a:t>
                      </a:r>
                      <a:r>
                        <a:rPr lang="en-US" sz="1400" dirty="0">
                          <a:effectLst/>
                        </a:rPr>
                        <a:t> </a:t>
                      </a:r>
                      <a:r>
                        <a:rPr lang="en-US" sz="1400" dirty="0" err="1">
                          <a:effectLst/>
                        </a:rPr>
                        <a:t>zmožnosti</a:t>
                      </a:r>
                      <a:r>
                        <a:rPr lang="en-US" sz="1400" dirty="0">
                          <a:effectLst/>
                        </a:rPr>
                        <a:t> s </a:t>
                      </a:r>
                      <a:r>
                        <a:rPr lang="en-US" sz="1400" dirty="0" err="1">
                          <a:effectLst/>
                        </a:rPr>
                        <a:t>poustvarjanjem</a:t>
                      </a:r>
                      <a:r>
                        <a:rPr lang="en-US" sz="1400" dirty="0">
                          <a:effectLst/>
                        </a:rPr>
                        <a:t> </a:t>
                      </a:r>
                      <a:r>
                        <a:rPr lang="en-US" sz="1400" dirty="0" err="1">
                          <a:effectLst/>
                        </a:rPr>
                        <a:t>literarnega</a:t>
                      </a:r>
                      <a:r>
                        <a:rPr lang="en-US" sz="1400" dirty="0">
                          <a:effectLst/>
                        </a:rPr>
                        <a:t> dela in </a:t>
                      </a:r>
                      <a:r>
                        <a:rPr lang="en-US" sz="1400" dirty="0" err="1">
                          <a:effectLst/>
                        </a:rPr>
                        <a:t>razvijanje</a:t>
                      </a:r>
                      <a:r>
                        <a:rPr lang="en-US" sz="1400" dirty="0">
                          <a:effectLst/>
                        </a:rPr>
                        <a:t> </a:t>
                      </a:r>
                      <a:r>
                        <a:rPr lang="en-US" sz="1400" dirty="0" err="1">
                          <a:effectLst/>
                        </a:rPr>
                        <a:t>konceptov</a:t>
                      </a:r>
                      <a:r>
                        <a:rPr lang="en-US" sz="1400" dirty="0">
                          <a:effectLst/>
                        </a:rPr>
                        <a:t> </a:t>
                      </a:r>
                      <a:r>
                        <a:rPr lang="en-US" sz="1400" dirty="0" err="1">
                          <a:effectLst/>
                        </a:rPr>
                        <a:t>računalniškega</a:t>
                      </a:r>
                      <a:r>
                        <a:rPr lang="en-US" sz="1400" dirty="0">
                          <a:effectLst/>
                        </a:rPr>
                        <a:t> </a:t>
                      </a:r>
                      <a:r>
                        <a:rPr lang="en-US" sz="1400" dirty="0" err="1">
                          <a:effectLst/>
                        </a:rPr>
                        <a:t>mišljenja</a:t>
                      </a:r>
                      <a:endParaRPr lang="en-SI" sz="1600" dirty="0">
                        <a:effectLst/>
                      </a:endParaRPr>
                    </a:p>
                    <a:p>
                      <a:pPr algn="l"/>
                      <a:r>
                        <a:rPr lang="en-US" sz="1400" dirty="0">
                          <a:effectLst/>
                        </a:rPr>
                        <a:t>.</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3., 4. razred</a:t>
                      </a:r>
                      <a:r>
                        <a:rPr lang="en-SI" sz="1400">
                          <a:effectLst/>
                        </a:rPr>
                        <a:t> </a:t>
                      </a:r>
                      <a:r>
                        <a:rPr lang="en-US" sz="1400">
                          <a:effectLst/>
                        </a:rPr>
                        <a:t>/</a:t>
                      </a:r>
                      <a:endParaRPr lang="en-SI" sz="1600">
                        <a:effectLst/>
                      </a:endParaRPr>
                    </a:p>
                    <a:p>
                      <a:pPr algn="l"/>
                      <a:r>
                        <a:rPr lang="en-US" sz="1400">
                          <a:effectLst/>
                        </a:rPr>
                        <a:t>učenci, stari 8-10 let</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SI" sz="1400">
                          <a:effectLst/>
                        </a:rPr>
                        <a:t>Slovenska ljudska pravljica "Zdravilno jabolko"</a:t>
                      </a:r>
                      <a:endParaRPr lang="en-SI" sz="1600">
                        <a:effectLst/>
                      </a:endParaRPr>
                    </a:p>
                    <a:p>
                      <a:pPr algn="l"/>
                      <a:r>
                        <a:rPr lang="en-US" sz="1400">
                          <a:effectLst/>
                        </a:rPr>
                        <a:t> </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Algoritmično</a:t>
                      </a:r>
                      <a:r>
                        <a:rPr lang="en-US" sz="1400" dirty="0">
                          <a:effectLst/>
                        </a:rPr>
                        <a:t> </a:t>
                      </a:r>
                      <a:r>
                        <a:rPr lang="en-US" sz="1400" dirty="0" err="1">
                          <a:effectLst/>
                        </a:rPr>
                        <a:t>razmišljanje</a:t>
                      </a:r>
                      <a:r>
                        <a:rPr lang="en-US" sz="1400" dirty="0">
                          <a:effectLst/>
                        </a:rPr>
                        <a:t>, </a:t>
                      </a:r>
                      <a:r>
                        <a:rPr lang="en-US" sz="1400" dirty="0" err="1">
                          <a:effectLst/>
                        </a:rPr>
                        <a:t>odpravljanje</a:t>
                      </a:r>
                      <a:r>
                        <a:rPr lang="en-US" sz="1400" dirty="0">
                          <a:effectLst/>
                        </a:rPr>
                        <a:t> </a:t>
                      </a:r>
                      <a:r>
                        <a:rPr lang="en-US" sz="1400" dirty="0" err="1">
                          <a:effectLst/>
                        </a:rPr>
                        <a:t>napak</a:t>
                      </a:r>
                      <a:r>
                        <a:rPr lang="en-US" sz="1400" dirty="0">
                          <a:effectLst/>
                        </a:rPr>
                        <a:t> in </a:t>
                      </a:r>
                      <a:r>
                        <a:rPr lang="en-US" sz="1400" dirty="0" err="1">
                          <a:effectLst/>
                        </a:rPr>
                        <a:t>abstrakcija</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45’</a:t>
                      </a:r>
                      <a:endParaRPr lang="en-SI" sz="1600">
                        <a:effectLst/>
                        <a:latin typeface="Calibri" panose="020F0502020204030204" pitchFamily="34" charset="0"/>
                        <a:ea typeface="Calibri" panose="020F0502020204030204" pitchFamily="34" charset="0"/>
                      </a:endParaRPr>
                    </a:p>
                  </a:txBody>
                  <a:tcPr marL="37131" marR="37131" marT="0" marB="0"/>
                </a:tc>
                <a:extLst>
                  <a:ext uri="{0D108BD9-81ED-4DB2-BD59-A6C34878D82A}">
                    <a16:rowId xmlns:a16="http://schemas.microsoft.com/office/drawing/2014/main" val="2750478272"/>
                  </a:ext>
                </a:extLst>
              </a:tr>
              <a:tr h="1357746">
                <a:tc>
                  <a:txBody>
                    <a:bodyPr/>
                    <a:lstStyle/>
                    <a:p>
                      <a:pPr algn="l"/>
                      <a:r>
                        <a:rPr lang="en-US" sz="1400">
                          <a:effectLst/>
                        </a:rPr>
                        <a:t>3 </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Skutna</a:t>
                      </a:r>
                      <a:r>
                        <a:rPr lang="en-US" sz="1400" dirty="0">
                          <a:effectLst/>
                        </a:rPr>
                        <a:t> </a:t>
                      </a:r>
                      <a:r>
                        <a:rPr lang="en-US" sz="1400" dirty="0" err="1">
                          <a:effectLst/>
                        </a:rPr>
                        <a:t>zlevanka</a:t>
                      </a:r>
                      <a:r>
                        <a:rPr lang="en-US" sz="1400" dirty="0">
                          <a:effectLst/>
                        </a:rPr>
                        <a:t> (</a:t>
                      </a:r>
                      <a:r>
                        <a:rPr lang="en-US" sz="1400" dirty="0" err="1">
                          <a:effectLst/>
                        </a:rPr>
                        <a:t>recept</a:t>
                      </a:r>
                      <a:r>
                        <a:rPr lang="en-US" sz="1400" dirty="0">
                          <a:effectLst/>
                        </a:rPr>
                        <a:t>) </a:t>
                      </a:r>
                      <a:br>
                        <a:rPr lang="en-US" sz="1400" dirty="0">
                          <a:effectLst/>
                        </a:rPr>
                      </a:br>
                      <a:r>
                        <a:rPr lang="en-US" sz="1400" dirty="0">
                          <a:effectLst/>
                        </a:rPr>
                        <a:t>(UL_LP3_LANG)</a:t>
                      </a:r>
                      <a:endParaRPr lang="en-SI" sz="1600" dirty="0">
                        <a:effectLst/>
                      </a:endParaRPr>
                    </a:p>
                    <a:p>
                      <a:pPr algn="l"/>
                      <a:r>
                        <a:rPr lang="en-US" sz="1400" dirty="0">
                          <a:effectLst/>
                        </a:rPr>
                        <a:t> </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Jezik</a:t>
                      </a:r>
                      <a:r>
                        <a:rPr lang="en-US" sz="1400" dirty="0">
                          <a:effectLst/>
                        </a:rPr>
                        <a:t>/</a:t>
                      </a:r>
                      <a:r>
                        <a:rPr lang="en-US" sz="1400" dirty="0" err="1">
                          <a:effectLst/>
                        </a:rPr>
                        <a:t>književnost</a:t>
                      </a:r>
                      <a:r>
                        <a:rPr lang="en-US" sz="1400" dirty="0">
                          <a:effectLst/>
                        </a:rPr>
                        <a:t>, </a:t>
                      </a:r>
                      <a:r>
                        <a:rPr lang="en-US" sz="1400" dirty="0" err="1">
                          <a:effectLst/>
                        </a:rPr>
                        <a:t>računalništvo</a:t>
                      </a:r>
                      <a:r>
                        <a:rPr lang="en-US" sz="1400" dirty="0">
                          <a:effectLst/>
                        </a:rPr>
                        <a:t>, </a:t>
                      </a:r>
                      <a:r>
                        <a:rPr lang="en-US" sz="1400" dirty="0" err="1">
                          <a:effectLst/>
                        </a:rPr>
                        <a:t>gospodinjstvo</a:t>
                      </a:r>
                      <a:endParaRPr lang="en-SI" sz="1600" dirty="0">
                        <a:effectLst/>
                      </a:endParaRPr>
                    </a:p>
                    <a:p>
                      <a:pPr algn="l"/>
                      <a:r>
                        <a:rPr lang="en-US" sz="1400" dirty="0">
                          <a:effectLst/>
                        </a:rPr>
                        <a:t> </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Razvijanje</a:t>
                      </a:r>
                      <a:r>
                        <a:rPr lang="en-US" sz="1400" dirty="0">
                          <a:effectLst/>
                        </a:rPr>
                        <a:t> </a:t>
                      </a:r>
                      <a:r>
                        <a:rPr lang="en-US" sz="1400" dirty="0" err="1">
                          <a:effectLst/>
                        </a:rPr>
                        <a:t>zmožnosti</a:t>
                      </a:r>
                      <a:r>
                        <a:rPr lang="en-US" sz="1400" dirty="0">
                          <a:effectLst/>
                        </a:rPr>
                        <a:t> </a:t>
                      </a:r>
                      <a:r>
                        <a:rPr lang="en-US" sz="1400" dirty="0" err="1">
                          <a:effectLst/>
                        </a:rPr>
                        <a:t>govorjenja</a:t>
                      </a:r>
                      <a:r>
                        <a:rPr lang="en-US" sz="1400" dirty="0">
                          <a:effectLst/>
                        </a:rPr>
                        <a:t> in </a:t>
                      </a:r>
                      <a:r>
                        <a:rPr lang="en-US" sz="1400" dirty="0" err="1">
                          <a:effectLst/>
                        </a:rPr>
                        <a:t>branja</a:t>
                      </a:r>
                      <a:r>
                        <a:rPr lang="en-US" sz="1400" dirty="0">
                          <a:effectLst/>
                        </a:rPr>
                        <a:t> </a:t>
                      </a:r>
                      <a:r>
                        <a:rPr lang="en-US" sz="1400" dirty="0" err="1">
                          <a:effectLst/>
                        </a:rPr>
                        <a:t>ter</a:t>
                      </a:r>
                      <a:r>
                        <a:rPr lang="en-US" sz="1400" dirty="0">
                          <a:effectLst/>
                        </a:rPr>
                        <a:t> </a:t>
                      </a:r>
                      <a:r>
                        <a:rPr lang="en-US" sz="1400" dirty="0" err="1">
                          <a:effectLst/>
                        </a:rPr>
                        <a:t>razvijanje</a:t>
                      </a:r>
                      <a:r>
                        <a:rPr lang="en-US" sz="1400" dirty="0">
                          <a:effectLst/>
                        </a:rPr>
                        <a:t> </a:t>
                      </a:r>
                      <a:r>
                        <a:rPr lang="en-US" sz="1400" dirty="0" err="1">
                          <a:effectLst/>
                        </a:rPr>
                        <a:t>razumevanja</a:t>
                      </a:r>
                      <a:r>
                        <a:rPr lang="en-US" sz="1400" dirty="0">
                          <a:effectLst/>
                        </a:rPr>
                        <a:t> </a:t>
                      </a:r>
                      <a:r>
                        <a:rPr lang="en-US" sz="1400" dirty="0" err="1">
                          <a:effectLst/>
                        </a:rPr>
                        <a:t>konceptov</a:t>
                      </a:r>
                      <a:r>
                        <a:rPr lang="en-US" sz="1400" dirty="0">
                          <a:effectLst/>
                        </a:rPr>
                        <a:t> </a:t>
                      </a:r>
                      <a:r>
                        <a:rPr lang="en-US" sz="1400" dirty="0" err="1">
                          <a:effectLst/>
                        </a:rPr>
                        <a:t>računalniškega</a:t>
                      </a:r>
                      <a:r>
                        <a:rPr lang="en-US" sz="1400" dirty="0">
                          <a:effectLst/>
                        </a:rPr>
                        <a:t> </a:t>
                      </a:r>
                      <a:r>
                        <a:rPr lang="en-US" sz="1400" dirty="0" err="1">
                          <a:effectLst/>
                        </a:rPr>
                        <a:t>mišljenja</a:t>
                      </a:r>
                      <a:r>
                        <a:rPr lang="en-US" sz="1400" dirty="0">
                          <a:effectLst/>
                        </a:rPr>
                        <a:t>.</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SI" sz="1400">
                          <a:effectLst/>
                        </a:rPr>
                        <a:t>2., 3.</a:t>
                      </a:r>
                      <a:r>
                        <a:rPr lang="sl-SI" sz="1400">
                          <a:effectLst/>
                        </a:rPr>
                        <a:t> razred</a:t>
                      </a:r>
                      <a:r>
                        <a:rPr lang="en-SI" sz="1400">
                          <a:effectLst/>
                        </a:rPr>
                        <a:t> / </a:t>
                      </a:r>
                      <a:endParaRPr lang="en-SI" sz="1600">
                        <a:effectLst/>
                      </a:endParaRPr>
                    </a:p>
                    <a:p>
                      <a:pPr algn="l"/>
                      <a:r>
                        <a:rPr lang="en-SI" sz="1400">
                          <a:effectLst/>
                        </a:rPr>
                        <a:t>učenci, stari</a:t>
                      </a:r>
                      <a:endParaRPr lang="en-SI" sz="1600">
                        <a:effectLst/>
                      </a:endParaRPr>
                    </a:p>
                    <a:p>
                      <a:pPr algn="l"/>
                      <a:r>
                        <a:rPr lang="en-US" sz="1400">
                          <a:effectLst/>
                        </a:rPr>
                        <a:t>7-9 let </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Slovenska pravljica Peter Klepec,</a:t>
                      </a:r>
                      <a:endParaRPr lang="en-SI" sz="1600">
                        <a:effectLst/>
                      </a:endParaRPr>
                    </a:p>
                    <a:p>
                      <a:pPr algn="l"/>
                      <a:r>
                        <a:rPr lang="en-US" sz="1400">
                          <a:effectLst/>
                        </a:rPr>
                        <a:t>recept za tradicionalno sladico (skutna zlevanka)</a:t>
                      </a:r>
                      <a:endParaRPr lang="en-SI" sz="1600">
                        <a:effectLst/>
                        <a:latin typeface="Times New Roman" panose="02020603050405020304" pitchFamily="18" charset="0"/>
                        <a:ea typeface="Times New Roman" panose="02020603050405020304" pitchFamily="18" charset="0"/>
                      </a:endParaRPr>
                    </a:p>
                  </a:txBody>
                  <a:tcPr marL="37131" marR="37131" marT="0" marB="0"/>
                </a:tc>
                <a:tc>
                  <a:txBody>
                    <a:bodyPr/>
                    <a:lstStyle/>
                    <a:p>
                      <a:pPr algn="l"/>
                      <a:r>
                        <a:rPr lang="en-US" sz="1400" dirty="0" err="1">
                          <a:effectLst/>
                        </a:rPr>
                        <a:t>Algoritmi</a:t>
                      </a:r>
                      <a:r>
                        <a:rPr lang="en-US" sz="1400" dirty="0">
                          <a:effectLst/>
                        </a:rPr>
                        <a:t>, </a:t>
                      </a:r>
                      <a:r>
                        <a:rPr lang="en-US" sz="1400" dirty="0" err="1">
                          <a:effectLst/>
                        </a:rPr>
                        <a:t>dekompozicija</a:t>
                      </a:r>
                      <a:r>
                        <a:rPr lang="en-US" sz="1400" dirty="0">
                          <a:effectLst/>
                        </a:rPr>
                        <a:t> in </a:t>
                      </a:r>
                      <a:r>
                        <a:rPr lang="en-US" sz="1400" dirty="0" err="1">
                          <a:effectLst/>
                        </a:rPr>
                        <a:t>zaporedje</a:t>
                      </a:r>
                      <a:r>
                        <a:rPr lang="en-US" sz="1400" dirty="0">
                          <a:effectLst/>
                        </a:rPr>
                        <a:t>.</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45’</a:t>
                      </a:r>
                      <a:endParaRPr lang="en-SI" sz="1600">
                        <a:effectLst/>
                        <a:latin typeface="Calibri" panose="020F0502020204030204" pitchFamily="34" charset="0"/>
                        <a:ea typeface="Calibri" panose="020F0502020204030204" pitchFamily="34" charset="0"/>
                      </a:endParaRPr>
                    </a:p>
                  </a:txBody>
                  <a:tcPr marL="37131" marR="37131" marT="0" marB="0"/>
                </a:tc>
                <a:extLst>
                  <a:ext uri="{0D108BD9-81ED-4DB2-BD59-A6C34878D82A}">
                    <a16:rowId xmlns:a16="http://schemas.microsoft.com/office/drawing/2014/main" val="3644878862"/>
                  </a:ext>
                </a:extLst>
              </a:tr>
              <a:tr h="969818">
                <a:tc>
                  <a:txBody>
                    <a:bodyPr/>
                    <a:lstStyle/>
                    <a:p>
                      <a:pPr algn="l"/>
                      <a:r>
                        <a:rPr lang="en-US" sz="1400">
                          <a:effectLst/>
                        </a:rPr>
                        <a:t>4</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Orehova potica (recept)</a:t>
                      </a:r>
                      <a:endParaRPr lang="en-SI" sz="1600">
                        <a:effectLst/>
                      </a:endParaRPr>
                    </a:p>
                    <a:p>
                      <a:pPr algn="l"/>
                      <a:r>
                        <a:rPr lang="en-US" sz="1400">
                          <a:effectLst/>
                        </a:rPr>
                        <a:t>(UL_LP4_LANG)</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Jezik</a:t>
                      </a:r>
                      <a:r>
                        <a:rPr lang="en-US" sz="1400" dirty="0">
                          <a:effectLst/>
                        </a:rPr>
                        <a:t>/ </a:t>
                      </a:r>
                      <a:r>
                        <a:rPr lang="en-US" sz="1400" dirty="0" err="1">
                          <a:effectLst/>
                        </a:rPr>
                        <a:t>književnost</a:t>
                      </a:r>
                      <a:r>
                        <a:rPr lang="en-US" sz="1400" dirty="0">
                          <a:effectLst/>
                        </a:rPr>
                        <a:t>, </a:t>
                      </a:r>
                      <a:r>
                        <a:rPr lang="en-US" sz="1400" dirty="0" err="1">
                          <a:effectLst/>
                        </a:rPr>
                        <a:t>računalništvo</a:t>
                      </a:r>
                      <a:r>
                        <a:rPr lang="en-US" sz="1400" dirty="0">
                          <a:effectLst/>
                        </a:rPr>
                        <a:t>, </a:t>
                      </a:r>
                      <a:r>
                        <a:rPr lang="en-US" sz="1400" dirty="0" err="1">
                          <a:effectLst/>
                        </a:rPr>
                        <a:t>gospodinjstvo</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Razvijanje</a:t>
                      </a:r>
                      <a:r>
                        <a:rPr lang="en-US" sz="1400" dirty="0">
                          <a:effectLst/>
                        </a:rPr>
                        <a:t> </a:t>
                      </a:r>
                      <a:r>
                        <a:rPr lang="en-US" sz="1400" dirty="0" err="1">
                          <a:effectLst/>
                        </a:rPr>
                        <a:t>zmožnosti</a:t>
                      </a:r>
                      <a:r>
                        <a:rPr lang="en-US" sz="1400" dirty="0">
                          <a:effectLst/>
                        </a:rPr>
                        <a:t> </a:t>
                      </a:r>
                      <a:r>
                        <a:rPr lang="en-US" sz="1400" dirty="0" err="1">
                          <a:effectLst/>
                        </a:rPr>
                        <a:t>govorjenja</a:t>
                      </a:r>
                      <a:r>
                        <a:rPr lang="en-US" sz="1400" dirty="0">
                          <a:effectLst/>
                        </a:rPr>
                        <a:t> in </a:t>
                      </a:r>
                      <a:r>
                        <a:rPr lang="en-US" sz="1400" dirty="0" err="1">
                          <a:effectLst/>
                        </a:rPr>
                        <a:t>branja</a:t>
                      </a:r>
                      <a:r>
                        <a:rPr lang="en-US" sz="1400" dirty="0">
                          <a:effectLst/>
                        </a:rPr>
                        <a:t> </a:t>
                      </a:r>
                      <a:r>
                        <a:rPr lang="en-US" sz="1400" dirty="0" err="1">
                          <a:effectLst/>
                        </a:rPr>
                        <a:t>ter</a:t>
                      </a:r>
                      <a:r>
                        <a:rPr lang="en-US" sz="1400" dirty="0">
                          <a:effectLst/>
                        </a:rPr>
                        <a:t> </a:t>
                      </a:r>
                      <a:r>
                        <a:rPr lang="en-US" sz="1400" dirty="0" err="1">
                          <a:effectLst/>
                        </a:rPr>
                        <a:t>zmožnosti</a:t>
                      </a:r>
                      <a:r>
                        <a:rPr lang="en-US" sz="1400" dirty="0">
                          <a:effectLst/>
                        </a:rPr>
                        <a:t> </a:t>
                      </a:r>
                      <a:r>
                        <a:rPr lang="en-US" sz="1400" dirty="0" err="1">
                          <a:effectLst/>
                        </a:rPr>
                        <a:t>razumevanja</a:t>
                      </a:r>
                      <a:r>
                        <a:rPr lang="en-US" sz="1400" dirty="0">
                          <a:effectLst/>
                        </a:rPr>
                        <a:t> </a:t>
                      </a:r>
                      <a:r>
                        <a:rPr lang="en-US" sz="1400" dirty="0" err="1">
                          <a:effectLst/>
                        </a:rPr>
                        <a:t>konceptov</a:t>
                      </a:r>
                      <a:r>
                        <a:rPr lang="en-US" sz="1400" dirty="0">
                          <a:effectLst/>
                        </a:rPr>
                        <a:t> </a:t>
                      </a:r>
                      <a:r>
                        <a:rPr lang="en-US" sz="1400" dirty="0" err="1">
                          <a:effectLst/>
                        </a:rPr>
                        <a:t>računalniškega</a:t>
                      </a:r>
                      <a:r>
                        <a:rPr lang="en-US" sz="1400" dirty="0">
                          <a:effectLst/>
                        </a:rPr>
                        <a:t> </a:t>
                      </a:r>
                      <a:r>
                        <a:rPr lang="en-US" sz="1400" dirty="0" err="1">
                          <a:effectLst/>
                        </a:rPr>
                        <a:t>mišljenja</a:t>
                      </a:r>
                      <a:r>
                        <a:rPr lang="en-US" sz="1400" dirty="0">
                          <a:effectLst/>
                        </a:rPr>
                        <a:t>.</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4., 5. razred / učenci, stari 9–11 let</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Slovenska ljudska pravljica Desetnica</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Logično</a:t>
                      </a:r>
                      <a:r>
                        <a:rPr lang="en-US" sz="1400" dirty="0">
                          <a:effectLst/>
                        </a:rPr>
                        <a:t> </a:t>
                      </a:r>
                      <a:r>
                        <a:rPr lang="en-US" sz="1400" dirty="0" err="1">
                          <a:effectLst/>
                        </a:rPr>
                        <a:t>sklepanje</a:t>
                      </a:r>
                      <a:r>
                        <a:rPr lang="en-US" sz="1400" dirty="0">
                          <a:effectLst/>
                        </a:rPr>
                        <a:t> (</a:t>
                      </a:r>
                      <a:r>
                        <a:rPr lang="en-US" sz="1400" dirty="0" err="1">
                          <a:effectLst/>
                        </a:rPr>
                        <a:t>če-stavki</a:t>
                      </a:r>
                      <a:r>
                        <a:rPr lang="en-US" sz="1400" dirty="0">
                          <a:effectLst/>
                        </a:rPr>
                        <a:t>), </a:t>
                      </a:r>
                      <a:r>
                        <a:rPr lang="en-US" sz="1400" dirty="0" err="1">
                          <a:effectLst/>
                        </a:rPr>
                        <a:t>dekompozicija</a:t>
                      </a:r>
                      <a:r>
                        <a:rPr lang="en-US" sz="1400" dirty="0">
                          <a:effectLst/>
                        </a:rPr>
                        <a:t>, </a:t>
                      </a:r>
                      <a:r>
                        <a:rPr lang="en-US" sz="1400" dirty="0" err="1">
                          <a:effectLst/>
                        </a:rPr>
                        <a:t>algoritem</a:t>
                      </a:r>
                      <a:r>
                        <a:rPr lang="en-US" sz="1400" dirty="0">
                          <a:effectLst/>
                        </a:rPr>
                        <a:t>, </a:t>
                      </a:r>
                      <a:r>
                        <a:rPr lang="en-US" sz="1400" dirty="0" err="1">
                          <a:effectLst/>
                        </a:rPr>
                        <a:t>abstrakcija</a:t>
                      </a:r>
                      <a:r>
                        <a:rPr lang="en-US" sz="1400" dirty="0">
                          <a:effectLst/>
                        </a:rPr>
                        <a:t> in </a:t>
                      </a:r>
                      <a:r>
                        <a:rPr lang="en-US" sz="1400" dirty="0" err="1">
                          <a:effectLst/>
                        </a:rPr>
                        <a:t>programiranje</a:t>
                      </a:r>
                      <a:r>
                        <a:rPr lang="en-US" sz="1400" dirty="0">
                          <a:effectLst/>
                        </a:rPr>
                        <a:t>.</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45’</a:t>
                      </a:r>
                      <a:endParaRPr lang="en-SI" sz="1600">
                        <a:effectLst/>
                        <a:latin typeface="Calibri" panose="020F0502020204030204" pitchFamily="34" charset="0"/>
                        <a:ea typeface="Calibri" panose="020F0502020204030204" pitchFamily="34" charset="0"/>
                      </a:endParaRPr>
                    </a:p>
                  </a:txBody>
                  <a:tcPr marL="37131" marR="37131" marT="0" marB="0"/>
                </a:tc>
                <a:extLst>
                  <a:ext uri="{0D108BD9-81ED-4DB2-BD59-A6C34878D82A}">
                    <a16:rowId xmlns:a16="http://schemas.microsoft.com/office/drawing/2014/main" val="3715454719"/>
                  </a:ext>
                </a:extLst>
              </a:tr>
              <a:tr h="969818">
                <a:tc>
                  <a:txBody>
                    <a:bodyPr/>
                    <a:lstStyle/>
                    <a:p>
                      <a:pPr algn="l"/>
                      <a:r>
                        <a:rPr lang="en-US" sz="1400">
                          <a:effectLst/>
                        </a:rPr>
                        <a:t>5 </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a:effectLst/>
                        </a:rPr>
                        <a:t>Potica</a:t>
                      </a:r>
                      <a:endParaRPr lang="en-SI" sz="1600" dirty="0">
                        <a:effectLst/>
                      </a:endParaRPr>
                    </a:p>
                    <a:p>
                      <a:pPr algn="l"/>
                      <a:r>
                        <a:rPr lang="en-US" sz="1400" dirty="0">
                          <a:effectLst/>
                        </a:rPr>
                        <a:t>(UL_LP5_LANG)</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Jezik</a:t>
                      </a:r>
                      <a:r>
                        <a:rPr lang="en-US" sz="1400" dirty="0">
                          <a:effectLst/>
                        </a:rPr>
                        <a:t>/ </a:t>
                      </a:r>
                      <a:r>
                        <a:rPr lang="en-US" sz="1400" dirty="0" err="1">
                          <a:effectLst/>
                        </a:rPr>
                        <a:t>književnost</a:t>
                      </a:r>
                      <a:r>
                        <a:rPr lang="en-US" sz="1400" dirty="0">
                          <a:effectLst/>
                        </a:rPr>
                        <a:t>, </a:t>
                      </a:r>
                      <a:r>
                        <a:rPr lang="en-US" sz="1400" dirty="0" err="1">
                          <a:effectLst/>
                        </a:rPr>
                        <a:t>računalništvo</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err="1">
                          <a:effectLst/>
                        </a:rPr>
                        <a:t>Razvijanje</a:t>
                      </a:r>
                      <a:r>
                        <a:rPr lang="en-US" sz="1400" dirty="0">
                          <a:effectLst/>
                        </a:rPr>
                        <a:t> </a:t>
                      </a:r>
                      <a:r>
                        <a:rPr lang="en-US" sz="1400" dirty="0" err="1">
                          <a:effectLst/>
                        </a:rPr>
                        <a:t>zmožnosti</a:t>
                      </a:r>
                      <a:r>
                        <a:rPr lang="en-US" sz="1400" dirty="0">
                          <a:effectLst/>
                        </a:rPr>
                        <a:t> </a:t>
                      </a:r>
                      <a:r>
                        <a:rPr lang="en-US" sz="1400" dirty="0" err="1">
                          <a:effectLst/>
                        </a:rPr>
                        <a:t>govorjenja</a:t>
                      </a:r>
                      <a:r>
                        <a:rPr lang="en-US" sz="1400" dirty="0">
                          <a:effectLst/>
                        </a:rPr>
                        <a:t> in </a:t>
                      </a:r>
                      <a:r>
                        <a:rPr lang="en-US" sz="1400" dirty="0" err="1">
                          <a:effectLst/>
                        </a:rPr>
                        <a:t>branja</a:t>
                      </a:r>
                      <a:r>
                        <a:rPr lang="en-US" sz="1400" dirty="0">
                          <a:effectLst/>
                        </a:rPr>
                        <a:t> </a:t>
                      </a:r>
                      <a:r>
                        <a:rPr lang="en-US" sz="1400" dirty="0" err="1">
                          <a:effectLst/>
                        </a:rPr>
                        <a:t>ter</a:t>
                      </a:r>
                      <a:r>
                        <a:rPr lang="en-US" sz="1400" dirty="0">
                          <a:effectLst/>
                        </a:rPr>
                        <a:t> </a:t>
                      </a:r>
                      <a:r>
                        <a:rPr lang="en-US" sz="1400" dirty="0" err="1">
                          <a:effectLst/>
                        </a:rPr>
                        <a:t>zmožnosti</a:t>
                      </a:r>
                      <a:r>
                        <a:rPr lang="en-US" sz="1400" dirty="0">
                          <a:effectLst/>
                        </a:rPr>
                        <a:t> </a:t>
                      </a:r>
                      <a:r>
                        <a:rPr lang="en-US" sz="1400" dirty="0" err="1">
                          <a:effectLst/>
                        </a:rPr>
                        <a:t>razumevanja</a:t>
                      </a:r>
                      <a:r>
                        <a:rPr lang="en-US" sz="1400" dirty="0">
                          <a:effectLst/>
                        </a:rPr>
                        <a:t> </a:t>
                      </a:r>
                      <a:r>
                        <a:rPr lang="en-US" sz="1400" dirty="0" err="1">
                          <a:effectLst/>
                        </a:rPr>
                        <a:t>konceptov</a:t>
                      </a:r>
                      <a:r>
                        <a:rPr lang="en-US" sz="1400" dirty="0">
                          <a:effectLst/>
                        </a:rPr>
                        <a:t> </a:t>
                      </a:r>
                      <a:r>
                        <a:rPr lang="en-US" sz="1400" dirty="0" err="1">
                          <a:effectLst/>
                        </a:rPr>
                        <a:t>računalniškega</a:t>
                      </a:r>
                      <a:r>
                        <a:rPr lang="en-US" sz="1400" dirty="0">
                          <a:effectLst/>
                        </a:rPr>
                        <a:t> </a:t>
                      </a:r>
                      <a:r>
                        <a:rPr lang="en-US" sz="1400" dirty="0" err="1">
                          <a:effectLst/>
                        </a:rPr>
                        <a:t>mišljenja</a:t>
                      </a:r>
                      <a:r>
                        <a:rPr lang="en-US" sz="1400" dirty="0">
                          <a:effectLst/>
                        </a:rPr>
                        <a:t>.</a:t>
                      </a:r>
                      <a:endParaRPr lang="en-SI" sz="1600" dirty="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4., 5. razred/ učenci, stari 9–11 let</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Tradicionalna slovenska jed potica</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a:effectLst/>
                        </a:rPr>
                        <a:t>Abstrakcija, dekompozicija, razpoznavanje vzorca</a:t>
                      </a:r>
                      <a:endParaRPr lang="en-SI" sz="1600">
                        <a:effectLst/>
                        <a:latin typeface="Calibri" panose="020F0502020204030204" pitchFamily="34" charset="0"/>
                        <a:ea typeface="Calibri" panose="020F0502020204030204" pitchFamily="34" charset="0"/>
                      </a:endParaRPr>
                    </a:p>
                  </a:txBody>
                  <a:tcPr marL="37131" marR="37131" marT="0" marB="0"/>
                </a:tc>
                <a:tc>
                  <a:txBody>
                    <a:bodyPr/>
                    <a:lstStyle/>
                    <a:p>
                      <a:pPr algn="l"/>
                      <a:r>
                        <a:rPr lang="en-US" sz="1400" dirty="0">
                          <a:effectLst/>
                        </a:rPr>
                        <a:t>45’</a:t>
                      </a:r>
                      <a:endParaRPr lang="en-SI" sz="1600" dirty="0">
                        <a:effectLst/>
                        <a:latin typeface="Calibri" panose="020F0502020204030204" pitchFamily="34" charset="0"/>
                        <a:ea typeface="Calibri" panose="020F0502020204030204" pitchFamily="34" charset="0"/>
                      </a:endParaRPr>
                    </a:p>
                  </a:txBody>
                  <a:tcPr marL="37131" marR="37131" marT="0" marB="0"/>
                </a:tc>
                <a:extLst>
                  <a:ext uri="{0D108BD9-81ED-4DB2-BD59-A6C34878D82A}">
                    <a16:rowId xmlns:a16="http://schemas.microsoft.com/office/drawing/2014/main" val="144780985"/>
                  </a:ext>
                </a:extLst>
              </a:tr>
            </a:tbl>
          </a:graphicData>
        </a:graphic>
      </p:graphicFrame>
      <p:sp>
        <p:nvSpPr>
          <p:cNvPr id="4" name="Slide Number Placeholder 3">
            <a:extLst>
              <a:ext uri="{FF2B5EF4-FFF2-40B4-BE49-F238E27FC236}">
                <a16:creationId xmlns:a16="http://schemas.microsoft.com/office/drawing/2014/main" id="{B7F409C7-0954-7EE2-F662-9CE5CC79EDE3}"/>
              </a:ext>
            </a:extLst>
          </p:cNvPr>
          <p:cNvSpPr>
            <a:spLocks noGrp="1"/>
          </p:cNvSpPr>
          <p:nvPr>
            <p:ph type="sldNum" sz="quarter" idx="12"/>
          </p:nvPr>
        </p:nvSpPr>
        <p:spPr/>
        <p:txBody>
          <a:bodyPr/>
          <a:lstStyle/>
          <a:p>
            <a:fld id="{009095B1-20D7-443A-B8AB-1A9C3D013C85}" type="slidenum">
              <a:rPr lang="en-GB" smtClean="0"/>
              <a:t>34</a:t>
            </a:fld>
            <a:endParaRPr lang="en-GB"/>
          </a:p>
        </p:txBody>
      </p:sp>
      <p:pic>
        <p:nvPicPr>
          <p:cNvPr id="5122" name="Picture 2" descr="Državni simboli | GOV.SI">
            <a:extLst>
              <a:ext uri="{FF2B5EF4-FFF2-40B4-BE49-F238E27FC236}">
                <a16:creationId xmlns:a16="http://schemas.microsoft.com/office/drawing/2014/main" id="{5E05FC6D-7EF9-2E45-3D13-181B93478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6440" y="39189"/>
            <a:ext cx="1325560" cy="66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889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F306BB-72F9-D08E-5F35-0FDF854DDAC5}"/>
              </a:ext>
            </a:extLst>
          </p:cNvPr>
          <p:cNvSpPr>
            <a:spLocks noGrp="1"/>
          </p:cNvSpPr>
          <p:nvPr>
            <p:ph type="sldNum" sz="quarter" idx="12"/>
          </p:nvPr>
        </p:nvSpPr>
        <p:spPr/>
        <p:txBody>
          <a:bodyPr/>
          <a:lstStyle/>
          <a:p>
            <a:fld id="{009095B1-20D7-443A-B8AB-1A9C3D013C85}" type="slidenum">
              <a:rPr lang="en-GB" smtClean="0"/>
              <a:t>35</a:t>
            </a:fld>
            <a:endParaRPr lang="en-GB"/>
          </a:p>
        </p:txBody>
      </p:sp>
      <p:graphicFrame>
        <p:nvGraphicFramePr>
          <p:cNvPr id="5" name="Table 4">
            <a:extLst>
              <a:ext uri="{FF2B5EF4-FFF2-40B4-BE49-F238E27FC236}">
                <a16:creationId xmlns:a16="http://schemas.microsoft.com/office/drawing/2014/main" id="{593471E5-E5AB-DF01-96BA-986A8AC43C5D}"/>
              </a:ext>
            </a:extLst>
          </p:cNvPr>
          <p:cNvGraphicFramePr>
            <a:graphicFrameLocks noGrp="1"/>
          </p:cNvGraphicFramePr>
          <p:nvPr>
            <p:extLst>
              <p:ext uri="{D42A27DB-BD31-4B8C-83A1-F6EECF244321}">
                <p14:modId xmlns:p14="http://schemas.microsoft.com/office/powerpoint/2010/main" val="3606035297"/>
              </p:ext>
            </p:extLst>
          </p:nvPr>
        </p:nvGraphicFramePr>
        <p:xfrm>
          <a:off x="0" y="1"/>
          <a:ext cx="12191998" cy="7229257"/>
        </p:xfrm>
        <a:graphic>
          <a:graphicData uri="http://schemas.openxmlformats.org/drawingml/2006/table">
            <a:tbl>
              <a:tblPr firstRow="1" firstCol="1" bandRow="1">
                <a:tableStyleId>{F5AB1C69-6EDB-4FF4-983F-18BD219EF322}</a:tableStyleId>
              </a:tblPr>
              <a:tblGrid>
                <a:gridCol w="779510">
                  <a:extLst>
                    <a:ext uri="{9D8B030D-6E8A-4147-A177-3AD203B41FA5}">
                      <a16:colId xmlns:a16="http://schemas.microsoft.com/office/drawing/2014/main" val="1495799265"/>
                    </a:ext>
                  </a:extLst>
                </a:gridCol>
                <a:gridCol w="1769850">
                  <a:extLst>
                    <a:ext uri="{9D8B030D-6E8A-4147-A177-3AD203B41FA5}">
                      <a16:colId xmlns:a16="http://schemas.microsoft.com/office/drawing/2014/main" val="2940575402"/>
                    </a:ext>
                  </a:extLst>
                </a:gridCol>
                <a:gridCol w="1769850">
                  <a:extLst>
                    <a:ext uri="{9D8B030D-6E8A-4147-A177-3AD203B41FA5}">
                      <a16:colId xmlns:a16="http://schemas.microsoft.com/office/drawing/2014/main" val="2515806295"/>
                    </a:ext>
                  </a:extLst>
                </a:gridCol>
                <a:gridCol w="1581216">
                  <a:extLst>
                    <a:ext uri="{9D8B030D-6E8A-4147-A177-3AD203B41FA5}">
                      <a16:colId xmlns:a16="http://schemas.microsoft.com/office/drawing/2014/main" val="3368015432"/>
                    </a:ext>
                  </a:extLst>
                </a:gridCol>
                <a:gridCol w="1362523">
                  <a:extLst>
                    <a:ext uri="{9D8B030D-6E8A-4147-A177-3AD203B41FA5}">
                      <a16:colId xmlns:a16="http://schemas.microsoft.com/office/drawing/2014/main" val="2731143355"/>
                    </a:ext>
                  </a:extLst>
                </a:gridCol>
                <a:gridCol w="1980223">
                  <a:extLst>
                    <a:ext uri="{9D8B030D-6E8A-4147-A177-3AD203B41FA5}">
                      <a16:colId xmlns:a16="http://schemas.microsoft.com/office/drawing/2014/main" val="2873903227"/>
                    </a:ext>
                  </a:extLst>
                </a:gridCol>
                <a:gridCol w="1965423">
                  <a:extLst>
                    <a:ext uri="{9D8B030D-6E8A-4147-A177-3AD203B41FA5}">
                      <a16:colId xmlns:a16="http://schemas.microsoft.com/office/drawing/2014/main" val="2845827644"/>
                    </a:ext>
                  </a:extLst>
                </a:gridCol>
                <a:gridCol w="983403">
                  <a:extLst>
                    <a:ext uri="{9D8B030D-6E8A-4147-A177-3AD203B41FA5}">
                      <a16:colId xmlns:a16="http://schemas.microsoft.com/office/drawing/2014/main" val="3332810215"/>
                    </a:ext>
                  </a:extLst>
                </a:gridCol>
              </a:tblGrid>
              <a:tr h="357331">
                <a:tc>
                  <a:txBody>
                    <a:bodyPr/>
                    <a:lstStyle/>
                    <a:p>
                      <a:pPr algn="l"/>
                      <a:r>
                        <a:rPr lang="en-US" sz="1400">
                          <a:effectLst/>
                        </a:rPr>
                        <a:t>UP</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Naslov</a:t>
                      </a:r>
                      <a:endParaRPr lang="en-SI" sz="1600">
                        <a:effectLst/>
                      </a:endParaRPr>
                    </a:p>
                    <a:p>
                      <a:pPr algn="l"/>
                      <a:r>
                        <a:rPr lang="en-US" sz="1400">
                          <a:effectLst/>
                        </a:rPr>
                        <a:t>Oznaka originala</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Predmeti</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Teme</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Ciljna skupina</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Elementi kulture</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Računalniško mišljenje</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Trajanje</a:t>
                      </a:r>
                      <a:endParaRPr lang="en-SI" sz="1600">
                        <a:effectLst/>
                        <a:latin typeface="Calibri" panose="020F0502020204030204" pitchFamily="34" charset="0"/>
                        <a:ea typeface="Calibri" panose="020F0502020204030204" pitchFamily="34" charset="0"/>
                      </a:endParaRPr>
                    </a:p>
                  </a:txBody>
                  <a:tcPr marL="30031" marR="30031" marT="0" marB="0"/>
                </a:tc>
                <a:extLst>
                  <a:ext uri="{0D108BD9-81ED-4DB2-BD59-A6C34878D82A}">
                    <a16:rowId xmlns:a16="http://schemas.microsoft.com/office/drawing/2014/main" val="3491941968"/>
                  </a:ext>
                </a:extLst>
              </a:tr>
              <a:tr h="1030762">
                <a:tc>
                  <a:txBody>
                    <a:bodyPr/>
                    <a:lstStyle/>
                    <a:p>
                      <a:pPr algn="l"/>
                      <a:r>
                        <a:rPr lang="en-US" sz="1400">
                          <a:effectLst/>
                        </a:rPr>
                        <a:t>6</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GB" sz="1400">
                          <a:effectLst/>
                        </a:rPr>
                        <a:t>Ozvočenje slike (UL_LP_ARTS)</a:t>
                      </a:r>
                      <a:endParaRPr lang="en-SI" sz="1600">
                        <a:effectLst/>
                      </a:endParaRPr>
                    </a:p>
                    <a:p>
                      <a:pPr algn="l"/>
                      <a:r>
                        <a:rPr lang="en-GB" sz="1400">
                          <a:effectLst/>
                        </a:rPr>
                        <a:t> </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sl-SI" sz="1400">
                          <a:effectLst/>
                        </a:rPr>
                        <a:t>Glasbena umetnost, likovna umetnost</a:t>
                      </a:r>
                      <a:r>
                        <a:rPr lang="en-US" sz="1400">
                          <a:effectLst/>
                        </a:rPr>
                        <a:t>, športna vzgoja, matematika</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sl-SI" sz="1400" dirty="0">
                          <a:effectLst/>
                        </a:rPr>
                        <a:t>Zaznavanje umetniške slike, glasbe, ustvarjalno gibanje</a:t>
                      </a:r>
                      <a:endParaRPr lang="en-SI" sz="1600" dirty="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3., 4. razred /</a:t>
                      </a:r>
                      <a:endParaRPr lang="en-SI" sz="1600">
                        <a:effectLst/>
                      </a:endParaRPr>
                    </a:p>
                    <a:p>
                      <a:pPr algn="l"/>
                      <a:r>
                        <a:rPr lang="en-US" sz="1400">
                          <a:effectLst/>
                        </a:rPr>
                        <a:t>učenci, stari 8-10 let</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Slika: Klavdij Tutta: Iz cikla Točka 3 </a:t>
                      </a:r>
                      <a:endParaRPr lang="en-SI" sz="1600">
                        <a:effectLst/>
                      </a:endParaRPr>
                    </a:p>
                    <a:p>
                      <a:pPr algn="l"/>
                      <a:r>
                        <a:rPr lang="en-US" sz="1400">
                          <a:effectLst/>
                        </a:rPr>
                        <a:t>Legenda:  Ustanovitev Ljubljane</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Abstrakcija, dekompozicija, zaporedje, predstavitev in modeliranje</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2 x 45’</a:t>
                      </a:r>
                      <a:endParaRPr lang="en-SI" sz="1600">
                        <a:effectLst/>
                        <a:latin typeface="Calibri" panose="020F0502020204030204" pitchFamily="34" charset="0"/>
                        <a:ea typeface="Calibri" panose="020F0502020204030204" pitchFamily="34" charset="0"/>
                      </a:endParaRPr>
                    </a:p>
                  </a:txBody>
                  <a:tcPr marL="30031" marR="30031" marT="0" marB="0"/>
                </a:tc>
                <a:extLst>
                  <a:ext uri="{0D108BD9-81ED-4DB2-BD59-A6C34878D82A}">
                    <a16:rowId xmlns:a16="http://schemas.microsoft.com/office/drawing/2014/main" val="2832981230"/>
                  </a:ext>
                </a:extLst>
              </a:tr>
              <a:tr h="1250657">
                <a:tc>
                  <a:txBody>
                    <a:bodyPr/>
                    <a:lstStyle/>
                    <a:p>
                      <a:pPr algn="l"/>
                      <a:r>
                        <a:rPr lang="en-US" sz="1400">
                          <a:effectLst/>
                        </a:rPr>
                        <a:t>7</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Svet zvokov in barv (UL_LP2_ARTS)</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sl-SI" sz="1400">
                          <a:effectLst/>
                        </a:rPr>
                        <a:t>Likovna umetnost, glasbena umetnost, tehnika, jezik/književnost</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dirty="0" err="1">
                          <a:effectLst/>
                        </a:rPr>
                        <a:t>Izdelava</a:t>
                      </a:r>
                      <a:r>
                        <a:rPr lang="en-US" sz="1400" dirty="0">
                          <a:effectLst/>
                        </a:rPr>
                        <a:t> </a:t>
                      </a:r>
                      <a:r>
                        <a:rPr lang="en-US" sz="1400" dirty="0" err="1">
                          <a:effectLst/>
                        </a:rPr>
                        <a:t>improviziranih</a:t>
                      </a:r>
                      <a:r>
                        <a:rPr lang="en-US" sz="1400" dirty="0">
                          <a:effectLst/>
                        </a:rPr>
                        <a:t> </a:t>
                      </a:r>
                      <a:r>
                        <a:rPr lang="en-US" sz="1400" dirty="0" err="1">
                          <a:effectLst/>
                        </a:rPr>
                        <a:t>glasbil</a:t>
                      </a:r>
                      <a:r>
                        <a:rPr lang="en-US" sz="1400" dirty="0">
                          <a:effectLst/>
                        </a:rPr>
                        <a:t> v </a:t>
                      </a:r>
                      <a:r>
                        <a:rPr lang="en-US" sz="1400" dirty="0" err="1">
                          <a:effectLst/>
                        </a:rPr>
                        <a:t>povezavi</a:t>
                      </a:r>
                      <a:r>
                        <a:rPr lang="en-US" sz="1400" dirty="0">
                          <a:effectLst/>
                        </a:rPr>
                        <a:t> z </a:t>
                      </a:r>
                      <a:r>
                        <a:rPr lang="en-US" sz="1400" dirty="0" err="1">
                          <a:effectLst/>
                        </a:rPr>
                        <a:t>izražanjem</a:t>
                      </a:r>
                      <a:r>
                        <a:rPr lang="en-US" sz="1400" dirty="0">
                          <a:effectLst/>
                        </a:rPr>
                        <a:t> v </a:t>
                      </a:r>
                      <a:r>
                        <a:rPr lang="en-US" sz="1400" dirty="0" err="1">
                          <a:effectLst/>
                        </a:rPr>
                        <a:t>glasbenem</a:t>
                      </a:r>
                      <a:r>
                        <a:rPr lang="en-US" sz="1400" dirty="0">
                          <a:effectLst/>
                        </a:rPr>
                        <a:t> </a:t>
                      </a:r>
                      <a:r>
                        <a:rPr lang="en-US" sz="1400" dirty="0" err="1">
                          <a:effectLst/>
                        </a:rPr>
                        <a:t>jeziku</a:t>
                      </a:r>
                      <a:r>
                        <a:rPr lang="en-US" sz="1400" dirty="0">
                          <a:effectLst/>
                        </a:rPr>
                        <a:t>, </a:t>
                      </a:r>
                      <a:r>
                        <a:rPr lang="en-US" sz="1400" dirty="0" err="1">
                          <a:effectLst/>
                        </a:rPr>
                        <a:t>likovno</a:t>
                      </a:r>
                      <a:r>
                        <a:rPr lang="en-US" sz="1400" dirty="0">
                          <a:effectLst/>
                        </a:rPr>
                        <a:t> </a:t>
                      </a:r>
                      <a:r>
                        <a:rPr lang="en-US" sz="1400" dirty="0" err="1">
                          <a:effectLst/>
                        </a:rPr>
                        <a:t>umetnostjo</a:t>
                      </a:r>
                      <a:r>
                        <a:rPr lang="en-US" sz="1400" dirty="0">
                          <a:effectLst/>
                        </a:rPr>
                        <a:t> </a:t>
                      </a:r>
                      <a:endParaRPr lang="en-SI" sz="1600" dirty="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3., 4. razred /</a:t>
                      </a:r>
                      <a:endParaRPr lang="en-SI" sz="1600">
                        <a:effectLst/>
                      </a:endParaRPr>
                    </a:p>
                    <a:p>
                      <a:pPr algn="l"/>
                      <a:r>
                        <a:rPr lang="en-US" sz="1400">
                          <a:effectLst/>
                        </a:rPr>
                        <a:t>učenci, stari 8-10 let</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dirty="0" err="1">
                          <a:effectLst/>
                        </a:rPr>
                        <a:t>Slika</a:t>
                      </a:r>
                      <a:r>
                        <a:rPr lang="en-US" sz="1400" dirty="0">
                          <a:effectLst/>
                        </a:rPr>
                        <a:t>: </a:t>
                      </a:r>
                      <a:r>
                        <a:rPr lang="en-US" sz="1400" dirty="0" err="1">
                          <a:effectLst/>
                        </a:rPr>
                        <a:t>Klavdij</a:t>
                      </a:r>
                      <a:r>
                        <a:rPr lang="en-US" sz="1400" dirty="0">
                          <a:effectLst/>
                        </a:rPr>
                        <a:t> </a:t>
                      </a:r>
                      <a:r>
                        <a:rPr lang="en-US" sz="1400" dirty="0" err="1">
                          <a:effectLst/>
                        </a:rPr>
                        <a:t>Tutta</a:t>
                      </a:r>
                      <a:r>
                        <a:rPr lang="en-US" sz="1400" dirty="0">
                          <a:effectLst/>
                        </a:rPr>
                        <a:t>: </a:t>
                      </a:r>
                      <a:r>
                        <a:rPr lang="en-US" sz="1400" dirty="0" err="1">
                          <a:effectLst/>
                        </a:rPr>
                        <a:t>Iz</a:t>
                      </a:r>
                      <a:r>
                        <a:rPr lang="en-US" sz="1400" dirty="0">
                          <a:effectLst/>
                        </a:rPr>
                        <a:t> </a:t>
                      </a:r>
                      <a:r>
                        <a:rPr lang="en-US" sz="1400" dirty="0" err="1">
                          <a:effectLst/>
                        </a:rPr>
                        <a:t>cikla</a:t>
                      </a:r>
                      <a:r>
                        <a:rPr lang="en-US" sz="1400" dirty="0">
                          <a:effectLst/>
                        </a:rPr>
                        <a:t> </a:t>
                      </a:r>
                      <a:r>
                        <a:rPr lang="en-US" sz="1400" dirty="0" err="1">
                          <a:effectLst/>
                        </a:rPr>
                        <a:t>Točka</a:t>
                      </a:r>
                      <a:r>
                        <a:rPr lang="en-US" sz="1400" dirty="0">
                          <a:effectLst/>
                        </a:rPr>
                        <a:t> 3 </a:t>
                      </a:r>
                      <a:endParaRPr lang="en-SI" sz="1600" dirty="0">
                        <a:effectLst/>
                      </a:endParaRPr>
                    </a:p>
                    <a:p>
                      <a:pPr algn="l"/>
                      <a:r>
                        <a:rPr lang="en-US" sz="1400" dirty="0">
                          <a:effectLst/>
                        </a:rPr>
                        <a:t>Legenda:  </a:t>
                      </a:r>
                      <a:r>
                        <a:rPr lang="en-US" sz="1400" dirty="0" err="1">
                          <a:effectLst/>
                        </a:rPr>
                        <a:t>Ustanovitev</a:t>
                      </a:r>
                      <a:r>
                        <a:rPr lang="en-US" sz="1400" dirty="0">
                          <a:effectLst/>
                        </a:rPr>
                        <a:t> </a:t>
                      </a:r>
                      <a:r>
                        <a:rPr lang="en-US" sz="1400" dirty="0" err="1">
                          <a:effectLst/>
                        </a:rPr>
                        <a:t>Ljubljane</a:t>
                      </a:r>
                      <a:r>
                        <a:rPr lang="en-US" sz="1400" dirty="0">
                          <a:effectLst/>
                        </a:rPr>
                        <a:t> </a:t>
                      </a:r>
                      <a:r>
                        <a:rPr lang="en-US" sz="1400" dirty="0" err="1">
                          <a:effectLst/>
                        </a:rPr>
                        <a:t>Slovenska</a:t>
                      </a:r>
                      <a:r>
                        <a:rPr lang="en-US" sz="1400" dirty="0">
                          <a:effectLst/>
                        </a:rPr>
                        <a:t> </a:t>
                      </a:r>
                      <a:r>
                        <a:rPr lang="en-US" sz="1400" dirty="0" err="1">
                          <a:effectLst/>
                        </a:rPr>
                        <a:t>ljudska</a:t>
                      </a:r>
                      <a:r>
                        <a:rPr lang="en-US" sz="1400" dirty="0">
                          <a:effectLst/>
                        </a:rPr>
                        <a:t> </a:t>
                      </a:r>
                      <a:r>
                        <a:rPr lang="en-US" sz="1400" dirty="0" err="1">
                          <a:effectLst/>
                        </a:rPr>
                        <a:t>glasbila</a:t>
                      </a:r>
                      <a:endParaRPr lang="en-SI" sz="1600" dirty="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Algoritmično razmišljanje, razhroščevanje</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2 x 45’</a:t>
                      </a:r>
                      <a:endParaRPr lang="en-SI" sz="1600">
                        <a:effectLst/>
                        <a:latin typeface="Calibri" panose="020F0502020204030204" pitchFamily="34" charset="0"/>
                        <a:ea typeface="Calibri" panose="020F0502020204030204" pitchFamily="34" charset="0"/>
                      </a:endParaRPr>
                    </a:p>
                  </a:txBody>
                  <a:tcPr marL="30031" marR="30031" marT="0" marB="0"/>
                </a:tc>
                <a:extLst>
                  <a:ext uri="{0D108BD9-81ED-4DB2-BD59-A6C34878D82A}">
                    <a16:rowId xmlns:a16="http://schemas.microsoft.com/office/drawing/2014/main" val="507722198"/>
                  </a:ext>
                </a:extLst>
              </a:tr>
              <a:tr h="1717935">
                <a:tc>
                  <a:txBody>
                    <a:bodyPr/>
                    <a:lstStyle/>
                    <a:p>
                      <a:pPr algn="l"/>
                      <a:r>
                        <a:rPr lang="en-US" sz="1400">
                          <a:effectLst/>
                        </a:rPr>
                        <a:t>8</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sl-SI" sz="1400">
                          <a:effectLst/>
                        </a:rPr>
                        <a:t>Glasbena zgodba</a:t>
                      </a:r>
                      <a:r>
                        <a:rPr lang="en-US" sz="1400">
                          <a:effectLst/>
                        </a:rPr>
                        <a:t> (UL_LP3_ARTS)</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Glasbena umetnost, likovna umetnost, jezik/književnost, športna vzgoja, spoznavanje okolja (geografija)</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tabLst>
                          <a:tab pos="4770755" algn="l"/>
                        </a:tabLst>
                      </a:pPr>
                      <a:r>
                        <a:rPr lang="sl-SI" sz="1400" dirty="0">
                          <a:effectLst/>
                        </a:rPr>
                        <a:t>Prepoznavanje in združevanje posameznih elementov umetniških jezikov v večjo </a:t>
                      </a:r>
                      <a:r>
                        <a:rPr lang="en-US" sz="1400" dirty="0">
                          <a:effectLst/>
                        </a:rPr>
                        <a:t> </a:t>
                      </a:r>
                      <a:endParaRPr lang="en-SI" sz="1600" dirty="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3., 4. razred /</a:t>
                      </a:r>
                      <a:endParaRPr lang="en-SI" sz="1600">
                        <a:effectLst/>
                      </a:endParaRPr>
                    </a:p>
                    <a:p>
                      <a:pPr algn="l"/>
                      <a:r>
                        <a:rPr lang="en-US" sz="1400">
                          <a:effectLst/>
                        </a:rPr>
                        <a:t>učenci, stari 8-10 let</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dirty="0" err="1">
                          <a:effectLst/>
                        </a:rPr>
                        <a:t>Slika</a:t>
                      </a:r>
                      <a:r>
                        <a:rPr lang="en-US" sz="1400" dirty="0">
                          <a:effectLst/>
                        </a:rPr>
                        <a:t>: </a:t>
                      </a:r>
                      <a:r>
                        <a:rPr lang="en-US" sz="1400" dirty="0" err="1">
                          <a:effectLst/>
                        </a:rPr>
                        <a:t>Klavdij</a:t>
                      </a:r>
                      <a:r>
                        <a:rPr lang="en-US" sz="1400" dirty="0">
                          <a:effectLst/>
                        </a:rPr>
                        <a:t> </a:t>
                      </a:r>
                      <a:r>
                        <a:rPr lang="en-US" sz="1400" dirty="0" err="1">
                          <a:effectLst/>
                        </a:rPr>
                        <a:t>Tutta</a:t>
                      </a:r>
                      <a:r>
                        <a:rPr lang="en-US" sz="1400" dirty="0">
                          <a:effectLst/>
                        </a:rPr>
                        <a:t>: </a:t>
                      </a:r>
                      <a:r>
                        <a:rPr lang="en-US" sz="1400" dirty="0" err="1">
                          <a:effectLst/>
                        </a:rPr>
                        <a:t>Iz</a:t>
                      </a:r>
                      <a:r>
                        <a:rPr lang="en-US" sz="1400" dirty="0">
                          <a:effectLst/>
                        </a:rPr>
                        <a:t> </a:t>
                      </a:r>
                      <a:r>
                        <a:rPr lang="en-US" sz="1400" dirty="0" err="1">
                          <a:effectLst/>
                        </a:rPr>
                        <a:t>cikla</a:t>
                      </a:r>
                      <a:r>
                        <a:rPr lang="en-US" sz="1400" dirty="0">
                          <a:effectLst/>
                        </a:rPr>
                        <a:t> </a:t>
                      </a:r>
                      <a:r>
                        <a:rPr lang="en-US" sz="1400" dirty="0" err="1">
                          <a:effectLst/>
                        </a:rPr>
                        <a:t>Točka</a:t>
                      </a:r>
                      <a:r>
                        <a:rPr lang="en-US" sz="1400" dirty="0">
                          <a:effectLst/>
                        </a:rPr>
                        <a:t> 3 </a:t>
                      </a:r>
                      <a:endParaRPr lang="en-SI" sz="1600" dirty="0">
                        <a:effectLst/>
                      </a:endParaRPr>
                    </a:p>
                    <a:p>
                      <a:pPr algn="l"/>
                      <a:r>
                        <a:rPr lang="en-US" sz="1400" dirty="0">
                          <a:effectLst/>
                        </a:rPr>
                        <a:t>Legenda:  </a:t>
                      </a:r>
                      <a:r>
                        <a:rPr lang="en-US" sz="1400" dirty="0" err="1">
                          <a:effectLst/>
                        </a:rPr>
                        <a:t>Ustanovitev</a:t>
                      </a:r>
                      <a:r>
                        <a:rPr lang="en-US" sz="1400" dirty="0">
                          <a:effectLst/>
                        </a:rPr>
                        <a:t> </a:t>
                      </a:r>
                      <a:r>
                        <a:rPr lang="en-US" sz="1400" dirty="0" err="1">
                          <a:effectLst/>
                        </a:rPr>
                        <a:t>Ljubljane</a:t>
                      </a:r>
                      <a:r>
                        <a:rPr lang="en-US" sz="1400" dirty="0">
                          <a:effectLst/>
                        </a:rPr>
                        <a:t> </a:t>
                      </a:r>
                      <a:r>
                        <a:rPr lang="en-US" sz="1400" dirty="0" err="1">
                          <a:effectLst/>
                        </a:rPr>
                        <a:t>Slovenska</a:t>
                      </a:r>
                      <a:r>
                        <a:rPr lang="en-US" sz="1400" dirty="0">
                          <a:effectLst/>
                        </a:rPr>
                        <a:t> </a:t>
                      </a:r>
                      <a:r>
                        <a:rPr lang="en-US" sz="1400" dirty="0" err="1">
                          <a:effectLst/>
                        </a:rPr>
                        <a:t>ljudska</a:t>
                      </a:r>
                      <a:r>
                        <a:rPr lang="en-US" sz="1400" dirty="0">
                          <a:effectLst/>
                        </a:rPr>
                        <a:t> </a:t>
                      </a:r>
                      <a:r>
                        <a:rPr lang="en-US" sz="1400" dirty="0" err="1">
                          <a:effectLst/>
                        </a:rPr>
                        <a:t>glasbila</a:t>
                      </a:r>
                      <a:endParaRPr lang="en-SI" sz="1600" dirty="0">
                        <a:effectLst/>
                      </a:endParaRPr>
                    </a:p>
                    <a:p>
                      <a:pPr algn="l"/>
                      <a:r>
                        <a:rPr lang="en-US" sz="1400" dirty="0" err="1">
                          <a:effectLst/>
                        </a:rPr>
                        <a:t>Slovenska</a:t>
                      </a:r>
                      <a:r>
                        <a:rPr lang="en-US" sz="1400" dirty="0">
                          <a:effectLst/>
                        </a:rPr>
                        <a:t> </a:t>
                      </a:r>
                      <a:r>
                        <a:rPr lang="en-US" sz="1400" dirty="0" err="1">
                          <a:effectLst/>
                        </a:rPr>
                        <a:t>ljudska</a:t>
                      </a:r>
                      <a:r>
                        <a:rPr lang="en-US" sz="1400" dirty="0">
                          <a:effectLst/>
                        </a:rPr>
                        <a:t> </a:t>
                      </a:r>
                      <a:r>
                        <a:rPr lang="en-US" sz="1400" dirty="0" err="1">
                          <a:effectLst/>
                        </a:rPr>
                        <a:t>pesem</a:t>
                      </a:r>
                      <a:r>
                        <a:rPr lang="en-US" sz="1400" dirty="0">
                          <a:effectLst/>
                        </a:rPr>
                        <a:t>: </a:t>
                      </a:r>
                      <a:r>
                        <a:rPr lang="en-US" sz="1400" dirty="0" err="1">
                          <a:effectLst/>
                        </a:rPr>
                        <a:t>Barčica</a:t>
                      </a:r>
                      <a:endParaRPr lang="en-SI" sz="1600" dirty="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dirty="0" err="1">
                          <a:effectLst/>
                        </a:rPr>
                        <a:t>Algoritmično</a:t>
                      </a:r>
                      <a:r>
                        <a:rPr lang="en-US" sz="1400" dirty="0">
                          <a:effectLst/>
                        </a:rPr>
                        <a:t> </a:t>
                      </a:r>
                      <a:r>
                        <a:rPr lang="en-US" sz="1400" dirty="0" err="1">
                          <a:effectLst/>
                        </a:rPr>
                        <a:t>razmišljanje</a:t>
                      </a:r>
                      <a:r>
                        <a:rPr lang="en-US" sz="1400" dirty="0">
                          <a:effectLst/>
                        </a:rPr>
                        <a:t>, </a:t>
                      </a:r>
                      <a:r>
                        <a:rPr lang="en-US" sz="1400" dirty="0" err="1">
                          <a:effectLst/>
                        </a:rPr>
                        <a:t>Dekompozicija</a:t>
                      </a:r>
                      <a:r>
                        <a:rPr lang="en-US" sz="1400" dirty="0">
                          <a:effectLst/>
                        </a:rPr>
                        <a:t>, </a:t>
                      </a:r>
                      <a:r>
                        <a:rPr lang="en-US" sz="1400" dirty="0" err="1">
                          <a:effectLst/>
                        </a:rPr>
                        <a:t>Zaporedje</a:t>
                      </a:r>
                      <a:r>
                        <a:rPr lang="en-US" sz="1400" dirty="0">
                          <a:effectLst/>
                        </a:rPr>
                        <a:t> (</a:t>
                      </a:r>
                      <a:r>
                        <a:rPr lang="en-US" sz="1400" dirty="0" err="1">
                          <a:effectLst/>
                        </a:rPr>
                        <a:t>podprogram</a:t>
                      </a:r>
                      <a:r>
                        <a:rPr lang="en-US" sz="1400" dirty="0">
                          <a:effectLst/>
                        </a:rPr>
                        <a:t>)</a:t>
                      </a:r>
                      <a:endParaRPr lang="en-SI" sz="1600" dirty="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2 x 45’</a:t>
                      </a:r>
                      <a:endParaRPr lang="en-SI" sz="1600">
                        <a:effectLst/>
                        <a:latin typeface="Calibri" panose="020F0502020204030204" pitchFamily="34" charset="0"/>
                        <a:ea typeface="Calibri" panose="020F0502020204030204" pitchFamily="34" charset="0"/>
                      </a:endParaRPr>
                    </a:p>
                  </a:txBody>
                  <a:tcPr marL="30031" marR="30031" marT="0" marB="0"/>
                </a:tc>
                <a:extLst>
                  <a:ext uri="{0D108BD9-81ED-4DB2-BD59-A6C34878D82A}">
                    <a16:rowId xmlns:a16="http://schemas.microsoft.com/office/drawing/2014/main" val="1607941387"/>
                  </a:ext>
                </a:extLst>
              </a:tr>
              <a:tr h="1071992">
                <a:tc>
                  <a:txBody>
                    <a:bodyPr/>
                    <a:lstStyle/>
                    <a:p>
                      <a:pPr algn="l"/>
                      <a:r>
                        <a:rPr lang="en-US" sz="1400">
                          <a:effectLst/>
                        </a:rPr>
                        <a:t>9</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Elementi ljudske glasbe (UL_LP4_ARTS)</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Glasbena umetnost, književnost, športna vzgoja, družba</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Razvoj ritmičnega poslušanja in računskega razmišljanja</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4., 5. razred/ učenci, stari:</a:t>
                      </a:r>
                      <a:endParaRPr lang="en-SI" sz="1600">
                        <a:effectLst/>
                      </a:endParaRPr>
                    </a:p>
                    <a:p>
                      <a:pPr algn="l"/>
                      <a:r>
                        <a:rPr lang="en-US" sz="1400">
                          <a:effectLst/>
                        </a:rPr>
                        <a:t>9–11 let</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Slovenska ljudska pesem Pastirče mlado in milo.</a:t>
                      </a:r>
                      <a:endParaRPr lang="en-SI" sz="1600">
                        <a:effectLst/>
                      </a:endParaRPr>
                    </a:p>
                    <a:p>
                      <a:pPr algn="l"/>
                      <a:r>
                        <a:rPr lang="en-US" sz="1400">
                          <a:effectLst/>
                        </a:rPr>
                        <a:t>Slovenska ljudska pravljica: Mali pastirček.</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Algoritmično razmišljanje, </a:t>
                      </a:r>
                      <a:endParaRPr lang="en-SI" sz="1600">
                        <a:effectLst/>
                      </a:endParaRPr>
                    </a:p>
                    <a:p>
                      <a:pPr algn="l"/>
                      <a:r>
                        <a:rPr lang="en-US" sz="1400">
                          <a:effectLst/>
                        </a:rPr>
                        <a:t>Zaporedje</a:t>
                      </a:r>
                      <a:endParaRPr lang="en-SI" sz="1600">
                        <a:effectLst/>
                      </a:endParaRPr>
                    </a:p>
                    <a:p>
                      <a:pPr algn="l"/>
                      <a:r>
                        <a:rPr lang="en-US" sz="1400">
                          <a:effectLst/>
                        </a:rPr>
                        <a:t>Dekompozicija</a:t>
                      </a:r>
                      <a:endParaRPr lang="en-SI" sz="1600">
                        <a:effectLst/>
                      </a:endParaRPr>
                    </a:p>
                    <a:p>
                      <a:pPr algn="l"/>
                      <a:r>
                        <a:rPr lang="en-US" sz="1400">
                          <a:effectLst/>
                        </a:rPr>
                        <a:t>(kodiranje, scenografije za ples)</a:t>
                      </a:r>
                      <a:endParaRPr lang="en-SI" sz="1600">
                        <a:effectLst/>
                      </a:endParaRPr>
                    </a:p>
                    <a:p>
                      <a:pPr algn="l"/>
                      <a:r>
                        <a:rPr lang="en-US" sz="1400">
                          <a:effectLst/>
                          <a:highlight>
                            <a:srgbClr val="FFFF00"/>
                          </a:highlight>
                        </a:rPr>
                        <a:t> </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2 x 45’</a:t>
                      </a:r>
                      <a:endParaRPr lang="en-SI" sz="1600">
                        <a:effectLst/>
                        <a:latin typeface="Calibri" panose="020F0502020204030204" pitchFamily="34" charset="0"/>
                        <a:ea typeface="Calibri" panose="020F0502020204030204" pitchFamily="34" charset="0"/>
                      </a:endParaRPr>
                    </a:p>
                  </a:txBody>
                  <a:tcPr marL="30031" marR="30031" marT="0" marB="0"/>
                </a:tc>
                <a:extLst>
                  <a:ext uri="{0D108BD9-81ED-4DB2-BD59-A6C34878D82A}">
                    <a16:rowId xmlns:a16="http://schemas.microsoft.com/office/drawing/2014/main" val="3966253877"/>
                  </a:ext>
                </a:extLst>
              </a:tr>
              <a:tr h="1429323">
                <a:tc>
                  <a:txBody>
                    <a:bodyPr/>
                    <a:lstStyle/>
                    <a:p>
                      <a:pPr algn="l"/>
                      <a:r>
                        <a:rPr lang="en-US" sz="1400">
                          <a:effectLst/>
                        </a:rPr>
                        <a:t>10</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Od besed do glasbe (UL_LP5_ARTS)</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Glasbena vzgoja, književnost, družba</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Povezovanje poezije, ljudskih pesmi in pravljic za oblikovanje celovitega dojemanja umetnosti </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4., 5. razred/ učenci, stari:</a:t>
                      </a:r>
                      <a:endParaRPr lang="en-SI" sz="1600">
                        <a:effectLst/>
                      </a:endParaRPr>
                    </a:p>
                    <a:p>
                      <a:pPr algn="l"/>
                      <a:r>
                        <a:rPr lang="en-US" sz="1400">
                          <a:effectLst/>
                        </a:rPr>
                        <a:t>9–11 let</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Vaughan Williams: The Lark Ascending (klasična glasba)</a:t>
                      </a:r>
                      <a:endParaRPr lang="en-SI" sz="1600">
                        <a:effectLst/>
                      </a:endParaRPr>
                    </a:p>
                    <a:p>
                      <a:pPr algn="l"/>
                      <a:r>
                        <a:rPr lang="en-US" sz="1400">
                          <a:effectLst/>
                        </a:rPr>
                        <a:t>Slovenska ljudska pesem: Sinička</a:t>
                      </a:r>
                      <a:endParaRPr lang="en-SI" sz="1600">
                        <a:effectLst/>
                      </a:endParaRPr>
                    </a:p>
                    <a:p>
                      <a:pPr algn="l"/>
                      <a:r>
                        <a:rPr lang="en-US" sz="1400">
                          <a:effectLst/>
                        </a:rPr>
                        <a:t>Slovenska pravljica Kakršen ptič, taka pesem</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a:effectLst/>
                        </a:rPr>
                        <a:t>Algoritmično razmišljanje (mreža za urejanje podatkov)</a:t>
                      </a:r>
                      <a:endParaRPr lang="en-SI" sz="1600">
                        <a:effectLst/>
                        <a:latin typeface="Calibri" panose="020F0502020204030204" pitchFamily="34" charset="0"/>
                        <a:ea typeface="Calibri" panose="020F0502020204030204" pitchFamily="34" charset="0"/>
                      </a:endParaRPr>
                    </a:p>
                  </a:txBody>
                  <a:tcPr marL="30031" marR="30031" marT="0" marB="0"/>
                </a:tc>
                <a:tc>
                  <a:txBody>
                    <a:bodyPr/>
                    <a:lstStyle/>
                    <a:p>
                      <a:pPr algn="l"/>
                      <a:r>
                        <a:rPr lang="en-US" sz="1400" dirty="0">
                          <a:effectLst/>
                        </a:rPr>
                        <a:t>45’</a:t>
                      </a:r>
                      <a:endParaRPr lang="en-SI" sz="1600" dirty="0">
                        <a:effectLst/>
                        <a:latin typeface="Calibri" panose="020F0502020204030204" pitchFamily="34" charset="0"/>
                        <a:ea typeface="Calibri" panose="020F0502020204030204" pitchFamily="34" charset="0"/>
                      </a:endParaRPr>
                    </a:p>
                  </a:txBody>
                  <a:tcPr marL="30031" marR="30031" marT="0" marB="0"/>
                </a:tc>
                <a:extLst>
                  <a:ext uri="{0D108BD9-81ED-4DB2-BD59-A6C34878D82A}">
                    <a16:rowId xmlns:a16="http://schemas.microsoft.com/office/drawing/2014/main" val="3652017586"/>
                  </a:ext>
                </a:extLst>
              </a:tr>
            </a:tbl>
          </a:graphicData>
        </a:graphic>
      </p:graphicFrame>
    </p:spTree>
    <p:extLst>
      <p:ext uri="{BB962C8B-B14F-4D97-AF65-F5344CB8AC3E}">
        <p14:creationId xmlns:p14="http://schemas.microsoft.com/office/powerpoint/2010/main" val="2556307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2056-97CF-0BD6-3C8E-3ABBFD00F053}"/>
              </a:ext>
            </a:extLst>
          </p:cNvPr>
          <p:cNvSpPr>
            <a:spLocks noGrp="1"/>
          </p:cNvSpPr>
          <p:nvPr>
            <p:ph type="title"/>
          </p:nvPr>
        </p:nvSpPr>
        <p:spPr/>
        <p:txBody>
          <a:bodyPr/>
          <a:lstStyle/>
          <a:p>
            <a:r>
              <a:rPr lang="en-US" dirty="0" err="1"/>
              <a:t>Ozvočenje</a:t>
            </a:r>
            <a:r>
              <a:rPr lang="en-US" dirty="0"/>
              <a:t> </a:t>
            </a:r>
            <a:r>
              <a:rPr lang="en-US" dirty="0" err="1"/>
              <a:t>slike</a:t>
            </a:r>
            <a:endParaRPr lang="en-US" dirty="0"/>
          </a:p>
        </p:txBody>
      </p:sp>
      <p:sp>
        <p:nvSpPr>
          <p:cNvPr id="3" name="Content Placeholder 2">
            <a:extLst>
              <a:ext uri="{FF2B5EF4-FFF2-40B4-BE49-F238E27FC236}">
                <a16:creationId xmlns:a16="http://schemas.microsoft.com/office/drawing/2014/main" id="{E5DCD9E6-47B6-49A9-E9B6-DECBF23CE700}"/>
              </a:ext>
            </a:extLst>
          </p:cNvPr>
          <p:cNvSpPr>
            <a:spLocks noGrp="1"/>
          </p:cNvSpPr>
          <p:nvPr>
            <p:ph idx="1"/>
          </p:nvPr>
        </p:nvSpPr>
        <p:spPr>
          <a:xfrm>
            <a:off x="838200" y="1393281"/>
            <a:ext cx="10515600" cy="4257675"/>
          </a:xfrm>
        </p:spPr>
        <p:txBody>
          <a:bodyPr>
            <a:normAutofit/>
          </a:bodyPr>
          <a:lstStyle/>
          <a:p>
            <a:pPr marL="0" indent="0">
              <a:buNone/>
            </a:pPr>
            <a:r>
              <a:rPr lang="en-US" dirty="0" err="1">
                <a:effectLst/>
                <a:latin typeface="Calibri" panose="020F0502020204030204" pitchFamily="34" charset="0"/>
                <a:ea typeface="Calibri" panose="020F0502020204030204" pitchFamily="34" charset="0"/>
              </a:rPr>
              <a:t>Pri</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predmetu</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umetnost</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učenci</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analizirajo</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sliko</a:t>
            </a:r>
            <a:r>
              <a:rPr lang="en-US" dirty="0">
                <a:effectLst/>
                <a:latin typeface="Calibri" panose="020F0502020204030204" pitchFamily="34" charset="0"/>
                <a:ea typeface="Calibri" panose="020F0502020204030204" pitchFamily="34" charset="0"/>
              </a:rPr>
              <a:t> K. Tutte "</a:t>
            </a:r>
            <a:r>
              <a:rPr lang="en-US" dirty="0" err="1">
                <a:effectLst/>
                <a:latin typeface="Calibri" panose="020F0502020204030204" pitchFamily="34" charset="0"/>
                <a:ea typeface="Calibri" panose="020F0502020204030204" pitchFamily="34" charset="0"/>
              </a:rPr>
              <a:t>Iz</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cikla</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Točka</a:t>
            </a:r>
            <a:r>
              <a:rPr lang="en-US" dirty="0">
                <a:effectLst/>
                <a:latin typeface="Calibri" panose="020F0502020204030204" pitchFamily="34" charset="0"/>
                <a:ea typeface="Calibri" panose="020F0502020204030204" pitchFamily="34" charset="0"/>
              </a:rPr>
              <a:t> 3". </a:t>
            </a:r>
            <a:r>
              <a:rPr lang="en-US" dirty="0" err="1">
                <a:effectLst/>
                <a:latin typeface="Calibri" panose="020F0502020204030204" pitchFamily="34" charset="0"/>
                <a:ea typeface="Calibri" panose="020F0502020204030204" pitchFamily="34" charset="0"/>
              </a:rPr>
              <a:t>Izberejo</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določene</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elemente</a:t>
            </a:r>
            <a:r>
              <a:rPr lang="en-US" dirty="0">
                <a:effectLst/>
                <a:latin typeface="Calibri" panose="020F0502020204030204" pitchFamily="34" charset="0"/>
                <a:ea typeface="Calibri" panose="020F0502020204030204" pitchFamily="34" charset="0"/>
              </a:rPr>
              <a:t> in </a:t>
            </a:r>
            <a:r>
              <a:rPr lang="en-US" dirty="0" err="1">
                <a:effectLst/>
                <a:latin typeface="Calibri" panose="020F0502020204030204" pitchFamily="34" charset="0"/>
                <a:ea typeface="Calibri" panose="020F0502020204030204" pitchFamily="34" charset="0"/>
              </a:rPr>
              <a:t>jih</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predstavijo</a:t>
            </a:r>
            <a:r>
              <a:rPr lang="en-US" dirty="0">
                <a:effectLst/>
                <a:latin typeface="Calibri" panose="020F0502020204030204" pitchFamily="34" charset="0"/>
                <a:ea typeface="Calibri" panose="020F0502020204030204" pitchFamily="34" charset="0"/>
              </a:rPr>
              <a:t> z </a:t>
            </a:r>
            <a:r>
              <a:rPr lang="en-US" dirty="0" err="1">
                <a:effectLst/>
                <a:latin typeface="Calibri" panose="020F0502020204030204" pitchFamily="34" charset="0"/>
                <a:ea typeface="Calibri" panose="020F0502020204030204" pitchFamily="34" charset="0"/>
              </a:rPr>
              <a:t>gibom</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glasom</a:t>
            </a:r>
            <a:r>
              <a:rPr lang="en-US" dirty="0">
                <a:effectLst/>
                <a:latin typeface="Calibri" panose="020F0502020204030204" pitchFamily="34" charset="0"/>
                <a:ea typeface="Calibri" panose="020F0502020204030204" pitchFamily="34" charset="0"/>
              </a:rPr>
              <a:t> in </a:t>
            </a:r>
            <a:r>
              <a:rPr lang="en-US" dirty="0" err="1">
                <a:effectLst/>
                <a:latin typeface="Calibri" panose="020F0502020204030204" pitchFamily="34" charset="0"/>
                <a:ea typeface="Calibri" panose="020F0502020204030204" pitchFamily="34" charset="0"/>
              </a:rPr>
              <a:t>vizualnimi</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sredstvi</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Pri</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ustvarjanju</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zaporedij</a:t>
            </a:r>
            <a:r>
              <a:rPr lang="en-US" dirty="0">
                <a:effectLst/>
                <a:latin typeface="Calibri" panose="020F0502020204030204" pitchFamily="34" charset="0"/>
                <a:ea typeface="Calibri" panose="020F0502020204030204" pitchFamily="34" charset="0"/>
              </a:rPr>
              <a:t> z </a:t>
            </a:r>
            <a:r>
              <a:rPr lang="en-US" dirty="0" err="1">
                <a:effectLst/>
                <a:latin typeface="Calibri" panose="020F0502020204030204" pitchFamily="34" charset="0"/>
                <a:ea typeface="Calibri" panose="020F0502020204030204" pitchFamily="34" charset="0"/>
              </a:rPr>
              <a:t>uporabo</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določenih</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pravil</a:t>
            </a:r>
            <a:r>
              <a:rPr lang="en-US" dirty="0">
                <a:effectLst/>
                <a:latin typeface="Calibri" panose="020F0502020204030204" pitchFamily="34" charset="0"/>
                <a:ea typeface="Calibri" panose="020F0502020204030204" pitchFamily="34" charset="0"/>
              </a:rPr>
              <a:t> in </a:t>
            </a:r>
            <a:r>
              <a:rPr lang="en-US" dirty="0" err="1">
                <a:effectLst/>
                <a:latin typeface="Calibri" panose="020F0502020204030204" pitchFamily="34" charset="0"/>
                <a:ea typeface="Calibri" panose="020F0502020204030204" pitchFamily="34" charset="0"/>
              </a:rPr>
              <a:t>učenci</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razvijajo</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spretnosti</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računalniškega</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mišljenja</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Raziskujejo</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Legendo</a:t>
            </a:r>
            <a:r>
              <a:rPr lang="en-US" dirty="0">
                <a:effectLst/>
                <a:latin typeface="Calibri" panose="020F0502020204030204" pitchFamily="34" charset="0"/>
                <a:ea typeface="Calibri" panose="020F0502020204030204" pitchFamily="34" charset="0"/>
              </a:rPr>
              <a:t> o </a:t>
            </a:r>
            <a:r>
              <a:rPr lang="en-US" dirty="0" err="1">
                <a:effectLst/>
                <a:latin typeface="Calibri" panose="020F0502020204030204" pitchFamily="34" charset="0"/>
                <a:ea typeface="Calibri" panose="020F0502020204030204" pitchFamily="34" charset="0"/>
              </a:rPr>
              <a:t>nastanku</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Ljubljane</a:t>
            </a:r>
            <a:r>
              <a:rPr lang="en-US" dirty="0">
                <a:effectLst/>
                <a:latin typeface="Calibri" panose="020F0502020204030204" pitchFamily="34" charset="0"/>
                <a:ea typeface="Calibri" panose="020F0502020204030204" pitchFamily="34" charset="0"/>
              </a:rPr>
              <a:t> in </a:t>
            </a:r>
            <a:r>
              <a:rPr lang="en-US" dirty="0" err="1">
                <a:effectLst/>
                <a:latin typeface="Calibri" panose="020F0502020204030204" pitchFamily="34" charset="0"/>
                <a:ea typeface="Calibri" panose="020F0502020204030204" pitchFamily="34" charset="0"/>
              </a:rPr>
              <a:t>vzpostavljajo</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povezave</a:t>
            </a:r>
            <a:r>
              <a:rPr lang="en-US" dirty="0">
                <a:effectLst/>
                <a:latin typeface="Calibri" panose="020F0502020204030204" pitchFamily="34" charset="0"/>
                <a:ea typeface="Calibri" panose="020F0502020204030204" pitchFamily="34" charset="0"/>
              </a:rPr>
              <a:t> med </a:t>
            </a:r>
            <a:r>
              <a:rPr lang="en-US" dirty="0" err="1">
                <a:effectLst/>
                <a:latin typeface="Calibri" panose="020F0502020204030204" pitchFamily="34" charset="0"/>
                <a:ea typeface="Calibri" panose="020F0502020204030204" pitchFamily="34" charset="0"/>
              </a:rPr>
              <a:t>legendo</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Tuttovim</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likovnim</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delom</a:t>
            </a:r>
            <a:r>
              <a:rPr lang="en-US" dirty="0">
                <a:effectLst/>
                <a:latin typeface="Calibri" panose="020F0502020204030204" pitchFamily="34" charset="0"/>
                <a:ea typeface="Calibri" panose="020F0502020204030204" pitchFamily="34" charset="0"/>
              </a:rPr>
              <a:t> in </a:t>
            </a:r>
            <a:r>
              <a:rPr lang="en-US" dirty="0" err="1">
                <a:effectLst/>
                <a:latin typeface="Calibri" panose="020F0502020204030204" pitchFamily="34" charset="0"/>
                <a:ea typeface="Calibri" panose="020F0502020204030204" pitchFamily="34" charset="0"/>
              </a:rPr>
              <a:t>računalniškim</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mišljenjem</a:t>
            </a:r>
            <a:r>
              <a:rPr lang="en-US" dirty="0">
                <a:effectLst/>
                <a:latin typeface="Calibri" panose="020F0502020204030204" pitchFamily="34" charset="0"/>
                <a:ea typeface="Calibri" panose="020F0502020204030204" pitchFamily="34" charset="0"/>
              </a:rPr>
              <a:t>. S </a:t>
            </a:r>
            <a:r>
              <a:rPr lang="en-US" dirty="0" err="1">
                <a:effectLst/>
                <a:latin typeface="Calibri" panose="020F0502020204030204" pitchFamily="34" charset="0"/>
                <a:ea typeface="Calibri" panose="020F0502020204030204" pitchFamily="34" charset="0"/>
              </a:rPr>
              <a:t>tem</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interdisciplinarnim</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pristopom</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razvijajo</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sposobnost</a:t>
            </a:r>
            <a:r>
              <a:rPr lang="en-US" dirty="0">
                <a:effectLst/>
                <a:latin typeface="Calibri" panose="020F0502020204030204" pitchFamily="34" charset="0"/>
                <a:ea typeface="Calibri" panose="020F0502020204030204" pitchFamily="34" charset="0"/>
              </a:rPr>
              <a:t> </a:t>
            </a:r>
            <a:r>
              <a:rPr lang="en-US" b="1" dirty="0" err="1">
                <a:effectLst/>
                <a:latin typeface="Calibri" panose="020F0502020204030204" pitchFamily="34" charset="0"/>
                <a:ea typeface="Calibri" panose="020F0502020204030204" pitchFamily="34" charset="0"/>
              </a:rPr>
              <a:t>dekompozicije</a:t>
            </a:r>
            <a:r>
              <a:rPr lang="en-US" dirty="0">
                <a:effectLst/>
                <a:latin typeface="Calibri" panose="020F0502020204030204" pitchFamily="34" charset="0"/>
                <a:ea typeface="Calibri" panose="020F0502020204030204" pitchFamily="34" charset="0"/>
              </a:rPr>
              <a:t>, </a:t>
            </a:r>
            <a:r>
              <a:rPr lang="en-US" b="1" dirty="0" err="1">
                <a:effectLst/>
                <a:latin typeface="Calibri" panose="020F0502020204030204" pitchFamily="34" charset="0"/>
                <a:ea typeface="Calibri" panose="020F0502020204030204" pitchFamily="34" charset="0"/>
              </a:rPr>
              <a:t>pripisovanja</a:t>
            </a:r>
            <a:r>
              <a:rPr lang="en-US" b="1" dirty="0">
                <a:effectLst/>
                <a:latin typeface="Calibri" panose="020F0502020204030204" pitchFamily="34" charset="0"/>
                <a:ea typeface="Calibri" panose="020F0502020204030204" pitchFamily="34" charset="0"/>
              </a:rPr>
              <a:t> </a:t>
            </a:r>
            <a:r>
              <a:rPr lang="en-US" b="1" dirty="0" err="1">
                <a:effectLst/>
                <a:latin typeface="Calibri" panose="020F0502020204030204" pitchFamily="34" charset="0"/>
                <a:ea typeface="Calibri" panose="020F0502020204030204" pitchFamily="34" charset="0"/>
              </a:rPr>
              <a:t>pomenov</a:t>
            </a:r>
            <a:r>
              <a:rPr lang="en-US" dirty="0">
                <a:effectLst/>
                <a:latin typeface="Calibri" panose="020F0502020204030204" pitchFamily="34" charset="0"/>
                <a:ea typeface="Calibri" panose="020F0502020204030204" pitchFamily="34" charset="0"/>
              </a:rPr>
              <a:t> in </a:t>
            </a:r>
            <a:r>
              <a:rPr lang="en-US" b="1" dirty="0" err="1">
                <a:effectLst/>
                <a:latin typeface="Calibri" panose="020F0502020204030204" pitchFamily="34" charset="0"/>
                <a:ea typeface="Calibri" panose="020F0502020204030204" pitchFamily="34" charset="0"/>
              </a:rPr>
              <a:t>ustvarjanja</a:t>
            </a:r>
            <a:r>
              <a:rPr lang="en-US" b="1" dirty="0">
                <a:effectLst/>
                <a:latin typeface="Calibri" panose="020F0502020204030204" pitchFamily="34" charset="0"/>
                <a:ea typeface="Calibri" panose="020F0502020204030204" pitchFamily="34" charset="0"/>
              </a:rPr>
              <a:t> </a:t>
            </a:r>
            <a:r>
              <a:rPr lang="en-US" b="1" dirty="0" err="1">
                <a:effectLst/>
                <a:latin typeface="Calibri" panose="020F0502020204030204" pitchFamily="34" charset="0"/>
                <a:ea typeface="Calibri" panose="020F0502020204030204" pitchFamily="34" charset="0"/>
              </a:rPr>
              <a:t>smiselnih</a:t>
            </a:r>
            <a:r>
              <a:rPr lang="en-US" b="1" dirty="0">
                <a:effectLst/>
                <a:latin typeface="Calibri" panose="020F0502020204030204" pitchFamily="34" charset="0"/>
                <a:ea typeface="Calibri" panose="020F0502020204030204" pitchFamily="34" charset="0"/>
              </a:rPr>
              <a:t> </a:t>
            </a:r>
            <a:r>
              <a:rPr lang="en-US" b="1" dirty="0" err="1">
                <a:effectLst/>
                <a:latin typeface="Calibri" panose="020F0502020204030204" pitchFamily="34" charset="0"/>
                <a:ea typeface="Calibri" panose="020F0502020204030204" pitchFamily="34" charset="0"/>
              </a:rPr>
              <a:t>zaporedij</a:t>
            </a:r>
            <a:r>
              <a:rPr lang="en-US" b="1"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v </a:t>
            </a:r>
            <a:r>
              <a:rPr lang="en-US" dirty="0" err="1">
                <a:effectLst/>
                <a:latin typeface="Calibri" panose="020F0502020204030204" pitchFamily="34" charset="0"/>
                <a:ea typeface="Calibri" panose="020F0502020204030204" pitchFamily="34" charset="0"/>
              </a:rPr>
              <a:t>umetnosti</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na</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podoben</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način</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kot</a:t>
            </a:r>
            <a:r>
              <a:rPr lang="en-US" dirty="0">
                <a:effectLst/>
                <a:latin typeface="Calibri" panose="020F0502020204030204" pitchFamily="34" charset="0"/>
                <a:ea typeface="Calibri" panose="020F0502020204030204" pitchFamily="34" charset="0"/>
              </a:rPr>
              <a:t> to </a:t>
            </a:r>
            <a:r>
              <a:rPr lang="en-US" dirty="0" err="1">
                <a:effectLst/>
                <a:latin typeface="Calibri" panose="020F0502020204030204" pitchFamily="34" charset="0"/>
                <a:ea typeface="Calibri" panose="020F0502020204030204" pitchFamily="34" charset="0"/>
              </a:rPr>
              <a:t>počenemo</a:t>
            </a:r>
            <a:r>
              <a:rPr lang="en-US" dirty="0">
                <a:effectLst/>
                <a:latin typeface="Calibri" panose="020F0502020204030204" pitchFamily="34" charset="0"/>
                <a:ea typeface="Calibri" panose="020F0502020204030204" pitchFamily="34" charset="0"/>
              </a:rPr>
              <a:t> v </a:t>
            </a:r>
            <a:r>
              <a:rPr lang="en-US" dirty="0" err="1">
                <a:effectLst/>
                <a:latin typeface="Calibri" panose="020F0502020204030204" pitchFamily="34" charset="0"/>
                <a:ea typeface="Calibri" panose="020F0502020204030204" pitchFamily="34" charset="0"/>
              </a:rPr>
              <a:t>računalništvu</a:t>
            </a:r>
            <a:r>
              <a:rPr lang="en-US" dirty="0">
                <a:effectLst/>
                <a:latin typeface="Calibri" panose="020F0502020204030204" pitchFamily="34" charset="0"/>
                <a:ea typeface="Calibri" panose="020F0502020204030204" pitchFamily="34" charset="0"/>
              </a:rPr>
              <a:t> s </a:t>
            </a:r>
            <a:r>
              <a:rPr lang="en-US" b="1" dirty="0" err="1">
                <a:effectLst/>
                <a:latin typeface="Calibri" panose="020F0502020204030204" pitchFamily="34" charset="0"/>
                <a:ea typeface="Calibri" panose="020F0502020204030204" pitchFamily="34" charset="0"/>
              </a:rPr>
              <a:t>kodiranje</a:t>
            </a:r>
            <a:r>
              <a:rPr lang="en-US" b="1" dirty="0">
                <a:effectLst/>
                <a:latin typeface="Calibri" panose="020F0502020204030204" pitchFamily="34" charset="0"/>
                <a:ea typeface="Calibri" panose="020F0502020204030204" pitchFamily="34" charset="0"/>
              </a:rPr>
              <a:t>/</a:t>
            </a:r>
            <a:r>
              <a:rPr lang="en-US" b="1" dirty="0" err="1">
                <a:effectLst/>
                <a:latin typeface="Calibri" panose="020F0502020204030204" pitchFamily="34" charset="0"/>
                <a:ea typeface="Calibri" panose="020F0502020204030204" pitchFamily="34" charset="0"/>
              </a:rPr>
              <a:t>dekodiranjem</a:t>
            </a:r>
            <a:r>
              <a:rPr lang="en-US" dirty="0">
                <a:effectLst/>
                <a:latin typeface="Calibri" panose="020F0502020204030204" pitchFamily="34" charset="0"/>
                <a:ea typeface="Calibri" panose="020F0502020204030204" pitchFamily="34" charset="0"/>
              </a:rPr>
              <a:t>.</a:t>
            </a:r>
            <a:endParaRPr lang="en-SI" dirty="0">
              <a:effectLst/>
              <a:latin typeface="Calibri" panose="020F0502020204030204" pitchFamily="34" charset="0"/>
              <a:ea typeface="Calibri" panose="020F0502020204030204" pitchFamily="34" charset="0"/>
            </a:endParaRPr>
          </a:p>
          <a:p>
            <a:endParaRPr lang="en-US" sz="4000" dirty="0"/>
          </a:p>
        </p:txBody>
      </p:sp>
      <p:sp>
        <p:nvSpPr>
          <p:cNvPr id="4" name="Slide Number Placeholder 3">
            <a:extLst>
              <a:ext uri="{FF2B5EF4-FFF2-40B4-BE49-F238E27FC236}">
                <a16:creationId xmlns:a16="http://schemas.microsoft.com/office/drawing/2014/main" id="{FC128497-F3AB-EDCD-5B85-0B60CDB7DA79}"/>
              </a:ext>
            </a:extLst>
          </p:cNvPr>
          <p:cNvSpPr>
            <a:spLocks noGrp="1"/>
          </p:cNvSpPr>
          <p:nvPr>
            <p:ph type="sldNum" sz="quarter" idx="12"/>
          </p:nvPr>
        </p:nvSpPr>
        <p:spPr/>
        <p:txBody>
          <a:bodyPr/>
          <a:lstStyle/>
          <a:p>
            <a:fld id="{009095B1-20D7-443A-B8AB-1A9C3D013C85}" type="slidenum">
              <a:rPr lang="en-GB" smtClean="0"/>
              <a:t>36</a:t>
            </a:fld>
            <a:endParaRPr lang="en-GB"/>
          </a:p>
        </p:txBody>
      </p:sp>
      <p:pic>
        <p:nvPicPr>
          <p:cNvPr id="5" name="Picture 2" descr="Državni simboli | GOV.SI">
            <a:extLst>
              <a:ext uri="{FF2B5EF4-FFF2-40B4-BE49-F238E27FC236}">
                <a16:creationId xmlns:a16="http://schemas.microsoft.com/office/drawing/2014/main" id="{46ED641B-637F-162C-DEC9-10F8E4D95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240" y="5887087"/>
            <a:ext cx="1325560" cy="66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935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2D4B-8515-B8EA-A76E-1DCBD26B248B}"/>
              </a:ext>
            </a:extLst>
          </p:cNvPr>
          <p:cNvSpPr>
            <a:spLocks noGrp="1"/>
          </p:cNvSpPr>
          <p:nvPr>
            <p:ph type="title"/>
          </p:nvPr>
        </p:nvSpPr>
        <p:spPr>
          <a:xfrm>
            <a:off x="263435" y="256161"/>
            <a:ext cx="10515600" cy="1325563"/>
          </a:xfrm>
        </p:spPr>
        <p:txBody>
          <a:bodyPr/>
          <a:lstStyle/>
          <a:p>
            <a:r>
              <a:rPr lang="en-US" dirty="0"/>
              <a:t>Primer </a:t>
            </a:r>
            <a:r>
              <a:rPr lang="en-US" dirty="0" err="1"/>
              <a:t>učne</a:t>
            </a:r>
            <a:r>
              <a:rPr lang="en-US" dirty="0"/>
              <a:t> </a:t>
            </a:r>
            <a:r>
              <a:rPr lang="en-US" dirty="0" err="1"/>
              <a:t>priprave</a:t>
            </a:r>
            <a:r>
              <a:rPr lang="en-US" dirty="0"/>
              <a:t> </a:t>
            </a:r>
            <a:r>
              <a:rPr lang="en-US" dirty="0" err="1"/>
              <a:t>Ozvočenje</a:t>
            </a:r>
            <a:r>
              <a:rPr lang="en-US" dirty="0"/>
              <a:t> </a:t>
            </a:r>
            <a:r>
              <a:rPr lang="en-US" dirty="0" err="1"/>
              <a:t>slike</a:t>
            </a:r>
            <a:endParaRPr lang="en-US" dirty="0"/>
          </a:p>
        </p:txBody>
      </p:sp>
      <p:sp>
        <p:nvSpPr>
          <p:cNvPr id="4" name="Slide Number Placeholder 3">
            <a:extLst>
              <a:ext uri="{FF2B5EF4-FFF2-40B4-BE49-F238E27FC236}">
                <a16:creationId xmlns:a16="http://schemas.microsoft.com/office/drawing/2014/main" id="{B77D0874-DD6B-422A-A3B8-B8BF511C1B70}"/>
              </a:ext>
            </a:extLst>
          </p:cNvPr>
          <p:cNvSpPr>
            <a:spLocks noGrp="1"/>
          </p:cNvSpPr>
          <p:nvPr>
            <p:ph type="sldNum" sz="quarter" idx="12"/>
          </p:nvPr>
        </p:nvSpPr>
        <p:spPr/>
        <p:txBody>
          <a:bodyPr/>
          <a:lstStyle/>
          <a:p>
            <a:fld id="{009095B1-20D7-443A-B8AB-1A9C3D013C85}" type="slidenum">
              <a:rPr lang="en-GB" smtClean="0"/>
              <a:t>37</a:t>
            </a:fld>
            <a:endParaRPr lang="en-GB"/>
          </a:p>
        </p:txBody>
      </p:sp>
      <p:pic>
        <p:nvPicPr>
          <p:cNvPr id="5" name="Google Shape;104;p3">
            <a:extLst>
              <a:ext uri="{FF2B5EF4-FFF2-40B4-BE49-F238E27FC236}">
                <a16:creationId xmlns:a16="http://schemas.microsoft.com/office/drawing/2014/main" id="{145A89D9-9C99-8551-4B64-40D75E59808B}"/>
              </a:ext>
            </a:extLst>
          </p:cNvPr>
          <p:cNvPicPr preferRelativeResize="0">
            <a:picLocks noGrp="1"/>
          </p:cNvPicPr>
          <p:nvPr>
            <p:ph idx="1"/>
          </p:nvPr>
        </p:nvPicPr>
        <p:blipFill rotWithShape="1">
          <a:blip r:embed="rId2">
            <a:alphaModFix/>
          </a:blip>
          <a:srcRect/>
          <a:stretch/>
        </p:blipFill>
        <p:spPr>
          <a:xfrm>
            <a:off x="263435" y="1246347"/>
            <a:ext cx="6635931" cy="5475128"/>
          </a:xfrm>
          <a:prstGeom prst="rect">
            <a:avLst/>
          </a:prstGeom>
          <a:noFill/>
          <a:ln>
            <a:noFill/>
          </a:ln>
        </p:spPr>
      </p:pic>
      <p:sp>
        <p:nvSpPr>
          <p:cNvPr id="7" name="TextBox 6">
            <a:extLst>
              <a:ext uri="{FF2B5EF4-FFF2-40B4-BE49-F238E27FC236}">
                <a16:creationId xmlns:a16="http://schemas.microsoft.com/office/drawing/2014/main" id="{0F7BB1E3-CFF7-63A6-F1B9-5FB1F8F784EF}"/>
              </a:ext>
            </a:extLst>
          </p:cNvPr>
          <p:cNvSpPr txBox="1"/>
          <p:nvPr/>
        </p:nvSpPr>
        <p:spPr>
          <a:xfrm>
            <a:off x="7498079" y="2782390"/>
            <a:ext cx="2547258" cy="1172629"/>
          </a:xfrm>
          <a:prstGeom prst="rect">
            <a:avLst/>
          </a:prstGeom>
          <a:noFill/>
        </p:spPr>
        <p:txBody>
          <a:bodyPr wrap="square">
            <a:spAutoFit/>
          </a:bodyPr>
          <a:lstStyle/>
          <a:p>
            <a:pPr marL="0" lvl="0" indent="0" algn="l" rtl="0">
              <a:lnSpc>
                <a:spcPct val="90000"/>
              </a:lnSpc>
              <a:spcBef>
                <a:spcPts val="0"/>
              </a:spcBef>
              <a:spcAft>
                <a:spcPts val="0"/>
              </a:spcAft>
              <a:buClr>
                <a:schemeClr val="dk1"/>
              </a:buClr>
              <a:buSzPts val="2200"/>
              <a:buNone/>
            </a:pPr>
            <a:r>
              <a:rPr lang="en-GB" sz="1800" dirty="0" err="1"/>
              <a:t>Klavdij</a:t>
            </a:r>
            <a:r>
              <a:rPr lang="en-GB" sz="1800" dirty="0"/>
              <a:t> </a:t>
            </a:r>
            <a:r>
              <a:rPr lang="en-GB" sz="1800" dirty="0" err="1"/>
              <a:t>Tutta</a:t>
            </a:r>
            <a:r>
              <a:rPr lang="en-GB" sz="1800" dirty="0"/>
              <a:t> (1958): </a:t>
            </a:r>
          </a:p>
          <a:p>
            <a:pPr indent="-457200">
              <a:spcBef>
                <a:spcPts val="0"/>
              </a:spcBef>
              <a:buSzPts val="2200"/>
            </a:pPr>
            <a:r>
              <a:rPr lang="en-GB" sz="1800" dirty="0" err="1"/>
              <a:t>slikar</a:t>
            </a:r>
            <a:r>
              <a:rPr lang="en-GB" sz="1800" dirty="0"/>
              <a:t> in </a:t>
            </a:r>
            <a:r>
              <a:rPr lang="en-GB" sz="1800" dirty="0" err="1"/>
              <a:t>grafik</a:t>
            </a:r>
            <a:endParaRPr lang="en-GB" sz="1800" dirty="0"/>
          </a:p>
          <a:p>
            <a:pPr indent="-457200">
              <a:spcBef>
                <a:spcPts val="0"/>
              </a:spcBef>
              <a:buSzPts val="2200"/>
            </a:pPr>
            <a:endParaRPr lang="en-GB" dirty="0"/>
          </a:p>
          <a:p>
            <a:pPr indent="-457200">
              <a:spcBef>
                <a:spcPts val="0"/>
              </a:spcBef>
              <a:buSzPts val="2200"/>
            </a:pPr>
            <a:r>
              <a:rPr lang="en-US" dirty="0" err="1">
                <a:effectLst/>
                <a:latin typeface="Calibri" panose="020F0502020204030204" pitchFamily="34" charset="0"/>
                <a:ea typeface="Calibri" panose="020F0502020204030204" pitchFamily="34" charset="0"/>
              </a:rPr>
              <a:t>Iz</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cikla</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Točka</a:t>
            </a:r>
            <a:r>
              <a:rPr lang="en-US" dirty="0">
                <a:effectLst/>
                <a:latin typeface="Calibri" panose="020F0502020204030204" pitchFamily="34" charset="0"/>
                <a:ea typeface="Calibri" panose="020F0502020204030204" pitchFamily="34" charset="0"/>
              </a:rPr>
              <a:t> 3</a:t>
            </a:r>
            <a:endParaRPr lang="en-GB" sz="1800" dirty="0"/>
          </a:p>
        </p:txBody>
      </p:sp>
    </p:spTree>
    <p:extLst>
      <p:ext uri="{BB962C8B-B14F-4D97-AF65-F5344CB8AC3E}">
        <p14:creationId xmlns:p14="http://schemas.microsoft.com/office/powerpoint/2010/main" val="1006452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728B-511F-FF87-4E0F-E1F9F6492942}"/>
              </a:ext>
            </a:extLst>
          </p:cNvPr>
          <p:cNvSpPr>
            <a:spLocks noGrp="1"/>
          </p:cNvSpPr>
          <p:nvPr>
            <p:ph type="title"/>
          </p:nvPr>
        </p:nvSpPr>
        <p:spPr/>
        <p:txBody>
          <a:bodyPr/>
          <a:lstStyle/>
          <a:p>
            <a:r>
              <a:rPr lang="en-US" dirty="0" err="1"/>
              <a:t>Ozvočenje</a:t>
            </a:r>
            <a:r>
              <a:rPr lang="en-US" dirty="0"/>
              <a:t> </a:t>
            </a:r>
            <a:r>
              <a:rPr lang="en-US" dirty="0" err="1"/>
              <a:t>slike</a:t>
            </a:r>
            <a:endParaRPr lang="en-US" dirty="0"/>
          </a:p>
        </p:txBody>
      </p:sp>
      <p:pic>
        <p:nvPicPr>
          <p:cNvPr id="5" name="image5.jpg">
            <a:extLst>
              <a:ext uri="{FF2B5EF4-FFF2-40B4-BE49-F238E27FC236}">
                <a16:creationId xmlns:a16="http://schemas.microsoft.com/office/drawing/2014/main" id="{7C8C05FD-75F6-52B6-151E-90DC24660E1D}"/>
              </a:ext>
            </a:extLst>
          </p:cNvPr>
          <p:cNvPicPr>
            <a:picLocks noGrp="1"/>
          </p:cNvPicPr>
          <p:nvPr>
            <p:ph sz="half" idx="1"/>
          </p:nvPr>
        </p:nvPicPr>
        <p:blipFill>
          <a:blip r:embed="rId2"/>
          <a:stretch>
            <a:fillRect/>
          </a:stretch>
        </p:blipFill>
        <p:spPr>
          <a:xfrm>
            <a:off x="1253331" y="1825625"/>
            <a:ext cx="4351338" cy="4351338"/>
          </a:xfrm>
          <a:prstGeom prst="rect">
            <a:avLst/>
          </a:prstGeom>
          <a:ln/>
        </p:spPr>
      </p:pic>
      <p:sp>
        <p:nvSpPr>
          <p:cNvPr id="17" name="Content Placeholder 16">
            <a:extLst>
              <a:ext uri="{FF2B5EF4-FFF2-40B4-BE49-F238E27FC236}">
                <a16:creationId xmlns:a16="http://schemas.microsoft.com/office/drawing/2014/main" id="{8203BC5E-C384-295D-6FD4-F809D13CE572}"/>
              </a:ext>
            </a:extLst>
          </p:cNvPr>
          <p:cNvSpPr>
            <a:spLocks noGrp="1"/>
          </p:cNvSpPr>
          <p:nvPr>
            <p:ph sz="half" idx="2"/>
          </p:nvPr>
        </p:nvSpPr>
        <p:spPr/>
        <p:txBody>
          <a:bodyPr/>
          <a:lstStyle/>
          <a:p>
            <a:r>
              <a:rPr lang="en-US" dirty="0" err="1"/>
              <a:t>na</a:t>
            </a:r>
            <a:r>
              <a:rPr lang="en-US" dirty="0"/>
              <a:t> </a:t>
            </a:r>
            <a:r>
              <a:rPr lang="en-US" dirty="0" err="1"/>
              <a:t>balon</a:t>
            </a:r>
            <a:r>
              <a:rPr lang="en-US" dirty="0"/>
              <a:t> </a:t>
            </a:r>
            <a:r>
              <a:rPr lang="en-US" dirty="0" err="1"/>
              <a:t>narišejo</a:t>
            </a:r>
            <a:r>
              <a:rPr lang="en-US" dirty="0"/>
              <a:t> </a:t>
            </a:r>
            <a:r>
              <a:rPr lang="en-US" dirty="0" err="1"/>
              <a:t>lik</a:t>
            </a:r>
            <a:r>
              <a:rPr lang="en-US" dirty="0"/>
              <a:t>, ki so </a:t>
            </a:r>
            <a:r>
              <a:rPr lang="en-US" dirty="0" err="1"/>
              <a:t>izbrali</a:t>
            </a:r>
            <a:endParaRPr lang="en-US" dirty="0"/>
          </a:p>
          <a:p>
            <a:r>
              <a:rPr lang="en-US" dirty="0" err="1"/>
              <a:t>animirajo</a:t>
            </a:r>
            <a:r>
              <a:rPr lang="en-US" dirty="0"/>
              <a:t> ga</a:t>
            </a:r>
          </a:p>
          <a:p>
            <a:endParaRPr lang="en-US" dirty="0"/>
          </a:p>
          <a:p>
            <a:r>
              <a:rPr lang="en-US" sz="2600" dirty="0" err="1"/>
              <a:t>učenci</a:t>
            </a:r>
            <a:r>
              <a:rPr lang="en-US" sz="2600" dirty="0"/>
              <a:t> se </a:t>
            </a:r>
            <a:r>
              <a:rPr lang="en-US" sz="2600" dirty="0" err="1"/>
              <a:t>razdelijo</a:t>
            </a:r>
            <a:r>
              <a:rPr lang="en-US" sz="2600" dirty="0"/>
              <a:t> </a:t>
            </a:r>
            <a:r>
              <a:rPr lang="en-US" sz="2600" dirty="0" err="1"/>
              <a:t>skupine</a:t>
            </a:r>
            <a:r>
              <a:rPr lang="en-US" sz="2600" dirty="0"/>
              <a:t>:</a:t>
            </a:r>
          </a:p>
          <a:p>
            <a:pPr lvl="1"/>
            <a:r>
              <a:rPr lang="en-US" sz="2300" dirty="0" err="1"/>
              <a:t>podobnosti</a:t>
            </a:r>
            <a:r>
              <a:rPr lang="en-US" sz="2300" dirty="0"/>
              <a:t>, </a:t>
            </a:r>
            <a:r>
              <a:rPr lang="en-US" sz="2300" dirty="0" err="1"/>
              <a:t>razlike</a:t>
            </a:r>
            <a:endParaRPr lang="en-US" sz="2300" dirty="0"/>
          </a:p>
          <a:p>
            <a:pPr lvl="1"/>
            <a:endParaRPr lang="en-US" sz="2300" dirty="0"/>
          </a:p>
          <a:p>
            <a:pPr marL="0" indent="0">
              <a:buNone/>
            </a:pPr>
            <a:endParaRPr lang="en-US" sz="2700" dirty="0"/>
          </a:p>
          <a:p>
            <a:pPr marL="0" indent="0">
              <a:buNone/>
            </a:pPr>
            <a:endParaRPr lang="en-US" dirty="0"/>
          </a:p>
        </p:txBody>
      </p:sp>
      <p:sp>
        <p:nvSpPr>
          <p:cNvPr id="4" name="Slide Number Placeholder 3">
            <a:extLst>
              <a:ext uri="{FF2B5EF4-FFF2-40B4-BE49-F238E27FC236}">
                <a16:creationId xmlns:a16="http://schemas.microsoft.com/office/drawing/2014/main" id="{329ECFB9-BD5C-9105-5361-7F6CC54AF65D}"/>
              </a:ext>
            </a:extLst>
          </p:cNvPr>
          <p:cNvSpPr>
            <a:spLocks noGrp="1"/>
          </p:cNvSpPr>
          <p:nvPr>
            <p:ph type="sldNum" sz="quarter" idx="12"/>
          </p:nvPr>
        </p:nvSpPr>
        <p:spPr/>
        <p:txBody>
          <a:bodyPr/>
          <a:lstStyle/>
          <a:p>
            <a:fld id="{009095B1-20D7-443A-B8AB-1A9C3D013C85}" type="slidenum">
              <a:rPr lang="en-GB" smtClean="0"/>
              <a:t>38</a:t>
            </a:fld>
            <a:endParaRPr lang="en-GB"/>
          </a:p>
        </p:txBody>
      </p:sp>
    </p:spTree>
    <p:extLst>
      <p:ext uri="{BB962C8B-B14F-4D97-AF65-F5344CB8AC3E}">
        <p14:creationId xmlns:p14="http://schemas.microsoft.com/office/powerpoint/2010/main" val="3660987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F9957-1F78-A5C2-D865-0BFB0FEB3940}"/>
              </a:ext>
            </a:extLst>
          </p:cNvPr>
          <p:cNvSpPr>
            <a:spLocks noGrp="1"/>
          </p:cNvSpPr>
          <p:nvPr>
            <p:ph type="title"/>
          </p:nvPr>
        </p:nvSpPr>
        <p:spPr>
          <a:xfrm>
            <a:off x="685983" y="124450"/>
            <a:ext cx="3932237" cy="1600200"/>
          </a:xfrm>
        </p:spPr>
        <p:txBody>
          <a:bodyPr/>
          <a:lstStyle/>
          <a:p>
            <a:r>
              <a:rPr lang="en-US" dirty="0" err="1"/>
              <a:t>Animacija</a:t>
            </a:r>
            <a:r>
              <a:rPr lang="en-US" dirty="0"/>
              <a:t> </a:t>
            </a:r>
            <a:r>
              <a:rPr lang="en-US" dirty="0" err="1"/>
              <a:t>likov</a:t>
            </a:r>
            <a:endParaRPr lang="en-US" dirty="0"/>
          </a:p>
        </p:txBody>
      </p:sp>
      <p:sp>
        <p:nvSpPr>
          <p:cNvPr id="3" name="Content Placeholder 2">
            <a:extLst>
              <a:ext uri="{FF2B5EF4-FFF2-40B4-BE49-F238E27FC236}">
                <a16:creationId xmlns:a16="http://schemas.microsoft.com/office/drawing/2014/main" id="{0C9E41BE-1468-D2A8-F225-0F2F7E23466E}"/>
              </a:ext>
            </a:extLst>
          </p:cNvPr>
          <p:cNvSpPr>
            <a:spLocks noGrp="1"/>
          </p:cNvSpPr>
          <p:nvPr>
            <p:ph type="body" sz="half" idx="2"/>
          </p:nvPr>
        </p:nvSpPr>
        <p:spPr>
          <a:xfrm>
            <a:off x="839788" y="2057400"/>
            <a:ext cx="4772751" cy="3811588"/>
          </a:xfrm>
        </p:spPr>
        <p:txBody>
          <a:bodyPr>
            <a:normAutofit/>
          </a:bodyPr>
          <a:lstStyle/>
          <a:p>
            <a:r>
              <a:rPr lang="en-US" sz="2600" u="sng" dirty="0" err="1"/>
              <a:t>Stavki</a:t>
            </a:r>
            <a:endParaRPr lang="en-US" sz="2600" u="sng" dirty="0"/>
          </a:p>
          <a:p>
            <a:pPr>
              <a:lnSpc>
                <a:spcPct val="115000"/>
              </a:lnSpc>
              <a:spcAft>
                <a:spcPts val="800"/>
              </a:spcAft>
            </a:pPr>
            <a:r>
              <a:rPr lang="en-US" sz="2200" dirty="0">
                <a:effectLst/>
                <a:latin typeface="Calibri" panose="020F0502020204030204" pitchFamily="34" charset="0"/>
                <a:ea typeface="Calibri" panose="020F0502020204030204" pitchFamily="34" charset="0"/>
              </a:rPr>
              <a:t>LIK </a:t>
            </a:r>
            <a:r>
              <a:rPr lang="en-US" sz="2200" i="1" dirty="0">
                <a:solidFill>
                  <a:srgbClr val="F79646"/>
                </a:solidFill>
                <a:effectLst/>
                <a:latin typeface="Calibri" panose="020F0502020204030204" pitchFamily="34" charset="0"/>
                <a:ea typeface="Calibri" panose="020F0502020204030204" pitchFamily="34" charset="0"/>
              </a:rPr>
              <a:t>glagol </a:t>
            </a:r>
            <a:r>
              <a:rPr lang="en-US" sz="2200" dirty="0">
                <a:effectLst/>
                <a:latin typeface="Calibri" panose="020F0502020204030204" pitchFamily="34" charset="0"/>
                <a:ea typeface="Calibri" panose="020F0502020204030204" pitchFamily="34" charset="0"/>
              </a:rPr>
              <a:t>LIK: </a:t>
            </a:r>
          </a:p>
          <a:p>
            <a:pPr marL="342900" indent="-342900">
              <a:lnSpc>
                <a:spcPct val="115000"/>
              </a:lnSpc>
              <a:spcAft>
                <a:spcPts val="800"/>
              </a:spcAft>
              <a:buFont typeface="Courier New" panose="02070309020205020404" pitchFamily="49" charset="0"/>
              <a:buChar char="o"/>
            </a:pPr>
            <a:r>
              <a:rPr lang="en-US" sz="2200" dirty="0" err="1">
                <a:effectLst/>
                <a:latin typeface="Calibri" panose="020F0502020204030204" pitchFamily="34" charset="0"/>
                <a:ea typeface="Calibri" panose="020F0502020204030204" pitchFamily="34" charset="0"/>
              </a:rPr>
              <a:t>Npr</a:t>
            </a:r>
            <a:r>
              <a:rPr lang="en-US" sz="2200" dirty="0">
                <a:effectLst/>
                <a:latin typeface="Calibri" panose="020F0502020204030204" pitchFamily="34" charset="0"/>
                <a:ea typeface="Calibri" panose="020F0502020204030204" pitchFamily="34" charset="0"/>
              </a:rPr>
              <a:t>. LADJA </a:t>
            </a:r>
            <a:r>
              <a:rPr lang="en-US" sz="2200" i="1" dirty="0" err="1">
                <a:solidFill>
                  <a:srgbClr val="F79646"/>
                </a:solidFill>
                <a:effectLst/>
                <a:latin typeface="Calibri" panose="020F0502020204030204" pitchFamily="34" charset="0"/>
                <a:ea typeface="Calibri" panose="020F0502020204030204" pitchFamily="34" charset="0"/>
              </a:rPr>
              <a:t>se_dotakne</a:t>
            </a:r>
            <a:r>
              <a:rPr lang="en-US" sz="2200" i="1" dirty="0">
                <a:solidFill>
                  <a:srgbClr val="F79646"/>
                </a:solidFill>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OTOK-a</a:t>
            </a:r>
            <a:endParaRPr lang="en-SI" sz="2200" dirty="0">
              <a:effectLst/>
              <a:latin typeface="Calibri" panose="020F0502020204030204" pitchFamily="34" charset="0"/>
              <a:ea typeface="Calibri" panose="020F0502020204030204" pitchFamily="34" charset="0"/>
            </a:endParaRPr>
          </a:p>
          <a:p>
            <a:pPr>
              <a:lnSpc>
                <a:spcPct val="115000"/>
              </a:lnSpc>
              <a:spcAft>
                <a:spcPts val="800"/>
              </a:spcAft>
            </a:pPr>
            <a:r>
              <a:rPr lang="en-US" sz="2200" dirty="0">
                <a:effectLst/>
                <a:latin typeface="Calibri" panose="020F0502020204030204" pitchFamily="34" charset="0"/>
                <a:ea typeface="Calibri" panose="020F0502020204030204" pitchFamily="34" charset="0"/>
              </a:rPr>
              <a:t>LIK </a:t>
            </a:r>
            <a:r>
              <a:rPr lang="en-US" sz="2200" i="1" dirty="0">
                <a:solidFill>
                  <a:srgbClr val="F79646"/>
                </a:solidFill>
                <a:effectLst/>
                <a:latin typeface="Calibri" panose="020F0502020204030204" pitchFamily="34" charset="0"/>
                <a:ea typeface="Calibri" panose="020F0502020204030204" pitchFamily="34" charset="0"/>
              </a:rPr>
              <a:t>glagol </a:t>
            </a:r>
            <a:r>
              <a:rPr lang="en-US" sz="2200" dirty="0">
                <a:effectLst/>
                <a:latin typeface="Calibri" panose="020F0502020204030204" pitchFamily="34" charset="0"/>
                <a:ea typeface="Calibri" panose="020F0502020204030204" pitchFamily="34" charset="0"/>
              </a:rPr>
              <a:t>LIK </a:t>
            </a:r>
            <a:r>
              <a:rPr lang="en-US" sz="2200" dirty="0" err="1">
                <a:solidFill>
                  <a:srgbClr val="4BACC6"/>
                </a:solidFill>
                <a:effectLst/>
                <a:latin typeface="Calibri" panose="020F0502020204030204" pitchFamily="34" charset="0"/>
                <a:ea typeface="Calibri" panose="020F0502020204030204" pitchFamily="34" charset="0"/>
              </a:rPr>
              <a:t>veznik</a:t>
            </a:r>
            <a:r>
              <a:rPr lang="en-US" sz="2200" dirty="0">
                <a:solidFill>
                  <a:srgbClr val="4BACC6"/>
                </a:solidFill>
                <a:effectLst/>
                <a:latin typeface="Calibri" panose="020F0502020204030204" pitchFamily="34" charset="0"/>
                <a:ea typeface="Calibri" panose="020F0502020204030204" pitchFamily="34" charset="0"/>
              </a:rPr>
              <a:t> </a:t>
            </a:r>
            <a:r>
              <a:rPr lang="en-US" sz="2200" i="1" dirty="0">
                <a:solidFill>
                  <a:srgbClr val="F79646"/>
                </a:solidFill>
                <a:effectLst/>
                <a:latin typeface="Calibri" panose="020F0502020204030204" pitchFamily="34" charset="0"/>
                <a:ea typeface="Calibri" panose="020F0502020204030204" pitchFamily="34" charset="0"/>
              </a:rPr>
              <a:t>glagol</a:t>
            </a:r>
            <a:r>
              <a:rPr lang="en-US" sz="2200" dirty="0">
                <a:solidFill>
                  <a:srgbClr val="F79646"/>
                </a:solidFill>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LIK </a:t>
            </a:r>
            <a:endParaRPr lang="en-SI" sz="2200" dirty="0">
              <a:effectLst/>
              <a:latin typeface="Calibri" panose="020F0502020204030204" pitchFamily="34" charset="0"/>
              <a:ea typeface="Calibri" panose="020F0502020204030204" pitchFamily="34" charset="0"/>
            </a:endParaRPr>
          </a:p>
          <a:p>
            <a:pPr marL="342900" indent="-342900">
              <a:lnSpc>
                <a:spcPct val="115000"/>
              </a:lnSpc>
              <a:spcAft>
                <a:spcPts val="800"/>
              </a:spcAft>
              <a:buFont typeface="Courier New" panose="02070309020205020404" pitchFamily="49" charset="0"/>
              <a:buChar char="o"/>
            </a:pPr>
            <a:r>
              <a:rPr lang="en-US" sz="2200" dirty="0" err="1">
                <a:effectLst/>
                <a:latin typeface="Calibri" panose="020F0502020204030204" pitchFamily="34" charset="0"/>
                <a:ea typeface="Calibri" panose="020F0502020204030204" pitchFamily="34" charset="0"/>
              </a:rPr>
              <a:t>Npr</a:t>
            </a:r>
            <a:r>
              <a:rPr lang="en-US" sz="2200" dirty="0">
                <a:effectLst/>
                <a:latin typeface="Calibri" panose="020F0502020204030204" pitchFamily="34" charset="0"/>
                <a:ea typeface="Calibri" panose="020F0502020204030204" pitchFamily="34" charset="0"/>
              </a:rPr>
              <a:t>. PTIČ </a:t>
            </a:r>
            <a:r>
              <a:rPr lang="en-US" sz="2200" i="1" dirty="0" err="1">
                <a:solidFill>
                  <a:srgbClr val="F79646"/>
                </a:solidFill>
                <a:effectLst/>
                <a:latin typeface="Calibri" panose="020F0502020204030204" pitchFamily="34" charset="0"/>
                <a:ea typeface="Calibri" panose="020F0502020204030204" pitchFamily="34" charset="0"/>
              </a:rPr>
              <a:t>zgreši</a:t>
            </a:r>
            <a:r>
              <a:rPr lang="en-US" sz="2200" i="1" dirty="0">
                <a:solidFill>
                  <a:srgbClr val="F79646"/>
                </a:solidFill>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OTOK </a:t>
            </a:r>
            <a:r>
              <a:rPr lang="en-US" sz="2200" dirty="0" err="1">
                <a:solidFill>
                  <a:srgbClr val="4BACC6"/>
                </a:solidFill>
                <a:effectLst/>
                <a:latin typeface="Calibri" panose="020F0502020204030204" pitchFamily="34" charset="0"/>
                <a:ea typeface="Calibri" panose="020F0502020204030204" pitchFamily="34" charset="0"/>
              </a:rPr>
              <a:t>ampak</a:t>
            </a:r>
            <a:r>
              <a:rPr lang="en-US" sz="2200" dirty="0">
                <a:solidFill>
                  <a:srgbClr val="4BACC6"/>
                </a:solidFill>
                <a:effectLst/>
                <a:latin typeface="Calibri" panose="020F0502020204030204" pitchFamily="34" charset="0"/>
                <a:ea typeface="Calibri" panose="020F0502020204030204" pitchFamily="34" charset="0"/>
              </a:rPr>
              <a:t> </a:t>
            </a:r>
            <a:r>
              <a:rPr lang="en-US" sz="2200" i="1" dirty="0" err="1">
                <a:solidFill>
                  <a:srgbClr val="F79646"/>
                </a:solidFill>
                <a:effectLst/>
                <a:latin typeface="Calibri" panose="020F0502020204030204" pitchFamily="34" charset="0"/>
                <a:ea typeface="Calibri" panose="020F0502020204030204" pitchFamily="34" charset="0"/>
              </a:rPr>
              <a:t>obišče</a:t>
            </a:r>
            <a:r>
              <a:rPr lang="en-US" sz="2200" i="1" dirty="0">
                <a:solidFill>
                  <a:srgbClr val="F79646"/>
                </a:solidFill>
                <a:effectLst/>
                <a:latin typeface="Calibri" panose="020F0502020204030204" pitchFamily="34" charset="0"/>
                <a:ea typeface="Calibri" panose="020F0502020204030204" pitchFamily="34" charset="0"/>
              </a:rPr>
              <a:t> </a:t>
            </a:r>
            <a:r>
              <a:rPr lang="en-US" sz="2200" dirty="0">
                <a:effectLst/>
                <a:latin typeface="Calibri" panose="020F0502020204030204" pitchFamily="34" charset="0"/>
                <a:ea typeface="Calibri" panose="020F0502020204030204" pitchFamily="34" charset="0"/>
              </a:rPr>
              <a:t>DREVO </a:t>
            </a:r>
            <a:endParaRPr lang="en-SI" sz="2200" dirty="0">
              <a:effectLst/>
              <a:latin typeface="Calibri" panose="020F0502020204030204" pitchFamily="34" charset="0"/>
              <a:ea typeface="Calibri" panose="020F0502020204030204" pitchFamily="34" charset="0"/>
            </a:endParaRPr>
          </a:p>
          <a:p>
            <a:endParaRPr lang="en-US" sz="2600" dirty="0"/>
          </a:p>
          <a:p>
            <a:pPr lvl="1"/>
            <a:endParaRPr lang="en-US" sz="2200" dirty="0"/>
          </a:p>
          <a:p>
            <a:pPr lvl="1"/>
            <a:endParaRPr lang="en-US" dirty="0"/>
          </a:p>
        </p:txBody>
      </p:sp>
      <p:sp>
        <p:nvSpPr>
          <p:cNvPr id="4" name="Slide Number Placeholder 3">
            <a:extLst>
              <a:ext uri="{FF2B5EF4-FFF2-40B4-BE49-F238E27FC236}">
                <a16:creationId xmlns:a16="http://schemas.microsoft.com/office/drawing/2014/main" id="{9D417A8B-5810-CC3F-DB03-EE740DCCA99C}"/>
              </a:ext>
            </a:extLst>
          </p:cNvPr>
          <p:cNvSpPr>
            <a:spLocks noGrp="1"/>
          </p:cNvSpPr>
          <p:nvPr>
            <p:ph type="sldNum" sz="quarter" idx="12"/>
          </p:nvPr>
        </p:nvSpPr>
        <p:spPr/>
        <p:txBody>
          <a:bodyPr/>
          <a:lstStyle/>
          <a:p>
            <a:fld id="{009095B1-20D7-443A-B8AB-1A9C3D013C85}" type="slidenum">
              <a:rPr lang="en-GB" smtClean="0"/>
              <a:t>39</a:t>
            </a:fld>
            <a:endParaRPr lang="en-GB"/>
          </a:p>
        </p:txBody>
      </p:sp>
      <p:grpSp>
        <p:nvGrpSpPr>
          <p:cNvPr id="16" name="Group 15">
            <a:extLst>
              <a:ext uri="{FF2B5EF4-FFF2-40B4-BE49-F238E27FC236}">
                <a16:creationId xmlns:a16="http://schemas.microsoft.com/office/drawing/2014/main" id="{3929C833-4173-8D55-1B47-A9375E04CB9D}"/>
              </a:ext>
            </a:extLst>
          </p:cNvPr>
          <p:cNvGrpSpPr/>
          <p:nvPr/>
        </p:nvGrpSpPr>
        <p:grpSpPr>
          <a:xfrm>
            <a:off x="2522356" y="904299"/>
            <a:ext cx="9669644" cy="6184533"/>
            <a:chOff x="2522356" y="904299"/>
            <a:chExt cx="9669644" cy="6184533"/>
          </a:xfrm>
        </p:grpSpPr>
        <p:pic>
          <p:nvPicPr>
            <p:cNvPr id="5" name="Picture 4">
              <a:extLst>
                <a:ext uri="{FF2B5EF4-FFF2-40B4-BE49-F238E27FC236}">
                  <a16:creationId xmlns:a16="http://schemas.microsoft.com/office/drawing/2014/main" id="{5A02F93B-2DDF-D776-047A-D891437396A9}"/>
                </a:ext>
              </a:extLst>
            </p:cNvPr>
            <p:cNvPicPr>
              <a:picLocks noChangeAspect="1"/>
            </p:cNvPicPr>
            <p:nvPr/>
          </p:nvPicPr>
          <p:blipFill>
            <a:blip r:embed="rId2">
              <a:extLst>
                <a:ext uri="{837473B0-CC2E-450A-ABE3-18F120FF3D39}">
                  <a1611:picAttrSrcUrl xmlns:a1611="http://schemas.microsoft.com/office/drawing/2016/11/main" r:id="rId3"/>
                </a:ext>
              </a:extLst>
            </a:blip>
            <a:srcRect t="18701" b="18701"/>
            <a:stretch/>
          </p:blipFill>
          <p:spPr>
            <a:xfrm>
              <a:off x="4857299" y="1154368"/>
              <a:ext cx="7334701" cy="5201982"/>
            </a:xfrm>
            <a:prstGeom prst="rect">
              <a:avLst/>
            </a:prstGeom>
          </p:spPr>
        </p:pic>
        <p:sp>
          <p:nvSpPr>
            <p:cNvPr id="6" name="TextBox 5">
              <a:extLst>
                <a:ext uri="{FF2B5EF4-FFF2-40B4-BE49-F238E27FC236}">
                  <a16:creationId xmlns:a16="http://schemas.microsoft.com/office/drawing/2014/main" id="{A360A3B4-4DFB-9E0C-654B-8156A2C51B47}"/>
                </a:ext>
              </a:extLst>
            </p:cNvPr>
            <p:cNvSpPr txBox="1"/>
            <p:nvPr/>
          </p:nvSpPr>
          <p:spPr>
            <a:xfrm>
              <a:off x="2522356" y="6858000"/>
              <a:ext cx="9669642" cy="230832"/>
            </a:xfrm>
            <a:prstGeom prst="rect">
              <a:avLst/>
            </a:prstGeom>
            <a:noFill/>
          </p:spPr>
          <p:txBody>
            <a:bodyPr wrap="square" rtlCol="0">
              <a:spAutoFit/>
            </a:bodyPr>
            <a:lstStyle/>
            <a:p>
              <a:r>
                <a:rPr lang="en-US" sz="900">
                  <a:hlinkClick r:id="rId3" tooltip="https://pngimg.com/download/4967"/>
                </a:rPr>
                <a:t>This Photo</a:t>
              </a:r>
              <a:r>
                <a:rPr lang="en-US" sz="900"/>
                <a:t> by Unknown Author is licensed under </a:t>
              </a:r>
              <a:r>
                <a:rPr lang="en-US" sz="900">
                  <a:hlinkClick r:id="rId4" tooltip="https://creativecommons.org/licenses/by-nc/3.0/"/>
                </a:rPr>
                <a:t>CC BY-NC</a:t>
              </a:r>
              <a:endParaRPr lang="en-US" sz="900"/>
            </a:p>
          </p:txBody>
        </p:sp>
        <p:pic>
          <p:nvPicPr>
            <p:cNvPr id="7" name="Graphic 6" descr="A snowflake">
              <a:extLst>
                <a:ext uri="{FF2B5EF4-FFF2-40B4-BE49-F238E27FC236}">
                  <a16:creationId xmlns:a16="http://schemas.microsoft.com/office/drawing/2014/main" id="{CCB3D958-0475-D6A1-A51E-41D8D301D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8527" y="2428283"/>
              <a:ext cx="836680" cy="836680"/>
            </a:xfrm>
            <a:prstGeom prst="rect">
              <a:avLst/>
            </a:prstGeom>
          </p:spPr>
        </p:pic>
        <p:pic>
          <p:nvPicPr>
            <p:cNvPr id="9" name="Picture 8" descr="A green leaves on a branch&#10;&#10;Description automatically generated with medium confidence">
              <a:extLst>
                <a:ext uri="{FF2B5EF4-FFF2-40B4-BE49-F238E27FC236}">
                  <a16:creationId xmlns:a16="http://schemas.microsoft.com/office/drawing/2014/main" id="{8839FB23-253A-15FA-DF84-92EBA19FF48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135335" y="904299"/>
              <a:ext cx="3389347" cy="1694674"/>
            </a:xfrm>
            <a:prstGeom prst="rect">
              <a:avLst/>
            </a:prstGeom>
          </p:spPr>
        </p:pic>
        <p:pic>
          <p:nvPicPr>
            <p:cNvPr id="10" name="Picture 9" descr="A colorful bird with black background&#10;&#10;Description automatically generated with low confidence">
              <a:extLst>
                <a:ext uri="{FF2B5EF4-FFF2-40B4-BE49-F238E27FC236}">
                  <a16:creationId xmlns:a16="http://schemas.microsoft.com/office/drawing/2014/main" id="{0667677F-D1E1-CB70-70E8-5B51DFBDD89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656949" y="1206558"/>
              <a:ext cx="1275998" cy="1144996"/>
            </a:xfrm>
            <a:prstGeom prst="rect">
              <a:avLst/>
            </a:prstGeom>
          </p:spPr>
        </p:pic>
        <p:pic>
          <p:nvPicPr>
            <p:cNvPr id="13" name="Graphic 12" descr="Tropical scene with solid fill">
              <a:extLst>
                <a:ext uri="{FF2B5EF4-FFF2-40B4-BE49-F238E27FC236}">
                  <a16:creationId xmlns:a16="http://schemas.microsoft.com/office/drawing/2014/main" id="{ACA2E50A-1957-DC4F-21FE-AED8353D8F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14060" y="3816153"/>
              <a:ext cx="914400" cy="914400"/>
            </a:xfrm>
            <a:prstGeom prst="rect">
              <a:avLst/>
            </a:prstGeom>
          </p:spPr>
        </p:pic>
        <p:pic>
          <p:nvPicPr>
            <p:cNvPr id="14" name="Graphic 13" descr="Sailboat with solid fill">
              <a:extLst>
                <a:ext uri="{FF2B5EF4-FFF2-40B4-BE49-F238E27FC236}">
                  <a16:creationId xmlns:a16="http://schemas.microsoft.com/office/drawing/2014/main" id="{AFFE327A-4793-9681-A247-E213CC340E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25000" y="2956992"/>
              <a:ext cx="914400" cy="914400"/>
            </a:xfrm>
            <a:prstGeom prst="rect">
              <a:avLst/>
            </a:prstGeom>
          </p:spPr>
        </p:pic>
        <p:pic>
          <p:nvPicPr>
            <p:cNvPr id="15" name="Graphic 14" descr="Sparrow with solid fill">
              <a:extLst>
                <a:ext uri="{FF2B5EF4-FFF2-40B4-BE49-F238E27FC236}">
                  <a16:creationId xmlns:a16="http://schemas.microsoft.com/office/drawing/2014/main" id="{8AE13EF3-7DC7-7449-CBF4-EF385157216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6323163" y="1095375"/>
              <a:ext cx="1177548" cy="914400"/>
            </a:xfrm>
            <a:prstGeom prst="rect">
              <a:avLst/>
            </a:prstGeom>
          </p:spPr>
        </p:pic>
      </p:grpSp>
    </p:spTree>
    <p:extLst>
      <p:ext uri="{BB962C8B-B14F-4D97-AF65-F5344CB8AC3E}">
        <p14:creationId xmlns:p14="http://schemas.microsoft.com/office/powerpoint/2010/main" val="3340032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3013-EA7B-023E-D464-9FED46EC0C74}"/>
              </a:ext>
            </a:extLst>
          </p:cNvPr>
          <p:cNvSpPr>
            <a:spLocks noGrp="1"/>
          </p:cNvSpPr>
          <p:nvPr>
            <p:ph type="title"/>
          </p:nvPr>
        </p:nvSpPr>
        <p:spPr/>
        <p:txBody>
          <a:bodyPr/>
          <a:lstStyle/>
          <a:p>
            <a:r>
              <a:rPr lang="en-US" dirty="0"/>
              <a:t>INCTCORPS</a:t>
            </a:r>
          </a:p>
        </p:txBody>
      </p:sp>
      <p:sp>
        <p:nvSpPr>
          <p:cNvPr id="3" name="Content Placeholder 2">
            <a:extLst>
              <a:ext uri="{FF2B5EF4-FFF2-40B4-BE49-F238E27FC236}">
                <a16:creationId xmlns:a16="http://schemas.microsoft.com/office/drawing/2014/main" id="{DF987E48-A6DA-668D-B83C-776FD204B773}"/>
              </a:ext>
            </a:extLst>
          </p:cNvPr>
          <p:cNvSpPr>
            <a:spLocks noGrp="1"/>
          </p:cNvSpPr>
          <p:nvPr>
            <p:ph idx="1"/>
          </p:nvPr>
        </p:nvSpPr>
        <p:spPr/>
        <p:txBody>
          <a:bodyPr>
            <a:normAutofit fontScale="92500"/>
          </a:bodyPr>
          <a:lstStyle/>
          <a:p>
            <a:pPr marL="0" indent="0">
              <a:buNone/>
            </a:pPr>
            <a:r>
              <a:rPr lang="en-GB" sz="2400" dirty="0" err="1">
                <a:effectLst/>
                <a:latin typeface="Calibri" panose="020F0502020204030204" pitchFamily="34" charset="0"/>
              </a:rPr>
              <a:t>Cilji</a:t>
            </a:r>
            <a:r>
              <a:rPr lang="en-GB" sz="2400" dirty="0">
                <a:effectLst/>
                <a:latin typeface="Calibri" panose="020F0502020204030204" pitchFamily="34" charset="0"/>
              </a:rPr>
              <a:t> </a:t>
            </a:r>
            <a:r>
              <a:rPr lang="en-GB" sz="2400" dirty="0" err="1">
                <a:effectLst/>
                <a:latin typeface="Calibri" panose="020F0502020204030204" pitchFamily="34" charset="0"/>
              </a:rPr>
              <a:t>projekta</a:t>
            </a:r>
            <a:r>
              <a:rPr lang="en-GB" sz="2400" dirty="0">
                <a:effectLst/>
                <a:latin typeface="Calibri" panose="020F0502020204030204" pitchFamily="34" charset="0"/>
              </a:rPr>
              <a:t> </a:t>
            </a:r>
            <a:r>
              <a:rPr lang="en-GB" sz="2400" dirty="0" err="1">
                <a:effectLst/>
                <a:latin typeface="Calibri" panose="020F0502020204030204" pitchFamily="34" charset="0"/>
              </a:rPr>
              <a:t>vključujejo</a:t>
            </a:r>
            <a:r>
              <a:rPr lang="en-GB" sz="2400" dirty="0">
                <a:effectLst/>
                <a:latin typeface="Calibri" panose="020F0502020204030204" pitchFamily="34" charset="0"/>
              </a:rPr>
              <a:t> </a:t>
            </a:r>
            <a:r>
              <a:rPr lang="en-GB" sz="2400" dirty="0" err="1">
                <a:effectLst/>
                <a:latin typeface="Calibri" panose="020F0502020204030204" pitchFamily="34" charset="0"/>
              </a:rPr>
              <a:t>razvoj</a:t>
            </a:r>
            <a:r>
              <a:rPr lang="en-GB" sz="2400" dirty="0">
                <a:effectLst/>
                <a:latin typeface="Calibri" panose="020F0502020204030204" pitchFamily="34" charset="0"/>
              </a:rPr>
              <a:t> </a:t>
            </a:r>
            <a:r>
              <a:rPr lang="en-GB" sz="2400" dirty="0" err="1">
                <a:effectLst/>
                <a:latin typeface="Calibri" panose="020F0502020204030204" pitchFamily="34" charset="0"/>
              </a:rPr>
              <a:t>naslednjih</a:t>
            </a:r>
            <a:r>
              <a:rPr lang="en-GB" sz="2400" dirty="0">
                <a:effectLst/>
                <a:latin typeface="Calibri" panose="020F0502020204030204" pitchFamily="34" charset="0"/>
              </a:rPr>
              <a:t> </a:t>
            </a:r>
            <a:r>
              <a:rPr lang="en-GB" sz="2400" dirty="0" err="1">
                <a:effectLst/>
                <a:latin typeface="Calibri" panose="020F0502020204030204" pitchFamily="34" charset="0"/>
              </a:rPr>
              <a:t>elementov</a:t>
            </a:r>
            <a:r>
              <a:rPr lang="en-GB" sz="2400" dirty="0">
                <a:effectLst/>
                <a:latin typeface="Calibri" panose="020F0502020204030204" pitchFamily="34" charset="0"/>
              </a:rPr>
              <a:t>: </a:t>
            </a:r>
            <a:endParaRPr lang="en-GB" sz="3600" dirty="0"/>
          </a:p>
          <a:p>
            <a:pPr>
              <a:buFont typeface="Arial" panose="020B0604020202020204" pitchFamily="34" charset="0"/>
              <a:buChar char="•"/>
            </a:pPr>
            <a:r>
              <a:rPr lang="en-GB" sz="2400" b="1" dirty="0" err="1">
                <a:effectLst/>
                <a:latin typeface="Calibri" panose="020F0502020204030204" pitchFamily="34" charset="0"/>
              </a:rPr>
              <a:t>Metode</a:t>
            </a:r>
            <a:r>
              <a:rPr lang="en-GB" sz="2400" b="1" dirty="0">
                <a:effectLst/>
                <a:latin typeface="Calibri" panose="020F0502020204030204" pitchFamily="34" charset="0"/>
              </a:rPr>
              <a:t> </a:t>
            </a:r>
            <a:r>
              <a:rPr lang="en-GB" sz="2400" b="1" dirty="0" err="1">
                <a:effectLst/>
                <a:latin typeface="Calibri" panose="020F0502020204030204" pitchFamily="34" charset="0"/>
              </a:rPr>
              <a:t>poučevanja</a:t>
            </a:r>
            <a:r>
              <a:rPr lang="en-GB" sz="2400" b="1" dirty="0">
                <a:effectLst/>
                <a:latin typeface="Calibri" panose="020F0502020204030204" pitchFamily="34" charset="0"/>
              </a:rPr>
              <a:t>: </a:t>
            </a:r>
            <a:r>
              <a:rPr lang="en-GB" sz="2400" dirty="0" err="1">
                <a:effectLst/>
                <a:latin typeface="Calibri" panose="020F0502020204030204" pitchFamily="34" charset="0"/>
              </a:rPr>
              <a:t>Razviti</a:t>
            </a:r>
            <a:r>
              <a:rPr lang="en-GB" sz="2400" dirty="0">
                <a:effectLst/>
                <a:latin typeface="Calibri" panose="020F0502020204030204" pitchFamily="34" charset="0"/>
              </a:rPr>
              <a:t> </a:t>
            </a:r>
            <a:r>
              <a:rPr lang="en-GB" sz="2400" dirty="0" err="1">
                <a:effectLst/>
                <a:latin typeface="Calibri" panose="020F0502020204030204" pitchFamily="34" charset="0"/>
              </a:rPr>
              <a:t>učinkovite</a:t>
            </a:r>
            <a:r>
              <a:rPr lang="en-GB" sz="2400" dirty="0">
                <a:effectLst/>
                <a:latin typeface="Calibri" panose="020F0502020204030204" pitchFamily="34" charset="0"/>
              </a:rPr>
              <a:t> </a:t>
            </a:r>
            <a:r>
              <a:rPr lang="en-GB" sz="2400" dirty="0" err="1">
                <a:effectLst/>
                <a:latin typeface="Calibri" panose="020F0502020204030204" pitchFamily="34" charset="0"/>
              </a:rPr>
              <a:t>metode</a:t>
            </a:r>
            <a:r>
              <a:rPr lang="en-GB" sz="2400" dirty="0">
                <a:effectLst/>
                <a:latin typeface="Calibri" panose="020F0502020204030204" pitchFamily="34" charset="0"/>
              </a:rPr>
              <a:t> </a:t>
            </a:r>
            <a:r>
              <a:rPr lang="en-GB" sz="2400" dirty="0" err="1">
                <a:effectLst/>
                <a:latin typeface="Calibri" panose="020F0502020204030204" pitchFamily="34" charset="0"/>
              </a:rPr>
              <a:t>poučevanja</a:t>
            </a:r>
            <a:r>
              <a:rPr lang="en-GB" sz="2400" dirty="0">
                <a:effectLst/>
                <a:latin typeface="Calibri" panose="020F0502020204030204" pitchFamily="34" charset="0"/>
              </a:rPr>
              <a:t> </a:t>
            </a:r>
            <a:r>
              <a:rPr lang="en-GB" sz="2400" dirty="0" err="1">
                <a:effectLst/>
                <a:latin typeface="Calibri" panose="020F0502020204030204" pitchFamily="34" charset="0"/>
              </a:rPr>
              <a:t>računalniškega</a:t>
            </a:r>
            <a:r>
              <a:rPr lang="en-GB" sz="2400" dirty="0">
                <a:effectLst/>
                <a:latin typeface="Calibri" panose="020F0502020204030204" pitchFamily="34" charset="0"/>
              </a:rPr>
              <a:t> </a:t>
            </a:r>
            <a:r>
              <a:rPr lang="en-GB" sz="2400" dirty="0" err="1">
                <a:effectLst/>
                <a:latin typeface="Calibri" panose="020F0502020204030204" pitchFamily="34" charset="0"/>
              </a:rPr>
              <a:t>mišljenja</a:t>
            </a:r>
            <a:r>
              <a:rPr lang="en-GB" sz="2400" dirty="0">
                <a:effectLst/>
                <a:latin typeface="Calibri" panose="020F0502020204030204" pitchFamily="34" charset="0"/>
              </a:rPr>
              <a:t>, ki </a:t>
            </a:r>
            <a:r>
              <a:rPr lang="en-GB" sz="2400" dirty="0" err="1">
                <a:effectLst/>
                <a:latin typeface="Calibri" panose="020F0502020204030204" pitchFamily="34" charset="0"/>
              </a:rPr>
              <a:t>temeljijo</a:t>
            </a:r>
            <a:r>
              <a:rPr lang="en-GB" sz="2400" dirty="0">
                <a:effectLst/>
                <a:latin typeface="Calibri" panose="020F0502020204030204" pitchFamily="34" charset="0"/>
              </a:rPr>
              <a:t> </a:t>
            </a:r>
            <a:r>
              <a:rPr lang="en-GB" sz="2400" dirty="0" err="1">
                <a:effectLst/>
                <a:latin typeface="Calibri" panose="020F0502020204030204" pitchFamily="34" charset="0"/>
              </a:rPr>
              <a:t>na</a:t>
            </a:r>
            <a:r>
              <a:rPr lang="en-GB" sz="2400" dirty="0">
                <a:effectLst/>
                <a:latin typeface="Calibri" panose="020F0502020204030204" pitchFamily="34" charset="0"/>
              </a:rPr>
              <a:t> </a:t>
            </a:r>
            <a:r>
              <a:rPr lang="en-GB" sz="2400" dirty="0" err="1">
                <a:effectLst/>
                <a:latin typeface="Calibri" panose="020F0502020204030204" pitchFamily="34" charset="0"/>
              </a:rPr>
              <a:t>metodah</a:t>
            </a:r>
            <a:r>
              <a:rPr lang="en-GB" sz="2400" dirty="0">
                <a:effectLst/>
                <a:latin typeface="Calibri" panose="020F0502020204030204" pitchFamily="34" charset="0"/>
              </a:rPr>
              <a:t> RBR in </a:t>
            </a:r>
            <a:r>
              <a:rPr lang="en-GB" sz="2400" dirty="0" err="1">
                <a:effectLst/>
                <a:latin typeface="Calibri" panose="020F0502020204030204" pitchFamily="34" charset="0"/>
              </a:rPr>
              <a:t>vključujejo</a:t>
            </a:r>
            <a:r>
              <a:rPr lang="en-GB" sz="2400" dirty="0">
                <a:effectLst/>
                <a:latin typeface="Calibri" panose="020F0502020204030204" pitchFamily="34" charset="0"/>
              </a:rPr>
              <a:t> </a:t>
            </a:r>
            <a:r>
              <a:rPr lang="en-GB" sz="2400" dirty="0" err="1">
                <a:effectLst/>
                <a:latin typeface="Calibri" panose="020F0502020204030204" pitchFamily="34" charset="0"/>
              </a:rPr>
              <a:t>kreativno</a:t>
            </a:r>
            <a:r>
              <a:rPr lang="en-GB" sz="2400" dirty="0">
                <a:effectLst/>
                <a:latin typeface="Calibri" panose="020F0502020204030204" pitchFamily="34" charset="0"/>
              </a:rPr>
              <a:t> </a:t>
            </a:r>
            <a:r>
              <a:rPr lang="en-GB" sz="2400" dirty="0" err="1">
                <a:effectLst/>
                <a:latin typeface="Calibri" panose="020F0502020204030204" pitchFamily="34" charset="0"/>
              </a:rPr>
              <a:t>igro</a:t>
            </a:r>
            <a:r>
              <a:rPr lang="en-GB" sz="2400" dirty="0">
                <a:effectLst/>
                <a:latin typeface="Calibri" panose="020F0502020204030204" pitchFamily="34" charset="0"/>
              </a:rPr>
              <a:t>, </a:t>
            </a:r>
            <a:r>
              <a:rPr lang="en-GB" sz="2400" dirty="0" err="1">
                <a:effectLst/>
                <a:latin typeface="Calibri" panose="020F0502020204030204" pitchFamily="34" charset="0"/>
              </a:rPr>
              <a:t>izražanje</a:t>
            </a:r>
            <a:r>
              <a:rPr lang="en-GB" sz="2400" dirty="0">
                <a:effectLst/>
                <a:latin typeface="Calibri" panose="020F0502020204030204" pitchFamily="34" charset="0"/>
              </a:rPr>
              <a:t> z </a:t>
            </a:r>
            <a:r>
              <a:rPr lang="en-GB" sz="2400" dirty="0" err="1">
                <a:effectLst/>
                <a:latin typeface="Calibri" panose="020F0502020204030204" pitchFamily="34" charset="0"/>
              </a:rPr>
              <a:t>umetnostnimi</a:t>
            </a:r>
            <a:r>
              <a:rPr lang="en-GB" sz="2400" dirty="0">
                <a:effectLst/>
                <a:latin typeface="Calibri" panose="020F0502020204030204" pitchFamily="34" charset="0"/>
              </a:rPr>
              <a:t> </a:t>
            </a:r>
            <a:r>
              <a:rPr lang="en-GB" sz="2400" dirty="0" err="1">
                <a:effectLst/>
                <a:latin typeface="Calibri" panose="020F0502020204030204" pitchFamily="34" charset="0"/>
              </a:rPr>
              <a:t>jeziki</a:t>
            </a:r>
            <a:r>
              <a:rPr lang="en-GB" sz="2400" dirty="0">
                <a:effectLst/>
                <a:latin typeface="Calibri" panose="020F0502020204030204" pitchFamily="34" charset="0"/>
              </a:rPr>
              <a:t> (</a:t>
            </a:r>
            <a:r>
              <a:rPr lang="en-GB" sz="2400" dirty="0" err="1">
                <a:effectLst/>
                <a:latin typeface="Calibri" panose="020F0502020204030204" pitchFamily="34" charset="0"/>
              </a:rPr>
              <a:t>glasbena</a:t>
            </a:r>
            <a:r>
              <a:rPr lang="en-GB" sz="2400" dirty="0">
                <a:effectLst/>
                <a:latin typeface="Calibri" panose="020F0502020204030204" pitchFamily="34" charset="0"/>
              </a:rPr>
              <a:t> </a:t>
            </a:r>
            <a:r>
              <a:rPr lang="en-GB" sz="2400" dirty="0" err="1">
                <a:effectLst/>
                <a:latin typeface="Calibri" panose="020F0502020204030204" pitchFamily="34" charset="0"/>
              </a:rPr>
              <a:t>umetnost</a:t>
            </a:r>
            <a:r>
              <a:rPr lang="en-GB" sz="2400" dirty="0">
                <a:effectLst/>
                <a:latin typeface="Calibri" panose="020F0502020204030204" pitchFamily="34" charset="0"/>
              </a:rPr>
              <a:t>, </a:t>
            </a:r>
            <a:r>
              <a:rPr lang="en-GB" sz="2400" dirty="0" err="1">
                <a:effectLst/>
                <a:latin typeface="Calibri" panose="020F0502020204030204" pitchFamily="34" charset="0"/>
              </a:rPr>
              <a:t>likovna</a:t>
            </a:r>
            <a:r>
              <a:rPr lang="en-GB" sz="2400" dirty="0">
                <a:effectLst/>
                <a:latin typeface="Calibri" panose="020F0502020204030204" pitchFamily="34" charset="0"/>
              </a:rPr>
              <a:t> </a:t>
            </a:r>
            <a:r>
              <a:rPr lang="en-GB" sz="2400" dirty="0" err="1">
                <a:effectLst/>
                <a:latin typeface="Calibri" panose="020F0502020204030204" pitchFamily="34" charset="0"/>
              </a:rPr>
              <a:t>umetnost</a:t>
            </a:r>
            <a:r>
              <a:rPr lang="en-GB" sz="2400" dirty="0">
                <a:effectLst/>
                <a:latin typeface="Calibri" panose="020F0502020204030204" pitchFamily="34" charset="0"/>
              </a:rPr>
              <a:t>, </a:t>
            </a:r>
            <a:r>
              <a:rPr lang="en-GB" sz="2400" dirty="0" err="1">
                <a:effectLst/>
                <a:latin typeface="Calibri" panose="020F0502020204030204" pitchFamily="34" charset="0"/>
              </a:rPr>
              <a:t>gibalno</a:t>
            </a:r>
            <a:r>
              <a:rPr lang="en-GB" sz="2400" dirty="0">
                <a:effectLst/>
                <a:latin typeface="Calibri" panose="020F0502020204030204" pitchFamily="34" charset="0"/>
              </a:rPr>
              <a:t> </a:t>
            </a:r>
            <a:r>
              <a:rPr lang="en-GB" sz="2400" dirty="0" err="1">
                <a:effectLst/>
                <a:latin typeface="Calibri" panose="020F0502020204030204" pitchFamily="34" charset="0"/>
              </a:rPr>
              <a:t>izražanje</a:t>
            </a:r>
            <a:r>
              <a:rPr lang="en-GB" sz="2400" dirty="0">
                <a:effectLst/>
                <a:latin typeface="Calibri" panose="020F0502020204030204" pitchFamily="34" charset="0"/>
              </a:rPr>
              <a:t>, </a:t>
            </a:r>
            <a:r>
              <a:rPr lang="en-GB" sz="2400" dirty="0" err="1">
                <a:effectLst/>
                <a:latin typeface="Calibri" panose="020F0502020204030204" pitchFamily="34" charset="0"/>
              </a:rPr>
              <a:t>otroško</a:t>
            </a:r>
            <a:r>
              <a:rPr lang="en-GB" sz="2400" dirty="0">
                <a:effectLst/>
                <a:latin typeface="Calibri" panose="020F0502020204030204" pitchFamily="34" charset="0"/>
              </a:rPr>
              <a:t> </a:t>
            </a:r>
            <a:r>
              <a:rPr lang="en-GB" sz="2400" dirty="0" err="1">
                <a:effectLst/>
                <a:latin typeface="Calibri" panose="020F0502020204030204" pitchFamily="34" charset="0"/>
              </a:rPr>
              <a:t>gledališče</a:t>
            </a:r>
            <a:r>
              <a:rPr lang="en-GB" sz="2400" dirty="0">
                <a:effectLst/>
                <a:latin typeface="Calibri" panose="020F0502020204030204" pitchFamily="34" charset="0"/>
              </a:rPr>
              <a:t> </a:t>
            </a:r>
            <a:r>
              <a:rPr lang="en-GB" sz="2400" dirty="0" err="1">
                <a:effectLst/>
                <a:latin typeface="Calibri" panose="020F0502020204030204" pitchFamily="34" charset="0"/>
              </a:rPr>
              <a:t>ipd</a:t>
            </a:r>
            <a:r>
              <a:rPr lang="en-GB" sz="2400" dirty="0">
                <a:effectLst/>
                <a:latin typeface="Calibri" panose="020F0502020204030204" pitchFamily="34" charset="0"/>
              </a:rPr>
              <a:t>.). </a:t>
            </a:r>
            <a:endParaRPr lang="en-GB" sz="2400" dirty="0">
              <a:effectLst/>
              <a:latin typeface="SymbolMT"/>
            </a:endParaRPr>
          </a:p>
          <a:p>
            <a:pPr>
              <a:buFont typeface="Arial" panose="020B0604020202020204" pitchFamily="34" charset="0"/>
              <a:buChar char="•"/>
            </a:pPr>
            <a:r>
              <a:rPr lang="en-GB" sz="2400" b="1" dirty="0" err="1">
                <a:effectLst/>
                <a:latin typeface="Calibri" panose="020F0502020204030204" pitchFamily="34" charset="0"/>
              </a:rPr>
              <a:t>Smernice</a:t>
            </a:r>
            <a:r>
              <a:rPr lang="en-GB" sz="2400" b="1" dirty="0">
                <a:effectLst/>
                <a:latin typeface="Calibri" panose="020F0502020204030204" pitchFamily="34" charset="0"/>
              </a:rPr>
              <a:t> za </a:t>
            </a:r>
            <a:r>
              <a:rPr lang="en-GB" sz="2400" b="1" dirty="0" err="1">
                <a:effectLst/>
                <a:latin typeface="Calibri" panose="020F0502020204030204" pitchFamily="34" charset="0"/>
              </a:rPr>
              <a:t>učitelje</a:t>
            </a:r>
            <a:r>
              <a:rPr lang="en-GB" sz="2400" dirty="0">
                <a:effectLst/>
                <a:latin typeface="Calibri" panose="020F0502020204030204" pitchFamily="34" charset="0"/>
              </a:rPr>
              <a:t>: </a:t>
            </a:r>
            <a:r>
              <a:rPr lang="en-GB" sz="2400" dirty="0" err="1">
                <a:effectLst/>
                <a:latin typeface="Calibri" panose="020F0502020204030204" pitchFamily="34" charset="0"/>
              </a:rPr>
              <a:t>Pripraviti</a:t>
            </a:r>
            <a:r>
              <a:rPr lang="en-GB" sz="2400" dirty="0">
                <a:effectLst/>
                <a:latin typeface="Calibri" panose="020F0502020204030204" pitchFamily="34" charset="0"/>
              </a:rPr>
              <a:t> </a:t>
            </a:r>
            <a:r>
              <a:rPr lang="en-GB" sz="2400" dirty="0" err="1">
                <a:effectLst/>
                <a:latin typeface="Calibri" panose="020F0502020204030204" pitchFamily="34" charset="0"/>
              </a:rPr>
              <a:t>smernice</a:t>
            </a:r>
            <a:r>
              <a:rPr lang="en-GB" sz="2400" dirty="0">
                <a:effectLst/>
                <a:latin typeface="Calibri" panose="020F0502020204030204" pitchFamily="34" charset="0"/>
              </a:rPr>
              <a:t>, ki </a:t>
            </a:r>
            <a:r>
              <a:rPr lang="en-GB" sz="2400" dirty="0" err="1">
                <a:effectLst/>
                <a:latin typeface="Calibri" panose="020F0502020204030204" pitchFamily="34" charset="0"/>
              </a:rPr>
              <a:t>bodo</a:t>
            </a:r>
            <a:r>
              <a:rPr lang="en-GB" sz="2400" dirty="0">
                <a:effectLst/>
                <a:latin typeface="Calibri" panose="020F0502020204030204" pitchFamily="34" charset="0"/>
              </a:rPr>
              <a:t> </a:t>
            </a:r>
            <a:r>
              <a:rPr lang="en-GB" sz="2400" dirty="0" err="1">
                <a:effectLst/>
                <a:latin typeface="Calibri" panose="020F0502020204030204" pitchFamily="34" charset="0"/>
              </a:rPr>
              <a:t>učiteljem</a:t>
            </a:r>
            <a:r>
              <a:rPr lang="en-GB" sz="2400" dirty="0">
                <a:effectLst/>
                <a:latin typeface="Calibri" panose="020F0502020204030204" pitchFamily="34" charset="0"/>
              </a:rPr>
              <a:t> </a:t>
            </a:r>
            <a:r>
              <a:rPr lang="en-GB" sz="2400" dirty="0" err="1">
                <a:effectLst/>
                <a:latin typeface="Calibri" panose="020F0502020204030204" pitchFamily="34" charset="0"/>
              </a:rPr>
              <a:t>pomagale</a:t>
            </a:r>
            <a:r>
              <a:rPr lang="en-GB" sz="2400" dirty="0">
                <a:effectLst/>
                <a:latin typeface="Calibri" panose="020F0502020204030204" pitchFamily="34" charset="0"/>
              </a:rPr>
              <a:t> </a:t>
            </a:r>
            <a:r>
              <a:rPr lang="en-GB" sz="2400" dirty="0" err="1">
                <a:effectLst/>
                <a:latin typeface="Calibri" panose="020F0502020204030204" pitchFamily="34" charset="0"/>
              </a:rPr>
              <a:t>pri</a:t>
            </a:r>
            <a:r>
              <a:rPr lang="en-GB" sz="2400" dirty="0">
                <a:effectLst/>
                <a:latin typeface="Calibri" panose="020F0502020204030204" pitchFamily="34" charset="0"/>
              </a:rPr>
              <a:t> </a:t>
            </a:r>
            <a:r>
              <a:rPr lang="en-GB" sz="2400" dirty="0" err="1">
                <a:effectLst/>
                <a:latin typeface="Calibri" panose="020F0502020204030204" pitchFamily="34" charset="0"/>
              </a:rPr>
              <a:t>poučevanju</a:t>
            </a:r>
            <a:r>
              <a:rPr lang="en-GB" sz="2400" dirty="0">
                <a:effectLst/>
                <a:latin typeface="Calibri" panose="020F0502020204030204" pitchFamily="34" charset="0"/>
              </a:rPr>
              <a:t> </a:t>
            </a:r>
            <a:r>
              <a:rPr lang="en-GB" sz="2400" dirty="0" err="1">
                <a:effectLst/>
                <a:latin typeface="Calibri" panose="020F0502020204030204" pitchFamily="34" charset="0"/>
              </a:rPr>
              <a:t>računalniškega</a:t>
            </a:r>
            <a:r>
              <a:rPr lang="en-GB" sz="2400" dirty="0">
                <a:effectLst/>
                <a:latin typeface="Calibri" panose="020F0502020204030204" pitchFamily="34" charset="0"/>
              </a:rPr>
              <a:t> </a:t>
            </a:r>
            <a:r>
              <a:rPr lang="en-GB" sz="2400" dirty="0" err="1">
                <a:effectLst/>
                <a:latin typeface="Calibri" panose="020F0502020204030204" pitchFamily="34" charset="0"/>
              </a:rPr>
              <a:t>mišljenja</a:t>
            </a:r>
            <a:r>
              <a:rPr lang="en-GB" sz="2400" dirty="0">
                <a:effectLst/>
                <a:latin typeface="Calibri" panose="020F0502020204030204" pitchFamily="34" charset="0"/>
              </a:rPr>
              <a:t> z </a:t>
            </a:r>
            <a:r>
              <a:rPr lang="en-GB" sz="2400" dirty="0" err="1">
                <a:effectLst/>
                <a:latin typeface="Calibri" panose="020F0502020204030204" pitchFamily="34" charset="0"/>
              </a:rPr>
              <a:t>medpredmetnim</a:t>
            </a:r>
            <a:r>
              <a:rPr lang="en-GB" sz="2400" dirty="0">
                <a:effectLst/>
                <a:latin typeface="Calibri" panose="020F0502020204030204" pitchFamily="34" charset="0"/>
              </a:rPr>
              <a:t> </a:t>
            </a:r>
            <a:r>
              <a:rPr lang="en-GB" sz="2400" dirty="0" err="1">
                <a:effectLst/>
                <a:latin typeface="Calibri" panose="020F0502020204030204" pitchFamily="34" charset="0"/>
              </a:rPr>
              <a:t>povezovanjem</a:t>
            </a:r>
            <a:endParaRPr lang="en-GB" sz="2400" dirty="0">
              <a:latin typeface="Calibri" panose="020F0502020204030204" pitchFamily="34" charset="0"/>
            </a:endParaRPr>
          </a:p>
          <a:p>
            <a:pPr lvl="1"/>
            <a:r>
              <a:rPr lang="en-GB" sz="2000" dirty="0">
                <a:effectLst/>
                <a:latin typeface="SymbolMT"/>
                <a:hlinkClick r:id="rId2"/>
              </a:rPr>
              <a:t>http://inctcorps.pau.edu.tr/files/INCTCORPS_PR1_SLO_Final.pdf</a:t>
            </a:r>
            <a:r>
              <a:rPr lang="en-GB" sz="2000" dirty="0">
                <a:effectLst/>
                <a:latin typeface="SymbolMT"/>
              </a:rPr>
              <a:t>  - </a:t>
            </a:r>
            <a:r>
              <a:rPr lang="en-GB" b="1" dirty="0">
                <a:solidFill>
                  <a:srgbClr val="FF0000"/>
                </a:solidFill>
                <a:latin typeface="Calibri" panose="020F0502020204030204" pitchFamily="34" charset="0"/>
              </a:rPr>
              <a:t>PR1</a:t>
            </a:r>
          </a:p>
          <a:p>
            <a:pPr>
              <a:buFont typeface="Arial" panose="020B0604020202020204" pitchFamily="34" charset="0"/>
              <a:buChar char="•"/>
            </a:pPr>
            <a:r>
              <a:rPr lang="en-GB" sz="2400" b="1" dirty="0" err="1">
                <a:effectLst/>
                <a:latin typeface="Calibri" panose="020F0502020204030204" pitchFamily="34" charset="0"/>
              </a:rPr>
              <a:t>Učne</a:t>
            </a:r>
            <a:r>
              <a:rPr lang="en-GB" sz="2400" b="1" dirty="0">
                <a:effectLst/>
                <a:latin typeface="Calibri" panose="020F0502020204030204" pitchFamily="34" charset="0"/>
              </a:rPr>
              <a:t> </a:t>
            </a:r>
            <a:r>
              <a:rPr lang="en-GB" sz="2400" b="1" dirty="0" err="1">
                <a:effectLst/>
                <a:latin typeface="Calibri" panose="020F0502020204030204" pitchFamily="34" charset="0"/>
              </a:rPr>
              <a:t>priprave</a:t>
            </a:r>
            <a:r>
              <a:rPr lang="en-GB" sz="2400" b="1" dirty="0">
                <a:effectLst/>
                <a:latin typeface="Calibri" panose="020F0502020204030204" pitchFamily="34" charset="0"/>
              </a:rPr>
              <a:t>: </a:t>
            </a:r>
            <a:r>
              <a:rPr lang="en-GB" sz="2400" dirty="0" err="1">
                <a:effectLst/>
                <a:latin typeface="Calibri" panose="020F0502020204030204" pitchFamily="34" charset="0"/>
              </a:rPr>
              <a:t>Razviti</a:t>
            </a:r>
            <a:r>
              <a:rPr lang="en-GB" sz="2400" dirty="0">
                <a:effectLst/>
                <a:latin typeface="Calibri" panose="020F0502020204030204" pitchFamily="34" charset="0"/>
              </a:rPr>
              <a:t> </a:t>
            </a:r>
            <a:r>
              <a:rPr lang="en-GB" sz="2400" dirty="0" err="1">
                <a:effectLst/>
                <a:latin typeface="Calibri" panose="020F0502020204030204" pitchFamily="34" charset="0"/>
              </a:rPr>
              <a:t>učne</a:t>
            </a:r>
            <a:r>
              <a:rPr lang="en-GB" sz="2400" dirty="0">
                <a:effectLst/>
                <a:latin typeface="Calibri" panose="020F0502020204030204" pitchFamily="34" charset="0"/>
              </a:rPr>
              <a:t> </a:t>
            </a:r>
            <a:r>
              <a:rPr lang="en-GB" sz="2400" dirty="0" err="1">
                <a:effectLst/>
                <a:latin typeface="Calibri" panose="020F0502020204030204" pitchFamily="34" charset="0"/>
              </a:rPr>
              <a:t>priprave</a:t>
            </a:r>
            <a:r>
              <a:rPr lang="en-GB" sz="2400" dirty="0">
                <a:effectLst/>
                <a:latin typeface="Calibri" panose="020F0502020204030204" pitchFamily="34" charset="0"/>
              </a:rPr>
              <a:t>, ki </a:t>
            </a:r>
            <a:r>
              <a:rPr lang="en-GB" sz="2400" dirty="0" err="1">
                <a:effectLst/>
                <a:latin typeface="Calibri" panose="020F0502020204030204" pitchFamily="34" charset="0"/>
              </a:rPr>
              <a:t>vključujejo</a:t>
            </a:r>
            <a:r>
              <a:rPr lang="en-GB" sz="2400" dirty="0">
                <a:effectLst/>
                <a:latin typeface="Calibri" panose="020F0502020204030204" pitchFamily="34" charset="0"/>
              </a:rPr>
              <a:t> </a:t>
            </a:r>
            <a:r>
              <a:rPr lang="en-GB" sz="2400" dirty="0" err="1">
                <a:effectLst/>
                <a:latin typeface="Calibri" panose="020F0502020204030204" pitchFamily="34" charset="0"/>
              </a:rPr>
              <a:t>kulturno</a:t>
            </a:r>
            <a:r>
              <a:rPr lang="en-GB" sz="2400" dirty="0">
                <a:effectLst/>
                <a:latin typeface="Calibri" panose="020F0502020204030204" pitchFamily="34" charset="0"/>
              </a:rPr>
              <a:t> </a:t>
            </a:r>
            <a:r>
              <a:rPr lang="en-GB" sz="2400" dirty="0" err="1">
                <a:effectLst/>
                <a:latin typeface="Calibri" panose="020F0502020204030204" pitchFamily="34" charset="0"/>
              </a:rPr>
              <a:t>odzivne</a:t>
            </a:r>
            <a:r>
              <a:rPr lang="en-GB" sz="2400" dirty="0">
                <a:effectLst/>
                <a:latin typeface="Calibri" panose="020F0502020204030204" pitchFamily="34" charset="0"/>
              </a:rPr>
              <a:t> </a:t>
            </a:r>
            <a:r>
              <a:rPr lang="en-GB" sz="2400" dirty="0" err="1">
                <a:effectLst/>
                <a:latin typeface="Calibri" panose="020F0502020204030204" pitchFamily="34" charset="0"/>
              </a:rPr>
              <a:t>teme</a:t>
            </a:r>
            <a:r>
              <a:rPr lang="en-GB" sz="2400" dirty="0">
                <a:effectLst/>
                <a:latin typeface="Calibri" panose="020F0502020204030204" pitchFamily="34" charset="0"/>
              </a:rPr>
              <a:t> </a:t>
            </a:r>
            <a:r>
              <a:rPr lang="en-GB" sz="2400" dirty="0" err="1">
                <a:effectLst/>
                <a:latin typeface="Calibri" panose="020F0502020204030204" pitchFamily="34" charset="0"/>
              </a:rPr>
              <a:t>povezane</a:t>
            </a:r>
            <a:r>
              <a:rPr lang="en-GB" sz="2400" dirty="0">
                <a:effectLst/>
                <a:latin typeface="Calibri" panose="020F0502020204030204" pitchFamily="34" charset="0"/>
              </a:rPr>
              <a:t> z </a:t>
            </a:r>
            <a:r>
              <a:rPr lang="en-GB" sz="2400" dirty="0">
                <a:latin typeface="SymbolMT"/>
              </a:rPr>
              <a:t> </a:t>
            </a:r>
            <a:r>
              <a:rPr lang="en-GB" sz="2400" dirty="0" err="1">
                <a:effectLst/>
                <a:latin typeface="Calibri" panose="020F0502020204030204" pitchFamily="34" charset="0"/>
              </a:rPr>
              <a:t>računalniškim</a:t>
            </a:r>
            <a:r>
              <a:rPr lang="en-GB" sz="2400" dirty="0">
                <a:effectLst/>
                <a:latin typeface="Calibri" panose="020F0502020204030204" pitchFamily="34" charset="0"/>
              </a:rPr>
              <a:t> </a:t>
            </a:r>
            <a:r>
              <a:rPr lang="en-GB" sz="2400" dirty="0" err="1">
                <a:effectLst/>
                <a:latin typeface="Calibri" panose="020F0502020204030204" pitchFamily="34" charset="0"/>
              </a:rPr>
              <a:t>mišljenjem</a:t>
            </a:r>
            <a:r>
              <a:rPr lang="en-GB" sz="2400" dirty="0">
                <a:latin typeface="Calibri" panose="020F0502020204030204" pitchFamily="34" charset="0"/>
              </a:rPr>
              <a:t> (50 </a:t>
            </a:r>
            <a:r>
              <a:rPr lang="en-GB" sz="2400" dirty="0" err="1">
                <a:latin typeface="Calibri" panose="020F0502020204030204" pitchFamily="34" charset="0"/>
              </a:rPr>
              <a:t>učnih</a:t>
            </a:r>
            <a:r>
              <a:rPr lang="en-GB" sz="2400" dirty="0">
                <a:latin typeface="Calibri" panose="020F0502020204030204" pitchFamily="34" charset="0"/>
              </a:rPr>
              <a:t> </a:t>
            </a:r>
            <a:r>
              <a:rPr lang="en-GB" sz="2400" dirty="0" err="1">
                <a:latin typeface="Calibri" panose="020F0502020204030204" pitchFamily="34" charset="0"/>
              </a:rPr>
              <a:t>priprav</a:t>
            </a:r>
            <a:r>
              <a:rPr lang="en-GB" sz="2400" dirty="0">
                <a:latin typeface="Calibri" panose="020F0502020204030204" pitchFamily="34" charset="0"/>
              </a:rPr>
              <a:t>) </a:t>
            </a:r>
            <a:r>
              <a:rPr lang="en-GB" sz="2400" b="1" dirty="0">
                <a:solidFill>
                  <a:srgbClr val="FF0000"/>
                </a:solidFill>
                <a:latin typeface="Calibri" panose="020F0502020204030204" pitchFamily="34" charset="0"/>
              </a:rPr>
              <a:t>PR2</a:t>
            </a:r>
            <a:endParaRPr lang="en-GB" sz="2400" b="1" dirty="0">
              <a:solidFill>
                <a:srgbClr val="FF0000"/>
              </a:solidFill>
              <a:latin typeface="SymbolMT"/>
            </a:endParaRPr>
          </a:p>
          <a:p>
            <a:pPr lvl="1"/>
            <a:r>
              <a:rPr lang="en-GB" sz="1800" b="1" dirty="0" err="1">
                <a:latin typeface="Calibri" panose="020F0502020204030204" pitchFamily="34" charset="0"/>
              </a:rPr>
              <a:t>Kurikulum</a:t>
            </a:r>
            <a:r>
              <a:rPr lang="en-GB" sz="1800" b="1" dirty="0">
                <a:latin typeface="Calibri" panose="020F0502020204030204" pitchFamily="34" charset="0"/>
              </a:rPr>
              <a:t> za </a:t>
            </a:r>
            <a:r>
              <a:rPr lang="en-GB" sz="1800" b="1" dirty="0" err="1">
                <a:latin typeface="Calibri" panose="020F0502020204030204" pitchFamily="34" charset="0"/>
              </a:rPr>
              <a:t>poučevanje</a:t>
            </a:r>
            <a:r>
              <a:rPr lang="en-GB" sz="1800" b="1" dirty="0">
                <a:latin typeface="Calibri" panose="020F0502020204030204" pitchFamily="34" charset="0"/>
              </a:rPr>
              <a:t> RM</a:t>
            </a:r>
            <a:r>
              <a:rPr lang="en-GB" sz="1800" b="1" dirty="0">
                <a:effectLst/>
                <a:latin typeface="Calibri" panose="020F0502020204030204" pitchFamily="34" charset="0"/>
              </a:rPr>
              <a:t>: </a:t>
            </a:r>
            <a:r>
              <a:rPr lang="en-GB" sz="1800" dirty="0" err="1">
                <a:effectLst/>
                <a:latin typeface="Calibri" panose="020F0502020204030204" pitchFamily="34" charset="0"/>
              </a:rPr>
              <a:t>Pripraviti</a:t>
            </a:r>
            <a:r>
              <a:rPr lang="en-GB" sz="1800" dirty="0">
                <a:effectLst/>
                <a:latin typeface="Calibri" panose="020F0502020204030204" pitchFamily="34" charset="0"/>
              </a:rPr>
              <a:t> </a:t>
            </a:r>
            <a:r>
              <a:rPr lang="en-GB" sz="1800" dirty="0" err="1">
                <a:effectLst/>
                <a:latin typeface="Calibri" panose="020F0502020204030204" pitchFamily="34" charset="0"/>
              </a:rPr>
              <a:t>gradiva</a:t>
            </a:r>
            <a:r>
              <a:rPr lang="en-GB" sz="1800" dirty="0">
                <a:effectLst/>
                <a:latin typeface="Calibri" panose="020F0502020204030204" pitchFamily="34" charset="0"/>
              </a:rPr>
              <a:t>, ki </a:t>
            </a:r>
            <a:r>
              <a:rPr lang="en-GB" sz="1800" dirty="0" err="1">
                <a:effectLst/>
                <a:latin typeface="Calibri" panose="020F0502020204030204" pitchFamily="34" charset="0"/>
              </a:rPr>
              <a:t>bodo</a:t>
            </a:r>
            <a:r>
              <a:rPr lang="en-GB" sz="1800" dirty="0">
                <a:effectLst/>
                <a:latin typeface="Calibri" panose="020F0502020204030204" pitchFamily="34" charset="0"/>
              </a:rPr>
              <a:t> </a:t>
            </a:r>
            <a:r>
              <a:rPr lang="en-GB" sz="1800" dirty="0" err="1">
                <a:effectLst/>
                <a:latin typeface="Calibri" panose="020F0502020204030204" pitchFamily="34" charset="0"/>
              </a:rPr>
              <a:t>učiteljem</a:t>
            </a:r>
            <a:r>
              <a:rPr lang="en-GB" sz="1800" dirty="0">
                <a:effectLst/>
                <a:latin typeface="Calibri" panose="020F0502020204030204" pitchFamily="34" charset="0"/>
              </a:rPr>
              <a:t> </a:t>
            </a:r>
            <a:r>
              <a:rPr lang="en-GB" sz="1800" dirty="0" err="1">
                <a:effectLst/>
                <a:latin typeface="Calibri" panose="020F0502020204030204" pitchFamily="34" charset="0"/>
              </a:rPr>
              <a:t>pomagala</a:t>
            </a:r>
            <a:r>
              <a:rPr lang="en-GB" sz="1800" dirty="0">
                <a:effectLst/>
                <a:latin typeface="Calibri" panose="020F0502020204030204" pitchFamily="34" charset="0"/>
              </a:rPr>
              <a:t> </a:t>
            </a:r>
            <a:r>
              <a:rPr lang="en-GB" sz="1800" dirty="0" err="1">
                <a:effectLst/>
                <a:latin typeface="Calibri" panose="020F0502020204030204" pitchFamily="34" charset="0"/>
              </a:rPr>
              <a:t>pri</a:t>
            </a:r>
            <a:r>
              <a:rPr lang="en-GB" sz="1800" dirty="0">
                <a:effectLst/>
                <a:latin typeface="Calibri" panose="020F0502020204030204" pitchFamily="34" charset="0"/>
              </a:rPr>
              <a:t> </a:t>
            </a:r>
            <a:r>
              <a:rPr lang="en-GB" sz="1800" dirty="0" err="1">
                <a:effectLst/>
                <a:latin typeface="Calibri" panose="020F0502020204030204" pitchFamily="34" charset="0"/>
              </a:rPr>
              <a:t>poučevanju</a:t>
            </a:r>
            <a:r>
              <a:rPr lang="en-GB" sz="1800" dirty="0">
                <a:effectLst/>
                <a:latin typeface="Calibri" panose="020F0502020204030204" pitchFamily="34" charset="0"/>
              </a:rPr>
              <a:t> RM </a:t>
            </a:r>
            <a:r>
              <a:rPr lang="en-GB" sz="1800" dirty="0">
                <a:latin typeface="Calibri" panose="020F0502020204030204" pitchFamily="34" charset="0"/>
              </a:rPr>
              <a:t>v </a:t>
            </a:r>
            <a:r>
              <a:rPr lang="en-GB" sz="1800" dirty="0" err="1">
                <a:latin typeface="Calibri" panose="020F0502020204030204" pitchFamily="34" charset="0"/>
              </a:rPr>
              <a:t>osnovnih</a:t>
            </a:r>
            <a:r>
              <a:rPr lang="en-GB" sz="1800" dirty="0">
                <a:latin typeface="Calibri" panose="020F0502020204030204" pitchFamily="34" charset="0"/>
              </a:rPr>
              <a:t> </a:t>
            </a:r>
            <a:r>
              <a:rPr lang="en-GB" sz="1800" dirty="0" err="1">
                <a:latin typeface="Calibri" panose="020F0502020204030204" pitchFamily="34" charset="0"/>
              </a:rPr>
              <a:t>šolah</a:t>
            </a:r>
            <a:r>
              <a:rPr lang="en-GB" sz="1800" dirty="0">
                <a:latin typeface="Calibri" panose="020F0502020204030204" pitchFamily="34" charset="0"/>
              </a:rPr>
              <a:t>. </a:t>
            </a:r>
          </a:p>
          <a:p>
            <a:r>
              <a:rPr lang="en-GB" sz="2200" b="1" dirty="0" err="1">
                <a:latin typeface="Calibri" panose="020F0502020204030204" pitchFamily="34" charset="0"/>
              </a:rPr>
              <a:t>Validacija</a:t>
            </a:r>
            <a:r>
              <a:rPr lang="en-GB" sz="2200" dirty="0">
                <a:latin typeface="Calibri" panose="020F0502020204030204" pitchFamily="34" charset="0"/>
              </a:rPr>
              <a:t>: </a:t>
            </a:r>
            <a:r>
              <a:rPr lang="en-GB" sz="2200" dirty="0" err="1">
                <a:latin typeface="Calibri" panose="020F0502020204030204" pitchFamily="34" charset="0"/>
              </a:rPr>
              <a:t>izvesti</a:t>
            </a:r>
            <a:r>
              <a:rPr lang="en-GB" sz="2200" dirty="0">
                <a:latin typeface="Calibri" panose="020F0502020204030204" pitchFamily="34" charset="0"/>
              </a:rPr>
              <a:t> </a:t>
            </a:r>
            <a:r>
              <a:rPr lang="en-GB" sz="2200" dirty="0" err="1">
                <a:latin typeface="Calibri" panose="020F0502020204030204" pitchFamily="34" charset="0"/>
              </a:rPr>
              <a:t>upouk</a:t>
            </a:r>
            <a:r>
              <a:rPr lang="en-GB" sz="2200" dirty="0">
                <a:latin typeface="Calibri" panose="020F0502020204030204" pitchFamily="34" charset="0"/>
              </a:rPr>
              <a:t> v </a:t>
            </a:r>
            <a:r>
              <a:rPr lang="en-GB" sz="2200" dirty="0" err="1">
                <a:latin typeface="Calibri" panose="020F0502020204030204" pitchFamily="34" charset="0"/>
              </a:rPr>
              <a:t>obesgu</a:t>
            </a:r>
            <a:r>
              <a:rPr lang="en-GB" sz="2200" dirty="0">
                <a:latin typeface="Calibri" panose="020F0502020204030204" pitchFamily="34" charset="0"/>
              </a:rPr>
              <a:t> 30 </a:t>
            </a:r>
            <a:r>
              <a:rPr lang="en-GB" sz="2200" dirty="0" err="1">
                <a:latin typeface="Calibri" panose="020F0502020204030204" pitchFamily="34" charset="0"/>
              </a:rPr>
              <a:t>ur</a:t>
            </a:r>
            <a:r>
              <a:rPr lang="en-GB" sz="2200" dirty="0">
                <a:latin typeface="Calibri" panose="020F0502020204030204" pitchFamily="34" charset="0"/>
              </a:rPr>
              <a:t> v </a:t>
            </a:r>
            <a:r>
              <a:rPr lang="en-GB" sz="2200" dirty="0" err="1">
                <a:latin typeface="Calibri" panose="020F0502020204030204" pitchFamily="34" charset="0"/>
              </a:rPr>
              <a:t>izbranih</a:t>
            </a:r>
            <a:r>
              <a:rPr lang="en-GB" sz="2200" dirty="0">
                <a:latin typeface="Calibri" panose="020F0502020204030204" pitchFamily="34" charset="0"/>
              </a:rPr>
              <a:t> </a:t>
            </a:r>
            <a:r>
              <a:rPr lang="en-GB" sz="2200" dirty="0" err="1">
                <a:latin typeface="Calibri" panose="020F0502020204030204" pitchFamily="34" charset="0"/>
              </a:rPr>
              <a:t>šolah</a:t>
            </a:r>
            <a:r>
              <a:rPr lang="en-GB" sz="2200" dirty="0">
                <a:latin typeface="Calibri" panose="020F0502020204030204" pitchFamily="34" charset="0"/>
              </a:rPr>
              <a:t>. </a:t>
            </a:r>
            <a:r>
              <a:rPr lang="en-GB" sz="2200" dirty="0" err="1">
                <a:latin typeface="Calibri" panose="020F0502020204030204" pitchFamily="34" charset="0"/>
              </a:rPr>
              <a:t>Oceniti</a:t>
            </a:r>
            <a:r>
              <a:rPr lang="en-GB" sz="2200" dirty="0">
                <a:latin typeface="Calibri" panose="020F0502020204030204" pitchFamily="34" charset="0"/>
              </a:rPr>
              <a:t> </a:t>
            </a:r>
            <a:r>
              <a:rPr lang="en-GB" sz="2200" dirty="0" err="1">
                <a:latin typeface="Calibri" panose="020F0502020204030204" pitchFamily="34" charset="0"/>
              </a:rPr>
              <a:t>uspešnost</a:t>
            </a:r>
            <a:r>
              <a:rPr lang="en-GB" sz="2200" dirty="0">
                <a:latin typeface="Calibri" panose="020F0502020204030204" pitchFamily="34" charset="0"/>
              </a:rPr>
              <a:t> </a:t>
            </a:r>
            <a:r>
              <a:rPr lang="en-GB" sz="2400" b="1" dirty="0">
                <a:solidFill>
                  <a:srgbClr val="FF0000"/>
                </a:solidFill>
                <a:latin typeface="Calibri" panose="020F0502020204030204" pitchFamily="34" charset="0"/>
              </a:rPr>
              <a:t>PR3</a:t>
            </a:r>
          </a:p>
          <a:p>
            <a:endParaRPr lang="en-GB" sz="2400" dirty="0">
              <a:effectLst/>
              <a:latin typeface="SymbolMT"/>
            </a:endParaRPr>
          </a:p>
          <a:p>
            <a:endParaRPr lang="en-US" dirty="0"/>
          </a:p>
        </p:txBody>
      </p:sp>
      <p:sp>
        <p:nvSpPr>
          <p:cNvPr id="4" name="Slide Number Placeholder 3">
            <a:extLst>
              <a:ext uri="{FF2B5EF4-FFF2-40B4-BE49-F238E27FC236}">
                <a16:creationId xmlns:a16="http://schemas.microsoft.com/office/drawing/2014/main" id="{79072AB8-CAFC-7E7A-4F24-F55825F5AC03}"/>
              </a:ext>
            </a:extLst>
          </p:cNvPr>
          <p:cNvSpPr>
            <a:spLocks noGrp="1"/>
          </p:cNvSpPr>
          <p:nvPr>
            <p:ph type="sldNum" sz="quarter" idx="12"/>
          </p:nvPr>
        </p:nvSpPr>
        <p:spPr/>
        <p:txBody>
          <a:bodyPr/>
          <a:lstStyle/>
          <a:p>
            <a:fld id="{009095B1-20D7-443A-B8AB-1A9C3D013C85}" type="slidenum">
              <a:rPr lang="en-GB" smtClean="0"/>
              <a:t>4</a:t>
            </a:fld>
            <a:endParaRPr lang="en-GB"/>
          </a:p>
        </p:txBody>
      </p:sp>
    </p:spTree>
    <p:extLst>
      <p:ext uri="{BB962C8B-B14F-4D97-AF65-F5344CB8AC3E}">
        <p14:creationId xmlns:p14="http://schemas.microsoft.com/office/powerpoint/2010/main" val="3500090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7211E6-319A-2782-638A-2D502C4784C0}"/>
              </a:ext>
            </a:extLst>
          </p:cNvPr>
          <p:cNvSpPr>
            <a:spLocks noGrp="1"/>
          </p:cNvSpPr>
          <p:nvPr>
            <p:ph type="title"/>
          </p:nvPr>
        </p:nvSpPr>
        <p:spPr/>
        <p:txBody>
          <a:bodyPr/>
          <a:lstStyle/>
          <a:p>
            <a:r>
              <a:rPr lang="en-US" dirty="0" err="1"/>
              <a:t>Dejavnost</a:t>
            </a:r>
            <a:r>
              <a:rPr lang="en-US" dirty="0"/>
              <a:t> </a:t>
            </a:r>
            <a:r>
              <a:rPr lang="en-US" u="sng" dirty="0" err="1"/>
              <a:t>kodiranja</a:t>
            </a:r>
            <a:r>
              <a:rPr lang="en-US" dirty="0"/>
              <a:t>/</a:t>
            </a:r>
            <a:r>
              <a:rPr lang="en-US" u="sng" dirty="0" err="1"/>
              <a:t>dekodiranja</a:t>
            </a:r>
            <a:endParaRPr lang="en-US" u="sng" dirty="0"/>
          </a:p>
        </p:txBody>
      </p:sp>
      <p:sp>
        <p:nvSpPr>
          <p:cNvPr id="7" name="Content Placeholder 6">
            <a:extLst>
              <a:ext uri="{FF2B5EF4-FFF2-40B4-BE49-F238E27FC236}">
                <a16:creationId xmlns:a16="http://schemas.microsoft.com/office/drawing/2014/main" id="{386AF0B6-5846-A20A-5394-A0AB51C0BA66}"/>
              </a:ext>
            </a:extLst>
          </p:cNvPr>
          <p:cNvSpPr>
            <a:spLocks noGrp="1"/>
          </p:cNvSpPr>
          <p:nvPr>
            <p:ph idx="1"/>
          </p:nvPr>
        </p:nvSpPr>
        <p:spPr/>
        <p:txBody>
          <a:bodyPr/>
          <a:lstStyle/>
          <a:p>
            <a:pPr>
              <a:lnSpc>
                <a:spcPct val="115000"/>
              </a:lnSpc>
              <a:spcAft>
                <a:spcPts val="800"/>
              </a:spcAft>
            </a:pPr>
            <a:r>
              <a:rPr lang="en-US" sz="1800" dirty="0" err="1">
                <a:effectLst/>
                <a:latin typeface="Calibri" panose="020F0502020204030204" pitchFamily="34" charset="0"/>
                <a:ea typeface="Calibri" panose="020F0502020204030204" pitchFamily="34" charset="0"/>
              </a:rPr>
              <a:t>Barvam</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lahko</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pripišemo</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drugačen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pomen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Npr</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številke</a:t>
            </a:r>
            <a:endParaRPr lang="en-SI" sz="1800" dirty="0">
              <a:effectLst/>
              <a:latin typeface="Calibri" panose="020F0502020204030204" pitchFamily="34" charset="0"/>
              <a:ea typeface="Calibri" panose="020F0502020204030204" pitchFamily="34" charset="0"/>
            </a:endParaRPr>
          </a:p>
          <a:p>
            <a:pPr>
              <a:lnSpc>
                <a:spcPct val="115000"/>
              </a:lnSpc>
              <a:spcAft>
                <a:spcPts val="800"/>
              </a:spcAft>
            </a:pPr>
            <a:r>
              <a:rPr lang="en-US" sz="1800" dirty="0" err="1">
                <a:effectLst/>
                <a:latin typeface="Calibri" panose="020F0502020204030204" pitchFamily="34" charset="0"/>
                <a:ea typeface="Calibri" panose="020F0502020204030204" pitchFamily="34" charset="0"/>
              </a:rPr>
              <a:t>Rdeča</a:t>
            </a:r>
            <a:r>
              <a:rPr lang="en-US" sz="1800" dirty="0">
                <a:effectLst/>
                <a:latin typeface="Calibri" panose="020F0502020204030204" pitchFamily="34" charset="0"/>
                <a:ea typeface="Calibri" panose="020F0502020204030204" pitchFamily="34" charset="0"/>
              </a:rPr>
              <a:t> - 1, </a:t>
            </a:r>
            <a:r>
              <a:rPr lang="en-US" sz="1800" dirty="0" err="1">
                <a:effectLst/>
                <a:latin typeface="Calibri" panose="020F0502020204030204" pitchFamily="34" charset="0"/>
                <a:ea typeface="Calibri" panose="020F0502020204030204" pitchFamily="34" charset="0"/>
              </a:rPr>
              <a:t>oranžna</a:t>
            </a:r>
            <a:r>
              <a:rPr lang="en-US" sz="1800" dirty="0">
                <a:effectLst/>
                <a:latin typeface="Calibri" panose="020F0502020204030204" pitchFamily="34" charset="0"/>
                <a:ea typeface="Calibri" panose="020F0502020204030204" pitchFamily="34" charset="0"/>
              </a:rPr>
              <a:t> - 2, </a:t>
            </a:r>
            <a:r>
              <a:rPr lang="en-US" sz="1800" dirty="0" err="1">
                <a:effectLst/>
                <a:latin typeface="Calibri" panose="020F0502020204030204" pitchFamily="34" charset="0"/>
                <a:ea typeface="Calibri" panose="020F0502020204030204" pitchFamily="34" charset="0"/>
              </a:rPr>
              <a:t>rumena</a:t>
            </a:r>
            <a:r>
              <a:rPr lang="en-US" sz="1800" dirty="0">
                <a:effectLst/>
                <a:latin typeface="Calibri" panose="020F0502020204030204" pitchFamily="34" charset="0"/>
                <a:ea typeface="Calibri" panose="020F0502020204030204" pitchFamily="34" charset="0"/>
              </a:rPr>
              <a:t> - 3, </a:t>
            </a:r>
            <a:r>
              <a:rPr lang="en-US" sz="1800" dirty="0" err="1">
                <a:effectLst/>
                <a:latin typeface="Calibri" panose="020F0502020204030204" pitchFamily="34" charset="0"/>
                <a:ea typeface="Calibri" panose="020F0502020204030204" pitchFamily="34" charset="0"/>
              </a:rPr>
              <a:t>zelena</a:t>
            </a:r>
            <a:r>
              <a:rPr lang="en-US" sz="1800" dirty="0">
                <a:effectLst/>
                <a:latin typeface="Calibri" panose="020F0502020204030204" pitchFamily="34" charset="0"/>
                <a:ea typeface="Calibri" panose="020F0502020204030204" pitchFamily="34" charset="0"/>
              </a:rPr>
              <a:t> - 4, </a:t>
            </a:r>
            <a:r>
              <a:rPr lang="en-US" sz="1800" dirty="0" err="1">
                <a:effectLst/>
                <a:latin typeface="Calibri" panose="020F0502020204030204" pitchFamily="34" charset="0"/>
                <a:ea typeface="Calibri" panose="020F0502020204030204" pitchFamily="34" charset="0"/>
              </a:rPr>
              <a:t>modra</a:t>
            </a:r>
            <a:r>
              <a:rPr lang="en-US" sz="1800" dirty="0">
                <a:effectLst/>
                <a:latin typeface="Calibri" panose="020F0502020204030204" pitchFamily="34" charset="0"/>
                <a:ea typeface="Calibri" panose="020F0502020204030204" pitchFamily="34" charset="0"/>
              </a:rPr>
              <a:t> - 5, </a:t>
            </a:r>
            <a:r>
              <a:rPr lang="en-US" sz="1800" dirty="0" err="1">
                <a:effectLst/>
                <a:latin typeface="Calibri" panose="020F0502020204030204" pitchFamily="34" charset="0"/>
                <a:ea typeface="Calibri" panose="020F0502020204030204" pitchFamily="34" charset="0"/>
              </a:rPr>
              <a:t>cian</a:t>
            </a:r>
            <a:r>
              <a:rPr lang="en-US" sz="1800" dirty="0">
                <a:effectLst/>
                <a:latin typeface="Calibri" panose="020F0502020204030204" pitchFamily="34" charset="0"/>
                <a:ea typeface="Calibri" panose="020F0502020204030204" pitchFamily="34" charset="0"/>
              </a:rPr>
              <a:t>- 6, </a:t>
            </a:r>
            <a:r>
              <a:rPr lang="en-US" sz="1800" dirty="0" err="1">
                <a:effectLst/>
                <a:latin typeface="Calibri" panose="020F0502020204030204" pitchFamily="34" charset="0"/>
                <a:ea typeface="Calibri" panose="020F0502020204030204" pitchFamily="34" charset="0"/>
              </a:rPr>
              <a:t>bela</a:t>
            </a:r>
            <a:r>
              <a:rPr lang="en-US" sz="1800" dirty="0">
                <a:effectLst/>
                <a:latin typeface="Calibri" panose="020F0502020204030204" pitchFamily="34" charset="0"/>
                <a:ea typeface="Calibri" panose="020F0502020204030204" pitchFamily="34" charset="0"/>
              </a:rPr>
              <a:t> - 7...</a:t>
            </a:r>
            <a:endParaRPr lang="en-SI" sz="1800" dirty="0">
              <a:effectLst/>
              <a:latin typeface="Calibri" panose="020F0502020204030204" pitchFamily="34" charset="0"/>
              <a:ea typeface="Calibri" panose="020F0502020204030204" pitchFamily="34" charset="0"/>
            </a:endParaRPr>
          </a:p>
          <a:p>
            <a:pPr>
              <a:lnSpc>
                <a:spcPct val="115000"/>
              </a:lnSpc>
              <a:spcAft>
                <a:spcPts val="800"/>
              </a:spcAft>
            </a:pPr>
            <a:r>
              <a:rPr lang="en-US" sz="1800" dirty="0" err="1">
                <a:effectLst/>
                <a:latin typeface="Calibri" panose="020F0502020204030204" pitchFamily="34" charset="0"/>
                <a:ea typeface="Calibri" panose="020F0502020204030204" pitchFamily="34" charset="0"/>
              </a:rPr>
              <a:t>Učitelj</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prosi</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naključno</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izbranega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učenca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naj</a:t>
            </a:r>
            <a:r>
              <a:rPr lang="en-US" sz="1800" dirty="0">
                <a:effectLst/>
                <a:latin typeface="Calibri" panose="020F0502020204030204" pitchFamily="34" charset="0"/>
                <a:ea typeface="Calibri" panose="020F0502020204030204" pitchFamily="34" charset="0"/>
              </a:rPr>
              <a:t> pride pred </a:t>
            </a:r>
            <a:r>
              <a:rPr lang="en-US" sz="1800" dirty="0" err="1">
                <a:effectLst/>
                <a:latin typeface="Calibri" panose="020F0502020204030204" pitchFamily="34" charset="0"/>
                <a:ea typeface="Calibri" panose="020F0502020204030204" pitchFamily="34" charset="0"/>
              </a:rPr>
              <a:t>tablo</a:t>
            </a:r>
            <a:r>
              <a:rPr lang="en-US" sz="1800" dirty="0">
                <a:effectLst/>
                <a:latin typeface="Calibri" panose="020F0502020204030204" pitchFamily="34" charset="0"/>
                <a:ea typeface="Calibri" panose="020F0502020204030204" pitchFamily="34" charset="0"/>
              </a:rPr>
              <a:t>.</a:t>
            </a:r>
            <a:endParaRPr lang="en-SI" sz="1800" dirty="0">
              <a:effectLst/>
              <a:latin typeface="Calibri" panose="020F0502020204030204" pitchFamily="34" charset="0"/>
              <a:ea typeface="Calibri" panose="020F0502020204030204" pitchFamily="34" charset="0"/>
            </a:endParaRPr>
          </a:p>
          <a:p>
            <a:pPr>
              <a:lnSpc>
                <a:spcPct val="115000"/>
              </a:lnSpc>
              <a:spcAft>
                <a:spcPts val="800"/>
              </a:spcAft>
            </a:pPr>
            <a:r>
              <a:rPr lang="en-US" sz="1800" dirty="0" err="1">
                <a:effectLst/>
                <a:latin typeface="Calibri" panose="020F0502020204030204" pitchFamily="34" charset="0"/>
                <a:ea typeface="Calibri" panose="020F0502020204030204" pitchFamily="34" charset="0"/>
              </a:rPr>
              <a:t>Skupaj</a:t>
            </a:r>
            <a:r>
              <a:rPr lang="en-US" sz="1800" dirty="0">
                <a:effectLst/>
                <a:latin typeface="Calibri" panose="020F0502020204030204" pitchFamily="34" charset="0"/>
                <a:ea typeface="Calibri" panose="020F0502020204030204" pitchFamily="34" charset="0"/>
              </a:rPr>
              <a:t> z </a:t>
            </a:r>
            <a:r>
              <a:rPr lang="en-US" sz="1800" dirty="0" err="1">
                <a:effectLst/>
                <a:latin typeface="Calibri" panose="020F0502020204030204" pitchFamily="34" charset="0"/>
                <a:ea typeface="Calibri" panose="020F0502020204030204" pitchFamily="34" charset="0"/>
              </a:rPr>
              <a:t>učencem</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kodiramo</a:t>
            </a:r>
            <a:r>
              <a:rPr lang="en-US" sz="1800" dirty="0">
                <a:effectLst/>
                <a:latin typeface="Calibri" panose="020F0502020204030204" pitchFamily="34" charset="0"/>
                <a:ea typeface="Calibri" panose="020F0502020204030204" pitchFamily="34" charset="0"/>
              </a:rPr>
              <a:t> datum </a:t>
            </a:r>
            <a:r>
              <a:rPr lang="en-US" sz="1800" dirty="0" err="1">
                <a:effectLst/>
                <a:latin typeface="Calibri" panose="020F0502020204030204" pitchFamily="34" charset="0"/>
                <a:ea typeface="Calibri" panose="020F0502020204030204" pitchFamily="34" charset="0"/>
              </a:rPr>
              <a:t>praznika</a:t>
            </a:r>
            <a:r>
              <a:rPr lang="en-US" sz="1800" dirty="0">
                <a:effectLst/>
                <a:latin typeface="Calibri" panose="020F0502020204030204" pitchFamily="34" charset="0"/>
                <a:ea typeface="Calibri" panose="020F0502020204030204" pitchFamily="34" charset="0"/>
              </a:rPr>
              <a:t>, ki je </a:t>
            </a:r>
            <a:r>
              <a:rPr lang="en-US" sz="1800" dirty="0" err="1">
                <a:effectLst/>
                <a:latin typeface="Calibri" panose="020F0502020204030204" pitchFamily="34" charset="0"/>
                <a:ea typeface="Calibri" panose="020F0502020204030204" pitchFamily="34" charset="0"/>
              </a:rPr>
              <a:t>časovno</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najbližji</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dnevu</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katerega</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bo</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izvedena</a:t>
            </a:r>
            <a:r>
              <a:rPr lang="en-US" sz="1800" dirty="0">
                <a:effectLst/>
                <a:latin typeface="Calibri" panose="020F0502020204030204" pitchFamily="34" charset="0"/>
                <a:ea typeface="Calibri" panose="020F0502020204030204" pitchFamily="34" charset="0"/>
              </a:rPr>
              <a:t> ta </a:t>
            </a:r>
            <a:r>
              <a:rPr lang="en-US" sz="1800" dirty="0" err="1">
                <a:effectLst/>
                <a:latin typeface="Calibri" panose="020F0502020204030204" pitchFamily="34" charset="0"/>
                <a:ea typeface="Calibri" panose="020F0502020204030204" pitchFamily="34" charset="0"/>
              </a:rPr>
              <a:t>dejavnost</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Recimo</a:t>
            </a:r>
            <a:r>
              <a:rPr lang="en-US" sz="1800" dirty="0">
                <a:effectLst/>
                <a:latin typeface="Calibri" panose="020F0502020204030204" pitchFamily="34" charset="0"/>
                <a:ea typeface="Calibri" panose="020F0502020204030204" pitchFamily="34" charset="0"/>
              </a:rPr>
              <a:t>, da je to 1. </a:t>
            </a:r>
            <a:r>
              <a:rPr lang="en-US" sz="1800" dirty="0" err="1">
                <a:effectLst/>
                <a:latin typeface="Calibri" panose="020F0502020204030204" pitchFamily="34" charset="0"/>
                <a:ea typeface="Calibri" panose="020F0502020204030204" pitchFamily="34" charset="0"/>
              </a:rPr>
              <a:t>maj.</a:t>
            </a:r>
            <a:endParaRPr lang="en-SI" sz="1800" dirty="0">
              <a:effectLst/>
              <a:latin typeface="Calibri" panose="020F0502020204030204" pitchFamily="34" charset="0"/>
              <a:ea typeface="Calibri" panose="020F0502020204030204" pitchFamily="34" charset="0"/>
            </a:endParaRPr>
          </a:p>
          <a:p>
            <a:pPr>
              <a:lnSpc>
                <a:spcPct val="115000"/>
              </a:lnSpc>
              <a:spcAft>
                <a:spcPts val="800"/>
              </a:spcAft>
            </a:pPr>
            <a:r>
              <a:rPr lang="en-US" sz="1800" dirty="0">
                <a:effectLst/>
                <a:latin typeface="Calibri" panose="020F0502020204030204" pitchFamily="34" charset="0"/>
                <a:ea typeface="Calibri" panose="020F0502020204030204" pitchFamily="34" charset="0"/>
              </a:rPr>
              <a:t>S </a:t>
            </a:r>
            <a:r>
              <a:rPr lang="en-US" sz="1800" dirty="0" err="1">
                <a:effectLst/>
                <a:latin typeface="Calibri" panose="020F0502020204030204" pitchFamily="34" charset="0"/>
                <a:ea typeface="Calibri" panose="020F0502020204030204" pitchFamily="34" charset="0"/>
              </a:rPr>
              <a:t>povabilom</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učencem</a:t>
            </a:r>
            <a:r>
              <a:rPr lang="en-US" sz="1800" dirty="0">
                <a:effectLst/>
                <a:latin typeface="Calibri" panose="020F0502020204030204" pitchFamily="34" charset="0"/>
                <a:ea typeface="Calibri" panose="020F0502020204030204" pitchFamily="34" charset="0"/>
              </a:rPr>
              <a:t> z </a:t>
            </a:r>
            <a:r>
              <a:rPr lang="en-US" sz="1800" dirty="0" err="1">
                <a:effectLst/>
                <a:latin typeface="Calibri" panose="020F0502020204030204" pitchFamily="34" charset="0"/>
                <a:ea typeface="Calibri" panose="020F0502020204030204" pitchFamily="34" charset="0"/>
              </a:rPr>
              <a:t>ustreznimi</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barvami</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najprej</a:t>
            </a:r>
            <a:r>
              <a:rPr lang="en-US" sz="1800" dirty="0">
                <a:effectLst/>
                <a:latin typeface="Calibri" panose="020F0502020204030204" pitchFamily="34" charset="0"/>
                <a:ea typeface="Calibri" panose="020F0502020204030204" pitchFamily="34" charset="0"/>
              </a:rPr>
              <a:t> z </a:t>
            </a:r>
            <a:r>
              <a:rPr lang="en-US" sz="1800" dirty="0" err="1">
                <a:effectLst/>
                <a:latin typeface="Calibri" panose="020F0502020204030204" pitchFamily="34" charset="0"/>
                <a:ea typeface="Calibri" panose="020F0502020204030204" pitchFamily="34" charset="0"/>
              </a:rPr>
              <a:t>rdečo</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kodiramo</a:t>
            </a:r>
            <a:r>
              <a:rPr lang="en-US" sz="1800" dirty="0">
                <a:effectLst/>
                <a:latin typeface="Calibri" panose="020F0502020204030204" pitchFamily="34" charset="0"/>
                <a:ea typeface="Calibri" panose="020F0502020204030204" pitchFamily="34" charset="0"/>
              </a:rPr>
              <a:t> dan (</a:t>
            </a:r>
            <a:r>
              <a:rPr lang="en-US" sz="1800" dirty="0" err="1">
                <a:effectLst/>
                <a:latin typeface="Calibri" panose="020F0502020204030204" pitchFamily="34" charset="0"/>
                <a:ea typeface="Calibri" panose="020F0502020204030204" pitchFamily="34" charset="0"/>
              </a:rPr>
              <a:t>npr</a:t>
            </a:r>
            <a:r>
              <a:rPr lang="en-US" sz="1800" dirty="0">
                <a:effectLst/>
                <a:latin typeface="Calibri" panose="020F0502020204030204" pitchFamily="34" charset="0"/>
                <a:ea typeface="Calibri" panose="020F0502020204030204" pitchFamily="34" charset="0"/>
              </a:rPr>
              <a:t>. 1), </a:t>
            </a:r>
            <a:r>
              <a:rPr lang="en-US" sz="1800" dirty="0" err="1">
                <a:effectLst/>
                <a:latin typeface="Calibri" panose="020F0502020204030204" pitchFamily="34" charset="0"/>
                <a:ea typeface="Calibri" panose="020F0502020204030204" pitchFamily="34" charset="0"/>
              </a:rPr>
              <a:t>nato</a:t>
            </a:r>
            <a:r>
              <a:rPr lang="en-US" sz="1800" dirty="0">
                <a:effectLst/>
                <a:latin typeface="Calibri" panose="020F0502020204030204" pitchFamily="34" charset="0"/>
                <a:ea typeface="Calibri" panose="020F0502020204030204" pitchFamily="34" charset="0"/>
              </a:rPr>
              <a:t> pa </a:t>
            </a:r>
            <a:r>
              <a:rPr lang="en-US" sz="1800" dirty="0" err="1">
                <a:effectLst/>
                <a:latin typeface="Calibri" panose="020F0502020204030204" pitchFamily="34" charset="0"/>
                <a:ea typeface="Calibri" panose="020F0502020204030204" pitchFamily="34" charset="0"/>
              </a:rPr>
              <a:t>še</a:t>
            </a:r>
            <a:r>
              <a:rPr lang="en-US" sz="1800" dirty="0">
                <a:effectLst/>
                <a:latin typeface="Calibri" panose="020F0502020204030204" pitchFamily="34" charset="0"/>
                <a:ea typeface="Calibri" panose="020F0502020204030204" pitchFamily="34" charset="0"/>
              </a:rPr>
              <a:t> z </a:t>
            </a:r>
            <a:r>
              <a:rPr lang="en-US" sz="1800" dirty="0" err="1">
                <a:effectLst/>
                <a:latin typeface="Calibri" panose="020F0502020204030204" pitchFamily="34" charset="0"/>
                <a:ea typeface="Calibri" panose="020F0502020204030204" pitchFamily="34" charset="0"/>
              </a:rPr>
              <a:t>modro</a:t>
            </a:r>
            <a:r>
              <a:rPr lang="en-US" sz="1800" dirty="0">
                <a:effectLst/>
                <a:latin typeface="Calibri" panose="020F0502020204030204" pitchFamily="34" charset="0"/>
                <a:ea typeface="Calibri" panose="020F0502020204030204" pitchFamily="34" charset="0"/>
              </a:rPr>
              <a:t>, oz. 5, </a:t>
            </a:r>
            <a:r>
              <a:rPr lang="en-US" sz="1800" dirty="0" err="1">
                <a:effectLst/>
                <a:latin typeface="Calibri" panose="020F0502020204030204" pitchFamily="34" charset="0"/>
                <a:ea typeface="Calibri" panose="020F0502020204030204" pitchFamily="34" charset="0"/>
              </a:rPr>
              <a:t>kodiramo</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mesec</a:t>
            </a:r>
            <a:r>
              <a:rPr lang="en-US" sz="1800" dirty="0">
                <a:effectLst/>
                <a:latin typeface="Calibri" panose="020F0502020204030204" pitchFamily="34" charset="0"/>
                <a:ea typeface="Calibri" panose="020F0502020204030204" pitchFamily="34" charset="0"/>
              </a:rPr>
              <a:t>.</a:t>
            </a:r>
            <a:endParaRPr lang="en-SI" sz="1800" dirty="0">
              <a:effectLst/>
              <a:latin typeface="Calibri" panose="020F0502020204030204" pitchFamily="34" charset="0"/>
              <a:ea typeface="Calibri" panose="020F0502020204030204" pitchFamily="34" charset="0"/>
            </a:endParaRPr>
          </a:p>
          <a:p>
            <a:pPr marL="0" indent="0">
              <a:buNone/>
            </a:pPr>
            <a:endParaRPr lang="en-US" dirty="0"/>
          </a:p>
        </p:txBody>
      </p:sp>
      <p:sp>
        <p:nvSpPr>
          <p:cNvPr id="5" name="Slide Number Placeholder 4">
            <a:extLst>
              <a:ext uri="{FF2B5EF4-FFF2-40B4-BE49-F238E27FC236}">
                <a16:creationId xmlns:a16="http://schemas.microsoft.com/office/drawing/2014/main" id="{533D09F2-4312-2328-AED9-ECE543E813B5}"/>
              </a:ext>
            </a:extLst>
          </p:cNvPr>
          <p:cNvSpPr>
            <a:spLocks noGrp="1"/>
          </p:cNvSpPr>
          <p:nvPr>
            <p:ph type="sldNum" sz="quarter" idx="12"/>
          </p:nvPr>
        </p:nvSpPr>
        <p:spPr/>
        <p:txBody>
          <a:bodyPr/>
          <a:lstStyle/>
          <a:p>
            <a:fld id="{009095B1-20D7-443A-B8AB-1A9C3D013C85}" type="slidenum">
              <a:rPr lang="en-GB" smtClean="0"/>
              <a:t>40</a:t>
            </a:fld>
            <a:endParaRPr lang="en-GB"/>
          </a:p>
        </p:txBody>
      </p:sp>
    </p:spTree>
    <p:extLst>
      <p:ext uri="{BB962C8B-B14F-4D97-AF65-F5344CB8AC3E}">
        <p14:creationId xmlns:p14="http://schemas.microsoft.com/office/powerpoint/2010/main" val="3940919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031BBBD-C77E-2125-3274-4E4A8935C54B}"/>
              </a:ext>
            </a:extLst>
          </p:cNvPr>
          <p:cNvSpPr>
            <a:spLocks noGrp="1"/>
          </p:cNvSpPr>
          <p:nvPr>
            <p:ph type="title"/>
          </p:nvPr>
        </p:nvSpPr>
        <p:spPr/>
        <p:txBody>
          <a:bodyPr/>
          <a:lstStyle/>
          <a:p>
            <a:r>
              <a:rPr lang="en-US" dirty="0" err="1"/>
              <a:t>Utrjevanje</a:t>
            </a:r>
            <a:endParaRPr lang="en-US" dirty="0"/>
          </a:p>
        </p:txBody>
      </p:sp>
      <p:sp>
        <p:nvSpPr>
          <p:cNvPr id="4" name="Slide Number Placeholder 3">
            <a:extLst>
              <a:ext uri="{FF2B5EF4-FFF2-40B4-BE49-F238E27FC236}">
                <a16:creationId xmlns:a16="http://schemas.microsoft.com/office/drawing/2014/main" id="{1AFBC0BA-5192-07BC-7353-F92E84CB2782}"/>
              </a:ext>
            </a:extLst>
          </p:cNvPr>
          <p:cNvSpPr>
            <a:spLocks noGrp="1"/>
          </p:cNvSpPr>
          <p:nvPr>
            <p:ph type="sldNum" sz="quarter" idx="12"/>
          </p:nvPr>
        </p:nvSpPr>
        <p:spPr/>
        <p:txBody>
          <a:bodyPr/>
          <a:lstStyle/>
          <a:p>
            <a:fld id="{009095B1-20D7-443A-B8AB-1A9C3D013C85}" type="slidenum">
              <a:rPr lang="en-GB" smtClean="0"/>
              <a:t>41</a:t>
            </a:fld>
            <a:endParaRPr lang="en-GB"/>
          </a:p>
        </p:txBody>
      </p:sp>
      <p:pic>
        <p:nvPicPr>
          <p:cNvPr id="5" name="Picture 4">
            <a:extLst>
              <a:ext uri="{FF2B5EF4-FFF2-40B4-BE49-F238E27FC236}">
                <a16:creationId xmlns:a16="http://schemas.microsoft.com/office/drawing/2014/main" id="{73BF88DF-6C2F-64FD-C95E-C6E6D57E6E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87" b="50000"/>
          <a:stretch/>
        </p:blipFill>
        <p:spPr>
          <a:xfrm>
            <a:off x="598397" y="1633696"/>
            <a:ext cx="5273675" cy="3292475"/>
          </a:xfrm>
          <a:prstGeom prst="rect">
            <a:avLst/>
          </a:prstGeom>
        </p:spPr>
      </p:pic>
      <p:pic>
        <p:nvPicPr>
          <p:cNvPr id="6" name="Picture 5">
            <a:extLst>
              <a:ext uri="{FF2B5EF4-FFF2-40B4-BE49-F238E27FC236}">
                <a16:creationId xmlns:a16="http://schemas.microsoft.com/office/drawing/2014/main" id="{BAF07B83-C7B6-CDAD-6464-DE4C8881F9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78" t="53153" r="-2478" b="2734"/>
          <a:stretch/>
        </p:blipFill>
        <p:spPr>
          <a:xfrm>
            <a:off x="6311220" y="2856863"/>
            <a:ext cx="5042580" cy="3148197"/>
          </a:xfrm>
          <a:prstGeom prst="rect">
            <a:avLst/>
          </a:prstGeom>
        </p:spPr>
      </p:pic>
    </p:spTree>
    <p:extLst>
      <p:ext uri="{BB962C8B-B14F-4D97-AF65-F5344CB8AC3E}">
        <p14:creationId xmlns:p14="http://schemas.microsoft.com/office/powerpoint/2010/main" val="362511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D3AA-003D-04D0-38B0-EFF2EEBF0084}"/>
              </a:ext>
            </a:extLst>
          </p:cNvPr>
          <p:cNvSpPr>
            <a:spLocks noGrp="1"/>
          </p:cNvSpPr>
          <p:nvPr>
            <p:ph type="title"/>
          </p:nvPr>
        </p:nvSpPr>
        <p:spPr/>
        <p:txBody>
          <a:bodyPr/>
          <a:lstStyle/>
          <a:p>
            <a:r>
              <a:rPr lang="en-US" dirty="0" err="1"/>
              <a:t>Utrjevanje</a:t>
            </a:r>
            <a:endParaRPr lang="en-US" dirty="0"/>
          </a:p>
        </p:txBody>
      </p:sp>
      <p:sp>
        <p:nvSpPr>
          <p:cNvPr id="3" name="Slide Number Placeholder 2">
            <a:extLst>
              <a:ext uri="{FF2B5EF4-FFF2-40B4-BE49-F238E27FC236}">
                <a16:creationId xmlns:a16="http://schemas.microsoft.com/office/drawing/2014/main" id="{BA088D3D-392B-6A3B-45BE-85435F5B617D}"/>
              </a:ext>
            </a:extLst>
          </p:cNvPr>
          <p:cNvSpPr>
            <a:spLocks noGrp="1"/>
          </p:cNvSpPr>
          <p:nvPr>
            <p:ph type="sldNum" sz="quarter" idx="12"/>
          </p:nvPr>
        </p:nvSpPr>
        <p:spPr/>
        <p:txBody>
          <a:bodyPr/>
          <a:lstStyle/>
          <a:p>
            <a:fld id="{009095B1-20D7-443A-B8AB-1A9C3D013C85}" type="slidenum">
              <a:rPr lang="en-GB" smtClean="0"/>
              <a:t>42</a:t>
            </a:fld>
            <a:endParaRPr lang="en-GB"/>
          </a:p>
        </p:txBody>
      </p:sp>
      <p:pic>
        <p:nvPicPr>
          <p:cNvPr id="4" name="Picture 3">
            <a:extLst>
              <a:ext uri="{FF2B5EF4-FFF2-40B4-BE49-F238E27FC236}">
                <a16:creationId xmlns:a16="http://schemas.microsoft.com/office/drawing/2014/main" id="{C9C07909-436F-AF91-52E4-B451917EA7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573" b="49857"/>
          <a:stretch/>
        </p:blipFill>
        <p:spPr>
          <a:xfrm>
            <a:off x="691969" y="1933303"/>
            <a:ext cx="4851400" cy="2991394"/>
          </a:xfrm>
          <a:prstGeom prst="rect">
            <a:avLst/>
          </a:prstGeom>
        </p:spPr>
      </p:pic>
      <p:pic>
        <p:nvPicPr>
          <p:cNvPr id="5" name="Picture 4">
            <a:extLst>
              <a:ext uri="{FF2B5EF4-FFF2-40B4-BE49-F238E27FC236}">
                <a16:creationId xmlns:a16="http://schemas.microsoft.com/office/drawing/2014/main" id="{3B1F4D93-25DC-0B2C-2490-30D1242FBE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617"/>
          <a:stretch/>
        </p:blipFill>
        <p:spPr>
          <a:xfrm>
            <a:off x="6184900" y="3103245"/>
            <a:ext cx="4851400" cy="3253105"/>
          </a:xfrm>
          <a:prstGeom prst="rect">
            <a:avLst/>
          </a:prstGeom>
        </p:spPr>
      </p:pic>
    </p:spTree>
    <p:extLst>
      <p:ext uri="{BB962C8B-B14F-4D97-AF65-F5344CB8AC3E}">
        <p14:creationId xmlns:p14="http://schemas.microsoft.com/office/powerpoint/2010/main" val="236834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57A5-2B1D-647E-AB5F-B1C52B347D55}"/>
              </a:ext>
            </a:extLst>
          </p:cNvPr>
          <p:cNvSpPr>
            <a:spLocks noGrp="1"/>
          </p:cNvSpPr>
          <p:nvPr>
            <p:ph type="title"/>
          </p:nvPr>
        </p:nvSpPr>
        <p:spPr/>
        <p:txBody>
          <a:bodyPr/>
          <a:lstStyle/>
          <a:p>
            <a:r>
              <a:rPr lang="en-US" dirty="0" err="1"/>
              <a:t>Utrjevanje</a:t>
            </a:r>
            <a:endParaRPr lang="en-US" dirty="0"/>
          </a:p>
        </p:txBody>
      </p:sp>
      <p:sp>
        <p:nvSpPr>
          <p:cNvPr id="3" name="Slide Number Placeholder 2">
            <a:extLst>
              <a:ext uri="{FF2B5EF4-FFF2-40B4-BE49-F238E27FC236}">
                <a16:creationId xmlns:a16="http://schemas.microsoft.com/office/drawing/2014/main" id="{50C4A64E-5BEB-2A0A-E4C0-EDEE03BBFDA3}"/>
              </a:ext>
            </a:extLst>
          </p:cNvPr>
          <p:cNvSpPr>
            <a:spLocks noGrp="1"/>
          </p:cNvSpPr>
          <p:nvPr>
            <p:ph type="sldNum" sz="quarter" idx="12"/>
          </p:nvPr>
        </p:nvSpPr>
        <p:spPr/>
        <p:txBody>
          <a:bodyPr/>
          <a:lstStyle/>
          <a:p>
            <a:fld id="{009095B1-20D7-443A-B8AB-1A9C3D013C85}" type="slidenum">
              <a:rPr lang="en-GB" smtClean="0"/>
              <a:t>43</a:t>
            </a:fld>
            <a:endParaRPr lang="en-GB"/>
          </a:p>
        </p:txBody>
      </p:sp>
      <p:pic>
        <p:nvPicPr>
          <p:cNvPr id="4" name="Picture 3">
            <a:extLst>
              <a:ext uri="{FF2B5EF4-FFF2-40B4-BE49-F238E27FC236}">
                <a16:creationId xmlns:a16="http://schemas.microsoft.com/office/drawing/2014/main" id="{C6674BD2-1A3B-E8ED-F2BD-E696148D6C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81" b="49234"/>
          <a:stretch/>
        </p:blipFill>
        <p:spPr>
          <a:xfrm>
            <a:off x="838200" y="1941829"/>
            <a:ext cx="4947285" cy="3030583"/>
          </a:xfrm>
          <a:prstGeom prst="rect">
            <a:avLst/>
          </a:prstGeom>
        </p:spPr>
      </p:pic>
      <p:pic>
        <p:nvPicPr>
          <p:cNvPr id="5" name="Picture 4">
            <a:extLst>
              <a:ext uri="{FF2B5EF4-FFF2-40B4-BE49-F238E27FC236}">
                <a16:creationId xmlns:a16="http://schemas.microsoft.com/office/drawing/2014/main" id="{17F64B35-CDFC-EA70-430F-713A2963E1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783"/>
          <a:stretch/>
        </p:blipFill>
        <p:spPr>
          <a:xfrm>
            <a:off x="6406515" y="3162980"/>
            <a:ext cx="4947285" cy="3375932"/>
          </a:xfrm>
          <a:prstGeom prst="rect">
            <a:avLst/>
          </a:prstGeom>
        </p:spPr>
      </p:pic>
    </p:spTree>
    <p:extLst>
      <p:ext uri="{BB962C8B-B14F-4D97-AF65-F5344CB8AC3E}">
        <p14:creationId xmlns:p14="http://schemas.microsoft.com/office/powerpoint/2010/main" val="4073433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FF3AC3-07B6-540D-74FC-9F557357D7F3}"/>
              </a:ext>
            </a:extLst>
          </p:cNvPr>
          <p:cNvSpPr>
            <a:spLocks noGrp="1"/>
          </p:cNvSpPr>
          <p:nvPr>
            <p:ph type="sldNum" sz="quarter" idx="12"/>
          </p:nvPr>
        </p:nvSpPr>
        <p:spPr/>
        <p:txBody>
          <a:bodyPr/>
          <a:lstStyle/>
          <a:p>
            <a:fld id="{009095B1-20D7-443A-B8AB-1A9C3D013C85}" type="slidenum">
              <a:rPr lang="en-GB" smtClean="0"/>
              <a:t>44</a:t>
            </a:fld>
            <a:endParaRPr lang="en-GB"/>
          </a:p>
        </p:txBody>
      </p:sp>
      <p:pic>
        <p:nvPicPr>
          <p:cNvPr id="4" name="Picture 3">
            <a:extLst>
              <a:ext uri="{FF2B5EF4-FFF2-40B4-BE49-F238E27FC236}">
                <a16:creationId xmlns:a16="http://schemas.microsoft.com/office/drawing/2014/main" id="{D902B74D-8FDA-3662-57EF-DD00AA8701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660"/>
          <a:stretch/>
        </p:blipFill>
        <p:spPr>
          <a:xfrm>
            <a:off x="3336925" y="329498"/>
            <a:ext cx="5273675" cy="6220369"/>
          </a:xfrm>
          <a:prstGeom prst="rect">
            <a:avLst/>
          </a:prstGeom>
        </p:spPr>
      </p:pic>
    </p:spTree>
    <p:extLst>
      <p:ext uri="{BB962C8B-B14F-4D97-AF65-F5344CB8AC3E}">
        <p14:creationId xmlns:p14="http://schemas.microsoft.com/office/powerpoint/2010/main" val="1459326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7BE5-6997-2941-6419-B9A3184DE0FC}"/>
              </a:ext>
            </a:extLst>
          </p:cNvPr>
          <p:cNvSpPr>
            <a:spLocks noGrp="1"/>
          </p:cNvSpPr>
          <p:nvPr>
            <p:ph type="title"/>
          </p:nvPr>
        </p:nvSpPr>
        <p:spPr/>
        <p:txBody>
          <a:bodyPr/>
          <a:lstStyle/>
          <a:p>
            <a:r>
              <a:rPr lang="en-US" dirty="0" err="1"/>
              <a:t>Utrjevanje</a:t>
            </a:r>
            <a:endParaRPr lang="en-US" dirty="0"/>
          </a:p>
        </p:txBody>
      </p:sp>
      <p:sp>
        <p:nvSpPr>
          <p:cNvPr id="3" name="Slide Number Placeholder 2">
            <a:extLst>
              <a:ext uri="{FF2B5EF4-FFF2-40B4-BE49-F238E27FC236}">
                <a16:creationId xmlns:a16="http://schemas.microsoft.com/office/drawing/2014/main" id="{05B353E6-2A7D-C961-B608-6F20D235446E}"/>
              </a:ext>
            </a:extLst>
          </p:cNvPr>
          <p:cNvSpPr>
            <a:spLocks noGrp="1"/>
          </p:cNvSpPr>
          <p:nvPr>
            <p:ph type="sldNum" sz="quarter" idx="12"/>
          </p:nvPr>
        </p:nvSpPr>
        <p:spPr/>
        <p:txBody>
          <a:bodyPr/>
          <a:lstStyle/>
          <a:p>
            <a:fld id="{009095B1-20D7-443A-B8AB-1A9C3D013C85}" type="slidenum">
              <a:rPr lang="en-GB" smtClean="0"/>
              <a:t>45</a:t>
            </a:fld>
            <a:endParaRPr lang="en-GB"/>
          </a:p>
        </p:txBody>
      </p:sp>
      <p:pic>
        <p:nvPicPr>
          <p:cNvPr id="4" name="Picture 3">
            <a:extLst>
              <a:ext uri="{FF2B5EF4-FFF2-40B4-BE49-F238E27FC236}">
                <a16:creationId xmlns:a16="http://schemas.microsoft.com/office/drawing/2014/main" id="{746D50CF-BE5B-DE9E-4EBE-6F9694B55D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64" r="3482" b="49619"/>
          <a:stretch/>
        </p:blipFill>
        <p:spPr>
          <a:xfrm>
            <a:off x="1245325" y="2841488"/>
            <a:ext cx="4535352" cy="2873828"/>
          </a:xfrm>
          <a:prstGeom prst="rect">
            <a:avLst/>
          </a:prstGeom>
        </p:spPr>
      </p:pic>
      <p:pic>
        <p:nvPicPr>
          <p:cNvPr id="5" name="Picture 4">
            <a:extLst>
              <a:ext uri="{FF2B5EF4-FFF2-40B4-BE49-F238E27FC236}">
                <a16:creationId xmlns:a16="http://schemas.microsoft.com/office/drawing/2014/main" id="{D7E00A6E-72EA-D1AF-71BD-3E71337C8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52063" r="-3560"/>
          <a:stretch/>
        </p:blipFill>
        <p:spPr>
          <a:xfrm>
            <a:off x="7125425" y="3566160"/>
            <a:ext cx="4866278" cy="3187700"/>
          </a:xfrm>
          <a:prstGeom prst="rect">
            <a:avLst/>
          </a:prstGeom>
        </p:spPr>
      </p:pic>
    </p:spTree>
    <p:extLst>
      <p:ext uri="{BB962C8B-B14F-4D97-AF65-F5344CB8AC3E}">
        <p14:creationId xmlns:p14="http://schemas.microsoft.com/office/powerpoint/2010/main" val="3846511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84896A-C1E7-B049-830C-77D4CDB50150}"/>
              </a:ext>
            </a:extLst>
          </p:cNvPr>
          <p:cNvSpPr>
            <a:spLocks noGrp="1"/>
          </p:cNvSpPr>
          <p:nvPr>
            <p:ph type="sldNum" sz="quarter" idx="12"/>
          </p:nvPr>
        </p:nvSpPr>
        <p:spPr/>
        <p:txBody>
          <a:bodyPr/>
          <a:lstStyle/>
          <a:p>
            <a:fld id="{009095B1-20D7-443A-B8AB-1A9C3D013C85}" type="slidenum">
              <a:rPr lang="en-GB" smtClean="0"/>
              <a:t>46</a:t>
            </a:fld>
            <a:endParaRPr lang="en-GB"/>
          </a:p>
        </p:txBody>
      </p:sp>
      <p:pic>
        <p:nvPicPr>
          <p:cNvPr id="9" name="Picture 8" descr="A pink sign with white circles and a black text&#10;&#10;Description automatically generated">
            <a:extLst>
              <a:ext uri="{FF2B5EF4-FFF2-40B4-BE49-F238E27FC236}">
                <a16:creationId xmlns:a16="http://schemas.microsoft.com/office/drawing/2014/main" id="{F9E2DBA1-B79D-8FAF-1888-8D221E16B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2894" y="0"/>
            <a:ext cx="4846211" cy="6858000"/>
          </a:xfrm>
          <a:prstGeom prst="rect">
            <a:avLst/>
          </a:prstGeom>
        </p:spPr>
      </p:pic>
    </p:spTree>
    <p:extLst>
      <p:ext uri="{BB962C8B-B14F-4D97-AF65-F5344CB8AC3E}">
        <p14:creationId xmlns:p14="http://schemas.microsoft.com/office/powerpoint/2010/main" val="2911066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8F6D-ADE7-CA5C-1B92-8057EBF01B29}"/>
              </a:ext>
            </a:extLst>
          </p:cNvPr>
          <p:cNvSpPr>
            <a:spLocks noGrp="1"/>
          </p:cNvSpPr>
          <p:nvPr>
            <p:ph type="title"/>
          </p:nvPr>
        </p:nvSpPr>
        <p:spPr/>
        <p:txBody>
          <a:bodyPr/>
          <a:lstStyle/>
          <a:p>
            <a:r>
              <a:rPr lang="en-US" dirty="0" err="1"/>
              <a:t>Zgodba</a:t>
            </a:r>
            <a:r>
              <a:rPr lang="en-US" dirty="0"/>
              <a:t> o </a:t>
            </a:r>
            <a:r>
              <a:rPr lang="en-US" dirty="0" err="1"/>
              <a:t>nastanku</a:t>
            </a:r>
            <a:r>
              <a:rPr lang="en-US" dirty="0"/>
              <a:t> </a:t>
            </a:r>
            <a:r>
              <a:rPr lang="en-US" dirty="0" err="1"/>
              <a:t>Ljubljane</a:t>
            </a:r>
            <a:r>
              <a:rPr lang="en-US" dirty="0"/>
              <a:t> - </a:t>
            </a:r>
            <a:r>
              <a:rPr lang="en-US" dirty="0" err="1"/>
              <a:t>Jazon</a:t>
            </a:r>
            <a:endParaRPr lang="en-US" dirty="0"/>
          </a:p>
        </p:txBody>
      </p:sp>
      <p:sp>
        <p:nvSpPr>
          <p:cNvPr id="3" name="Slide Number Placeholder 2">
            <a:extLst>
              <a:ext uri="{FF2B5EF4-FFF2-40B4-BE49-F238E27FC236}">
                <a16:creationId xmlns:a16="http://schemas.microsoft.com/office/drawing/2014/main" id="{6F3AB03A-41D7-1051-2CAB-D38FDB70FE80}"/>
              </a:ext>
            </a:extLst>
          </p:cNvPr>
          <p:cNvSpPr>
            <a:spLocks noGrp="1"/>
          </p:cNvSpPr>
          <p:nvPr>
            <p:ph type="sldNum" sz="quarter" idx="12"/>
          </p:nvPr>
        </p:nvSpPr>
        <p:spPr/>
        <p:txBody>
          <a:bodyPr/>
          <a:lstStyle/>
          <a:p>
            <a:fld id="{009095B1-20D7-443A-B8AB-1A9C3D013C85}" type="slidenum">
              <a:rPr lang="en-GB" smtClean="0"/>
              <a:t>47</a:t>
            </a:fld>
            <a:endParaRPr lang="en-GB"/>
          </a:p>
        </p:txBody>
      </p:sp>
      <p:pic>
        <p:nvPicPr>
          <p:cNvPr id="1032" name="Picture 646199039">
            <a:extLst>
              <a:ext uri="{FF2B5EF4-FFF2-40B4-BE49-F238E27FC236}">
                <a16:creationId xmlns:a16="http://schemas.microsoft.com/office/drawing/2014/main" id="{40AADD52-8118-3372-DEE0-F742DCDC0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1633695"/>
            <a:ext cx="1866900" cy="10541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234998650">
            <a:extLst>
              <a:ext uri="{FF2B5EF4-FFF2-40B4-BE49-F238E27FC236}">
                <a16:creationId xmlns:a16="http://schemas.microsoft.com/office/drawing/2014/main" id="{B7B31300-F1C6-DAC0-1A90-4C98BA230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400" y="1664651"/>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815972331">
            <a:extLst>
              <a:ext uri="{FF2B5EF4-FFF2-40B4-BE49-F238E27FC236}">
                <a16:creationId xmlns:a16="http://schemas.microsoft.com/office/drawing/2014/main" id="{2DF3FC48-190E-892C-6CD9-CA3874428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762" y="1646395"/>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557919725">
            <a:extLst>
              <a:ext uri="{FF2B5EF4-FFF2-40B4-BE49-F238E27FC236}">
                <a16:creationId xmlns:a16="http://schemas.microsoft.com/office/drawing/2014/main" id="{1A80379E-217A-5A34-C084-8EEE536F7D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480" y="1633696"/>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772112036">
            <a:extLst>
              <a:ext uri="{FF2B5EF4-FFF2-40B4-BE49-F238E27FC236}">
                <a16:creationId xmlns:a16="http://schemas.microsoft.com/office/drawing/2014/main" id="{F1278752-A1DB-28A4-6D0B-A67AA1731C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1198" y="1614011"/>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7538286">
            <a:extLst>
              <a:ext uri="{FF2B5EF4-FFF2-40B4-BE49-F238E27FC236}">
                <a16:creationId xmlns:a16="http://schemas.microsoft.com/office/drawing/2014/main" id="{2BFE0560-912C-ADF9-6256-C6AAF64BC0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350" y="2887344"/>
            <a:ext cx="19050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596216173">
            <a:extLst>
              <a:ext uri="{FF2B5EF4-FFF2-40B4-BE49-F238E27FC236}">
                <a16:creationId xmlns:a16="http://schemas.microsoft.com/office/drawing/2014/main" id="{0234CCFA-452A-687C-5171-DE618CE3CC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5400" y="2889250"/>
            <a:ext cx="1917700" cy="1079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9">
            <a:extLst>
              <a:ext uri="{FF2B5EF4-FFF2-40B4-BE49-F238E27FC236}">
                <a16:creationId xmlns:a16="http://schemas.microsoft.com/office/drawing/2014/main" id="{B582AA40-8B2E-8CDF-977C-0E21D703993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10">
            <a:extLst>
              <a:ext uri="{FF2B5EF4-FFF2-40B4-BE49-F238E27FC236}">
                <a16:creationId xmlns:a16="http://schemas.microsoft.com/office/drawing/2014/main" id="{6CE90CD3-5412-DE17-2F2B-90C2E5A745A5}"/>
              </a:ext>
            </a:extLst>
          </p:cNvPr>
          <p:cNvSpPr>
            <a:spLocks noChangeArrowheads="1"/>
          </p:cNvSpPr>
          <p:nvPr/>
        </p:nvSpPr>
        <p:spPr bwMode="auto">
          <a:xfrm>
            <a:off x="0" y="2590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11">
            <a:extLst>
              <a:ext uri="{FF2B5EF4-FFF2-40B4-BE49-F238E27FC236}">
                <a16:creationId xmlns:a16="http://schemas.microsoft.com/office/drawing/2014/main" id="{AABF8AF2-52CD-147E-0FB0-46F29BFE5454}"/>
              </a:ext>
            </a:extLst>
          </p:cNvPr>
          <p:cNvSpPr>
            <a:spLocks noChangeArrowheads="1"/>
          </p:cNvSpPr>
          <p:nvPr/>
        </p:nvSpPr>
        <p:spPr bwMode="auto">
          <a:xfrm>
            <a:off x="0" y="4749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12">
            <a:extLst>
              <a:ext uri="{FF2B5EF4-FFF2-40B4-BE49-F238E27FC236}">
                <a16:creationId xmlns:a16="http://schemas.microsoft.com/office/drawing/2014/main" id="{DE61E480-9D2D-4707-ED8F-DC97459BE11F}"/>
              </a:ext>
            </a:extLst>
          </p:cNvPr>
          <p:cNvSpPr>
            <a:spLocks noChangeArrowheads="1"/>
          </p:cNvSpPr>
          <p:nvPr/>
        </p:nvSpPr>
        <p:spPr bwMode="auto">
          <a:xfrm>
            <a:off x="0" y="6896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13">
            <a:extLst>
              <a:ext uri="{FF2B5EF4-FFF2-40B4-BE49-F238E27FC236}">
                <a16:creationId xmlns:a16="http://schemas.microsoft.com/office/drawing/2014/main" id="{3F078283-E5BE-A3B2-EC2A-14764C4C32AD}"/>
              </a:ext>
            </a:extLst>
          </p:cNvPr>
          <p:cNvSpPr>
            <a:spLocks noChangeArrowheads="1"/>
          </p:cNvSpPr>
          <p:nvPr/>
        </p:nvSpPr>
        <p:spPr bwMode="auto">
          <a:xfrm>
            <a:off x="0" y="9055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50" name="Picture 815760510">
            <a:extLst>
              <a:ext uri="{FF2B5EF4-FFF2-40B4-BE49-F238E27FC236}">
                <a16:creationId xmlns:a16="http://schemas.microsoft.com/office/drawing/2014/main" id="{15CF2819-103C-D663-24A8-4BFA6E22F2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3762" y="2889250"/>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329299441">
            <a:extLst>
              <a:ext uri="{FF2B5EF4-FFF2-40B4-BE49-F238E27FC236}">
                <a16:creationId xmlns:a16="http://schemas.microsoft.com/office/drawing/2014/main" id="{653E2991-671C-7B4A-66B1-A3A64618F0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8882" y="2889250"/>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9553606">
            <a:extLst>
              <a:ext uri="{FF2B5EF4-FFF2-40B4-BE49-F238E27FC236}">
                <a16:creationId xmlns:a16="http://schemas.microsoft.com/office/drawing/2014/main" id="{01B43B5F-7A1F-629D-9A06-DC948345E4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94002" y="2893981"/>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675938322">
            <a:extLst>
              <a:ext uri="{FF2B5EF4-FFF2-40B4-BE49-F238E27FC236}">
                <a16:creationId xmlns:a16="http://schemas.microsoft.com/office/drawing/2014/main" id="{A86AD24E-D739-A16D-2B6D-D126AD1393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2350" y="4184651"/>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
            <a:extLst>
              <a:ext uri="{FF2B5EF4-FFF2-40B4-BE49-F238E27FC236}">
                <a16:creationId xmlns:a16="http://schemas.microsoft.com/office/drawing/2014/main" id="{93D9B415-B9C0-2E9C-974C-ED11077948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23350" y="5483099"/>
            <a:ext cx="1917700" cy="1079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4">
            <a:extLst>
              <a:ext uri="{FF2B5EF4-FFF2-40B4-BE49-F238E27FC236}">
                <a16:creationId xmlns:a16="http://schemas.microsoft.com/office/drawing/2014/main" id="{6E9757B0-F428-A35D-FB1E-6B45FEBE42C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35">
            <a:extLst>
              <a:ext uri="{FF2B5EF4-FFF2-40B4-BE49-F238E27FC236}">
                <a16:creationId xmlns:a16="http://schemas.microsoft.com/office/drawing/2014/main" id="{3BF3716A-CC1E-017B-DFDF-CCF04DB76298}"/>
              </a:ext>
            </a:extLst>
          </p:cNvPr>
          <p:cNvSpPr>
            <a:spLocks noChangeArrowheads="1"/>
          </p:cNvSpPr>
          <p:nvPr/>
        </p:nvSpPr>
        <p:spPr bwMode="auto">
          <a:xfrm>
            <a:off x="0" y="2590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36">
            <a:extLst>
              <a:ext uri="{FF2B5EF4-FFF2-40B4-BE49-F238E27FC236}">
                <a16:creationId xmlns:a16="http://schemas.microsoft.com/office/drawing/2014/main" id="{E86FEFB8-0DC4-4991-4D89-636FE4D79473}"/>
              </a:ext>
            </a:extLst>
          </p:cNvPr>
          <p:cNvSpPr>
            <a:spLocks noChangeArrowheads="1"/>
          </p:cNvSpPr>
          <p:nvPr/>
        </p:nvSpPr>
        <p:spPr bwMode="auto">
          <a:xfrm>
            <a:off x="0" y="4749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7">
            <a:extLst>
              <a:ext uri="{FF2B5EF4-FFF2-40B4-BE49-F238E27FC236}">
                <a16:creationId xmlns:a16="http://schemas.microsoft.com/office/drawing/2014/main" id="{FA88F848-EE10-C8F6-E38B-0B571DDEE8E9}"/>
              </a:ext>
            </a:extLst>
          </p:cNvPr>
          <p:cNvSpPr>
            <a:spLocks noChangeArrowheads="1"/>
          </p:cNvSpPr>
          <p:nvPr/>
        </p:nvSpPr>
        <p:spPr bwMode="auto">
          <a:xfrm>
            <a:off x="0" y="6896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8">
            <a:extLst>
              <a:ext uri="{FF2B5EF4-FFF2-40B4-BE49-F238E27FC236}">
                <a16:creationId xmlns:a16="http://schemas.microsoft.com/office/drawing/2014/main" id="{67E6ABCC-EBC1-25FC-667C-BFAF11403F09}"/>
              </a:ext>
            </a:extLst>
          </p:cNvPr>
          <p:cNvSpPr>
            <a:spLocks noChangeArrowheads="1"/>
          </p:cNvSpPr>
          <p:nvPr/>
        </p:nvSpPr>
        <p:spPr bwMode="auto">
          <a:xfrm>
            <a:off x="0" y="9055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39">
            <a:extLst>
              <a:ext uri="{FF2B5EF4-FFF2-40B4-BE49-F238E27FC236}">
                <a16:creationId xmlns:a16="http://schemas.microsoft.com/office/drawing/2014/main" id="{A36918BD-4904-A744-E54E-05A7E5C98F17}"/>
              </a:ext>
            </a:extLst>
          </p:cNvPr>
          <p:cNvSpPr>
            <a:spLocks noChangeArrowheads="1"/>
          </p:cNvSpPr>
          <p:nvPr/>
        </p:nvSpPr>
        <p:spPr bwMode="auto">
          <a:xfrm>
            <a:off x="0" y="11214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40">
            <a:extLst>
              <a:ext uri="{FF2B5EF4-FFF2-40B4-BE49-F238E27FC236}">
                <a16:creationId xmlns:a16="http://schemas.microsoft.com/office/drawing/2014/main" id="{3693FFE4-0574-C7A3-3C4D-82BA10856298}"/>
              </a:ext>
            </a:extLst>
          </p:cNvPr>
          <p:cNvSpPr>
            <a:spLocks noChangeArrowheads="1"/>
          </p:cNvSpPr>
          <p:nvPr/>
        </p:nvSpPr>
        <p:spPr bwMode="auto">
          <a:xfrm>
            <a:off x="0" y="13373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41">
            <a:extLst>
              <a:ext uri="{FF2B5EF4-FFF2-40B4-BE49-F238E27FC236}">
                <a16:creationId xmlns:a16="http://schemas.microsoft.com/office/drawing/2014/main" id="{3026A89D-921A-B6F2-7523-6DE237D10048}"/>
              </a:ext>
            </a:extLst>
          </p:cNvPr>
          <p:cNvSpPr>
            <a:spLocks noChangeArrowheads="1"/>
          </p:cNvSpPr>
          <p:nvPr/>
        </p:nvSpPr>
        <p:spPr bwMode="auto">
          <a:xfrm>
            <a:off x="0" y="15532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42">
            <a:extLst>
              <a:ext uri="{FF2B5EF4-FFF2-40B4-BE49-F238E27FC236}">
                <a16:creationId xmlns:a16="http://schemas.microsoft.com/office/drawing/2014/main" id="{AAB0C785-E2EA-54DC-BA0A-31D27D0E8E5B}"/>
              </a:ext>
            </a:extLst>
          </p:cNvPr>
          <p:cNvSpPr>
            <a:spLocks noChangeArrowheads="1"/>
          </p:cNvSpPr>
          <p:nvPr/>
        </p:nvSpPr>
        <p:spPr bwMode="auto">
          <a:xfrm>
            <a:off x="0" y="17691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43">
            <a:extLst>
              <a:ext uri="{FF2B5EF4-FFF2-40B4-BE49-F238E27FC236}">
                <a16:creationId xmlns:a16="http://schemas.microsoft.com/office/drawing/2014/main" id="{9E56F4B4-CACD-8B0B-1AEF-70FAE7B4FDA1}"/>
              </a:ext>
            </a:extLst>
          </p:cNvPr>
          <p:cNvSpPr>
            <a:spLocks noChangeArrowheads="1"/>
          </p:cNvSpPr>
          <p:nvPr/>
        </p:nvSpPr>
        <p:spPr bwMode="auto">
          <a:xfrm>
            <a:off x="0" y="1985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44">
            <a:extLst>
              <a:ext uri="{FF2B5EF4-FFF2-40B4-BE49-F238E27FC236}">
                <a16:creationId xmlns:a16="http://schemas.microsoft.com/office/drawing/2014/main" id="{0F7E50BF-B6E5-5B2F-F637-6E0D3AE5BF1A}"/>
              </a:ext>
            </a:extLst>
          </p:cNvPr>
          <p:cNvSpPr>
            <a:spLocks noChangeArrowheads="1"/>
          </p:cNvSpPr>
          <p:nvPr/>
        </p:nvSpPr>
        <p:spPr bwMode="auto">
          <a:xfrm>
            <a:off x="0" y="2200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sl-SI" altLang="en-SI" sz="1000" b="0" i="0" u="none" strike="noStrike" cap="none" normalizeH="0" baseline="0">
                <a:ln>
                  <a:noFill/>
                </a:ln>
                <a:solidFill>
                  <a:schemeClr val="tx1"/>
                </a:solidFill>
                <a:effectLst/>
                <a:latin typeface="Arial" panose="020B0604020202020204" pitchFamily="34" charset="0"/>
                <a:ea typeface="Calibri" panose="020F0502020204030204" pitchFamily="34" charset="0"/>
              </a:rPr>
              <a:t>Cilji</a:t>
            </a:r>
            <a:endParaRPr kumimoji="0" lang="sl-SI" altLang="en-SI" sz="1800" b="0" i="0" u="none" strike="noStrike" cap="none" normalizeH="0" baseline="0">
              <a:ln>
                <a:noFill/>
              </a:ln>
              <a:solidFill>
                <a:schemeClr val="tx1"/>
              </a:solidFill>
              <a:effectLst/>
              <a:latin typeface="Arial" panose="020B0604020202020204" pitchFamily="34" charset="0"/>
            </a:endParaRPr>
          </a:p>
        </p:txBody>
      </p:sp>
      <p:pic>
        <p:nvPicPr>
          <p:cNvPr id="28" name="Picture 377588255">
            <a:extLst>
              <a:ext uri="{FF2B5EF4-FFF2-40B4-BE49-F238E27FC236}">
                <a16:creationId xmlns:a16="http://schemas.microsoft.com/office/drawing/2014/main" id="{91094F57-977C-1486-2669-1506C61344F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11120" y="4227068"/>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733321210">
            <a:extLst>
              <a:ext uri="{FF2B5EF4-FFF2-40B4-BE49-F238E27FC236}">
                <a16:creationId xmlns:a16="http://schemas.microsoft.com/office/drawing/2014/main" id="{9FC042B5-7529-05D5-3C35-98212E3C3CD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03762" y="4210050"/>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07888213">
            <a:extLst>
              <a:ext uri="{FF2B5EF4-FFF2-40B4-BE49-F238E27FC236}">
                <a16:creationId xmlns:a16="http://schemas.microsoft.com/office/drawing/2014/main" id="{1433F56A-6385-1870-C4AD-2211A416D04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77480" y="4184651"/>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00382023">
            <a:extLst>
              <a:ext uri="{FF2B5EF4-FFF2-40B4-BE49-F238E27FC236}">
                <a16:creationId xmlns:a16="http://schemas.microsoft.com/office/drawing/2014/main" id="{28FD2F58-CBE9-506B-C515-BA8CC61477C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50262" y="4190238"/>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064061539">
            <a:extLst>
              <a:ext uri="{FF2B5EF4-FFF2-40B4-BE49-F238E27FC236}">
                <a16:creationId xmlns:a16="http://schemas.microsoft.com/office/drawing/2014/main" id="{835A0A49-965A-7060-77CD-DC21831DEDA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9650" y="5448333"/>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29388204">
            <a:extLst>
              <a:ext uri="{FF2B5EF4-FFF2-40B4-BE49-F238E27FC236}">
                <a16:creationId xmlns:a16="http://schemas.microsoft.com/office/drawing/2014/main" id="{73B43A4D-77C6-0810-CBFB-B020291A0B8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32425" y="5485639"/>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10357678">
            <a:extLst>
              <a:ext uri="{FF2B5EF4-FFF2-40B4-BE49-F238E27FC236}">
                <a16:creationId xmlns:a16="http://schemas.microsoft.com/office/drawing/2014/main" id="{A67B6890-4ACC-0F9D-625F-D13E11B0182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02791" y="5492783"/>
            <a:ext cx="19177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5">
            <a:extLst>
              <a:ext uri="{FF2B5EF4-FFF2-40B4-BE49-F238E27FC236}">
                <a16:creationId xmlns:a16="http://schemas.microsoft.com/office/drawing/2014/main" id="{F78FE845-21C8-1C41-7AC0-41E7313F9A4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33498" y="5492783"/>
            <a:ext cx="1917700" cy="107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426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2BF7F1-D7E4-56A2-A42D-67CB8F9AAFA8}"/>
              </a:ext>
            </a:extLst>
          </p:cNvPr>
          <p:cNvSpPr>
            <a:spLocks noGrp="1"/>
          </p:cNvSpPr>
          <p:nvPr>
            <p:ph type="title"/>
          </p:nvPr>
        </p:nvSpPr>
        <p:spPr/>
        <p:txBody>
          <a:bodyPr/>
          <a:lstStyle/>
          <a:p>
            <a:r>
              <a:rPr lang="en-US" dirty="0" err="1"/>
              <a:t>Uvod</a:t>
            </a:r>
            <a:r>
              <a:rPr lang="en-US" dirty="0"/>
              <a:t> v </a:t>
            </a:r>
            <a:r>
              <a:rPr lang="en-US" dirty="0" err="1"/>
              <a:t>tkanje</a:t>
            </a:r>
            <a:endParaRPr lang="en-US" dirty="0"/>
          </a:p>
        </p:txBody>
      </p:sp>
      <p:sp>
        <p:nvSpPr>
          <p:cNvPr id="5" name="Content Placeholder 4">
            <a:extLst>
              <a:ext uri="{FF2B5EF4-FFF2-40B4-BE49-F238E27FC236}">
                <a16:creationId xmlns:a16="http://schemas.microsoft.com/office/drawing/2014/main" id="{00A52068-F2C3-228C-A758-709B6A5CD164}"/>
              </a:ext>
            </a:extLst>
          </p:cNvPr>
          <p:cNvSpPr>
            <a:spLocks noGrp="1"/>
          </p:cNvSpPr>
          <p:nvPr>
            <p:ph idx="1"/>
          </p:nvPr>
        </p:nvSpPr>
        <p:spPr>
          <a:xfrm>
            <a:off x="838200" y="1825625"/>
            <a:ext cx="10515600" cy="3151324"/>
          </a:xfrm>
        </p:spPr>
        <p:txBody>
          <a:bodyPr>
            <a:normAutofit/>
          </a:bodyPr>
          <a:lstStyle/>
          <a:p>
            <a:pPr marL="0" indent="0">
              <a:buNone/>
            </a:pPr>
            <a:r>
              <a:rPr lang="sl-SI" sz="2400" dirty="0">
                <a:effectLst/>
                <a:latin typeface="Calibri" panose="020F0502020204030204" pitchFamily="34" charset="0"/>
                <a:ea typeface="Calibri" panose="020F0502020204030204" pitchFamily="34" charset="0"/>
              </a:rPr>
              <a:t>Namen UP je učencem predstaviti umetnost tkanja in temelji na zgodbi o Penelopi, ki na svojih statvah tke rjuhe, dokler se Odisej ne vrne s potovanja. Skozi dejavnosti</a:t>
            </a:r>
            <a:r>
              <a:rPr lang="sl-SI" sz="2400" dirty="0">
                <a:solidFill>
                  <a:srgbClr val="FF0000"/>
                </a:solidFill>
                <a:effectLst/>
                <a:latin typeface="Calibri" panose="020F0502020204030204" pitchFamily="34" charset="0"/>
                <a:ea typeface="Calibri" panose="020F0502020204030204" pitchFamily="34" charset="0"/>
              </a:rPr>
              <a:t> </a:t>
            </a:r>
            <a:r>
              <a:rPr lang="sl-SI" sz="2400" dirty="0">
                <a:effectLst/>
                <a:latin typeface="Calibri" panose="020F0502020204030204" pitchFamily="34" charset="0"/>
                <a:ea typeface="Calibri" panose="020F0502020204030204" pitchFamily="34" charset="0"/>
              </a:rPr>
              <a:t>se seznanijo z načini </a:t>
            </a:r>
            <a:r>
              <a:rPr lang="sl-SI" sz="2400" b="1" dirty="0">
                <a:effectLst/>
                <a:latin typeface="Calibri" panose="020F0502020204030204" pitchFamily="34" charset="0"/>
                <a:ea typeface="Calibri" panose="020F0502020204030204" pitchFamily="34" charset="0"/>
              </a:rPr>
              <a:t>razpoznavanja vzorcev</a:t>
            </a:r>
            <a:r>
              <a:rPr lang="sl-SI" sz="2400" dirty="0">
                <a:effectLst/>
                <a:latin typeface="Calibri" panose="020F0502020204030204" pitchFamily="34" charset="0"/>
                <a:ea typeface="Calibri" panose="020F0502020204030204" pitchFamily="34" charset="0"/>
              </a:rPr>
              <a:t>. Učenci raziskujejo tudi statve in tehniko tkanja tako, da izdelajo statve iz kartona in stkejo tkanino iz različnih prej.  Učenci potujejo skozi čas od Penelope do obdobja Jacquardovih statev in se seznanijo z lady Ado Lovelace, ki velja za prvo programerko. </a:t>
            </a:r>
            <a:endParaRPr lang="en-SI" sz="2400" dirty="0">
              <a:effectLst/>
              <a:latin typeface="Calibri" panose="020F050202020403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8B568B3F-BC41-B844-6E21-CD1608FC8B4D}"/>
              </a:ext>
            </a:extLst>
          </p:cNvPr>
          <p:cNvSpPr>
            <a:spLocks noGrp="1"/>
          </p:cNvSpPr>
          <p:nvPr>
            <p:ph type="sldNum" sz="quarter" idx="12"/>
          </p:nvPr>
        </p:nvSpPr>
        <p:spPr/>
        <p:txBody>
          <a:bodyPr/>
          <a:lstStyle/>
          <a:p>
            <a:fld id="{009095B1-20D7-443A-B8AB-1A9C3D013C85}" type="slidenum">
              <a:rPr lang="en-GB" smtClean="0"/>
              <a:t>48</a:t>
            </a:fld>
            <a:endParaRPr lang="en-GB"/>
          </a:p>
        </p:txBody>
      </p:sp>
      <p:pic>
        <p:nvPicPr>
          <p:cNvPr id="6" name="Picture 7" descr="Grčija - Wikipedija, prosta enciklopedija">
            <a:extLst>
              <a:ext uri="{FF2B5EF4-FFF2-40B4-BE49-F238E27FC236}">
                <a16:creationId xmlns:a16="http://schemas.microsoft.com/office/drawing/2014/main" id="{51416DB8-BF0D-432D-2BFA-46790F42B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0320" y="5829376"/>
            <a:ext cx="1173480" cy="78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15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C15231-A4AA-DF51-3331-735064EA90BC}"/>
              </a:ext>
            </a:extLst>
          </p:cNvPr>
          <p:cNvSpPr>
            <a:spLocks noGrp="1"/>
          </p:cNvSpPr>
          <p:nvPr>
            <p:ph type="title"/>
          </p:nvPr>
        </p:nvSpPr>
        <p:spPr>
          <a:xfrm>
            <a:off x="7159687" y="243521"/>
            <a:ext cx="4212007" cy="2676708"/>
          </a:xfrm>
        </p:spPr>
        <p:txBody>
          <a:bodyPr vert="horz" lIns="109728" tIns="109728" rIns="109728" bIns="91440" rtlCol="0" anchor="b">
            <a:normAutofit/>
          </a:bodyPr>
          <a:lstStyle/>
          <a:p>
            <a:pPr algn="ctr">
              <a:lnSpc>
                <a:spcPct val="120000"/>
              </a:lnSpc>
            </a:pPr>
            <a:r>
              <a:rPr lang="en-US" sz="4000" dirty="0"/>
              <a:t>Ali jo </a:t>
            </a:r>
            <a:r>
              <a:rPr lang="en-US" sz="4000" dirty="0" err="1"/>
              <a:t>poznate</a:t>
            </a:r>
            <a:r>
              <a:rPr lang="en-US" sz="4000" dirty="0"/>
              <a:t>?</a:t>
            </a:r>
          </a:p>
        </p:txBody>
      </p:sp>
      <p:pic>
        <p:nvPicPr>
          <p:cNvPr id="19" name="Θέση εικόνας 18" descr="Εικόνα που περιέχει κείμενο&#10;&#10;Περιγραφή που δημιουργήθηκε αυτόματα">
            <a:extLst>
              <a:ext uri="{FF2B5EF4-FFF2-40B4-BE49-F238E27FC236}">
                <a16:creationId xmlns:a16="http://schemas.microsoft.com/office/drawing/2014/main" id="{A2F49BB5-E6AE-5082-8678-30D25331511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072621" y="70707"/>
            <a:ext cx="4847601" cy="6396835"/>
          </a:xfrm>
          <a:prstGeom prst="rect">
            <a:avLst/>
          </a:prstGeom>
        </p:spPr>
      </p:pic>
      <p:sp>
        <p:nvSpPr>
          <p:cNvPr id="3" name="TextBox 2">
            <a:extLst>
              <a:ext uri="{FF2B5EF4-FFF2-40B4-BE49-F238E27FC236}">
                <a16:creationId xmlns:a16="http://schemas.microsoft.com/office/drawing/2014/main" id="{FC8F6822-7C56-5DC3-E843-4A9CB53155FB}"/>
              </a:ext>
            </a:extLst>
          </p:cNvPr>
          <p:cNvSpPr txBox="1"/>
          <p:nvPr/>
        </p:nvSpPr>
        <p:spPr>
          <a:xfrm>
            <a:off x="7805915" y="3943624"/>
            <a:ext cx="2919549" cy="1264642"/>
          </a:xfrm>
          <a:prstGeom prst="rect">
            <a:avLst/>
          </a:prstGeom>
          <a:noFill/>
        </p:spPr>
        <p:txBody>
          <a:bodyPr wrap="square">
            <a:spAutoFit/>
          </a:bodyPr>
          <a:lstStyle/>
          <a:p>
            <a:pPr algn="just">
              <a:lnSpc>
                <a:spcPct val="107000"/>
              </a:lnSpc>
            </a:pPr>
            <a:r>
              <a:rPr lang="sl-SI" sz="1800" dirty="0">
                <a:effectLst/>
                <a:latin typeface="Calibri" panose="020F0502020204030204" pitchFamily="34" charset="0"/>
                <a:ea typeface="Calibri" panose="020F0502020204030204" pitchFamily="34" charset="0"/>
              </a:rPr>
              <a:t>Na podlagi odgovorov učencev učitelj predstavi tri znane starogrške mite (Arahne, Moirai in Ariadna). </a:t>
            </a:r>
            <a:endParaRPr lang="en-SI"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6882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EF13E98-44F4-F1C6-9982-972979DAAEA5}"/>
              </a:ext>
            </a:extLst>
          </p:cNvPr>
          <p:cNvSpPr>
            <a:spLocks noGrp="1"/>
          </p:cNvSpPr>
          <p:nvPr>
            <p:ph type="sldNum" sz="quarter" idx="12"/>
          </p:nvPr>
        </p:nvSpPr>
        <p:spPr/>
        <p:txBody>
          <a:bodyPr/>
          <a:lstStyle/>
          <a:p>
            <a:fld id="{48F63A3B-78C7-47BE-AE5E-E10140E04643}" type="slidenum">
              <a:rPr lang="en-US" smtClean="0"/>
              <a:t>5</a:t>
            </a:fld>
            <a:endParaRPr lang="en-US"/>
          </a:p>
        </p:txBody>
      </p:sp>
      <p:sp>
        <p:nvSpPr>
          <p:cNvPr id="2" name="Title 1">
            <a:extLst>
              <a:ext uri="{FF2B5EF4-FFF2-40B4-BE49-F238E27FC236}">
                <a16:creationId xmlns:a16="http://schemas.microsoft.com/office/drawing/2014/main" id="{EB78984D-E22D-8A47-9FE6-10A7799CEBA1}"/>
              </a:ext>
            </a:extLst>
          </p:cNvPr>
          <p:cNvSpPr>
            <a:spLocks noGrp="1"/>
          </p:cNvSpPr>
          <p:nvPr>
            <p:ph type="title" idx="4294967295"/>
          </p:nvPr>
        </p:nvSpPr>
        <p:spPr>
          <a:xfrm>
            <a:off x="847725" y="265966"/>
            <a:ext cx="10506075" cy="1016000"/>
          </a:xfrm>
        </p:spPr>
        <p:txBody>
          <a:bodyPr vert="horz" lIns="91440" tIns="45720" rIns="91440" bIns="45720" rtlCol="0" anchor="b">
            <a:normAutofit/>
          </a:bodyPr>
          <a:lstStyle/>
          <a:p>
            <a:r>
              <a:rPr lang="en-US" kern="1200" dirty="0" err="1">
                <a:solidFill>
                  <a:schemeClr val="tx1"/>
                </a:solidFill>
                <a:latin typeface="+mj-lt"/>
                <a:ea typeface="+mj-ea"/>
                <a:cs typeface="+mj-cs"/>
              </a:rPr>
              <a:t>Računalniško</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mišljenje</a:t>
            </a:r>
            <a:r>
              <a:rPr lang="en-US" kern="1200" dirty="0">
                <a:solidFill>
                  <a:schemeClr val="tx1"/>
                </a:solidFill>
                <a:latin typeface="+mj-lt"/>
                <a:ea typeface="+mj-ea"/>
                <a:cs typeface="+mj-cs"/>
              </a:rPr>
              <a:t> </a:t>
            </a:r>
          </a:p>
        </p:txBody>
      </p:sp>
      <p:sp>
        <p:nvSpPr>
          <p:cNvPr id="3" name="Content Placeholder 2">
            <a:extLst>
              <a:ext uri="{FF2B5EF4-FFF2-40B4-BE49-F238E27FC236}">
                <a16:creationId xmlns:a16="http://schemas.microsoft.com/office/drawing/2014/main" id="{5C5AECD7-E5C3-7B49-A947-447FB517156B}"/>
              </a:ext>
            </a:extLst>
          </p:cNvPr>
          <p:cNvSpPr>
            <a:spLocks/>
          </p:cNvSpPr>
          <p:nvPr/>
        </p:nvSpPr>
        <p:spPr>
          <a:xfrm>
            <a:off x="1145287" y="1926482"/>
            <a:ext cx="5117829" cy="4367224"/>
          </a:xfrm>
          <a:prstGeom prst="rect">
            <a:avLst/>
          </a:prstGeom>
        </p:spPr>
        <p:txBody>
          <a:bodyPr wrap="square" lIns="91440" tIns="45720" rIns="91440" bIns="45720" anchor="t">
            <a:noAutofit/>
          </a:bodyPr>
          <a:lstStyle/>
          <a:p>
            <a:pPr defTabSz="704088">
              <a:spcAft>
                <a:spcPts val="600"/>
              </a:spcAft>
            </a:pPr>
            <a:r>
              <a:rPr lang="en-GB" kern="1200" dirty="0">
                <a:latin typeface="+mn-lt"/>
                <a:ea typeface="+mn-ea"/>
                <a:cs typeface="+mn-cs"/>
              </a:rPr>
              <a:t>Je </a:t>
            </a:r>
            <a:r>
              <a:rPr lang="en-GB" kern="1200" dirty="0" err="1">
                <a:latin typeface="+mn-lt"/>
                <a:ea typeface="+mn-ea"/>
                <a:cs typeface="+mn-cs"/>
              </a:rPr>
              <a:t>skupek</a:t>
            </a:r>
            <a:r>
              <a:rPr lang="en-GB" kern="1200" dirty="0">
                <a:latin typeface="+mn-lt"/>
                <a:ea typeface="+mn-ea"/>
                <a:cs typeface="+mn-cs"/>
              </a:rPr>
              <a:t> </a:t>
            </a:r>
            <a:r>
              <a:rPr lang="en-GB" kern="1200" dirty="0" err="1">
                <a:latin typeface="+mn-lt"/>
                <a:ea typeface="+mn-ea"/>
                <a:cs typeface="+mn-cs"/>
              </a:rPr>
              <a:t>metod</a:t>
            </a:r>
            <a:r>
              <a:rPr lang="en-GB" kern="1200" dirty="0">
                <a:latin typeface="+mn-lt"/>
                <a:ea typeface="+mn-ea"/>
                <a:cs typeface="+mn-cs"/>
              </a:rPr>
              <a:t> za </a:t>
            </a:r>
            <a:r>
              <a:rPr lang="en-GB" kern="1200" dirty="0" err="1">
                <a:latin typeface="+mn-lt"/>
                <a:ea typeface="+mn-ea"/>
                <a:cs typeface="+mn-cs"/>
              </a:rPr>
              <a:t>reševanje</a:t>
            </a:r>
            <a:r>
              <a:rPr lang="en-GB" kern="1200" dirty="0">
                <a:latin typeface="+mn-lt"/>
                <a:ea typeface="+mn-ea"/>
                <a:cs typeface="+mn-cs"/>
              </a:rPr>
              <a:t> </a:t>
            </a:r>
            <a:r>
              <a:rPr lang="en-GB" kern="1200" dirty="0" err="1">
                <a:latin typeface="+mn-lt"/>
                <a:ea typeface="+mn-ea"/>
                <a:cs typeface="+mn-cs"/>
              </a:rPr>
              <a:t>problemov</a:t>
            </a:r>
            <a:r>
              <a:rPr lang="en-GB" kern="1200" dirty="0">
                <a:latin typeface="+mn-lt"/>
                <a:ea typeface="+mn-ea"/>
                <a:cs typeface="+mn-cs"/>
              </a:rPr>
              <a:t>, </a:t>
            </a:r>
            <a:r>
              <a:rPr lang="sl-SI" kern="1200" dirty="0">
                <a:latin typeface="+mn-lt"/>
                <a:ea typeface="+mn-ea"/>
                <a:cs typeface="+mn-cs"/>
              </a:rPr>
              <a:t>ki </a:t>
            </a:r>
            <a:r>
              <a:rPr lang="en-GB" kern="1200" dirty="0">
                <a:latin typeface="+mn-lt"/>
                <a:ea typeface="+mn-ea"/>
                <a:cs typeface="+mn-cs"/>
              </a:rPr>
              <a:t>se </a:t>
            </a:r>
            <a:r>
              <a:rPr lang="en-GB" kern="1200" dirty="0" err="1">
                <a:latin typeface="+mn-lt"/>
                <a:ea typeface="+mn-ea"/>
                <a:cs typeface="+mn-cs"/>
              </a:rPr>
              <a:t>nanašajo</a:t>
            </a:r>
            <a:r>
              <a:rPr lang="en-GB" kern="1200" dirty="0">
                <a:latin typeface="+mn-lt"/>
                <a:ea typeface="+mn-ea"/>
                <a:cs typeface="+mn-cs"/>
              </a:rPr>
              <a:t> </a:t>
            </a:r>
            <a:r>
              <a:rPr lang="en-GB" kern="1200" dirty="0" err="1">
                <a:latin typeface="+mn-lt"/>
                <a:ea typeface="+mn-ea"/>
                <a:cs typeface="+mn-cs"/>
              </a:rPr>
              <a:t>na</a:t>
            </a:r>
            <a:r>
              <a:rPr lang="sl-SI" kern="1200" dirty="0">
                <a:latin typeface="+mn-lt"/>
                <a:ea typeface="+mn-ea"/>
                <a:cs typeface="+mn-cs"/>
              </a:rPr>
              <a:t> </a:t>
            </a:r>
            <a:r>
              <a:rPr lang="en-GB" kern="1200" dirty="0" err="1">
                <a:solidFill>
                  <a:srgbClr val="B30000"/>
                </a:solidFill>
                <a:latin typeface="+mn-lt"/>
                <a:ea typeface="+mn-ea"/>
                <a:cs typeface="+mn-cs"/>
              </a:rPr>
              <a:t>definicije</a:t>
            </a:r>
            <a:r>
              <a:rPr lang="en-GB" kern="1200" dirty="0">
                <a:solidFill>
                  <a:srgbClr val="B30000"/>
                </a:solidFill>
                <a:latin typeface="+mn-lt"/>
                <a:ea typeface="+mn-ea"/>
                <a:cs typeface="+mn-cs"/>
              </a:rPr>
              <a:t> </a:t>
            </a:r>
            <a:r>
              <a:rPr lang="en-GB" kern="1200" dirty="0" err="1">
                <a:solidFill>
                  <a:srgbClr val="B30000"/>
                </a:solidFill>
                <a:latin typeface="+mn-lt"/>
                <a:ea typeface="+mn-ea"/>
                <a:cs typeface="+mn-cs"/>
              </a:rPr>
              <a:t>problemov</a:t>
            </a:r>
            <a:r>
              <a:rPr lang="en-GB" kern="1200" dirty="0">
                <a:solidFill>
                  <a:srgbClr val="B30000"/>
                </a:solidFill>
                <a:latin typeface="+mn-lt"/>
                <a:ea typeface="+mn-ea"/>
                <a:cs typeface="+mn-cs"/>
              </a:rPr>
              <a:t> </a:t>
            </a:r>
            <a:r>
              <a:rPr lang="en-GB" kern="1200" dirty="0">
                <a:latin typeface="+mn-lt"/>
                <a:ea typeface="+mn-ea"/>
                <a:cs typeface="+mn-cs"/>
              </a:rPr>
              <a:t>in </a:t>
            </a:r>
            <a:r>
              <a:rPr lang="en-GB" kern="1200" dirty="0" err="1">
                <a:latin typeface="+mn-lt"/>
                <a:ea typeface="+mn-ea"/>
                <a:cs typeface="+mn-cs"/>
              </a:rPr>
              <a:t>njihov</a:t>
            </a:r>
            <a:r>
              <a:rPr lang="sl-SI" kern="1200" dirty="0">
                <a:latin typeface="+mn-lt"/>
                <a:ea typeface="+mn-ea"/>
                <a:cs typeface="+mn-cs"/>
              </a:rPr>
              <a:t>e</a:t>
            </a:r>
            <a:r>
              <a:rPr lang="en-GB" kern="1200" dirty="0">
                <a:latin typeface="+mn-lt"/>
                <a:ea typeface="+mn-ea"/>
                <a:cs typeface="+mn-cs"/>
              </a:rPr>
              <a:t> </a:t>
            </a:r>
            <a:r>
              <a:rPr lang="en-GB" kern="1200" dirty="0" err="1">
                <a:solidFill>
                  <a:srgbClr val="B30000"/>
                </a:solidFill>
                <a:latin typeface="+mn-lt"/>
                <a:ea typeface="+mn-ea"/>
                <a:cs typeface="+mn-cs"/>
              </a:rPr>
              <a:t>rešitv</a:t>
            </a:r>
            <a:r>
              <a:rPr lang="sl-SI" kern="1200" dirty="0">
                <a:solidFill>
                  <a:srgbClr val="B30000"/>
                </a:solidFill>
                <a:latin typeface="+mn-lt"/>
                <a:ea typeface="+mn-ea"/>
                <a:cs typeface="+mn-cs"/>
              </a:rPr>
              <a:t>e</a:t>
            </a:r>
            <a:r>
              <a:rPr lang="en-GB" kern="1200" dirty="0">
                <a:solidFill>
                  <a:srgbClr val="B30000"/>
                </a:solidFill>
                <a:latin typeface="+mn-lt"/>
                <a:ea typeface="+mn-ea"/>
                <a:cs typeface="+mn-cs"/>
              </a:rPr>
              <a:t> </a:t>
            </a:r>
            <a:r>
              <a:rPr lang="en-GB" kern="1200" dirty="0" err="1">
                <a:latin typeface="+mn-lt"/>
                <a:ea typeface="+mn-ea"/>
                <a:cs typeface="+mn-cs"/>
              </a:rPr>
              <a:t>na</a:t>
            </a:r>
            <a:r>
              <a:rPr lang="en-GB" kern="1200" dirty="0">
                <a:latin typeface="+mn-lt"/>
                <a:ea typeface="+mn-ea"/>
                <a:cs typeface="+mn-cs"/>
              </a:rPr>
              <a:t> </a:t>
            </a:r>
            <a:r>
              <a:rPr lang="en-GB" kern="1200" dirty="0" err="1">
                <a:latin typeface="+mn-lt"/>
                <a:ea typeface="+mn-ea"/>
                <a:cs typeface="+mn-cs"/>
              </a:rPr>
              <a:t>način</a:t>
            </a:r>
            <a:r>
              <a:rPr lang="en-GB" kern="1200" dirty="0">
                <a:latin typeface="+mn-lt"/>
                <a:ea typeface="+mn-ea"/>
                <a:cs typeface="+mn-cs"/>
              </a:rPr>
              <a:t>, </a:t>
            </a:r>
            <a:r>
              <a:rPr lang="en-GB" kern="1200" dirty="0" err="1">
                <a:latin typeface="+mn-lt"/>
                <a:ea typeface="+mn-ea"/>
                <a:cs typeface="+mn-cs"/>
              </a:rPr>
              <a:t>kot</a:t>
            </a:r>
            <a:r>
              <a:rPr lang="en-GB" kern="1200" dirty="0">
                <a:latin typeface="+mn-lt"/>
                <a:ea typeface="+mn-ea"/>
                <a:cs typeface="+mn-cs"/>
              </a:rPr>
              <a:t> ga </a:t>
            </a:r>
            <a:r>
              <a:rPr lang="en-GB" kern="1200" dirty="0" err="1">
                <a:latin typeface="+mn-lt"/>
                <a:ea typeface="+mn-ea"/>
                <a:cs typeface="+mn-cs"/>
              </a:rPr>
              <a:t>lahko</a:t>
            </a:r>
            <a:r>
              <a:rPr lang="en-GB" kern="1200" dirty="0">
                <a:latin typeface="+mn-lt"/>
                <a:ea typeface="+mn-ea"/>
                <a:cs typeface="+mn-cs"/>
              </a:rPr>
              <a:t> </a:t>
            </a:r>
            <a:r>
              <a:rPr lang="en-GB" kern="1200" dirty="0" err="1">
                <a:latin typeface="+mn-lt"/>
                <a:ea typeface="+mn-ea"/>
                <a:cs typeface="+mn-cs"/>
              </a:rPr>
              <a:t>izvede</a:t>
            </a:r>
            <a:r>
              <a:rPr lang="en-GB" kern="1200" dirty="0">
                <a:latin typeface="+mn-lt"/>
                <a:ea typeface="+mn-ea"/>
                <a:cs typeface="+mn-cs"/>
              </a:rPr>
              <a:t> </a:t>
            </a:r>
            <a:r>
              <a:rPr lang="en-GB" b="1" kern="1200" dirty="0" err="1">
                <a:latin typeface="+mn-lt"/>
                <a:ea typeface="+mn-ea"/>
                <a:cs typeface="+mn-cs"/>
              </a:rPr>
              <a:t>informacijsko-komunikacijski</a:t>
            </a:r>
            <a:r>
              <a:rPr lang="en-GB" b="1" kern="1200" dirty="0">
                <a:latin typeface="+mn-lt"/>
                <a:ea typeface="+mn-ea"/>
                <a:cs typeface="+mn-cs"/>
              </a:rPr>
              <a:t> agent</a:t>
            </a:r>
            <a:r>
              <a:rPr lang="en-GB" kern="1200" dirty="0">
                <a:latin typeface="+mn-lt"/>
                <a:ea typeface="+mn-ea"/>
                <a:cs typeface="+mn-cs"/>
              </a:rPr>
              <a:t> za </a:t>
            </a:r>
            <a:r>
              <a:rPr lang="en-GB" kern="1200" dirty="0" err="1">
                <a:latin typeface="+mn-lt"/>
                <a:ea typeface="+mn-ea"/>
                <a:cs typeface="+mn-cs"/>
              </a:rPr>
              <a:t>obdelavo</a:t>
            </a:r>
            <a:r>
              <a:rPr lang="en-GB" kern="1200" dirty="0">
                <a:latin typeface="+mn-lt"/>
                <a:ea typeface="+mn-ea"/>
                <a:cs typeface="+mn-cs"/>
              </a:rPr>
              <a:t> </a:t>
            </a:r>
            <a:r>
              <a:rPr lang="en-GB" kern="1200" dirty="0" err="1">
                <a:latin typeface="+mn-lt"/>
                <a:ea typeface="+mn-ea"/>
                <a:cs typeface="+mn-cs"/>
              </a:rPr>
              <a:t>informacij</a:t>
            </a:r>
            <a:r>
              <a:rPr lang="sl-SI" kern="1200" dirty="0">
                <a:latin typeface="+mn-lt"/>
                <a:ea typeface="+mn-ea"/>
                <a:cs typeface="+mn-cs"/>
              </a:rPr>
              <a:t>.</a:t>
            </a:r>
            <a:r>
              <a:rPr lang="en-GB" kern="1200" dirty="0">
                <a:latin typeface="+mn-lt"/>
                <a:ea typeface="+mn-ea"/>
                <a:cs typeface="+mn-cs"/>
              </a:rPr>
              <a:t> </a:t>
            </a:r>
            <a:endParaRPr lang="en-GB" kern="1200" dirty="0">
              <a:latin typeface="+mn-lt"/>
              <a:cs typeface="Calibri"/>
            </a:endParaRPr>
          </a:p>
          <a:p>
            <a:pPr defTabSz="704088">
              <a:lnSpc>
                <a:spcPct val="90000"/>
              </a:lnSpc>
              <a:spcAft>
                <a:spcPts val="600"/>
              </a:spcAft>
            </a:pPr>
            <a:r>
              <a:rPr lang="en-GB" kern="1200" dirty="0" err="1">
                <a:latin typeface="+mn-lt"/>
                <a:ea typeface="+mn-ea"/>
                <a:cs typeface="+mn-cs"/>
              </a:rPr>
              <a:t>Vključuje</a:t>
            </a:r>
            <a:r>
              <a:rPr lang="en-GB" kern="1200" dirty="0">
                <a:latin typeface="+mn-lt"/>
                <a:ea typeface="+mn-ea"/>
                <a:cs typeface="+mn-cs"/>
              </a:rPr>
              <a:t> </a:t>
            </a:r>
            <a:r>
              <a:rPr lang="en-GB" kern="1200" dirty="0" err="1">
                <a:solidFill>
                  <a:srgbClr val="B30000"/>
                </a:solidFill>
                <a:latin typeface="+mn-lt"/>
                <a:ea typeface="+mn-ea"/>
                <a:cs typeface="+mn-cs"/>
              </a:rPr>
              <a:t>mentalne</a:t>
            </a:r>
            <a:r>
              <a:rPr lang="en-GB" kern="1200" dirty="0">
                <a:solidFill>
                  <a:srgbClr val="B30000"/>
                </a:solidFill>
                <a:latin typeface="+mn-lt"/>
                <a:ea typeface="+mn-ea"/>
                <a:cs typeface="+mn-cs"/>
              </a:rPr>
              <a:t> </a:t>
            </a:r>
            <a:r>
              <a:rPr lang="en-GB" kern="1200" dirty="0" err="1">
                <a:solidFill>
                  <a:srgbClr val="B30000"/>
                </a:solidFill>
                <a:latin typeface="+mn-lt"/>
                <a:ea typeface="+mn-ea"/>
                <a:cs typeface="+mn-cs"/>
              </a:rPr>
              <a:t>spretnosti</a:t>
            </a:r>
            <a:r>
              <a:rPr lang="en-GB" kern="1200" dirty="0">
                <a:solidFill>
                  <a:srgbClr val="B30000"/>
                </a:solidFill>
                <a:latin typeface="+mn-lt"/>
                <a:ea typeface="+mn-ea"/>
                <a:cs typeface="+mn-cs"/>
              </a:rPr>
              <a:t> in </a:t>
            </a:r>
            <a:r>
              <a:rPr lang="en-GB" kern="1200" dirty="0" err="1">
                <a:solidFill>
                  <a:srgbClr val="B30000"/>
                </a:solidFill>
                <a:latin typeface="+mn-lt"/>
                <a:ea typeface="+mn-ea"/>
                <a:cs typeface="+mn-cs"/>
              </a:rPr>
              <a:t>prakse</a:t>
            </a:r>
            <a:r>
              <a:rPr lang="en-GB" kern="1200" dirty="0">
                <a:latin typeface="+mn-lt"/>
                <a:ea typeface="+mn-ea"/>
                <a:cs typeface="+mn-cs"/>
              </a:rPr>
              <a:t> za:</a:t>
            </a:r>
            <a:endParaRPr lang="en-GB" kern="1200" dirty="0">
              <a:latin typeface="+mn-lt"/>
              <a:cs typeface="Calibri"/>
            </a:endParaRPr>
          </a:p>
          <a:p>
            <a:pPr marL="351790" lvl="1" defTabSz="704088">
              <a:spcAft>
                <a:spcPts val="600"/>
              </a:spcAft>
              <a:buFont typeface="+mj-lt"/>
              <a:buAutoNum type="arabicPeriod"/>
            </a:pPr>
            <a:r>
              <a:rPr lang="sl-SI" kern="1200" dirty="0">
                <a:latin typeface="+mn-lt"/>
                <a:ea typeface="+mn-ea"/>
                <a:cs typeface="+mn-cs"/>
              </a:rPr>
              <a:t> </a:t>
            </a:r>
            <a:r>
              <a:rPr lang="en-GB" kern="1200" dirty="0" err="1">
                <a:latin typeface="+mn-lt"/>
                <a:ea typeface="+mn-ea"/>
                <a:cs typeface="+mn-cs"/>
              </a:rPr>
              <a:t>oblikovanje</a:t>
            </a:r>
            <a:r>
              <a:rPr lang="en-GB" kern="1200" dirty="0">
                <a:latin typeface="+mn-lt"/>
                <a:ea typeface="+mn-ea"/>
                <a:cs typeface="+mn-cs"/>
              </a:rPr>
              <a:t> </a:t>
            </a:r>
            <a:r>
              <a:rPr lang="en-GB" kern="1200" dirty="0" err="1">
                <a:latin typeface="+mn-lt"/>
                <a:ea typeface="+mn-ea"/>
                <a:cs typeface="+mn-cs"/>
              </a:rPr>
              <a:t>izračunov</a:t>
            </a:r>
            <a:r>
              <a:rPr lang="en-GB" kern="1200" dirty="0">
                <a:latin typeface="+mn-lt"/>
                <a:ea typeface="+mn-ea"/>
                <a:cs typeface="+mn-cs"/>
              </a:rPr>
              <a:t>, s </a:t>
            </a:r>
            <a:r>
              <a:rPr lang="en-GB" kern="1200" dirty="0" err="1">
                <a:latin typeface="+mn-lt"/>
                <a:ea typeface="+mn-ea"/>
                <a:cs typeface="+mn-cs"/>
              </a:rPr>
              <a:t>katerimi</a:t>
            </a:r>
            <a:r>
              <a:rPr lang="en-GB" kern="1200" dirty="0">
                <a:latin typeface="+mn-lt"/>
                <a:ea typeface="+mn-ea"/>
                <a:cs typeface="+mn-cs"/>
              </a:rPr>
              <a:t> </a:t>
            </a:r>
            <a:r>
              <a:rPr lang="en-GB" kern="1200" dirty="0" err="1">
                <a:latin typeface="+mn-lt"/>
                <a:ea typeface="+mn-ea"/>
                <a:cs typeface="+mn-cs"/>
              </a:rPr>
              <a:t>računalniki</a:t>
            </a:r>
            <a:r>
              <a:rPr lang="en-GB" kern="1200" dirty="0">
                <a:latin typeface="+mn-lt"/>
                <a:ea typeface="+mn-ea"/>
                <a:cs typeface="+mn-cs"/>
              </a:rPr>
              <a:t> </a:t>
            </a:r>
            <a:r>
              <a:rPr lang="en-GB" kern="1200" dirty="0" err="1">
                <a:latin typeface="+mn-lt"/>
                <a:ea typeface="+mn-ea"/>
                <a:cs typeface="+mn-cs"/>
              </a:rPr>
              <a:t>opravljajo</a:t>
            </a:r>
            <a:r>
              <a:rPr lang="en-GB" kern="1200" dirty="0">
                <a:latin typeface="+mn-lt"/>
                <a:ea typeface="+mn-ea"/>
                <a:cs typeface="+mn-cs"/>
              </a:rPr>
              <a:t> </a:t>
            </a:r>
            <a:r>
              <a:rPr lang="en-GB" kern="1200" dirty="0" err="1">
                <a:latin typeface="+mn-lt"/>
                <a:ea typeface="+mn-ea"/>
                <a:cs typeface="+mn-cs"/>
              </a:rPr>
              <a:t>naloge</a:t>
            </a:r>
            <a:r>
              <a:rPr lang="en-GB" kern="1200" dirty="0">
                <a:latin typeface="+mn-lt"/>
                <a:ea typeface="+mn-ea"/>
                <a:cs typeface="+mn-cs"/>
              </a:rPr>
              <a:t> </a:t>
            </a:r>
            <a:r>
              <a:rPr lang="en-GB" kern="1200" dirty="0" err="1">
                <a:latin typeface="+mn-lt"/>
                <a:ea typeface="+mn-ea"/>
                <a:cs typeface="+mn-cs"/>
              </a:rPr>
              <a:t>namesto</a:t>
            </a:r>
            <a:r>
              <a:rPr lang="en-GB" kern="1200" dirty="0">
                <a:latin typeface="+mn-lt"/>
                <a:ea typeface="+mn-ea"/>
                <a:cs typeface="+mn-cs"/>
              </a:rPr>
              <a:t> </a:t>
            </a:r>
            <a:r>
              <a:rPr lang="en-GB" kern="1200" dirty="0" err="1">
                <a:latin typeface="+mn-lt"/>
                <a:ea typeface="+mn-ea"/>
                <a:cs typeface="+mn-cs"/>
              </a:rPr>
              <a:t>nas</a:t>
            </a:r>
            <a:r>
              <a:rPr lang="en-GB" kern="1200" dirty="0">
                <a:latin typeface="+mn-lt"/>
                <a:ea typeface="+mn-ea"/>
                <a:cs typeface="+mn-cs"/>
              </a:rPr>
              <a:t>, in </a:t>
            </a:r>
            <a:endParaRPr lang="en-GB" kern="1200" dirty="0">
              <a:latin typeface="+mn-lt"/>
              <a:cs typeface="Calibri"/>
            </a:endParaRPr>
          </a:p>
          <a:p>
            <a:pPr marL="351790" lvl="1" defTabSz="704088">
              <a:lnSpc>
                <a:spcPct val="90000"/>
              </a:lnSpc>
              <a:spcAft>
                <a:spcPts val="600"/>
              </a:spcAft>
              <a:buFont typeface="+mj-lt"/>
              <a:buAutoNum type="arabicPeriod"/>
            </a:pPr>
            <a:r>
              <a:rPr lang="sl-SI" kern="1200" dirty="0">
                <a:latin typeface="+mn-lt"/>
                <a:ea typeface="+mn-ea"/>
                <a:cs typeface="+mn-cs"/>
              </a:rPr>
              <a:t> </a:t>
            </a:r>
            <a:r>
              <a:rPr lang="en-GB" kern="1200" dirty="0" err="1">
                <a:latin typeface="+mn-lt"/>
                <a:ea typeface="+mn-ea"/>
                <a:cs typeface="+mn-cs"/>
              </a:rPr>
              <a:t>razlag</a:t>
            </a:r>
            <a:r>
              <a:rPr lang="sl-SI" kern="1200" dirty="0">
                <a:latin typeface="+mn-lt"/>
                <a:ea typeface="+mn-ea"/>
                <a:cs typeface="+mn-cs"/>
              </a:rPr>
              <a:t>o</a:t>
            </a:r>
            <a:r>
              <a:rPr lang="en-GB" kern="1200" dirty="0">
                <a:latin typeface="+mn-lt"/>
                <a:ea typeface="+mn-ea"/>
                <a:cs typeface="+mn-cs"/>
              </a:rPr>
              <a:t> in interpret</a:t>
            </a:r>
            <a:r>
              <a:rPr lang="sl-SI" kern="1200" dirty="0">
                <a:latin typeface="+mn-lt"/>
                <a:ea typeface="+mn-ea"/>
                <a:cs typeface="+mn-cs"/>
              </a:rPr>
              <a:t>acijo</a:t>
            </a:r>
            <a:r>
              <a:rPr lang="en-GB" kern="1200" dirty="0">
                <a:latin typeface="+mn-lt"/>
                <a:ea typeface="+mn-ea"/>
                <a:cs typeface="+mn-cs"/>
              </a:rPr>
              <a:t> </a:t>
            </a:r>
            <a:r>
              <a:rPr lang="en-GB" kern="1200" dirty="0" err="1">
                <a:latin typeface="+mn-lt"/>
                <a:ea typeface="+mn-ea"/>
                <a:cs typeface="+mn-cs"/>
              </a:rPr>
              <a:t>svet</a:t>
            </a:r>
            <a:r>
              <a:rPr lang="sl-SI" kern="1200" dirty="0">
                <a:latin typeface="+mn-lt"/>
                <a:ea typeface="+mn-ea"/>
                <a:cs typeface="+mn-cs"/>
              </a:rPr>
              <a:t>a</a:t>
            </a:r>
            <a:r>
              <a:rPr lang="en-GB" kern="1200" dirty="0">
                <a:latin typeface="+mn-lt"/>
                <a:ea typeface="+mn-ea"/>
                <a:cs typeface="+mn-cs"/>
              </a:rPr>
              <a:t> </a:t>
            </a:r>
            <a:r>
              <a:rPr lang="en-GB" kern="1200" dirty="0" err="1">
                <a:latin typeface="+mn-lt"/>
                <a:ea typeface="+mn-ea"/>
                <a:cs typeface="+mn-cs"/>
              </a:rPr>
              <a:t>kot</a:t>
            </a:r>
            <a:r>
              <a:rPr lang="en-GB" kern="1200" dirty="0">
                <a:latin typeface="+mn-lt"/>
                <a:ea typeface="+mn-ea"/>
                <a:cs typeface="+mn-cs"/>
              </a:rPr>
              <a:t> </a:t>
            </a:r>
            <a:r>
              <a:rPr lang="en-GB" kern="1200" dirty="0" err="1">
                <a:latin typeface="+mn-lt"/>
                <a:ea typeface="+mn-ea"/>
                <a:cs typeface="+mn-cs"/>
              </a:rPr>
              <a:t>kompleks</a:t>
            </a:r>
            <a:r>
              <a:rPr lang="en-GB" kern="1200" dirty="0">
                <a:latin typeface="+mn-lt"/>
                <a:ea typeface="+mn-ea"/>
                <a:cs typeface="+mn-cs"/>
              </a:rPr>
              <a:t> </a:t>
            </a:r>
            <a:r>
              <a:rPr lang="en-GB" kern="1200" dirty="0" err="1">
                <a:latin typeface="+mn-lt"/>
                <a:ea typeface="+mn-ea"/>
                <a:cs typeface="+mn-cs"/>
              </a:rPr>
              <a:t>informacijskih</a:t>
            </a:r>
            <a:r>
              <a:rPr lang="en-GB" kern="1200" dirty="0">
                <a:latin typeface="+mn-lt"/>
                <a:ea typeface="+mn-ea"/>
                <a:cs typeface="+mn-cs"/>
              </a:rPr>
              <a:t> </a:t>
            </a:r>
            <a:r>
              <a:rPr lang="en-GB" kern="1200" dirty="0" err="1">
                <a:latin typeface="+mn-lt"/>
                <a:ea typeface="+mn-ea"/>
                <a:cs typeface="+mn-cs"/>
              </a:rPr>
              <a:t>procesov</a:t>
            </a:r>
            <a:r>
              <a:rPr lang="en-GB" kern="1200" dirty="0">
                <a:latin typeface="+mn-lt"/>
                <a:ea typeface="+mn-ea"/>
                <a:cs typeface="+mn-cs"/>
              </a:rPr>
              <a:t>. </a:t>
            </a:r>
            <a:endParaRPr lang="en-GB" kern="1200" dirty="0">
              <a:latin typeface="+mn-lt"/>
              <a:cs typeface="Calibri"/>
            </a:endParaRPr>
          </a:p>
          <a:p>
            <a:pPr marL="351790" lvl="1" defTabSz="704088">
              <a:lnSpc>
                <a:spcPct val="90000"/>
              </a:lnSpc>
              <a:spcAft>
                <a:spcPts val="600"/>
              </a:spcAft>
              <a:buFont typeface="+mj-lt"/>
              <a:buAutoNum type="arabicPeriod"/>
            </a:pPr>
            <a:endParaRPr lang="en-GB" kern="1200" dirty="0">
              <a:latin typeface="+mn-lt"/>
              <a:cs typeface="Calibri"/>
            </a:endParaRPr>
          </a:p>
          <a:p>
            <a:pPr marL="25400" defTabSz="704088">
              <a:spcAft>
                <a:spcPts val="600"/>
              </a:spcAft>
            </a:pPr>
            <a:r>
              <a:rPr lang="en-GB" kern="1200" dirty="0" err="1">
                <a:latin typeface="+mn-lt"/>
                <a:ea typeface="+mn-ea"/>
                <a:cs typeface="+mn-cs"/>
              </a:rPr>
              <a:t>Ideje</a:t>
            </a:r>
            <a:r>
              <a:rPr lang="en-GB" kern="1200" dirty="0">
                <a:latin typeface="+mn-lt"/>
                <a:ea typeface="+mn-ea"/>
                <a:cs typeface="+mn-cs"/>
              </a:rPr>
              <a:t> </a:t>
            </a:r>
            <a:r>
              <a:rPr lang="en-GB" kern="1200" dirty="0" err="1">
                <a:latin typeface="+mn-lt"/>
                <a:ea typeface="+mn-ea"/>
                <a:cs typeface="+mn-cs"/>
              </a:rPr>
              <a:t>segajo</a:t>
            </a:r>
            <a:r>
              <a:rPr lang="en-GB" kern="1200" dirty="0">
                <a:latin typeface="+mn-lt"/>
                <a:ea typeface="+mn-ea"/>
                <a:cs typeface="+mn-cs"/>
              </a:rPr>
              <a:t> od </a:t>
            </a:r>
            <a:r>
              <a:rPr lang="en-GB" kern="1200" dirty="0" err="1">
                <a:latin typeface="+mn-lt"/>
                <a:ea typeface="+mn-ea"/>
                <a:cs typeface="+mn-cs"/>
              </a:rPr>
              <a:t>osnovne</a:t>
            </a:r>
            <a:r>
              <a:rPr lang="en-GB" kern="1200" dirty="0">
                <a:latin typeface="+mn-lt"/>
                <a:ea typeface="+mn-ea"/>
                <a:cs typeface="+mn-cs"/>
              </a:rPr>
              <a:t> </a:t>
            </a:r>
            <a:r>
              <a:rPr lang="en-GB" kern="1200" dirty="0" err="1">
                <a:latin typeface="+mn-lt"/>
                <a:ea typeface="+mn-ea"/>
                <a:cs typeface="+mn-cs"/>
              </a:rPr>
              <a:t>definicije</a:t>
            </a:r>
            <a:r>
              <a:rPr lang="en-GB" kern="1200" dirty="0">
                <a:latin typeface="+mn-lt"/>
                <a:ea typeface="+mn-ea"/>
                <a:cs typeface="+mn-cs"/>
              </a:rPr>
              <a:t> </a:t>
            </a:r>
            <a:r>
              <a:rPr lang="en-GB" kern="1200" dirty="0">
                <a:solidFill>
                  <a:srgbClr val="B30000"/>
                </a:solidFill>
                <a:latin typeface="+mn-lt"/>
                <a:ea typeface="+mn-ea"/>
                <a:cs typeface="+mn-cs"/>
              </a:rPr>
              <a:t>RM za </a:t>
            </a:r>
            <a:r>
              <a:rPr lang="en-GB" kern="1200" dirty="0" err="1">
                <a:solidFill>
                  <a:srgbClr val="B30000"/>
                </a:solidFill>
                <a:latin typeface="+mn-lt"/>
                <a:ea typeface="+mn-ea"/>
                <a:cs typeface="+mn-cs"/>
              </a:rPr>
              <a:t>začetnike</a:t>
            </a:r>
            <a:r>
              <a:rPr lang="en-GB" kern="1200" dirty="0">
                <a:latin typeface="+mn-lt"/>
                <a:ea typeface="+mn-ea"/>
                <a:cs typeface="+mn-cs"/>
              </a:rPr>
              <a:t> do </a:t>
            </a:r>
            <a:r>
              <a:rPr lang="en-GB" kern="1200" dirty="0" err="1">
                <a:latin typeface="+mn-lt"/>
                <a:ea typeface="+mn-ea"/>
                <a:cs typeface="+mn-cs"/>
              </a:rPr>
              <a:t>naprednega</a:t>
            </a:r>
            <a:r>
              <a:rPr lang="en-GB" kern="1200" dirty="0">
                <a:latin typeface="+mn-lt"/>
                <a:ea typeface="+mn-ea"/>
                <a:cs typeface="+mn-cs"/>
              </a:rPr>
              <a:t> </a:t>
            </a:r>
            <a:r>
              <a:rPr lang="en-GB" kern="1200" dirty="0">
                <a:solidFill>
                  <a:srgbClr val="B30000"/>
                </a:solidFill>
                <a:latin typeface="+mn-lt"/>
                <a:ea typeface="+mn-ea"/>
                <a:cs typeface="+mn-cs"/>
              </a:rPr>
              <a:t>RM za </a:t>
            </a:r>
            <a:r>
              <a:rPr lang="en-GB" kern="1200" dirty="0" err="1">
                <a:solidFill>
                  <a:srgbClr val="B30000"/>
                </a:solidFill>
                <a:latin typeface="+mn-lt"/>
                <a:ea typeface="+mn-ea"/>
                <a:cs typeface="+mn-cs"/>
              </a:rPr>
              <a:t>strokovnjake</a:t>
            </a:r>
            <a:endParaRPr lang="en-GB" kern="1200" dirty="0">
              <a:solidFill>
                <a:srgbClr val="B30000"/>
              </a:solidFill>
              <a:latin typeface="+mn-lt"/>
              <a:cs typeface="Calibri" panose="020F0502020204030204"/>
            </a:endParaRPr>
          </a:p>
        </p:txBody>
      </p:sp>
      <p:pic>
        <p:nvPicPr>
          <p:cNvPr id="101378" name="Picture 2" descr="In Memoriam: Seymour Papert 1928-2016 | News | Communications of the ACM">
            <a:extLst>
              <a:ext uri="{FF2B5EF4-FFF2-40B4-BE49-F238E27FC236}">
                <a16:creationId xmlns:a16="http://schemas.microsoft.com/office/drawing/2014/main" id="{EF2AE8BC-98AD-D74C-B19D-99047F754E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5" r="18729"/>
          <a:stretch/>
        </p:blipFill>
        <p:spPr bwMode="auto">
          <a:xfrm>
            <a:off x="6567653" y="1926482"/>
            <a:ext cx="1265083" cy="1582065"/>
          </a:xfrm>
          <a:prstGeom prst="rect">
            <a:avLst/>
          </a:prstGeom>
          <a:solidFill>
            <a:srgbClr val="FFFFFF"/>
          </a:solidFill>
        </p:spPr>
      </p:pic>
      <p:pic>
        <p:nvPicPr>
          <p:cNvPr id="101380" name="Picture 4" descr="Marvin Minsky - Wikipedia">
            <a:extLst>
              <a:ext uri="{FF2B5EF4-FFF2-40B4-BE49-F238E27FC236}">
                <a16:creationId xmlns:a16="http://schemas.microsoft.com/office/drawing/2014/main" id="{79BB9C70-AA12-284B-9C94-5DA3636FD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6732" y="1926678"/>
            <a:ext cx="1466661" cy="14684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4FAC7A-2EC5-0B5B-1430-2EE77BBED73C}"/>
              </a:ext>
            </a:extLst>
          </p:cNvPr>
          <p:cNvSpPr txBox="1"/>
          <p:nvPr/>
        </p:nvSpPr>
        <p:spPr>
          <a:xfrm>
            <a:off x="8400382" y="5647375"/>
            <a:ext cx="1136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04088">
              <a:spcAft>
                <a:spcPts val="600"/>
              </a:spcAft>
            </a:pPr>
            <a:r>
              <a:rPr lang="en-US" kern="1200">
                <a:latin typeface="Arial"/>
                <a:ea typeface="+mn-ea"/>
                <a:cs typeface="Arial"/>
                <a:hlinkClick r:id="rId4">
                  <a:extLst>
                    <a:ext uri="{A12FA001-AC4F-418D-AE19-62706E023703}">
                      <ahyp:hlinkClr xmlns:ahyp="http://schemas.microsoft.com/office/drawing/2018/hyperlinkcolor" val="tx"/>
                    </a:ext>
                  </a:extLst>
                </a:hlinkClick>
              </a:rPr>
              <a:t>Jannette Wing</a:t>
            </a:r>
            <a:endParaRPr lang="en-US" kern="1200">
              <a:latin typeface="+mn-lt"/>
              <a:cs typeface="Calibri"/>
            </a:endParaRPr>
          </a:p>
        </p:txBody>
      </p:sp>
      <p:sp>
        <p:nvSpPr>
          <p:cNvPr id="7" name="TextBox 6">
            <a:extLst>
              <a:ext uri="{FF2B5EF4-FFF2-40B4-BE49-F238E27FC236}">
                <a16:creationId xmlns:a16="http://schemas.microsoft.com/office/drawing/2014/main" id="{2183F207-DF29-5E7C-5677-1B044BEFF408}"/>
              </a:ext>
            </a:extLst>
          </p:cNvPr>
          <p:cNvSpPr txBox="1"/>
          <p:nvPr/>
        </p:nvSpPr>
        <p:spPr>
          <a:xfrm>
            <a:off x="6569282" y="3503558"/>
            <a:ext cx="1136144" cy="1000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04088">
              <a:spcAft>
                <a:spcPts val="600"/>
              </a:spcAft>
            </a:pPr>
            <a:r>
              <a:rPr lang="en-US" kern="1200">
                <a:latin typeface="Arial"/>
                <a:ea typeface="+mn-ea"/>
                <a:cs typeface="Arial"/>
                <a:hlinkClick r:id="rId5">
                  <a:extLst>
                    <a:ext uri="{A12FA001-AC4F-418D-AE19-62706E023703}">
                      <ahyp:hlinkClr xmlns:ahyp="http://schemas.microsoft.com/office/drawing/2018/hyperlinkcolor" val="tx"/>
                    </a:ext>
                  </a:extLst>
                </a:hlinkClick>
              </a:rPr>
              <a:t>Samuel Papert</a:t>
            </a:r>
            <a:endParaRPr lang="en-US" kern="1200" err="1">
              <a:latin typeface="+mn-lt"/>
              <a:ea typeface="+mn-ea"/>
              <a:cs typeface="+mn-cs"/>
            </a:endParaRPr>
          </a:p>
          <a:p>
            <a:pPr algn="l">
              <a:spcAft>
                <a:spcPts val="600"/>
              </a:spcAft>
            </a:pPr>
            <a:endParaRPr lang="en-US">
              <a:cs typeface="Calibri"/>
            </a:endParaRPr>
          </a:p>
        </p:txBody>
      </p:sp>
      <p:pic>
        <p:nvPicPr>
          <p:cNvPr id="8" name="Picture 7" descr="A person in a red sweater&#10;&#10;Description automatically generated">
            <a:extLst>
              <a:ext uri="{FF2B5EF4-FFF2-40B4-BE49-F238E27FC236}">
                <a16:creationId xmlns:a16="http://schemas.microsoft.com/office/drawing/2014/main" id="{11BC1CF6-DB5C-B686-F20A-D418AF8EC90D}"/>
              </a:ext>
            </a:extLst>
          </p:cNvPr>
          <p:cNvPicPr>
            <a:picLocks noChangeAspect="1"/>
          </p:cNvPicPr>
          <p:nvPr/>
        </p:nvPicPr>
        <p:blipFill>
          <a:blip r:embed="rId6"/>
          <a:stretch>
            <a:fillRect/>
          </a:stretch>
        </p:blipFill>
        <p:spPr>
          <a:xfrm>
            <a:off x="8417644" y="4264230"/>
            <a:ext cx="1391550" cy="1384960"/>
          </a:xfrm>
          <a:prstGeom prst="rect">
            <a:avLst/>
          </a:prstGeom>
        </p:spPr>
      </p:pic>
      <p:sp>
        <p:nvSpPr>
          <p:cNvPr id="9" name="TextBox 8">
            <a:extLst>
              <a:ext uri="{FF2B5EF4-FFF2-40B4-BE49-F238E27FC236}">
                <a16:creationId xmlns:a16="http://schemas.microsoft.com/office/drawing/2014/main" id="{D00A251B-868F-2849-9C23-F2214A47B354}"/>
              </a:ext>
            </a:extLst>
          </p:cNvPr>
          <p:cNvSpPr txBox="1"/>
          <p:nvPr/>
        </p:nvSpPr>
        <p:spPr>
          <a:xfrm>
            <a:off x="8385134" y="3448402"/>
            <a:ext cx="1136144" cy="1000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04088">
              <a:spcAft>
                <a:spcPts val="600"/>
              </a:spcAft>
            </a:pPr>
            <a:r>
              <a:rPr lang="en-US" kern="1200">
                <a:latin typeface="Arial"/>
                <a:ea typeface="+mn-ea"/>
                <a:cs typeface="Arial"/>
                <a:hlinkClick r:id="rId7">
                  <a:extLst>
                    <a:ext uri="{A12FA001-AC4F-418D-AE19-62706E023703}">
                      <ahyp:hlinkClr xmlns:ahyp="http://schemas.microsoft.com/office/drawing/2018/hyperlinkcolor" val="tx"/>
                    </a:ext>
                  </a:extLst>
                </a:hlinkClick>
              </a:rPr>
              <a:t>Marvin Minsky</a:t>
            </a:r>
            <a:endParaRPr lang="en-US" kern="1200">
              <a:latin typeface="+mn-lt"/>
              <a:ea typeface="+mn-ea"/>
              <a:cs typeface="+mn-cs"/>
            </a:endParaRPr>
          </a:p>
          <a:p>
            <a:pPr algn="l">
              <a:spcAft>
                <a:spcPts val="600"/>
              </a:spcAft>
            </a:pPr>
            <a:endParaRPr lang="en-US">
              <a:cs typeface="Calibri"/>
            </a:endParaRPr>
          </a:p>
        </p:txBody>
      </p:sp>
    </p:spTree>
    <p:extLst>
      <p:ext uri="{BB962C8B-B14F-4D97-AF65-F5344CB8AC3E}">
        <p14:creationId xmlns:p14="http://schemas.microsoft.com/office/powerpoint/2010/main" val="939380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achne and Athena Myth - Athens and Beyond">
            <a:extLst>
              <a:ext uri="{FF2B5EF4-FFF2-40B4-BE49-F238E27FC236}">
                <a16:creationId xmlns:a16="http://schemas.microsoft.com/office/drawing/2014/main" id="{FE41B443-DA4A-ECA1-8AFC-6027342CE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493" y="266944"/>
            <a:ext cx="8681013" cy="6324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B2E3E7-0086-5193-EF32-89BE686A138F}"/>
              </a:ext>
            </a:extLst>
          </p:cNvPr>
          <p:cNvSpPr txBox="1"/>
          <p:nvPr/>
        </p:nvSpPr>
        <p:spPr>
          <a:xfrm>
            <a:off x="8196942" y="1311031"/>
            <a:ext cx="1717766" cy="369332"/>
          </a:xfrm>
          <a:prstGeom prst="rect">
            <a:avLst/>
          </a:prstGeom>
          <a:noFill/>
        </p:spPr>
        <p:txBody>
          <a:bodyPr wrap="square">
            <a:spAutoFit/>
          </a:bodyPr>
          <a:lstStyle/>
          <a:p>
            <a:r>
              <a:rPr lang="sl-SI" sz="1800" dirty="0">
                <a:effectLst/>
                <a:latin typeface="Calibri" panose="020F0502020204030204" pitchFamily="34" charset="0"/>
                <a:ea typeface="Calibri" panose="020F0502020204030204" pitchFamily="34" charset="0"/>
              </a:rPr>
              <a:t>Arahne</a:t>
            </a:r>
            <a:endParaRPr lang="en-US" dirty="0"/>
          </a:p>
        </p:txBody>
      </p:sp>
    </p:spTree>
    <p:extLst>
      <p:ext uri="{BB962C8B-B14F-4D97-AF65-F5344CB8AC3E}">
        <p14:creationId xmlns:p14="http://schemas.microsoft.com/office/powerpoint/2010/main" val="2259902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δάπεδο, τοίχος, ξύλινο, εσωτερικός χώρος&#10;&#10;Περιγραφή που δημιουργήθηκε αυτόματα">
            <a:extLst>
              <a:ext uri="{FF2B5EF4-FFF2-40B4-BE49-F238E27FC236}">
                <a16:creationId xmlns:a16="http://schemas.microsoft.com/office/drawing/2014/main" id="{2C9A3970-28C0-0CB1-658E-0343867DD71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0"/>
            <a:ext cx="7068271" cy="5301205"/>
          </a:xfrm>
          <a:prstGeom prst="rect">
            <a:avLst/>
          </a:prstGeom>
        </p:spPr>
      </p:pic>
      <p:sp>
        <p:nvSpPr>
          <p:cNvPr id="10" name="Τίτλος 10">
            <a:extLst>
              <a:ext uri="{FF2B5EF4-FFF2-40B4-BE49-F238E27FC236}">
                <a16:creationId xmlns:a16="http://schemas.microsoft.com/office/drawing/2014/main" id="{90818A66-3D1F-E33D-E6BB-30E910CCED70}"/>
              </a:ext>
            </a:extLst>
          </p:cNvPr>
          <p:cNvSpPr txBox="1">
            <a:spLocks/>
          </p:cNvSpPr>
          <p:nvPr/>
        </p:nvSpPr>
        <p:spPr>
          <a:xfrm>
            <a:off x="358815" y="4815069"/>
            <a:ext cx="6157731" cy="187509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517 w 21600"/>
              <a:gd name="connsiteY0" fmla="*/ 882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517 w 21600"/>
              <a:gd name="connsiteY6" fmla="*/ 882 h 21600"/>
              <a:gd name="connsiteX0" fmla="*/ 3517 w 21600"/>
              <a:gd name="connsiteY0" fmla="*/ 882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517 w 21600"/>
              <a:gd name="connsiteY6" fmla="*/ 882 h 21600"/>
              <a:gd name="connsiteX0" fmla="*/ 3517 w 21600"/>
              <a:gd name="connsiteY0" fmla="*/ 0 h 20718"/>
              <a:gd name="connsiteX1" fmla="*/ 18377 w 21600"/>
              <a:gd name="connsiteY1" fmla="*/ 1616 h 20718"/>
              <a:gd name="connsiteX2" fmla="*/ 21600 w 21600"/>
              <a:gd name="connsiteY2" fmla="*/ 9918 h 20718"/>
              <a:gd name="connsiteX3" fmla="*/ 18125 w 21600"/>
              <a:gd name="connsiteY3" fmla="*/ 20718 h 20718"/>
              <a:gd name="connsiteX4" fmla="*/ 3475 w 21600"/>
              <a:gd name="connsiteY4" fmla="*/ 20718 h 20718"/>
              <a:gd name="connsiteX5" fmla="*/ 0 w 21600"/>
              <a:gd name="connsiteY5" fmla="*/ 9918 h 20718"/>
              <a:gd name="connsiteX6" fmla="*/ 3517 w 21600"/>
              <a:gd name="connsiteY6" fmla="*/ 0 h 20718"/>
              <a:gd name="connsiteX0" fmla="*/ 3517 w 20720"/>
              <a:gd name="connsiteY0" fmla="*/ 0 h 20718"/>
              <a:gd name="connsiteX1" fmla="*/ 18377 w 20720"/>
              <a:gd name="connsiteY1" fmla="*/ 1616 h 20718"/>
              <a:gd name="connsiteX2" fmla="*/ 20718 w 20720"/>
              <a:gd name="connsiteY2" fmla="*/ 9624 h 20718"/>
              <a:gd name="connsiteX3" fmla="*/ 18125 w 20720"/>
              <a:gd name="connsiteY3" fmla="*/ 20718 h 20718"/>
              <a:gd name="connsiteX4" fmla="*/ 3475 w 20720"/>
              <a:gd name="connsiteY4" fmla="*/ 20718 h 20718"/>
              <a:gd name="connsiteX5" fmla="*/ 0 w 20720"/>
              <a:gd name="connsiteY5" fmla="*/ 9918 h 20718"/>
              <a:gd name="connsiteX6" fmla="*/ 3517 w 20720"/>
              <a:gd name="connsiteY6" fmla="*/ 0 h 20718"/>
              <a:gd name="connsiteX0" fmla="*/ 3517 w 20811"/>
              <a:gd name="connsiteY0" fmla="*/ 0 h 20718"/>
              <a:gd name="connsiteX1" fmla="*/ 18377 w 20811"/>
              <a:gd name="connsiteY1" fmla="*/ 1616 h 20718"/>
              <a:gd name="connsiteX2" fmla="*/ 20718 w 20811"/>
              <a:gd name="connsiteY2" fmla="*/ 9624 h 20718"/>
              <a:gd name="connsiteX3" fmla="*/ 16066 w 20811"/>
              <a:gd name="connsiteY3" fmla="*/ 19249 h 20718"/>
              <a:gd name="connsiteX4" fmla="*/ 3475 w 20811"/>
              <a:gd name="connsiteY4" fmla="*/ 20718 h 20718"/>
              <a:gd name="connsiteX5" fmla="*/ 0 w 20811"/>
              <a:gd name="connsiteY5" fmla="*/ 9918 h 20718"/>
              <a:gd name="connsiteX6" fmla="*/ 3517 w 20811"/>
              <a:gd name="connsiteY6" fmla="*/ 0 h 20718"/>
              <a:gd name="connsiteX0" fmla="*/ 3548 w 20842"/>
              <a:gd name="connsiteY0" fmla="*/ 0 h 19542"/>
              <a:gd name="connsiteX1" fmla="*/ 18408 w 20842"/>
              <a:gd name="connsiteY1" fmla="*/ 1616 h 19542"/>
              <a:gd name="connsiteX2" fmla="*/ 20749 w 20842"/>
              <a:gd name="connsiteY2" fmla="*/ 9624 h 19542"/>
              <a:gd name="connsiteX3" fmla="*/ 16097 w 20842"/>
              <a:gd name="connsiteY3" fmla="*/ 19249 h 19542"/>
              <a:gd name="connsiteX4" fmla="*/ 5355 w 20842"/>
              <a:gd name="connsiteY4" fmla="*/ 19542 h 19542"/>
              <a:gd name="connsiteX5" fmla="*/ 31 w 20842"/>
              <a:gd name="connsiteY5" fmla="*/ 9918 h 19542"/>
              <a:gd name="connsiteX6" fmla="*/ 3548 w 20842"/>
              <a:gd name="connsiteY6" fmla="*/ 0 h 19542"/>
              <a:gd name="connsiteX0" fmla="*/ 3384 w 20678"/>
              <a:gd name="connsiteY0" fmla="*/ 0 h 19542"/>
              <a:gd name="connsiteX1" fmla="*/ 18244 w 20678"/>
              <a:gd name="connsiteY1" fmla="*/ 1616 h 19542"/>
              <a:gd name="connsiteX2" fmla="*/ 20585 w 20678"/>
              <a:gd name="connsiteY2" fmla="*/ 9624 h 19542"/>
              <a:gd name="connsiteX3" fmla="*/ 15933 w 20678"/>
              <a:gd name="connsiteY3" fmla="*/ 19249 h 19542"/>
              <a:gd name="connsiteX4" fmla="*/ 5191 w 20678"/>
              <a:gd name="connsiteY4" fmla="*/ 19542 h 19542"/>
              <a:gd name="connsiteX5" fmla="*/ 35 w 20678"/>
              <a:gd name="connsiteY5" fmla="*/ 7861 h 19542"/>
              <a:gd name="connsiteX6" fmla="*/ 3384 w 20678"/>
              <a:gd name="connsiteY6" fmla="*/ 0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78" h="19542">
                <a:moveTo>
                  <a:pt x="3384" y="0"/>
                </a:moveTo>
                <a:cubicBezTo>
                  <a:pt x="14024" y="735"/>
                  <a:pt x="13361" y="1616"/>
                  <a:pt x="18244" y="1616"/>
                </a:cubicBezTo>
                <a:cubicBezTo>
                  <a:pt x="20163" y="1616"/>
                  <a:pt x="20970" y="6685"/>
                  <a:pt x="20585" y="9624"/>
                </a:cubicBezTo>
                <a:cubicBezTo>
                  <a:pt x="20200" y="12563"/>
                  <a:pt x="17852" y="19249"/>
                  <a:pt x="15933" y="19249"/>
                </a:cubicBezTo>
                <a:lnTo>
                  <a:pt x="5191" y="19542"/>
                </a:lnTo>
                <a:cubicBezTo>
                  <a:pt x="3272" y="19542"/>
                  <a:pt x="336" y="11118"/>
                  <a:pt x="35" y="7861"/>
                </a:cubicBezTo>
                <a:cubicBezTo>
                  <a:pt x="-266" y="4604"/>
                  <a:pt x="1465" y="0"/>
                  <a:pt x="3384" y="0"/>
                </a:cubicBezTo>
                <a:close/>
              </a:path>
            </a:pathLst>
          </a:custGeom>
          <a:solidFill>
            <a:srgbClr val="EEEBE2"/>
          </a:solidFill>
          <a:ln w="28575" cap="flat" cmpd="sng" algn="ctr">
            <a:solidFill>
              <a:schemeClr val="bg1"/>
            </a:solidFill>
            <a:prstDash val="solid"/>
          </a:ln>
        </p:spPr>
        <p:style>
          <a:lnRef idx="2">
            <a:schemeClr val="accent2"/>
          </a:lnRef>
          <a:fillRef idx="1">
            <a:schemeClr val="lt1"/>
          </a:fillRef>
          <a:effectRef idx="0">
            <a:schemeClr val="accent2"/>
          </a:effectRef>
          <a:fontRef idx="minor">
            <a:schemeClr val="dk1"/>
          </a:fontRef>
        </p:style>
        <p:txBody>
          <a:bodyPr vert="horz" lIns="109728" tIns="109728" rIns="109728" bIns="91440" rtlCol="0" anchor="ctr">
            <a:normAutofit fontScale="97500"/>
          </a:bodyPr>
          <a:lstStyle>
            <a:lvl1pPr algn="l" defTabSz="914400" rtl="0" eaLnBrk="1" latinLnBrk="0" hangingPunct="1">
              <a:lnSpc>
                <a:spcPct val="130000"/>
              </a:lnSpc>
              <a:spcBef>
                <a:spcPct val="0"/>
              </a:spcBef>
              <a:buNone/>
              <a:defRPr sz="3200" b="1" kern="1200" spc="15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ct val="120000"/>
              </a:lnSpc>
            </a:pPr>
            <a:endParaRPr lang="en-US" sz="4000" dirty="0"/>
          </a:p>
        </p:txBody>
      </p:sp>
      <p:sp>
        <p:nvSpPr>
          <p:cNvPr id="11" name="Τίτλος 10">
            <a:extLst>
              <a:ext uri="{FF2B5EF4-FFF2-40B4-BE49-F238E27FC236}">
                <a16:creationId xmlns:a16="http://schemas.microsoft.com/office/drawing/2014/main" id="{70C15231-A4AA-DF51-3331-735064EA90BC}"/>
              </a:ext>
            </a:extLst>
          </p:cNvPr>
          <p:cNvSpPr>
            <a:spLocks noGrp="1"/>
          </p:cNvSpPr>
          <p:nvPr>
            <p:ph type="title" idx="4294967295"/>
          </p:nvPr>
        </p:nvSpPr>
        <p:spPr>
          <a:xfrm>
            <a:off x="595769" y="5000293"/>
            <a:ext cx="5696032" cy="153936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517 w 21600"/>
              <a:gd name="connsiteY0" fmla="*/ 882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517 w 21600"/>
              <a:gd name="connsiteY6" fmla="*/ 882 h 21600"/>
              <a:gd name="connsiteX0" fmla="*/ 3517 w 21600"/>
              <a:gd name="connsiteY0" fmla="*/ 882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517 w 21600"/>
              <a:gd name="connsiteY6" fmla="*/ 882 h 21600"/>
              <a:gd name="connsiteX0" fmla="*/ 3517 w 21600"/>
              <a:gd name="connsiteY0" fmla="*/ 0 h 20718"/>
              <a:gd name="connsiteX1" fmla="*/ 18377 w 21600"/>
              <a:gd name="connsiteY1" fmla="*/ 1616 h 20718"/>
              <a:gd name="connsiteX2" fmla="*/ 21600 w 21600"/>
              <a:gd name="connsiteY2" fmla="*/ 9918 h 20718"/>
              <a:gd name="connsiteX3" fmla="*/ 18125 w 21600"/>
              <a:gd name="connsiteY3" fmla="*/ 20718 h 20718"/>
              <a:gd name="connsiteX4" fmla="*/ 3475 w 21600"/>
              <a:gd name="connsiteY4" fmla="*/ 20718 h 20718"/>
              <a:gd name="connsiteX5" fmla="*/ 0 w 21600"/>
              <a:gd name="connsiteY5" fmla="*/ 9918 h 20718"/>
              <a:gd name="connsiteX6" fmla="*/ 3517 w 21600"/>
              <a:gd name="connsiteY6" fmla="*/ 0 h 20718"/>
              <a:gd name="connsiteX0" fmla="*/ 3517 w 20720"/>
              <a:gd name="connsiteY0" fmla="*/ 0 h 20718"/>
              <a:gd name="connsiteX1" fmla="*/ 18377 w 20720"/>
              <a:gd name="connsiteY1" fmla="*/ 1616 h 20718"/>
              <a:gd name="connsiteX2" fmla="*/ 20718 w 20720"/>
              <a:gd name="connsiteY2" fmla="*/ 9624 h 20718"/>
              <a:gd name="connsiteX3" fmla="*/ 18125 w 20720"/>
              <a:gd name="connsiteY3" fmla="*/ 20718 h 20718"/>
              <a:gd name="connsiteX4" fmla="*/ 3475 w 20720"/>
              <a:gd name="connsiteY4" fmla="*/ 20718 h 20718"/>
              <a:gd name="connsiteX5" fmla="*/ 0 w 20720"/>
              <a:gd name="connsiteY5" fmla="*/ 9918 h 20718"/>
              <a:gd name="connsiteX6" fmla="*/ 3517 w 20720"/>
              <a:gd name="connsiteY6" fmla="*/ 0 h 20718"/>
              <a:gd name="connsiteX0" fmla="*/ 3517 w 20811"/>
              <a:gd name="connsiteY0" fmla="*/ 0 h 20718"/>
              <a:gd name="connsiteX1" fmla="*/ 18377 w 20811"/>
              <a:gd name="connsiteY1" fmla="*/ 1616 h 20718"/>
              <a:gd name="connsiteX2" fmla="*/ 20718 w 20811"/>
              <a:gd name="connsiteY2" fmla="*/ 9624 h 20718"/>
              <a:gd name="connsiteX3" fmla="*/ 16066 w 20811"/>
              <a:gd name="connsiteY3" fmla="*/ 19249 h 20718"/>
              <a:gd name="connsiteX4" fmla="*/ 3475 w 20811"/>
              <a:gd name="connsiteY4" fmla="*/ 20718 h 20718"/>
              <a:gd name="connsiteX5" fmla="*/ 0 w 20811"/>
              <a:gd name="connsiteY5" fmla="*/ 9918 h 20718"/>
              <a:gd name="connsiteX6" fmla="*/ 3517 w 20811"/>
              <a:gd name="connsiteY6" fmla="*/ 0 h 20718"/>
              <a:gd name="connsiteX0" fmla="*/ 3548 w 20842"/>
              <a:gd name="connsiteY0" fmla="*/ 0 h 19542"/>
              <a:gd name="connsiteX1" fmla="*/ 18408 w 20842"/>
              <a:gd name="connsiteY1" fmla="*/ 1616 h 19542"/>
              <a:gd name="connsiteX2" fmla="*/ 20749 w 20842"/>
              <a:gd name="connsiteY2" fmla="*/ 9624 h 19542"/>
              <a:gd name="connsiteX3" fmla="*/ 16097 w 20842"/>
              <a:gd name="connsiteY3" fmla="*/ 19249 h 19542"/>
              <a:gd name="connsiteX4" fmla="*/ 5355 w 20842"/>
              <a:gd name="connsiteY4" fmla="*/ 19542 h 19542"/>
              <a:gd name="connsiteX5" fmla="*/ 31 w 20842"/>
              <a:gd name="connsiteY5" fmla="*/ 9918 h 19542"/>
              <a:gd name="connsiteX6" fmla="*/ 3548 w 20842"/>
              <a:gd name="connsiteY6" fmla="*/ 0 h 19542"/>
              <a:gd name="connsiteX0" fmla="*/ 3384 w 20678"/>
              <a:gd name="connsiteY0" fmla="*/ 0 h 19542"/>
              <a:gd name="connsiteX1" fmla="*/ 18244 w 20678"/>
              <a:gd name="connsiteY1" fmla="*/ 1616 h 19542"/>
              <a:gd name="connsiteX2" fmla="*/ 20585 w 20678"/>
              <a:gd name="connsiteY2" fmla="*/ 9624 h 19542"/>
              <a:gd name="connsiteX3" fmla="*/ 15933 w 20678"/>
              <a:gd name="connsiteY3" fmla="*/ 19249 h 19542"/>
              <a:gd name="connsiteX4" fmla="*/ 5191 w 20678"/>
              <a:gd name="connsiteY4" fmla="*/ 19542 h 19542"/>
              <a:gd name="connsiteX5" fmla="*/ 35 w 20678"/>
              <a:gd name="connsiteY5" fmla="*/ 7861 h 19542"/>
              <a:gd name="connsiteX6" fmla="*/ 3384 w 20678"/>
              <a:gd name="connsiteY6" fmla="*/ 0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78" h="19542">
                <a:moveTo>
                  <a:pt x="3384" y="0"/>
                </a:moveTo>
                <a:cubicBezTo>
                  <a:pt x="14024" y="735"/>
                  <a:pt x="13361" y="1616"/>
                  <a:pt x="18244" y="1616"/>
                </a:cubicBezTo>
                <a:cubicBezTo>
                  <a:pt x="20163" y="1616"/>
                  <a:pt x="20970" y="6685"/>
                  <a:pt x="20585" y="9624"/>
                </a:cubicBezTo>
                <a:cubicBezTo>
                  <a:pt x="20200" y="12563"/>
                  <a:pt x="17852" y="19249"/>
                  <a:pt x="15933" y="19249"/>
                </a:cubicBezTo>
                <a:lnTo>
                  <a:pt x="5191" y="19542"/>
                </a:lnTo>
                <a:cubicBezTo>
                  <a:pt x="3272" y="19542"/>
                  <a:pt x="336" y="11118"/>
                  <a:pt x="35" y="7861"/>
                </a:cubicBezTo>
                <a:cubicBezTo>
                  <a:pt x="-266" y="4604"/>
                  <a:pt x="1465" y="0"/>
                  <a:pt x="3384" y="0"/>
                </a:cubicBezTo>
                <a:close/>
              </a:path>
            </a:pathLst>
          </a:custGeom>
          <a:solidFill>
            <a:srgbClr val="FCFCFA"/>
          </a:solidFill>
          <a:ln>
            <a:solidFill>
              <a:srgbClr val="EEEBE2"/>
            </a:solidFill>
          </a:ln>
        </p:spPr>
        <p:style>
          <a:lnRef idx="2">
            <a:schemeClr val="accent2"/>
          </a:lnRef>
          <a:fillRef idx="1">
            <a:schemeClr val="lt1"/>
          </a:fillRef>
          <a:effectRef idx="0">
            <a:schemeClr val="accent2"/>
          </a:effectRef>
          <a:fontRef idx="minor">
            <a:schemeClr val="dk1"/>
          </a:fontRef>
        </p:style>
        <p:txBody>
          <a:bodyPr vert="horz" lIns="109728" tIns="109728" rIns="109728" bIns="91440" rtlCol="0" anchor="ctr">
            <a:normAutofit fontScale="90000"/>
          </a:bodyPr>
          <a:lstStyle/>
          <a:p>
            <a:pPr algn="ctr">
              <a:lnSpc>
                <a:spcPct val="120000"/>
              </a:lnSpc>
            </a:pPr>
            <a:r>
              <a:rPr lang="en-US" dirty="0"/>
              <a:t>Ste </a:t>
            </a:r>
            <a:r>
              <a:rPr lang="en-US" dirty="0" err="1"/>
              <a:t>že</a:t>
            </a:r>
            <a:r>
              <a:rPr lang="en-US" dirty="0"/>
              <a:t> </a:t>
            </a:r>
            <a:r>
              <a:rPr lang="en-US" dirty="0" err="1"/>
              <a:t>kdaj</a:t>
            </a:r>
            <a:r>
              <a:rPr lang="en-US" dirty="0"/>
              <a:t> </a:t>
            </a:r>
            <a:r>
              <a:rPr lang="en-US" dirty="0" err="1"/>
              <a:t>videli</a:t>
            </a:r>
            <a:r>
              <a:rPr lang="en-US" dirty="0"/>
              <a:t> </a:t>
            </a:r>
            <a:r>
              <a:rPr lang="en-US" dirty="0" err="1"/>
              <a:t>takšna</a:t>
            </a:r>
            <a:r>
              <a:rPr lang="en-US" dirty="0"/>
              <a:t> </a:t>
            </a:r>
            <a:r>
              <a:rPr lang="en-US" dirty="0" err="1"/>
              <a:t>orodja</a:t>
            </a:r>
            <a:r>
              <a:rPr lang="en-US" dirty="0"/>
              <a:t>?</a:t>
            </a:r>
          </a:p>
        </p:txBody>
      </p:sp>
      <p:pic>
        <p:nvPicPr>
          <p:cNvPr id="7170" name="Picture 2">
            <a:extLst>
              <a:ext uri="{FF2B5EF4-FFF2-40B4-BE49-F238E27FC236}">
                <a16:creationId xmlns:a16="http://schemas.microsoft.com/office/drawing/2014/main" id="{2C93BFAB-B2FF-0E57-CA4F-100DBE330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8271" y="0"/>
            <a:ext cx="512372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849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ξύλινο&#10;&#10;Περιγραφή που δημιουργήθηκε αυτόματα">
            <a:extLst>
              <a:ext uri="{FF2B5EF4-FFF2-40B4-BE49-F238E27FC236}">
                <a16:creationId xmlns:a16="http://schemas.microsoft.com/office/drawing/2014/main" id="{46BFF4FB-044E-52EC-6B88-39C836BAC0D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68273" y="0"/>
            <a:ext cx="5123727" cy="6858000"/>
          </a:xfrm>
          <a:prstGeom prst="rect">
            <a:avLst/>
          </a:prstGeom>
        </p:spPr>
      </p:pic>
      <p:pic>
        <p:nvPicPr>
          <p:cNvPr id="9218" name="Picture 2" descr="undefined">
            <a:extLst>
              <a:ext uri="{FF2B5EF4-FFF2-40B4-BE49-F238E27FC236}">
                <a16:creationId xmlns:a16="http://schemas.microsoft.com/office/drawing/2014/main" id="{A88FD2C2-6EAC-A12A-3216-C0511E58F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095" y="309662"/>
            <a:ext cx="4106134" cy="5491336"/>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10">
            <a:extLst>
              <a:ext uri="{FF2B5EF4-FFF2-40B4-BE49-F238E27FC236}">
                <a16:creationId xmlns:a16="http://schemas.microsoft.com/office/drawing/2014/main" id="{6F9C0F12-3BFB-D9D3-432D-7433FA116DAB}"/>
              </a:ext>
            </a:extLst>
          </p:cNvPr>
          <p:cNvSpPr txBox="1">
            <a:spLocks/>
          </p:cNvSpPr>
          <p:nvPr/>
        </p:nvSpPr>
        <p:spPr>
          <a:xfrm>
            <a:off x="223779" y="4838218"/>
            <a:ext cx="6157731" cy="187509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517 w 21600"/>
              <a:gd name="connsiteY0" fmla="*/ 882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517 w 21600"/>
              <a:gd name="connsiteY6" fmla="*/ 882 h 21600"/>
              <a:gd name="connsiteX0" fmla="*/ 3517 w 21600"/>
              <a:gd name="connsiteY0" fmla="*/ 882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517 w 21600"/>
              <a:gd name="connsiteY6" fmla="*/ 882 h 21600"/>
              <a:gd name="connsiteX0" fmla="*/ 3517 w 21600"/>
              <a:gd name="connsiteY0" fmla="*/ 0 h 20718"/>
              <a:gd name="connsiteX1" fmla="*/ 18377 w 21600"/>
              <a:gd name="connsiteY1" fmla="*/ 1616 h 20718"/>
              <a:gd name="connsiteX2" fmla="*/ 21600 w 21600"/>
              <a:gd name="connsiteY2" fmla="*/ 9918 h 20718"/>
              <a:gd name="connsiteX3" fmla="*/ 18125 w 21600"/>
              <a:gd name="connsiteY3" fmla="*/ 20718 h 20718"/>
              <a:gd name="connsiteX4" fmla="*/ 3475 w 21600"/>
              <a:gd name="connsiteY4" fmla="*/ 20718 h 20718"/>
              <a:gd name="connsiteX5" fmla="*/ 0 w 21600"/>
              <a:gd name="connsiteY5" fmla="*/ 9918 h 20718"/>
              <a:gd name="connsiteX6" fmla="*/ 3517 w 21600"/>
              <a:gd name="connsiteY6" fmla="*/ 0 h 20718"/>
              <a:gd name="connsiteX0" fmla="*/ 3517 w 20720"/>
              <a:gd name="connsiteY0" fmla="*/ 0 h 20718"/>
              <a:gd name="connsiteX1" fmla="*/ 18377 w 20720"/>
              <a:gd name="connsiteY1" fmla="*/ 1616 h 20718"/>
              <a:gd name="connsiteX2" fmla="*/ 20718 w 20720"/>
              <a:gd name="connsiteY2" fmla="*/ 9624 h 20718"/>
              <a:gd name="connsiteX3" fmla="*/ 18125 w 20720"/>
              <a:gd name="connsiteY3" fmla="*/ 20718 h 20718"/>
              <a:gd name="connsiteX4" fmla="*/ 3475 w 20720"/>
              <a:gd name="connsiteY4" fmla="*/ 20718 h 20718"/>
              <a:gd name="connsiteX5" fmla="*/ 0 w 20720"/>
              <a:gd name="connsiteY5" fmla="*/ 9918 h 20718"/>
              <a:gd name="connsiteX6" fmla="*/ 3517 w 20720"/>
              <a:gd name="connsiteY6" fmla="*/ 0 h 20718"/>
              <a:gd name="connsiteX0" fmla="*/ 3517 w 20811"/>
              <a:gd name="connsiteY0" fmla="*/ 0 h 20718"/>
              <a:gd name="connsiteX1" fmla="*/ 18377 w 20811"/>
              <a:gd name="connsiteY1" fmla="*/ 1616 h 20718"/>
              <a:gd name="connsiteX2" fmla="*/ 20718 w 20811"/>
              <a:gd name="connsiteY2" fmla="*/ 9624 h 20718"/>
              <a:gd name="connsiteX3" fmla="*/ 16066 w 20811"/>
              <a:gd name="connsiteY3" fmla="*/ 19249 h 20718"/>
              <a:gd name="connsiteX4" fmla="*/ 3475 w 20811"/>
              <a:gd name="connsiteY4" fmla="*/ 20718 h 20718"/>
              <a:gd name="connsiteX5" fmla="*/ 0 w 20811"/>
              <a:gd name="connsiteY5" fmla="*/ 9918 h 20718"/>
              <a:gd name="connsiteX6" fmla="*/ 3517 w 20811"/>
              <a:gd name="connsiteY6" fmla="*/ 0 h 20718"/>
              <a:gd name="connsiteX0" fmla="*/ 3548 w 20842"/>
              <a:gd name="connsiteY0" fmla="*/ 0 h 19542"/>
              <a:gd name="connsiteX1" fmla="*/ 18408 w 20842"/>
              <a:gd name="connsiteY1" fmla="*/ 1616 h 19542"/>
              <a:gd name="connsiteX2" fmla="*/ 20749 w 20842"/>
              <a:gd name="connsiteY2" fmla="*/ 9624 h 19542"/>
              <a:gd name="connsiteX3" fmla="*/ 16097 w 20842"/>
              <a:gd name="connsiteY3" fmla="*/ 19249 h 19542"/>
              <a:gd name="connsiteX4" fmla="*/ 5355 w 20842"/>
              <a:gd name="connsiteY4" fmla="*/ 19542 h 19542"/>
              <a:gd name="connsiteX5" fmla="*/ 31 w 20842"/>
              <a:gd name="connsiteY5" fmla="*/ 9918 h 19542"/>
              <a:gd name="connsiteX6" fmla="*/ 3548 w 20842"/>
              <a:gd name="connsiteY6" fmla="*/ 0 h 19542"/>
              <a:gd name="connsiteX0" fmla="*/ 3384 w 20678"/>
              <a:gd name="connsiteY0" fmla="*/ 0 h 19542"/>
              <a:gd name="connsiteX1" fmla="*/ 18244 w 20678"/>
              <a:gd name="connsiteY1" fmla="*/ 1616 h 19542"/>
              <a:gd name="connsiteX2" fmla="*/ 20585 w 20678"/>
              <a:gd name="connsiteY2" fmla="*/ 9624 h 19542"/>
              <a:gd name="connsiteX3" fmla="*/ 15933 w 20678"/>
              <a:gd name="connsiteY3" fmla="*/ 19249 h 19542"/>
              <a:gd name="connsiteX4" fmla="*/ 5191 w 20678"/>
              <a:gd name="connsiteY4" fmla="*/ 19542 h 19542"/>
              <a:gd name="connsiteX5" fmla="*/ 35 w 20678"/>
              <a:gd name="connsiteY5" fmla="*/ 7861 h 19542"/>
              <a:gd name="connsiteX6" fmla="*/ 3384 w 20678"/>
              <a:gd name="connsiteY6" fmla="*/ 0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78" h="19542">
                <a:moveTo>
                  <a:pt x="3384" y="0"/>
                </a:moveTo>
                <a:cubicBezTo>
                  <a:pt x="14024" y="735"/>
                  <a:pt x="13361" y="1616"/>
                  <a:pt x="18244" y="1616"/>
                </a:cubicBezTo>
                <a:cubicBezTo>
                  <a:pt x="20163" y="1616"/>
                  <a:pt x="20970" y="6685"/>
                  <a:pt x="20585" y="9624"/>
                </a:cubicBezTo>
                <a:cubicBezTo>
                  <a:pt x="20200" y="12563"/>
                  <a:pt x="17852" y="19249"/>
                  <a:pt x="15933" y="19249"/>
                </a:cubicBezTo>
                <a:lnTo>
                  <a:pt x="5191" y="19542"/>
                </a:lnTo>
                <a:cubicBezTo>
                  <a:pt x="3272" y="19542"/>
                  <a:pt x="336" y="11118"/>
                  <a:pt x="35" y="7861"/>
                </a:cubicBezTo>
                <a:cubicBezTo>
                  <a:pt x="-266" y="4604"/>
                  <a:pt x="1465" y="0"/>
                  <a:pt x="3384" y="0"/>
                </a:cubicBezTo>
                <a:close/>
              </a:path>
            </a:pathLst>
          </a:custGeom>
          <a:solidFill>
            <a:srgbClr val="EEEBE2"/>
          </a:solidFill>
          <a:ln w="28575" cap="flat" cmpd="sng" algn="ctr">
            <a:solidFill>
              <a:schemeClr val="bg1"/>
            </a:solidFill>
            <a:prstDash val="solid"/>
          </a:ln>
        </p:spPr>
        <p:style>
          <a:lnRef idx="2">
            <a:schemeClr val="accent2"/>
          </a:lnRef>
          <a:fillRef idx="1">
            <a:schemeClr val="lt1"/>
          </a:fillRef>
          <a:effectRef idx="0">
            <a:schemeClr val="accent2"/>
          </a:effectRef>
          <a:fontRef idx="minor">
            <a:schemeClr val="dk1"/>
          </a:fontRef>
        </p:style>
        <p:txBody>
          <a:bodyPr vert="horz" lIns="109728" tIns="109728" rIns="109728" bIns="91440" rtlCol="0" anchor="ctr">
            <a:normAutofit fontScale="97500"/>
          </a:bodyPr>
          <a:lstStyle>
            <a:lvl1pPr algn="l" defTabSz="914400" rtl="0" eaLnBrk="1" latinLnBrk="0" hangingPunct="1">
              <a:lnSpc>
                <a:spcPct val="130000"/>
              </a:lnSpc>
              <a:spcBef>
                <a:spcPct val="0"/>
              </a:spcBef>
              <a:buNone/>
              <a:defRPr sz="3200" b="1" kern="1200" spc="15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ct val="120000"/>
              </a:lnSpc>
            </a:pPr>
            <a:endParaRPr lang="en-US" sz="4000" dirty="0"/>
          </a:p>
        </p:txBody>
      </p:sp>
      <p:sp>
        <p:nvSpPr>
          <p:cNvPr id="6" name="Τίτλος 10">
            <a:extLst>
              <a:ext uri="{FF2B5EF4-FFF2-40B4-BE49-F238E27FC236}">
                <a16:creationId xmlns:a16="http://schemas.microsoft.com/office/drawing/2014/main" id="{A0856CEE-7316-51E1-183F-7DFF2CF02365}"/>
              </a:ext>
            </a:extLst>
          </p:cNvPr>
          <p:cNvSpPr txBox="1">
            <a:spLocks/>
          </p:cNvSpPr>
          <p:nvPr/>
        </p:nvSpPr>
        <p:spPr>
          <a:xfrm>
            <a:off x="399968" y="5031316"/>
            <a:ext cx="5696032" cy="153936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517 w 21600"/>
              <a:gd name="connsiteY0" fmla="*/ 882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517 w 21600"/>
              <a:gd name="connsiteY6" fmla="*/ 882 h 21600"/>
              <a:gd name="connsiteX0" fmla="*/ 3517 w 21600"/>
              <a:gd name="connsiteY0" fmla="*/ 882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517 w 21600"/>
              <a:gd name="connsiteY6" fmla="*/ 882 h 21600"/>
              <a:gd name="connsiteX0" fmla="*/ 3517 w 21600"/>
              <a:gd name="connsiteY0" fmla="*/ 0 h 20718"/>
              <a:gd name="connsiteX1" fmla="*/ 18377 w 21600"/>
              <a:gd name="connsiteY1" fmla="*/ 1616 h 20718"/>
              <a:gd name="connsiteX2" fmla="*/ 21600 w 21600"/>
              <a:gd name="connsiteY2" fmla="*/ 9918 h 20718"/>
              <a:gd name="connsiteX3" fmla="*/ 18125 w 21600"/>
              <a:gd name="connsiteY3" fmla="*/ 20718 h 20718"/>
              <a:gd name="connsiteX4" fmla="*/ 3475 w 21600"/>
              <a:gd name="connsiteY4" fmla="*/ 20718 h 20718"/>
              <a:gd name="connsiteX5" fmla="*/ 0 w 21600"/>
              <a:gd name="connsiteY5" fmla="*/ 9918 h 20718"/>
              <a:gd name="connsiteX6" fmla="*/ 3517 w 21600"/>
              <a:gd name="connsiteY6" fmla="*/ 0 h 20718"/>
              <a:gd name="connsiteX0" fmla="*/ 3517 w 20720"/>
              <a:gd name="connsiteY0" fmla="*/ 0 h 20718"/>
              <a:gd name="connsiteX1" fmla="*/ 18377 w 20720"/>
              <a:gd name="connsiteY1" fmla="*/ 1616 h 20718"/>
              <a:gd name="connsiteX2" fmla="*/ 20718 w 20720"/>
              <a:gd name="connsiteY2" fmla="*/ 9624 h 20718"/>
              <a:gd name="connsiteX3" fmla="*/ 18125 w 20720"/>
              <a:gd name="connsiteY3" fmla="*/ 20718 h 20718"/>
              <a:gd name="connsiteX4" fmla="*/ 3475 w 20720"/>
              <a:gd name="connsiteY4" fmla="*/ 20718 h 20718"/>
              <a:gd name="connsiteX5" fmla="*/ 0 w 20720"/>
              <a:gd name="connsiteY5" fmla="*/ 9918 h 20718"/>
              <a:gd name="connsiteX6" fmla="*/ 3517 w 20720"/>
              <a:gd name="connsiteY6" fmla="*/ 0 h 20718"/>
              <a:gd name="connsiteX0" fmla="*/ 3517 w 20811"/>
              <a:gd name="connsiteY0" fmla="*/ 0 h 20718"/>
              <a:gd name="connsiteX1" fmla="*/ 18377 w 20811"/>
              <a:gd name="connsiteY1" fmla="*/ 1616 h 20718"/>
              <a:gd name="connsiteX2" fmla="*/ 20718 w 20811"/>
              <a:gd name="connsiteY2" fmla="*/ 9624 h 20718"/>
              <a:gd name="connsiteX3" fmla="*/ 16066 w 20811"/>
              <a:gd name="connsiteY3" fmla="*/ 19249 h 20718"/>
              <a:gd name="connsiteX4" fmla="*/ 3475 w 20811"/>
              <a:gd name="connsiteY4" fmla="*/ 20718 h 20718"/>
              <a:gd name="connsiteX5" fmla="*/ 0 w 20811"/>
              <a:gd name="connsiteY5" fmla="*/ 9918 h 20718"/>
              <a:gd name="connsiteX6" fmla="*/ 3517 w 20811"/>
              <a:gd name="connsiteY6" fmla="*/ 0 h 20718"/>
              <a:gd name="connsiteX0" fmla="*/ 3548 w 20842"/>
              <a:gd name="connsiteY0" fmla="*/ 0 h 19542"/>
              <a:gd name="connsiteX1" fmla="*/ 18408 w 20842"/>
              <a:gd name="connsiteY1" fmla="*/ 1616 h 19542"/>
              <a:gd name="connsiteX2" fmla="*/ 20749 w 20842"/>
              <a:gd name="connsiteY2" fmla="*/ 9624 h 19542"/>
              <a:gd name="connsiteX3" fmla="*/ 16097 w 20842"/>
              <a:gd name="connsiteY3" fmla="*/ 19249 h 19542"/>
              <a:gd name="connsiteX4" fmla="*/ 5355 w 20842"/>
              <a:gd name="connsiteY4" fmla="*/ 19542 h 19542"/>
              <a:gd name="connsiteX5" fmla="*/ 31 w 20842"/>
              <a:gd name="connsiteY5" fmla="*/ 9918 h 19542"/>
              <a:gd name="connsiteX6" fmla="*/ 3548 w 20842"/>
              <a:gd name="connsiteY6" fmla="*/ 0 h 19542"/>
              <a:gd name="connsiteX0" fmla="*/ 3384 w 20678"/>
              <a:gd name="connsiteY0" fmla="*/ 0 h 19542"/>
              <a:gd name="connsiteX1" fmla="*/ 18244 w 20678"/>
              <a:gd name="connsiteY1" fmla="*/ 1616 h 19542"/>
              <a:gd name="connsiteX2" fmla="*/ 20585 w 20678"/>
              <a:gd name="connsiteY2" fmla="*/ 9624 h 19542"/>
              <a:gd name="connsiteX3" fmla="*/ 15933 w 20678"/>
              <a:gd name="connsiteY3" fmla="*/ 19249 h 19542"/>
              <a:gd name="connsiteX4" fmla="*/ 5191 w 20678"/>
              <a:gd name="connsiteY4" fmla="*/ 19542 h 19542"/>
              <a:gd name="connsiteX5" fmla="*/ 35 w 20678"/>
              <a:gd name="connsiteY5" fmla="*/ 7861 h 19542"/>
              <a:gd name="connsiteX6" fmla="*/ 3384 w 20678"/>
              <a:gd name="connsiteY6" fmla="*/ 0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78" h="19542">
                <a:moveTo>
                  <a:pt x="3384" y="0"/>
                </a:moveTo>
                <a:cubicBezTo>
                  <a:pt x="14024" y="735"/>
                  <a:pt x="13361" y="1616"/>
                  <a:pt x="18244" y="1616"/>
                </a:cubicBezTo>
                <a:cubicBezTo>
                  <a:pt x="20163" y="1616"/>
                  <a:pt x="20970" y="6685"/>
                  <a:pt x="20585" y="9624"/>
                </a:cubicBezTo>
                <a:cubicBezTo>
                  <a:pt x="20200" y="12563"/>
                  <a:pt x="17852" y="19249"/>
                  <a:pt x="15933" y="19249"/>
                </a:cubicBezTo>
                <a:lnTo>
                  <a:pt x="5191" y="19542"/>
                </a:lnTo>
                <a:cubicBezTo>
                  <a:pt x="3272" y="19542"/>
                  <a:pt x="336" y="11118"/>
                  <a:pt x="35" y="7861"/>
                </a:cubicBezTo>
                <a:cubicBezTo>
                  <a:pt x="-266" y="4604"/>
                  <a:pt x="1465" y="0"/>
                  <a:pt x="3384" y="0"/>
                </a:cubicBezTo>
                <a:close/>
              </a:path>
            </a:pathLst>
          </a:custGeom>
          <a:solidFill>
            <a:srgbClr val="FCFCFA"/>
          </a:solidFill>
          <a:ln w="12700" cap="flat" cmpd="sng" algn="ctr">
            <a:solidFill>
              <a:srgbClr val="EEEBE2"/>
            </a:solidFill>
            <a:prstDash val="solid"/>
          </a:ln>
        </p:spPr>
        <p:style>
          <a:lnRef idx="2">
            <a:schemeClr val="accent2"/>
          </a:lnRef>
          <a:fillRef idx="1">
            <a:schemeClr val="lt1"/>
          </a:fillRef>
          <a:effectRef idx="0">
            <a:schemeClr val="accent2"/>
          </a:effectRef>
          <a:fontRef idx="minor">
            <a:schemeClr val="dk1"/>
          </a:fontRef>
        </p:style>
        <p:txBody>
          <a:bodyPr vert="horz" lIns="109728" tIns="109728" rIns="109728" bIns="91440" rtlCol="0" anchor="ctr">
            <a:normAutofit/>
          </a:bodyPr>
          <a:lstStyle>
            <a:lvl1pPr algn="l" defTabSz="914400" rtl="0" eaLnBrk="1" latinLnBrk="0" hangingPunct="1">
              <a:lnSpc>
                <a:spcPct val="130000"/>
              </a:lnSpc>
              <a:spcBef>
                <a:spcPct val="0"/>
              </a:spcBef>
              <a:buNone/>
              <a:defRPr sz="3200" b="1" kern="1200" spc="15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ct val="120000"/>
              </a:lnSpc>
            </a:pPr>
            <a:r>
              <a:rPr lang="en-US" dirty="0" err="1"/>
              <a:t>Luknjaste</a:t>
            </a:r>
            <a:r>
              <a:rPr lang="en-US" dirty="0"/>
              <a:t> </a:t>
            </a:r>
            <a:r>
              <a:rPr lang="en-US" dirty="0" err="1"/>
              <a:t>kartice</a:t>
            </a:r>
            <a:endParaRPr lang="en-US" dirty="0"/>
          </a:p>
        </p:txBody>
      </p:sp>
    </p:spTree>
    <p:extLst>
      <p:ext uri="{BB962C8B-B14F-4D97-AF65-F5344CB8AC3E}">
        <p14:creationId xmlns:p14="http://schemas.microsoft.com/office/powerpoint/2010/main" val="1856972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24600F5-E33B-5990-A0D8-0EA02B986509}"/>
              </a:ext>
            </a:extLst>
          </p:cNvPr>
          <p:cNvSpPr txBox="1"/>
          <p:nvPr/>
        </p:nvSpPr>
        <p:spPr>
          <a:xfrm>
            <a:off x="1689903" y="5555930"/>
            <a:ext cx="6053559" cy="646331"/>
          </a:xfrm>
          <a:prstGeom prst="rect">
            <a:avLst/>
          </a:prstGeom>
          <a:noFill/>
        </p:spPr>
        <p:txBody>
          <a:bodyPr wrap="square">
            <a:spAutoFit/>
          </a:bodyPr>
          <a:lstStyle/>
          <a:p>
            <a:pPr algn="r"/>
            <a:r>
              <a:rPr lang="en-US" dirty="0"/>
              <a:t>“</a:t>
            </a:r>
            <a:r>
              <a:rPr lang="en-US" i="1" dirty="0" err="1"/>
              <a:t>Analitični</a:t>
            </a:r>
            <a:r>
              <a:rPr lang="en-US" i="1" dirty="0"/>
              <a:t> </a:t>
            </a:r>
            <a:r>
              <a:rPr lang="en-US" i="1" dirty="0" err="1"/>
              <a:t>stroj</a:t>
            </a:r>
            <a:r>
              <a:rPr lang="en-US" i="1" dirty="0"/>
              <a:t> </a:t>
            </a:r>
            <a:r>
              <a:rPr lang="en-US" i="1" dirty="0" err="1"/>
              <a:t>plete</a:t>
            </a:r>
            <a:r>
              <a:rPr lang="en-US" i="1" dirty="0"/>
              <a:t> </a:t>
            </a:r>
            <a:r>
              <a:rPr lang="en-US" i="1" dirty="0" err="1"/>
              <a:t>algebrske</a:t>
            </a:r>
            <a:r>
              <a:rPr lang="en-US" i="1" dirty="0"/>
              <a:t> </a:t>
            </a:r>
            <a:r>
              <a:rPr lang="en-US" i="1" dirty="0" err="1"/>
              <a:t>vzorce</a:t>
            </a:r>
            <a:r>
              <a:rPr lang="en-US" i="1" dirty="0"/>
              <a:t>, </a:t>
            </a:r>
            <a:r>
              <a:rPr lang="en-US" i="1" dirty="0" err="1"/>
              <a:t>tako</a:t>
            </a:r>
            <a:r>
              <a:rPr lang="en-US" i="1" dirty="0"/>
              <a:t> </a:t>
            </a:r>
            <a:r>
              <a:rPr lang="en-US" i="1" dirty="0" err="1"/>
              <a:t>kot</a:t>
            </a:r>
            <a:r>
              <a:rPr lang="en-US" i="1" dirty="0"/>
              <a:t> </a:t>
            </a:r>
            <a:r>
              <a:rPr lang="en-US" i="1" dirty="0" err="1"/>
              <a:t>žakarski</a:t>
            </a:r>
            <a:r>
              <a:rPr lang="en-US" i="1" dirty="0"/>
              <a:t> </a:t>
            </a:r>
            <a:r>
              <a:rPr lang="en-US" i="1" dirty="0" err="1"/>
              <a:t>stroj</a:t>
            </a:r>
            <a:r>
              <a:rPr lang="en-US" i="1" dirty="0"/>
              <a:t> </a:t>
            </a:r>
            <a:r>
              <a:rPr lang="en-US" i="1" dirty="0" err="1"/>
              <a:t>plete</a:t>
            </a:r>
            <a:r>
              <a:rPr lang="en-US" i="1" dirty="0"/>
              <a:t> </a:t>
            </a:r>
            <a:r>
              <a:rPr lang="en-US" i="1" dirty="0" err="1"/>
              <a:t>rože</a:t>
            </a:r>
            <a:r>
              <a:rPr lang="en-US" i="1" dirty="0"/>
              <a:t> in </a:t>
            </a:r>
            <a:r>
              <a:rPr lang="en-US" i="1" dirty="0" err="1"/>
              <a:t>liste</a:t>
            </a:r>
            <a:r>
              <a:rPr lang="en-US" i="1" dirty="0"/>
              <a:t>." - Ada Lovelace, 1843</a:t>
            </a:r>
            <a:endParaRPr lang="el-GR" dirty="0"/>
          </a:p>
        </p:txBody>
      </p:sp>
      <p:sp>
        <p:nvSpPr>
          <p:cNvPr id="12" name="Θέση περιεχομένου 3">
            <a:extLst>
              <a:ext uri="{FF2B5EF4-FFF2-40B4-BE49-F238E27FC236}">
                <a16:creationId xmlns:a16="http://schemas.microsoft.com/office/drawing/2014/main" id="{0B54FAE5-94DE-55DF-4FCD-06414784464A}"/>
              </a:ext>
            </a:extLst>
          </p:cNvPr>
          <p:cNvSpPr txBox="1">
            <a:spLocks/>
          </p:cNvSpPr>
          <p:nvPr/>
        </p:nvSpPr>
        <p:spPr>
          <a:xfrm>
            <a:off x="972274" y="505217"/>
            <a:ext cx="6192456" cy="5050713"/>
          </a:xfrm>
          <a:prstGeom prst="rect">
            <a:avLst/>
          </a:prstGeom>
        </p:spPr>
        <p:txBody>
          <a:bodyPr>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gn="just"/>
            <a:r>
              <a:rPr lang="en-US" dirty="0"/>
              <a:t>Ada Lovelace je </a:t>
            </a:r>
            <a:r>
              <a:rPr lang="en-US" dirty="0" err="1"/>
              <a:t>Babbageu</a:t>
            </a:r>
            <a:r>
              <a:rPr lang="en-US" dirty="0"/>
              <a:t> </a:t>
            </a:r>
            <a:r>
              <a:rPr lang="en-US" dirty="0" err="1"/>
              <a:t>pomagala</a:t>
            </a:r>
            <a:r>
              <a:rPr lang="en-US" dirty="0"/>
              <a:t> </a:t>
            </a:r>
            <a:r>
              <a:rPr lang="en-US" dirty="0" err="1"/>
              <a:t>tako</a:t>
            </a:r>
            <a:r>
              <a:rPr lang="en-US" dirty="0"/>
              <a:t>, da je </a:t>
            </a:r>
            <a:r>
              <a:rPr lang="en-US" dirty="0" err="1"/>
              <a:t>prevedla</a:t>
            </a:r>
            <a:r>
              <a:rPr lang="en-US" dirty="0"/>
              <a:t> </a:t>
            </a:r>
            <a:r>
              <a:rPr lang="en-US" dirty="0" err="1"/>
              <a:t>francosko</a:t>
            </a:r>
            <a:r>
              <a:rPr lang="en-US" dirty="0"/>
              <a:t> </a:t>
            </a:r>
            <a:r>
              <a:rPr lang="en-US" dirty="0" err="1"/>
              <a:t>besedilo</a:t>
            </a:r>
            <a:r>
              <a:rPr lang="en-US" dirty="0"/>
              <a:t> </a:t>
            </a:r>
            <a:r>
              <a:rPr lang="en-US" dirty="0" err="1"/>
              <a:t>njegovega</a:t>
            </a:r>
            <a:r>
              <a:rPr lang="en-US" dirty="0"/>
              <a:t> </a:t>
            </a:r>
            <a:r>
              <a:rPr lang="en-US" dirty="0" err="1"/>
              <a:t>inženirja</a:t>
            </a:r>
            <a:r>
              <a:rPr lang="en-US" dirty="0"/>
              <a:t> v </a:t>
            </a:r>
            <a:r>
              <a:rPr lang="en-US" dirty="0" err="1"/>
              <a:t>angleščino</a:t>
            </a:r>
            <a:r>
              <a:rPr lang="en-US" dirty="0"/>
              <a:t>. </a:t>
            </a:r>
          </a:p>
          <a:p>
            <a:pPr marL="285750" indent="-285750" algn="just">
              <a:buFont typeface="Arial" panose="020B0604020202020204" pitchFamily="34" charset="0"/>
              <a:buChar char="•"/>
            </a:pPr>
            <a:r>
              <a:rPr lang="en-US" dirty="0" err="1"/>
              <a:t>primerjala</a:t>
            </a:r>
            <a:r>
              <a:rPr lang="en-US" dirty="0"/>
              <a:t> </a:t>
            </a:r>
            <a:r>
              <a:rPr lang="en-US" dirty="0" err="1"/>
              <a:t>zasnovo</a:t>
            </a:r>
            <a:r>
              <a:rPr lang="en-US" dirty="0"/>
              <a:t> </a:t>
            </a:r>
            <a:r>
              <a:rPr lang="en-US" dirty="0" err="1"/>
              <a:t>analitičnega</a:t>
            </a:r>
            <a:r>
              <a:rPr lang="en-US" dirty="0"/>
              <a:t> </a:t>
            </a:r>
            <a:r>
              <a:rPr lang="en-US" dirty="0" err="1"/>
              <a:t>motorja</a:t>
            </a:r>
            <a:r>
              <a:rPr lang="en-US" dirty="0"/>
              <a:t> s </a:t>
            </a:r>
            <a:r>
              <a:rPr lang="en-US" dirty="0" err="1"/>
              <a:t>tem</a:t>
            </a:r>
            <a:r>
              <a:rPr lang="en-US" dirty="0"/>
              <a:t>, </a:t>
            </a:r>
            <a:r>
              <a:rPr lang="en-US" dirty="0" err="1"/>
              <a:t>kako</a:t>
            </a:r>
            <a:r>
              <a:rPr lang="en-US" dirty="0"/>
              <a:t> </a:t>
            </a:r>
            <a:r>
              <a:rPr lang="en-US" dirty="0" err="1"/>
              <a:t>deluje</a:t>
            </a:r>
            <a:r>
              <a:rPr lang="en-US" dirty="0"/>
              <a:t> </a:t>
            </a:r>
            <a:r>
              <a:rPr lang="en-US" dirty="0" err="1"/>
              <a:t>tkalski</a:t>
            </a:r>
            <a:r>
              <a:rPr lang="en-US" dirty="0"/>
              <a:t> </a:t>
            </a:r>
            <a:r>
              <a:rPr lang="en-US" dirty="0" err="1"/>
              <a:t>stroj</a:t>
            </a:r>
            <a:r>
              <a:rPr lang="en-US" dirty="0"/>
              <a:t>. </a:t>
            </a:r>
          </a:p>
          <a:p>
            <a:pPr marL="285750" indent="-285750">
              <a:buFont typeface="Arial" panose="020B0604020202020204" pitchFamily="34" charset="0"/>
              <a:buChar char="•"/>
            </a:pPr>
            <a:r>
              <a:rPr lang="en-US" dirty="0"/>
              <a:t>Lovelace </a:t>
            </a:r>
            <a:r>
              <a:rPr lang="en-US" dirty="0" err="1"/>
              <a:t>si</a:t>
            </a:r>
            <a:r>
              <a:rPr lang="en-US" dirty="0"/>
              <a:t> je </a:t>
            </a:r>
            <a:r>
              <a:rPr lang="en-US" dirty="0" err="1"/>
              <a:t>predstavljala</a:t>
            </a:r>
            <a:r>
              <a:rPr lang="en-US" dirty="0"/>
              <a:t>, da bi motor </a:t>
            </a:r>
            <a:r>
              <a:rPr lang="en-US" dirty="0" err="1"/>
              <a:t>lahko</a:t>
            </a:r>
            <a:r>
              <a:rPr lang="en-US" dirty="0"/>
              <a:t> </a:t>
            </a:r>
            <a:r>
              <a:rPr lang="en-US" dirty="0" err="1"/>
              <a:t>sledil</a:t>
            </a:r>
            <a:r>
              <a:rPr lang="en-US" dirty="0"/>
              <a:t> </a:t>
            </a:r>
            <a:r>
              <a:rPr lang="en-US" dirty="0" err="1"/>
              <a:t>tudi</a:t>
            </a:r>
            <a:r>
              <a:rPr lang="en-US" dirty="0"/>
              <a:t> </a:t>
            </a:r>
            <a:r>
              <a:rPr lang="en-US" dirty="0" err="1"/>
              <a:t>vzorcem</a:t>
            </a:r>
            <a:r>
              <a:rPr lang="en-US" dirty="0"/>
              <a:t> - </a:t>
            </a:r>
            <a:r>
              <a:rPr lang="en-US" dirty="0" err="1"/>
              <a:t>ali</a:t>
            </a:r>
            <a:r>
              <a:rPr lang="en-US" dirty="0"/>
              <a:t> </a:t>
            </a:r>
            <a:r>
              <a:rPr lang="en-US" dirty="0" err="1"/>
              <a:t>kodam</a:t>
            </a:r>
            <a:r>
              <a:rPr lang="en-US" dirty="0"/>
              <a:t> - ne le za </a:t>
            </a:r>
            <a:r>
              <a:rPr lang="en-US" dirty="0" err="1"/>
              <a:t>izračun</a:t>
            </a:r>
            <a:r>
              <a:rPr lang="en-US" dirty="0"/>
              <a:t> </a:t>
            </a:r>
            <a:r>
              <a:rPr lang="en-US" dirty="0" err="1"/>
              <a:t>številk</a:t>
            </a:r>
            <a:r>
              <a:rPr lang="en-US" dirty="0"/>
              <a:t>, </a:t>
            </a:r>
            <a:r>
              <a:rPr lang="en-US" dirty="0" err="1"/>
              <a:t>temveč</a:t>
            </a:r>
            <a:r>
              <a:rPr lang="en-US" dirty="0"/>
              <a:t> </a:t>
            </a:r>
            <a:r>
              <a:rPr lang="en-US" dirty="0" err="1"/>
              <a:t>tudi</a:t>
            </a:r>
            <a:r>
              <a:rPr lang="en-US" dirty="0"/>
              <a:t> za </a:t>
            </a:r>
            <a:r>
              <a:rPr lang="en-US" dirty="0" err="1"/>
              <a:t>oblikovanje</a:t>
            </a:r>
            <a:r>
              <a:rPr lang="en-US" dirty="0"/>
              <a:t> </a:t>
            </a:r>
            <a:r>
              <a:rPr lang="en-US" dirty="0" err="1"/>
              <a:t>črk</a:t>
            </a:r>
            <a:r>
              <a:rPr lang="en-US" dirty="0"/>
              <a:t>. </a:t>
            </a:r>
          </a:p>
          <a:p>
            <a:pPr marL="285750" indent="-285750">
              <a:buFont typeface="Arial" panose="020B0604020202020204" pitchFamily="34" charset="0"/>
              <a:buChar char="•"/>
            </a:pPr>
            <a:r>
              <a:rPr lang="en-US" dirty="0"/>
              <a:t>To je </a:t>
            </a:r>
            <a:r>
              <a:rPr lang="en-US" dirty="0" err="1"/>
              <a:t>zelo</a:t>
            </a:r>
            <a:r>
              <a:rPr lang="en-US" dirty="0"/>
              <a:t> </a:t>
            </a:r>
            <a:r>
              <a:rPr lang="en-US" dirty="0" err="1"/>
              <a:t>osnovna</a:t>
            </a:r>
            <a:r>
              <a:rPr lang="en-US" dirty="0"/>
              <a:t> </a:t>
            </a:r>
            <a:r>
              <a:rPr lang="en-US" dirty="0" err="1"/>
              <a:t>razlaga</a:t>
            </a:r>
            <a:r>
              <a:rPr lang="en-US" dirty="0"/>
              <a:t> </a:t>
            </a:r>
            <a:r>
              <a:rPr lang="en-US" dirty="0" err="1"/>
              <a:t>računalniškega</a:t>
            </a:r>
            <a:r>
              <a:rPr lang="en-US" dirty="0"/>
              <a:t> </a:t>
            </a:r>
            <a:r>
              <a:rPr lang="en-US" dirty="0" err="1"/>
              <a:t>programiranja</a:t>
            </a:r>
            <a:r>
              <a:rPr lang="en-US" dirty="0"/>
              <a:t>. </a:t>
            </a:r>
            <a:r>
              <a:rPr lang="en-US" b="1" dirty="0"/>
              <a:t>Ada Lovelace je </a:t>
            </a:r>
            <a:r>
              <a:rPr lang="en-US" b="1" dirty="0" err="1"/>
              <a:t>znana</a:t>
            </a:r>
            <a:r>
              <a:rPr lang="en-US" b="1" dirty="0"/>
              <a:t> </a:t>
            </a:r>
            <a:r>
              <a:rPr lang="en-US" b="1" dirty="0" err="1"/>
              <a:t>kot</a:t>
            </a:r>
            <a:r>
              <a:rPr lang="en-US" b="1" dirty="0"/>
              <a:t> </a:t>
            </a:r>
            <a:r>
              <a:rPr lang="en-US" b="1" dirty="0" err="1"/>
              <a:t>prva</a:t>
            </a:r>
            <a:r>
              <a:rPr lang="en-US" b="1" dirty="0"/>
              <a:t> </a:t>
            </a:r>
            <a:r>
              <a:rPr lang="en-US" b="1" dirty="0" err="1"/>
              <a:t>računalniška</a:t>
            </a:r>
            <a:r>
              <a:rPr lang="en-US" b="1" dirty="0"/>
              <a:t> </a:t>
            </a:r>
            <a:r>
              <a:rPr lang="en-US" b="1" dirty="0" err="1"/>
              <a:t>programerka</a:t>
            </a:r>
            <a:r>
              <a:rPr lang="en-US" b="1" dirty="0"/>
              <a:t>.</a:t>
            </a:r>
          </a:p>
        </p:txBody>
      </p:sp>
      <p:pic>
        <p:nvPicPr>
          <p:cNvPr id="12290" name="Picture 2">
            <a:extLst>
              <a:ext uri="{FF2B5EF4-FFF2-40B4-BE49-F238E27FC236}">
                <a16:creationId xmlns:a16="http://schemas.microsoft.com/office/drawing/2014/main" id="{0D090CF4-AD5A-D9C3-8DCD-D2BCE5B35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1839" y="255305"/>
            <a:ext cx="3975360" cy="631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294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BAD1CA-875F-2445-D079-28FD7D2C081C}"/>
              </a:ext>
            </a:extLst>
          </p:cNvPr>
          <p:cNvSpPr>
            <a:spLocks noGrp="1"/>
          </p:cNvSpPr>
          <p:nvPr>
            <p:ph type="title"/>
          </p:nvPr>
        </p:nvSpPr>
        <p:spPr/>
        <p:txBody>
          <a:bodyPr/>
          <a:lstStyle/>
          <a:p>
            <a:r>
              <a:rPr lang="en-US" dirty="0" err="1"/>
              <a:t>Tkanje</a:t>
            </a:r>
            <a:endParaRPr lang="en-US" dirty="0"/>
          </a:p>
        </p:txBody>
      </p:sp>
      <p:sp>
        <p:nvSpPr>
          <p:cNvPr id="6" name="Content Placeholder 5">
            <a:extLst>
              <a:ext uri="{FF2B5EF4-FFF2-40B4-BE49-F238E27FC236}">
                <a16:creationId xmlns:a16="http://schemas.microsoft.com/office/drawing/2014/main" id="{03A18C77-4715-E03C-E551-8A03267AEE06}"/>
              </a:ext>
            </a:extLst>
          </p:cNvPr>
          <p:cNvSpPr>
            <a:spLocks noGrp="1"/>
          </p:cNvSpPr>
          <p:nvPr>
            <p:ph idx="1"/>
          </p:nvPr>
        </p:nvSpPr>
        <p:spPr/>
        <p:txBody>
          <a:bodyPr/>
          <a:lstStyle/>
          <a:p>
            <a:endParaRPr lang="en-US" dirty="0"/>
          </a:p>
          <a:p>
            <a:endParaRPr lang="en-US" dirty="0"/>
          </a:p>
          <a:p>
            <a:endParaRPr lang="en-US" dirty="0"/>
          </a:p>
          <a:p>
            <a:r>
              <a:rPr lang="en-US" dirty="0" err="1"/>
              <a:t>iz</a:t>
            </a:r>
            <a:r>
              <a:rPr lang="en-US" dirty="0"/>
              <a:t> </a:t>
            </a:r>
            <a:r>
              <a:rPr lang="en-US" dirty="0" err="1"/>
              <a:t>papirja</a:t>
            </a:r>
            <a:endParaRPr lang="en-US" dirty="0"/>
          </a:p>
          <a:p>
            <a:r>
              <a:rPr lang="en-US" dirty="0" err="1"/>
              <a:t>svoje</a:t>
            </a:r>
            <a:r>
              <a:rPr lang="en-US" dirty="0"/>
              <a:t> </a:t>
            </a:r>
            <a:r>
              <a:rPr lang="en-US" dirty="0" err="1"/>
              <a:t>statve</a:t>
            </a:r>
            <a:endParaRPr lang="en-US" dirty="0"/>
          </a:p>
          <a:p>
            <a:r>
              <a:rPr lang="en-US" dirty="0" err="1"/>
              <a:t>oblikuj</a:t>
            </a:r>
            <a:r>
              <a:rPr lang="en-US" dirty="0"/>
              <a:t> </a:t>
            </a:r>
            <a:r>
              <a:rPr lang="en-US" dirty="0" err="1"/>
              <a:t>svoj</a:t>
            </a:r>
            <a:r>
              <a:rPr lang="en-US" dirty="0"/>
              <a:t> </a:t>
            </a:r>
            <a:r>
              <a:rPr lang="en-US" dirty="0" err="1"/>
              <a:t>vzorec</a:t>
            </a:r>
            <a:r>
              <a:rPr lang="en-US" dirty="0"/>
              <a:t> </a:t>
            </a:r>
          </a:p>
          <a:p>
            <a:endParaRPr lang="en-US" dirty="0"/>
          </a:p>
        </p:txBody>
      </p:sp>
      <p:sp>
        <p:nvSpPr>
          <p:cNvPr id="2" name="Slide Number Placeholder 1">
            <a:extLst>
              <a:ext uri="{FF2B5EF4-FFF2-40B4-BE49-F238E27FC236}">
                <a16:creationId xmlns:a16="http://schemas.microsoft.com/office/drawing/2014/main" id="{3841E664-1B98-437F-A537-D7DF921E0CA2}"/>
              </a:ext>
            </a:extLst>
          </p:cNvPr>
          <p:cNvSpPr>
            <a:spLocks noGrp="1"/>
          </p:cNvSpPr>
          <p:nvPr>
            <p:ph type="sldNum" sz="quarter" idx="12"/>
          </p:nvPr>
        </p:nvSpPr>
        <p:spPr/>
        <p:txBody>
          <a:bodyPr/>
          <a:lstStyle/>
          <a:p>
            <a:fld id="{009095B1-20D7-443A-B8AB-1A9C3D013C85}" type="slidenum">
              <a:rPr lang="en-GB" smtClean="0"/>
              <a:t>54</a:t>
            </a:fld>
            <a:endParaRPr lang="en-GB"/>
          </a:p>
        </p:txBody>
      </p:sp>
      <p:pic>
        <p:nvPicPr>
          <p:cNvPr id="3" name="image237.gif" descr="Εικόνα που περιέχει τετράγωνο, μοτίβο, ορθογώνιο παραλληλόγραμμο, κίτρινο&#10;&#10;Περιγραφή που δημιουργήθηκε αυτόματα">
            <a:extLst>
              <a:ext uri="{FF2B5EF4-FFF2-40B4-BE49-F238E27FC236}">
                <a16:creationId xmlns:a16="http://schemas.microsoft.com/office/drawing/2014/main" id="{EFD0D83D-6562-0BE1-F424-06E61C95C8A9}"/>
              </a:ext>
            </a:extLst>
          </p:cNvPr>
          <p:cNvPicPr/>
          <p:nvPr/>
        </p:nvPicPr>
        <p:blipFill>
          <a:blip r:embed="rId2"/>
          <a:srcRect/>
          <a:stretch>
            <a:fillRect/>
          </a:stretch>
        </p:blipFill>
        <p:spPr>
          <a:xfrm>
            <a:off x="1516108" y="1569720"/>
            <a:ext cx="3333750" cy="1524000"/>
          </a:xfrm>
          <a:prstGeom prst="rect">
            <a:avLst/>
          </a:prstGeom>
          <a:ln/>
        </p:spPr>
      </p:pic>
      <p:pic>
        <p:nvPicPr>
          <p:cNvPr id="4" name="image226.jpg" descr="Εικόνα που περιέχει μοτίβο, πολυχρωμία, ορθογώνιο παραλληλόγραμμο, συμμετρία&#10;&#10;Περιγραφή που δημιουργήθηκε αυτόματα">
            <a:extLst>
              <a:ext uri="{FF2B5EF4-FFF2-40B4-BE49-F238E27FC236}">
                <a16:creationId xmlns:a16="http://schemas.microsoft.com/office/drawing/2014/main" id="{8AC31B65-C201-0FB2-47C6-726D968D0B87}"/>
              </a:ext>
            </a:extLst>
          </p:cNvPr>
          <p:cNvPicPr/>
          <p:nvPr/>
        </p:nvPicPr>
        <p:blipFill>
          <a:blip r:embed="rId3"/>
          <a:srcRect l="3010" t="7518" r="9697" b="58144"/>
          <a:stretch>
            <a:fillRect/>
          </a:stretch>
        </p:blipFill>
        <p:spPr>
          <a:xfrm>
            <a:off x="6250713" y="1785620"/>
            <a:ext cx="2486025" cy="1308100"/>
          </a:xfrm>
          <a:prstGeom prst="rect">
            <a:avLst/>
          </a:prstGeom>
          <a:ln/>
        </p:spPr>
      </p:pic>
    </p:spTree>
    <p:extLst>
      <p:ext uri="{BB962C8B-B14F-4D97-AF65-F5344CB8AC3E}">
        <p14:creationId xmlns:p14="http://schemas.microsoft.com/office/powerpoint/2010/main" val="5969108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B25D6-DE2C-41D0-FD45-D9CA36695926}"/>
              </a:ext>
            </a:extLst>
          </p:cNvPr>
          <p:cNvSpPr>
            <a:spLocks noGrp="1"/>
          </p:cNvSpPr>
          <p:nvPr>
            <p:ph type="title"/>
          </p:nvPr>
        </p:nvSpPr>
        <p:spPr/>
        <p:txBody>
          <a:bodyPr/>
          <a:lstStyle/>
          <a:p>
            <a:r>
              <a:rPr lang="en-US" dirty="0" err="1"/>
              <a:t>Zaključki</a:t>
            </a:r>
            <a:endParaRPr lang="en-US" dirty="0"/>
          </a:p>
        </p:txBody>
      </p:sp>
      <p:sp>
        <p:nvSpPr>
          <p:cNvPr id="3" name="Content Placeholder 2">
            <a:extLst>
              <a:ext uri="{FF2B5EF4-FFF2-40B4-BE49-F238E27FC236}">
                <a16:creationId xmlns:a16="http://schemas.microsoft.com/office/drawing/2014/main" id="{38A782AA-3D03-05A3-5BA2-3A868FB7BA78}"/>
              </a:ext>
            </a:extLst>
          </p:cNvPr>
          <p:cNvSpPr>
            <a:spLocks noGrp="1"/>
          </p:cNvSpPr>
          <p:nvPr>
            <p:ph idx="1"/>
          </p:nvPr>
        </p:nvSpPr>
        <p:spPr/>
        <p:txBody>
          <a:bodyPr/>
          <a:lstStyle/>
          <a:p>
            <a:r>
              <a:rPr lang="en-US" dirty="0" err="1"/>
              <a:t>izurili</a:t>
            </a:r>
            <a:r>
              <a:rPr lang="en-US" dirty="0"/>
              <a:t> </a:t>
            </a:r>
            <a:r>
              <a:rPr lang="en-US" dirty="0" err="1"/>
              <a:t>smo</a:t>
            </a:r>
            <a:r>
              <a:rPr lang="en-US" dirty="0"/>
              <a:t> 2 </a:t>
            </a:r>
            <a:r>
              <a:rPr lang="en-US" dirty="0" err="1"/>
              <a:t>študentki</a:t>
            </a:r>
            <a:r>
              <a:rPr lang="en-US" dirty="0"/>
              <a:t> RP, </a:t>
            </a:r>
            <a:r>
              <a:rPr lang="en-US" dirty="0" err="1"/>
              <a:t>vključili</a:t>
            </a:r>
            <a:r>
              <a:rPr lang="en-US" dirty="0"/>
              <a:t> 6 </a:t>
            </a:r>
            <a:r>
              <a:rPr lang="en-US" dirty="0" err="1"/>
              <a:t>učiteljev</a:t>
            </a:r>
            <a:r>
              <a:rPr lang="en-US" dirty="0"/>
              <a:t> RP + </a:t>
            </a:r>
            <a:r>
              <a:rPr lang="en-US" dirty="0" err="1"/>
              <a:t>asistentko</a:t>
            </a:r>
            <a:r>
              <a:rPr lang="en-US" dirty="0"/>
              <a:t> </a:t>
            </a:r>
            <a:r>
              <a:rPr lang="en-US"/>
              <a:t>veščin</a:t>
            </a:r>
            <a:endParaRPr lang="en-US" dirty="0"/>
          </a:p>
          <a:p>
            <a:r>
              <a:rPr lang="en-US" dirty="0" err="1"/>
              <a:t>izvedli</a:t>
            </a:r>
            <a:r>
              <a:rPr lang="en-US" dirty="0"/>
              <a:t> </a:t>
            </a:r>
            <a:r>
              <a:rPr lang="en-US" dirty="0" err="1"/>
              <a:t>smo</a:t>
            </a:r>
            <a:r>
              <a:rPr lang="en-US" dirty="0"/>
              <a:t> 30 </a:t>
            </a:r>
            <a:r>
              <a:rPr lang="en-US" dirty="0" err="1"/>
              <a:t>ur</a:t>
            </a:r>
            <a:r>
              <a:rPr lang="en-US" dirty="0"/>
              <a:t> v </a:t>
            </a:r>
            <a:r>
              <a:rPr lang="en-US" dirty="0" err="1"/>
              <a:t>dveh</a:t>
            </a:r>
            <a:r>
              <a:rPr lang="en-US" dirty="0"/>
              <a:t> </a:t>
            </a:r>
            <a:r>
              <a:rPr lang="en-US" dirty="0" err="1"/>
              <a:t>osnovniš</a:t>
            </a:r>
            <a:r>
              <a:rPr lang="en-US" dirty="0"/>
              <a:t> </a:t>
            </a:r>
            <a:r>
              <a:rPr lang="en-US" dirty="0" err="1"/>
              <a:t>šolah</a:t>
            </a:r>
            <a:endParaRPr lang="en-US" dirty="0"/>
          </a:p>
          <a:p>
            <a:r>
              <a:rPr lang="en-US" dirty="0" err="1"/>
              <a:t>učiteljem</a:t>
            </a:r>
            <a:r>
              <a:rPr lang="en-US" dirty="0"/>
              <a:t> so </a:t>
            </a:r>
            <a:r>
              <a:rPr lang="en-US" dirty="0" err="1"/>
              <a:t>všeč</a:t>
            </a:r>
            <a:r>
              <a:rPr lang="en-US" dirty="0"/>
              <a:t> GR, SI </a:t>
            </a:r>
            <a:r>
              <a:rPr lang="en-US" dirty="0" err="1"/>
              <a:t>priprave</a:t>
            </a:r>
            <a:endParaRPr lang="en-US" dirty="0"/>
          </a:p>
          <a:p>
            <a:r>
              <a:rPr lang="en-US" dirty="0" err="1"/>
              <a:t>učitelji</a:t>
            </a:r>
            <a:r>
              <a:rPr lang="en-US" dirty="0"/>
              <a:t> RP </a:t>
            </a:r>
            <a:r>
              <a:rPr lang="en-US" dirty="0" err="1"/>
              <a:t>potrebujejo</a:t>
            </a:r>
            <a:r>
              <a:rPr lang="en-US" dirty="0"/>
              <a:t> </a:t>
            </a:r>
            <a:r>
              <a:rPr lang="en-US" dirty="0" err="1"/>
              <a:t>pomoč</a:t>
            </a:r>
            <a:r>
              <a:rPr lang="en-US" dirty="0"/>
              <a:t> </a:t>
            </a:r>
            <a:r>
              <a:rPr lang="en-US" dirty="0" err="1"/>
              <a:t>računalnikarja</a:t>
            </a:r>
            <a:r>
              <a:rPr lang="en-US" dirty="0"/>
              <a:t> (ROIDA) za </a:t>
            </a:r>
            <a:r>
              <a:rPr lang="en-US" dirty="0" err="1"/>
              <a:t>razvoj</a:t>
            </a:r>
            <a:r>
              <a:rPr lang="en-US" dirty="0"/>
              <a:t> RM</a:t>
            </a:r>
          </a:p>
        </p:txBody>
      </p:sp>
      <p:sp>
        <p:nvSpPr>
          <p:cNvPr id="4" name="Slide Number Placeholder 3">
            <a:extLst>
              <a:ext uri="{FF2B5EF4-FFF2-40B4-BE49-F238E27FC236}">
                <a16:creationId xmlns:a16="http://schemas.microsoft.com/office/drawing/2014/main" id="{EEC91B49-E87A-965D-8DE1-F9AEAD9DC967}"/>
              </a:ext>
            </a:extLst>
          </p:cNvPr>
          <p:cNvSpPr>
            <a:spLocks noGrp="1"/>
          </p:cNvSpPr>
          <p:nvPr>
            <p:ph type="sldNum" sz="quarter" idx="12"/>
          </p:nvPr>
        </p:nvSpPr>
        <p:spPr/>
        <p:txBody>
          <a:bodyPr/>
          <a:lstStyle/>
          <a:p>
            <a:fld id="{009095B1-20D7-443A-B8AB-1A9C3D013C85}" type="slidenum">
              <a:rPr lang="en-GB" smtClean="0"/>
              <a:t>55</a:t>
            </a:fld>
            <a:endParaRPr lang="en-GB"/>
          </a:p>
        </p:txBody>
      </p:sp>
    </p:spTree>
    <p:extLst>
      <p:ext uri="{BB962C8B-B14F-4D97-AF65-F5344CB8AC3E}">
        <p14:creationId xmlns:p14="http://schemas.microsoft.com/office/powerpoint/2010/main" val="3166239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119" y="572569"/>
            <a:ext cx="3844761" cy="1642956"/>
          </a:xfrm>
        </p:spPr>
        <p:txBody>
          <a:bodyPr anchor="b">
            <a:normAutofit/>
          </a:bodyPr>
          <a:lstStyle/>
          <a:p>
            <a:r>
              <a:rPr lang="en-GB" b="1" dirty="0" err="1">
                <a:solidFill>
                  <a:schemeClr val="tx2"/>
                </a:solidFill>
                <a:cs typeface="Calibri Light"/>
              </a:rPr>
              <a:t>Računalniško</a:t>
            </a:r>
            <a:r>
              <a:rPr lang="en-GB" b="1" dirty="0">
                <a:solidFill>
                  <a:schemeClr val="tx2"/>
                </a:solidFill>
                <a:cs typeface="Calibri Light"/>
              </a:rPr>
              <a:t> </a:t>
            </a:r>
            <a:br>
              <a:rPr lang="en-GB" b="1" dirty="0">
                <a:solidFill>
                  <a:schemeClr val="tx2"/>
                </a:solidFill>
                <a:cs typeface="Calibri Light"/>
              </a:rPr>
            </a:br>
            <a:r>
              <a:rPr lang="en-GB" b="1" dirty="0" err="1">
                <a:solidFill>
                  <a:schemeClr val="tx2"/>
                </a:solidFill>
                <a:cs typeface="Calibri Light"/>
              </a:rPr>
              <a:t>mišljenje</a:t>
            </a:r>
            <a:endParaRPr lang="en-US" b="1" dirty="0">
              <a:solidFill>
                <a:schemeClr val="tx2"/>
              </a:solidFill>
            </a:endParaRPr>
          </a:p>
        </p:txBody>
      </p:sp>
      <p:sp>
        <p:nvSpPr>
          <p:cNvPr id="3" name="Content Placeholder 2"/>
          <p:cNvSpPr>
            <a:spLocks noGrp="1"/>
          </p:cNvSpPr>
          <p:nvPr>
            <p:ph idx="1"/>
          </p:nvPr>
        </p:nvSpPr>
        <p:spPr>
          <a:xfrm>
            <a:off x="899811" y="2596242"/>
            <a:ext cx="3380527" cy="3652157"/>
          </a:xfrm>
        </p:spPr>
        <p:txBody>
          <a:bodyPr vert="horz" lIns="91440" tIns="45720" rIns="91440" bIns="45720" rtlCol="0">
            <a:normAutofit lnSpcReduction="10000"/>
          </a:bodyPr>
          <a:lstStyle/>
          <a:p>
            <a:pPr marL="0" indent="0">
              <a:buNone/>
            </a:pPr>
            <a:endParaRPr lang="en-US" sz="2400" dirty="0">
              <a:solidFill>
                <a:schemeClr val="tx2"/>
              </a:solidFill>
            </a:endParaRPr>
          </a:p>
          <a:p>
            <a:pPr marL="0" indent="0">
              <a:buNone/>
            </a:pPr>
            <a:r>
              <a:rPr lang="sl-SI" dirty="0">
                <a:solidFill>
                  <a:schemeClr val="tx2"/>
                </a:solidFill>
              </a:rPr>
              <a:t>Ena ključnih spretnosti 21. stoletja </a:t>
            </a:r>
            <a:endParaRPr lang="en-US" dirty="0">
              <a:solidFill>
                <a:schemeClr val="tx2"/>
              </a:solidFill>
            </a:endParaRPr>
          </a:p>
          <a:p>
            <a:pPr marL="0" indent="0">
              <a:buNone/>
            </a:pPr>
            <a:endParaRPr lang="en-US" dirty="0">
              <a:solidFill>
                <a:schemeClr val="tx2"/>
              </a:solidFill>
            </a:endParaRPr>
          </a:p>
          <a:p>
            <a:pPr marL="0" indent="0">
              <a:buNone/>
            </a:pPr>
            <a:r>
              <a:rPr lang="en-US" dirty="0">
                <a:solidFill>
                  <a:schemeClr val="tx2"/>
                </a:solidFill>
              </a:rPr>
              <a:t>O</a:t>
            </a:r>
            <a:r>
              <a:rPr lang="sl-SI" dirty="0">
                <a:solidFill>
                  <a:schemeClr val="tx2"/>
                </a:solidFill>
              </a:rPr>
              <a:t>b bok osnovnim učnim spretnostim branja, pisanja in računanja</a:t>
            </a:r>
            <a:endParaRPr lang="en-US" dirty="0">
              <a:solidFill>
                <a:schemeClr val="tx2"/>
              </a:solidFill>
            </a:endParaRPr>
          </a:p>
        </p:txBody>
      </p:sp>
      <p:pic>
        <p:nvPicPr>
          <p:cNvPr id="6" name="Picture 2" descr="The four cornerstones of computational thinking (BBC, 2018). | Download  Scientific Diagram">
            <a:extLst>
              <a:ext uri="{FF2B5EF4-FFF2-40B4-BE49-F238E27FC236}">
                <a16:creationId xmlns:a16="http://schemas.microsoft.com/office/drawing/2014/main" id="{A902411E-1F39-C974-EF33-79A87195D2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94031" y="900713"/>
            <a:ext cx="6588369" cy="50565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E32E862-ADA8-8B71-496D-132D33957949}"/>
              </a:ext>
            </a:extLst>
          </p:cNvPr>
          <p:cNvSpPr txBox="1">
            <a:spLocks/>
          </p:cNvSpPr>
          <p:nvPr/>
        </p:nvSpPr>
        <p:spPr>
          <a:xfrm>
            <a:off x="2547938" y="112714"/>
            <a:ext cx="7561262" cy="720725"/>
          </a:xfrm>
          <a:prstGeom prst="rect">
            <a:avLst/>
          </a:prstGeom>
        </p:spPr>
        <p:txBody>
          <a:bodyPr vert="horz" wrap="square"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p>
        </p:txBody>
      </p:sp>
      <p:sp>
        <p:nvSpPr>
          <p:cNvPr id="4" name="PoljeZBesedilom 3">
            <a:extLst>
              <a:ext uri="{FF2B5EF4-FFF2-40B4-BE49-F238E27FC236}">
                <a16:creationId xmlns:a16="http://schemas.microsoft.com/office/drawing/2014/main" id="{5AF05C90-A01B-DE4C-30D6-FC5F66A74435}"/>
              </a:ext>
            </a:extLst>
          </p:cNvPr>
          <p:cNvSpPr txBox="1"/>
          <p:nvPr/>
        </p:nvSpPr>
        <p:spPr>
          <a:xfrm>
            <a:off x="725619" y="132318"/>
            <a:ext cx="10740761" cy="369332"/>
          </a:xfrm>
          <a:prstGeom prst="rect">
            <a:avLst/>
          </a:prstGeom>
          <a:noFill/>
        </p:spPr>
        <p:txBody>
          <a:bodyPr wrap="none" rtlCol="0">
            <a:spAutoFit/>
          </a:bodyPr>
          <a:lstStyle/>
          <a:p>
            <a:r>
              <a:rPr lang="sl-SI" dirty="0">
                <a:solidFill>
                  <a:srgbClr val="6B6B6B"/>
                </a:solidFill>
                <a:latin typeface="sohne"/>
              </a:rPr>
              <a:t>BBC Bitsize. Introduction to computational thinking:</a:t>
            </a:r>
            <a:r>
              <a:rPr lang="sl-SI" dirty="0"/>
              <a:t> </a:t>
            </a:r>
            <a:r>
              <a:rPr lang="sl-SI" dirty="0">
                <a:hlinkClick r:id="rId3"/>
              </a:rPr>
              <a:t>https://www.bbc.co.uk/bitesize/guides/zp92mp3/revision/1</a:t>
            </a:r>
            <a:r>
              <a:rPr lang="sl-SI" dirty="0"/>
              <a:t> </a:t>
            </a:r>
          </a:p>
        </p:txBody>
      </p:sp>
      <p:sp>
        <p:nvSpPr>
          <p:cNvPr id="8" name="Slide Number Placeholder 7">
            <a:extLst>
              <a:ext uri="{FF2B5EF4-FFF2-40B4-BE49-F238E27FC236}">
                <a16:creationId xmlns:a16="http://schemas.microsoft.com/office/drawing/2014/main" id="{96105830-CEEA-0234-FEA3-64D06BAACF90}"/>
              </a:ext>
            </a:extLst>
          </p:cNvPr>
          <p:cNvSpPr>
            <a:spLocks noGrp="1"/>
          </p:cNvSpPr>
          <p:nvPr>
            <p:ph type="sldNum" sz="quarter" idx="12"/>
          </p:nvPr>
        </p:nvSpPr>
        <p:spPr/>
        <p:txBody>
          <a:bodyPr/>
          <a:lstStyle/>
          <a:p>
            <a:fld id="{48F63A3B-78C7-47BE-AE5E-E10140E04643}" type="slidenum">
              <a:rPr lang="en-US" smtClean="0"/>
              <a:t>6</a:t>
            </a:fld>
            <a:endParaRPr lang="en-US"/>
          </a:p>
        </p:txBody>
      </p:sp>
    </p:spTree>
    <p:extLst>
      <p:ext uri="{BB962C8B-B14F-4D97-AF65-F5344CB8AC3E}">
        <p14:creationId xmlns:p14="http://schemas.microsoft.com/office/powerpoint/2010/main" val="709221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0A8158-229B-DA72-D57F-8DD1C6F28CF9}"/>
              </a:ext>
            </a:extLst>
          </p:cNvPr>
          <p:cNvSpPr>
            <a:spLocks noGrp="1"/>
          </p:cNvSpPr>
          <p:nvPr>
            <p:ph type="sldNum" sz="quarter" idx="12"/>
          </p:nvPr>
        </p:nvSpPr>
        <p:spPr/>
        <p:txBody>
          <a:bodyPr/>
          <a:lstStyle/>
          <a:p>
            <a:fld id="{F8BB9079-FDF3-434B-BE90-1F5BBB617D84}" type="slidenum">
              <a:rPr lang="sl-SI" smtClean="0"/>
              <a:t>7</a:t>
            </a:fld>
            <a:endParaRPr lang="sl-SI"/>
          </a:p>
        </p:txBody>
      </p:sp>
      <p:pic>
        <p:nvPicPr>
          <p:cNvPr id="6" name="Picture 4">
            <a:extLst>
              <a:ext uri="{FF2B5EF4-FFF2-40B4-BE49-F238E27FC236}">
                <a16:creationId xmlns:a16="http://schemas.microsoft.com/office/drawing/2014/main" id="{B57D5EF3-469F-7D3E-8817-A56E1628FF8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1852" y="977630"/>
            <a:ext cx="6954239" cy="4902739"/>
          </a:xfrm>
          <a:prstGeom prst="rect">
            <a:avLst/>
          </a:prstGeom>
          <a:solidFill>
            <a:srgbClr val="FFFFFF"/>
          </a:solidFill>
        </p:spPr>
      </p:pic>
      <p:sp>
        <p:nvSpPr>
          <p:cNvPr id="2" name="PoljeZBesedilom 1">
            <a:extLst>
              <a:ext uri="{FF2B5EF4-FFF2-40B4-BE49-F238E27FC236}">
                <a16:creationId xmlns:a16="http://schemas.microsoft.com/office/drawing/2014/main" id="{B03AA7C8-3D25-B752-C2B3-192E460DE339}"/>
              </a:ext>
            </a:extLst>
          </p:cNvPr>
          <p:cNvSpPr txBox="1"/>
          <p:nvPr/>
        </p:nvSpPr>
        <p:spPr>
          <a:xfrm>
            <a:off x="321511" y="316983"/>
            <a:ext cx="10746275" cy="369332"/>
          </a:xfrm>
          <a:prstGeom prst="rect">
            <a:avLst/>
          </a:prstGeom>
          <a:noFill/>
        </p:spPr>
        <p:txBody>
          <a:bodyPr wrap="square" rtlCol="0">
            <a:spAutoFit/>
          </a:bodyPr>
          <a:lstStyle/>
          <a:p>
            <a:r>
              <a:rPr lang="en-US" b="0" i="0" dirty="0">
                <a:solidFill>
                  <a:srgbClr val="6B6B6B"/>
                </a:solidFill>
                <a:effectLst/>
                <a:latin typeface="sohne"/>
              </a:rPr>
              <a:t>Barefoot Computing’s Computational Thinking Concepts and Approaches (</a:t>
            </a:r>
            <a:r>
              <a:rPr lang="en-US" b="0" i="0" u="sng" dirty="0">
                <a:effectLst/>
                <a:latin typeface="sohne"/>
                <a:hlinkClick r:id="rId3"/>
              </a:rPr>
              <a:t>https://www.barefootcomputing.org/</a:t>
            </a:r>
            <a:r>
              <a:rPr lang="en-US" b="0" i="0" dirty="0">
                <a:solidFill>
                  <a:srgbClr val="6B6B6B"/>
                </a:solidFill>
                <a:effectLst/>
                <a:latin typeface="sohne"/>
              </a:rPr>
              <a:t>)</a:t>
            </a:r>
            <a:endParaRPr lang="sl-SI" dirty="0"/>
          </a:p>
        </p:txBody>
      </p:sp>
    </p:spTree>
    <p:extLst>
      <p:ext uri="{BB962C8B-B14F-4D97-AF65-F5344CB8AC3E}">
        <p14:creationId xmlns:p14="http://schemas.microsoft.com/office/powerpoint/2010/main" val="1585299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701664-80E5-3B4A-A8AB-52BE3BCF773B}"/>
              </a:ext>
            </a:extLst>
          </p:cNvPr>
          <p:cNvSpPr>
            <a:spLocks noGrp="1"/>
          </p:cNvSpPr>
          <p:nvPr>
            <p:ph type="sldNum" sz="quarter" idx="12"/>
          </p:nvPr>
        </p:nvSpPr>
        <p:spPr/>
        <p:txBody>
          <a:bodyPr/>
          <a:lstStyle/>
          <a:p>
            <a:fld id="{D57F1E4F-1CFF-5643-939E-217C01CDF565}" type="slidenum">
              <a:rPr lang="en-US" smtClean="0"/>
              <a:pPr/>
              <a:t>8</a:t>
            </a:fld>
            <a:endParaRPr lang="en-US"/>
          </a:p>
        </p:txBody>
      </p:sp>
      <p:sp>
        <p:nvSpPr>
          <p:cNvPr id="2" name="Title 1">
            <a:extLst>
              <a:ext uri="{FF2B5EF4-FFF2-40B4-BE49-F238E27FC236}">
                <a16:creationId xmlns:a16="http://schemas.microsoft.com/office/drawing/2014/main" id="{015CC2CA-48C5-C44F-A557-0DF9AE7303FA}"/>
              </a:ext>
            </a:extLst>
          </p:cNvPr>
          <p:cNvSpPr>
            <a:spLocks noGrp="1"/>
          </p:cNvSpPr>
          <p:nvPr>
            <p:ph type="title" idx="4294967295"/>
          </p:nvPr>
        </p:nvSpPr>
        <p:spPr>
          <a:xfrm>
            <a:off x="506363" y="-143470"/>
            <a:ext cx="10515600" cy="1325563"/>
          </a:xfrm>
        </p:spPr>
        <p:txBody>
          <a:bodyPr>
            <a:normAutofit/>
          </a:bodyPr>
          <a:lstStyle/>
          <a:p>
            <a:r>
              <a:rPr lang="en-GB" dirty="0" err="1"/>
              <a:t>Razvoj</a:t>
            </a:r>
            <a:r>
              <a:rPr lang="en-GB" dirty="0"/>
              <a:t> </a:t>
            </a:r>
            <a:r>
              <a:rPr lang="en-GB" dirty="0" err="1"/>
              <a:t>kategorizacije</a:t>
            </a:r>
            <a:r>
              <a:rPr lang="en-GB" dirty="0"/>
              <a:t> </a:t>
            </a:r>
            <a:r>
              <a:rPr lang="en-GB" dirty="0" err="1"/>
              <a:t>nalog</a:t>
            </a:r>
            <a:r>
              <a:rPr lang="en-GB" dirty="0"/>
              <a:t> </a:t>
            </a:r>
            <a:r>
              <a:rPr lang="en-GB" dirty="0" err="1"/>
              <a:t>Bober</a:t>
            </a:r>
            <a:endParaRPr lang="en-GB" dirty="0"/>
          </a:p>
        </p:txBody>
      </p:sp>
      <p:sp>
        <p:nvSpPr>
          <p:cNvPr id="5" name="TextBox 4">
            <a:extLst>
              <a:ext uri="{FF2B5EF4-FFF2-40B4-BE49-F238E27FC236}">
                <a16:creationId xmlns:a16="http://schemas.microsoft.com/office/drawing/2014/main" id="{CB3DD1BF-630A-0D40-AB92-E42D3D5E3866}"/>
              </a:ext>
            </a:extLst>
          </p:cNvPr>
          <p:cNvSpPr txBox="1"/>
          <p:nvPr/>
        </p:nvSpPr>
        <p:spPr>
          <a:xfrm>
            <a:off x="1284131" y="5065230"/>
            <a:ext cx="2423710" cy="923330"/>
          </a:xfrm>
          <a:prstGeom prst="rect">
            <a:avLst/>
          </a:prstGeom>
          <a:noFill/>
          <a:ln>
            <a:solidFill>
              <a:schemeClr val="tx1"/>
            </a:solidFill>
          </a:ln>
        </p:spPr>
        <p:txBody>
          <a:bodyPr wrap="square" rtlCol="0" anchor="t">
            <a:spAutoFit/>
          </a:bodyPr>
          <a:lstStyle/>
          <a:p>
            <a:pPr algn="ctr"/>
            <a:r>
              <a:rPr lang="en-GB" b="1" dirty="0">
                <a:latin typeface="Calibri"/>
                <a:ea typeface="MS PGothic"/>
                <a:cs typeface="Calibri"/>
              </a:rPr>
              <a:t>Categorisation (</a:t>
            </a:r>
            <a:r>
              <a:rPr lang="en-GB" b="1" dirty="0" err="1">
                <a:latin typeface="Calibri"/>
                <a:ea typeface="MS PGothic"/>
                <a:cs typeface="Calibri"/>
              </a:rPr>
              <a:t>Kalaš</a:t>
            </a:r>
            <a:r>
              <a:rPr lang="en-GB" b="1" dirty="0">
                <a:latin typeface="Calibri"/>
                <a:ea typeface="MS PGothic"/>
                <a:cs typeface="Calibri"/>
              </a:rPr>
              <a:t> and </a:t>
            </a:r>
            <a:r>
              <a:rPr lang="en-GB" b="1" dirty="0" err="1">
                <a:latin typeface="Calibri"/>
                <a:ea typeface="MS PGothic"/>
                <a:cs typeface="Calibri"/>
              </a:rPr>
              <a:t>Tomcsanyiová</a:t>
            </a:r>
            <a:r>
              <a:rPr lang="en-GB" b="1" dirty="0">
                <a:latin typeface="Calibri"/>
                <a:ea typeface="MS PGothic"/>
                <a:cs typeface="Calibri"/>
              </a:rPr>
              <a:t>, 2009)</a:t>
            </a:r>
          </a:p>
        </p:txBody>
      </p:sp>
      <p:sp>
        <p:nvSpPr>
          <p:cNvPr id="6" name="TextBox 5">
            <a:extLst>
              <a:ext uri="{FF2B5EF4-FFF2-40B4-BE49-F238E27FC236}">
                <a16:creationId xmlns:a16="http://schemas.microsoft.com/office/drawing/2014/main" id="{00436819-2513-C44F-853F-A706E44D1F04}"/>
              </a:ext>
            </a:extLst>
          </p:cNvPr>
          <p:cNvSpPr txBox="1"/>
          <p:nvPr/>
        </p:nvSpPr>
        <p:spPr>
          <a:xfrm>
            <a:off x="288128" y="5900851"/>
            <a:ext cx="1146891" cy="646331"/>
          </a:xfrm>
          <a:prstGeom prst="rect">
            <a:avLst/>
          </a:prstGeom>
          <a:noFill/>
        </p:spPr>
        <p:txBody>
          <a:bodyPr wrap="square" rtlCol="0">
            <a:spAutoFit/>
          </a:bodyPr>
          <a:lstStyle/>
          <a:p>
            <a:r>
              <a:rPr lang="en-GB"/>
              <a:t>Digital literacy </a:t>
            </a:r>
          </a:p>
        </p:txBody>
      </p:sp>
      <p:sp>
        <p:nvSpPr>
          <p:cNvPr id="7" name="TextBox 6">
            <a:extLst>
              <a:ext uri="{FF2B5EF4-FFF2-40B4-BE49-F238E27FC236}">
                <a16:creationId xmlns:a16="http://schemas.microsoft.com/office/drawing/2014/main" id="{B6223C89-E7AF-2A42-877F-4F8743E5F469}"/>
              </a:ext>
            </a:extLst>
          </p:cNvPr>
          <p:cNvSpPr txBox="1"/>
          <p:nvPr/>
        </p:nvSpPr>
        <p:spPr>
          <a:xfrm>
            <a:off x="3238397" y="6116700"/>
            <a:ext cx="1621317" cy="369332"/>
          </a:xfrm>
          <a:prstGeom prst="rect">
            <a:avLst/>
          </a:prstGeom>
          <a:noFill/>
        </p:spPr>
        <p:txBody>
          <a:bodyPr wrap="square" rtlCol="0">
            <a:spAutoFit/>
          </a:bodyPr>
          <a:lstStyle/>
          <a:p>
            <a:r>
              <a:rPr lang="en-US"/>
              <a:t>Programming</a:t>
            </a:r>
          </a:p>
        </p:txBody>
      </p:sp>
      <p:sp>
        <p:nvSpPr>
          <p:cNvPr id="8" name="TextBox 7">
            <a:extLst>
              <a:ext uri="{FF2B5EF4-FFF2-40B4-BE49-F238E27FC236}">
                <a16:creationId xmlns:a16="http://schemas.microsoft.com/office/drawing/2014/main" id="{9555F892-9528-3B4D-BA40-530332063B74}"/>
              </a:ext>
            </a:extLst>
          </p:cNvPr>
          <p:cNvSpPr txBox="1"/>
          <p:nvPr/>
        </p:nvSpPr>
        <p:spPr>
          <a:xfrm>
            <a:off x="503460" y="4435759"/>
            <a:ext cx="1141591" cy="646331"/>
          </a:xfrm>
          <a:prstGeom prst="rect">
            <a:avLst/>
          </a:prstGeom>
          <a:noFill/>
        </p:spPr>
        <p:txBody>
          <a:bodyPr wrap="square" rtlCol="0">
            <a:spAutoFit/>
          </a:bodyPr>
          <a:lstStyle/>
          <a:p>
            <a:r>
              <a:rPr lang="en-US"/>
              <a:t>Problem solving</a:t>
            </a:r>
          </a:p>
        </p:txBody>
      </p:sp>
      <p:sp>
        <p:nvSpPr>
          <p:cNvPr id="9" name="TextBox 8">
            <a:extLst>
              <a:ext uri="{FF2B5EF4-FFF2-40B4-BE49-F238E27FC236}">
                <a16:creationId xmlns:a16="http://schemas.microsoft.com/office/drawing/2014/main" id="{4DBCC372-3106-5749-B556-CFF31FA96A6D}"/>
              </a:ext>
            </a:extLst>
          </p:cNvPr>
          <p:cNvSpPr txBox="1"/>
          <p:nvPr/>
        </p:nvSpPr>
        <p:spPr>
          <a:xfrm>
            <a:off x="3238397" y="4413712"/>
            <a:ext cx="1410159" cy="646331"/>
          </a:xfrm>
          <a:prstGeom prst="rect">
            <a:avLst/>
          </a:prstGeom>
          <a:noFill/>
        </p:spPr>
        <p:txBody>
          <a:bodyPr wrap="square" rtlCol="0">
            <a:spAutoFit/>
          </a:bodyPr>
          <a:lstStyle/>
          <a:p>
            <a:r>
              <a:rPr lang="en-GB"/>
              <a:t>Data handling </a:t>
            </a:r>
          </a:p>
        </p:txBody>
      </p:sp>
      <p:sp>
        <p:nvSpPr>
          <p:cNvPr id="14" name="TextBox 13">
            <a:extLst>
              <a:ext uri="{FF2B5EF4-FFF2-40B4-BE49-F238E27FC236}">
                <a16:creationId xmlns:a16="http://schemas.microsoft.com/office/drawing/2014/main" id="{F43CAC1E-E6BF-F342-8AF1-E6585CE95136}"/>
              </a:ext>
            </a:extLst>
          </p:cNvPr>
          <p:cNvSpPr txBox="1"/>
          <p:nvPr/>
        </p:nvSpPr>
        <p:spPr>
          <a:xfrm>
            <a:off x="6840177" y="4606558"/>
            <a:ext cx="2423710" cy="1200329"/>
          </a:xfrm>
          <a:prstGeom prst="rect">
            <a:avLst/>
          </a:prstGeom>
          <a:noFill/>
          <a:ln>
            <a:solidFill>
              <a:schemeClr val="tx1"/>
            </a:solidFill>
          </a:ln>
        </p:spPr>
        <p:txBody>
          <a:bodyPr wrap="square" rtlCol="0" anchor="t">
            <a:spAutoFit/>
          </a:bodyPr>
          <a:lstStyle/>
          <a:p>
            <a:pPr algn="ctr"/>
            <a:r>
              <a:rPr lang="en-GB" b="1" dirty="0">
                <a:latin typeface="Calibri"/>
                <a:ea typeface="MS PGothic"/>
                <a:cs typeface="Calibri"/>
              </a:rPr>
              <a:t>Categorisation for Little Beaver </a:t>
            </a:r>
          </a:p>
          <a:p>
            <a:pPr algn="ctr"/>
            <a:r>
              <a:rPr lang="en-GB" b="1" dirty="0">
                <a:latin typeface="Calibri"/>
                <a:ea typeface="MS PGothic"/>
                <a:cs typeface="Calibri"/>
              </a:rPr>
              <a:t>(</a:t>
            </a:r>
            <a:r>
              <a:rPr lang="en-GB" b="1" dirty="0" err="1">
                <a:latin typeface="Calibri"/>
                <a:ea typeface="MS PGothic"/>
                <a:cs typeface="Calibri"/>
              </a:rPr>
              <a:t>Budinská</a:t>
            </a:r>
            <a:r>
              <a:rPr lang="en-GB" b="1" dirty="0">
                <a:latin typeface="Calibri"/>
                <a:ea typeface="MS PGothic"/>
                <a:cs typeface="Calibri"/>
              </a:rPr>
              <a:t>, </a:t>
            </a:r>
            <a:r>
              <a:rPr lang="en-GB" b="1" dirty="0" err="1">
                <a:latin typeface="Calibri"/>
                <a:ea typeface="MS PGothic"/>
                <a:cs typeface="Calibri"/>
              </a:rPr>
              <a:t>Mayerová</a:t>
            </a:r>
            <a:r>
              <a:rPr lang="en-GB" b="1" dirty="0">
                <a:latin typeface="Calibri"/>
                <a:ea typeface="MS PGothic"/>
                <a:cs typeface="Calibri"/>
              </a:rPr>
              <a:t> and </a:t>
            </a:r>
            <a:r>
              <a:rPr lang="en-GB" b="1" dirty="0" err="1">
                <a:latin typeface="Calibri"/>
                <a:ea typeface="MS PGothic"/>
                <a:cs typeface="Calibri"/>
              </a:rPr>
              <a:t>Veselovská</a:t>
            </a:r>
            <a:r>
              <a:rPr lang="en-GB" b="1" dirty="0">
                <a:latin typeface="Calibri"/>
                <a:ea typeface="MS PGothic"/>
                <a:cs typeface="Calibri"/>
              </a:rPr>
              <a:t>, 2017)</a:t>
            </a:r>
          </a:p>
        </p:txBody>
      </p:sp>
      <p:sp>
        <p:nvSpPr>
          <p:cNvPr id="15" name="TextBox 14">
            <a:extLst>
              <a:ext uri="{FF2B5EF4-FFF2-40B4-BE49-F238E27FC236}">
                <a16:creationId xmlns:a16="http://schemas.microsoft.com/office/drawing/2014/main" id="{C3C82B3D-22C1-D848-BE0E-C1022AF647C6}"/>
              </a:ext>
            </a:extLst>
          </p:cNvPr>
          <p:cNvSpPr txBox="1"/>
          <p:nvPr/>
        </p:nvSpPr>
        <p:spPr>
          <a:xfrm>
            <a:off x="5820286" y="5848836"/>
            <a:ext cx="1146891" cy="646331"/>
          </a:xfrm>
          <a:prstGeom prst="rect">
            <a:avLst/>
          </a:prstGeom>
          <a:noFill/>
        </p:spPr>
        <p:txBody>
          <a:bodyPr wrap="square" rtlCol="0">
            <a:spAutoFit/>
          </a:bodyPr>
          <a:lstStyle/>
          <a:p>
            <a:r>
              <a:rPr lang="en-GB"/>
              <a:t>Digital literacy </a:t>
            </a:r>
          </a:p>
        </p:txBody>
      </p:sp>
      <p:sp>
        <p:nvSpPr>
          <p:cNvPr id="16" name="TextBox 15">
            <a:extLst>
              <a:ext uri="{FF2B5EF4-FFF2-40B4-BE49-F238E27FC236}">
                <a16:creationId xmlns:a16="http://schemas.microsoft.com/office/drawing/2014/main" id="{C4DD56BB-67CC-F647-BBA5-B57EB9F6A100}"/>
              </a:ext>
            </a:extLst>
          </p:cNvPr>
          <p:cNvSpPr txBox="1"/>
          <p:nvPr/>
        </p:nvSpPr>
        <p:spPr>
          <a:xfrm>
            <a:off x="8331066" y="5996252"/>
            <a:ext cx="1621317" cy="646331"/>
          </a:xfrm>
          <a:prstGeom prst="rect">
            <a:avLst/>
          </a:prstGeom>
          <a:noFill/>
        </p:spPr>
        <p:txBody>
          <a:bodyPr wrap="square" rtlCol="0">
            <a:spAutoFit/>
          </a:bodyPr>
          <a:lstStyle/>
          <a:p>
            <a:r>
              <a:rPr lang="en-US"/>
              <a:t>Programming-oriented tasks</a:t>
            </a:r>
          </a:p>
        </p:txBody>
      </p:sp>
      <p:sp>
        <p:nvSpPr>
          <p:cNvPr id="17" name="TextBox 16">
            <a:extLst>
              <a:ext uri="{FF2B5EF4-FFF2-40B4-BE49-F238E27FC236}">
                <a16:creationId xmlns:a16="http://schemas.microsoft.com/office/drawing/2014/main" id="{6F04CA46-D2AE-7349-9E79-5F767FE5C103}"/>
              </a:ext>
            </a:extLst>
          </p:cNvPr>
          <p:cNvSpPr txBox="1"/>
          <p:nvPr/>
        </p:nvSpPr>
        <p:spPr>
          <a:xfrm>
            <a:off x="5764163" y="4333223"/>
            <a:ext cx="671859" cy="646331"/>
          </a:xfrm>
          <a:prstGeom prst="rect">
            <a:avLst/>
          </a:prstGeom>
          <a:noFill/>
        </p:spPr>
        <p:txBody>
          <a:bodyPr wrap="square" rtlCol="0">
            <a:spAutoFit/>
          </a:bodyPr>
          <a:lstStyle/>
          <a:p>
            <a:r>
              <a:rPr lang="en-US"/>
              <a:t>Logic tasks</a:t>
            </a:r>
          </a:p>
        </p:txBody>
      </p:sp>
      <p:sp>
        <p:nvSpPr>
          <p:cNvPr id="18" name="TextBox 17">
            <a:extLst>
              <a:ext uri="{FF2B5EF4-FFF2-40B4-BE49-F238E27FC236}">
                <a16:creationId xmlns:a16="http://schemas.microsoft.com/office/drawing/2014/main" id="{8B42E1E7-3FAE-1E41-896C-EFA2468C5C91}"/>
              </a:ext>
            </a:extLst>
          </p:cNvPr>
          <p:cNvSpPr txBox="1"/>
          <p:nvPr/>
        </p:nvSpPr>
        <p:spPr>
          <a:xfrm>
            <a:off x="9511595" y="4407113"/>
            <a:ext cx="1410159" cy="646331"/>
          </a:xfrm>
          <a:prstGeom prst="rect">
            <a:avLst/>
          </a:prstGeom>
          <a:noFill/>
        </p:spPr>
        <p:txBody>
          <a:bodyPr wrap="square" rtlCol="0">
            <a:spAutoFit/>
          </a:bodyPr>
          <a:lstStyle/>
          <a:p>
            <a:r>
              <a:rPr lang="en-GB"/>
              <a:t>Algorithmic tasks</a:t>
            </a:r>
          </a:p>
        </p:txBody>
      </p:sp>
      <p:sp>
        <p:nvSpPr>
          <p:cNvPr id="44" name="TextBox 43">
            <a:extLst>
              <a:ext uri="{FF2B5EF4-FFF2-40B4-BE49-F238E27FC236}">
                <a16:creationId xmlns:a16="http://schemas.microsoft.com/office/drawing/2014/main" id="{B2CF600A-AD83-3540-8737-82F52EA8FF41}"/>
              </a:ext>
            </a:extLst>
          </p:cNvPr>
          <p:cNvSpPr txBox="1"/>
          <p:nvPr/>
        </p:nvSpPr>
        <p:spPr>
          <a:xfrm>
            <a:off x="7850887" y="3162434"/>
            <a:ext cx="1146891" cy="369332"/>
          </a:xfrm>
          <a:prstGeom prst="rect">
            <a:avLst/>
          </a:prstGeom>
          <a:noFill/>
        </p:spPr>
        <p:txBody>
          <a:bodyPr wrap="square" rtlCol="0">
            <a:spAutoFit/>
          </a:bodyPr>
          <a:lstStyle/>
          <a:p>
            <a:r>
              <a:rPr lang="en-GB"/>
              <a:t>Puzzles</a:t>
            </a:r>
          </a:p>
        </p:txBody>
      </p:sp>
      <p:sp>
        <p:nvSpPr>
          <p:cNvPr id="45" name="TextBox 44">
            <a:extLst>
              <a:ext uri="{FF2B5EF4-FFF2-40B4-BE49-F238E27FC236}">
                <a16:creationId xmlns:a16="http://schemas.microsoft.com/office/drawing/2014/main" id="{FB61915F-606D-6846-8447-C92E986DB891}"/>
              </a:ext>
            </a:extLst>
          </p:cNvPr>
          <p:cNvSpPr txBox="1"/>
          <p:nvPr/>
        </p:nvSpPr>
        <p:spPr>
          <a:xfrm>
            <a:off x="10032357" y="3027558"/>
            <a:ext cx="1621317" cy="923330"/>
          </a:xfrm>
          <a:prstGeom prst="rect">
            <a:avLst/>
          </a:prstGeom>
          <a:noFill/>
        </p:spPr>
        <p:txBody>
          <a:bodyPr wrap="square" rtlCol="0">
            <a:spAutoFit/>
          </a:bodyPr>
          <a:lstStyle/>
          <a:p>
            <a:r>
              <a:rPr lang="en-US"/>
              <a:t>Structures, patterns, </a:t>
            </a:r>
          </a:p>
          <a:p>
            <a:r>
              <a:rPr lang="en-US"/>
              <a:t>arrangements</a:t>
            </a:r>
          </a:p>
        </p:txBody>
      </p:sp>
      <p:sp>
        <p:nvSpPr>
          <p:cNvPr id="46" name="TextBox 45">
            <a:extLst>
              <a:ext uri="{FF2B5EF4-FFF2-40B4-BE49-F238E27FC236}">
                <a16:creationId xmlns:a16="http://schemas.microsoft.com/office/drawing/2014/main" id="{32827611-BF6A-BE46-A8E8-9A71FF930377}"/>
              </a:ext>
            </a:extLst>
          </p:cNvPr>
          <p:cNvSpPr txBox="1"/>
          <p:nvPr/>
        </p:nvSpPr>
        <p:spPr>
          <a:xfrm>
            <a:off x="6484484" y="1120839"/>
            <a:ext cx="1700527" cy="646331"/>
          </a:xfrm>
          <a:prstGeom prst="rect">
            <a:avLst/>
          </a:prstGeom>
          <a:noFill/>
        </p:spPr>
        <p:txBody>
          <a:bodyPr wrap="square" rtlCol="0">
            <a:spAutoFit/>
          </a:bodyPr>
          <a:lstStyle/>
          <a:p>
            <a:r>
              <a:rPr lang="en-US"/>
              <a:t>Information comprehension</a:t>
            </a:r>
          </a:p>
        </p:txBody>
      </p:sp>
      <p:sp>
        <p:nvSpPr>
          <p:cNvPr id="47" name="TextBox 46">
            <a:extLst>
              <a:ext uri="{FF2B5EF4-FFF2-40B4-BE49-F238E27FC236}">
                <a16:creationId xmlns:a16="http://schemas.microsoft.com/office/drawing/2014/main" id="{84488357-85DE-C143-8C3E-652E5FD3ED45}"/>
              </a:ext>
            </a:extLst>
          </p:cNvPr>
          <p:cNvSpPr txBox="1"/>
          <p:nvPr/>
        </p:nvSpPr>
        <p:spPr>
          <a:xfrm>
            <a:off x="8699038" y="1072866"/>
            <a:ext cx="1410159" cy="646331"/>
          </a:xfrm>
          <a:prstGeom prst="rect">
            <a:avLst/>
          </a:prstGeom>
          <a:noFill/>
        </p:spPr>
        <p:txBody>
          <a:bodyPr wrap="square" rtlCol="0">
            <a:spAutoFit/>
          </a:bodyPr>
          <a:lstStyle/>
          <a:p>
            <a:r>
              <a:rPr lang="en-GB" dirty="0"/>
              <a:t>Algorithmic thinking</a:t>
            </a:r>
          </a:p>
        </p:txBody>
      </p:sp>
      <p:sp>
        <p:nvSpPr>
          <p:cNvPr id="53" name="TextBox 52">
            <a:extLst>
              <a:ext uri="{FF2B5EF4-FFF2-40B4-BE49-F238E27FC236}">
                <a16:creationId xmlns:a16="http://schemas.microsoft.com/office/drawing/2014/main" id="{B19329CF-D34E-8E41-B1BE-34D5E7216146}"/>
              </a:ext>
            </a:extLst>
          </p:cNvPr>
          <p:cNvSpPr txBox="1"/>
          <p:nvPr/>
        </p:nvSpPr>
        <p:spPr>
          <a:xfrm>
            <a:off x="10732432" y="1759744"/>
            <a:ext cx="1410159" cy="923330"/>
          </a:xfrm>
          <a:prstGeom prst="rect">
            <a:avLst/>
          </a:prstGeom>
          <a:noFill/>
        </p:spPr>
        <p:txBody>
          <a:bodyPr wrap="square" rtlCol="0">
            <a:spAutoFit/>
          </a:bodyPr>
          <a:lstStyle/>
          <a:p>
            <a:r>
              <a:rPr lang="en-GB"/>
              <a:t>Using computer systems</a:t>
            </a:r>
          </a:p>
        </p:txBody>
      </p:sp>
      <p:sp>
        <p:nvSpPr>
          <p:cNvPr id="66" name="TextBox 65">
            <a:extLst>
              <a:ext uri="{FF2B5EF4-FFF2-40B4-BE49-F238E27FC236}">
                <a16:creationId xmlns:a16="http://schemas.microsoft.com/office/drawing/2014/main" id="{ABEB08EC-6DF1-F843-904E-5746F67FA5CC}"/>
              </a:ext>
            </a:extLst>
          </p:cNvPr>
          <p:cNvSpPr txBox="1"/>
          <p:nvPr/>
        </p:nvSpPr>
        <p:spPr>
          <a:xfrm>
            <a:off x="6096000" y="2797611"/>
            <a:ext cx="1700527" cy="1200329"/>
          </a:xfrm>
          <a:prstGeom prst="rect">
            <a:avLst/>
          </a:prstGeom>
          <a:noFill/>
        </p:spPr>
        <p:txBody>
          <a:bodyPr wrap="square" rtlCol="0">
            <a:spAutoFit/>
          </a:bodyPr>
          <a:lstStyle/>
          <a:p>
            <a:r>
              <a:rPr lang="en-US"/>
              <a:t>Social, ethical, cultural, international, and legal issues</a:t>
            </a:r>
          </a:p>
        </p:txBody>
      </p:sp>
      <p:sp>
        <p:nvSpPr>
          <p:cNvPr id="83" name="TextBox 82">
            <a:extLst>
              <a:ext uri="{FF2B5EF4-FFF2-40B4-BE49-F238E27FC236}">
                <a16:creationId xmlns:a16="http://schemas.microsoft.com/office/drawing/2014/main" id="{180D0F43-3710-E44E-BB27-CCE99E12A104}"/>
              </a:ext>
            </a:extLst>
          </p:cNvPr>
          <p:cNvSpPr txBox="1"/>
          <p:nvPr/>
        </p:nvSpPr>
        <p:spPr>
          <a:xfrm>
            <a:off x="1456391" y="2012889"/>
            <a:ext cx="2423710" cy="923330"/>
          </a:xfrm>
          <a:prstGeom prst="rect">
            <a:avLst/>
          </a:prstGeom>
          <a:noFill/>
          <a:ln>
            <a:solidFill>
              <a:schemeClr val="tx1"/>
            </a:solidFill>
          </a:ln>
        </p:spPr>
        <p:txBody>
          <a:bodyPr wrap="square" rtlCol="0" anchor="t">
            <a:spAutoFit/>
          </a:bodyPr>
          <a:lstStyle/>
          <a:p>
            <a:pPr algn="ctr"/>
            <a:r>
              <a:rPr lang="en-GB" b="1">
                <a:latin typeface="Calibri"/>
                <a:ea typeface="MS PGothic"/>
                <a:cs typeface="Calibri"/>
              </a:rPr>
              <a:t>Categorisation (</a:t>
            </a:r>
            <a:r>
              <a:rPr lang="en-GB" b="1" err="1">
                <a:latin typeface="Calibri"/>
                <a:ea typeface="MS PGothic"/>
                <a:cs typeface="Calibri"/>
              </a:rPr>
              <a:t>Opmanis</a:t>
            </a:r>
            <a:r>
              <a:rPr lang="en-GB" b="1">
                <a:latin typeface="Calibri"/>
                <a:ea typeface="MS PGothic"/>
                <a:cs typeface="Calibri"/>
              </a:rPr>
              <a:t>,  </a:t>
            </a:r>
            <a:r>
              <a:rPr lang="en-GB" b="1" err="1">
                <a:latin typeface="Calibri"/>
                <a:ea typeface="MS PGothic"/>
                <a:cs typeface="Calibri"/>
              </a:rPr>
              <a:t>Dagiene</a:t>
            </a:r>
            <a:r>
              <a:rPr lang="en-GB" b="1">
                <a:latin typeface="Calibri"/>
                <a:ea typeface="MS PGothic"/>
                <a:cs typeface="Calibri"/>
              </a:rPr>
              <a:t>, 2006)</a:t>
            </a:r>
          </a:p>
        </p:txBody>
      </p:sp>
      <p:sp>
        <p:nvSpPr>
          <p:cNvPr id="84" name="TextBox 83">
            <a:extLst>
              <a:ext uri="{FF2B5EF4-FFF2-40B4-BE49-F238E27FC236}">
                <a16:creationId xmlns:a16="http://schemas.microsoft.com/office/drawing/2014/main" id="{134C7065-8213-9B46-A71E-BB53F51E5612}"/>
              </a:ext>
            </a:extLst>
          </p:cNvPr>
          <p:cNvSpPr txBox="1"/>
          <p:nvPr/>
        </p:nvSpPr>
        <p:spPr>
          <a:xfrm>
            <a:off x="1889869" y="3183514"/>
            <a:ext cx="1851166" cy="923330"/>
          </a:xfrm>
          <a:prstGeom prst="rect">
            <a:avLst/>
          </a:prstGeom>
          <a:noFill/>
        </p:spPr>
        <p:txBody>
          <a:bodyPr wrap="square" rtlCol="0">
            <a:spAutoFit/>
          </a:bodyPr>
          <a:lstStyle/>
          <a:p>
            <a:r>
              <a:rPr lang="en-GB"/>
              <a:t>Mathematics underlying computer science</a:t>
            </a:r>
          </a:p>
        </p:txBody>
      </p:sp>
      <p:sp>
        <p:nvSpPr>
          <p:cNvPr id="85" name="TextBox 84">
            <a:extLst>
              <a:ext uri="{FF2B5EF4-FFF2-40B4-BE49-F238E27FC236}">
                <a16:creationId xmlns:a16="http://schemas.microsoft.com/office/drawing/2014/main" id="{E7EF8187-B5F2-6C48-81E0-E69049DEC392}"/>
              </a:ext>
            </a:extLst>
          </p:cNvPr>
          <p:cNvSpPr txBox="1"/>
          <p:nvPr/>
        </p:nvSpPr>
        <p:spPr>
          <a:xfrm>
            <a:off x="3781945" y="3102305"/>
            <a:ext cx="1621317" cy="646331"/>
          </a:xfrm>
          <a:prstGeom prst="rect">
            <a:avLst/>
          </a:prstGeom>
          <a:noFill/>
        </p:spPr>
        <p:txBody>
          <a:bodyPr wrap="square" rtlCol="0">
            <a:spAutoFit/>
          </a:bodyPr>
          <a:lstStyle/>
          <a:p>
            <a:r>
              <a:rPr lang="en-GB"/>
              <a:t>Algorithms and programming</a:t>
            </a:r>
          </a:p>
        </p:txBody>
      </p:sp>
      <p:sp>
        <p:nvSpPr>
          <p:cNvPr id="86" name="TextBox 85">
            <a:extLst>
              <a:ext uri="{FF2B5EF4-FFF2-40B4-BE49-F238E27FC236}">
                <a16:creationId xmlns:a16="http://schemas.microsoft.com/office/drawing/2014/main" id="{55748180-D737-5348-9171-48614B214A18}"/>
              </a:ext>
            </a:extLst>
          </p:cNvPr>
          <p:cNvSpPr txBox="1"/>
          <p:nvPr/>
        </p:nvSpPr>
        <p:spPr>
          <a:xfrm>
            <a:off x="614301" y="1349350"/>
            <a:ext cx="1410159" cy="369332"/>
          </a:xfrm>
          <a:prstGeom prst="rect">
            <a:avLst/>
          </a:prstGeom>
          <a:noFill/>
        </p:spPr>
        <p:txBody>
          <a:bodyPr wrap="square" rtlCol="0">
            <a:spAutoFit/>
          </a:bodyPr>
          <a:lstStyle/>
          <a:p>
            <a:r>
              <a:rPr lang="en-GB" dirty="0"/>
              <a:t>General logic</a:t>
            </a:r>
          </a:p>
        </p:txBody>
      </p:sp>
      <p:sp>
        <p:nvSpPr>
          <p:cNvPr id="87" name="TextBox 86">
            <a:extLst>
              <a:ext uri="{FF2B5EF4-FFF2-40B4-BE49-F238E27FC236}">
                <a16:creationId xmlns:a16="http://schemas.microsoft.com/office/drawing/2014/main" id="{B596B7CC-94F6-C443-B679-6BBD5F5B3096}"/>
              </a:ext>
            </a:extLst>
          </p:cNvPr>
          <p:cNvSpPr txBox="1"/>
          <p:nvPr/>
        </p:nvSpPr>
        <p:spPr>
          <a:xfrm>
            <a:off x="2502133" y="1120034"/>
            <a:ext cx="1410159" cy="646331"/>
          </a:xfrm>
          <a:prstGeom prst="rect">
            <a:avLst/>
          </a:prstGeom>
          <a:noFill/>
        </p:spPr>
        <p:txBody>
          <a:bodyPr wrap="square" rtlCol="0">
            <a:spAutoFit/>
          </a:bodyPr>
          <a:lstStyle/>
          <a:p>
            <a:r>
              <a:rPr lang="en-GB"/>
              <a:t>ICT in everyday life</a:t>
            </a:r>
          </a:p>
        </p:txBody>
      </p:sp>
      <p:sp>
        <p:nvSpPr>
          <p:cNvPr id="94" name="TextBox 93">
            <a:extLst>
              <a:ext uri="{FF2B5EF4-FFF2-40B4-BE49-F238E27FC236}">
                <a16:creationId xmlns:a16="http://schemas.microsoft.com/office/drawing/2014/main" id="{F104C97C-4FFF-DC49-BC97-7DAA8E97D53A}"/>
              </a:ext>
            </a:extLst>
          </p:cNvPr>
          <p:cNvSpPr txBox="1"/>
          <p:nvPr/>
        </p:nvSpPr>
        <p:spPr>
          <a:xfrm>
            <a:off x="66739" y="2879992"/>
            <a:ext cx="1700527" cy="646331"/>
          </a:xfrm>
          <a:prstGeom prst="rect">
            <a:avLst/>
          </a:prstGeom>
          <a:noFill/>
        </p:spPr>
        <p:txBody>
          <a:bodyPr wrap="square" rtlCol="0">
            <a:spAutoFit/>
          </a:bodyPr>
          <a:lstStyle/>
          <a:p>
            <a:r>
              <a:rPr lang="en-GB"/>
              <a:t>Information comprehension</a:t>
            </a:r>
          </a:p>
        </p:txBody>
      </p:sp>
      <p:sp>
        <p:nvSpPr>
          <p:cNvPr id="98" name="TextBox 97">
            <a:extLst>
              <a:ext uri="{FF2B5EF4-FFF2-40B4-BE49-F238E27FC236}">
                <a16:creationId xmlns:a16="http://schemas.microsoft.com/office/drawing/2014/main" id="{71151A05-56B6-1341-B112-CAF698376B7E}"/>
              </a:ext>
            </a:extLst>
          </p:cNvPr>
          <p:cNvSpPr txBox="1"/>
          <p:nvPr/>
        </p:nvSpPr>
        <p:spPr>
          <a:xfrm>
            <a:off x="4128246" y="1598591"/>
            <a:ext cx="1410159" cy="923330"/>
          </a:xfrm>
          <a:prstGeom prst="rect">
            <a:avLst/>
          </a:prstGeom>
          <a:noFill/>
        </p:spPr>
        <p:txBody>
          <a:bodyPr wrap="square" rtlCol="0">
            <a:spAutoFit/>
          </a:bodyPr>
          <a:lstStyle/>
          <a:p>
            <a:r>
              <a:rPr lang="en-GB"/>
              <a:t>Practical and technical issues</a:t>
            </a:r>
          </a:p>
        </p:txBody>
      </p:sp>
      <p:sp>
        <p:nvSpPr>
          <p:cNvPr id="105" name="TextBox 104">
            <a:extLst>
              <a:ext uri="{FF2B5EF4-FFF2-40B4-BE49-F238E27FC236}">
                <a16:creationId xmlns:a16="http://schemas.microsoft.com/office/drawing/2014/main" id="{5401D42F-BA92-7C42-99A1-184B79A57208}"/>
              </a:ext>
            </a:extLst>
          </p:cNvPr>
          <p:cNvSpPr txBox="1"/>
          <p:nvPr/>
        </p:nvSpPr>
        <p:spPr>
          <a:xfrm>
            <a:off x="89957" y="1918758"/>
            <a:ext cx="1187939" cy="646331"/>
          </a:xfrm>
          <a:prstGeom prst="rect">
            <a:avLst/>
          </a:prstGeom>
          <a:noFill/>
        </p:spPr>
        <p:txBody>
          <a:bodyPr wrap="square" rtlCol="0">
            <a:spAutoFit/>
          </a:bodyPr>
          <a:lstStyle/>
          <a:p>
            <a:r>
              <a:rPr lang="en-GB"/>
              <a:t>History and trivia</a:t>
            </a:r>
          </a:p>
        </p:txBody>
      </p:sp>
      <p:cxnSp>
        <p:nvCxnSpPr>
          <p:cNvPr id="3" name="Straight Arrow Connector 2">
            <a:extLst>
              <a:ext uri="{FF2B5EF4-FFF2-40B4-BE49-F238E27FC236}">
                <a16:creationId xmlns:a16="http://schemas.microsoft.com/office/drawing/2014/main" id="{DFF1E592-784E-4DC9-B590-CF53E4B8FFF9}"/>
              </a:ext>
            </a:extLst>
          </p:cNvPr>
          <p:cNvCxnSpPr/>
          <p:nvPr/>
        </p:nvCxnSpPr>
        <p:spPr>
          <a:xfrm flipH="1" flipV="1">
            <a:off x="1430866" y="1698976"/>
            <a:ext cx="299157" cy="31326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3D2041F-623F-456F-88B1-694ECC1C36F2}"/>
              </a:ext>
            </a:extLst>
          </p:cNvPr>
          <p:cNvCxnSpPr>
            <a:cxnSpLocks/>
          </p:cNvCxnSpPr>
          <p:nvPr/>
        </p:nvCxnSpPr>
        <p:spPr>
          <a:xfrm flipV="1">
            <a:off x="2873021" y="1741310"/>
            <a:ext cx="208844" cy="25682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F7A54E6-6081-46E8-B7B9-7D63C9405168}"/>
              </a:ext>
            </a:extLst>
          </p:cNvPr>
          <p:cNvCxnSpPr>
            <a:cxnSpLocks/>
          </p:cNvCxnSpPr>
          <p:nvPr/>
        </p:nvCxnSpPr>
        <p:spPr>
          <a:xfrm flipH="1" flipV="1">
            <a:off x="951089" y="2235198"/>
            <a:ext cx="496712" cy="7337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13E2021-B51A-4EA5-88B6-A14CB8D6A216}"/>
              </a:ext>
            </a:extLst>
          </p:cNvPr>
          <p:cNvCxnSpPr>
            <a:cxnSpLocks/>
          </p:cNvCxnSpPr>
          <p:nvPr/>
        </p:nvCxnSpPr>
        <p:spPr>
          <a:xfrm flipH="1">
            <a:off x="1092200" y="2844799"/>
            <a:ext cx="341490" cy="15239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6E3A717D-9241-45A5-9B4E-B45CCDED6833}"/>
              </a:ext>
            </a:extLst>
          </p:cNvPr>
          <p:cNvCxnSpPr>
            <a:cxnSpLocks/>
          </p:cNvCxnSpPr>
          <p:nvPr/>
        </p:nvCxnSpPr>
        <p:spPr>
          <a:xfrm flipH="1">
            <a:off x="2446865" y="2929465"/>
            <a:ext cx="2824" cy="3358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F4C47CC6-FA67-4947-A790-BB15D728341A}"/>
              </a:ext>
            </a:extLst>
          </p:cNvPr>
          <p:cNvCxnSpPr>
            <a:cxnSpLocks/>
          </p:cNvCxnSpPr>
          <p:nvPr/>
        </p:nvCxnSpPr>
        <p:spPr>
          <a:xfrm>
            <a:off x="3606799" y="2971799"/>
            <a:ext cx="222955" cy="3499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0CBD4EEC-194A-4078-B6C5-0BDC1F94FD43}"/>
              </a:ext>
            </a:extLst>
          </p:cNvPr>
          <p:cNvCxnSpPr>
            <a:cxnSpLocks/>
          </p:cNvCxnSpPr>
          <p:nvPr/>
        </p:nvCxnSpPr>
        <p:spPr>
          <a:xfrm flipV="1">
            <a:off x="3917243" y="2079977"/>
            <a:ext cx="307621" cy="2144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9341BE36-164A-487B-BBAA-EA870ACB0630}"/>
              </a:ext>
            </a:extLst>
          </p:cNvPr>
          <p:cNvCxnSpPr>
            <a:cxnSpLocks/>
          </p:cNvCxnSpPr>
          <p:nvPr/>
        </p:nvCxnSpPr>
        <p:spPr>
          <a:xfrm flipH="1" flipV="1">
            <a:off x="7343420" y="1811865"/>
            <a:ext cx="510823" cy="32737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128F8050-F664-4B2A-9D7C-219E83E1A64D}"/>
              </a:ext>
            </a:extLst>
          </p:cNvPr>
          <p:cNvCxnSpPr>
            <a:cxnSpLocks/>
          </p:cNvCxnSpPr>
          <p:nvPr/>
        </p:nvCxnSpPr>
        <p:spPr>
          <a:xfrm flipH="1">
            <a:off x="7159976" y="2534354"/>
            <a:ext cx="750712" cy="3358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EFACA552-CA83-4A3A-AD6D-925AB507A6D9}"/>
              </a:ext>
            </a:extLst>
          </p:cNvPr>
          <p:cNvCxnSpPr>
            <a:cxnSpLocks/>
          </p:cNvCxnSpPr>
          <p:nvPr/>
        </p:nvCxnSpPr>
        <p:spPr>
          <a:xfrm flipH="1">
            <a:off x="8331197" y="2816575"/>
            <a:ext cx="73379" cy="4346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9DDB0F5-4BF0-496C-8613-1134CAC92B41}"/>
              </a:ext>
            </a:extLst>
          </p:cNvPr>
          <p:cNvCxnSpPr>
            <a:cxnSpLocks/>
          </p:cNvCxnSpPr>
          <p:nvPr/>
        </p:nvCxnSpPr>
        <p:spPr>
          <a:xfrm>
            <a:off x="9985020" y="2830686"/>
            <a:ext cx="462843" cy="32173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E80BEA15-0CF2-4F4A-AD40-99412F773332}"/>
              </a:ext>
            </a:extLst>
          </p:cNvPr>
          <p:cNvCxnSpPr>
            <a:cxnSpLocks/>
          </p:cNvCxnSpPr>
          <p:nvPr/>
        </p:nvCxnSpPr>
        <p:spPr>
          <a:xfrm flipV="1">
            <a:off x="10337797" y="2192865"/>
            <a:ext cx="392288" cy="14393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C98F7C9E-C847-4830-A96A-A342A43E4823}"/>
              </a:ext>
            </a:extLst>
          </p:cNvPr>
          <p:cNvCxnSpPr>
            <a:cxnSpLocks/>
            <a:endCxn id="47" idx="2"/>
          </p:cNvCxnSpPr>
          <p:nvPr/>
        </p:nvCxnSpPr>
        <p:spPr>
          <a:xfrm flipH="1" flipV="1">
            <a:off x="9404118" y="1719197"/>
            <a:ext cx="298679" cy="20837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4FF857D9-2726-4957-9F76-0D913DF89BBC}"/>
              </a:ext>
            </a:extLst>
          </p:cNvPr>
          <p:cNvCxnSpPr>
            <a:cxnSpLocks/>
          </p:cNvCxnSpPr>
          <p:nvPr/>
        </p:nvCxnSpPr>
        <p:spPr>
          <a:xfrm flipH="1" flipV="1">
            <a:off x="6383865" y="4732864"/>
            <a:ext cx="426157" cy="17215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B05838DF-D67B-4062-9434-DCF000115106}"/>
              </a:ext>
            </a:extLst>
          </p:cNvPr>
          <p:cNvCxnSpPr>
            <a:cxnSpLocks/>
          </p:cNvCxnSpPr>
          <p:nvPr/>
        </p:nvCxnSpPr>
        <p:spPr>
          <a:xfrm flipH="1">
            <a:off x="6482643" y="5850464"/>
            <a:ext cx="510823" cy="959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C676B124-CE61-4145-AC7C-F4FB1AA7EC24}"/>
              </a:ext>
            </a:extLst>
          </p:cNvPr>
          <p:cNvCxnSpPr>
            <a:cxnSpLocks/>
          </p:cNvCxnSpPr>
          <p:nvPr/>
        </p:nvCxnSpPr>
        <p:spPr>
          <a:xfrm>
            <a:off x="8602132" y="5836353"/>
            <a:ext cx="378177" cy="2652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D81E8D38-CD9E-40A4-A881-B65F8E59EA6B}"/>
              </a:ext>
            </a:extLst>
          </p:cNvPr>
          <p:cNvCxnSpPr>
            <a:cxnSpLocks/>
          </p:cNvCxnSpPr>
          <p:nvPr/>
        </p:nvCxnSpPr>
        <p:spPr>
          <a:xfrm flipV="1">
            <a:off x="9237131" y="5029197"/>
            <a:ext cx="406400" cy="25682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68BB7741-C4A1-4FF2-9866-076590085A0A}"/>
              </a:ext>
            </a:extLst>
          </p:cNvPr>
          <p:cNvCxnSpPr>
            <a:cxnSpLocks/>
          </p:cNvCxnSpPr>
          <p:nvPr/>
        </p:nvCxnSpPr>
        <p:spPr>
          <a:xfrm flipH="1" flipV="1">
            <a:off x="1455072" y="4727768"/>
            <a:ext cx="440268" cy="27093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1E5D2ACF-62AD-4D8E-BC65-FB517A0F6F09}"/>
              </a:ext>
            </a:extLst>
          </p:cNvPr>
          <p:cNvCxnSpPr>
            <a:cxnSpLocks/>
          </p:cNvCxnSpPr>
          <p:nvPr/>
        </p:nvCxnSpPr>
        <p:spPr>
          <a:xfrm flipV="1">
            <a:off x="2801279" y="4704440"/>
            <a:ext cx="462843" cy="2991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0CC2809D-02F9-45E3-B5B4-ABE01A564315}"/>
              </a:ext>
            </a:extLst>
          </p:cNvPr>
          <p:cNvCxnSpPr>
            <a:cxnSpLocks/>
          </p:cNvCxnSpPr>
          <p:nvPr/>
        </p:nvCxnSpPr>
        <p:spPr>
          <a:xfrm>
            <a:off x="3254021" y="6033908"/>
            <a:ext cx="787398" cy="1382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21031ED5-1046-4736-954E-A7E823CE8180}"/>
              </a:ext>
            </a:extLst>
          </p:cNvPr>
          <p:cNvCxnSpPr>
            <a:cxnSpLocks/>
          </p:cNvCxnSpPr>
          <p:nvPr/>
        </p:nvCxnSpPr>
        <p:spPr>
          <a:xfrm flipH="1">
            <a:off x="1120420" y="6033908"/>
            <a:ext cx="595492" cy="2229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51C5E99C-90C5-DE4E-850C-A04F9212DCE5}"/>
              </a:ext>
            </a:extLst>
          </p:cNvPr>
          <p:cNvSpPr txBox="1"/>
          <p:nvPr/>
        </p:nvSpPr>
        <p:spPr>
          <a:xfrm>
            <a:off x="7827498" y="1916899"/>
            <a:ext cx="2423710" cy="923330"/>
          </a:xfrm>
          <a:prstGeom prst="rect">
            <a:avLst/>
          </a:prstGeom>
          <a:solidFill>
            <a:schemeClr val="bg1"/>
          </a:solidFill>
          <a:ln>
            <a:solidFill>
              <a:schemeClr val="tx1"/>
            </a:solidFill>
          </a:ln>
        </p:spPr>
        <p:txBody>
          <a:bodyPr wrap="square" rtlCol="0" anchor="t">
            <a:spAutoFit/>
          </a:bodyPr>
          <a:lstStyle/>
          <a:p>
            <a:pPr algn="ctr"/>
            <a:r>
              <a:rPr lang="en-GB" b="1" dirty="0">
                <a:latin typeface="Calibri"/>
                <a:ea typeface="MS PGothic"/>
                <a:cs typeface="Calibri"/>
              </a:rPr>
              <a:t>Categorisation (</a:t>
            </a:r>
            <a:r>
              <a:rPr lang="en-GB" b="1" dirty="0" err="1">
                <a:latin typeface="Calibri"/>
                <a:ea typeface="MS PGothic"/>
                <a:cs typeface="Calibri"/>
              </a:rPr>
              <a:t>Dagiene</a:t>
            </a:r>
            <a:r>
              <a:rPr lang="en-GB" b="1" dirty="0">
                <a:latin typeface="Calibri"/>
                <a:ea typeface="MS PGothic"/>
                <a:cs typeface="Calibri"/>
              </a:rPr>
              <a:t> &amp; </a:t>
            </a:r>
            <a:r>
              <a:rPr lang="en-GB" b="1" dirty="0" err="1">
                <a:latin typeface="Calibri"/>
                <a:ea typeface="MS PGothic"/>
                <a:cs typeface="Calibri"/>
              </a:rPr>
              <a:t>Futschek</a:t>
            </a:r>
            <a:r>
              <a:rPr lang="en-GB" b="1" dirty="0">
                <a:latin typeface="Calibri"/>
                <a:ea typeface="MS PGothic"/>
                <a:cs typeface="Calibri"/>
              </a:rPr>
              <a:t>, 2008)</a:t>
            </a:r>
          </a:p>
        </p:txBody>
      </p:sp>
    </p:spTree>
    <p:custDataLst>
      <p:tags r:id="rId1"/>
    </p:custDataLst>
    <p:extLst>
      <p:ext uri="{BB962C8B-B14F-4D97-AF65-F5344CB8AC3E}">
        <p14:creationId xmlns:p14="http://schemas.microsoft.com/office/powerpoint/2010/main" val="3963157063"/>
      </p:ext>
    </p:extLst>
  </p:cSld>
  <p:clrMapOvr>
    <a:masterClrMapping/>
  </p:clrMapOvr>
  <mc:AlternateContent xmlns:mc="http://schemas.openxmlformats.org/markup-compatibility/2006" xmlns:p14="http://schemas.microsoft.com/office/powerpoint/2010/main">
    <mc:Choice Requires="p14">
      <p:transition spd="slow" p14:dur="2000" advTm="77192"/>
    </mc:Choice>
    <mc:Fallback xmlns="">
      <p:transition spd="slow" advTm="77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66"/>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48"/>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0"/>
                                          </p:stCondLst>
                                        </p:cTn>
                                        <p:tgtEl>
                                          <p:spTgt spid="61"/>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51"/>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4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7"/>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9"/>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69"/>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71"/>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64"/>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65"/>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7"/>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4" grpId="0" animBg="1"/>
      <p:bldP spid="15" grpId="0"/>
      <p:bldP spid="16" grpId="0"/>
      <p:bldP spid="17" grpId="0"/>
      <p:bldP spid="18" grpId="0"/>
      <p:bldP spid="44" grpId="0"/>
      <p:bldP spid="45" grpId="0"/>
      <p:bldP spid="46" grpId="0"/>
      <p:bldP spid="47" grpId="0"/>
      <p:bldP spid="53" grpId="0"/>
      <p:bldP spid="66" grpId="0"/>
      <p:bldP spid="83" grpId="0" animBg="1"/>
      <p:bldP spid="84" grpId="0"/>
      <p:bldP spid="85" grpId="0"/>
      <p:bldP spid="86" grpId="0"/>
      <p:bldP spid="87" grpId="0"/>
      <p:bldP spid="94" grpId="0"/>
      <p:bldP spid="98" grpId="0"/>
      <p:bldP spid="105" grpId="0"/>
      <p:bldP spid="43" grpId="0" animBg="1"/>
    </p:bldLst>
  </p:timing>
  <p:extLst>
    <p:ext uri="{E180D4A7-C9FB-4DFB-919C-405C955672EB}">
      <p14:showEvtLst xmlns:p14="http://schemas.microsoft.com/office/powerpoint/2010/main">
        <p14:playEvt time="17" objId="11"/>
        <p14:stopEvt time="77192" objId="11"/>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FCCB1ED7-11A4-934A-96CD-35426E608E0D}"/>
              </a:ext>
            </a:extLst>
          </p:cNvPr>
          <p:cNvSpPr/>
          <p:nvPr/>
        </p:nvSpPr>
        <p:spPr>
          <a:xfrm>
            <a:off x="1383818" y="3971253"/>
            <a:ext cx="2805415" cy="1530514"/>
          </a:xfrm>
          <a:prstGeom prst="ellipse">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255DC16-9330-044B-AAE4-F1EB1A6EA175}"/>
              </a:ext>
            </a:extLst>
          </p:cNvPr>
          <p:cNvSpPr/>
          <p:nvPr/>
        </p:nvSpPr>
        <p:spPr>
          <a:xfrm>
            <a:off x="1405054" y="2620007"/>
            <a:ext cx="2749720" cy="1530514"/>
          </a:xfrm>
          <a:prstGeom prst="ellipse">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27D66F50-5520-234F-B87C-84FD7457C1A1}"/>
              </a:ext>
            </a:extLst>
          </p:cNvPr>
          <p:cNvSpPr>
            <a:spLocks noGrp="1"/>
          </p:cNvSpPr>
          <p:nvPr>
            <p:ph type="sldNum" sz="quarter" idx="12"/>
          </p:nvPr>
        </p:nvSpPr>
        <p:spPr/>
        <p:txBody>
          <a:bodyPr/>
          <a:lstStyle/>
          <a:p>
            <a:fld id="{D57F1E4F-1CFF-5643-939E-217C01CDF565}" type="slidenum">
              <a:rPr lang="en-US" smtClean="0"/>
              <a:pPr/>
              <a:t>9</a:t>
            </a:fld>
            <a:endParaRPr lang="en-US"/>
          </a:p>
        </p:txBody>
      </p:sp>
      <p:sp>
        <p:nvSpPr>
          <p:cNvPr id="3" name="Content Placeholder 2">
            <a:extLst>
              <a:ext uri="{FF2B5EF4-FFF2-40B4-BE49-F238E27FC236}">
                <a16:creationId xmlns:a16="http://schemas.microsoft.com/office/drawing/2014/main" id="{C953B232-980B-9A45-92E5-F51A7A649AA7}"/>
              </a:ext>
            </a:extLst>
          </p:cNvPr>
          <p:cNvSpPr>
            <a:spLocks noGrp="1"/>
          </p:cNvSpPr>
          <p:nvPr>
            <p:ph idx="4294967295"/>
          </p:nvPr>
        </p:nvSpPr>
        <p:spPr>
          <a:xfrm>
            <a:off x="790659" y="1356233"/>
            <a:ext cx="10515600" cy="4351338"/>
          </a:xfrm>
        </p:spPr>
        <p:txBody>
          <a:bodyPr lIns="91440" tIns="45720" rIns="91440" bIns="45720" anchor="t"/>
          <a:lstStyle/>
          <a:p>
            <a:r>
              <a:rPr lang="en-GB" sz="1800" dirty="0">
                <a:solidFill>
                  <a:schemeClr val="tx1"/>
                </a:solidFill>
                <a:ea typeface="MS PGothic"/>
              </a:rPr>
              <a:t>7 </a:t>
            </a:r>
            <a:r>
              <a:rPr lang="en-GB" sz="1800" dirty="0" err="1">
                <a:solidFill>
                  <a:schemeClr val="tx1"/>
                </a:solidFill>
                <a:ea typeface="MS PGothic"/>
              </a:rPr>
              <a:t>držav</a:t>
            </a:r>
            <a:r>
              <a:rPr lang="en-GB" sz="1800" dirty="0">
                <a:solidFill>
                  <a:schemeClr val="tx1"/>
                </a:solidFill>
                <a:ea typeface="MS PGothic"/>
              </a:rPr>
              <a:t>: </a:t>
            </a:r>
            <a:r>
              <a:rPr lang="en-GB" sz="1800" dirty="0" err="1">
                <a:solidFill>
                  <a:schemeClr val="tx1"/>
                </a:solidFill>
                <a:ea typeface="MS PGothic"/>
              </a:rPr>
              <a:t>Finska</a:t>
            </a:r>
            <a:r>
              <a:rPr lang="en-GB" sz="1800" dirty="0">
                <a:solidFill>
                  <a:schemeClr val="tx1"/>
                </a:solidFill>
                <a:ea typeface="MS PGothic"/>
              </a:rPr>
              <a:t> (FIN), </a:t>
            </a:r>
            <a:r>
              <a:rPr lang="en-GB" sz="1800" dirty="0" err="1">
                <a:solidFill>
                  <a:schemeClr val="tx1"/>
                </a:solidFill>
                <a:ea typeface="MS PGothic"/>
              </a:rPr>
              <a:t>Litva</a:t>
            </a:r>
            <a:r>
              <a:rPr lang="en-GB" sz="1800" dirty="0">
                <a:solidFill>
                  <a:schemeClr val="tx1"/>
                </a:solidFill>
                <a:ea typeface="MS PGothic"/>
              </a:rPr>
              <a:t> (LIT), </a:t>
            </a:r>
            <a:r>
              <a:rPr lang="en-GB" sz="1800" dirty="0" err="1">
                <a:solidFill>
                  <a:schemeClr val="tx1"/>
                </a:solidFill>
                <a:ea typeface="MS PGothic"/>
              </a:rPr>
              <a:t>Kanada</a:t>
            </a:r>
            <a:r>
              <a:rPr lang="en-GB" sz="1800" dirty="0">
                <a:solidFill>
                  <a:schemeClr val="tx1"/>
                </a:solidFill>
                <a:ea typeface="MS PGothic"/>
              </a:rPr>
              <a:t> (CAN), </a:t>
            </a:r>
            <a:r>
              <a:rPr lang="en-GB" sz="1800" dirty="0" err="1">
                <a:solidFill>
                  <a:schemeClr val="tx1"/>
                </a:solidFill>
                <a:ea typeface="MS PGothic"/>
              </a:rPr>
              <a:t>Avstralija</a:t>
            </a:r>
            <a:r>
              <a:rPr lang="en-GB" sz="1800" dirty="0">
                <a:solidFill>
                  <a:schemeClr val="tx1"/>
                </a:solidFill>
                <a:ea typeface="MS PGothic"/>
              </a:rPr>
              <a:t> (AUS), </a:t>
            </a:r>
            <a:r>
              <a:rPr lang="en-GB" sz="1800" dirty="0" err="1">
                <a:solidFill>
                  <a:schemeClr val="tx1"/>
                </a:solidFill>
                <a:ea typeface="MS PGothic"/>
              </a:rPr>
              <a:t>Južna</a:t>
            </a:r>
            <a:r>
              <a:rPr lang="en-GB" sz="1800" dirty="0">
                <a:solidFill>
                  <a:schemeClr val="tx1"/>
                </a:solidFill>
                <a:ea typeface="MS PGothic"/>
              </a:rPr>
              <a:t> Afrika (</a:t>
            </a:r>
            <a:r>
              <a:rPr lang="en-GB" sz="1800" dirty="0" err="1">
                <a:solidFill>
                  <a:schemeClr val="tx1"/>
                </a:solidFill>
                <a:ea typeface="MS PGothic"/>
              </a:rPr>
              <a:t>SAf</a:t>
            </a:r>
            <a:r>
              <a:rPr lang="en-GB" sz="1800" dirty="0">
                <a:solidFill>
                  <a:schemeClr val="tx1"/>
                </a:solidFill>
                <a:ea typeface="MS PGothic"/>
              </a:rPr>
              <a:t>), </a:t>
            </a:r>
            <a:r>
              <a:rPr lang="en-GB" sz="1800" dirty="0" err="1">
                <a:solidFill>
                  <a:schemeClr val="tx1"/>
                </a:solidFill>
                <a:ea typeface="MS PGothic"/>
              </a:rPr>
              <a:t>Švica</a:t>
            </a:r>
            <a:r>
              <a:rPr lang="en-GB" sz="1800" dirty="0">
                <a:solidFill>
                  <a:schemeClr val="tx1"/>
                </a:solidFill>
                <a:ea typeface="MS PGothic"/>
              </a:rPr>
              <a:t> (SW) in </a:t>
            </a:r>
            <a:r>
              <a:rPr lang="en-GB" sz="1800" dirty="0" err="1">
                <a:solidFill>
                  <a:schemeClr val="tx1"/>
                </a:solidFill>
                <a:ea typeface="MS PGothic"/>
              </a:rPr>
              <a:t>Italija</a:t>
            </a:r>
            <a:r>
              <a:rPr lang="en-GB" sz="1800" dirty="0">
                <a:solidFill>
                  <a:schemeClr val="tx1"/>
                </a:solidFill>
                <a:ea typeface="MS PGothic"/>
              </a:rPr>
              <a:t> (ITA).</a:t>
            </a:r>
          </a:p>
          <a:p>
            <a:r>
              <a:rPr lang="en-GB" sz="2000" dirty="0" err="1">
                <a:solidFill>
                  <a:schemeClr val="tx1"/>
                </a:solidFill>
                <a:ea typeface="MS PGothic"/>
              </a:rPr>
              <a:t>Kategorije</a:t>
            </a:r>
            <a:r>
              <a:rPr lang="en-GB" sz="2000" dirty="0">
                <a:solidFill>
                  <a:schemeClr val="tx1"/>
                </a:solidFill>
                <a:ea typeface="MS PGothic"/>
              </a:rPr>
              <a:t> CSTA/ISTE: </a:t>
            </a:r>
            <a:r>
              <a:rPr lang="en-GB" sz="2000" dirty="0" err="1">
                <a:solidFill>
                  <a:schemeClr val="tx1"/>
                </a:solidFill>
                <a:ea typeface="MS PGothic"/>
              </a:rPr>
              <a:t>zbiranje</a:t>
            </a:r>
            <a:r>
              <a:rPr lang="en-GB" sz="2000" dirty="0">
                <a:solidFill>
                  <a:schemeClr val="tx1"/>
                </a:solidFill>
                <a:ea typeface="MS PGothic"/>
              </a:rPr>
              <a:t> </a:t>
            </a:r>
            <a:r>
              <a:rPr lang="en-GB" sz="2000" dirty="0" err="1">
                <a:solidFill>
                  <a:schemeClr val="tx1"/>
                </a:solidFill>
                <a:ea typeface="MS PGothic"/>
              </a:rPr>
              <a:t>podatkov</a:t>
            </a:r>
            <a:r>
              <a:rPr lang="en-GB" sz="2000" dirty="0">
                <a:solidFill>
                  <a:schemeClr val="tx1"/>
                </a:solidFill>
                <a:ea typeface="MS PGothic"/>
              </a:rPr>
              <a:t>, </a:t>
            </a:r>
            <a:r>
              <a:rPr lang="en-GB" sz="2000" dirty="0" err="1">
                <a:solidFill>
                  <a:schemeClr val="tx1"/>
                </a:solidFill>
                <a:ea typeface="MS PGothic"/>
              </a:rPr>
              <a:t>analiza</a:t>
            </a:r>
            <a:r>
              <a:rPr lang="en-GB" sz="2000" dirty="0">
                <a:solidFill>
                  <a:schemeClr val="tx1"/>
                </a:solidFill>
                <a:ea typeface="MS PGothic"/>
              </a:rPr>
              <a:t> </a:t>
            </a:r>
            <a:r>
              <a:rPr lang="en-GB" sz="2000" dirty="0" err="1">
                <a:solidFill>
                  <a:schemeClr val="tx1"/>
                </a:solidFill>
                <a:ea typeface="MS PGothic"/>
              </a:rPr>
              <a:t>podatkov</a:t>
            </a:r>
            <a:r>
              <a:rPr lang="en-GB" sz="2000" dirty="0">
                <a:solidFill>
                  <a:schemeClr val="tx1"/>
                </a:solidFill>
                <a:ea typeface="MS PGothic"/>
              </a:rPr>
              <a:t>, </a:t>
            </a:r>
            <a:r>
              <a:rPr lang="en-GB" sz="2000" dirty="0" err="1">
                <a:solidFill>
                  <a:schemeClr val="tx1"/>
                </a:solidFill>
                <a:ea typeface="MS PGothic"/>
              </a:rPr>
              <a:t>predstavitev</a:t>
            </a:r>
            <a:r>
              <a:rPr lang="en-GB" sz="2000" dirty="0">
                <a:solidFill>
                  <a:schemeClr val="tx1"/>
                </a:solidFill>
                <a:ea typeface="MS PGothic"/>
              </a:rPr>
              <a:t> </a:t>
            </a:r>
            <a:r>
              <a:rPr lang="en-GB" sz="2000" dirty="0" err="1">
                <a:solidFill>
                  <a:schemeClr val="tx1"/>
                </a:solidFill>
                <a:ea typeface="MS PGothic"/>
              </a:rPr>
              <a:t>podatkov</a:t>
            </a:r>
            <a:r>
              <a:rPr lang="en-GB" sz="2000" dirty="0">
                <a:solidFill>
                  <a:schemeClr val="tx1"/>
                </a:solidFill>
                <a:ea typeface="MS PGothic"/>
              </a:rPr>
              <a:t>, </a:t>
            </a:r>
            <a:r>
              <a:rPr lang="en-GB" sz="2000" dirty="0" err="1">
                <a:solidFill>
                  <a:schemeClr val="tx1"/>
                </a:solidFill>
                <a:ea typeface="MS PGothic"/>
              </a:rPr>
              <a:t>dekompozicija</a:t>
            </a:r>
            <a:r>
              <a:rPr lang="en-GB" sz="2000" dirty="0">
                <a:solidFill>
                  <a:schemeClr val="tx1"/>
                </a:solidFill>
                <a:ea typeface="MS PGothic"/>
              </a:rPr>
              <a:t> </a:t>
            </a:r>
            <a:r>
              <a:rPr lang="en-GB" sz="2000" dirty="0" err="1">
                <a:solidFill>
                  <a:schemeClr val="tx1"/>
                </a:solidFill>
                <a:ea typeface="MS PGothic"/>
              </a:rPr>
              <a:t>problema</a:t>
            </a:r>
            <a:r>
              <a:rPr lang="en-GB" sz="2000" dirty="0">
                <a:solidFill>
                  <a:schemeClr val="tx1"/>
                </a:solidFill>
                <a:ea typeface="MS PGothic"/>
              </a:rPr>
              <a:t>, </a:t>
            </a:r>
            <a:r>
              <a:rPr lang="en-GB" sz="2000" dirty="0" err="1">
                <a:solidFill>
                  <a:schemeClr val="tx1"/>
                </a:solidFill>
                <a:ea typeface="MS PGothic"/>
              </a:rPr>
              <a:t>abstrakcija</a:t>
            </a:r>
            <a:r>
              <a:rPr lang="en-GB" sz="2000" dirty="0">
                <a:solidFill>
                  <a:schemeClr val="tx1"/>
                </a:solidFill>
                <a:ea typeface="MS PGothic"/>
              </a:rPr>
              <a:t>, </a:t>
            </a:r>
            <a:r>
              <a:rPr lang="en-GB" sz="2000" dirty="0" err="1">
                <a:solidFill>
                  <a:schemeClr val="tx1"/>
                </a:solidFill>
                <a:ea typeface="MS PGothic"/>
              </a:rPr>
              <a:t>algoritmi</a:t>
            </a:r>
            <a:r>
              <a:rPr lang="en-GB" sz="2000" dirty="0">
                <a:solidFill>
                  <a:schemeClr val="tx1"/>
                </a:solidFill>
                <a:ea typeface="MS PGothic"/>
              </a:rPr>
              <a:t> in </a:t>
            </a:r>
            <a:r>
              <a:rPr lang="en-GB" sz="2000" dirty="0" err="1">
                <a:solidFill>
                  <a:schemeClr val="tx1"/>
                </a:solidFill>
                <a:ea typeface="MS PGothic"/>
              </a:rPr>
              <a:t>postopki</a:t>
            </a:r>
            <a:r>
              <a:rPr lang="en-GB" sz="2000" dirty="0">
                <a:solidFill>
                  <a:schemeClr val="tx1"/>
                </a:solidFill>
                <a:ea typeface="MS PGothic"/>
              </a:rPr>
              <a:t>, </a:t>
            </a:r>
            <a:r>
              <a:rPr lang="en-GB" sz="2000" dirty="0" err="1">
                <a:solidFill>
                  <a:schemeClr val="tx1"/>
                </a:solidFill>
                <a:ea typeface="MS PGothic"/>
              </a:rPr>
              <a:t>avtomatizacija</a:t>
            </a:r>
            <a:r>
              <a:rPr lang="en-GB" sz="2000" dirty="0">
                <a:solidFill>
                  <a:schemeClr val="tx1"/>
                </a:solidFill>
                <a:ea typeface="MS PGothic"/>
              </a:rPr>
              <a:t>, </a:t>
            </a:r>
            <a:r>
              <a:rPr lang="en-GB" sz="2000" dirty="0" err="1">
                <a:solidFill>
                  <a:schemeClr val="tx1"/>
                </a:solidFill>
                <a:ea typeface="MS PGothic"/>
              </a:rPr>
              <a:t>paralelizacija</a:t>
            </a:r>
            <a:r>
              <a:rPr lang="en-GB" sz="2000" dirty="0">
                <a:solidFill>
                  <a:schemeClr val="tx1"/>
                </a:solidFill>
                <a:ea typeface="MS PGothic"/>
              </a:rPr>
              <a:t> in </a:t>
            </a:r>
            <a:r>
              <a:rPr lang="en-GB" sz="2000" dirty="0" err="1">
                <a:solidFill>
                  <a:schemeClr val="tx1"/>
                </a:solidFill>
                <a:ea typeface="MS PGothic"/>
              </a:rPr>
              <a:t>simulacija</a:t>
            </a:r>
            <a:r>
              <a:rPr lang="en-GB" sz="2000" dirty="0">
                <a:solidFill>
                  <a:schemeClr val="tx1"/>
                </a:solidFill>
                <a:ea typeface="MS PGothic"/>
              </a:rPr>
              <a:t> </a:t>
            </a:r>
          </a:p>
          <a:p>
            <a:pPr marL="0" indent="0">
              <a:buNone/>
            </a:pPr>
            <a:endParaRPr lang="en-GB" dirty="0">
              <a:solidFill>
                <a:schemeClr val="tx1"/>
              </a:solidFill>
            </a:endParaRPr>
          </a:p>
        </p:txBody>
      </p:sp>
      <p:sp>
        <p:nvSpPr>
          <p:cNvPr id="5" name="TextBox 4">
            <a:extLst>
              <a:ext uri="{FF2B5EF4-FFF2-40B4-BE49-F238E27FC236}">
                <a16:creationId xmlns:a16="http://schemas.microsoft.com/office/drawing/2014/main" id="{DC9E02E1-0112-144E-B7FC-C32C4CCE02EC}"/>
              </a:ext>
            </a:extLst>
          </p:cNvPr>
          <p:cNvSpPr txBox="1"/>
          <p:nvPr/>
        </p:nvSpPr>
        <p:spPr>
          <a:xfrm>
            <a:off x="4837117" y="3966063"/>
            <a:ext cx="2807464" cy="646331"/>
          </a:xfrm>
          <a:prstGeom prst="rect">
            <a:avLst/>
          </a:prstGeom>
          <a:noFill/>
          <a:ln>
            <a:solidFill>
              <a:schemeClr val="tx1"/>
            </a:solidFill>
          </a:ln>
        </p:spPr>
        <p:txBody>
          <a:bodyPr wrap="square" rtlCol="0">
            <a:spAutoFit/>
          </a:bodyPr>
          <a:lstStyle/>
          <a:p>
            <a:pPr algn="ctr"/>
            <a:r>
              <a:rPr lang="en-GB" b="1" dirty="0" err="1"/>
              <a:t>Kategorizacija</a:t>
            </a:r>
            <a:r>
              <a:rPr lang="en-GB" b="1" dirty="0"/>
              <a:t> </a:t>
            </a:r>
          </a:p>
          <a:p>
            <a:pPr algn="ctr"/>
            <a:r>
              <a:rPr lang="en-GB" b="1" dirty="0"/>
              <a:t>(</a:t>
            </a:r>
            <a:r>
              <a:rPr lang="en-GB" b="1" dirty="0" err="1"/>
              <a:t>Izu</a:t>
            </a:r>
            <a:r>
              <a:rPr lang="en-GB" b="1" dirty="0"/>
              <a:t> et al., 2017)</a:t>
            </a:r>
          </a:p>
        </p:txBody>
      </p:sp>
      <p:sp>
        <p:nvSpPr>
          <p:cNvPr id="6" name="TextBox 5">
            <a:extLst>
              <a:ext uri="{FF2B5EF4-FFF2-40B4-BE49-F238E27FC236}">
                <a16:creationId xmlns:a16="http://schemas.microsoft.com/office/drawing/2014/main" id="{194E1A93-8610-DE4A-8D91-391709B1B287}"/>
              </a:ext>
            </a:extLst>
          </p:cNvPr>
          <p:cNvSpPr txBox="1"/>
          <p:nvPr/>
        </p:nvSpPr>
        <p:spPr>
          <a:xfrm>
            <a:off x="4391246" y="2782669"/>
            <a:ext cx="1478612" cy="646331"/>
          </a:xfrm>
          <a:prstGeom prst="rect">
            <a:avLst/>
          </a:prstGeom>
          <a:noFill/>
        </p:spPr>
        <p:txBody>
          <a:bodyPr wrap="square" lIns="91440" tIns="45720" rIns="91440" bIns="45720" rtlCol="0" anchor="t">
            <a:spAutoFit/>
          </a:bodyPr>
          <a:lstStyle/>
          <a:p>
            <a:r>
              <a:rPr lang="en-US" dirty="0" err="1">
                <a:ea typeface="MS PGothic"/>
                <a:cs typeface="Calibri"/>
              </a:rPr>
              <a:t>Abstrakcija</a:t>
            </a:r>
            <a:r>
              <a:rPr lang="en-US" dirty="0">
                <a:ea typeface="MS PGothic"/>
                <a:cs typeface="Calibri"/>
              </a:rPr>
              <a:t> (ABS)</a:t>
            </a:r>
          </a:p>
        </p:txBody>
      </p:sp>
      <p:sp>
        <p:nvSpPr>
          <p:cNvPr id="7" name="TextBox 6">
            <a:extLst>
              <a:ext uri="{FF2B5EF4-FFF2-40B4-BE49-F238E27FC236}">
                <a16:creationId xmlns:a16="http://schemas.microsoft.com/office/drawing/2014/main" id="{50442C93-23FA-B647-B70E-826A0093A030}"/>
              </a:ext>
            </a:extLst>
          </p:cNvPr>
          <p:cNvSpPr txBox="1"/>
          <p:nvPr/>
        </p:nvSpPr>
        <p:spPr>
          <a:xfrm>
            <a:off x="2171973" y="2857906"/>
            <a:ext cx="1616669" cy="646331"/>
          </a:xfrm>
          <a:prstGeom prst="rect">
            <a:avLst/>
          </a:prstGeom>
          <a:noFill/>
        </p:spPr>
        <p:txBody>
          <a:bodyPr wrap="square" rtlCol="0">
            <a:spAutoFit/>
          </a:bodyPr>
          <a:lstStyle/>
          <a:p>
            <a:r>
              <a:rPr lang="en-US" dirty="0" err="1"/>
              <a:t>Algoritmi</a:t>
            </a:r>
            <a:r>
              <a:rPr lang="en-US" dirty="0"/>
              <a:t> in </a:t>
            </a:r>
            <a:r>
              <a:rPr lang="en-US" dirty="0" err="1"/>
              <a:t>postopki</a:t>
            </a:r>
            <a:r>
              <a:rPr lang="en-US" dirty="0"/>
              <a:t> (ALG) </a:t>
            </a:r>
          </a:p>
        </p:txBody>
      </p:sp>
      <p:sp>
        <p:nvSpPr>
          <p:cNvPr id="8" name="TextBox 7">
            <a:extLst>
              <a:ext uri="{FF2B5EF4-FFF2-40B4-BE49-F238E27FC236}">
                <a16:creationId xmlns:a16="http://schemas.microsoft.com/office/drawing/2014/main" id="{31FEFCCA-F5CE-6E4F-9D9A-CBB2B37D5C75}"/>
              </a:ext>
            </a:extLst>
          </p:cNvPr>
          <p:cNvSpPr txBox="1"/>
          <p:nvPr/>
        </p:nvSpPr>
        <p:spPr>
          <a:xfrm>
            <a:off x="6426245" y="2896254"/>
            <a:ext cx="1808929" cy="369332"/>
          </a:xfrm>
          <a:prstGeom prst="rect">
            <a:avLst/>
          </a:prstGeom>
          <a:noFill/>
        </p:spPr>
        <p:txBody>
          <a:bodyPr wrap="square" lIns="91440" tIns="45720" rIns="91440" bIns="45720" rtlCol="0" anchor="t">
            <a:spAutoFit/>
          </a:bodyPr>
          <a:lstStyle/>
          <a:p>
            <a:r>
              <a:rPr lang="en-US" dirty="0" err="1">
                <a:ea typeface="MS PGothic"/>
                <a:cs typeface="Calibri"/>
              </a:rPr>
              <a:t>Simulacija</a:t>
            </a:r>
            <a:r>
              <a:rPr lang="en-US" dirty="0">
                <a:ea typeface="MS PGothic"/>
                <a:cs typeface="Calibri"/>
              </a:rPr>
              <a:t> (SIM)</a:t>
            </a:r>
          </a:p>
        </p:txBody>
      </p:sp>
      <p:sp>
        <p:nvSpPr>
          <p:cNvPr id="9" name="TextBox 8">
            <a:extLst>
              <a:ext uri="{FF2B5EF4-FFF2-40B4-BE49-F238E27FC236}">
                <a16:creationId xmlns:a16="http://schemas.microsoft.com/office/drawing/2014/main" id="{531F8BAD-3D20-7547-A46D-FFF2FEFB1B46}"/>
              </a:ext>
            </a:extLst>
          </p:cNvPr>
          <p:cNvSpPr txBox="1"/>
          <p:nvPr/>
        </p:nvSpPr>
        <p:spPr>
          <a:xfrm>
            <a:off x="6625629" y="5202326"/>
            <a:ext cx="2061171" cy="923330"/>
          </a:xfrm>
          <a:prstGeom prst="rect">
            <a:avLst/>
          </a:prstGeom>
          <a:noFill/>
        </p:spPr>
        <p:txBody>
          <a:bodyPr wrap="square" rtlCol="0">
            <a:spAutoFit/>
          </a:bodyPr>
          <a:lstStyle/>
          <a:p>
            <a:r>
              <a:rPr lang="en-GB" dirty="0" err="1"/>
              <a:t>Dekompozicija</a:t>
            </a:r>
            <a:r>
              <a:rPr lang="en-GB" dirty="0"/>
              <a:t> </a:t>
            </a:r>
            <a:r>
              <a:rPr lang="en-GB" dirty="0" err="1"/>
              <a:t>problema</a:t>
            </a:r>
            <a:r>
              <a:rPr lang="en-GB" dirty="0"/>
              <a:t> (PD) </a:t>
            </a:r>
          </a:p>
          <a:p>
            <a:endParaRPr lang="en-US" dirty="0"/>
          </a:p>
        </p:txBody>
      </p:sp>
      <p:sp>
        <p:nvSpPr>
          <p:cNvPr id="10" name="TextBox 9">
            <a:extLst>
              <a:ext uri="{FF2B5EF4-FFF2-40B4-BE49-F238E27FC236}">
                <a16:creationId xmlns:a16="http://schemas.microsoft.com/office/drawing/2014/main" id="{2FE74E94-EEEF-934C-AF00-B7554F6647D5}"/>
              </a:ext>
            </a:extLst>
          </p:cNvPr>
          <p:cNvSpPr txBox="1"/>
          <p:nvPr/>
        </p:nvSpPr>
        <p:spPr>
          <a:xfrm>
            <a:off x="8096211" y="4104563"/>
            <a:ext cx="1575413" cy="646331"/>
          </a:xfrm>
          <a:prstGeom prst="rect">
            <a:avLst/>
          </a:prstGeom>
          <a:noFill/>
        </p:spPr>
        <p:txBody>
          <a:bodyPr wrap="square" rtlCol="0">
            <a:spAutoFit/>
          </a:bodyPr>
          <a:lstStyle/>
          <a:p>
            <a:r>
              <a:rPr lang="en-GB" dirty="0" err="1"/>
              <a:t>Analiza</a:t>
            </a:r>
            <a:r>
              <a:rPr lang="en-GB" dirty="0"/>
              <a:t> </a:t>
            </a:r>
            <a:r>
              <a:rPr lang="en-GB" dirty="0" err="1"/>
              <a:t>podatkov</a:t>
            </a:r>
            <a:r>
              <a:rPr lang="en-GB" dirty="0"/>
              <a:t> (DA) </a:t>
            </a:r>
          </a:p>
        </p:txBody>
      </p:sp>
      <p:sp>
        <p:nvSpPr>
          <p:cNvPr id="19" name="TextBox 18">
            <a:extLst>
              <a:ext uri="{FF2B5EF4-FFF2-40B4-BE49-F238E27FC236}">
                <a16:creationId xmlns:a16="http://schemas.microsoft.com/office/drawing/2014/main" id="{C5759120-1D6B-1844-819F-1AA33C69961D}"/>
              </a:ext>
            </a:extLst>
          </p:cNvPr>
          <p:cNvSpPr txBox="1"/>
          <p:nvPr/>
        </p:nvSpPr>
        <p:spPr>
          <a:xfrm>
            <a:off x="2149944" y="4345283"/>
            <a:ext cx="2097585" cy="923330"/>
          </a:xfrm>
          <a:prstGeom prst="rect">
            <a:avLst/>
          </a:prstGeom>
          <a:noFill/>
        </p:spPr>
        <p:txBody>
          <a:bodyPr wrap="square" rtlCol="0">
            <a:spAutoFit/>
          </a:bodyPr>
          <a:lstStyle/>
          <a:p>
            <a:r>
              <a:rPr lang="en-GB" dirty="0" err="1"/>
              <a:t>Predstavitev</a:t>
            </a:r>
            <a:r>
              <a:rPr lang="en-GB" dirty="0"/>
              <a:t> </a:t>
            </a:r>
            <a:r>
              <a:rPr lang="en-GB" dirty="0" err="1"/>
              <a:t>podatkov</a:t>
            </a:r>
            <a:r>
              <a:rPr lang="en-GB" dirty="0"/>
              <a:t> </a:t>
            </a:r>
          </a:p>
          <a:p>
            <a:r>
              <a:rPr lang="en-GB" dirty="0"/>
              <a:t>(DR)</a:t>
            </a:r>
          </a:p>
        </p:txBody>
      </p:sp>
      <p:sp>
        <p:nvSpPr>
          <p:cNvPr id="28" name="TextBox 27">
            <a:extLst>
              <a:ext uri="{FF2B5EF4-FFF2-40B4-BE49-F238E27FC236}">
                <a16:creationId xmlns:a16="http://schemas.microsoft.com/office/drawing/2014/main" id="{0B7F576D-E25C-FA43-8092-66A30CE51A6E}"/>
              </a:ext>
            </a:extLst>
          </p:cNvPr>
          <p:cNvSpPr txBox="1"/>
          <p:nvPr/>
        </p:nvSpPr>
        <p:spPr>
          <a:xfrm>
            <a:off x="2786526" y="3652624"/>
            <a:ext cx="677293" cy="369332"/>
          </a:xfrm>
          <a:prstGeom prst="rect">
            <a:avLst/>
          </a:prstGeom>
          <a:noFill/>
        </p:spPr>
        <p:txBody>
          <a:bodyPr wrap="square" rtlCol="0">
            <a:spAutoFit/>
          </a:bodyPr>
          <a:lstStyle/>
          <a:p>
            <a:r>
              <a:rPr lang="en-GB" dirty="0">
                <a:solidFill>
                  <a:schemeClr val="accent6"/>
                </a:solidFill>
              </a:rPr>
              <a:t>77%</a:t>
            </a:r>
          </a:p>
        </p:txBody>
      </p:sp>
      <p:sp>
        <p:nvSpPr>
          <p:cNvPr id="32" name="TextBox 31">
            <a:extLst>
              <a:ext uri="{FF2B5EF4-FFF2-40B4-BE49-F238E27FC236}">
                <a16:creationId xmlns:a16="http://schemas.microsoft.com/office/drawing/2014/main" id="{D5EFC86A-2EF5-FD4C-8DB4-859CDBCB559F}"/>
              </a:ext>
            </a:extLst>
          </p:cNvPr>
          <p:cNvSpPr txBox="1"/>
          <p:nvPr/>
        </p:nvSpPr>
        <p:spPr>
          <a:xfrm>
            <a:off x="3931854" y="5212392"/>
            <a:ext cx="2116605" cy="646331"/>
          </a:xfrm>
          <a:prstGeom prst="rect">
            <a:avLst/>
          </a:prstGeom>
          <a:noFill/>
        </p:spPr>
        <p:txBody>
          <a:bodyPr wrap="square" rtlCol="0">
            <a:spAutoFit/>
          </a:bodyPr>
          <a:lstStyle/>
          <a:p>
            <a:r>
              <a:rPr lang="en-GB" dirty="0" err="1"/>
              <a:t>Paralelizacija</a:t>
            </a:r>
            <a:r>
              <a:rPr lang="en-GB" dirty="0"/>
              <a:t> (PAR) </a:t>
            </a:r>
          </a:p>
          <a:p>
            <a:endParaRPr lang="en-GB" dirty="0"/>
          </a:p>
        </p:txBody>
      </p:sp>
      <p:sp>
        <p:nvSpPr>
          <p:cNvPr id="37" name="TextBox 36">
            <a:extLst>
              <a:ext uri="{FF2B5EF4-FFF2-40B4-BE49-F238E27FC236}">
                <a16:creationId xmlns:a16="http://schemas.microsoft.com/office/drawing/2014/main" id="{7C29F4CC-D521-114C-A3B4-3763CEC3EB76}"/>
              </a:ext>
            </a:extLst>
          </p:cNvPr>
          <p:cNvSpPr txBox="1"/>
          <p:nvPr/>
        </p:nvSpPr>
        <p:spPr>
          <a:xfrm>
            <a:off x="2744340" y="4968552"/>
            <a:ext cx="677293" cy="369332"/>
          </a:xfrm>
          <a:prstGeom prst="rect">
            <a:avLst/>
          </a:prstGeom>
          <a:noFill/>
        </p:spPr>
        <p:txBody>
          <a:bodyPr wrap="square" rtlCol="0">
            <a:spAutoFit/>
          </a:bodyPr>
          <a:lstStyle/>
          <a:p>
            <a:r>
              <a:rPr lang="en-GB" dirty="0">
                <a:solidFill>
                  <a:schemeClr val="accent6"/>
                </a:solidFill>
              </a:rPr>
              <a:t>42%</a:t>
            </a:r>
          </a:p>
        </p:txBody>
      </p:sp>
      <p:cxnSp>
        <p:nvCxnSpPr>
          <p:cNvPr id="16" name="Straight Arrow Connector 15">
            <a:extLst>
              <a:ext uri="{FF2B5EF4-FFF2-40B4-BE49-F238E27FC236}">
                <a16:creationId xmlns:a16="http://schemas.microsoft.com/office/drawing/2014/main" id="{2C086606-72A5-4D8A-AD28-DBA71248BF9B}"/>
              </a:ext>
            </a:extLst>
          </p:cNvPr>
          <p:cNvCxnSpPr/>
          <p:nvPr/>
        </p:nvCxnSpPr>
        <p:spPr>
          <a:xfrm>
            <a:off x="6788046" y="4645702"/>
            <a:ext cx="377253" cy="6021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E69E305C-8E52-4449-A630-EAB6002A3589}"/>
              </a:ext>
            </a:extLst>
          </p:cNvPr>
          <p:cNvCxnSpPr>
            <a:cxnSpLocks/>
          </p:cNvCxnSpPr>
          <p:nvPr/>
        </p:nvCxnSpPr>
        <p:spPr>
          <a:xfrm flipH="1">
            <a:off x="4916774" y="4658193"/>
            <a:ext cx="634583" cy="6270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81FA0A2-EE75-4CF5-A1C6-19A3D943FA98}"/>
              </a:ext>
            </a:extLst>
          </p:cNvPr>
          <p:cNvCxnSpPr>
            <a:cxnSpLocks/>
          </p:cNvCxnSpPr>
          <p:nvPr/>
        </p:nvCxnSpPr>
        <p:spPr>
          <a:xfrm flipH="1">
            <a:off x="4154774" y="4345898"/>
            <a:ext cx="622091" cy="20236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6CD504D8-FD21-4C32-9DFD-17A50FC86171}"/>
              </a:ext>
            </a:extLst>
          </p:cNvPr>
          <p:cNvCxnSpPr>
            <a:cxnSpLocks/>
            <a:endCxn id="12" idx="6"/>
          </p:cNvCxnSpPr>
          <p:nvPr/>
        </p:nvCxnSpPr>
        <p:spPr>
          <a:xfrm flipH="1" flipV="1">
            <a:off x="4154774" y="3385264"/>
            <a:ext cx="655664" cy="70418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B2932C0-72C6-4144-A0CA-76C85E8A415F}"/>
              </a:ext>
            </a:extLst>
          </p:cNvPr>
          <p:cNvCxnSpPr>
            <a:cxnSpLocks/>
          </p:cNvCxnSpPr>
          <p:nvPr/>
        </p:nvCxnSpPr>
        <p:spPr>
          <a:xfrm flipH="1" flipV="1">
            <a:off x="5056684" y="3233630"/>
            <a:ext cx="397241" cy="70953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6CC96535-F049-4E6B-B901-B2C1E7419033}"/>
              </a:ext>
            </a:extLst>
          </p:cNvPr>
          <p:cNvCxnSpPr>
            <a:cxnSpLocks/>
          </p:cNvCxnSpPr>
          <p:nvPr/>
        </p:nvCxnSpPr>
        <p:spPr>
          <a:xfrm flipV="1">
            <a:off x="6738076" y="3324068"/>
            <a:ext cx="302301" cy="63458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12CBE231-43FC-465A-BDC1-DA05AFBE9FFC}"/>
              </a:ext>
            </a:extLst>
          </p:cNvPr>
          <p:cNvCxnSpPr>
            <a:cxnSpLocks/>
          </p:cNvCxnSpPr>
          <p:nvPr/>
        </p:nvCxnSpPr>
        <p:spPr>
          <a:xfrm>
            <a:off x="7649976" y="4345895"/>
            <a:ext cx="489678" cy="1499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A00EC24-7B12-1A4C-B002-D636D829A222}"/>
              </a:ext>
            </a:extLst>
          </p:cNvPr>
          <p:cNvSpPr txBox="1"/>
          <p:nvPr/>
        </p:nvSpPr>
        <p:spPr>
          <a:xfrm>
            <a:off x="5192565" y="3112066"/>
            <a:ext cx="677293" cy="369332"/>
          </a:xfrm>
          <a:prstGeom prst="rect">
            <a:avLst/>
          </a:prstGeom>
          <a:noFill/>
        </p:spPr>
        <p:txBody>
          <a:bodyPr wrap="square" rtlCol="0">
            <a:spAutoFit/>
          </a:bodyPr>
          <a:lstStyle/>
          <a:p>
            <a:r>
              <a:rPr lang="en-GB" dirty="0">
                <a:solidFill>
                  <a:schemeClr val="accent6"/>
                </a:solidFill>
              </a:rPr>
              <a:t>8%</a:t>
            </a:r>
          </a:p>
        </p:txBody>
      </p:sp>
      <p:sp>
        <p:nvSpPr>
          <p:cNvPr id="30" name="TextBox 29">
            <a:extLst>
              <a:ext uri="{FF2B5EF4-FFF2-40B4-BE49-F238E27FC236}">
                <a16:creationId xmlns:a16="http://schemas.microsoft.com/office/drawing/2014/main" id="{034FBA56-0970-0843-B86A-F67B730E6BB4}"/>
              </a:ext>
            </a:extLst>
          </p:cNvPr>
          <p:cNvSpPr txBox="1"/>
          <p:nvPr/>
        </p:nvSpPr>
        <p:spPr>
          <a:xfrm>
            <a:off x="7330709" y="3131076"/>
            <a:ext cx="677293" cy="369332"/>
          </a:xfrm>
          <a:prstGeom prst="rect">
            <a:avLst/>
          </a:prstGeom>
          <a:noFill/>
        </p:spPr>
        <p:txBody>
          <a:bodyPr wrap="square" rtlCol="0">
            <a:spAutoFit/>
          </a:bodyPr>
          <a:lstStyle/>
          <a:p>
            <a:r>
              <a:rPr lang="en-GB" dirty="0">
                <a:solidFill>
                  <a:schemeClr val="accent6"/>
                </a:solidFill>
              </a:rPr>
              <a:t>7%</a:t>
            </a:r>
          </a:p>
        </p:txBody>
      </p:sp>
      <p:sp>
        <p:nvSpPr>
          <p:cNvPr id="34" name="TextBox 33">
            <a:extLst>
              <a:ext uri="{FF2B5EF4-FFF2-40B4-BE49-F238E27FC236}">
                <a16:creationId xmlns:a16="http://schemas.microsoft.com/office/drawing/2014/main" id="{FB96F0EB-5166-7542-A8E0-E0B32AEEE88E}"/>
              </a:ext>
            </a:extLst>
          </p:cNvPr>
          <p:cNvSpPr txBox="1"/>
          <p:nvPr/>
        </p:nvSpPr>
        <p:spPr>
          <a:xfrm>
            <a:off x="2482887" y="3891578"/>
            <a:ext cx="677293" cy="369332"/>
          </a:xfrm>
          <a:prstGeom prst="rect">
            <a:avLst/>
          </a:prstGeom>
          <a:noFill/>
        </p:spPr>
        <p:txBody>
          <a:bodyPr wrap="square" rtlCol="0">
            <a:spAutoFit/>
          </a:bodyPr>
          <a:lstStyle/>
          <a:p>
            <a:r>
              <a:rPr lang="en-GB" dirty="0">
                <a:solidFill>
                  <a:schemeClr val="accent6"/>
                </a:solidFill>
              </a:rPr>
              <a:t>25%</a:t>
            </a:r>
          </a:p>
        </p:txBody>
      </p:sp>
      <p:sp>
        <p:nvSpPr>
          <p:cNvPr id="14" name="Title 1">
            <a:extLst>
              <a:ext uri="{FF2B5EF4-FFF2-40B4-BE49-F238E27FC236}">
                <a16:creationId xmlns:a16="http://schemas.microsoft.com/office/drawing/2014/main" id="{4135DB94-10AD-2BAB-0EF3-411C362A87CD}"/>
              </a:ext>
            </a:extLst>
          </p:cNvPr>
          <p:cNvSpPr txBox="1">
            <a:spLocks/>
          </p:cNvSpPr>
          <p:nvPr/>
        </p:nvSpPr>
        <p:spPr>
          <a:xfrm>
            <a:off x="506363" y="-1434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err="1"/>
              <a:t>Razvoj</a:t>
            </a:r>
            <a:r>
              <a:rPr lang="en-GB" dirty="0"/>
              <a:t> </a:t>
            </a:r>
            <a:r>
              <a:rPr lang="en-GB" dirty="0" err="1"/>
              <a:t>kategorizacije</a:t>
            </a:r>
            <a:r>
              <a:rPr lang="en-GB" dirty="0"/>
              <a:t> </a:t>
            </a:r>
            <a:r>
              <a:rPr lang="en-GB" dirty="0" err="1"/>
              <a:t>nalog</a:t>
            </a:r>
            <a:r>
              <a:rPr lang="en-GB" dirty="0"/>
              <a:t> </a:t>
            </a:r>
            <a:r>
              <a:rPr lang="en-GB" dirty="0" err="1"/>
              <a:t>Bober</a:t>
            </a:r>
            <a:endParaRPr lang="en-GB" dirty="0"/>
          </a:p>
        </p:txBody>
      </p:sp>
    </p:spTree>
    <p:custDataLst>
      <p:tags r:id="rId1"/>
    </p:custDataLst>
    <p:extLst>
      <p:ext uri="{BB962C8B-B14F-4D97-AF65-F5344CB8AC3E}">
        <p14:creationId xmlns:p14="http://schemas.microsoft.com/office/powerpoint/2010/main" val="1999318923"/>
      </p:ext>
    </p:extLst>
  </p:cSld>
  <p:clrMapOvr>
    <a:masterClrMapping/>
  </p:clrMapOvr>
  <mc:AlternateContent xmlns:mc="http://schemas.openxmlformats.org/markup-compatibility/2006" xmlns:p14="http://schemas.microsoft.com/office/powerpoint/2010/main">
    <mc:Choice Requires="p14">
      <p:transition spd="slow" p14:dur="2000" advTm="56207"/>
    </mc:Choice>
    <mc:Fallback xmlns="">
      <p:transition spd="slow" advTm="562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2" grpId="0" animBg="1"/>
      <p:bldP spid="5" grpId="0" animBg="1"/>
      <p:bldP spid="6" grpId="0"/>
      <p:bldP spid="7" grpId="0"/>
      <p:bldP spid="8" grpId="0"/>
      <p:bldP spid="9" grpId="0"/>
      <p:bldP spid="10" grpId="0"/>
      <p:bldP spid="19" grpId="0"/>
      <p:bldP spid="28" grpId="0"/>
      <p:bldP spid="32" grpId="0"/>
      <p:bldP spid="37" grpId="0"/>
      <p:bldP spid="22" grpId="0"/>
      <p:bldP spid="30" grpId="0"/>
      <p:bldP spid="34" grpId="0"/>
    </p:bldLst>
  </p:timing>
  <p:extLst>
    <p:ext uri="{E180D4A7-C9FB-4DFB-919C-405C955672EB}">
      <p14:showEvtLst xmlns:p14="http://schemas.microsoft.com/office/powerpoint/2010/main">
        <p14:playEvt time="15" objId="14"/>
        <p14:stopEvt time="56207" objId="1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5|27.3|21.8"/>
</p:tagLst>
</file>

<file path=ppt/tags/tag2.xml><?xml version="1.0" encoding="utf-8"?>
<p:tagLst xmlns:a="http://schemas.openxmlformats.org/drawingml/2006/main" xmlns:r="http://schemas.openxmlformats.org/officeDocument/2006/relationships" xmlns:p="http://schemas.openxmlformats.org/presentationml/2006/main">
  <p:tag name="TIMING" val="|22.2|9.9"/>
</p:tagLst>
</file>

<file path=ppt/tags/tag3.xml><?xml version="1.0" encoding="utf-8"?>
<p:tagLst xmlns:a="http://schemas.openxmlformats.org/drawingml/2006/main" xmlns:r="http://schemas.openxmlformats.org/officeDocument/2006/relationships" xmlns:p="http://schemas.openxmlformats.org/presentationml/2006/main">
  <p:tag name="TIMING" val="|8|13.7"/>
</p:tagLst>
</file>

<file path=ppt/tags/tag4.xml><?xml version="1.0" encoding="utf-8"?>
<p:tagLst xmlns:a="http://schemas.openxmlformats.org/drawingml/2006/main" xmlns:r="http://schemas.openxmlformats.org/officeDocument/2006/relationships" xmlns:p="http://schemas.openxmlformats.org/presentationml/2006/main">
  <p:tag name="TIMING" val="|6.2|7.7|9.2|11.9|14.5|19.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gration of Computational Thinking in the Curricula_Despina" id="{BBB114E3-D446-5D44-B522-3DFB108DEBB8}" vid="{4F2A9327-B731-AE48-BF2F-C32011A1B0E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gration of Computational Thinking in the Curricula_Despina" id="{BBB114E3-D446-5D44-B522-3DFB108DEBB8}" vid="{4F2A9327-B731-AE48-BF2F-C32011A1B0E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TotalTime>
  <Words>4525</Words>
  <Application>Microsoft Office PowerPoint</Application>
  <PresentationFormat>Widescreen</PresentationFormat>
  <Paragraphs>792</Paragraphs>
  <Slides>55</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55</vt:i4>
      </vt:variant>
    </vt:vector>
  </HeadingPairs>
  <TitlesOfParts>
    <vt:vector size="68" baseType="lpstr">
      <vt:lpstr>Arial</vt:lpstr>
      <vt:lpstr>Calibri</vt:lpstr>
      <vt:lpstr>Calibri Light</vt:lpstr>
      <vt:lpstr>Corbel</vt:lpstr>
      <vt:lpstr>Courier New</vt:lpstr>
      <vt:lpstr>Helvetica</vt:lpstr>
      <vt:lpstr>sohne</vt:lpstr>
      <vt:lpstr>Source Sans Pro</vt:lpstr>
      <vt:lpstr>SymbolMT</vt:lpstr>
      <vt:lpstr>Times New Roman</vt:lpstr>
      <vt:lpstr>Wingdings</vt:lpstr>
      <vt:lpstr>Office Theme</vt:lpstr>
      <vt:lpstr>1_Office Theme</vt:lpstr>
      <vt:lpstr>PowerPoint Presentation</vt:lpstr>
      <vt:lpstr>Vsebina</vt:lpstr>
      <vt:lpstr>Projekt INCTORPS</vt:lpstr>
      <vt:lpstr>INCTCORPS</vt:lpstr>
      <vt:lpstr>Računalniško mišljenje </vt:lpstr>
      <vt:lpstr>Računalniško  mišljenje</vt:lpstr>
      <vt:lpstr>PowerPoint Presentation</vt:lpstr>
      <vt:lpstr>Razvoj kategorizacije nalog Bober</vt:lpstr>
      <vt:lpstr>PowerPoint Presentation</vt:lpstr>
      <vt:lpstr>PowerPoint Presentation</vt:lpstr>
      <vt:lpstr>Kategorizacija RM</vt:lpstr>
      <vt:lpstr>Formular za vnašannje učne prirpave INCTCORPS</vt:lpstr>
      <vt:lpstr>INCTCORPS deli formularja za učno pripravo</vt:lpstr>
      <vt:lpstr>INCTCORPS – dimenzije RM </vt:lpstr>
      <vt:lpstr>INCTCORPS – pristopi RM</vt:lpstr>
      <vt:lpstr>INCTCORPS - kulturno odzivno poučevanje</vt:lpstr>
      <vt:lpstr>Kulturno odzivne naloge</vt:lpstr>
      <vt:lpstr>Kulturno odzivne naloge </vt:lpstr>
      <vt:lpstr>Bober - prilagojena </vt:lpstr>
      <vt:lpstr>Računalniško mišljenje  za razredno stopnjo</vt:lpstr>
      <vt:lpstr>Računalniško mišljenje v vsakdanjem življenju </vt:lpstr>
      <vt:lpstr>Računalniško mišljenje v vsakdanjem življenju - primer</vt:lpstr>
      <vt:lpstr>Aktivnosti za razvoj računalniškega mišljenja</vt:lpstr>
      <vt:lpstr>Računalništvo brez računalnika (CS Unplugged)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Grške priprave</vt:lpstr>
      <vt:lpstr>PowerPoint Presentation</vt:lpstr>
      <vt:lpstr>Slovenske priprave</vt:lpstr>
      <vt:lpstr>PowerPoint Presentation</vt:lpstr>
      <vt:lpstr>Ozvočenje slike</vt:lpstr>
      <vt:lpstr>Primer učne priprave Ozvočenje slike</vt:lpstr>
      <vt:lpstr>Ozvočenje slike</vt:lpstr>
      <vt:lpstr>Animacija likov</vt:lpstr>
      <vt:lpstr>Dejavnost kodiranja/dekodiranja</vt:lpstr>
      <vt:lpstr>Utrjevanje</vt:lpstr>
      <vt:lpstr>Utrjevanje</vt:lpstr>
      <vt:lpstr>Utrjevanje</vt:lpstr>
      <vt:lpstr>PowerPoint Presentation</vt:lpstr>
      <vt:lpstr>Utrjevanje</vt:lpstr>
      <vt:lpstr>PowerPoint Presentation</vt:lpstr>
      <vt:lpstr>Zgodba o nastanku Ljubljane - Jazon</vt:lpstr>
      <vt:lpstr>Uvod v tkanje</vt:lpstr>
      <vt:lpstr>Ali jo poznate?</vt:lpstr>
      <vt:lpstr>PowerPoint Presentation</vt:lpstr>
      <vt:lpstr>Ste že kdaj videli takšna orodja?</vt:lpstr>
      <vt:lpstr>PowerPoint Presentation</vt:lpstr>
      <vt:lpstr>PowerPoint Presentation</vt:lpstr>
      <vt:lpstr>Tkanje</vt:lpstr>
      <vt:lpstr>Zaključki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DESPOINA KOUTSOMANOLI FILIPPAKI</dc:creator>
  <cp:lastModifiedBy>Lokar, Matija</cp:lastModifiedBy>
  <cp:revision>39</cp:revision>
  <dcterms:created xsi:type="dcterms:W3CDTF">2022-10-28T11:31:53Z</dcterms:created>
  <dcterms:modified xsi:type="dcterms:W3CDTF">2024-01-27T10:40:39Z</dcterms:modified>
</cp:coreProperties>
</file>