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80" r:id="rId4"/>
    <p:sldId id="271" r:id="rId5"/>
    <p:sldId id="281" r:id="rId6"/>
    <p:sldId id="282" r:id="rId7"/>
    <p:sldId id="272" r:id="rId8"/>
    <p:sldId id="273" r:id="rId9"/>
    <p:sldId id="274" r:id="rId10"/>
    <p:sldId id="270" r:id="rId11"/>
    <p:sldId id="275" r:id="rId12"/>
    <p:sldId id="277" r:id="rId13"/>
    <p:sldId id="276" r:id="rId14"/>
    <p:sldId id="283" r:id="rId15"/>
    <p:sldId id="278" r:id="rId16"/>
    <p:sldId id="285" r:id="rId17"/>
    <p:sldId id="284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43"/>
  </p:normalViewPr>
  <p:slideViewPr>
    <p:cSldViewPr snapToGrid="0" snapToObjects="1">
      <p:cViewPr>
        <p:scale>
          <a:sx n="120" d="100"/>
          <a:sy n="120" d="100"/>
        </p:scale>
        <p:origin x="-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635FD-7B52-EA40-8B13-EB21BBE8287C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F66A4D-BE5F-2246-8D84-19481E6D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2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BAFC6C-40A1-C149-B2B2-34C1374A9662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4FADB4-0650-864E-A638-9CC80BC58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4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2C60ABF-AA9E-2A4A-86A0-3248C6331E4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6D56-D539-FB42-A67C-3DBB953981B0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E6B0-9439-0F43-8083-701F3A9AB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6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68BF-F6D4-E746-ACD1-D1D40EEA8A2A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CEFE-DA74-C946-8AB3-EFB98789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7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AB3D-D57C-5445-968B-1FA1BE0B2CA9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D7E7-52F8-124C-BF60-A77ACC5FE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BF36-7B44-7046-A5E3-0C4FB34C1DB2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2C76-D05A-5F47-9740-C31A4FFE0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B52D-6D7A-E04E-AF05-03886EF7BEE6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BEBC-5A11-B141-AD7F-B11E550E1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07C0-ADB6-E94C-AF10-868555E2900C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CFBE-9DE1-9C4F-94F0-3D945241C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8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8245-F250-094C-B878-D87F5242A164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3A42-901E-C040-BBC5-981E51E2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72BB-A959-EB4C-99A1-92602FC54FCD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CD10-48B4-9142-9E1B-887CEB0BA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4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D808-4194-FF49-9D64-CE38C6EF457A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7669-0E86-5646-8548-8542D175A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A30-F83C-9F4B-979C-3AF1BC4259CA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CA4B-068B-4D40-9332-05E2BE6C0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2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E19F-D6FD-6146-B300-7F91FD9EBC46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64F2-B97D-AD48-A1CD-C052D4CD0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0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38225" y="274638"/>
            <a:ext cx="7648575" cy="800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154654D0-C0B3-A949-8403-5210AFE4214F}" type="datetime1">
              <a:rPr lang="en-US"/>
              <a:pPr>
                <a:defRPr/>
              </a:pPr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63" y="6308725"/>
            <a:ext cx="5048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2EDE8F3C-0CD0-8943-8C0F-AF5AE38BE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sy.fri.uni-lj.si/ucbenik/book/1201/index3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learning/physical-computing-with-python/worksheet/" TargetMode="External"/><Relationship Id="rId4" Type="http://schemas.openxmlformats.org/officeDocument/2006/relationships/hyperlink" Target="https://www.raspberrypi.org/learning/getting-started-with-raspberry-pi-less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241425" y="5611813"/>
            <a:ext cx="1319213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>18. </a:t>
            </a:r>
            <a:r>
              <a:rPr lang="en-US" sz="1050" dirty="0" err="1" smtClean="0">
                <a:solidFill>
                  <a:schemeClr val="bg1"/>
                </a:solidFill>
                <a:latin typeface="Verdana"/>
                <a:cs typeface="Verdana"/>
              </a:rPr>
              <a:t>november</a:t>
            </a: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/>
            </a:r>
            <a:b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>2016</a:t>
            </a:r>
            <a:endParaRPr lang="en-US" sz="1050" b="1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99445" y="3189606"/>
            <a:ext cx="48918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4800" dirty="0" smtClean="0">
                <a:solidFill>
                  <a:schemeClr val="bg1"/>
                </a:solidFill>
                <a:latin typeface="Calibri"/>
                <a:ea typeface="Verdana"/>
                <a:cs typeface="Calibri"/>
              </a:rPr>
              <a:t>INFORMATIKA JE TUDI ZNANOST</a:t>
            </a:r>
            <a:endParaRPr lang="en-US" sz="4800" b="1" cap="all" dirty="0">
              <a:solidFill>
                <a:schemeClr val="bg1"/>
              </a:solidFill>
              <a:latin typeface="Calibri"/>
              <a:ea typeface="Verdan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 smtClean="0">
                <a:latin typeface="Calibri"/>
                <a:cs typeface="Calibri"/>
              </a:rPr>
              <a:t>Vaje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58184" y="1341438"/>
            <a:ext cx="8702936" cy="4784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Priključite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eno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lučko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Priključite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vsaj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dve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lučki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Priključite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vse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lučke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Izpišite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število</a:t>
            </a:r>
            <a:r>
              <a:rPr lang="en-US" sz="2400" dirty="0" smtClean="0">
                <a:latin typeface="Verdana" charset="0"/>
              </a:rPr>
              <a:t> 1</a:t>
            </a:r>
          </a:p>
          <a:p>
            <a:pPr marL="857250" lvl="1" indent="-457200"/>
            <a:r>
              <a:rPr lang="en-US" sz="2400" dirty="0" err="1" smtClean="0">
                <a:latin typeface="Verdana" charset="0"/>
              </a:rPr>
              <a:t>navadni</a:t>
            </a:r>
            <a:r>
              <a:rPr lang="en-US" sz="2400" dirty="0" smtClean="0">
                <a:latin typeface="Verdana" charset="0"/>
              </a:rPr>
              <a:t> LED: </a:t>
            </a:r>
            <a:r>
              <a:rPr lang="en-US" sz="2400" dirty="0" err="1" smtClean="0">
                <a:latin typeface="Verdana" charset="0"/>
              </a:rPr>
              <a:t>binarno</a:t>
            </a:r>
            <a:endParaRPr lang="en-US" sz="2400" dirty="0" smtClean="0">
              <a:latin typeface="Verdana" charset="0"/>
            </a:endParaRPr>
          </a:p>
          <a:p>
            <a:pPr marL="857250" lvl="1" indent="-457200"/>
            <a:r>
              <a:rPr lang="en-US" sz="2400" dirty="0" smtClean="0">
                <a:latin typeface="Verdana" charset="0"/>
              </a:rPr>
              <a:t>7-seg: 1</a:t>
            </a:r>
          </a:p>
          <a:p>
            <a:pPr marL="457200" indent="-457200"/>
            <a:endParaRPr lang="en-US" sz="2400" dirty="0">
              <a:latin typeface="Verdana" charset="0"/>
            </a:endParaRPr>
          </a:p>
          <a:p>
            <a:pPr marL="457200" indent="-457200"/>
            <a:r>
              <a:rPr lang="en-US" sz="2400" dirty="0" err="1" smtClean="0">
                <a:latin typeface="Verdana" charset="0"/>
              </a:rPr>
              <a:t>izpisovanje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vseh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števil</a:t>
            </a:r>
            <a:r>
              <a:rPr lang="en-US" sz="2400" dirty="0" smtClean="0">
                <a:latin typeface="Verdana" charset="0"/>
              </a:rPr>
              <a:t> med 0 in 15:</a:t>
            </a:r>
          </a:p>
          <a:p>
            <a:pPr marL="857250" lvl="1" indent="-457200"/>
            <a:r>
              <a:rPr lang="en-US" sz="2400" dirty="0" err="1" smtClean="0">
                <a:latin typeface="Verdana" charset="0"/>
              </a:rPr>
              <a:t>navadni</a:t>
            </a:r>
            <a:r>
              <a:rPr lang="en-US" sz="2400" dirty="0" smtClean="0">
                <a:latin typeface="Verdana" charset="0"/>
              </a:rPr>
              <a:t> LED: </a:t>
            </a:r>
            <a:r>
              <a:rPr lang="en-US" sz="2400" dirty="0" err="1" smtClean="0">
                <a:latin typeface="Verdana" charset="0"/>
              </a:rPr>
              <a:t>binarno</a:t>
            </a:r>
            <a:endParaRPr lang="en-US" sz="2400" dirty="0" smtClean="0">
              <a:latin typeface="Verdana" charset="0"/>
            </a:endParaRPr>
          </a:p>
          <a:p>
            <a:pPr marL="857250" lvl="1" indent="-457200"/>
            <a:r>
              <a:rPr lang="en-US" sz="2400" dirty="0" smtClean="0">
                <a:latin typeface="Verdana" charset="0"/>
              </a:rPr>
              <a:t>7-seg: 0, 1, 2, 3, 4, 5, 6, 7, 8, 9, A, b, C, d, E, F</a:t>
            </a:r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Verdana" charset="0"/>
              </a:rPr>
              <a:t>Oživitev</a:t>
            </a:r>
            <a:r>
              <a:rPr lang="en-US" sz="4400" dirty="0" smtClean="0">
                <a:latin typeface="Verdana" charset="0"/>
              </a:rPr>
              <a:t> </a:t>
            </a:r>
            <a:r>
              <a:rPr lang="en-US" sz="4400" dirty="0" err="1" smtClean="0">
                <a:latin typeface="Verdana" charset="0"/>
              </a:rPr>
              <a:t>Malina</a:t>
            </a:r>
            <a:r>
              <a:rPr lang="en-US" sz="4400" dirty="0" smtClean="0">
                <a:latin typeface="Verdana" charset="0"/>
              </a:rPr>
              <a:t> Pi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Verdana" charset="0"/>
              </a:rPr>
              <a:t>Priprava</a:t>
            </a:r>
            <a:r>
              <a:rPr lang="en-US" sz="2800" dirty="0" smtClean="0">
                <a:latin typeface="Verdana" charset="0"/>
              </a:rPr>
              <a:t> OS (</a:t>
            </a:r>
            <a:r>
              <a:rPr lang="en-US" sz="2800" dirty="0" err="1" smtClean="0">
                <a:latin typeface="Verdana" charset="0"/>
              </a:rPr>
              <a:t>Rasberian</a:t>
            </a:r>
            <a:r>
              <a:rPr lang="en-US" sz="2800" dirty="0" smtClean="0">
                <a:latin typeface="Verdana" charset="0"/>
              </a:rPr>
              <a:t>)</a:t>
            </a:r>
          </a:p>
          <a:p>
            <a:r>
              <a:rPr lang="en-US" sz="2800" dirty="0" err="1" smtClean="0">
                <a:latin typeface="Verdana" charset="0"/>
              </a:rPr>
              <a:t>Priklop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tipkovnice</a:t>
            </a:r>
            <a:r>
              <a:rPr lang="en-US" sz="2800" dirty="0" smtClean="0">
                <a:latin typeface="Verdana" charset="0"/>
              </a:rPr>
              <a:t> in </a:t>
            </a:r>
            <a:r>
              <a:rPr lang="en-US" sz="2800" dirty="0" err="1" smtClean="0">
                <a:latin typeface="Verdana" charset="0"/>
              </a:rPr>
              <a:t>miške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Malina</a:t>
            </a:r>
            <a:r>
              <a:rPr lang="en-US" sz="2800" dirty="0" smtClean="0">
                <a:latin typeface="Verdana" charset="0"/>
              </a:rPr>
              <a:t> Pi</a:t>
            </a:r>
          </a:p>
          <a:p>
            <a:r>
              <a:rPr lang="en-US" sz="2800" dirty="0" err="1" smtClean="0">
                <a:latin typeface="Verdana" charset="0"/>
              </a:rPr>
              <a:t>Zagon</a:t>
            </a:r>
            <a:r>
              <a:rPr lang="en-US" sz="2800" dirty="0" smtClean="0">
                <a:latin typeface="Verdana" charset="0"/>
              </a:rPr>
              <a:t> OS </a:t>
            </a:r>
            <a:r>
              <a:rPr lang="en-US" sz="2800" dirty="0" err="1" smtClean="0">
                <a:latin typeface="Verdana" charset="0"/>
              </a:rPr>
              <a:t>na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Malina</a:t>
            </a:r>
            <a:r>
              <a:rPr lang="en-US" sz="2800" dirty="0" smtClean="0">
                <a:latin typeface="Verdana" charset="0"/>
              </a:rPr>
              <a:t> Pi</a:t>
            </a:r>
          </a:p>
          <a:p>
            <a:r>
              <a:rPr lang="en-US" sz="2800" dirty="0" err="1" smtClean="0">
                <a:latin typeface="Verdana" charset="0"/>
              </a:rPr>
              <a:t>Učna</a:t>
            </a:r>
            <a:r>
              <a:rPr lang="en-US" sz="2800" dirty="0">
                <a:latin typeface="Verdana" charset="0"/>
              </a:rPr>
              <a:t> </a:t>
            </a:r>
            <a:r>
              <a:rPr lang="en-US" sz="2800" dirty="0" err="1">
                <a:latin typeface="Verdana" charset="0"/>
              </a:rPr>
              <a:t>ura</a:t>
            </a:r>
            <a:r>
              <a:rPr lang="en-US" sz="2800" dirty="0">
                <a:latin typeface="Verdana" charset="0"/>
              </a:rPr>
              <a:t>: </a:t>
            </a:r>
            <a:r>
              <a:rPr lang="en-US" sz="2800" dirty="0">
                <a:latin typeface="Verdana" charset="0"/>
                <a:hlinkClick r:id="rId2"/>
              </a:rPr>
              <a:t>http://</a:t>
            </a:r>
            <a:r>
              <a:rPr lang="en-US" sz="2800" dirty="0" smtClean="0">
                <a:latin typeface="Verdana" charset="0"/>
                <a:hlinkClick r:id="rId2"/>
              </a:rPr>
              <a:t>lusy.fri.uni-lj.si/ucbenik/book/1201/index3.html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Vaje</a:t>
            </a:r>
            <a:r>
              <a:rPr lang="en-US" sz="2800" dirty="0" smtClean="0">
                <a:latin typeface="Verdana" charset="0"/>
              </a:rPr>
              <a:t>:</a:t>
            </a:r>
          </a:p>
          <a:p>
            <a:pPr lvl="1"/>
            <a:r>
              <a:rPr lang="en-US" sz="2800" dirty="0" smtClean="0">
                <a:latin typeface="Verdana" charset="0"/>
              </a:rPr>
              <a:t>program, </a:t>
            </a:r>
            <a:r>
              <a:rPr lang="en-US" sz="2800" dirty="0" err="1" smtClean="0">
                <a:latin typeface="Verdana" charset="0"/>
              </a:rPr>
              <a:t>ki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izpiše</a:t>
            </a:r>
            <a:r>
              <a:rPr lang="en-US" sz="2800" dirty="0" smtClean="0">
                <a:latin typeface="Verdana" charset="0"/>
              </a:rPr>
              <a:t>: 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Dober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dan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800" b="1" dirty="0" err="1">
                <a:latin typeface="Courier New" charset="0"/>
                <a:ea typeface="Courier New" charset="0"/>
                <a:cs typeface="Courier New" charset="0"/>
              </a:rPr>
              <a:t>svet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pPr lvl="1"/>
            <a:r>
              <a:rPr lang="en-US" sz="2800" dirty="0" smtClean="0">
                <a:latin typeface="Verdana" charset="0"/>
              </a:rPr>
              <a:t>program, </a:t>
            </a:r>
            <a:r>
              <a:rPr lang="en-US" sz="2800" dirty="0" err="1" smtClean="0">
                <a:latin typeface="Verdana" charset="0"/>
              </a:rPr>
              <a:t>ki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prebere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nenegativno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število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2800" dirty="0" smtClean="0">
                <a:latin typeface="Verdana" charset="0"/>
              </a:rPr>
              <a:t> in </a:t>
            </a:r>
            <a:r>
              <a:rPr lang="en-US" sz="2800" dirty="0" err="1" smtClean="0">
                <a:latin typeface="Verdana" charset="0"/>
              </a:rPr>
              <a:t>izpiše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x mod 16</a:t>
            </a:r>
          </a:p>
          <a:p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Verdana" charset="0"/>
              </a:rPr>
              <a:t>Zunanje</a:t>
            </a:r>
            <a:r>
              <a:rPr lang="en-US" sz="4400" dirty="0" smtClean="0">
                <a:latin typeface="Verdana" charset="0"/>
              </a:rPr>
              <a:t> </a:t>
            </a:r>
            <a:r>
              <a:rPr lang="en-US" sz="4400" dirty="0" err="1" smtClean="0">
                <a:latin typeface="Verdana" charset="0"/>
              </a:rPr>
              <a:t>enote</a:t>
            </a:r>
            <a:r>
              <a:rPr lang="en-US" sz="4400" dirty="0" smtClean="0">
                <a:latin typeface="Verdana" charset="0"/>
              </a:rPr>
              <a:t> in </a:t>
            </a:r>
            <a:r>
              <a:rPr lang="en-US" sz="4400" dirty="0" err="1" smtClean="0">
                <a:latin typeface="Verdana" charset="0"/>
              </a:rPr>
              <a:t>Malina</a:t>
            </a:r>
            <a:r>
              <a:rPr lang="en-US" sz="4400" dirty="0" smtClean="0">
                <a:latin typeface="Verdana" charset="0"/>
              </a:rPr>
              <a:t> Pi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713273"/>
          </a:xfrm>
        </p:spPr>
        <p:txBody>
          <a:bodyPr/>
          <a:lstStyle/>
          <a:p>
            <a:r>
              <a:rPr lang="en-US" sz="2800" dirty="0" err="1" smtClean="0">
                <a:latin typeface="Verdana" charset="0"/>
              </a:rPr>
              <a:t>Priklop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prototipne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plošče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Malina</a:t>
            </a:r>
            <a:r>
              <a:rPr lang="en-US" sz="2800" dirty="0" smtClean="0">
                <a:latin typeface="Verdana" charset="0"/>
              </a:rPr>
              <a:t> Pi</a:t>
            </a:r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55" y="2023606"/>
            <a:ext cx="4179346" cy="4361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04" y="1888550"/>
            <a:ext cx="4182582" cy="46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Verdana" charset="0"/>
              </a:rPr>
              <a:t>Zunanje</a:t>
            </a:r>
            <a:r>
              <a:rPr lang="en-US" sz="4400" dirty="0">
                <a:latin typeface="Verdana" charset="0"/>
              </a:rPr>
              <a:t> </a:t>
            </a:r>
            <a:r>
              <a:rPr lang="en-US" sz="4400" dirty="0" err="1">
                <a:latin typeface="Verdana" charset="0"/>
              </a:rPr>
              <a:t>enote</a:t>
            </a:r>
            <a:r>
              <a:rPr lang="en-US" sz="4400" dirty="0">
                <a:latin typeface="Verdana" charset="0"/>
              </a:rPr>
              <a:t> in </a:t>
            </a:r>
            <a:r>
              <a:rPr lang="en-US" sz="4400" dirty="0" err="1">
                <a:latin typeface="Verdana" charset="0"/>
              </a:rPr>
              <a:t>Malina</a:t>
            </a:r>
            <a:r>
              <a:rPr lang="en-US" sz="4400" dirty="0">
                <a:latin typeface="Verdana" charset="0"/>
              </a:rPr>
              <a:t> Pi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745546"/>
          </a:xfrm>
        </p:spPr>
        <p:txBody>
          <a:bodyPr/>
          <a:lstStyle/>
          <a:p>
            <a:r>
              <a:rPr lang="en-US" sz="2800" dirty="0" err="1" smtClean="0">
                <a:latin typeface="Verdana" charset="0"/>
              </a:rPr>
              <a:t>Priklop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Malina</a:t>
            </a:r>
            <a:r>
              <a:rPr lang="en-US" sz="2800" dirty="0" smtClean="0">
                <a:latin typeface="Verdana" charset="0"/>
              </a:rPr>
              <a:t> Pi </a:t>
            </a:r>
            <a:r>
              <a:rPr lang="en-US" sz="2800" dirty="0" err="1" smtClean="0">
                <a:latin typeface="Verdana" charset="0"/>
              </a:rPr>
              <a:t>na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prototipno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ploščo</a:t>
            </a:r>
            <a:endParaRPr lang="en-US" sz="28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4194" y="1429765"/>
            <a:ext cx="4181966" cy="55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Verdana" charset="0"/>
              </a:rPr>
              <a:t>Zunanje</a:t>
            </a:r>
            <a:r>
              <a:rPr lang="en-US" sz="4400" dirty="0">
                <a:latin typeface="Verdana" charset="0"/>
              </a:rPr>
              <a:t> </a:t>
            </a:r>
            <a:r>
              <a:rPr lang="en-US" sz="4400" dirty="0" err="1">
                <a:latin typeface="Verdana" charset="0"/>
              </a:rPr>
              <a:t>enote</a:t>
            </a:r>
            <a:r>
              <a:rPr lang="en-US" sz="4400" dirty="0">
                <a:latin typeface="Verdana" charset="0"/>
              </a:rPr>
              <a:t> in </a:t>
            </a:r>
            <a:r>
              <a:rPr lang="en-US" sz="4400" dirty="0" err="1">
                <a:latin typeface="Verdana" charset="0"/>
              </a:rPr>
              <a:t>Malina</a:t>
            </a:r>
            <a:r>
              <a:rPr lang="en-US" sz="4400" dirty="0">
                <a:latin typeface="Verdana" charset="0"/>
              </a:rPr>
              <a:t> Pi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Verdana" charset="0"/>
              </a:rPr>
              <a:t>GPIO (</a:t>
            </a:r>
            <a:r>
              <a:rPr lang="en-US" sz="2800" i="1" dirty="0" smtClean="0">
                <a:latin typeface="Verdana" charset="0"/>
              </a:rPr>
              <a:t>general purpose IO</a:t>
            </a:r>
            <a:r>
              <a:rPr lang="en-US" sz="2800" dirty="0" smtClean="0">
                <a:latin typeface="Verdana" charset="0"/>
              </a:rPr>
              <a:t>) </a:t>
            </a:r>
            <a:r>
              <a:rPr lang="en-US" sz="2800" dirty="0" err="1" smtClean="0">
                <a:latin typeface="Verdana" charset="0"/>
              </a:rPr>
              <a:t>lahko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krmilimo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preko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programa</a:t>
            </a:r>
            <a:endParaRPr lang="en-US" sz="2800" dirty="0" smtClean="0">
              <a:latin typeface="Verdana" charset="0"/>
            </a:endParaRPr>
          </a:p>
          <a:p>
            <a:pPr lvl="1"/>
            <a:r>
              <a:rPr lang="en-US" sz="2800" dirty="0" err="1" smtClean="0">
                <a:latin typeface="Verdana" charset="0"/>
              </a:rPr>
              <a:t>knjižnica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liblucke.py</a:t>
            </a:r>
            <a:endParaRPr lang="en-US" sz="2800" dirty="0" smtClean="0">
              <a:latin typeface="Verdana" charset="0"/>
            </a:endParaRPr>
          </a:p>
          <a:p>
            <a:pPr lvl="1"/>
            <a:r>
              <a:rPr lang="en-US" sz="2800" dirty="0" err="1" smtClean="0">
                <a:latin typeface="Verdana" charset="0"/>
              </a:rPr>
              <a:t>uporaba</a:t>
            </a:r>
            <a:r>
              <a:rPr lang="en-US" sz="2800" dirty="0">
                <a:latin typeface="Verdana" charset="0"/>
              </a:rPr>
              <a:t>: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from </a:t>
            </a:r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liblucke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import *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sz="2800" dirty="0" err="1" smtClean="0">
                <a:latin typeface="Verdana" charset="0"/>
              </a:rPr>
              <a:t>ukazi</a:t>
            </a:r>
            <a:r>
              <a:rPr lang="en-US" sz="2800" dirty="0" smtClean="0">
                <a:latin typeface="Verdana" charset="0"/>
              </a:rPr>
              <a:t>: </a:t>
            </a:r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writePin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(pin, 0/1)</a:t>
            </a:r>
          </a:p>
          <a:p>
            <a:r>
              <a:rPr lang="en-US" sz="2800" dirty="0" err="1" smtClean="0">
                <a:latin typeface="Verdana" charset="0"/>
              </a:rPr>
              <a:t>namesto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neposredno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na</a:t>
            </a:r>
            <a:r>
              <a:rPr lang="en-US" sz="2800" dirty="0" smtClean="0">
                <a:latin typeface="Verdana" charset="0"/>
              </a:rPr>
              <a:t> +5V in GND </a:t>
            </a:r>
            <a:r>
              <a:rPr lang="en-US" sz="2800" dirty="0" err="1" smtClean="0">
                <a:latin typeface="Verdana" charset="0"/>
              </a:rPr>
              <a:t>sedaj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lučke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krmilimo</a:t>
            </a:r>
            <a:r>
              <a:rPr lang="en-US" sz="2800" dirty="0" smtClean="0">
                <a:latin typeface="Verdana" charset="0"/>
              </a:rPr>
              <a:t> z </a:t>
            </a:r>
            <a:r>
              <a:rPr lang="en-US" sz="2800" dirty="0" err="1" smtClean="0">
                <a:latin typeface="Verdana" charset="0"/>
              </a:rPr>
              <a:t>Malina</a:t>
            </a:r>
            <a:r>
              <a:rPr lang="en-US" sz="2800" dirty="0" smtClean="0">
                <a:latin typeface="Verdana" charset="0"/>
              </a:rPr>
              <a:t> Pi</a:t>
            </a:r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Verdana" charset="0"/>
              </a:rPr>
              <a:t>Uporabljeni</a:t>
            </a:r>
            <a:r>
              <a:rPr lang="en-US" sz="4400" dirty="0" smtClean="0">
                <a:latin typeface="Verdana" charset="0"/>
              </a:rPr>
              <a:t> GPIO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1628" y="3767121"/>
            <a:ext cx="5528930" cy="2815892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Ne </a:t>
            </a:r>
            <a:r>
              <a:rPr lang="en-US" sz="2800" dirty="0" err="1" smtClean="0">
                <a:latin typeface="Verdana" charset="0"/>
              </a:rPr>
              <a:t>uporabljamo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vseh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nožic</a:t>
            </a:r>
            <a:r>
              <a:rPr lang="en-US" sz="2800" dirty="0" smtClean="0">
                <a:latin typeface="Verdana" charset="0"/>
              </a:rPr>
              <a:t> (</a:t>
            </a:r>
            <a:r>
              <a:rPr lang="en-US" sz="2800" i="1" dirty="0" smtClean="0">
                <a:latin typeface="Verdana" charset="0"/>
              </a:rPr>
              <a:t>pin</a:t>
            </a:r>
            <a:r>
              <a:rPr lang="en-US" sz="2800" dirty="0" smtClean="0">
                <a:latin typeface="Verdana" charset="0"/>
              </a:rPr>
              <a:t>), </a:t>
            </a:r>
            <a:r>
              <a:rPr lang="en-US" sz="2800" dirty="0" err="1" smtClean="0">
                <a:latin typeface="Verdana" charset="0"/>
              </a:rPr>
              <a:t>ampak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samo</a:t>
            </a:r>
            <a:r>
              <a:rPr lang="en-US" sz="2800" dirty="0" smtClean="0">
                <a:latin typeface="Verdana" charset="0"/>
              </a:rPr>
              <a:t> GPIO:</a:t>
            </a:r>
          </a:p>
          <a:p>
            <a:pPr lvl="1"/>
            <a:r>
              <a:rPr lang="de-DE" sz="2800" dirty="0" smtClean="0">
                <a:latin typeface="Verdana" charset="0"/>
              </a:rPr>
              <a:t>7, 8, 9, 10, 11</a:t>
            </a:r>
            <a:r>
              <a:rPr lang="de-DE" sz="2800" dirty="0">
                <a:latin typeface="Verdana" charset="0"/>
              </a:rPr>
              <a:t>, </a:t>
            </a:r>
            <a:r>
              <a:rPr lang="de-DE" sz="2800" dirty="0" smtClean="0">
                <a:latin typeface="Verdana" charset="0"/>
              </a:rPr>
              <a:t>23</a:t>
            </a:r>
            <a:r>
              <a:rPr lang="de-DE" sz="2800" dirty="0">
                <a:latin typeface="Verdana" charset="0"/>
              </a:rPr>
              <a:t>, </a:t>
            </a:r>
            <a:r>
              <a:rPr lang="de-DE" sz="2800" dirty="0" smtClean="0">
                <a:latin typeface="Verdana" charset="0"/>
              </a:rPr>
              <a:t>24</a:t>
            </a:r>
            <a:r>
              <a:rPr lang="de-DE" sz="2800" dirty="0">
                <a:latin typeface="Verdana" charset="0"/>
              </a:rPr>
              <a:t>, </a:t>
            </a:r>
            <a:r>
              <a:rPr lang="de-DE" sz="2800" dirty="0" smtClean="0">
                <a:latin typeface="Verdana" charset="0"/>
              </a:rPr>
              <a:t>25</a:t>
            </a:r>
          </a:p>
          <a:p>
            <a:r>
              <a:rPr lang="en-US" sz="2800" dirty="0" err="1" smtClean="0">
                <a:latin typeface="Verdana" charset="0"/>
              </a:rPr>
              <a:t>povežemo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omenjene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nožice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naše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lučke</a:t>
            </a:r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02" y="0"/>
            <a:ext cx="2784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>
                <a:latin typeface="Verdana" charset="0"/>
              </a:rPr>
              <a:t>Primer </a:t>
            </a:r>
            <a:r>
              <a:rPr lang="en-US" sz="4400" dirty="0" err="1" smtClean="0">
                <a:latin typeface="Verdana" charset="0"/>
              </a:rPr>
              <a:t>programa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656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#!/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/bin/python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from 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liblucke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import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import time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writePin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2400" dirty="0">
                <a:latin typeface="Courier New" charset="0"/>
                <a:ea typeface="Courier New" charset="0"/>
                <a:cs typeface="Courier New" charset="0"/>
              </a:rPr>
              <a:t>7, </a:t>
            </a:r>
            <a:r>
              <a:rPr lang="de-DE" sz="2400" dirty="0" smtClean="0">
                <a:latin typeface="Courier New" charset="0"/>
                <a:ea typeface="Courier New" charset="0"/>
                <a:cs typeface="Courier New" charset="0"/>
              </a:rPr>
              <a:t>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time.sleep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writePin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2400" dirty="0">
                <a:latin typeface="Courier New" charset="0"/>
                <a:ea typeface="Courier New" charset="0"/>
                <a:cs typeface="Courier New" charset="0"/>
              </a:rPr>
              <a:t>7, </a:t>
            </a:r>
            <a:r>
              <a:rPr lang="de-DE" sz="2400" dirty="0" smtClean="0">
                <a:latin typeface="Courier New" charset="0"/>
                <a:ea typeface="Courier New" charset="0"/>
                <a:cs typeface="Courier New" charset="0"/>
              </a:rPr>
              <a:t>0)</a:t>
            </a:r>
            <a:endParaRPr lang="de-DE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time.sleep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(1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writePin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2400" dirty="0">
                <a:latin typeface="Courier New" charset="0"/>
                <a:ea typeface="Courier New" charset="0"/>
                <a:cs typeface="Courier New" charset="0"/>
              </a:rPr>
              <a:t>7, 1)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time.sleep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writePin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2400" dirty="0">
                <a:latin typeface="Courier New" charset="0"/>
                <a:ea typeface="Courier New" charset="0"/>
                <a:cs typeface="Courier New" charset="0"/>
              </a:rPr>
              <a:t>7, 0</a:t>
            </a:r>
            <a:r>
              <a:rPr lang="de-DE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de-DE" sz="2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time.sleep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(1)</a:t>
            </a:r>
          </a:p>
          <a:p>
            <a:pPr marL="0" indent="0">
              <a:buNone/>
            </a:pPr>
            <a:endParaRPr lang="en-US" sz="24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 smtClean="0">
                <a:latin typeface="Calibri"/>
                <a:cs typeface="Calibri"/>
              </a:rPr>
              <a:t>Vaje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58184" y="1341438"/>
            <a:ext cx="8702936" cy="4784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Prižgite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eno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lučko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Prižgite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vsaj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dve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lučki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Prižgite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vse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lučke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Prižgite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vsako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drugo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lučko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Animacija</a:t>
            </a: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Izpišite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števila</a:t>
            </a:r>
            <a:r>
              <a:rPr lang="en-US" sz="2400" dirty="0" smtClean="0">
                <a:latin typeface="Verdana" charset="0"/>
              </a:rPr>
              <a:t> 0-15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Verdana" charset="0"/>
              </a:rPr>
              <a:t>[if] </a:t>
            </a:r>
            <a:r>
              <a:rPr lang="en-US" sz="2400" dirty="0" err="1" smtClean="0">
                <a:latin typeface="Verdana" charset="0"/>
              </a:rPr>
              <a:t>Preberi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nenegativno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celo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število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izpiši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število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po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modulu</a:t>
            </a:r>
            <a:r>
              <a:rPr lang="en-US" sz="2400" dirty="0" smtClean="0">
                <a:latin typeface="Verdana" charset="0"/>
              </a:rPr>
              <a:t> 16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Verdana" charset="0"/>
              </a:rPr>
              <a:t>[</a:t>
            </a:r>
            <a:r>
              <a:rPr lang="en-US" sz="2400" dirty="0" err="1" smtClean="0">
                <a:latin typeface="Verdana" charset="0"/>
              </a:rPr>
              <a:t>zanka</a:t>
            </a:r>
            <a:r>
              <a:rPr lang="en-US" sz="2400" dirty="0" smtClean="0">
                <a:latin typeface="Verdana" charset="0"/>
              </a:rPr>
              <a:t>] </a:t>
            </a:r>
            <a:r>
              <a:rPr lang="en-US" sz="2400" dirty="0" err="1" smtClean="0">
                <a:latin typeface="Verdana" charset="0"/>
              </a:rPr>
              <a:t>Neskončna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animacija</a:t>
            </a:r>
            <a:endParaRPr lang="en-US" sz="2400" dirty="0">
              <a:latin typeface="Verdana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Dodatne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zunanje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enote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22694"/>
          </a:xfrm>
        </p:spPr>
        <p:txBody>
          <a:bodyPr/>
          <a:lstStyle/>
          <a:p>
            <a:r>
              <a:rPr lang="en-CA" dirty="0" err="1" smtClean="0"/>
              <a:t>motorček</a:t>
            </a:r>
            <a:r>
              <a:rPr lang="en-CA" dirty="0" smtClean="0"/>
              <a:t> / ventilator</a:t>
            </a:r>
          </a:p>
          <a:p>
            <a:pPr lvl="1"/>
            <a:r>
              <a:rPr lang="en-CA" dirty="0" err="1" smtClean="0"/>
              <a:t>potrebujemo</a:t>
            </a:r>
            <a:r>
              <a:rPr lang="en-CA" dirty="0" smtClean="0"/>
              <a:t> </a:t>
            </a:r>
            <a:r>
              <a:rPr lang="en-CA" dirty="0" err="1" smtClean="0"/>
              <a:t>dodatno</a:t>
            </a:r>
            <a:r>
              <a:rPr lang="en-CA" dirty="0" smtClean="0"/>
              <a:t> +12V</a:t>
            </a:r>
          </a:p>
          <a:p>
            <a:pPr lvl="1"/>
            <a:r>
              <a:rPr lang="en-CA" dirty="0" err="1" smtClean="0"/>
              <a:t>krmilimo</a:t>
            </a:r>
            <a:r>
              <a:rPr lang="en-CA" dirty="0" smtClean="0"/>
              <a:t> </a:t>
            </a:r>
            <a:r>
              <a:rPr lang="en-CA" dirty="0" err="1" smtClean="0"/>
              <a:t>preko</a:t>
            </a:r>
            <a:r>
              <a:rPr lang="en-CA" dirty="0" smtClean="0"/>
              <a:t> GPIO in s </a:t>
            </a:r>
            <a:r>
              <a:rPr lang="en-CA" dirty="0" err="1" smtClean="0"/>
              <a:t>pomočjo</a:t>
            </a:r>
            <a:r>
              <a:rPr lang="en-CA" dirty="0" smtClean="0"/>
              <a:t> </a:t>
            </a:r>
            <a:r>
              <a:rPr lang="en-CA" dirty="0" err="1" smtClean="0"/>
              <a:t>knjižnice</a:t>
            </a:r>
            <a:r>
              <a:rPr lang="en-CA" dirty="0" smtClean="0"/>
              <a:t> </a:t>
            </a:r>
            <a:r>
              <a:rPr lang="en-CA" dirty="0" err="1" smtClean="0"/>
              <a:t>liblucke</a:t>
            </a:r>
            <a:endParaRPr lang="en-CA" dirty="0" smtClean="0"/>
          </a:p>
          <a:p>
            <a:r>
              <a:rPr lang="en-CA" dirty="0" err="1" smtClean="0"/>
              <a:t>temperaturni</a:t>
            </a:r>
            <a:r>
              <a:rPr lang="en-CA" dirty="0" smtClean="0"/>
              <a:t> </a:t>
            </a:r>
            <a:r>
              <a:rPr lang="en-CA" dirty="0" err="1" smtClean="0"/>
              <a:t>senzor</a:t>
            </a:r>
            <a:endParaRPr lang="en-CA" dirty="0" smtClean="0"/>
          </a:p>
          <a:p>
            <a:pPr lvl="1"/>
            <a:r>
              <a:rPr lang="en-CA" dirty="0" err="1" smtClean="0"/>
              <a:t>uporabljamo</a:t>
            </a:r>
            <a:r>
              <a:rPr lang="en-CA" dirty="0" smtClean="0"/>
              <a:t> </a:t>
            </a:r>
            <a:r>
              <a:rPr lang="en-CA" dirty="0" err="1" smtClean="0"/>
              <a:t>dodatno</a:t>
            </a:r>
            <a:r>
              <a:rPr lang="en-CA" dirty="0" smtClean="0"/>
              <a:t> </a:t>
            </a:r>
            <a:r>
              <a:rPr lang="en-CA" dirty="0" err="1" smtClean="0"/>
              <a:t>knjižnico</a:t>
            </a:r>
            <a:endParaRPr lang="en-CA" dirty="0" smtClean="0"/>
          </a:p>
          <a:p>
            <a:pPr lvl="1"/>
            <a:r>
              <a:rPr lang="en-CA" dirty="0" err="1" smtClean="0"/>
              <a:t>knjižnica</a:t>
            </a:r>
            <a:r>
              <a:rPr lang="en-CA" dirty="0" smtClean="0"/>
              <a:t> </a:t>
            </a:r>
            <a:r>
              <a:rPr lang="en-CA" dirty="0" err="1" smtClean="0"/>
              <a:t>krmili</a:t>
            </a:r>
            <a:r>
              <a:rPr lang="en-CA" dirty="0" smtClean="0"/>
              <a:t> </a:t>
            </a:r>
            <a:r>
              <a:rPr lang="en-CA" dirty="0" err="1" smtClean="0"/>
              <a:t>senzor</a:t>
            </a:r>
            <a:r>
              <a:rPr lang="en-CA" dirty="0" smtClean="0"/>
              <a:t> in </a:t>
            </a:r>
            <a:r>
              <a:rPr lang="en-CA" dirty="0" err="1" smtClean="0"/>
              <a:t>vpisuje</a:t>
            </a:r>
            <a:r>
              <a:rPr lang="en-CA" dirty="0" smtClean="0"/>
              <a:t> </a:t>
            </a:r>
            <a:r>
              <a:rPr lang="en-CA" dirty="0" err="1" smtClean="0"/>
              <a:t>prebrano</a:t>
            </a:r>
            <a:r>
              <a:rPr lang="en-CA" dirty="0" smtClean="0"/>
              <a:t> </a:t>
            </a:r>
            <a:r>
              <a:rPr lang="en-CA" dirty="0" err="1" smtClean="0"/>
              <a:t>vrednost</a:t>
            </a:r>
            <a:r>
              <a:rPr lang="en-CA" dirty="0" smtClean="0"/>
              <a:t> v </a:t>
            </a:r>
            <a:r>
              <a:rPr lang="en-CA" dirty="0" err="1" smtClean="0"/>
              <a:t>datoteko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94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Motorček</a:t>
            </a:r>
            <a:r>
              <a:rPr lang="en-US" sz="4400" dirty="0" smtClean="0">
                <a:latin typeface="Calibri"/>
                <a:cs typeface="Calibri"/>
              </a:rPr>
              <a:t> / ventilator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976460"/>
          </a:xfrm>
        </p:spPr>
        <p:txBody>
          <a:bodyPr/>
          <a:lstStyle/>
          <a:p>
            <a:r>
              <a:rPr lang="en-US" sz="3200" dirty="0" err="1" smtClean="0">
                <a:latin typeface="Verdana" charset="0"/>
              </a:rPr>
              <a:t>priklop</a:t>
            </a:r>
            <a:endParaRPr lang="en-US" sz="32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Sobotno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popotovanje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err="1" smtClean="0">
                <a:latin typeface="Verdana" charset="0"/>
              </a:rPr>
              <a:t>Osnovni</a:t>
            </a:r>
            <a:r>
              <a:rPr lang="en-US" sz="2400" b="1" i="1" dirty="0" smtClean="0">
                <a:latin typeface="Verdana" charset="0"/>
              </a:rPr>
              <a:t> </a:t>
            </a:r>
            <a:r>
              <a:rPr lang="en-US" sz="2400" b="1" i="1" dirty="0" err="1" smtClean="0">
                <a:latin typeface="Verdana" charset="0"/>
              </a:rPr>
              <a:t>koncepti</a:t>
            </a:r>
            <a:endParaRPr lang="en-US" sz="2400" b="1" i="1" dirty="0" smtClean="0">
              <a:latin typeface="Verdana" charset="0"/>
            </a:endParaRPr>
          </a:p>
          <a:p>
            <a:pPr lvl="1"/>
            <a:r>
              <a:rPr lang="en-US" sz="2400" dirty="0" err="1" smtClean="0">
                <a:latin typeface="Verdana" charset="0"/>
              </a:rPr>
              <a:t>Zunanje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enote</a:t>
            </a:r>
            <a:endParaRPr lang="en-US" sz="2400" dirty="0" smtClean="0">
              <a:latin typeface="Verdana" charset="0"/>
            </a:endParaRPr>
          </a:p>
          <a:p>
            <a:pPr lvl="1"/>
            <a:r>
              <a:rPr lang="en-US" sz="2400" dirty="0" err="1" smtClean="0">
                <a:latin typeface="Verdana" charset="0"/>
              </a:rPr>
              <a:t>Oživitev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Malina</a:t>
            </a:r>
            <a:r>
              <a:rPr lang="en-US" sz="2400" dirty="0" smtClean="0">
                <a:latin typeface="Verdana" charset="0"/>
              </a:rPr>
              <a:t> Pi (</a:t>
            </a:r>
            <a:r>
              <a:rPr lang="en-US" sz="2400" i="1" dirty="0" smtClean="0">
                <a:latin typeface="Verdana" charset="0"/>
              </a:rPr>
              <a:t>Raspberry Pi</a:t>
            </a:r>
            <a:r>
              <a:rPr lang="en-US" sz="2400" dirty="0" smtClean="0">
                <a:latin typeface="Verdana" charset="0"/>
              </a:rPr>
              <a:t>)</a:t>
            </a:r>
            <a:endParaRPr lang="en-US" sz="2400" i="1" dirty="0" smtClean="0">
              <a:latin typeface="Verdana" charset="0"/>
            </a:endParaRPr>
          </a:p>
          <a:p>
            <a:pPr lvl="1"/>
            <a:r>
              <a:rPr lang="en-US" sz="2400" dirty="0" err="1" smtClean="0">
                <a:latin typeface="Verdana" charset="0"/>
              </a:rPr>
              <a:t>Zunanje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enote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Malina</a:t>
            </a:r>
            <a:r>
              <a:rPr lang="en-US" sz="2400" dirty="0" smtClean="0">
                <a:latin typeface="Verdana" charset="0"/>
              </a:rPr>
              <a:t> Pi</a:t>
            </a:r>
          </a:p>
          <a:p>
            <a:pPr lvl="1"/>
            <a:r>
              <a:rPr lang="en-US" sz="2400" dirty="0" err="1" smtClean="0">
                <a:latin typeface="Verdana" charset="0"/>
              </a:rPr>
              <a:t>Dodatne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zunanje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enote</a:t>
            </a:r>
            <a:endParaRPr lang="en-US" sz="2400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kosilo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pogovor</a:t>
            </a:r>
            <a:r>
              <a:rPr lang="en-US" sz="2400" dirty="0" smtClean="0">
                <a:latin typeface="Verdana" charset="0"/>
              </a:rPr>
              <a:t> o </a:t>
            </a:r>
            <a:r>
              <a:rPr lang="en-US" sz="2400" dirty="0" err="1" smtClean="0">
                <a:latin typeface="Verdana" charset="0"/>
              </a:rPr>
              <a:t>poučevanju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programiranja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ter</a:t>
            </a:r>
            <a:r>
              <a:rPr lang="en-US" sz="2400" dirty="0" smtClean="0">
                <a:latin typeface="Verdana" charset="0"/>
              </a:rPr>
              <a:t> o </a:t>
            </a:r>
            <a:r>
              <a:rPr lang="en-US" sz="2400" dirty="0" err="1" smtClean="0">
                <a:latin typeface="Verdana" charset="0"/>
              </a:rPr>
              <a:t>maturi</a:t>
            </a:r>
            <a:endParaRPr lang="en-US" sz="2400" dirty="0" smtClean="0">
              <a:latin typeface="Verdana" charset="0"/>
            </a:endParaRPr>
          </a:p>
          <a:p>
            <a:r>
              <a:rPr lang="en-US" sz="2400" b="1" i="1" dirty="0" err="1" smtClean="0">
                <a:latin typeface="Verdana" charset="0"/>
              </a:rPr>
              <a:t>Izdelava</a:t>
            </a:r>
            <a:r>
              <a:rPr lang="en-US" sz="2400" b="1" i="1" dirty="0" smtClean="0">
                <a:latin typeface="Verdana" charset="0"/>
              </a:rPr>
              <a:t> </a:t>
            </a:r>
            <a:r>
              <a:rPr lang="en-US" sz="2400" b="1" i="1" dirty="0" err="1" smtClean="0">
                <a:latin typeface="Verdana" charset="0"/>
              </a:rPr>
              <a:t>samostojnih</a:t>
            </a:r>
            <a:r>
              <a:rPr lang="en-US" sz="2400" b="1" i="1" dirty="0" smtClean="0">
                <a:latin typeface="Verdana" charset="0"/>
              </a:rPr>
              <a:t> </a:t>
            </a:r>
            <a:r>
              <a:rPr lang="en-US" sz="2400" b="1" i="1" dirty="0" err="1" smtClean="0">
                <a:latin typeface="Verdana" charset="0"/>
              </a:rPr>
              <a:t>programov</a:t>
            </a:r>
            <a:r>
              <a:rPr lang="en-US" sz="2400" b="1" i="1" dirty="0" smtClean="0">
                <a:latin typeface="Verdana" charset="0"/>
              </a:rPr>
              <a:t> in </a:t>
            </a:r>
            <a:r>
              <a:rPr lang="en-US" sz="2400" b="1" i="1" dirty="0" err="1" smtClean="0">
                <a:latin typeface="Verdana" charset="0"/>
              </a:rPr>
              <a:t>pogojni</a:t>
            </a:r>
            <a:r>
              <a:rPr lang="en-US" sz="2400" b="1" i="1" dirty="0" smtClean="0">
                <a:latin typeface="Verdana" charset="0"/>
              </a:rPr>
              <a:t> </a:t>
            </a:r>
            <a:r>
              <a:rPr lang="en-US" sz="2400" b="1" i="1" dirty="0" err="1" smtClean="0">
                <a:latin typeface="Verdana" charset="0"/>
              </a:rPr>
              <a:t>stavek</a:t>
            </a:r>
            <a:endParaRPr lang="en-US" sz="2400" b="1" i="1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Dogovor</a:t>
            </a:r>
            <a:r>
              <a:rPr lang="en-US" sz="2400" dirty="0" smtClean="0">
                <a:latin typeface="Verdana" charset="0"/>
              </a:rPr>
              <a:t> o </a:t>
            </a:r>
            <a:r>
              <a:rPr lang="en-US" sz="2400" dirty="0" err="1" smtClean="0">
                <a:latin typeface="Verdana" charset="0"/>
              </a:rPr>
              <a:t>skupinskem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delu</a:t>
            </a:r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Osnovni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koncepti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4458335" cy="2914726"/>
          </a:xfrm>
        </p:spPr>
        <p:txBody>
          <a:bodyPr/>
          <a:lstStyle/>
          <a:p>
            <a:r>
              <a:rPr lang="en-US" sz="2400" dirty="0" err="1" smtClean="0">
                <a:latin typeface="Verdana" charset="0"/>
              </a:rPr>
              <a:t>Uporabiti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Malina</a:t>
            </a:r>
            <a:r>
              <a:rPr lang="en-US" sz="2400" dirty="0" smtClean="0">
                <a:latin typeface="Verdana" charset="0"/>
              </a:rPr>
              <a:t> Pi </a:t>
            </a:r>
            <a:r>
              <a:rPr lang="en-US" sz="2400" dirty="0" err="1" smtClean="0">
                <a:latin typeface="Verdana" charset="0"/>
              </a:rPr>
              <a:t>za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učenje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osnov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programiranja</a:t>
            </a:r>
            <a:endParaRPr lang="en-US" sz="2400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Preprosta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strojna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oprema</a:t>
            </a:r>
            <a:r>
              <a:rPr lang="en-US" sz="2400" dirty="0" smtClean="0">
                <a:latin typeface="Verdana" charset="0"/>
              </a:rPr>
              <a:t>, </a:t>
            </a:r>
            <a:r>
              <a:rPr lang="en-US" sz="2400" dirty="0" err="1" smtClean="0">
                <a:latin typeface="Verdana" charset="0"/>
              </a:rPr>
              <a:t>ki</a:t>
            </a:r>
            <a:r>
              <a:rPr lang="en-US" sz="2400" dirty="0" smtClean="0">
                <a:latin typeface="Verdana" charset="0"/>
              </a:rPr>
              <a:t> je </a:t>
            </a:r>
            <a:r>
              <a:rPr lang="en-US" sz="2400" dirty="0" err="1" smtClean="0">
                <a:latin typeface="Verdana" charset="0"/>
              </a:rPr>
              <a:t>dovolj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zanimiva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reprezentativna</a:t>
            </a:r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5" y="1318731"/>
            <a:ext cx="3901440" cy="29260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56164"/>
            <a:ext cx="8229600" cy="20412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ヒラギノ角ゴ Pro W3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Verdana" charset="0"/>
              </a:rPr>
              <a:t>Naslovi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za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učenje</a:t>
            </a:r>
            <a:r>
              <a:rPr lang="en-US" sz="2400" dirty="0" smtClean="0">
                <a:latin typeface="Verdana" charset="0"/>
              </a:rPr>
              <a:t>:</a:t>
            </a:r>
          </a:p>
          <a:p>
            <a:r>
              <a:rPr lang="en-US" sz="2400" dirty="0">
                <a:latin typeface="Verdana" charset="0"/>
                <a:hlinkClick r:id="rId3"/>
              </a:rPr>
              <a:t>https://www.raspberrypi.org/learning/physical-computing-with-python/worksheet</a:t>
            </a:r>
            <a:r>
              <a:rPr lang="en-US" sz="2400" dirty="0" smtClean="0">
                <a:latin typeface="Verdana" charset="0"/>
                <a:hlinkClick r:id="rId3"/>
              </a:rPr>
              <a:t>/</a:t>
            </a:r>
            <a:endParaRPr lang="en-US" sz="2400" dirty="0" smtClean="0">
              <a:latin typeface="Verdana" charset="0"/>
            </a:endParaRPr>
          </a:p>
          <a:p>
            <a:r>
              <a:rPr lang="en-US" sz="2400" dirty="0">
                <a:latin typeface="Verdana" charset="0"/>
                <a:hlinkClick r:id="rId4"/>
              </a:rPr>
              <a:t>https://www.raspberrypi.org/learning/getting-started-with-raspberry-pi-lesson</a:t>
            </a:r>
            <a:r>
              <a:rPr lang="en-US" sz="2400" dirty="0" smtClean="0">
                <a:latin typeface="Verdana" charset="0"/>
                <a:hlinkClick r:id="rId4"/>
              </a:rPr>
              <a:t>/</a:t>
            </a:r>
            <a:endParaRPr lang="en-US" sz="2400" dirty="0" smtClean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Zunanje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enote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42251" cy="2135409"/>
          </a:xfrm>
        </p:spPr>
        <p:txBody>
          <a:bodyPr/>
          <a:lstStyle/>
          <a:p>
            <a:endParaRPr lang="en-US" sz="2400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Svetleča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dioda</a:t>
            </a:r>
            <a:r>
              <a:rPr lang="en-US" sz="2400" dirty="0" smtClean="0">
                <a:latin typeface="Verdana" charset="0"/>
              </a:rPr>
              <a:t> (</a:t>
            </a:r>
            <a:r>
              <a:rPr lang="en-US" sz="2400" i="1" dirty="0" smtClean="0">
                <a:latin typeface="Verdana" charset="0"/>
              </a:rPr>
              <a:t>LED</a:t>
            </a:r>
            <a:r>
              <a:rPr lang="en-US" sz="2400" dirty="0" smtClean="0">
                <a:latin typeface="Verdana" charset="0"/>
              </a:rPr>
              <a:t>, </a:t>
            </a:r>
            <a:r>
              <a:rPr lang="en-US" sz="2400" i="1" dirty="0" smtClean="0">
                <a:latin typeface="Verdana" charset="0"/>
              </a:rPr>
              <a:t>Light emitting diode</a:t>
            </a:r>
            <a:r>
              <a:rPr lang="en-US" sz="2400" dirty="0" smtClean="0">
                <a:latin typeface="Verdana" charset="0"/>
              </a:rPr>
              <a:t>)</a:t>
            </a:r>
          </a:p>
          <a:p>
            <a:endParaRPr lang="en-US" sz="2400" dirty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s://www.raspberrypi.org/learning/physical-computing-with-python/images/led-3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22" y="3587845"/>
            <a:ext cx="4384602" cy="26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Zunanje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enote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9"/>
            <a:ext cx="8442251" cy="1369864"/>
          </a:xfrm>
        </p:spPr>
        <p:txBody>
          <a:bodyPr/>
          <a:lstStyle/>
          <a:p>
            <a:endParaRPr lang="en-US" sz="2400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Sedem-segmentni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prikazovalnik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sestoji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iz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osmih</a:t>
            </a:r>
            <a:r>
              <a:rPr lang="en-US" sz="2400" dirty="0" smtClean="0">
                <a:latin typeface="Verdana" charset="0"/>
              </a:rPr>
              <a:t> LED</a:t>
            </a:r>
          </a:p>
          <a:p>
            <a:endParaRPr lang="en-US" sz="2400" dirty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64" y="2435783"/>
            <a:ext cx="2817923" cy="4210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69" y="2637176"/>
            <a:ext cx="3446131" cy="36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Prototipna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plošča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9"/>
            <a:ext cx="8442251" cy="1369864"/>
          </a:xfrm>
        </p:spPr>
        <p:txBody>
          <a:bodyPr/>
          <a:lstStyle/>
          <a:p>
            <a:r>
              <a:rPr lang="en-US" sz="2400" dirty="0" err="1" smtClean="0">
                <a:latin typeface="Verdana" charset="0"/>
              </a:rPr>
              <a:t>namesto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tiskane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plošče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za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hitro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izdelavo</a:t>
            </a:r>
            <a:endParaRPr lang="en-US" sz="2400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ločena</a:t>
            </a:r>
            <a:r>
              <a:rPr lang="en-US" sz="2400" dirty="0" smtClean="0">
                <a:latin typeface="Verdana" charset="0"/>
              </a:rPr>
              <a:t> rob in </a:t>
            </a:r>
            <a:r>
              <a:rPr lang="en-US" sz="2400" dirty="0" err="1" smtClean="0">
                <a:latin typeface="Verdana" charset="0"/>
              </a:rPr>
              <a:t>sredina</a:t>
            </a:r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13" y="2234608"/>
            <a:ext cx="6539023" cy="43593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166884" y="3859619"/>
            <a:ext cx="10632" cy="39340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Priklop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na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napajanje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636218"/>
          </a:xfrm>
        </p:spPr>
        <p:txBody>
          <a:bodyPr/>
          <a:lstStyle/>
          <a:p>
            <a:r>
              <a:rPr lang="en-US" sz="2400" dirty="0" err="1" smtClean="0">
                <a:latin typeface="Verdana" charset="0"/>
              </a:rPr>
              <a:t>Samo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na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zemljo</a:t>
            </a:r>
            <a:r>
              <a:rPr lang="en-US" sz="2400" dirty="0" smtClean="0">
                <a:latin typeface="Verdana" charset="0"/>
              </a:rPr>
              <a:t> (</a:t>
            </a:r>
            <a:r>
              <a:rPr lang="en-US" sz="2400" i="1" dirty="0" smtClean="0">
                <a:latin typeface="Verdana" charset="0"/>
              </a:rPr>
              <a:t>GND</a:t>
            </a:r>
            <a:r>
              <a:rPr lang="en-US" sz="2400" dirty="0" smtClean="0">
                <a:latin typeface="Verdana" charset="0"/>
              </a:rPr>
              <a:t>) in +5V</a:t>
            </a:r>
            <a:endParaRPr lang="en-US" sz="24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9110" y="1243270"/>
            <a:ext cx="4341818" cy="57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Navadna</a:t>
            </a:r>
            <a:r>
              <a:rPr lang="en-US" sz="4400" dirty="0" smtClean="0">
                <a:latin typeface="Calibri"/>
                <a:cs typeface="Calibri"/>
              </a:rPr>
              <a:t> LED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724030"/>
          </a:xfrm>
        </p:spPr>
        <p:txBody>
          <a:bodyPr/>
          <a:lstStyle/>
          <a:p>
            <a:r>
              <a:rPr lang="en-US" sz="2400" dirty="0" err="1" smtClean="0">
                <a:latin typeface="Verdana" charset="0"/>
              </a:rPr>
              <a:t>Ena</a:t>
            </a:r>
            <a:r>
              <a:rPr lang="en-US" sz="2400" dirty="0" smtClean="0">
                <a:latin typeface="Verdana" charset="0"/>
              </a:rPr>
              <a:t> LED in </a:t>
            </a:r>
            <a:r>
              <a:rPr lang="en-US" sz="2400" dirty="0" err="1" smtClean="0">
                <a:latin typeface="Verdana" charset="0"/>
              </a:rPr>
              <a:t>nato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osem</a:t>
            </a:r>
            <a:endParaRPr lang="en-US" sz="24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3" y="2065469"/>
            <a:ext cx="2926080" cy="390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75" y="2485297"/>
            <a:ext cx="4953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Sedemsegmentni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prikazovalnik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982214"/>
          </a:xfrm>
        </p:spPr>
        <p:txBody>
          <a:bodyPr/>
          <a:lstStyle/>
          <a:p>
            <a:r>
              <a:rPr lang="en-US" sz="2400" dirty="0" err="1">
                <a:latin typeface="Verdana" charset="0"/>
              </a:rPr>
              <a:t>s</a:t>
            </a:r>
            <a:r>
              <a:rPr lang="en-US" sz="2400" dirty="0" err="1" smtClean="0">
                <a:latin typeface="Verdana" charset="0"/>
              </a:rPr>
              <a:t>kupno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napajanje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na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srednjih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nogicah</a:t>
            </a:r>
            <a:r>
              <a:rPr lang="en-US" sz="2400" dirty="0" smtClean="0">
                <a:latin typeface="Verdana" charset="0"/>
              </a:rPr>
              <a:t>!!!</a:t>
            </a:r>
          </a:p>
          <a:p>
            <a:r>
              <a:rPr lang="en-US" sz="2400" dirty="0" err="1" smtClean="0">
                <a:latin typeface="Verdana" charset="0"/>
              </a:rPr>
              <a:t>najprej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samo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en</a:t>
            </a:r>
            <a:r>
              <a:rPr lang="en-US" sz="2400" dirty="0" smtClean="0">
                <a:latin typeface="Verdana" charset="0"/>
              </a:rPr>
              <a:t> segment in </a:t>
            </a:r>
            <a:r>
              <a:rPr lang="en-US" sz="2400" dirty="0" err="1" smtClean="0">
                <a:latin typeface="Verdana" charset="0"/>
              </a:rPr>
              <a:t>nato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vsi</a:t>
            </a:r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3351"/>
            <a:ext cx="2594372" cy="3459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807" y="2481038"/>
            <a:ext cx="4565168" cy="35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-1profesor">
  <a:themeElements>
    <a:clrScheme name="FRIbarve">
      <a:dk1>
        <a:srgbClr val="000000"/>
      </a:dk1>
      <a:lt1>
        <a:sysClr val="window" lastClr="FFFFFF"/>
      </a:lt1>
      <a:dk2>
        <a:srgbClr val="B4162C"/>
      </a:dk2>
      <a:lt2>
        <a:srgbClr val="FFFFFF"/>
      </a:lt2>
      <a:accent1>
        <a:srgbClr val="ED1C24"/>
      </a:accent1>
      <a:accent2>
        <a:srgbClr val="F04923"/>
      </a:accent2>
      <a:accent3>
        <a:srgbClr val="92278F"/>
      </a:accent3>
      <a:accent4>
        <a:srgbClr val="2E3192"/>
      </a:accent4>
      <a:accent5>
        <a:srgbClr val="00ACD9"/>
      </a:accent5>
      <a:accent6>
        <a:srgbClr val="6CBE45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FRI-1profesor.pot</Template>
  <TotalTime>940</TotalTime>
  <Words>486</Words>
  <Application>Microsoft Macintosh PowerPoint</Application>
  <PresentationFormat>On-screen Show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Courier New</vt:lpstr>
      <vt:lpstr>ＭＳ Ｐゴシック</vt:lpstr>
      <vt:lpstr>Verdana</vt:lpstr>
      <vt:lpstr>ヒラギノ角ゴ Pro W3</vt:lpstr>
      <vt:lpstr>Arial</vt:lpstr>
      <vt:lpstr>FRI-1profesor</vt:lpstr>
      <vt:lpstr>PowerPoint Presentation</vt:lpstr>
      <vt:lpstr>Sobotno popotovanje</vt:lpstr>
      <vt:lpstr>Osnovni koncepti</vt:lpstr>
      <vt:lpstr>Zunanje enote</vt:lpstr>
      <vt:lpstr>Zunanje enote</vt:lpstr>
      <vt:lpstr>Prototipna plošča</vt:lpstr>
      <vt:lpstr>Priklop na napajanje</vt:lpstr>
      <vt:lpstr>Navadna LED</vt:lpstr>
      <vt:lpstr>Sedemsegmentni prikazovalnik</vt:lpstr>
      <vt:lpstr>Vaje</vt:lpstr>
      <vt:lpstr>Oživitev Malina Pi</vt:lpstr>
      <vt:lpstr>Zunanje enote in Malina Pi</vt:lpstr>
      <vt:lpstr>Zunanje enote in Malina Pi</vt:lpstr>
      <vt:lpstr>Zunanje enote in Malina Pi</vt:lpstr>
      <vt:lpstr>Uporabljeni GPIO</vt:lpstr>
      <vt:lpstr>Primer programa</vt:lpstr>
      <vt:lpstr>Vaje</vt:lpstr>
      <vt:lpstr>Dodatne zunanje enote</vt:lpstr>
      <vt:lpstr>Motorček / ventilator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P</dc:creator>
  <cp:lastModifiedBy>Andrej (Andy) Brodnik</cp:lastModifiedBy>
  <cp:revision>210</cp:revision>
  <dcterms:created xsi:type="dcterms:W3CDTF">2012-09-13T08:20:04Z</dcterms:created>
  <dcterms:modified xsi:type="dcterms:W3CDTF">2016-11-19T09:29:25Z</dcterms:modified>
</cp:coreProperties>
</file>