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7" r:id="rId10"/>
    <p:sldId id="268" r:id="rId11"/>
    <p:sldId id="269" r:id="rId12"/>
    <p:sldId id="300" r:id="rId13"/>
    <p:sldId id="270" r:id="rId14"/>
    <p:sldId id="271" r:id="rId15"/>
    <p:sldId id="272" r:id="rId16"/>
    <p:sldId id="273" r:id="rId17"/>
    <p:sldId id="274" r:id="rId18"/>
    <p:sldId id="275" r:id="rId19"/>
    <p:sldId id="283" r:id="rId20"/>
    <p:sldId id="284" r:id="rId21"/>
    <p:sldId id="285" r:id="rId22"/>
    <p:sldId id="286" r:id="rId23"/>
    <p:sldId id="287" r:id="rId24"/>
    <p:sldId id="288" r:id="rId25"/>
    <p:sldId id="289" r:id="rId26"/>
    <p:sldId id="290" r:id="rId27"/>
    <p:sldId id="291" r:id="rId28"/>
    <p:sldId id="292" r:id="rId29"/>
    <p:sldId id="293" r:id="rId30"/>
    <p:sldId id="294" r:id="rId31"/>
    <p:sldId id="298" r:id="rId32"/>
    <p:sldId id="299" r:id="rId3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86239"/>
    <a:srgbClr val="E7F5F9"/>
    <a:srgbClr val="D8EFF5"/>
    <a:srgbClr val="F2F9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594" autoAdjust="0"/>
    <p:restoredTop sz="94687" autoAdjust="0"/>
  </p:normalViewPr>
  <p:slideViewPr>
    <p:cSldViewPr snapToGrid="0" snapToObjects="1">
      <p:cViewPr varScale="1">
        <p:scale>
          <a:sx n="186" d="100"/>
          <a:sy n="186" d="100"/>
        </p:scale>
        <p:origin x="-104" y="-2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7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printerSettings" Target="printerSettings/printerSettings1.bin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1CC94D-01B9-4F46-93DC-DDF16109B4C1}" type="datetimeFigureOut">
              <a:rPr lang="en-US" smtClean="0"/>
              <a:t>18. 11. 13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10F23FD-5ECF-1A4E-B3A5-708F77A9C6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444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1CC94D-01B9-4F46-93DC-DDF16109B4C1}" type="datetimeFigureOut">
              <a:rPr lang="en-US" smtClean="0"/>
              <a:t>18. 11. 13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10F23FD-5ECF-1A4E-B3A5-708F77A9C6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880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1CC94D-01B9-4F46-93DC-DDF16109B4C1}" type="datetimeFigureOut">
              <a:rPr lang="en-US" smtClean="0"/>
              <a:t>18. 11. 13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10F23FD-5ECF-1A4E-B3A5-708F77A9C6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204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1CC94D-01B9-4F46-93DC-DDF16109B4C1}" type="datetimeFigureOut">
              <a:rPr lang="en-US" smtClean="0"/>
              <a:t>18. 11. 13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10F23FD-5ECF-1A4E-B3A5-708F77A9C6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754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1CC94D-01B9-4F46-93DC-DDF16109B4C1}" type="datetimeFigureOut">
              <a:rPr lang="en-US" smtClean="0"/>
              <a:t>18. 11. 13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10F23FD-5ECF-1A4E-B3A5-708F77A9C6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89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1CC94D-01B9-4F46-93DC-DDF16109B4C1}" type="datetimeFigureOut">
              <a:rPr lang="en-US" smtClean="0"/>
              <a:t>18. 11. 13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10F23FD-5ECF-1A4E-B3A5-708F77A9C6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882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1CC94D-01B9-4F46-93DC-DDF16109B4C1}" type="datetimeFigureOut">
              <a:rPr lang="en-US" smtClean="0"/>
              <a:t>18. 11. 13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10F23FD-5ECF-1A4E-B3A5-708F77A9C6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55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1CC94D-01B9-4F46-93DC-DDF16109B4C1}" type="datetimeFigureOut">
              <a:rPr lang="en-US" smtClean="0"/>
              <a:t>18. 11. 13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10F23FD-5ECF-1A4E-B3A5-708F77A9C6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763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1CC94D-01B9-4F46-93DC-DDF16109B4C1}" type="datetimeFigureOut">
              <a:rPr lang="en-US" smtClean="0"/>
              <a:t>18. 11. 13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10F23FD-5ECF-1A4E-B3A5-708F77A9C6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581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1CC94D-01B9-4F46-93DC-DDF16109B4C1}" type="datetimeFigureOut">
              <a:rPr lang="en-US" smtClean="0"/>
              <a:t>18. 11. 13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10F23FD-5ECF-1A4E-B3A5-708F77A9C6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823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1CC94D-01B9-4F46-93DC-DDF16109B4C1}" type="datetimeFigureOut">
              <a:rPr lang="en-US" smtClean="0"/>
              <a:t>18. 11. 13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10F23FD-5ECF-1A4E-B3A5-708F77A9C6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515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4" Type="http://schemas.openxmlformats.org/officeDocument/2006/relationships/image" Target="../media/image2.png"/><Relationship Id="rId1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2F9FB"/>
            </a:gs>
            <a:gs pos="100000">
              <a:srgbClr val="D8EFF5"/>
            </a:gs>
            <a:gs pos="74000">
              <a:srgbClr val="E7F5F9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__master-clouds-03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948" y="299008"/>
            <a:ext cx="8686800" cy="97802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40384"/>
            <a:ext cx="8229600" cy="5428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noProof="1" smtClean="0"/>
              <a:t>Click to edit Master title style</a:t>
            </a:r>
            <a:endParaRPr lang="sl-SI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noProof="1" smtClean="0"/>
              <a:t>Click to edit Master text styles</a:t>
            </a:r>
          </a:p>
          <a:p>
            <a:pPr lvl="1"/>
            <a:r>
              <a:rPr lang="sl-SI" noProof="1" smtClean="0"/>
              <a:t>Second level</a:t>
            </a:r>
          </a:p>
          <a:p>
            <a:pPr lvl="2"/>
            <a:r>
              <a:rPr lang="sl-SI" noProof="1" smtClean="0"/>
              <a:t>Third level</a:t>
            </a:r>
          </a:p>
          <a:p>
            <a:pPr lvl="3"/>
            <a:r>
              <a:rPr lang="sl-SI" noProof="1" smtClean="0"/>
              <a:t>Fourth level</a:t>
            </a:r>
          </a:p>
          <a:p>
            <a:pPr lvl="4"/>
            <a:r>
              <a:rPr lang="sl-SI" noProof="1" smtClean="0"/>
              <a:t>Fifth level</a:t>
            </a:r>
            <a:endParaRPr lang="sl-SI" noProof="1"/>
          </a:p>
        </p:txBody>
      </p:sp>
      <p:pic>
        <p:nvPicPr>
          <p:cNvPr id="9" name="Picture 8" descr="__master-grass.pn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005043"/>
            <a:ext cx="8402570" cy="645582"/>
          </a:xfrm>
          <a:prstGeom prst="rect">
            <a:avLst/>
          </a:prstGeom>
        </p:spPr>
      </p:pic>
      <p:pic>
        <p:nvPicPr>
          <p:cNvPr id="10" name="Picture 9" descr="bober.png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462" y="5255362"/>
            <a:ext cx="799410" cy="1186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377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tx1"/>
            </a:solidFill>
          </a:ln>
          <a:solidFill>
            <a:srgbClr val="886239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image" Target="../media/image36.png"/><Relationship Id="rId6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Relationship Id="rId3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4" Type="http://schemas.openxmlformats.org/officeDocument/2006/relationships/image" Target="../media/image42.png"/><Relationship Id="rId5" Type="http://schemas.openxmlformats.org/officeDocument/2006/relationships/image" Target="../media/image43.png"/><Relationship Id="rId6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18.png"/><Relationship Id="rId7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Bober 2013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200">
                <a:ln>
                  <a:solidFill>
                    <a:schemeClr val="tx1"/>
                  </a:solidFill>
                </a:ln>
                <a:solidFill>
                  <a:srgbClr val="886239"/>
                </a:solidFill>
                <a:latin typeface="+mj-lt"/>
                <a:ea typeface="+mj-ea"/>
                <a:cs typeface="+mj-cs"/>
              </a:rPr>
              <a:t>Naloge za skupino Bobrček</a:t>
            </a:r>
          </a:p>
        </p:txBody>
      </p:sp>
    </p:spTree>
    <p:extLst>
      <p:ext uri="{BB962C8B-B14F-4D97-AF65-F5344CB8AC3E}">
        <p14:creationId xmlns:p14="http://schemas.microsoft.com/office/powerpoint/2010/main" val="28622830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Trikotne</a:t>
            </a:r>
            <a:r>
              <a:rPr lang="en-US" dirty="0" smtClean="0"/>
              <a:t> </a:t>
            </a:r>
            <a:r>
              <a:rPr lang="en-US" dirty="0" err="1" smtClean="0"/>
              <a:t>šifre</a:t>
            </a:r>
            <a:r>
              <a:rPr lang="en-US" dirty="0" smtClean="0"/>
              <a:t> (</a:t>
            </a:r>
            <a:r>
              <a:rPr lang="en-US" dirty="0" err="1" smtClean="0"/>
              <a:t>rešitev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826000"/>
            <a:ext cx="8229600" cy="1300163"/>
          </a:xfrm>
        </p:spPr>
        <p:txBody>
          <a:bodyPr/>
          <a:lstStyle/>
          <a:p>
            <a:r>
              <a:rPr lang="en-US" dirty="0" err="1" smtClean="0"/>
              <a:t>Odgovorili</a:t>
            </a:r>
            <a:r>
              <a:rPr lang="en-US" dirty="0" smtClean="0"/>
              <a:t> </a:t>
            </a:r>
            <a:r>
              <a:rPr lang="en-US" dirty="0" err="1" smtClean="0"/>
              <a:t>bosta</a:t>
            </a:r>
            <a:r>
              <a:rPr lang="en-US" dirty="0" smtClean="0"/>
              <a:t>: “</a:t>
            </a:r>
            <a:r>
              <a:rPr lang="en-US" dirty="0" err="1" smtClean="0"/>
              <a:t>Seveda</a:t>
            </a:r>
            <a:r>
              <a:rPr lang="en-US" dirty="0" smtClean="0"/>
              <a:t>!”</a:t>
            </a:r>
            <a:endParaRPr lang="en-US" dirty="0"/>
          </a:p>
        </p:txBody>
      </p:sp>
      <p:pic>
        <p:nvPicPr>
          <p:cNvPr id="5" name="Picture 4" descr="Macintosh HD:Users:janezdemsar:Dropbox:bober - 13-14:resitve:prideta-na-torto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4957" y="1976783"/>
            <a:ext cx="2449975" cy="24994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503243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Robotrot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079409" cy="4895343"/>
          </a:xfrm>
        </p:spPr>
        <p:txBody>
          <a:bodyPr>
            <a:normAutofit/>
          </a:bodyPr>
          <a:lstStyle/>
          <a:p>
            <a:r>
              <a:rPr lang="sl-SI" dirty="0"/>
              <a:t>Bober Ben ima robotrota, ki zna letati med čebelnjaki. Usmerja ga s pritiskanjem na tipke od 1 do </a:t>
            </a:r>
            <a:r>
              <a:rPr lang="sl-SI" dirty="0" smtClean="0"/>
              <a:t>8. </a:t>
            </a:r>
            <a:endParaRPr lang="en-US" dirty="0"/>
          </a:p>
          <a:p>
            <a:r>
              <a:rPr lang="sl-SI" dirty="0"/>
              <a:t>Na začetku stoji robotrot pri levem spodnjem čebelnjaku. Ben želi usmerjati njegov let tako, da bo šel po vsaki poti natančno enkrat. To lahko stori na različne </a:t>
            </a:r>
            <a:r>
              <a:rPr lang="sl-SI" dirty="0" smtClean="0"/>
              <a:t>načine. </a:t>
            </a:r>
            <a:r>
              <a:rPr lang="sl-SI" dirty="0"/>
              <a:t>Le tri od spodnjih zaporedij so pravilna. Katero je </a:t>
            </a:r>
            <a:r>
              <a:rPr lang="sl-SI" b="1" dirty="0"/>
              <a:t>napačno</a:t>
            </a:r>
            <a:r>
              <a:rPr lang="sl-SI" dirty="0" smtClean="0"/>
              <a:t>?</a:t>
            </a:r>
          </a:p>
          <a:p>
            <a:endParaRPr lang="sl-SI" dirty="0" smtClean="0"/>
          </a:p>
          <a:p>
            <a:pPr marL="795338" lvl="0" indent="-398463">
              <a:buFont typeface="+mj-lt"/>
              <a:buAutoNum type="alphaUcPeriod"/>
            </a:pPr>
            <a:r>
              <a:rPr lang="sl-SI" dirty="0"/>
              <a:t>1, 7, 5, 3, 6, 4, 2, 8</a:t>
            </a:r>
            <a:endParaRPr lang="en-US" dirty="0"/>
          </a:p>
          <a:p>
            <a:pPr marL="795338" lvl="0" indent="-398463">
              <a:buFont typeface="+mj-lt"/>
              <a:buAutoNum type="alphaUcPeriod"/>
            </a:pPr>
            <a:r>
              <a:rPr lang="sl-SI" dirty="0"/>
              <a:t>1, 4, 6, 8, 2, 7, 5, 3</a:t>
            </a:r>
            <a:endParaRPr lang="en-US" dirty="0"/>
          </a:p>
          <a:p>
            <a:pPr marL="795338" lvl="0" indent="-398463">
              <a:buFont typeface="+mj-lt"/>
              <a:buAutoNum type="alphaUcPeriod"/>
            </a:pPr>
            <a:r>
              <a:rPr lang="sl-SI" dirty="0"/>
              <a:t>2, 8, 6, 1, 3, 5, 8, 3</a:t>
            </a:r>
            <a:endParaRPr lang="en-US" dirty="0"/>
          </a:p>
          <a:p>
            <a:pPr marL="795338" lvl="0" indent="-398463">
              <a:buFont typeface="+mj-lt"/>
              <a:buAutoNum type="alphaUcPeriod"/>
            </a:pPr>
            <a:r>
              <a:rPr lang="sl-SI" dirty="0"/>
              <a:t>8, 2, 7, 5, 3, 6, 1, 4</a:t>
            </a:r>
            <a:endParaRPr lang="en-US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6508" y="3968095"/>
            <a:ext cx="2069379" cy="2158067"/>
          </a:xfrm>
          <a:prstGeom prst="rect">
            <a:avLst/>
          </a:prstGeom>
        </p:spPr>
      </p:pic>
      <p:pic>
        <p:nvPicPr>
          <p:cNvPr id="4" name="Picture 3" descr="robotrot-nalog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315" y="3968095"/>
            <a:ext cx="1307041" cy="1380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8753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Robotrot (rešitev)</a:t>
            </a:r>
          </a:p>
        </p:txBody>
      </p:sp>
      <p:pic>
        <p:nvPicPr>
          <p:cNvPr id="6" name="Picture 5" descr="Macintosh HD:Users:janezdemsar:Dropbox:bober - 13-14:resitve:2013-HU-03_02-04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913" y="1707186"/>
            <a:ext cx="1401445" cy="154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Macintosh HD:Users:janezdemsar:Dropbox:bober - 13-14:resitve:2013-HU-03_02-01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0742" y="1791345"/>
            <a:ext cx="1401445" cy="154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Macintosh HD:Users:janezdemsar:Dropbox:bober - 13-14:resitve:2013-HU-03_02-02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913" y="4002431"/>
            <a:ext cx="1401445" cy="154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Macintosh HD:Users:janezdemsar:Dropbox:bober - 13-14:resitve:2013-HU-03_02-03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0742" y="3981293"/>
            <a:ext cx="1401445" cy="154622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tangle 9"/>
          <p:cNvSpPr/>
          <p:nvPr/>
        </p:nvSpPr>
        <p:spPr>
          <a:xfrm>
            <a:off x="1728609" y="3429000"/>
            <a:ext cx="18902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sl-SI">
                <a:solidFill>
                  <a:srgbClr val="FF0000"/>
                </a:solidFill>
              </a:rPr>
              <a:t>1, 7, 5, 3, 6, 4, 2, 8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626922" y="3429000"/>
            <a:ext cx="18890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/>
              <a:t>1, 4, 6, 8, 2, 7, 5, 3</a:t>
            </a:r>
            <a:r>
              <a:rPr lang="en-US">
                <a:effectLst/>
              </a:rPr>
              <a:t> </a:t>
            </a: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729197" y="5646690"/>
            <a:ext cx="18890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/>
              <a:t>2, 8, 6, 1, 3, 5, 8, 3</a:t>
            </a:r>
            <a:r>
              <a:rPr lang="en-US">
                <a:effectLst/>
              </a:rPr>
              <a:t> </a:t>
            </a:r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718137" y="5640853"/>
            <a:ext cx="18902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/>
              <a:t>8, 2, 7, 5, 3, 6, 1, 4</a:t>
            </a:r>
            <a:r>
              <a:rPr lang="en-US">
                <a:effectLst/>
              </a:rPr>
              <a:t> </a:t>
            </a:r>
            <a:endParaRPr lang="en-US"/>
          </a:p>
        </p:txBody>
      </p:sp>
      <p:pic>
        <p:nvPicPr>
          <p:cNvPr id="14" name="Picture 13" descr="robotrot-naloga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717" y="3107919"/>
            <a:ext cx="1307041" cy="1380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7766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Usmerjanje</a:t>
            </a:r>
            <a:r>
              <a:rPr lang="en-US" dirty="0" smtClean="0"/>
              <a:t> </a:t>
            </a:r>
            <a:r>
              <a:rPr lang="en-US" dirty="0" err="1" smtClean="0"/>
              <a:t>kroglic 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Bobri se igrajo s cevmi, v katere vstavljajo "usmerjevalnike" za kroglice. Ko pride kroglica do usmerjevalnika, le-ta določi, po kateri cevi bo nadaljevala pot, istočasno pa se usmerjevalnik obrne, tako da bo šla naslednja kroglica po drugi cevi</a:t>
            </a:r>
            <a:r>
              <a:rPr lang="sl-SI" dirty="0" smtClean="0"/>
              <a:t>.</a:t>
            </a:r>
          </a:p>
          <a:p>
            <a:endParaRPr lang="en-US" dirty="0"/>
          </a:p>
          <a:p>
            <a:pPr algn="ctr"/>
            <a:r>
              <a:rPr lang="en-US" sz="4000" dirty="0"/>
              <a:t> </a:t>
            </a:r>
            <a:r>
              <a:rPr lang="sl-SI" sz="4000" dirty="0">
                <a:sym typeface="Symbol"/>
              </a:rPr>
              <a:t></a:t>
            </a:r>
            <a:r>
              <a:rPr lang="sl-SI" sz="4000" dirty="0"/>
              <a:t> </a:t>
            </a:r>
            <a:r>
              <a:rPr lang="en-US" sz="4000" dirty="0"/>
              <a:t> </a:t>
            </a:r>
          </a:p>
          <a:p>
            <a:endParaRPr lang="en-US" dirty="0"/>
          </a:p>
        </p:txBody>
      </p:sp>
      <p:pic>
        <p:nvPicPr>
          <p:cNvPr id="4" name="Slika 58" descr="http://193.2.76.46/display/177/resources/2013_RU_05_EN_t1_v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2980" y="3589253"/>
            <a:ext cx="1290320" cy="1584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lika 57" descr="http://193.2.76.46/display/177/resources/2013_RU_05_EN_t2_v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539" y="3731493"/>
            <a:ext cx="1168400" cy="1442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389099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Usmerjanje</a:t>
            </a:r>
            <a:r>
              <a:rPr lang="en-US" dirty="0" smtClean="0"/>
              <a:t> </a:t>
            </a:r>
            <a:r>
              <a:rPr lang="en-US" dirty="0" err="1" smtClean="0"/>
              <a:t>kroglic</a:t>
            </a:r>
            <a:r>
              <a:rPr lang="en-US" dirty="0" smtClean="0"/>
              <a:t>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Bobri so sestavili spodnji sistem cevi. Vanj bodo eno za drugo spustili rdečo, modro in rumeno žogico. Iz katere cevi bo priletela rumena?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1827" y="2514600"/>
            <a:ext cx="2293178" cy="3214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4179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Usmerjanje</a:t>
            </a:r>
            <a:r>
              <a:rPr lang="en-US" dirty="0" smtClean="0"/>
              <a:t> </a:t>
            </a:r>
            <a:r>
              <a:rPr lang="en-US" dirty="0" err="1" smtClean="0"/>
              <a:t>kroglic</a:t>
            </a:r>
            <a:r>
              <a:rPr lang="en-US" dirty="0" smtClean="0"/>
              <a:t> (</a:t>
            </a:r>
            <a:r>
              <a:rPr lang="en-US" dirty="0" err="1" smtClean="0"/>
              <a:t>rešitev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4" name="Picture 3" descr="Macintosh HD:Users:janezdemsar:Dropbox:bober - 13-14:resitve:2013-RU-05-EN-01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37" y="2514600"/>
            <a:ext cx="1880442" cy="2670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Macintosh HD:Users:janezdemsar:Dropbox:bober - 13-14:resitve:2013-RU-05-EN-02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759" y="2514600"/>
            <a:ext cx="1879789" cy="2670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Macintosh HD:Users:janezdemsar:Dropbox:bober - 13-14:resitve:2013-RU-05-EN-03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528" y="2514600"/>
            <a:ext cx="1879789" cy="2670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Macintosh HD:Users:janezdemsar:Dropbox:bober - 13-14:resitve:2013-RU-05-EN-04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9297" y="2513672"/>
            <a:ext cx="1880442" cy="2671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98869" y="3422650"/>
            <a:ext cx="508000" cy="3175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39095" y="3422650"/>
            <a:ext cx="508000" cy="3175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90365" y="3422650"/>
            <a:ext cx="508000" cy="31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6388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Dvigalo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65279"/>
          </a:xfrm>
        </p:spPr>
        <p:txBody>
          <a:bodyPr>
            <a:normAutofit/>
          </a:bodyPr>
          <a:lstStyle/>
          <a:p>
            <a:r>
              <a:rPr lang="sl-SI" dirty="0"/>
              <a:t>Trije bobri so vstopili v dvigalo v devetem nadstropju. Eden se pelje v prvega, eden v šestnajstega in eden v dvajsetega</a:t>
            </a:r>
            <a:r>
              <a:rPr lang="sl-SI" dirty="0" smtClean="0"/>
              <a:t>.</a:t>
            </a:r>
            <a:endParaRPr lang="en-US" dirty="0"/>
          </a:p>
          <a:p>
            <a:r>
              <a:rPr lang="sl-SI" dirty="0"/>
              <a:t>Dvigalo jih lahko razvozi na različne načine: lahko bi šlo, recimo, iz 9. v 20. nadstropje, nato v 1. in potem v 16., kar bi krajše opisali z 9 → 20 → 1 → 16. Vendar ta pot gotovo ni najkrajša. Kako mora voziti, da bo naredilo čim krajšo pot</a:t>
            </a:r>
            <a:r>
              <a:rPr lang="sl-SI" dirty="0" smtClean="0"/>
              <a:t>?</a:t>
            </a:r>
          </a:p>
          <a:p>
            <a:endParaRPr lang="sl-SI" sz="900" dirty="0" smtClean="0"/>
          </a:p>
          <a:p>
            <a:pPr marL="1319213" lvl="0" indent="-341313">
              <a:buFont typeface="+mj-lt"/>
              <a:buAutoNum type="alphaUcPeriod"/>
              <a:tabLst>
                <a:tab pos="1316038" algn="l"/>
              </a:tabLst>
            </a:pPr>
            <a:r>
              <a:rPr lang="sl-SI" dirty="0"/>
              <a:t>9 </a:t>
            </a:r>
            <a:r>
              <a:rPr lang="sl-SI" dirty="0">
                <a:sym typeface="Symbol"/>
              </a:rPr>
              <a:t></a:t>
            </a:r>
            <a:r>
              <a:rPr lang="sl-SI" dirty="0"/>
              <a:t> 16 </a:t>
            </a:r>
            <a:r>
              <a:rPr lang="sl-SI" dirty="0">
                <a:sym typeface="Symbol"/>
              </a:rPr>
              <a:t></a:t>
            </a:r>
            <a:r>
              <a:rPr lang="sl-SI" dirty="0"/>
              <a:t> 20 </a:t>
            </a:r>
            <a:r>
              <a:rPr lang="sl-SI" dirty="0">
                <a:sym typeface="Symbol"/>
              </a:rPr>
              <a:t></a:t>
            </a:r>
            <a:r>
              <a:rPr lang="sl-SI" dirty="0"/>
              <a:t> 1</a:t>
            </a:r>
            <a:endParaRPr lang="en-US" dirty="0"/>
          </a:p>
          <a:p>
            <a:pPr marL="1319213" lvl="0" indent="-341313">
              <a:buFont typeface="+mj-lt"/>
              <a:buAutoNum type="alphaUcPeriod"/>
              <a:tabLst>
                <a:tab pos="1316038" algn="l"/>
              </a:tabLst>
            </a:pPr>
            <a:r>
              <a:rPr lang="sl-SI" dirty="0"/>
              <a:t>9 </a:t>
            </a:r>
            <a:r>
              <a:rPr lang="sl-SI" dirty="0">
                <a:sym typeface="Symbol"/>
              </a:rPr>
              <a:t></a:t>
            </a:r>
            <a:r>
              <a:rPr lang="sl-SI" dirty="0"/>
              <a:t> 20 </a:t>
            </a:r>
            <a:r>
              <a:rPr lang="sl-SI" dirty="0">
                <a:sym typeface="Symbol"/>
              </a:rPr>
              <a:t></a:t>
            </a:r>
            <a:r>
              <a:rPr lang="sl-SI" dirty="0"/>
              <a:t> 16 </a:t>
            </a:r>
            <a:r>
              <a:rPr lang="sl-SI" dirty="0">
                <a:sym typeface="Symbol"/>
              </a:rPr>
              <a:t></a:t>
            </a:r>
            <a:r>
              <a:rPr lang="sl-SI" dirty="0"/>
              <a:t> 1</a:t>
            </a:r>
            <a:endParaRPr lang="en-US" dirty="0"/>
          </a:p>
          <a:p>
            <a:pPr marL="1319213" lvl="0" indent="-341313">
              <a:buFont typeface="+mj-lt"/>
              <a:buAutoNum type="alphaUcPeriod"/>
              <a:tabLst>
                <a:tab pos="1316038" algn="l"/>
              </a:tabLst>
            </a:pPr>
            <a:r>
              <a:rPr lang="sl-SI" dirty="0"/>
              <a:t>9 </a:t>
            </a:r>
            <a:r>
              <a:rPr lang="sl-SI" dirty="0">
                <a:sym typeface="Symbol"/>
              </a:rPr>
              <a:t></a:t>
            </a:r>
            <a:r>
              <a:rPr lang="sl-SI" dirty="0"/>
              <a:t> 1 </a:t>
            </a:r>
            <a:r>
              <a:rPr lang="sl-SI" dirty="0">
                <a:sym typeface="Symbol"/>
              </a:rPr>
              <a:t></a:t>
            </a:r>
            <a:r>
              <a:rPr lang="sl-SI" dirty="0"/>
              <a:t> 16 </a:t>
            </a:r>
            <a:r>
              <a:rPr lang="sl-SI" dirty="0">
                <a:sym typeface="Symbol"/>
              </a:rPr>
              <a:t></a:t>
            </a:r>
            <a:r>
              <a:rPr lang="sl-SI" dirty="0"/>
              <a:t> 20</a:t>
            </a:r>
            <a:endParaRPr lang="en-US" dirty="0"/>
          </a:p>
          <a:p>
            <a:pPr marL="1319213" lvl="0" indent="-341313">
              <a:buFont typeface="+mj-lt"/>
              <a:buAutoNum type="alphaUcPeriod"/>
              <a:tabLst>
                <a:tab pos="1316038" algn="l"/>
              </a:tabLst>
            </a:pPr>
            <a:r>
              <a:rPr lang="sl-SI" dirty="0"/>
              <a:t>9 </a:t>
            </a:r>
            <a:r>
              <a:rPr lang="sl-SI" dirty="0">
                <a:sym typeface="Symbol"/>
              </a:rPr>
              <a:t></a:t>
            </a:r>
            <a:r>
              <a:rPr lang="sl-SI" dirty="0"/>
              <a:t> 16 </a:t>
            </a:r>
            <a:r>
              <a:rPr lang="sl-SI" dirty="0">
                <a:sym typeface="Symbol"/>
              </a:rPr>
              <a:t></a:t>
            </a:r>
            <a:r>
              <a:rPr lang="sl-SI" dirty="0"/>
              <a:t> 1 </a:t>
            </a:r>
            <a:r>
              <a:rPr lang="sl-SI" dirty="0">
                <a:sym typeface="Symbol"/>
              </a:rPr>
              <a:t></a:t>
            </a:r>
            <a:r>
              <a:rPr lang="sl-SI" dirty="0"/>
              <a:t> </a:t>
            </a:r>
            <a:r>
              <a:rPr lang="sl-SI" dirty="0" smtClean="0"/>
              <a:t>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01909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Barvanje</a:t>
            </a:r>
            <a:r>
              <a:rPr lang="en-US" dirty="0" smtClean="0"/>
              <a:t> </a:t>
            </a:r>
            <a:r>
              <a:rPr lang="en-US" dirty="0" err="1" smtClean="0"/>
              <a:t>plošč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Bobri so tlakovali cesto s ploščami. Zdaj bi jih radi pobarvali z modro, rdečo in rumeno barvo. Dve plošči, ki se dotikata, morata biti različnih barv.</a:t>
            </a:r>
            <a:endParaRPr lang="en-US" dirty="0"/>
          </a:p>
          <a:p>
            <a:r>
              <a:rPr lang="sl-SI" dirty="0"/>
              <a:t>Dve plošči so že pobarvali z modro in rdečo. Kakšne barve bo plošča, ki je označena z X?</a:t>
            </a:r>
            <a:endParaRPr lang="en-US" dirty="0"/>
          </a:p>
          <a:p>
            <a:endParaRPr lang="en-US" dirty="0"/>
          </a:p>
        </p:txBody>
      </p:sp>
      <p:pic>
        <p:nvPicPr>
          <p:cNvPr id="6" name="Picture 5" descr="plošč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1565" y="3771599"/>
            <a:ext cx="2396434" cy="2070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086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Barvanje</a:t>
            </a:r>
            <a:r>
              <a:rPr lang="en-US" dirty="0" smtClean="0"/>
              <a:t> </a:t>
            </a:r>
            <a:r>
              <a:rPr lang="en-US" dirty="0" err="1" smtClean="0"/>
              <a:t>plošč</a:t>
            </a:r>
            <a:r>
              <a:rPr lang="en-US" dirty="0" smtClean="0"/>
              <a:t> (</a:t>
            </a:r>
            <a:r>
              <a:rPr lang="en-US" dirty="0" err="1" smtClean="0"/>
              <a:t>rešitev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5" name="Picture 4" descr="plosce-resitev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6475" y="2007153"/>
            <a:ext cx="4082133" cy="3525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3266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Najvišje</a:t>
            </a:r>
            <a:r>
              <a:rPr lang="en-US" dirty="0" smtClean="0"/>
              <a:t> </a:t>
            </a:r>
            <a:r>
              <a:rPr lang="en-US" dirty="0" err="1" smtClean="0"/>
              <a:t>drevo</a:t>
            </a:r>
            <a:r>
              <a:rPr lang="en-US" dirty="0" smtClean="0"/>
              <a:t> 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Slika kaže razpored dreves v Bobrovem gaju in njihove višine. Bobri v gozdu ne vidijo daleč: od vsakega drevesa se vidi le nekaj sosednjih dreves. Na sliki so povezana tista drevesa, ki so dovolj blizu skupaj, da bober, ki stoji pod enim, vidi drugega.</a:t>
            </a:r>
          </a:p>
          <a:p>
            <a:endParaRPr lang="en-US" dirty="0"/>
          </a:p>
          <a:p>
            <a:r>
              <a:rPr lang="sl-SI" dirty="0"/>
              <a:t>Bobrček Matevž se želi postavljati pred Saro tako, da bo preglodal najvišje drevo, ki ga lahko najde. Kako naj ga poišče? Korakal bo od drevesa do drevesa: v vsakem koraku se bo ozrl po sosednjih drevesih in šel k najvišjemu med njimi, vse dokler ne pride do drevesa, ki je obkroženo s samimi manjšimi drevesi</a:t>
            </a:r>
            <a:r>
              <a:rPr lang="sl-SI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73612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noProof="1" smtClean="0"/>
              <a:t>Letališče</a:t>
            </a:r>
            <a:endParaRPr lang="sl-SI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279874" cy="4525963"/>
          </a:xfrm>
        </p:spPr>
        <p:txBody>
          <a:bodyPr/>
          <a:lstStyle/>
          <a:p>
            <a:r>
              <a:rPr lang="sl-SI" sz="2400" noProof="1" smtClean="0"/>
              <a:t>Na letališču imajo krožni trak za prtljago, ki se vrti, kot je označeno na sliki. Delavec nanj nalaga kovčke, tako da pred vsakim kovčkom izpusti dve prazni mesti (pazi: dve </a:t>
            </a:r>
            <a:r>
              <a:rPr lang="sl-SI" sz="2400" i="1" noProof="1" smtClean="0"/>
              <a:t>prazni</a:t>
            </a:r>
            <a:r>
              <a:rPr lang="sl-SI" sz="2400" noProof="1" smtClean="0"/>
              <a:t> mesti, ne dve mesti) in postavi kovček na tretje prazno mesto.</a:t>
            </a:r>
          </a:p>
          <a:p>
            <a:r>
              <a:rPr lang="sl-SI" sz="2400" noProof="1" smtClean="0"/>
              <a:t>Kako bo videti trak, ko bo nanj zložil vso prtljago s slike na desni?</a:t>
            </a:r>
          </a:p>
          <a:p>
            <a:endParaRPr lang="sl-SI" noProof="1"/>
          </a:p>
        </p:txBody>
      </p:sp>
      <p:pic>
        <p:nvPicPr>
          <p:cNvPr id="10" name="Picture 9" descr="2013_AT_04_Answer_A_v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724116"/>
            <a:ext cx="1776796" cy="1041400"/>
          </a:xfrm>
          <a:prstGeom prst="rect">
            <a:avLst/>
          </a:prstGeom>
        </p:spPr>
      </p:pic>
      <p:pic>
        <p:nvPicPr>
          <p:cNvPr id="11" name="Picture 10" descr="2013_AT_04_Answer_B_v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225" y="4724116"/>
            <a:ext cx="1751888" cy="1041400"/>
          </a:xfrm>
          <a:prstGeom prst="rect">
            <a:avLst/>
          </a:prstGeom>
        </p:spPr>
      </p:pic>
      <p:pic>
        <p:nvPicPr>
          <p:cNvPr id="12" name="Picture 11" descr="2013_AT_04_Answer_C_v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0342" y="4724116"/>
            <a:ext cx="1760113" cy="1041400"/>
          </a:xfrm>
          <a:prstGeom prst="rect">
            <a:avLst/>
          </a:prstGeom>
        </p:spPr>
      </p:pic>
      <p:pic>
        <p:nvPicPr>
          <p:cNvPr id="13" name="Picture 12" descr="2013_AT_04_Answer_D_v1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683" y="4724116"/>
            <a:ext cx="1768415" cy="1041400"/>
          </a:xfrm>
          <a:prstGeom prst="rect">
            <a:avLst/>
          </a:prstGeom>
        </p:spPr>
      </p:pic>
      <p:pic>
        <p:nvPicPr>
          <p:cNvPr id="14" name="Picture 13" descr="letalisce-naloga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071" y="1447184"/>
            <a:ext cx="2082521" cy="2737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2991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Najvišje</a:t>
            </a:r>
            <a:r>
              <a:rPr lang="en-US" dirty="0" smtClean="0"/>
              <a:t> </a:t>
            </a:r>
            <a:r>
              <a:rPr lang="en-US" dirty="0" err="1" smtClean="0"/>
              <a:t>drevo</a:t>
            </a:r>
            <a:r>
              <a:rPr lang="en-US" dirty="0" smtClean="0"/>
              <a:t>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Iskanje začne ob petmetrskem drevesu na jugu gozda. Ozre se </a:t>
            </a:r>
            <a:r>
              <a:rPr lang="sl-SI" dirty="0" smtClean="0"/>
              <a:t>naokrog in </a:t>
            </a:r>
            <a:r>
              <a:rPr lang="sl-SI" dirty="0"/>
              <a:t>odkoraka k najvišjemu, osemmetrskemu. Spet se ozre </a:t>
            </a:r>
            <a:r>
              <a:rPr lang="sl-SI" dirty="0" smtClean="0"/>
              <a:t>in </a:t>
            </a:r>
            <a:r>
              <a:rPr lang="sl-SI" dirty="0"/>
              <a:t>gre k najvišjemu od sosednjih..</a:t>
            </a:r>
            <a:r>
              <a:rPr lang="sl-SI" dirty="0" smtClean="0"/>
              <a:t>.</a:t>
            </a:r>
            <a:endParaRPr lang="en-US" dirty="0"/>
          </a:p>
          <a:p>
            <a:endParaRPr lang="en-US" dirty="0"/>
          </a:p>
        </p:txBody>
      </p:sp>
      <p:pic>
        <p:nvPicPr>
          <p:cNvPr id="4" name="Slika 75" descr="http://193.2.76.46/display/112/resources/2013_SI_05_forest_and_rocks_v1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8317" y="2485073"/>
            <a:ext cx="5753100" cy="364109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457200" y="5496331"/>
            <a:ext cx="60959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dirty="0" smtClean="0"/>
              <a:t>Kje bo končal? Kako visoko drevo bo podrl?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00294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Najvišje</a:t>
            </a:r>
            <a:r>
              <a:rPr lang="en-US" dirty="0"/>
              <a:t> </a:t>
            </a:r>
            <a:r>
              <a:rPr lang="en-US" dirty="0" err="1" smtClean="0"/>
              <a:t>drevo</a:t>
            </a:r>
            <a:r>
              <a:rPr lang="en-US" dirty="0" smtClean="0"/>
              <a:t> (</a:t>
            </a:r>
            <a:r>
              <a:rPr lang="en-US" dirty="0" err="1" smtClean="0"/>
              <a:t>rešitev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4" name="Picture 3" descr="Macintosh HD:Users:janezdemsar:Dropbox:bober - 13-14:resitve:2013-SI-05 forest and rocks - resitev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576" y="1609407"/>
            <a:ext cx="6953264" cy="43988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36197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Pretakanje</a:t>
            </a:r>
            <a:r>
              <a:rPr lang="en-US" dirty="0" smtClean="0"/>
              <a:t> </a:t>
            </a:r>
            <a:r>
              <a:rPr lang="en-US" dirty="0" err="1" smtClean="0"/>
              <a:t>vode</a:t>
            </a:r>
            <a:r>
              <a:rPr lang="en-US" dirty="0" smtClean="0"/>
              <a:t> 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Bobrčki sedijo ob jezeru in pretakajo vodo med posodama A in B; v prvo gre pet in v drugo sedem decilitrov. V vsakem koraku lahko</a:t>
            </a:r>
            <a:endParaRPr lang="en-US" dirty="0"/>
          </a:p>
          <a:p>
            <a:pPr marL="576263" lvl="0" indent="-352425">
              <a:buFont typeface="Arial"/>
              <a:buChar char="•"/>
            </a:pPr>
            <a:r>
              <a:rPr lang="sl-SI" dirty="0"/>
              <a:t>napolnijo posodo (do vrha) z vodo iz jezera, kar označijo z J → A ali J → B;</a:t>
            </a:r>
            <a:endParaRPr lang="en-US" dirty="0"/>
          </a:p>
          <a:p>
            <a:pPr marL="576263" lvl="0" indent="-352425">
              <a:buFont typeface="Arial"/>
              <a:buChar char="•"/>
            </a:pPr>
            <a:r>
              <a:rPr lang="sl-SI" dirty="0"/>
              <a:t>zlijejo (vso) vodo iz posode v jezero (A → J ali B → J);</a:t>
            </a:r>
            <a:endParaRPr lang="en-US" dirty="0"/>
          </a:p>
          <a:p>
            <a:pPr marL="576263" lvl="0" indent="-352425">
              <a:buFont typeface="Arial"/>
              <a:buChar char="•"/>
            </a:pPr>
            <a:r>
              <a:rPr lang="sl-SI" dirty="0"/>
              <a:t>pretočijo vodo iz ene posode v drugo (A → B ali B → A); vedno pretočijo toliko vode, kolikor je mogoče, torej tako, da je druga posoda čisto polna ali pa prva čisto prazna.</a:t>
            </a:r>
            <a:endParaRPr lang="en-US" dirty="0"/>
          </a:p>
          <a:p>
            <a:r>
              <a:rPr lang="sl-SI" dirty="0"/>
              <a:t>V začetku sta obe posodi prazni.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0033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Pretakanje</a:t>
            </a:r>
            <a:r>
              <a:rPr lang="en-US" dirty="0" smtClean="0"/>
              <a:t> </a:t>
            </a:r>
            <a:r>
              <a:rPr lang="en-US" dirty="0" err="1" smtClean="0"/>
              <a:t>vode</a:t>
            </a:r>
            <a:r>
              <a:rPr lang="en-US" dirty="0" smtClean="0"/>
              <a:t>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Bobri </a:t>
            </a:r>
            <a:r>
              <a:rPr lang="sl-SI" dirty="0"/>
              <a:t>naredijo tole:</a:t>
            </a:r>
            <a:endParaRPr lang="en-US" dirty="0"/>
          </a:p>
          <a:p>
            <a:pPr marL="1316038"/>
            <a:r>
              <a:rPr lang="sl-SI" dirty="0"/>
              <a:t>J → A</a:t>
            </a:r>
            <a:endParaRPr lang="en-US" dirty="0"/>
          </a:p>
          <a:p>
            <a:pPr marL="1316038"/>
            <a:r>
              <a:rPr lang="sl-SI" dirty="0"/>
              <a:t>A → B</a:t>
            </a:r>
            <a:endParaRPr lang="en-US" dirty="0"/>
          </a:p>
          <a:p>
            <a:pPr marL="1316038"/>
            <a:r>
              <a:rPr lang="sl-SI" dirty="0"/>
              <a:t>J → A</a:t>
            </a:r>
            <a:endParaRPr lang="en-US" dirty="0"/>
          </a:p>
          <a:p>
            <a:pPr marL="1316038"/>
            <a:r>
              <a:rPr lang="sl-SI" dirty="0"/>
              <a:t>A → B</a:t>
            </a:r>
            <a:endParaRPr lang="en-US" dirty="0"/>
          </a:p>
          <a:p>
            <a:pPr marL="1316038"/>
            <a:r>
              <a:rPr lang="sl-SI" dirty="0"/>
              <a:t>B → J</a:t>
            </a:r>
            <a:endParaRPr lang="en-US" dirty="0"/>
          </a:p>
          <a:p>
            <a:pPr marL="1316038"/>
            <a:r>
              <a:rPr lang="sl-SI" dirty="0"/>
              <a:t>A → B</a:t>
            </a:r>
            <a:endParaRPr lang="en-US" dirty="0"/>
          </a:p>
          <a:p>
            <a:pPr marL="1316038"/>
            <a:r>
              <a:rPr lang="sl-SI" dirty="0"/>
              <a:t>J → A</a:t>
            </a:r>
            <a:endParaRPr lang="en-US" dirty="0"/>
          </a:p>
          <a:p>
            <a:r>
              <a:rPr lang="sl-SI" dirty="0"/>
              <a:t>Koliko vode je na koncu v posodi B?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7664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Pretakanje</a:t>
            </a:r>
            <a:r>
              <a:rPr lang="en-US" dirty="0" smtClean="0"/>
              <a:t> </a:t>
            </a:r>
            <a:r>
              <a:rPr lang="en-US" dirty="0" err="1" smtClean="0"/>
              <a:t>vode</a:t>
            </a:r>
            <a:r>
              <a:rPr lang="en-US" dirty="0" smtClean="0"/>
              <a:t> (</a:t>
            </a:r>
            <a:r>
              <a:rPr lang="en-US" dirty="0" err="1" smtClean="0"/>
              <a:t>rešitev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5" name="Picture 4" descr="vvod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420" y="1359966"/>
            <a:ext cx="3372634" cy="4842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3794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Črviva vrtavka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1958" y="1600200"/>
            <a:ext cx="5693627" cy="4525963"/>
          </a:xfrm>
        </p:spPr>
        <p:txBody>
          <a:bodyPr>
            <a:normAutofit fontScale="92500" lnSpcReduction="10000"/>
          </a:bodyPr>
          <a:lstStyle/>
          <a:p>
            <a:r>
              <a:rPr lang="sl-SI"/>
              <a:t>Bobri se igrajo s kosom lesa, ki so ga navrtali črvi. Iz njega so izrezali kolo in ga postavili v stojalo, da ga lahko obračajo levo in desno. V luknjo na sredini dajo kroglico. Nato obračajo krog levo in desno, dokler kroglica ne pripotuje po črvjih kanalih ven iz kroga. S kakšnim zaporedjem obratov jim bo to uspelo?</a:t>
            </a:r>
            <a:endParaRPr lang="en-US"/>
          </a:p>
          <a:p>
            <a:r>
              <a:rPr lang="sl-SI"/>
              <a:t>D pomeni, da krog obrnejo za 90 stopinj na desno, L na levo.</a:t>
            </a:r>
            <a:endParaRPr lang="en-US"/>
          </a:p>
          <a:p>
            <a:pPr marL="741363" lvl="0" indent="-396875">
              <a:buFont typeface="+mj-lt"/>
              <a:buAutoNum type="alphaUcPeriod"/>
            </a:pPr>
            <a:r>
              <a:rPr lang="sl-SI"/>
              <a:t>L D D L D</a:t>
            </a:r>
            <a:endParaRPr lang="en-US"/>
          </a:p>
          <a:p>
            <a:pPr marL="741363" lvl="0" indent="-396875">
              <a:buFont typeface="+mj-lt"/>
              <a:buAutoNum type="alphaUcPeriod"/>
            </a:pPr>
            <a:r>
              <a:rPr lang="sl-SI"/>
              <a:t>D L D L L</a:t>
            </a:r>
            <a:endParaRPr lang="en-US"/>
          </a:p>
          <a:p>
            <a:pPr marL="741363" lvl="0" indent="-396875">
              <a:buFont typeface="+mj-lt"/>
              <a:buAutoNum type="alphaUcPeriod"/>
            </a:pPr>
            <a:r>
              <a:rPr lang="sl-SI"/>
              <a:t>L D D L D L</a:t>
            </a:r>
            <a:endParaRPr lang="en-US"/>
          </a:p>
          <a:p>
            <a:pPr marL="741363" lvl="0" indent="-396875">
              <a:buFont typeface="+mj-lt"/>
              <a:buAutoNum type="alphaUcPeriod"/>
            </a:pPr>
            <a:r>
              <a:rPr lang="sl-SI"/>
              <a:t>L D D D D L</a:t>
            </a:r>
            <a:endParaRPr lang="en-US"/>
          </a:p>
          <a:p>
            <a:endParaRPr lang="en-US"/>
          </a:p>
        </p:txBody>
      </p:sp>
      <p:pic>
        <p:nvPicPr>
          <p:cNvPr id="5" name="Picture 4" descr="crviva-nalog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88" y="1813244"/>
            <a:ext cx="2914564" cy="3870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8337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Črviva vrtavka (rešitev)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Pravilno zaporedje je</a:t>
            </a:r>
          </a:p>
          <a:p>
            <a:pPr lvl="0"/>
            <a:r>
              <a:rPr lang="sl-SI"/>
              <a:t>L D D L D L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1274" y="1600200"/>
            <a:ext cx="3349390" cy="4448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6707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Natakar (1)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/>
              <a:t>Natakar Bob je dobil naročilo za jagodni sok, limonin sok, pomarančni sok in vodo (H</a:t>
            </a:r>
            <a:r>
              <a:rPr lang="sl-SI" baseline="-25000"/>
              <a:t>2</a:t>
            </a:r>
            <a:r>
              <a:rPr lang="sl-SI"/>
              <a:t>O). Ko je napolnil kozarce, je opazil, da so označeni (slika sadja) in da ni uporabil pravih kozarcev za pravi sok.</a:t>
            </a:r>
            <a:endParaRPr lang="en-US"/>
          </a:p>
          <a:p>
            <a:pPr marL="342900" lvl="0" indent="-342900">
              <a:buFont typeface="Arial"/>
              <a:buChar char="•"/>
            </a:pPr>
            <a:r>
              <a:rPr lang="sl-SI"/>
              <a:t>V kozarcu 1 je namesto jagodnega pomarančni sok.</a:t>
            </a:r>
            <a:endParaRPr lang="en-US"/>
          </a:p>
          <a:p>
            <a:pPr marL="342900" lvl="0" indent="-342900">
              <a:buFont typeface="Arial"/>
              <a:buChar char="•"/>
            </a:pPr>
            <a:r>
              <a:rPr lang="sl-SI"/>
              <a:t>V kozarcu 2 je namesto limoninega soka jagodni sok.</a:t>
            </a:r>
            <a:endParaRPr lang="en-US"/>
          </a:p>
          <a:p>
            <a:pPr marL="342900" lvl="0" indent="-342900">
              <a:buFont typeface="Arial"/>
              <a:buChar char="•"/>
            </a:pPr>
            <a:r>
              <a:rPr lang="sl-SI"/>
              <a:t>V kozarcu 3 je namesto pomarančnega soka limonin sok.</a:t>
            </a:r>
            <a:endParaRPr lang="en-US"/>
          </a:p>
          <a:p>
            <a:pPr marL="342900" lvl="0" indent="-342900">
              <a:buFont typeface="Arial"/>
              <a:buChar char="•"/>
            </a:pPr>
            <a:r>
              <a:rPr lang="sl-SI"/>
              <a:t>V kozarcu 4 je voda.</a:t>
            </a:r>
            <a:endParaRPr lang="en-US"/>
          </a:p>
          <a:p>
            <a:r>
              <a:rPr lang="sl-SI"/>
              <a:t>Sklenil je popraviti napako. Na voljo ima le te štiri kozarce. Sokov ne sme mešati ali jih zliti v umivalnik. V umivalnik sme, če hoče, izliti le vodo.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0660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Natakar 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07849"/>
            <a:ext cx="8229600" cy="3318314"/>
          </a:xfrm>
        </p:spPr>
        <p:txBody>
          <a:bodyPr/>
          <a:lstStyle/>
          <a:p>
            <a:r>
              <a:rPr lang="sl-SI"/>
              <a:t>Izberi pravo zaporedje prelivanja sokov.</a:t>
            </a:r>
            <a:endParaRPr lang="en-US"/>
          </a:p>
          <a:p>
            <a:endParaRPr lang="en-US"/>
          </a:p>
        </p:txBody>
      </p:sp>
      <p:pic>
        <p:nvPicPr>
          <p:cNvPr id="4" name="Picture 3" descr="C:\Users\Špela\Dropbox\bober - 13-14\izvozene naloge\Natakar\resources\2013_SI_14_BoberMixJars_v4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4830" y="1518043"/>
            <a:ext cx="2974340" cy="102171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/>
            </a:ext>
          </a:extLst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0625329"/>
              </p:ext>
            </p:extLst>
          </p:nvPr>
        </p:nvGraphicFramePr>
        <p:xfrm>
          <a:off x="558470" y="3370910"/>
          <a:ext cx="8277606" cy="260747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39208"/>
                <a:gridCol w="2339091"/>
                <a:gridCol w="1539208"/>
                <a:gridCol w="2860099"/>
              </a:tblGrid>
              <a:tr h="370339">
                <a:tc>
                  <a:txBody>
                    <a:bodyPr/>
                    <a:lstStyle/>
                    <a:p>
                      <a:pPr algn="ctr"/>
                      <a:r>
                        <a:rPr lang="sl-SI" sz="1800" kern="1200">
                          <a:effectLst/>
                        </a:rPr>
                        <a:t>A.</a:t>
                      </a:r>
                      <a:endParaRPr lang="en-US" sz="1800" b="1" kern="120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800" kern="1200">
                          <a:effectLst/>
                        </a:rPr>
                        <a:t>B.</a:t>
                      </a:r>
                      <a:endParaRPr lang="en-US" sz="1800" b="1" kern="120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800" kern="1200">
                          <a:effectLst/>
                        </a:rPr>
                        <a:t>C.</a:t>
                      </a:r>
                      <a:endParaRPr lang="en-US" sz="1800" b="1" kern="120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800" kern="1200">
                          <a:effectLst/>
                        </a:rPr>
                        <a:t>D.</a:t>
                      </a:r>
                      <a:endParaRPr lang="en-US" sz="1800" b="1" kern="120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2237138">
                <a:tc>
                  <a:txBody>
                    <a:bodyPr/>
                    <a:lstStyle/>
                    <a:p>
                      <a:r>
                        <a:rPr lang="sl-SI" sz="1800" kern="1200">
                          <a:effectLst/>
                        </a:rPr>
                        <a:t>2 prelije v 1</a:t>
                      </a:r>
                      <a:endParaRPr lang="en-US" sz="1800" kern="1200">
                        <a:effectLst/>
                      </a:endParaRPr>
                    </a:p>
                    <a:p>
                      <a:r>
                        <a:rPr lang="sl-SI" sz="1800" kern="1200">
                          <a:effectLst/>
                        </a:rPr>
                        <a:t>3 prelije v 2</a:t>
                      </a:r>
                      <a:endParaRPr lang="en-US" sz="1800" kern="1200">
                        <a:effectLst/>
                      </a:endParaRPr>
                    </a:p>
                    <a:p>
                      <a:r>
                        <a:rPr lang="sl-SI" sz="1800" kern="1200">
                          <a:effectLst/>
                        </a:rPr>
                        <a:t>1 prelije v 3</a:t>
                      </a:r>
                      <a:r>
                        <a:rPr lang="en-US">
                          <a:effectLst/>
                        </a:rPr>
                        <a:t> </a:t>
                      </a:r>
                      <a:endParaRPr lang="en-US"/>
                    </a:p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800" kern="1200">
                          <a:effectLst/>
                        </a:rPr>
                        <a:t>4 izlije v umivalnik</a:t>
                      </a:r>
                      <a:endParaRPr lang="en-US" sz="1800" kern="1200">
                        <a:effectLst/>
                      </a:endParaRPr>
                    </a:p>
                    <a:p>
                      <a:r>
                        <a:rPr lang="sl-SI" sz="1800" kern="1200">
                          <a:effectLst/>
                        </a:rPr>
                        <a:t>1 prelije v 4</a:t>
                      </a:r>
                      <a:endParaRPr lang="en-US" sz="1800" kern="1200">
                        <a:effectLst/>
                      </a:endParaRPr>
                    </a:p>
                    <a:p>
                      <a:r>
                        <a:rPr lang="sl-SI" sz="1800" kern="1200">
                          <a:effectLst/>
                        </a:rPr>
                        <a:t>2 prelije v 1</a:t>
                      </a:r>
                      <a:endParaRPr lang="en-US" sz="1800" kern="1200">
                        <a:effectLst/>
                      </a:endParaRPr>
                    </a:p>
                    <a:p>
                      <a:r>
                        <a:rPr lang="sl-SI" sz="1800" kern="1200">
                          <a:effectLst/>
                        </a:rPr>
                        <a:t>3 prelije v 2</a:t>
                      </a:r>
                      <a:endParaRPr lang="en-US" sz="1800" kern="1200">
                        <a:effectLst/>
                      </a:endParaRPr>
                    </a:p>
                    <a:p>
                      <a:r>
                        <a:rPr lang="sl-SI" sz="1800" kern="1200">
                          <a:effectLst/>
                        </a:rPr>
                        <a:t>4 prelije v 3</a:t>
                      </a:r>
                      <a:endParaRPr lang="en-US" sz="1800" kern="1200">
                        <a:effectLst/>
                      </a:endParaRPr>
                    </a:p>
                    <a:p>
                      <a:r>
                        <a:rPr lang="sl-SI" sz="1800" kern="1200">
                          <a:effectLst/>
                        </a:rPr>
                        <a:t>natoči vodo v 4</a:t>
                      </a:r>
                      <a:r>
                        <a:rPr lang="en-US">
                          <a:effectLst/>
                        </a:rPr>
                        <a:t> </a:t>
                      </a:r>
                      <a:endParaRPr lang="en-US"/>
                    </a:p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800" kern="1200">
                          <a:effectLst/>
                        </a:rPr>
                        <a:t>2 prelije v 1</a:t>
                      </a:r>
                      <a:endParaRPr lang="en-US" sz="1800" kern="1200">
                        <a:effectLst/>
                      </a:endParaRPr>
                    </a:p>
                    <a:p>
                      <a:r>
                        <a:rPr lang="sl-SI" sz="1800" kern="1200">
                          <a:effectLst/>
                        </a:rPr>
                        <a:t>3 prelije v 2</a:t>
                      </a:r>
                      <a:endParaRPr lang="en-US" sz="1800" kern="1200">
                        <a:effectLst/>
                      </a:endParaRPr>
                    </a:p>
                    <a:p>
                      <a:r>
                        <a:rPr lang="sl-SI" sz="1800" kern="1200">
                          <a:effectLst/>
                        </a:rPr>
                        <a:t>2 prelije v 1</a:t>
                      </a:r>
                      <a:r>
                        <a:rPr lang="en-US">
                          <a:effectLst/>
                        </a:rPr>
                        <a:t> </a:t>
                      </a:r>
                      <a:endParaRPr lang="en-US"/>
                    </a:p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800" kern="1200">
                          <a:effectLst/>
                        </a:rPr>
                        <a:t>4 izlije v umivalnik</a:t>
                      </a:r>
                      <a:endParaRPr lang="en-US" sz="1800" kern="1200">
                        <a:effectLst/>
                      </a:endParaRPr>
                    </a:p>
                    <a:p>
                      <a:r>
                        <a:rPr lang="sl-SI" sz="1800" kern="1200">
                          <a:effectLst/>
                        </a:rPr>
                        <a:t>2 prelije v 1</a:t>
                      </a:r>
                      <a:endParaRPr lang="en-US" sz="1800" kern="1200">
                        <a:effectLst/>
                      </a:endParaRPr>
                    </a:p>
                    <a:p>
                      <a:r>
                        <a:rPr lang="sl-SI" sz="1800" kern="1200">
                          <a:effectLst/>
                        </a:rPr>
                        <a:t>3 prelije v 2</a:t>
                      </a:r>
                      <a:endParaRPr lang="en-US" sz="1800" kern="1200">
                        <a:effectLst/>
                      </a:endParaRPr>
                    </a:p>
                    <a:p>
                      <a:r>
                        <a:rPr lang="sl-SI" sz="1800" kern="1200">
                          <a:effectLst/>
                        </a:rPr>
                        <a:t>1 prelije v 3</a:t>
                      </a:r>
                      <a:endParaRPr lang="en-US" sz="1800" kern="1200">
                        <a:effectLst/>
                      </a:endParaRPr>
                    </a:p>
                    <a:p>
                      <a:r>
                        <a:rPr lang="sl-SI" sz="1800" kern="1200">
                          <a:effectLst/>
                        </a:rPr>
                        <a:t>natoči vodo v 4</a:t>
                      </a:r>
                      <a:r>
                        <a:rPr lang="en-US">
                          <a:effectLst/>
                        </a:rPr>
                        <a:t> </a:t>
                      </a:r>
                      <a:endParaRPr lang="en-US"/>
                    </a:p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06765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Natakar (rešitev)</a:t>
            </a:r>
          </a:p>
        </p:txBody>
      </p:sp>
      <p:pic>
        <p:nvPicPr>
          <p:cNvPr id="5" name="Picture 4" descr="natakar-resitev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58" y="1559665"/>
            <a:ext cx="8120313" cy="3811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7917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Letališče</a:t>
            </a:r>
            <a:r>
              <a:rPr lang="en-US" dirty="0"/>
              <a:t> (</a:t>
            </a:r>
            <a:r>
              <a:rPr lang="en-US" dirty="0" err="1" smtClean="0"/>
              <a:t>rešitev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185793"/>
          </a:xfrm>
        </p:spPr>
        <p:txBody>
          <a:bodyPr/>
          <a:lstStyle/>
          <a:p>
            <a:r>
              <a:rPr lang="en-US" dirty="0" err="1" smtClean="0"/>
              <a:t>Namesto</a:t>
            </a:r>
            <a:r>
              <a:rPr lang="en-US" dirty="0" smtClean="0"/>
              <a:t>, da </a:t>
            </a:r>
            <a:r>
              <a:rPr lang="en-US" dirty="0" err="1" smtClean="0"/>
              <a:t>vrtimo</a:t>
            </a:r>
            <a:r>
              <a:rPr lang="en-US" dirty="0" smtClean="0"/>
              <a:t> </a:t>
            </a:r>
            <a:r>
              <a:rPr lang="en-US" dirty="0" err="1" smtClean="0"/>
              <a:t>trak</a:t>
            </a:r>
            <a:r>
              <a:rPr lang="en-US" dirty="0" smtClean="0"/>
              <a:t>,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raje</a:t>
            </a:r>
            <a:r>
              <a:rPr lang="en-US" dirty="0" smtClean="0"/>
              <a:t> </a:t>
            </a:r>
            <a:r>
              <a:rPr lang="en-US" dirty="0" err="1" smtClean="0"/>
              <a:t>predstavljajmo</a:t>
            </a:r>
            <a:r>
              <a:rPr lang="en-US" dirty="0" smtClean="0"/>
              <a:t>, da </a:t>
            </a:r>
            <a:r>
              <a:rPr lang="en-US" dirty="0" err="1" smtClean="0"/>
              <a:t>delavec</a:t>
            </a:r>
            <a:r>
              <a:rPr lang="en-US" dirty="0" smtClean="0"/>
              <a:t> </a:t>
            </a:r>
            <a:r>
              <a:rPr lang="en-US" dirty="0" err="1" smtClean="0"/>
              <a:t>hodi</a:t>
            </a:r>
            <a:r>
              <a:rPr lang="en-US" dirty="0" smtClean="0"/>
              <a:t> </a:t>
            </a:r>
            <a:r>
              <a:rPr lang="en-US" dirty="0" err="1" smtClean="0"/>
              <a:t>okrog</a:t>
            </a:r>
            <a:r>
              <a:rPr lang="en-US" dirty="0" smtClean="0"/>
              <a:t> </a:t>
            </a:r>
            <a:r>
              <a:rPr lang="en-US" dirty="0" err="1" smtClean="0"/>
              <a:t>njega</a:t>
            </a:r>
            <a:r>
              <a:rPr lang="en-US" dirty="0" smtClean="0"/>
              <a:t> in </a:t>
            </a:r>
            <a:r>
              <a:rPr lang="en-US" dirty="0" err="1" smtClean="0"/>
              <a:t>odlaga</a:t>
            </a:r>
            <a:r>
              <a:rPr lang="en-US" dirty="0" smtClean="0"/>
              <a:t> </a:t>
            </a:r>
            <a:r>
              <a:rPr lang="en-US" dirty="0" err="1" smtClean="0"/>
              <a:t>kovčke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vsako</a:t>
            </a:r>
            <a:r>
              <a:rPr lang="en-US" dirty="0" smtClean="0"/>
              <a:t> </a:t>
            </a:r>
            <a:r>
              <a:rPr lang="en-US" dirty="0" err="1" smtClean="0"/>
              <a:t>drugo</a:t>
            </a:r>
            <a:r>
              <a:rPr lang="en-US" dirty="0" smtClean="0"/>
              <a:t> </a:t>
            </a:r>
            <a:r>
              <a:rPr lang="en-US" dirty="0" err="1" smtClean="0"/>
              <a:t>prosto</a:t>
            </a:r>
            <a:r>
              <a:rPr lang="en-US" dirty="0" smtClean="0"/>
              <a:t> </a:t>
            </a:r>
            <a:r>
              <a:rPr lang="en-US" dirty="0" err="1" smtClean="0"/>
              <a:t>mesto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" name="Picture 3" descr="Macintosh HD:Users:janezdemsar:Desktop:airport-stat1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53" y="2509918"/>
            <a:ext cx="1752600" cy="232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Macintosh HD:Users:janezdemsar:Desktop:airport-stat2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711" y="2509918"/>
            <a:ext cx="1752600" cy="232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Macintosh HD:Users:janezdemsar:Desktop:airport-stat3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2569" y="2509918"/>
            <a:ext cx="1752600" cy="232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Macintosh HD:Users:janezdemsar:Desktop:airport-stat4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5178" y="2509918"/>
            <a:ext cx="1752600" cy="232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Macintosh HD:Users:janezdemsar:Desktop:airport-stat5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2509918"/>
            <a:ext cx="1752600" cy="23241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457200" y="5163800"/>
            <a:ext cx="7317409" cy="11857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err="1" smtClean="0"/>
              <a:t>Rezultat</a:t>
            </a:r>
            <a:r>
              <a:rPr lang="en-US" sz="2400" dirty="0" smtClean="0"/>
              <a:t> je </a:t>
            </a:r>
            <a:r>
              <a:rPr lang="en-US" sz="2400" dirty="0" err="1" smtClean="0"/>
              <a:t>enak</a:t>
            </a:r>
            <a:r>
              <a:rPr lang="en-US" sz="2400" dirty="0" smtClean="0"/>
              <a:t> </a:t>
            </a:r>
            <a:r>
              <a:rPr lang="en-US" sz="2400" dirty="0" err="1" smtClean="0"/>
              <a:t>drugemu</a:t>
            </a:r>
            <a:r>
              <a:rPr lang="en-US" sz="2400" dirty="0" smtClean="0"/>
              <a:t> </a:t>
            </a:r>
            <a:r>
              <a:rPr lang="en-US" sz="2400" dirty="0" err="1" smtClean="0"/>
              <a:t>odgovoru</a:t>
            </a:r>
            <a:r>
              <a:rPr lang="en-US" sz="2400" dirty="0" smtClean="0"/>
              <a:t>, le </a:t>
            </a:r>
            <a:r>
              <a:rPr lang="en-US" sz="2400" dirty="0" err="1" smtClean="0"/>
              <a:t>malo</a:t>
            </a:r>
            <a:r>
              <a:rPr lang="en-US" sz="2400" dirty="0" smtClean="0"/>
              <a:t> </a:t>
            </a:r>
            <a:r>
              <a:rPr lang="en-US" sz="2400" dirty="0" err="1" smtClean="0"/>
              <a:t>drugače</a:t>
            </a:r>
            <a:r>
              <a:rPr lang="en-US" sz="2400" dirty="0" smtClean="0"/>
              <a:t> je </a:t>
            </a:r>
            <a:r>
              <a:rPr lang="en-US" sz="2400" dirty="0" err="1" smtClean="0"/>
              <a:t>zasukan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42612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Labirint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463029" cy="4525963"/>
          </a:xfrm>
        </p:spPr>
        <p:txBody>
          <a:bodyPr/>
          <a:lstStyle/>
          <a:p>
            <a:r>
              <a:rPr lang="sl-SI" dirty="0"/>
              <a:t>V labirintu je skrinja z zakladom. </a:t>
            </a:r>
            <a:r>
              <a:rPr lang="sl-SI" dirty="0" smtClean="0"/>
              <a:t>Ponjo pošljemo robota</a:t>
            </a:r>
            <a:r>
              <a:rPr lang="sl-SI" dirty="0"/>
              <a:t>. Katero zaporedje ukazov ga pripelje do zaklada in nazaj</a:t>
            </a:r>
            <a:r>
              <a:rPr lang="sl-SI" dirty="0" smtClean="0"/>
              <a:t>?</a:t>
            </a:r>
          </a:p>
          <a:p>
            <a:endParaRPr lang="en-US" sz="1200" dirty="0"/>
          </a:p>
          <a:p>
            <a:pPr marL="458788" lvl="0" indent="-344488">
              <a:lnSpc>
                <a:spcPct val="150000"/>
              </a:lnSpc>
              <a:buSzPct val="150000"/>
              <a:buFont typeface="+mj-lt"/>
              <a:buAutoNum type="alphaUcPeriod"/>
            </a:pPr>
            <a:r>
              <a:rPr lang="sl-SI" sz="1600" spc="130" dirty="0"/>
              <a:t>← ← ↑ → ↑ ↑ → ↑ ← ← ← → ↑ ↓ ↓ ↓ ← ↑ ↑ → → → ↓ ← ↓ ↓ ← ↓ → →</a:t>
            </a:r>
            <a:endParaRPr lang="en-US" sz="1600" spc="130" dirty="0"/>
          </a:p>
          <a:p>
            <a:pPr marL="458788" lvl="0" indent="-344488">
              <a:lnSpc>
                <a:spcPct val="150000"/>
              </a:lnSpc>
              <a:buSzPct val="150000"/>
              <a:buFont typeface="+mj-lt"/>
              <a:buAutoNum type="alphaUcPeriod"/>
            </a:pPr>
            <a:r>
              <a:rPr lang="sl-SI" sz="1600" spc="130" dirty="0"/>
              <a:t>← ← ↑ ↑ ↑ → ↑ ← ← ← ↓ ↓ → ↑ ↓ ← ↑ ↑ → → → ↓ ← ↓ ↓ ← ↓ → →</a:t>
            </a:r>
            <a:endParaRPr lang="en-US" sz="1600" spc="130" dirty="0"/>
          </a:p>
          <a:p>
            <a:pPr marL="458788" lvl="0" indent="-344488">
              <a:lnSpc>
                <a:spcPct val="150000"/>
              </a:lnSpc>
              <a:buSzPct val="150000"/>
              <a:buFont typeface="+mj-lt"/>
              <a:buAutoNum type="alphaUcPeriod"/>
            </a:pPr>
            <a:r>
              <a:rPr lang="sl-SI" sz="1600" spc="130" dirty="0"/>
              <a:t>← ← ↑ → ↑ ↑ → ↑ ← ← ← ↓ ↓ → ↑ ↓ ← ↑ ↑ → → → ↓ ← ↓ ↓ ← ↓ → →</a:t>
            </a:r>
            <a:endParaRPr lang="en-US" sz="1600" spc="130" dirty="0"/>
          </a:p>
          <a:p>
            <a:pPr marL="458788" lvl="0" indent="-344488">
              <a:lnSpc>
                <a:spcPct val="150000"/>
              </a:lnSpc>
              <a:buSzPct val="150000"/>
              <a:buFont typeface="+mj-lt"/>
              <a:buAutoNum type="alphaUcPeriod"/>
            </a:pPr>
            <a:r>
              <a:rPr lang="sl-SI" sz="1600" spc="130" dirty="0"/>
              <a:t>← ← ↑ → ↑ ↑ → ↑ ← ← ← ↓ → ↓ ↑ ↓ ← ↑ ↑ → → → ↓ ← ↓ ↓ ← ↓ → →</a:t>
            </a:r>
            <a:endParaRPr lang="en-US" sz="1600" spc="130" dirty="0"/>
          </a:p>
          <a:p>
            <a:endParaRPr lang="en-US" dirty="0"/>
          </a:p>
        </p:txBody>
      </p:sp>
      <p:pic>
        <p:nvPicPr>
          <p:cNvPr id="4" name="Slika 92" descr="C:\Users\Špela\Dropbox\bober - 13-14\izvozene naloge\Labirint\resources\labirint1_v1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1512" y="4172813"/>
            <a:ext cx="3677622" cy="19991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088435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Trgovina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2648815" cy="4525963"/>
          </a:xfrm>
        </p:spPr>
        <p:txBody>
          <a:bodyPr/>
          <a:lstStyle/>
          <a:p>
            <a:r>
              <a:rPr lang="sl-SI"/>
              <a:t>Bober Jože je 20. novembra odprl trgovino. V tabeli na levi so našteti izdelki, ki jih ponuja. V prvih dveh dneh je prodal deset izdelkov, ki jih je zabeležil v zvezku „Prodaja“ v tabeli na desni.</a:t>
            </a:r>
            <a:endParaRPr lang="en-US"/>
          </a:p>
        </p:txBody>
      </p:sp>
      <p:pic>
        <p:nvPicPr>
          <p:cNvPr id="5" name="Picture 4" descr="trgovina-resitev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855" y="1600199"/>
            <a:ext cx="5511933" cy="4078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2636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Trgovina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838982" cy="4525963"/>
          </a:xfrm>
        </p:spPr>
        <p:txBody>
          <a:bodyPr>
            <a:normAutofit fontScale="85000" lnSpcReduction="10000"/>
          </a:bodyPr>
          <a:lstStyle/>
          <a:p>
            <a:r>
              <a:rPr lang="sl-SI"/>
              <a:t>Kaj od spodnjega</a:t>
            </a:r>
            <a:br>
              <a:rPr lang="sl-SI"/>
            </a:br>
            <a:r>
              <a:rPr lang="sl-SI" b="1"/>
              <a:t>NE DRŽI</a:t>
            </a:r>
            <a:r>
              <a:rPr lang="sl-SI"/>
              <a:t>?</a:t>
            </a:r>
            <a:endParaRPr lang="en-US"/>
          </a:p>
          <a:p>
            <a:pPr marL="457200" lvl="0" indent="-457200">
              <a:buFont typeface="+mj-lt"/>
              <a:buAutoNum type="alphaUcPeriod"/>
            </a:pPr>
            <a:r>
              <a:rPr lang="sl-SI"/>
              <a:t>21. novembra</a:t>
            </a:r>
            <a:br>
              <a:rPr lang="sl-SI"/>
            </a:br>
            <a:r>
              <a:rPr lang="sl-SI"/>
              <a:t>je Jože prodal</a:t>
            </a:r>
            <a:br>
              <a:rPr lang="sl-SI"/>
            </a:br>
            <a:r>
              <a:rPr lang="sl-SI"/>
              <a:t>za 55 BVR</a:t>
            </a:r>
            <a:br>
              <a:rPr lang="sl-SI"/>
            </a:br>
            <a:r>
              <a:rPr lang="sl-SI"/>
              <a:t>izdelkov.</a:t>
            </a:r>
            <a:endParaRPr lang="en-US"/>
          </a:p>
          <a:p>
            <a:pPr marL="457200" lvl="0" indent="-457200">
              <a:buFont typeface="+mj-lt"/>
              <a:buAutoNum type="alphaUcPeriod"/>
            </a:pPr>
            <a:r>
              <a:rPr lang="sl-SI"/>
              <a:t>V prvih dveh</a:t>
            </a:r>
            <a:br>
              <a:rPr lang="sl-SI"/>
            </a:br>
            <a:r>
              <a:rPr lang="sl-SI"/>
              <a:t>dneh je prodal</a:t>
            </a:r>
            <a:br>
              <a:rPr lang="sl-SI"/>
            </a:br>
            <a:r>
              <a:rPr lang="sl-SI"/>
              <a:t>več izdelkov</a:t>
            </a:r>
            <a:br>
              <a:rPr lang="sl-SI"/>
            </a:br>
            <a:r>
              <a:rPr lang="sl-SI"/>
              <a:t>proizvajalca</a:t>
            </a:r>
            <a:br>
              <a:rPr lang="sl-SI"/>
            </a:br>
            <a:r>
              <a:rPr lang="sl-SI"/>
              <a:t>Bobrosok kot izdelkov proizvajalca Sladkosned.</a:t>
            </a:r>
            <a:endParaRPr lang="en-US"/>
          </a:p>
          <a:p>
            <a:pPr marL="457200" lvl="0" indent="-457200">
              <a:buFont typeface="+mj-lt"/>
              <a:buAutoNum type="alphaUcPeriod"/>
            </a:pPr>
            <a:r>
              <a:rPr lang="sl-SI"/>
              <a:t>Najbolj prodajan izdelek v prvih dveh dneh je čokolada.</a:t>
            </a:r>
            <a:endParaRPr lang="en-US"/>
          </a:p>
          <a:p>
            <a:pPr marL="457200" lvl="0" indent="-457200">
              <a:buFont typeface="+mj-lt"/>
              <a:buAutoNum type="alphaUcPeriod"/>
            </a:pPr>
            <a:r>
              <a:rPr lang="sl-SI"/>
              <a:t>Dne 20. novembra so bili prodani štirje izdelki.</a:t>
            </a:r>
            <a:endParaRPr lang="en-US"/>
          </a:p>
        </p:txBody>
      </p:sp>
      <p:pic>
        <p:nvPicPr>
          <p:cNvPr id="5" name="Picture 4" descr="trgovina-resitev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855" y="1600199"/>
            <a:ext cx="5511933" cy="4078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2445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Obračanje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6380211" cy="4525963"/>
          </a:xfrm>
        </p:spPr>
        <p:txBody>
          <a:bodyPr/>
          <a:lstStyle/>
          <a:p>
            <a:r>
              <a:rPr lang="sl-SI" dirty="0"/>
              <a:t>Bobrčki uporabljajo program za risanje, s katerim lahko obrnejo lik v smeri urinega kazalca, kot kaže slika. Isti lik lahko seveda obrnejo tudi večkrat zapored</a:t>
            </a:r>
            <a:r>
              <a:rPr lang="sl-SI" dirty="0" smtClean="0"/>
              <a:t>.</a:t>
            </a:r>
          </a:p>
          <a:p>
            <a:r>
              <a:rPr lang="sl-SI" dirty="0"/>
              <a:t>Bobrček Pavel je narisal košček </a:t>
            </a:r>
            <a:r>
              <a:rPr lang="sl-SI" dirty="0" smtClean="0"/>
              <a:t>sestavljanke. Katerega </a:t>
            </a:r>
            <a:r>
              <a:rPr lang="sl-SI" dirty="0"/>
              <a:t>od spodnjih koščkov </a:t>
            </a:r>
            <a:r>
              <a:rPr lang="sl-SI" b="1" dirty="0"/>
              <a:t>ne more</a:t>
            </a:r>
            <a:r>
              <a:rPr lang="sl-SI" dirty="0"/>
              <a:t> dobiti z obračanjem tega koščka?</a:t>
            </a:r>
            <a:r>
              <a:rPr lang="en-US" dirty="0" smtClean="0">
                <a:effectLst/>
              </a:rPr>
              <a:t> 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 descr="http://193.2.76.46/display/217/resources/2013_CZ_05_example_v1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6696" y="1600200"/>
            <a:ext cx="2298232" cy="101563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/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929" y="4716465"/>
            <a:ext cx="1412976" cy="135569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8721" y="4716463"/>
            <a:ext cx="1352550" cy="14097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6087" y="4716464"/>
            <a:ext cx="1412976" cy="135569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33879" y="4716464"/>
            <a:ext cx="1412977" cy="135569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37411" y="2932947"/>
            <a:ext cx="1352550" cy="140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9757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Avtomat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sladoled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081644" cy="4525963"/>
          </a:xfrm>
        </p:spPr>
        <p:txBody>
          <a:bodyPr>
            <a:normAutofit/>
          </a:bodyPr>
          <a:lstStyle/>
          <a:p>
            <a:r>
              <a:rPr lang="sl-SI" dirty="0"/>
              <a:t>V slaščičarni Sladki hlod imajo avtomat za sladoled. Vanj postavijo kornet in vrtljiva glava vanj naloži štiri kepice. Vrstni red kepic je vedno enak: vijolični vedno sledi modra, modri zelena in tako naprej. S katero kepico začne, je odvisno od tega, kako je obrnjen, ko podstavijo kornet</a:t>
            </a:r>
            <a:r>
              <a:rPr lang="sl-SI" dirty="0" smtClean="0"/>
              <a:t>.</a:t>
            </a:r>
          </a:p>
          <a:p>
            <a:r>
              <a:rPr lang="sl-SI" dirty="0"/>
              <a:t>Pred slaščičarno ližejo sladoled štirje bobrčki. Le eden je kupil sladoled pri Sladkem hlodu. Kateri</a:t>
            </a:r>
            <a:r>
              <a:rPr lang="sl-SI" dirty="0" smtClean="0"/>
              <a:t>?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3683" y="5092921"/>
            <a:ext cx="254000" cy="92456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3943" y="5201603"/>
            <a:ext cx="254000" cy="92456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2379" y="5169756"/>
            <a:ext cx="254000" cy="92456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2900" y="5169756"/>
            <a:ext cx="254000" cy="924560"/>
          </a:xfrm>
          <a:prstGeom prst="rect">
            <a:avLst/>
          </a:prstGeom>
        </p:spPr>
      </p:pic>
      <p:pic>
        <p:nvPicPr>
          <p:cNvPr id="6" name="Picture 5" descr="avtomat-naloga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8844" y="1744386"/>
            <a:ext cx="2249630" cy="2260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2652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Čudežni</a:t>
            </a:r>
            <a:r>
              <a:rPr lang="en-US" dirty="0" smtClean="0"/>
              <a:t> </a:t>
            </a:r>
            <a:r>
              <a:rPr lang="en-US" dirty="0" err="1" smtClean="0"/>
              <a:t>tuneli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11854"/>
            <a:ext cx="8229600" cy="873538"/>
          </a:xfrm>
        </p:spPr>
        <p:txBody>
          <a:bodyPr>
            <a:normAutofit/>
          </a:bodyPr>
          <a:lstStyle/>
          <a:p>
            <a:r>
              <a:rPr lang="sl-SI" sz="2200" dirty="0"/>
              <a:t>V Boberlandu imajo začarane tunele. Če gre kolona bobrov v črni tunel, pride iz njega v obratnem vrstnem redu</a:t>
            </a:r>
            <a:r>
              <a:rPr lang="sl-SI" sz="2200" dirty="0" smtClean="0"/>
              <a:t>.</a:t>
            </a:r>
          </a:p>
          <a:p>
            <a:endParaRPr lang="en-US" sz="2200" dirty="0"/>
          </a:p>
          <a:p>
            <a:endParaRPr lang="en-US" sz="2200" dirty="0"/>
          </a:p>
        </p:txBody>
      </p:sp>
      <p:pic>
        <p:nvPicPr>
          <p:cNvPr id="4" name="Slika 50" descr="http://193.2.76.46/display/205/resources/2013_JP_02_fig1_crni_v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933" y="2473739"/>
            <a:ext cx="4414520" cy="889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3337340"/>
            <a:ext cx="8465930" cy="8735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2200" dirty="0"/>
              <a:t>Če gre kolona v beli tunel, se zamenjata prvi in zadnji bober v koloni.</a:t>
            </a:r>
            <a:endParaRPr lang="en-US" sz="2200" dirty="0"/>
          </a:p>
          <a:p>
            <a:endParaRPr lang="en-US" sz="2200" dirty="0" smtClean="0"/>
          </a:p>
          <a:p>
            <a:endParaRPr lang="en-US" sz="2200" dirty="0"/>
          </a:p>
        </p:txBody>
      </p:sp>
      <p:pic>
        <p:nvPicPr>
          <p:cNvPr id="6" name="Slika 49" descr="http://193.2.76.46/display/205/resources/2013_JP_02_fig1_beli_v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933" y="3874052"/>
            <a:ext cx="4414520" cy="889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4679671"/>
            <a:ext cx="8465930" cy="8735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2200" dirty="0"/>
              <a:t>Bobrovska družinica gre skozi tri tunele</a:t>
            </a:r>
            <a:r>
              <a:rPr lang="sl-SI" sz="2200" dirty="0" smtClean="0"/>
              <a:t>.</a:t>
            </a:r>
            <a:r>
              <a:rPr lang="en-US" sz="2200" dirty="0"/>
              <a:t> </a:t>
            </a:r>
            <a:r>
              <a:rPr lang="en-US" sz="2200" dirty="0" smtClean="0"/>
              <a:t>V </a:t>
            </a:r>
            <a:r>
              <a:rPr lang="en-US" sz="2200" dirty="0" err="1" smtClean="0"/>
              <a:t>kakšnem</a:t>
            </a:r>
            <a:r>
              <a:rPr lang="en-US" sz="2200" dirty="0" smtClean="0"/>
              <a:t> </a:t>
            </a:r>
            <a:r>
              <a:rPr lang="en-US" sz="2200" dirty="0" err="1" smtClean="0"/>
              <a:t>vrstnem</a:t>
            </a:r>
            <a:r>
              <a:rPr lang="en-US" sz="2200" dirty="0" smtClean="0"/>
              <a:t> </a:t>
            </a:r>
            <a:r>
              <a:rPr lang="en-US" sz="2200" dirty="0" err="1" smtClean="0"/>
              <a:t>redu</a:t>
            </a:r>
            <a:r>
              <a:rPr lang="en-US" sz="2200" dirty="0" smtClean="0"/>
              <a:t> </a:t>
            </a:r>
            <a:r>
              <a:rPr lang="en-US" sz="2200" dirty="0" err="1" smtClean="0"/>
              <a:t>bodo</a:t>
            </a:r>
            <a:r>
              <a:rPr lang="en-US" sz="2200" dirty="0" smtClean="0"/>
              <a:t> </a:t>
            </a:r>
            <a:r>
              <a:rPr lang="en-US" sz="2200" dirty="0" err="1" smtClean="0"/>
              <a:t>prišli</a:t>
            </a:r>
            <a:r>
              <a:rPr lang="en-US" sz="2200" dirty="0" smtClean="0"/>
              <a:t> </a:t>
            </a:r>
            <a:r>
              <a:rPr lang="en-US" sz="2200" dirty="0" err="1" smtClean="0"/>
              <a:t>iz</a:t>
            </a:r>
            <a:r>
              <a:rPr lang="en-US" sz="2200" dirty="0" smtClean="0"/>
              <a:t> </a:t>
            </a:r>
            <a:r>
              <a:rPr lang="en-US" sz="2200" dirty="0" err="1" smtClean="0"/>
              <a:t>njih</a:t>
            </a:r>
            <a:r>
              <a:rPr lang="en-US" sz="2200" dirty="0" smtClean="0"/>
              <a:t>?</a:t>
            </a:r>
          </a:p>
          <a:p>
            <a:endParaRPr lang="en-US" sz="2200" dirty="0"/>
          </a:p>
        </p:txBody>
      </p:sp>
      <p:pic>
        <p:nvPicPr>
          <p:cNvPr id="8" name="Slika 48" descr="http://193.2.76.46/display/205/resources/2013_JP_02_fig2_v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7183" y="5459343"/>
            <a:ext cx="5105400" cy="599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478964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Čudežni</a:t>
            </a:r>
            <a:r>
              <a:rPr lang="en-US" dirty="0" smtClean="0"/>
              <a:t> </a:t>
            </a:r>
            <a:r>
              <a:rPr lang="en-US" dirty="0" err="1" smtClean="0"/>
              <a:t>tuneli</a:t>
            </a:r>
            <a:r>
              <a:rPr lang="en-US" dirty="0" smtClean="0"/>
              <a:t> - </a:t>
            </a:r>
            <a:r>
              <a:rPr lang="en-US" dirty="0" err="1" smtClean="0"/>
              <a:t>rešitev</a:t>
            </a:r>
            <a:endParaRPr lang="en-US" dirty="0"/>
          </a:p>
        </p:txBody>
      </p:sp>
      <p:pic>
        <p:nvPicPr>
          <p:cNvPr id="5" name="Picture 4" descr="Macintosh HD:Users:janezdemsar:Dropbox:bober - 13-14:resitve:2013-JP-02-resitev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38" y="3169478"/>
            <a:ext cx="8922923" cy="4795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08259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Trikotne</a:t>
            </a:r>
            <a:r>
              <a:rPr lang="en-US" dirty="0" smtClean="0"/>
              <a:t> </a:t>
            </a:r>
            <a:r>
              <a:rPr lang="en-US" dirty="0" err="1" smtClean="0"/>
              <a:t>šifre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Bobrovka Beti si je izmislila sistem za pisanje skritih sporočil: črke sporočila napiše v trikotnik po vrsticah in jih prebere po stolpcih. Iz sporočila SKRITOSPOROČILO tako dobi SORIOKSOLRPČIOT</a:t>
            </a:r>
            <a:r>
              <a:rPr lang="sl-SI" dirty="0" smtClean="0"/>
              <a:t>.</a:t>
            </a:r>
            <a:endParaRPr lang="en-US" dirty="0"/>
          </a:p>
        </p:txBody>
      </p:sp>
      <p:pic>
        <p:nvPicPr>
          <p:cNvPr id="4" name="Slika 53" descr="http://193.2.76.46/display/211/resources/2013_NL_06_04_v1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271" y="2959652"/>
            <a:ext cx="4641639" cy="28175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600700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Trikotne</a:t>
            </a:r>
            <a:r>
              <a:rPr lang="en-US" dirty="0" smtClean="0"/>
              <a:t> </a:t>
            </a:r>
            <a:r>
              <a:rPr lang="en-US" dirty="0" err="1" smtClean="0"/>
              <a:t>šifre</a:t>
            </a:r>
            <a:r>
              <a:rPr lang="en-US" dirty="0" smtClean="0"/>
              <a:t>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Svojima prijateljicama Ani in Cilki je poslala </a:t>
            </a:r>
            <a:r>
              <a:rPr lang="sl-SI" dirty="0" smtClean="0"/>
              <a:t>sporočilo</a:t>
            </a:r>
          </a:p>
          <a:p>
            <a:pPr algn="ctr"/>
            <a:r>
              <a:rPr lang="sl-SI" dirty="0" smtClean="0"/>
              <a:t>PTTT</a:t>
            </a:r>
            <a:r>
              <a:rPr lang="sl-SI" dirty="0"/>
              <a:t>?</a:t>
            </a:r>
            <a:r>
              <a:rPr lang="sl-SI" dirty="0" smtClean="0"/>
              <a:t>RAOOINRDAE</a:t>
            </a:r>
          </a:p>
          <a:p>
            <a:r>
              <a:rPr lang="sl-SI" dirty="0" smtClean="0"/>
              <a:t>Kaj </a:t>
            </a:r>
            <a:r>
              <a:rPr lang="sl-SI" dirty="0"/>
              <a:t>ji bosta odgovorili</a:t>
            </a:r>
            <a:r>
              <a:rPr lang="sl-SI" dirty="0" smtClean="0"/>
              <a:t>?</a:t>
            </a:r>
          </a:p>
          <a:p>
            <a:endParaRPr lang="en-US" dirty="0"/>
          </a:p>
          <a:p>
            <a:pPr marL="915988" lvl="0" indent="-519113">
              <a:buFont typeface="+mj-lt"/>
              <a:buAutoNum type="alphaUcPeriod"/>
            </a:pPr>
            <a:r>
              <a:rPr lang="sl-SI" dirty="0"/>
              <a:t>Obakrat. 	</a:t>
            </a:r>
            <a:endParaRPr lang="en-US" dirty="0"/>
          </a:p>
          <a:p>
            <a:pPr marL="915988" lvl="0" indent="-519113">
              <a:buFont typeface="+mj-lt"/>
              <a:buAutoNum type="alphaUcPeriod"/>
            </a:pPr>
            <a:r>
              <a:rPr lang="sl-SI" dirty="0"/>
              <a:t>Dvanajst.</a:t>
            </a:r>
            <a:endParaRPr lang="en-US" dirty="0"/>
          </a:p>
          <a:p>
            <a:pPr marL="915988" lvl="0" indent="-519113">
              <a:buFont typeface="+mj-lt"/>
              <a:buAutoNum type="alphaUcPeriod"/>
            </a:pPr>
            <a:r>
              <a:rPr lang="sl-SI" dirty="0"/>
              <a:t>V šolo.</a:t>
            </a:r>
            <a:endParaRPr lang="en-US" dirty="0"/>
          </a:p>
          <a:p>
            <a:pPr marL="915988" lvl="0" indent="-519113">
              <a:buFont typeface="+mj-lt"/>
              <a:buAutoNum type="alphaUcPeriod"/>
            </a:pPr>
            <a:r>
              <a:rPr lang="sl-SI" dirty="0"/>
              <a:t>Seveda.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66450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1471</Words>
  <Application>Microsoft Macintosh PowerPoint</Application>
  <PresentationFormat>On-screen Show (4:3)</PresentationFormat>
  <Paragraphs>145</Paragraphs>
  <Slides>32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Bober 2013 </vt:lpstr>
      <vt:lpstr>Letališče</vt:lpstr>
      <vt:lpstr>Letališče (rešitev)</vt:lpstr>
      <vt:lpstr>Obračanje</vt:lpstr>
      <vt:lpstr>Avtomat za sladoled</vt:lpstr>
      <vt:lpstr>Čudežni tuneli</vt:lpstr>
      <vt:lpstr>Čudežni tuneli - rešitev</vt:lpstr>
      <vt:lpstr>Trikotne šifre</vt:lpstr>
      <vt:lpstr>Trikotne šifre (2)</vt:lpstr>
      <vt:lpstr>Trikotne šifre (rešitev)</vt:lpstr>
      <vt:lpstr>Robotrot</vt:lpstr>
      <vt:lpstr>Robotrot (rešitev)</vt:lpstr>
      <vt:lpstr>Usmerjanje kroglic (1)</vt:lpstr>
      <vt:lpstr>Usmerjanje kroglic (2)</vt:lpstr>
      <vt:lpstr>Usmerjanje kroglic (rešitev)</vt:lpstr>
      <vt:lpstr>Dvigalo</vt:lpstr>
      <vt:lpstr>Barvanje plošč</vt:lpstr>
      <vt:lpstr>Barvanje plošč (rešitev)</vt:lpstr>
      <vt:lpstr>Najvišje drevo (1)</vt:lpstr>
      <vt:lpstr>Najvišje drevo (2)</vt:lpstr>
      <vt:lpstr>Najvišje drevo (rešitev)</vt:lpstr>
      <vt:lpstr>Pretakanje vode (1)</vt:lpstr>
      <vt:lpstr>Pretakanje vode (2)</vt:lpstr>
      <vt:lpstr>Pretakanje vode (rešitev)</vt:lpstr>
      <vt:lpstr>Črviva vrtavka</vt:lpstr>
      <vt:lpstr>Črviva vrtavka (rešitev)</vt:lpstr>
      <vt:lpstr>Natakar (1)</vt:lpstr>
      <vt:lpstr>Natakar (2)</vt:lpstr>
      <vt:lpstr>Natakar (rešitev)</vt:lpstr>
      <vt:lpstr>Labirint</vt:lpstr>
      <vt:lpstr>Trgovina</vt:lpstr>
      <vt:lpstr>Trgovina</vt:lpstr>
    </vt:vector>
  </TitlesOfParts>
  <Company>FRI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Janez Demsar</dc:creator>
  <cp:lastModifiedBy>Janez Demsar</cp:lastModifiedBy>
  <cp:revision>18</cp:revision>
  <dcterms:created xsi:type="dcterms:W3CDTF">2013-11-17T19:35:04Z</dcterms:created>
  <dcterms:modified xsi:type="dcterms:W3CDTF">2013-11-18T11:44:59Z</dcterms:modified>
</cp:coreProperties>
</file>