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B76E5-BBEE-43A5-9626-CAB61611CC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FB2079D-3B18-4AFA-920E-DD92A2EFBAF7}">
      <dgm:prSet phldrT="[besedilo]"/>
      <dgm:spPr/>
      <dgm:t>
        <a:bodyPr/>
        <a:lstStyle/>
        <a:p>
          <a:r>
            <a:rPr lang="sl-SI" dirty="0" smtClean="0"/>
            <a:t>Izbrala sva določene matematične naloge iz poglavij učnega načrta, ki jih bodo dijaki rešili s programskim jezikom </a:t>
          </a:r>
          <a:r>
            <a:rPr lang="sl-SI" dirty="0" err="1" smtClean="0"/>
            <a:t>Python</a:t>
          </a:r>
          <a:r>
            <a:rPr lang="sl-SI" dirty="0" smtClean="0"/>
            <a:t>.</a:t>
          </a:r>
          <a:endParaRPr lang="sl-SI" dirty="0"/>
        </a:p>
      </dgm:t>
    </dgm:pt>
    <dgm:pt modelId="{44E6197A-804B-41A2-AB9D-94ADF797477B}" type="parTrans" cxnId="{1EF87213-CBC3-4443-8CCC-33831E4CBA56}">
      <dgm:prSet/>
      <dgm:spPr/>
      <dgm:t>
        <a:bodyPr/>
        <a:lstStyle/>
        <a:p>
          <a:endParaRPr lang="sl-SI"/>
        </a:p>
      </dgm:t>
    </dgm:pt>
    <dgm:pt modelId="{B1ECE26D-3B42-40E8-A533-0486B2C7FAED}" type="sibTrans" cxnId="{1EF87213-CBC3-4443-8CCC-33831E4CBA56}">
      <dgm:prSet/>
      <dgm:spPr/>
      <dgm:t>
        <a:bodyPr/>
        <a:lstStyle/>
        <a:p>
          <a:endParaRPr lang="sl-SI"/>
        </a:p>
      </dgm:t>
    </dgm:pt>
    <dgm:pt modelId="{8686FFCD-FFAB-4924-A14E-ABBD7CFEC556}">
      <dgm:prSet phldrT="[besedilo]"/>
      <dgm:spPr/>
      <dgm:t>
        <a:bodyPr/>
        <a:lstStyle/>
        <a:p>
          <a:r>
            <a:rPr lang="sl-SI" dirty="0" smtClean="0"/>
            <a:t>Pripraviva dijake na izvedbo v okviru ur MAT in RIN. Izvedeva pa v </a:t>
          </a:r>
          <a:r>
            <a:rPr lang="sl-SI" dirty="0"/>
            <a:t>okviru vaj informatike (blok uri</a:t>
          </a:r>
          <a:r>
            <a:rPr lang="sl-SI" dirty="0" smtClean="0"/>
            <a:t>). Po izvedbi dijaki predstavijo svoje rešitve.</a:t>
          </a:r>
          <a:endParaRPr lang="sl-SI" dirty="0"/>
        </a:p>
      </dgm:t>
    </dgm:pt>
    <dgm:pt modelId="{1F6ADC66-C92B-4C41-8AFF-144E593493D3}" type="parTrans" cxnId="{8199BE4D-3816-44D0-B0D8-7CB9889DBAC7}">
      <dgm:prSet/>
      <dgm:spPr/>
      <dgm:t>
        <a:bodyPr/>
        <a:lstStyle/>
        <a:p>
          <a:endParaRPr lang="sl-SI"/>
        </a:p>
      </dgm:t>
    </dgm:pt>
    <dgm:pt modelId="{1526F5C1-C921-4E22-992F-758DF52844B3}" type="sibTrans" cxnId="{8199BE4D-3816-44D0-B0D8-7CB9889DBAC7}">
      <dgm:prSet/>
      <dgm:spPr/>
      <dgm:t>
        <a:bodyPr/>
        <a:lstStyle/>
        <a:p>
          <a:endParaRPr lang="sl-SI"/>
        </a:p>
      </dgm:t>
    </dgm:pt>
    <dgm:pt modelId="{1EC12A14-04A0-443D-86EA-35CD9CA58439}">
      <dgm:prSet phldrT="[besedilo]"/>
      <dgm:spPr/>
      <dgm:t>
        <a:bodyPr/>
        <a:lstStyle/>
        <a:p>
          <a:r>
            <a:rPr lang="sl-SI" dirty="0" smtClean="0"/>
            <a:t>Določila sva okvirni termin izvedbe – začetek drugega ocenjevalnega obdobja 23/24.</a:t>
          </a:r>
          <a:endParaRPr lang="sl-SI" dirty="0"/>
        </a:p>
      </dgm:t>
    </dgm:pt>
    <dgm:pt modelId="{FF25B202-EF67-42CE-8C52-D2A5E22A6338}" type="parTrans" cxnId="{E4EED9F4-5B76-4CF2-B915-AAA47F6D7B8A}">
      <dgm:prSet/>
      <dgm:spPr/>
      <dgm:t>
        <a:bodyPr/>
        <a:lstStyle/>
        <a:p>
          <a:endParaRPr lang="sl-SI"/>
        </a:p>
      </dgm:t>
    </dgm:pt>
    <dgm:pt modelId="{5F9FCFE0-1968-4B68-A7E7-B9E838CFFAB2}" type="sibTrans" cxnId="{E4EED9F4-5B76-4CF2-B915-AAA47F6D7B8A}">
      <dgm:prSet/>
      <dgm:spPr/>
      <dgm:t>
        <a:bodyPr/>
        <a:lstStyle/>
        <a:p>
          <a:endParaRPr lang="sl-SI"/>
        </a:p>
      </dgm:t>
    </dgm:pt>
    <dgm:pt modelId="{95287C65-A3B0-4676-9B42-DE214D31F848}" type="pres">
      <dgm:prSet presAssocID="{AA3B76E5-BBEE-43A5-9626-CAB61611CC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l-SI"/>
        </a:p>
      </dgm:t>
    </dgm:pt>
    <dgm:pt modelId="{8D3784CC-B3BF-4A79-BD07-6897B44770C1}" type="pres">
      <dgm:prSet presAssocID="{8FB2079D-3B18-4AFA-920E-DD92A2EFBAF7}" presName="hierRoot1" presStyleCnt="0"/>
      <dgm:spPr/>
    </dgm:pt>
    <dgm:pt modelId="{B5AECCD2-CFBC-46CF-B0DD-740637F9CF38}" type="pres">
      <dgm:prSet presAssocID="{8FB2079D-3B18-4AFA-920E-DD92A2EFBAF7}" presName="composite" presStyleCnt="0"/>
      <dgm:spPr/>
    </dgm:pt>
    <dgm:pt modelId="{D84F8652-9850-41DE-A6C1-B7A8A5AE08C7}" type="pres">
      <dgm:prSet presAssocID="{8FB2079D-3B18-4AFA-920E-DD92A2EFBAF7}" presName="background" presStyleLbl="node0" presStyleIdx="0" presStyleCnt="3"/>
      <dgm:spPr/>
    </dgm:pt>
    <dgm:pt modelId="{43B2E3EF-DD8D-4962-8AD8-57BB447C994F}" type="pres">
      <dgm:prSet presAssocID="{8FB2079D-3B18-4AFA-920E-DD92A2EFBAF7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FA5C9D9D-0669-4950-872F-8D14DB4C5167}" type="pres">
      <dgm:prSet presAssocID="{8FB2079D-3B18-4AFA-920E-DD92A2EFBAF7}" presName="hierChild2" presStyleCnt="0"/>
      <dgm:spPr/>
    </dgm:pt>
    <dgm:pt modelId="{7892EE59-D276-4CBB-979E-62466434C700}" type="pres">
      <dgm:prSet presAssocID="{1EC12A14-04A0-443D-86EA-35CD9CA58439}" presName="hierRoot1" presStyleCnt="0"/>
      <dgm:spPr/>
    </dgm:pt>
    <dgm:pt modelId="{E3AB5ECA-A8CF-44A5-A420-7861525F8AD0}" type="pres">
      <dgm:prSet presAssocID="{1EC12A14-04A0-443D-86EA-35CD9CA58439}" presName="composite" presStyleCnt="0"/>
      <dgm:spPr/>
    </dgm:pt>
    <dgm:pt modelId="{7B71DD28-84C7-4F34-8B79-A4E1939AC65B}" type="pres">
      <dgm:prSet presAssocID="{1EC12A14-04A0-443D-86EA-35CD9CA58439}" presName="background" presStyleLbl="node0" presStyleIdx="1" presStyleCnt="3"/>
      <dgm:spPr/>
    </dgm:pt>
    <dgm:pt modelId="{ACC6D5A6-3E2E-4545-92E6-5C2185792114}" type="pres">
      <dgm:prSet presAssocID="{1EC12A14-04A0-443D-86EA-35CD9CA58439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C4A02F2A-F691-462A-A8EA-2A833C52199C}" type="pres">
      <dgm:prSet presAssocID="{1EC12A14-04A0-443D-86EA-35CD9CA58439}" presName="hierChild2" presStyleCnt="0"/>
      <dgm:spPr/>
    </dgm:pt>
    <dgm:pt modelId="{2FD96491-4FC0-48BF-9414-D7C2E573F9B8}" type="pres">
      <dgm:prSet presAssocID="{8686FFCD-FFAB-4924-A14E-ABBD7CFEC556}" presName="hierRoot1" presStyleCnt="0"/>
      <dgm:spPr/>
    </dgm:pt>
    <dgm:pt modelId="{89BFB188-1C3E-4FC1-93C2-5519D63E1EFB}" type="pres">
      <dgm:prSet presAssocID="{8686FFCD-FFAB-4924-A14E-ABBD7CFEC556}" presName="composite" presStyleCnt="0"/>
      <dgm:spPr/>
    </dgm:pt>
    <dgm:pt modelId="{F5D227F4-9199-46AB-A3E4-DF5238A4C443}" type="pres">
      <dgm:prSet presAssocID="{8686FFCD-FFAB-4924-A14E-ABBD7CFEC556}" presName="background" presStyleLbl="node0" presStyleIdx="2" presStyleCnt="3"/>
      <dgm:spPr/>
    </dgm:pt>
    <dgm:pt modelId="{7D2DC07B-3A6D-477C-9DF3-BAA26A47A939}" type="pres">
      <dgm:prSet presAssocID="{8686FFCD-FFAB-4924-A14E-ABBD7CFEC556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B0AE179E-74E7-4812-877A-9B9750AB7F73}" type="pres">
      <dgm:prSet presAssocID="{8686FFCD-FFAB-4924-A14E-ABBD7CFEC556}" presName="hierChild2" presStyleCnt="0"/>
      <dgm:spPr/>
    </dgm:pt>
  </dgm:ptLst>
  <dgm:cxnLst>
    <dgm:cxn modelId="{BD6D2792-368C-4992-819C-A63F0914C0F9}" type="presOf" srcId="{8FB2079D-3B18-4AFA-920E-DD92A2EFBAF7}" destId="{43B2E3EF-DD8D-4962-8AD8-57BB447C994F}" srcOrd="0" destOrd="0" presId="urn:microsoft.com/office/officeart/2005/8/layout/hierarchy1"/>
    <dgm:cxn modelId="{D6EBC3FA-8C8A-4B12-9404-D60E75FCC3B1}" type="presOf" srcId="{1EC12A14-04A0-443D-86EA-35CD9CA58439}" destId="{ACC6D5A6-3E2E-4545-92E6-5C2185792114}" srcOrd="0" destOrd="0" presId="urn:microsoft.com/office/officeart/2005/8/layout/hierarchy1"/>
    <dgm:cxn modelId="{9E28A1C8-DD1E-4026-835B-89649B14E07C}" type="presOf" srcId="{8686FFCD-FFAB-4924-A14E-ABBD7CFEC556}" destId="{7D2DC07B-3A6D-477C-9DF3-BAA26A47A939}" srcOrd="0" destOrd="0" presId="urn:microsoft.com/office/officeart/2005/8/layout/hierarchy1"/>
    <dgm:cxn modelId="{1EF87213-CBC3-4443-8CCC-33831E4CBA56}" srcId="{AA3B76E5-BBEE-43A5-9626-CAB61611CC65}" destId="{8FB2079D-3B18-4AFA-920E-DD92A2EFBAF7}" srcOrd="0" destOrd="0" parTransId="{44E6197A-804B-41A2-AB9D-94ADF797477B}" sibTransId="{B1ECE26D-3B42-40E8-A533-0486B2C7FAED}"/>
    <dgm:cxn modelId="{E4EED9F4-5B76-4CF2-B915-AAA47F6D7B8A}" srcId="{AA3B76E5-BBEE-43A5-9626-CAB61611CC65}" destId="{1EC12A14-04A0-443D-86EA-35CD9CA58439}" srcOrd="1" destOrd="0" parTransId="{FF25B202-EF67-42CE-8C52-D2A5E22A6338}" sibTransId="{5F9FCFE0-1968-4B68-A7E7-B9E838CFFAB2}"/>
    <dgm:cxn modelId="{F25C2A5D-269D-40F2-B67A-10C9883386B6}" type="presOf" srcId="{AA3B76E5-BBEE-43A5-9626-CAB61611CC65}" destId="{95287C65-A3B0-4676-9B42-DE214D31F848}" srcOrd="0" destOrd="0" presId="urn:microsoft.com/office/officeart/2005/8/layout/hierarchy1"/>
    <dgm:cxn modelId="{8199BE4D-3816-44D0-B0D8-7CB9889DBAC7}" srcId="{AA3B76E5-BBEE-43A5-9626-CAB61611CC65}" destId="{8686FFCD-FFAB-4924-A14E-ABBD7CFEC556}" srcOrd="2" destOrd="0" parTransId="{1F6ADC66-C92B-4C41-8AFF-144E593493D3}" sibTransId="{1526F5C1-C921-4E22-992F-758DF52844B3}"/>
    <dgm:cxn modelId="{41AA5276-8B91-4964-A2F7-436B5C43949E}" type="presParOf" srcId="{95287C65-A3B0-4676-9B42-DE214D31F848}" destId="{8D3784CC-B3BF-4A79-BD07-6897B44770C1}" srcOrd="0" destOrd="0" presId="urn:microsoft.com/office/officeart/2005/8/layout/hierarchy1"/>
    <dgm:cxn modelId="{A5B953F3-2CF3-4858-9749-99DA192DB4EF}" type="presParOf" srcId="{8D3784CC-B3BF-4A79-BD07-6897B44770C1}" destId="{B5AECCD2-CFBC-46CF-B0DD-740637F9CF38}" srcOrd="0" destOrd="0" presId="urn:microsoft.com/office/officeart/2005/8/layout/hierarchy1"/>
    <dgm:cxn modelId="{AADE6B57-0087-44CE-9183-3AE20D4E0C2E}" type="presParOf" srcId="{B5AECCD2-CFBC-46CF-B0DD-740637F9CF38}" destId="{D84F8652-9850-41DE-A6C1-B7A8A5AE08C7}" srcOrd="0" destOrd="0" presId="urn:microsoft.com/office/officeart/2005/8/layout/hierarchy1"/>
    <dgm:cxn modelId="{44EEB2A3-EA83-4EC1-A870-CE8F51FD990D}" type="presParOf" srcId="{B5AECCD2-CFBC-46CF-B0DD-740637F9CF38}" destId="{43B2E3EF-DD8D-4962-8AD8-57BB447C994F}" srcOrd="1" destOrd="0" presId="urn:microsoft.com/office/officeart/2005/8/layout/hierarchy1"/>
    <dgm:cxn modelId="{E2A5BBF5-C283-4CC2-B458-AA4A950C7121}" type="presParOf" srcId="{8D3784CC-B3BF-4A79-BD07-6897B44770C1}" destId="{FA5C9D9D-0669-4950-872F-8D14DB4C5167}" srcOrd="1" destOrd="0" presId="urn:microsoft.com/office/officeart/2005/8/layout/hierarchy1"/>
    <dgm:cxn modelId="{BDA1D348-42BA-40CB-8D15-6BFE9628CD32}" type="presParOf" srcId="{95287C65-A3B0-4676-9B42-DE214D31F848}" destId="{7892EE59-D276-4CBB-979E-62466434C700}" srcOrd="1" destOrd="0" presId="urn:microsoft.com/office/officeart/2005/8/layout/hierarchy1"/>
    <dgm:cxn modelId="{35C4EED8-FC50-4FB2-AA0E-FB0AD480C011}" type="presParOf" srcId="{7892EE59-D276-4CBB-979E-62466434C700}" destId="{E3AB5ECA-A8CF-44A5-A420-7861525F8AD0}" srcOrd="0" destOrd="0" presId="urn:microsoft.com/office/officeart/2005/8/layout/hierarchy1"/>
    <dgm:cxn modelId="{EBA947E3-7C5E-4D78-895D-19EFDAB9AA9B}" type="presParOf" srcId="{E3AB5ECA-A8CF-44A5-A420-7861525F8AD0}" destId="{7B71DD28-84C7-4F34-8B79-A4E1939AC65B}" srcOrd="0" destOrd="0" presId="urn:microsoft.com/office/officeart/2005/8/layout/hierarchy1"/>
    <dgm:cxn modelId="{3BB889A2-6361-44D1-A649-C50783826DB4}" type="presParOf" srcId="{E3AB5ECA-A8CF-44A5-A420-7861525F8AD0}" destId="{ACC6D5A6-3E2E-4545-92E6-5C2185792114}" srcOrd="1" destOrd="0" presId="urn:microsoft.com/office/officeart/2005/8/layout/hierarchy1"/>
    <dgm:cxn modelId="{3B6DC9D1-5E7E-4F5C-93FF-8C5C941A899C}" type="presParOf" srcId="{7892EE59-D276-4CBB-979E-62466434C700}" destId="{C4A02F2A-F691-462A-A8EA-2A833C52199C}" srcOrd="1" destOrd="0" presId="urn:microsoft.com/office/officeart/2005/8/layout/hierarchy1"/>
    <dgm:cxn modelId="{2D5E7349-A42F-4E90-84C6-F204EABC99A7}" type="presParOf" srcId="{95287C65-A3B0-4676-9B42-DE214D31F848}" destId="{2FD96491-4FC0-48BF-9414-D7C2E573F9B8}" srcOrd="2" destOrd="0" presId="urn:microsoft.com/office/officeart/2005/8/layout/hierarchy1"/>
    <dgm:cxn modelId="{F7294566-31D1-480F-9214-E19CF55B20D9}" type="presParOf" srcId="{2FD96491-4FC0-48BF-9414-D7C2E573F9B8}" destId="{89BFB188-1C3E-4FC1-93C2-5519D63E1EFB}" srcOrd="0" destOrd="0" presId="urn:microsoft.com/office/officeart/2005/8/layout/hierarchy1"/>
    <dgm:cxn modelId="{123A22D1-6C60-4BA6-B142-235B761678C9}" type="presParOf" srcId="{89BFB188-1C3E-4FC1-93C2-5519D63E1EFB}" destId="{F5D227F4-9199-46AB-A3E4-DF5238A4C443}" srcOrd="0" destOrd="0" presId="urn:microsoft.com/office/officeart/2005/8/layout/hierarchy1"/>
    <dgm:cxn modelId="{13FED8E6-5101-425A-937B-8A813B9D763D}" type="presParOf" srcId="{89BFB188-1C3E-4FC1-93C2-5519D63E1EFB}" destId="{7D2DC07B-3A6D-477C-9DF3-BAA26A47A939}" srcOrd="1" destOrd="0" presId="urn:microsoft.com/office/officeart/2005/8/layout/hierarchy1"/>
    <dgm:cxn modelId="{945AAE5E-7ED6-4A5E-ADEE-81C3F56690F8}" type="presParOf" srcId="{2FD96491-4FC0-48BF-9414-D7C2E573F9B8}" destId="{B0AE179E-74E7-4812-877A-9B9750AB7F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F8652-9850-41DE-A6C1-B7A8A5AE08C7}">
      <dsp:nvSpPr>
        <dsp:cNvPr id="0" name=""/>
        <dsp:cNvSpPr/>
      </dsp:nvSpPr>
      <dsp:spPr>
        <a:xfrm>
          <a:off x="0" y="1552720"/>
          <a:ext cx="2613324" cy="165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2E3EF-DD8D-4962-8AD8-57BB447C994F}">
      <dsp:nvSpPr>
        <dsp:cNvPr id="0" name=""/>
        <dsp:cNvSpPr/>
      </dsp:nvSpPr>
      <dsp:spPr>
        <a:xfrm>
          <a:off x="290369" y="1828571"/>
          <a:ext cx="2613324" cy="1659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/>
            <a:t>Izbrala sva določene matematične naloge iz poglavij učnega načrta, ki jih bodo dijaki rešili s programskim jezikom </a:t>
          </a:r>
          <a:r>
            <a:rPr lang="sl-SI" sz="1500" kern="1200" dirty="0" err="1" smtClean="0"/>
            <a:t>Python</a:t>
          </a:r>
          <a:r>
            <a:rPr lang="sl-SI" sz="1500" kern="1200" dirty="0" smtClean="0"/>
            <a:t>.</a:t>
          </a:r>
          <a:endParaRPr lang="sl-SI" sz="1500" kern="1200" dirty="0"/>
        </a:p>
      </dsp:txBody>
      <dsp:txXfrm>
        <a:off x="338973" y="1877175"/>
        <a:ext cx="2516116" cy="1562252"/>
      </dsp:txXfrm>
    </dsp:sp>
    <dsp:sp modelId="{7B71DD28-84C7-4F34-8B79-A4E1939AC65B}">
      <dsp:nvSpPr>
        <dsp:cNvPr id="0" name=""/>
        <dsp:cNvSpPr/>
      </dsp:nvSpPr>
      <dsp:spPr>
        <a:xfrm>
          <a:off x="3194063" y="1552720"/>
          <a:ext cx="2613324" cy="165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6D5A6-3E2E-4545-92E6-5C2185792114}">
      <dsp:nvSpPr>
        <dsp:cNvPr id="0" name=""/>
        <dsp:cNvSpPr/>
      </dsp:nvSpPr>
      <dsp:spPr>
        <a:xfrm>
          <a:off x="3484432" y="1828571"/>
          <a:ext cx="2613324" cy="1659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/>
            <a:t>Določila sva okvirni termin izvedbe – začetek drugega ocenjevalnega obdobja 23/24.</a:t>
          </a:r>
          <a:endParaRPr lang="sl-SI" sz="1500" kern="1200" dirty="0"/>
        </a:p>
      </dsp:txBody>
      <dsp:txXfrm>
        <a:off x="3533036" y="1877175"/>
        <a:ext cx="2516116" cy="1562252"/>
      </dsp:txXfrm>
    </dsp:sp>
    <dsp:sp modelId="{F5D227F4-9199-46AB-A3E4-DF5238A4C443}">
      <dsp:nvSpPr>
        <dsp:cNvPr id="0" name=""/>
        <dsp:cNvSpPr/>
      </dsp:nvSpPr>
      <dsp:spPr>
        <a:xfrm>
          <a:off x="6388126" y="1552720"/>
          <a:ext cx="2613324" cy="165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DC07B-3A6D-477C-9DF3-BAA26A47A939}">
      <dsp:nvSpPr>
        <dsp:cNvPr id="0" name=""/>
        <dsp:cNvSpPr/>
      </dsp:nvSpPr>
      <dsp:spPr>
        <a:xfrm>
          <a:off x="6678495" y="1828571"/>
          <a:ext cx="2613324" cy="1659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500" kern="1200" dirty="0" smtClean="0"/>
            <a:t>Pripraviva dijake na izvedbo v okviru ur MAT in RIN. Izvedeva pa v </a:t>
          </a:r>
          <a:r>
            <a:rPr lang="sl-SI" sz="1500" kern="1200" dirty="0"/>
            <a:t>okviru vaj informatike (blok uri</a:t>
          </a:r>
          <a:r>
            <a:rPr lang="sl-SI" sz="1500" kern="1200" dirty="0" smtClean="0"/>
            <a:t>). Po izvedbi dijaki predstavijo svoje rešitve.</a:t>
          </a:r>
          <a:endParaRPr lang="sl-SI" sz="1500" kern="1200" dirty="0"/>
        </a:p>
      </dsp:txBody>
      <dsp:txXfrm>
        <a:off x="6727099" y="1877175"/>
        <a:ext cx="2516116" cy="1562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2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8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4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1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6FDC2A2D-AD68-E4F6-4959-58A52ADDDBAD}"/>
              </a:ext>
            </a:extLst>
          </p:cNvPr>
          <p:cNvPicPr/>
          <p:nvPr/>
        </p:nvPicPr>
        <p:blipFill rotWithShape="1">
          <a:blip r:embed="rId2">
            <a:alphaModFix amt="70000"/>
          </a:blip>
          <a:srcRect t="10231" r="-1" b="7044"/>
          <a:stretch/>
        </p:blipFill>
        <p:spPr>
          <a:xfrm>
            <a:off x="20" y="10"/>
            <a:ext cx="12188932" cy="6856614"/>
          </a:xfrm>
          <a:prstGeom prst="rect">
            <a:avLst/>
          </a:prstGeom>
          <a:noFill/>
        </p:spPr>
      </p:pic>
      <p:grpSp>
        <p:nvGrpSpPr>
          <p:cNvPr id="77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04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C70C667-5979-623B-4D9E-3FF44F13A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1127" y="1795000"/>
            <a:ext cx="5132963" cy="2753675"/>
          </a:xfrm>
        </p:spPr>
        <p:txBody>
          <a:bodyPr>
            <a:normAutofit/>
          </a:bodyPr>
          <a:lstStyle/>
          <a:p>
            <a:pPr algn="r"/>
            <a:r>
              <a:rPr lang="sl-SI" sz="5400" dirty="0">
                <a:solidFill>
                  <a:srgbClr val="FFFFFF"/>
                </a:solidFill>
                <a:effectLst/>
                <a:latin typeface="Bahnschrift Semi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PROGRAMIRANJE V MATEMATIKI</a:t>
            </a:r>
            <a:r>
              <a:rPr lang="sl-SI" sz="5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l-SI" sz="5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sz="5400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55AB10-80B5-8038-9C1A-7B165AA6B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2255" y="3827623"/>
            <a:ext cx="5132963" cy="1501246"/>
          </a:xfrm>
        </p:spPr>
        <p:txBody>
          <a:bodyPr>
            <a:normAutofit/>
          </a:bodyPr>
          <a:lstStyle/>
          <a:p>
            <a:pPr algn="l"/>
            <a:r>
              <a:rPr lang="sl-SI" sz="2200" dirty="0">
                <a:solidFill>
                  <a:srgbClr val="FFFFFF"/>
                </a:solidFill>
              </a:rPr>
              <a:t>Avtorja:</a:t>
            </a:r>
          </a:p>
          <a:p>
            <a:pPr algn="l"/>
            <a:r>
              <a:rPr lang="sl-SI" sz="2200" dirty="0">
                <a:solidFill>
                  <a:srgbClr val="FFFFFF"/>
                </a:solidFill>
              </a:rPr>
              <a:t>Gregor </a:t>
            </a:r>
            <a:r>
              <a:rPr lang="sl-SI" sz="2200" dirty="0" err="1">
                <a:solidFill>
                  <a:srgbClr val="FFFFFF"/>
                </a:solidFill>
              </a:rPr>
              <a:t>Kopinč</a:t>
            </a:r>
            <a:r>
              <a:rPr lang="sl-SI" sz="2200">
                <a:solidFill>
                  <a:srgbClr val="FFFFFF"/>
                </a:solidFill>
              </a:rPr>
              <a:t>, Tea </a:t>
            </a:r>
            <a:r>
              <a:rPr lang="sl-SI" sz="2200" dirty="0">
                <a:solidFill>
                  <a:srgbClr val="FFFFFF"/>
                </a:solidFill>
              </a:rPr>
              <a:t>Habinc</a:t>
            </a:r>
          </a:p>
        </p:txBody>
      </p:sp>
      <p:grpSp>
        <p:nvGrpSpPr>
          <p:cNvPr id="114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" name="Slika 4" descr="Slika, ki vsebuje besede besedilo, pisava, posnetek zaslona, grafično oblikovanje&#10;&#10;Opis je samodejno ustvarjen">
            <a:extLst>
              <a:ext uri="{FF2B5EF4-FFF2-40B4-BE49-F238E27FC236}">
                <a16:creationId xmlns:a16="http://schemas.microsoft.com/office/drawing/2014/main" id="{84A3662E-95CB-244E-2C98-BF3BE7569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666" y="76117"/>
            <a:ext cx="2232680" cy="189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6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6BE859-FF09-439F-F8A5-1E379F3B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Gimnazija - snov 1. letnika matematike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98529-FCF0-032A-7702-D81FC642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1825"/>
          </a:xfrm>
        </p:spPr>
        <p:txBody>
          <a:bodyPr/>
          <a:lstStyle/>
          <a:p>
            <a:r>
              <a:rPr lang="sl-SI" dirty="0"/>
              <a:t>Matematične probleme rešujemo s programiranjem</a:t>
            </a:r>
          </a:p>
        </p:txBody>
      </p:sp>
      <p:pic>
        <p:nvPicPr>
          <p:cNvPr id="4" name="Slika 3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8CF65F0B-CDC6-7322-7071-4FF052DD179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811856" y="5634464"/>
            <a:ext cx="1678346" cy="1014197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3C015D-5D01-E192-FBC2-0F572A39E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191784"/>
              </p:ext>
            </p:extLst>
          </p:nvPr>
        </p:nvGraphicFramePr>
        <p:xfrm>
          <a:off x="1005119" y="1472971"/>
          <a:ext cx="9291820" cy="5040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403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EC2169-D74F-0CA1-4B06-A5BBE0097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/>
                </a:solidFill>
              </a:rPr>
              <a:t>Predmetno povezovanje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MATEMATIKA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E47D3C7-21AA-C3AC-71A3-3F38952624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sl-SI" dirty="0"/>
              <a:t>Naravna in cela števila</a:t>
            </a:r>
          </a:p>
          <a:p>
            <a:pPr lvl="0"/>
            <a:r>
              <a:rPr lang="sl-SI" dirty="0"/>
              <a:t>Deljivost naravnih števil</a:t>
            </a:r>
          </a:p>
          <a:p>
            <a:pPr lvl="0"/>
            <a:r>
              <a:rPr lang="sl-SI" dirty="0"/>
              <a:t>Osnove logike in teorije množic</a:t>
            </a:r>
          </a:p>
          <a:p>
            <a:r>
              <a:rPr lang="sl-SI" dirty="0"/>
              <a:t>Statistika</a:t>
            </a:r>
          </a:p>
        </p:txBody>
      </p:sp>
      <p:sp>
        <p:nvSpPr>
          <p:cNvPr id="6" name="Označba mesta besedila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/>
                </a:solidFill>
              </a:rPr>
              <a:t>RIN</a:t>
            </a:r>
            <a:endParaRPr lang="sl-SI" dirty="0">
              <a:solidFill>
                <a:schemeClr val="accent5"/>
              </a:solidFill>
            </a:endParaRPr>
          </a:p>
        </p:txBody>
      </p:sp>
      <p:sp>
        <p:nvSpPr>
          <p:cNvPr id="7" name="Označba mesta vsebine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dirty="0"/>
              <a:t>Programiranje v </a:t>
            </a:r>
            <a:r>
              <a:rPr lang="sl-SI" dirty="0" err="1"/>
              <a:t>Pythonu</a:t>
            </a:r>
            <a:endParaRPr lang="sl-SI" dirty="0"/>
          </a:p>
          <a:p>
            <a:pPr lvl="0"/>
            <a:r>
              <a:rPr lang="sl-SI" dirty="0"/>
              <a:t>Za dani algoritem izdelajo računalniški program</a:t>
            </a:r>
          </a:p>
          <a:p>
            <a:pPr lvl="0"/>
            <a:r>
              <a:rPr lang="sl-SI" dirty="0"/>
              <a:t>Opredelijo dokumentiranje programa in razumejo njegov pomen</a:t>
            </a:r>
          </a:p>
          <a:p>
            <a:r>
              <a:rPr lang="sl-SI" dirty="0"/>
              <a:t>Analizirajo program in ovrednotijo rezultate, dobljene s programsko rešitvijo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4558085" y="6400777"/>
            <a:ext cx="322823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Na koncu delo začinimo z UI</a:t>
            </a:r>
            <a:endParaRPr lang="sl-SI" dirty="0"/>
          </a:p>
        </p:txBody>
      </p:sp>
      <p:pic>
        <p:nvPicPr>
          <p:cNvPr id="8" name="Slika 7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8CF65F0B-CDC6-7322-7071-4FF052DD179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918590" y="274950"/>
            <a:ext cx="1678346" cy="101419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3954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PRIMERI</a:t>
            </a:r>
          </a:p>
        </p:txBody>
      </p:sp>
      <p:sp>
        <p:nvSpPr>
          <p:cNvPr id="7" name="Označba mesta vsebine 6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sl-SI" dirty="0"/>
              <a:t>Izpišite prvih m večkratnikov števila n.</a:t>
            </a:r>
          </a:p>
          <a:p>
            <a:pPr lvl="0"/>
            <a:r>
              <a:rPr lang="sl-SI" dirty="0"/>
              <a:t>Izračunajte vsoto prvih n naravnih števil.</a:t>
            </a:r>
          </a:p>
          <a:p>
            <a:pPr lvl="0"/>
            <a:r>
              <a:rPr lang="sl-SI" dirty="0"/>
              <a:t>Izračunajte n!.</a:t>
            </a:r>
          </a:p>
          <a:p>
            <a:pPr lvl="0"/>
            <a:r>
              <a:rPr lang="sl-SI" dirty="0"/>
              <a:t>Izdelajte kalkulator.</a:t>
            </a:r>
          </a:p>
          <a:p>
            <a:pPr lvl="0"/>
            <a:r>
              <a:rPr lang="sl-SI" dirty="0"/>
              <a:t>Na pet decimalk natančno izračunajte vrednost izraza npr. (1+1/n)^n za naravna števila n; 1&lt;=n&lt;=10, zraven pa še za n=10^k; 1&lt;k&lt;10.</a:t>
            </a:r>
          </a:p>
          <a:p>
            <a:pPr lvl="0"/>
            <a:r>
              <a:rPr lang="sl-SI" dirty="0"/>
              <a:t>Seštejte prvih n naravnih števil, ki dajo pri deljenju s k ostanek r.</a:t>
            </a:r>
          </a:p>
          <a:p>
            <a:pPr lvl="0"/>
            <a:r>
              <a:rPr lang="sl-SI" dirty="0"/>
              <a:t>Izračunajte aritmetično sredino števil.</a:t>
            </a:r>
          </a:p>
          <a:p>
            <a:pPr lvl="0"/>
            <a:r>
              <a:rPr lang="sl-SI" dirty="0"/>
              <a:t>Preštejte število dni od enega datuma do drugega datuma znotraj istega leta.</a:t>
            </a:r>
          </a:p>
          <a:p>
            <a:pPr lvl="0"/>
            <a:r>
              <a:rPr lang="sl-SI" dirty="0"/>
              <a:t>Ali je dano število palindrom?</a:t>
            </a:r>
          </a:p>
          <a:p>
            <a:pPr lvl="0"/>
            <a:r>
              <a:rPr lang="sl-SI" dirty="0"/>
              <a:t>Izpišite vse delitelje naravnega števila n.</a:t>
            </a:r>
          </a:p>
          <a:p>
            <a:pPr lvl="0"/>
            <a:r>
              <a:rPr lang="sl-SI" dirty="0"/>
              <a:t>Ali je naravno število popolno?</a:t>
            </a:r>
          </a:p>
          <a:p>
            <a:pPr lvl="0"/>
            <a:r>
              <a:rPr lang="sl-SI" dirty="0"/>
              <a:t>Ali sta števili prijateljski?</a:t>
            </a:r>
          </a:p>
          <a:p>
            <a:endParaRPr lang="sl-SI" dirty="0"/>
          </a:p>
        </p:txBody>
      </p:sp>
      <p:sp>
        <p:nvSpPr>
          <p:cNvPr id="8" name="Označba mesta vsebine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sl-SI" dirty="0"/>
              <a:t>Izračunajte število deliteljev naravnega števila n.</a:t>
            </a:r>
          </a:p>
          <a:p>
            <a:pPr lvl="0"/>
            <a:r>
              <a:rPr lang="sl-SI" dirty="0"/>
              <a:t>Ali je naravno število praštevilo?</a:t>
            </a:r>
          </a:p>
          <a:p>
            <a:pPr lvl="0"/>
            <a:r>
              <a:rPr lang="sl-SI" dirty="0"/>
              <a:t>Izpišite vsa praštevila do števila n.</a:t>
            </a:r>
          </a:p>
          <a:p>
            <a:pPr lvl="0"/>
            <a:r>
              <a:rPr lang="sl-SI" dirty="0" smtClean="0"/>
              <a:t>Evklidov </a:t>
            </a:r>
            <a:r>
              <a:rPr lang="sl-SI" dirty="0"/>
              <a:t>algoritem </a:t>
            </a:r>
          </a:p>
          <a:p>
            <a:pPr lvl="0"/>
            <a:r>
              <a:rPr lang="sl-SI" dirty="0"/>
              <a:t>D(a, b) in v(a, b)</a:t>
            </a:r>
          </a:p>
          <a:p>
            <a:pPr lvl="0"/>
            <a:r>
              <a:rPr lang="sl-SI" dirty="0"/>
              <a:t>Številski sestavi</a:t>
            </a:r>
          </a:p>
          <a:p>
            <a:pPr lvl="0"/>
            <a:r>
              <a:rPr lang="sl-SI" dirty="0"/>
              <a:t>Koliko naravnih števil od vključno 1 do vključno n je deljivih z a ali z b?</a:t>
            </a:r>
          </a:p>
          <a:p>
            <a:pPr lvl="0"/>
            <a:r>
              <a:rPr lang="sl-SI" dirty="0"/>
              <a:t>Ali imamo kako uro po urniku vsi prosto?</a:t>
            </a:r>
          </a:p>
          <a:p>
            <a:pPr lvl="0"/>
            <a:r>
              <a:rPr lang="sl-SI" dirty="0"/>
              <a:t>Koliko % je mešanica?</a:t>
            </a:r>
          </a:p>
          <a:p>
            <a:pPr lvl="0"/>
            <a:r>
              <a:rPr lang="sl-SI" dirty="0"/>
              <a:t>Rešite sistem dveh linearnih enačb z dvema neznankama.*</a:t>
            </a:r>
          </a:p>
          <a:p>
            <a:pPr lvl="0"/>
            <a:r>
              <a:rPr lang="sl-SI" dirty="0"/>
              <a:t>Izpišite n-to vrstico Pascalovega trikotnika.*</a:t>
            </a:r>
          </a:p>
          <a:p>
            <a:pPr lvl="0"/>
            <a:r>
              <a:rPr lang="sl-SI" dirty="0"/>
              <a:t>Zapišite formulo za (</a:t>
            </a:r>
            <a:r>
              <a:rPr lang="sl-SI" dirty="0" err="1"/>
              <a:t>a+b</a:t>
            </a:r>
            <a:r>
              <a:rPr lang="sl-SI" dirty="0"/>
              <a:t>)^n za izbrano naravno število n.*</a:t>
            </a:r>
          </a:p>
          <a:p>
            <a:pPr lvl="0"/>
            <a:r>
              <a:rPr lang="sl-SI" dirty="0"/>
              <a:t>Razcep na prafaktorje*</a:t>
            </a:r>
          </a:p>
          <a:p>
            <a:endParaRPr lang="sl-SI" dirty="0"/>
          </a:p>
        </p:txBody>
      </p:sp>
      <p:pic>
        <p:nvPicPr>
          <p:cNvPr id="5" name="Slika 4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8CF65F0B-CDC6-7322-7071-4FF052DD179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675454" y="302734"/>
            <a:ext cx="1678346" cy="101419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56487048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337</Words>
  <Application>Microsoft Office PowerPoint</Application>
  <PresentationFormat>Širokozaslonsko</PresentationFormat>
  <Paragraphs>46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3" baseType="lpstr">
      <vt:lpstr>Arial</vt:lpstr>
      <vt:lpstr>Avenir Next LT Pro</vt:lpstr>
      <vt:lpstr>AvenirNext LT Pro Medium</vt:lpstr>
      <vt:lpstr>Bahnschrift SemiCondensed</vt:lpstr>
      <vt:lpstr>Calibri</vt:lpstr>
      <vt:lpstr>Rockwell</vt:lpstr>
      <vt:lpstr>Segoe UI</vt:lpstr>
      <vt:lpstr>Segoe UI Semilight</vt:lpstr>
      <vt:lpstr>ExploreVTI</vt:lpstr>
      <vt:lpstr>PROGRAMIRANJE V MATEMATIKI </vt:lpstr>
      <vt:lpstr>Gimnazija - snov 1. letnika matematike</vt:lpstr>
      <vt:lpstr>Predmetno povezovanje</vt:lpstr>
      <vt:lpstr>PRIMERI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V MATEMATIKI </dc:title>
  <dc:creator>Tea Habinc</dc:creator>
  <cp:lastModifiedBy>Administrator</cp:lastModifiedBy>
  <cp:revision>10</cp:revision>
  <dcterms:created xsi:type="dcterms:W3CDTF">2023-07-06T12:30:34Z</dcterms:created>
  <dcterms:modified xsi:type="dcterms:W3CDTF">2023-10-06T08:28:54Z</dcterms:modified>
</cp:coreProperties>
</file>