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1" r:id="rId1"/>
    <p:sldMasterId id="2147483789" r:id="rId2"/>
  </p:sldMasterIdLst>
  <p:notesMasterIdLst>
    <p:notesMasterId r:id="rId10"/>
  </p:notesMasterIdLst>
  <p:handoutMasterIdLst>
    <p:handoutMasterId r:id="rId11"/>
  </p:handoutMasterIdLst>
  <p:sldIdLst>
    <p:sldId id="262" r:id="rId3"/>
    <p:sldId id="264" r:id="rId4"/>
    <p:sldId id="265" r:id="rId5"/>
    <p:sldId id="266" r:id="rId6"/>
    <p:sldId id="268" r:id="rId7"/>
    <p:sldId id="269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FD7"/>
    <a:srgbClr val="8B639F"/>
    <a:srgbClr val="ACD39B"/>
    <a:srgbClr val="2E4C5F"/>
    <a:srgbClr val="D2989C"/>
    <a:srgbClr val="25325B"/>
    <a:srgbClr val="25327F"/>
    <a:srgbClr val="294C7F"/>
    <a:srgbClr val="F5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rez sloga, brez mrež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3"/>
  </p:normalViewPr>
  <p:slideViewPr>
    <p:cSldViewPr snapToGrid="0" snapToObjects="1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C95C7CE-CFFC-304F-B999-9052A6E6BF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9CCAC-D80D-204D-828E-18622D56EF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38747-98DF-F547-A129-288FF1AEA146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D3D4CB-05FA-774A-9CDA-21D12399C0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26EB2-6F22-8147-81B0-A77EB12D33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1509C-9DAB-B44E-BFF3-11356AF8C0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49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4E534-E6C1-1145-AAE5-E6AA764BE45B}" type="datetimeFigureOut">
              <a:rPr lang="en-US" smtClean="0"/>
              <a:t>10/7/2023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E31E9-835D-1D40-8377-E0A69B3DF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65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diapozitiv">
    <p:bg>
      <p:bgPr>
        <a:solidFill>
          <a:srgbClr val="2E4C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BCD015-36DF-8A42-90B9-C19AFBB38A9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E4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F5EB69-E304-1840-AE6D-7A505FB55D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8835" y="1540800"/>
            <a:ext cx="7190630" cy="37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321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rgbClr val="D29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3504" y="2243833"/>
            <a:ext cx="3364992" cy="1141497"/>
          </a:xfrm>
          <a:noFill/>
          <a:ln>
            <a:noFill/>
          </a:ln>
        </p:spPr>
        <p:txBody>
          <a:bodyPr anchor="ctr" anchorCtr="0">
            <a:normAutofit/>
          </a:bodyPr>
          <a:lstStyle>
            <a:lvl1pPr>
              <a:defRPr sz="1650">
                <a:solidFill>
                  <a:srgbClr val="2E4C5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504" y="3549918"/>
            <a:ext cx="3364992" cy="2194036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125">
                <a:solidFill>
                  <a:srgbClr val="2E4C5F"/>
                </a:solidFill>
              </a:defRPr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0A9E73-EF83-C448-A14C-61DF900E0B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3505" y="804677"/>
            <a:ext cx="849600" cy="849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B90024-9D03-C541-9DBB-0061DE1B0CB6}"/>
              </a:ext>
            </a:extLst>
          </p:cNvPr>
          <p:cNvSpPr txBox="1"/>
          <p:nvPr userDrawn="1"/>
        </p:nvSpPr>
        <p:spPr>
          <a:xfrm>
            <a:off x="603505" y="6318882"/>
            <a:ext cx="3364992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</a:rPr>
              <a:t>Osnovna</a:t>
            </a:r>
            <a:r>
              <a:rPr lang="en-US" sz="788" dirty="0">
                <a:solidFill>
                  <a:srgbClr val="2E4C5F"/>
                </a:solidFill>
              </a:rPr>
              <a:t> </a:t>
            </a:r>
            <a:r>
              <a:rPr lang="en-US" sz="788" dirty="0" err="1">
                <a:solidFill>
                  <a:srgbClr val="2E4C5F"/>
                </a:solidFill>
              </a:rPr>
              <a:t>šola</a:t>
            </a:r>
            <a:r>
              <a:rPr lang="en-US" sz="788" dirty="0">
                <a:solidFill>
                  <a:srgbClr val="2E4C5F"/>
                </a:solidFill>
              </a:rPr>
              <a:t> Vide </a:t>
            </a:r>
            <a:r>
              <a:rPr lang="en-US" sz="788" dirty="0" err="1">
                <a:solidFill>
                  <a:srgbClr val="2E4C5F"/>
                </a:solidFill>
              </a:rPr>
              <a:t>Pregarc</a:t>
            </a:r>
            <a:endParaRPr lang="en-US" sz="788" dirty="0">
              <a:solidFill>
                <a:srgbClr val="2E4C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664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4571999" cy="6858000"/>
          </a:xfrm>
          <a:prstGeom prst="rect">
            <a:avLst/>
          </a:prstGeom>
          <a:solidFill>
            <a:srgbClr val="D29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6394" y="2243828"/>
            <a:ext cx="3371249" cy="1134640"/>
          </a:xfrm>
          <a:noFill/>
          <a:ln>
            <a:noFill/>
          </a:ln>
        </p:spPr>
        <p:txBody>
          <a:bodyPr anchor="ctr" anchorCtr="0">
            <a:noAutofit/>
          </a:bodyPr>
          <a:lstStyle>
            <a:lvl1pPr>
              <a:defRPr sz="1650">
                <a:solidFill>
                  <a:srgbClr val="2E4C5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2" y="0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504" y="3549923"/>
            <a:ext cx="3371248" cy="219403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125">
                <a:solidFill>
                  <a:srgbClr val="2E4C5F"/>
                </a:solidFill>
              </a:defRPr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C60ECD-E3F4-734F-8B9E-A878F23E23C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3505" y="804677"/>
            <a:ext cx="849600" cy="849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0F5014-6855-2A49-AEB4-1847DADCD988}"/>
              </a:ext>
            </a:extLst>
          </p:cNvPr>
          <p:cNvSpPr txBox="1"/>
          <p:nvPr userDrawn="1"/>
        </p:nvSpPr>
        <p:spPr>
          <a:xfrm>
            <a:off x="603505" y="6318882"/>
            <a:ext cx="3364992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</a:rPr>
              <a:t>Osnovna</a:t>
            </a:r>
            <a:r>
              <a:rPr lang="en-US" sz="788" dirty="0">
                <a:solidFill>
                  <a:srgbClr val="2E4C5F"/>
                </a:solidFill>
              </a:rPr>
              <a:t> </a:t>
            </a:r>
            <a:r>
              <a:rPr lang="en-US" sz="788" dirty="0" err="1">
                <a:solidFill>
                  <a:srgbClr val="2E4C5F"/>
                </a:solidFill>
              </a:rPr>
              <a:t>šola</a:t>
            </a:r>
            <a:r>
              <a:rPr lang="en-US" sz="788" dirty="0">
                <a:solidFill>
                  <a:srgbClr val="2E4C5F"/>
                </a:solidFill>
              </a:rPr>
              <a:t> Vide </a:t>
            </a:r>
            <a:r>
              <a:rPr lang="en-US" sz="788" dirty="0" err="1">
                <a:solidFill>
                  <a:srgbClr val="2E4C5F"/>
                </a:solidFill>
              </a:rPr>
              <a:t>Pregarc</a:t>
            </a:r>
            <a:endParaRPr lang="en-US" sz="788" dirty="0">
              <a:solidFill>
                <a:srgbClr val="2E4C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731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2E4C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BCD015-36DF-8A42-90B9-C19AFBB38A9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E4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434EF6-0B21-CF49-B266-A3B8A451749B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8835" y="1540800"/>
            <a:ext cx="7185600" cy="37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868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2E4C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BCD015-36DF-8A42-90B9-C19AFBB38A9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D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F0521E-B51B-1742-AEAD-4A47A3317FFF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6065" y="1541341"/>
            <a:ext cx="7188564" cy="37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417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rgbClr val="D29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1E23755-3CB8-8F45-B744-5CBB599D7B2D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E4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73353" y="723639"/>
            <a:ext cx="7011042" cy="1645920"/>
          </a:xfrm>
          <a:noFill/>
          <a:ln w="38100">
            <a:noFill/>
          </a:ln>
        </p:spPr>
        <p:txBody>
          <a:bodyPr lIns="0" rIns="273600" anchor="ctr" anchorCtr="0">
            <a:normAutofit/>
          </a:bodyPr>
          <a:lstStyle>
            <a:lvl1pPr>
              <a:defRPr sz="2850">
                <a:solidFill>
                  <a:srgbClr val="ACD39B"/>
                </a:solidFill>
              </a:defRPr>
            </a:lvl1pPr>
          </a:lstStyle>
          <a:p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glavni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73352" y="2796459"/>
            <a:ext cx="7011042" cy="1265082"/>
          </a:xfrm>
        </p:spPr>
        <p:txBody>
          <a:bodyPr lIns="0" anchor="t" anchorCtr="0">
            <a:normAutofit/>
          </a:bodyPr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podnaslov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10074" y="6217920"/>
            <a:ext cx="274320" cy="273600"/>
          </a:xfrm>
          <a:solidFill>
            <a:srgbClr val="D2989C"/>
          </a:solidFill>
        </p:spPr>
        <p:txBody>
          <a:bodyPr/>
          <a:lstStyle>
            <a:lvl1pPr>
              <a:defRPr>
                <a:solidFill>
                  <a:srgbClr val="2E4C5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6370FC-1455-3948-970F-1EB1BEB28018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6831" y="1121799"/>
            <a:ext cx="849600" cy="8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4445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D29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1E23755-3CB8-8F45-B744-5CBB599D7B2D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D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73353" y="723639"/>
            <a:ext cx="7011042" cy="1645920"/>
          </a:xfrm>
          <a:noFill/>
          <a:ln w="38100">
            <a:noFill/>
          </a:ln>
        </p:spPr>
        <p:txBody>
          <a:bodyPr lIns="0" rIns="273600" anchor="ctr" anchorCtr="0">
            <a:normAutofit/>
          </a:bodyPr>
          <a:lstStyle>
            <a:lvl1pPr>
              <a:defRPr sz="2850">
                <a:solidFill>
                  <a:srgbClr val="2E4C5F"/>
                </a:solidFill>
              </a:defRPr>
            </a:lvl1pPr>
          </a:lstStyle>
          <a:p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glavni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73352" y="2796459"/>
            <a:ext cx="7011042" cy="1265082"/>
          </a:xfrm>
        </p:spPr>
        <p:txBody>
          <a:bodyPr lIns="0" anchor="t" anchorCtr="0">
            <a:normAutofit/>
          </a:bodyPr>
          <a:lstStyle>
            <a:lvl1pPr marL="0" indent="0">
              <a:buNone/>
              <a:defRPr sz="1500" b="1" i="0">
                <a:solidFill>
                  <a:srgbClr val="2E4C5F"/>
                </a:solidFill>
                <a:latin typeface="Century Gothic" panose="020B0502020202020204" pitchFamily="34" charset="0"/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podnaslov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10074" y="6217920"/>
            <a:ext cx="274320" cy="273600"/>
          </a:xfrm>
          <a:solidFill>
            <a:srgbClr val="2E4C5F"/>
          </a:solidFill>
        </p:spPr>
        <p:txBody>
          <a:bodyPr/>
          <a:lstStyle>
            <a:lvl1pPr>
              <a:defRPr>
                <a:solidFill>
                  <a:srgbClr val="ACD39B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177EF6-FFC9-A540-B21F-FB9E9F47CCE9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3938" y="1121799"/>
            <a:ext cx="848532" cy="8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21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45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3354" y="2638044"/>
            <a:ext cx="3342785" cy="310198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204" y="2638044"/>
            <a:ext cx="3342785" cy="3101982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322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4" y="2589482"/>
            <a:ext cx="3342785" cy="70408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884" indent="0">
              <a:buNone/>
              <a:defRPr sz="1425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37203" y="2589482"/>
            <a:ext cx="3342785" cy="70408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884" indent="0">
              <a:buNone/>
              <a:defRPr sz="1425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EBBB467-139F-0645-88CC-1F3B6DF4FCA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673354" y="3429005"/>
            <a:ext cx="3342785" cy="231102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B948367-8D6B-AE4F-B151-B42991923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7204" y="3429005"/>
            <a:ext cx="3342785" cy="231102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57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43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2E4C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ABCD015-36DF-8A42-90B9-C19AFBB38A9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29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F0521E-B51B-1742-AEAD-4A47A3317FFF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6065" y="1541341"/>
            <a:ext cx="7188564" cy="37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929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60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rgbClr val="ACD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3504" y="2243833"/>
            <a:ext cx="3364992" cy="1141497"/>
          </a:xfrm>
          <a:noFill/>
          <a:ln>
            <a:noFill/>
          </a:ln>
        </p:spPr>
        <p:txBody>
          <a:bodyPr anchor="ctr" anchorCtr="0">
            <a:normAutofit/>
          </a:bodyPr>
          <a:lstStyle>
            <a:lvl1pPr>
              <a:defRPr sz="1650">
                <a:solidFill>
                  <a:srgbClr val="2E4C5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425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504" y="3549918"/>
            <a:ext cx="3364992" cy="2194036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125">
                <a:solidFill>
                  <a:srgbClr val="2E4C5F"/>
                </a:solidFill>
              </a:defRPr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0A9E73-EF83-C448-A14C-61DF900E0B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3505" y="804677"/>
            <a:ext cx="849600" cy="849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B90024-9D03-C541-9DBB-0061DE1B0CB6}"/>
              </a:ext>
            </a:extLst>
          </p:cNvPr>
          <p:cNvSpPr txBox="1"/>
          <p:nvPr userDrawn="1"/>
        </p:nvSpPr>
        <p:spPr>
          <a:xfrm>
            <a:off x="603505" y="6318882"/>
            <a:ext cx="3364992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</a:rPr>
              <a:t>Osnovna</a:t>
            </a:r>
            <a:r>
              <a:rPr lang="en-US" sz="788" dirty="0">
                <a:solidFill>
                  <a:srgbClr val="2E4C5F"/>
                </a:solidFill>
              </a:rPr>
              <a:t> </a:t>
            </a:r>
            <a:r>
              <a:rPr lang="en-US" sz="788" dirty="0" err="1">
                <a:solidFill>
                  <a:srgbClr val="2E4C5F"/>
                </a:solidFill>
              </a:rPr>
              <a:t>šola</a:t>
            </a:r>
            <a:r>
              <a:rPr lang="en-US" sz="788" dirty="0">
                <a:solidFill>
                  <a:srgbClr val="2E4C5F"/>
                </a:solidFill>
              </a:rPr>
              <a:t> Vide </a:t>
            </a:r>
            <a:r>
              <a:rPr lang="en-US" sz="788" dirty="0" err="1">
                <a:solidFill>
                  <a:srgbClr val="2E4C5F"/>
                </a:solidFill>
              </a:rPr>
              <a:t>Pregarc</a:t>
            </a:r>
            <a:endParaRPr lang="en-US" sz="788" dirty="0">
              <a:solidFill>
                <a:srgbClr val="2E4C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314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" y="0"/>
            <a:ext cx="4571999" cy="6858000"/>
          </a:xfrm>
          <a:prstGeom prst="rect">
            <a:avLst/>
          </a:prstGeom>
          <a:solidFill>
            <a:srgbClr val="ACD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06394" y="2243828"/>
            <a:ext cx="3371249" cy="1134640"/>
          </a:xfrm>
          <a:noFill/>
          <a:ln>
            <a:noFill/>
          </a:ln>
        </p:spPr>
        <p:txBody>
          <a:bodyPr anchor="ctr" anchorCtr="0">
            <a:noAutofit/>
          </a:bodyPr>
          <a:lstStyle>
            <a:lvl1pPr>
              <a:defRPr sz="1650">
                <a:solidFill>
                  <a:srgbClr val="2E4C5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2" y="0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3504" y="3549923"/>
            <a:ext cx="3371248" cy="2194037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125">
                <a:solidFill>
                  <a:srgbClr val="2E4C5F"/>
                </a:solidFill>
              </a:defRPr>
            </a:lvl1pPr>
            <a:lvl2pPr marL="342884" indent="0">
              <a:buNone/>
              <a:defRPr sz="1050"/>
            </a:lvl2pPr>
            <a:lvl3pPr marL="685766" indent="0">
              <a:buNone/>
              <a:defRPr sz="900"/>
            </a:lvl3pPr>
            <a:lvl4pPr marL="1028649" indent="0">
              <a:buNone/>
              <a:defRPr sz="750"/>
            </a:lvl4pPr>
            <a:lvl5pPr marL="1371532" indent="0">
              <a:buNone/>
              <a:defRPr sz="750"/>
            </a:lvl5pPr>
            <a:lvl6pPr marL="1714415" indent="0">
              <a:buNone/>
              <a:defRPr sz="750"/>
            </a:lvl6pPr>
            <a:lvl7pPr marL="2057297" indent="0">
              <a:buNone/>
              <a:defRPr sz="750"/>
            </a:lvl7pPr>
            <a:lvl8pPr marL="2400180" indent="0">
              <a:buNone/>
              <a:defRPr sz="750"/>
            </a:lvl8pPr>
            <a:lvl9pPr marL="2743064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ACD39B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C60ECD-E3F4-734F-8B9E-A878F23E23C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3505" y="804677"/>
            <a:ext cx="849600" cy="849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0F5014-6855-2A49-AEB4-1847DADCD988}"/>
              </a:ext>
            </a:extLst>
          </p:cNvPr>
          <p:cNvSpPr txBox="1"/>
          <p:nvPr userDrawn="1"/>
        </p:nvSpPr>
        <p:spPr>
          <a:xfrm>
            <a:off x="603505" y="6318882"/>
            <a:ext cx="3364992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</a:rPr>
              <a:t>Osnovna</a:t>
            </a:r>
            <a:r>
              <a:rPr lang="en-US" sz="788" dirty="0">
                <a:solidFill>
                  <a:srgbClr val="2E4C5F"/>
                </a:solidFill>
              </a:rPr>
              <a:t> </a:t>
            </a:r>
            <a:r>
              <a:rPr lang="en-US" sz="788" dirty="0" err="1">
                <a:solidFill>
                  <a:srgbClr val="2E4C5F"/>
                </a:solidFill>
              </a:rPr>
              <a:t>šola</a:t>
            </a:r>
            <a:r>
              <a:rPr lang="en-US" sz="788" dirty="0">
                <a:solidFill>
                  <a:srgbClr val="2E4C5F"/>
                </a:solidFill>
              </a:rPr>
              <a:t> Vide </a:t>
            </a:r>
            <a:r>
              <a:rPr lang="en-US" sz="788" dirty="0" err="1">
                <a:solidFill>
                  <a:srgbClr val="2E4C5F"/>
                </a:solidFill>
              </a:rPr>
              <a:t>Pregarc</a:t>
            </a:r>
            <a:endParaRPr lang="en-US" sz="788" dirty="0">
              <a:solidFill>
                <a:srgbClr val="2E4C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098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6DB4-BE01-4CBC-A448-003E7EA0D263}" type="datetimeFigureOut">
              <a:rPr lang="sl-SI" smtClean="0"/>
              <a:t>7. 10. 2023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39B8E-EF74-402C-9842-4DB22D7F359C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092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rgbClr val="D29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1E23755-3CB8-8F45-B744-5CBB599D7B2D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E4C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73353" y="723639"/>
            <a:ext cx="7011042" cy="1645920"/>
          </a:xfrm>
          <a:noFill/>
          <a:ln w="38100">
            <a:noFill/>
          </a:ln>
        </p:spPr>
        <p:txBody>
          <a:bodyPr lIns="0" rIns="273600" anchor="ctr" anchorCtr="0">
            <a:normAutofit/>
          </a:bodyPr>
          <a:lstStyle>
            <a:lvl1pPr>
              <a:defRPr sz="2850">
                <a:solidFill>
                  <a:srgbClr val="D2989C"/>
                </a:solidFill>
              </a:defRPr>
            </a:lvl1pPr>
          </a:lstStyle>
          <a:p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glavni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73352" y="2796459"/>
            <a:ext cx="7011042" cy="1265082"/>
          </a:xfrm>
        </p:spPr>
        <p:txBody>
          <a:bodyPr lIns="0" anchor="t" anchorCtr="0">
            <a:normAutofit/>
          </a:bodyPr>
          <a:lstStyle>
            <a:lvl1pPr marL="0" indent="0">
              <a:buNone/>
              <a:defRPr sz="1500" b="1" i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podnaslov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10074" y="6217920"/>
            <a:ext cx="274320" cy="273600"/>
          </a:xfrm>
          <a:solidFill>
            <a:srgbClr val="D2989C"/>
          </a:solidFill>
        </p:spPr>
        <p:txBody>
          <a:bodyPr/>
          <a:lstStyle>
            <a:lvl1pPr>
              <a:defRPr>
                <a:solidFill>
                  <a:srgbClr val="2E4C5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5E0EDA-3D4C-0D4D-B844-635C264A84B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1877" y="1121799"/>
            <a:ext cx="849600" cy="8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6531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D2989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1E23755-3CB8-8F45-B744-5CBB599D7B2D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29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73353" y="723639"/>
            <a:ext cx="7011042" cy="1645920"/>
          </a:xfrm>
          <a:noFill/>
          <a:ln w="38100">
            <a:noFill/>
          </a:ln>
        </p:spPr>
        <p:txBody>
          <a:bodyPr lIns="0" rIns="273600" anchor="ctr" anchorCtr="0">
            <a:normAutofit/>
          </a:bodyPr>
          <a:lstStyle>
            <a:lvl1pPr>
              <a:defRPr sz="2850">
                <a:solidFill>
                  <a:srgbClr val="2E4C5F"/>
                </a:solidFill>
              </a:defRPr>
            </a:lvl1pPr>
          </a:lstStyle>
          <a:p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glavni</a:t>
            </a:r>
            <a:r>
              <a:rPr lang="en-GB" dirty="0"/>
              <a:t> </a:t>
            </a:r>
            <a:r>
              <a:rPr lang="en-GB" dirty="0" err="1"/>
              <a:t>naslov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73352" y="2796459"/>
            <a:ext cx="7011042" cy="1265082"/>
          </a:xfrm>
        </p:spPr>
        <p:txBody>
          <a:bodyPr lIns="0" anchor="t" anchorCtr="0">
            <a:normAutofit/>
          </a:bodyPr>
          <a:lstStyle>
            <a:lvl1pPr marL="0" indent="0">
              <a:buNone/>
              <a:defRPr sz="1500" b="1" i="0">
                <a:solidFill>
                  <a:srgbClr val="2E4C5F"/>
                </a:solidFill>
                <a:latin typeface="Century Gothic" panose="020B0502020202020204" pitchFamily="34" charset="0"/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 err="1"/>
              <a:t>Vnesite</a:t>
            </a:r>
            <a:r>
              <a:rPr lang="en-GB" dirty="0"/>
              <a:t> </a:t>
            </a:r>
            <a:r>
              <a:rPr lang="en-GB" dirty="0" err="1"/>
              <a:t>podnaslov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10074" y="6217920"/>
            <a:ext cx="274320" cy="273600"/>
          </a:xfrm>
          <a:solidFill>
            <a:srgbClr val="2E4C5F"/>
          </a:solidFill>
        </p:spPr>
        <p:txBody>
          <a:bodyPr/>
          <a:lstStyle>
            <a:lvl1pPr>
              <a:defRPr>
                <a:solidFill>
                  <a:srgbClr val="D2989C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177EF6-FFC9-A540-B21F-FB9E9F47CCE9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3938" y="1121799"/>
            <a:ext cx="848532" cy="8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00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405664" y="6217920"/>
            <a:ext cx="274320" cy="273600"/>
          </a:xfrm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28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3354" y="2638044"/>
            <a:ext cx="3342785" cy="310198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204" y="2638044"/>
            <a:ext cx="3342785" cy="310198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1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4" y="2589482"/>
            <a:ext cx="3342785" cy="70408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884" indent="0">
              <a:buNone/>
              <a:defRPr sz="1425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37203" y="2589482"/>
            <a:ext cx="3342785" cy="70408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425" b="0" cap="all" spc="75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342884" indent="0">
              <a:buNone/>
              <a:defRPr sz="1425" b="1"/>
            </a:lvl2pPr>
            <a:lvl3pPr marL="685766" indent="0">
              <a:buNone/>
              <a:defRPr sz="135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EBBB467-139F-0645-88CC-1F3B6DF4FCA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673354" y="3429005"/>
            <a:ext cx="3342785" cy="23110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B948367-8D6B-AE4F-B151-B42991923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7204" y="3429005"/>
            <a:ext cx="3342785" cy="23110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65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2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solidFill>
            <a:srgbClr val="D2989C">
              <a:alpha val="70000"/>
            </a:srgbClr>
          </a:solidFill>
        </p:spPr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6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F0BA5A7-44B4-0D41-A233-067FA931872E}"/>
              </a:ext>
            </a:extLst>
          </p:cNvPr>
          <p:cNvSpPr/>
          <p:nvPr userDrawn="1"/>
        </p:nvSpPr>
        <p:spPr>
          <a:xfrm>
            <a:off x="0" y="0"/>
            <a:ext cx="1371600" cy="6858000"/>
          </a:xfrm>
          <a:prstGeom prst="rect">
            <a:avLst/>
          </a:prstGeom>
          <a:solidFill>
            <a:srgbClr val="D298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73353" y="964692"/>
            <a:ext cx="7006634" cy="11887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3354" y="2638048"/>
            <a:ext cx="7006633" cy="31019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5664" y="6217920"/>
            <a:ext cx="273600" cy="273600"/>
          </a:xfrm>
          <a:prstGeom prst="ellipse">
            <a:avLst/>
          </a:prstGeom>
          <a:solidFill>
            <a:srgbClr val="D2989C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25325B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EC3FFB-ECCD-B84C-B1EC-08AA60B2B8C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61000" y="1135968"/>
            <a:ext cx="849600" cy="84616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7614A7E-ABA5-0947-9CAF-0E3C6D01BC1D}"/>
              </a:ext>
            </a:extLst>
          </p:cNvPr>
          <p:cNvPicPr>
            <a:picLocks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9899" y="6257254"/>
            <a:ext cx="756271" cy="2335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8F80955-649E-7B4D-B9CA-6DF809F522D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 rot="16200000">
            <a:off x="2848167" y="1109566"/>
            <a:ext cx="198473" cy="25717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AEB8D7-E92B-BB41-A672-574B19CB5F1A}"/>
              </a:ext>
            </a:extLst>
          </p:cNvPr>
          <p:cNvSpPr txBox="1"/>
          <p:nvPr userDrawn="1"/>
        </p:nvSpPr>
        <p:spPr>
          <a:xfrm>
            <a:off x="1661526" y="6318882"/>
            <a:ext cx="4437718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</a:rPr>
              <a:t>Osnovna</a:t>
            </a:r>
            <a:r>
              <a:rPr lang="en-US" sz="788" dirty="0">
                <a:solidFill>
                  <a:srgbClr val="2E4C5F"/>
                </a:solidFill>
              </a:rPr>
              <a:t> </a:t>
            </a:r>
            <a:r>
              <a:rPr lang="en-US" sz="788" dirty="0" err="1">
                <a:solidFill>
                  <a:srgbClr val="2E4C5F"/>
                </a:solidFill>
              </a:rPr>
              <a:t>šola</a:t>
            </a:r>
            <a:r>
              <a:rPr lang="en-US" sz="788" dirty="0">
                <a:solidFill>
                  <a:srgbClr val="2E4C5F"/>
                </a:solidFill>
              </a:rPr>
              <a:t> Vide </a:t>
            </a:r>
            <a:r>
              <a:rPr lang="en-US" sz="788" dirty="0" err="1">
                <a:solidFill>
                  <a:srgbClr val="2E4C5F"/>
                </a:solidFill>
              </a:rPr>
              <a:t>Pregarc</a:t>
            </a:r>
            <a:endParaRPr lang="en-US" sz="788" dirty="0">
              <a:solidFill>
                <a:srgbClr val="2E4C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5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hf sldNum="0"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 cap="none" spc="0" baseline="0">
          <a:solidFill>
            <a:srgbClr val="25325B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rgbClr val="25325B"/>
          </a:solidFill>
          <a:latin typeface="+mn-lt"/>
          <a:ea typeface="+mn-ea"/>
          <a:cs typeface="+mn-cs"/>
        </a:defRPr>
      </a:lvl1pPr>
      <a:lvl2pPr marL="342884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+mn-lt"/>
          <a:ea typeface="+mn-ea"/>
          <a:cs typeface="+mn-cs"/>
        </a:defRPr>
      </a:lvl2pPr>
      <a:lvl3pPr marL="514325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+mn-lt"/>
          <a:ea typeface="+mn-ea"/>
          <a:cs typeface="+mn-cs"/>
        </a:defRPr>
      </a:lvl3pPr>
      <a:lvl4pPr marL="685766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+mn-lt"/>
          <a:ea typeface="+mn-ea"/>
          <a:cs typeface="+mn-cs"/>
        </a:defRPr>
      </a:lvl4pPr>
      <a:lvl5pPr marL="857207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+mn-lt"/>
          <a:ea typeface="+mn-ea"/>
          <a:cs typeface="+mn-cs"/>
        </a:defRPr>
      </a:lvl5pPr>
      <a:lvl6pPr marL="984599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179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2951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11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F0BA5A7-44B4-0D41-A233-067FA931872E}"/>
              </a:ext>
            </a:extLst>
          </p:cNvPr>
          <p:cNvSpPr/>
          <p:nvPr userDrawn="1"/>
        </p:nvSpPr>
        <p:spPr>
          <a:xfrm>
            <a:off x="0" y="0"/>
            <a:ext cx="1371600" cy="6858000"/>
          </a:xfrm>
          <a:prstGeom prst="rect">
            <a:avLst/>
          </a:prstGeom>
          <a:solidFill>
            <a:srgbClr val="ACD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ACD39B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32600" y="309372"/>
            <a:ext cx="7006634" cy="11887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19" y="1982135"/>
            <a:ext cx="7006633" cy="31019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5664" y="6217920"/>
            <a:ext cx="273600" cy="273600"/>
          </a:xfrm>
          <a:prstGeom prst="ellipse">
            <a:avLst/>
          </a:prstGeom>
          <a:solidFill>
            <a:srgbClr val="ACD39B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825" spc="0" baseline="0">
                <a:solidFill>
                  <a:srgbClr val="25325B"/>
                </a:solidFill>
                <a:latin typeface="Aracne Regular" panose="02000506000000020004" pitchFamily="2" charset="-18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9EC3FFB-ECCD-B84C-B1EC-08AA60B2B8C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61000" y="1135968"/>
            <a:ext cx="849600" cy="84616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7614A7E-ABA5-0947-9CAF-0E3C6D01BC1D}"/>
              </a:ext>
            </a:extLst>
          </p:cNvPr>
          <p:cNvPicPr>
            <a:picLocks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99899" y="6257254"/>
            <a:ext cx="756271" cy="2335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4AEB8D7-E92B-BB41-A672-574B19CB5F1A}"/>
              </a:ext>
            </a:extLst>
          </p:cNvPr>
          <p:cNvSpPr txBox="1"/>
          <p:nvPr userDrawn="1"/>
        </p:nvSpPr>
        <p:spPr>
          <a:xfrm>
            <a:off x="1661526" y="6318882"/>
            <a:ext cx="4437718" cy="1212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788" dirty="0" err="1">
                <a:solidFill>
                  <a:srgbClr val="2E4C5F"/>
                </a:solidFill>
                <a:latin typeface="Aracne Regular" panose="02000506000000020004" pitchFamily="2" charset="-18"/>
              </a:rPr>
              <a:t>Osnovna</a:t>
            </a:r>
            <a:r>
              <a:rPr lang="en-US" sz="788" dirty="0">
                <a:solidFill>
                  <a:srgbClr val="2E4C5F"/>
                </a:solidFill>
                <a:latin typeface="Aracne Regular" panose="02000506000000020004" pitchFamily="2" charset="-18"/>
              </a:rPr>
              <a:t> </a:t>
            </a:r>
            <a:r>
              <a:rPr lang="en-US" sz="788" dirty="0" err="1">
                <a:solidFill>
                  <a:srgbClr val="2E4C5F"/>
                </a:solidFill>
                <a:latin typeface="Aracne Regular" panose="02000506000000020004" pitchFamily="2" charset="-18"/>
              </a:rPr>
              <a:t>šola</a:t>
            </a:r>
            <a:r>
              <a:rPr lang="en-US" sz="788" dirty="0">
                <a:solidFill>
                  <a:srgbClr val="2E4C5F"/>
                </a:solidFill>
                <a:latin typeface="Aracne Regular" panose="02000506000000020004" pitchFamily="2" charset="-18"/>
              </a:rPr>
              <a:t> Vide </a:t>
            </a:r>
            <a:r>
              <a:rPr lang="en-US" sz="788" dirty="0" err="1">
                <a:solidFill>
                  <a:srgbClr val="2E4C5F"/>
                </a:solidFill>
                <a:latin typeface="Aracne Regular" panose="02000506000000020004" pitchFamily="2" charset="-18"/>
              </a:rPr>
              <a:t>Pregarc</a:t>
            </a:r>
            <a:endParaRPr lang="en-US" sz="788" dirty="0">
              <a:solidFill>
                <a:srgbClr val="2E4C5F"/>
              </a:solidFill>
              <a:latin typeface="Aracne Regular" panose="02000506000000020004" pitchFamily="2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560" y="2296780"/>
            <a:ext cx="1608719" cy="109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2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 cap="none" spc="0" baseline="0">
          <a:solidFill>
            <a:srgbClr val="25325B"/>
          </a:solidFill>
          <a:latin typeface="Aracne Regular" panose="02000506000000020004" pitchFamily="2" charset="-18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350" kern="1200">
          <a:solidFill>
            <a:srgbClr val="25325B"/>
          </a:solidFill>
          <a:latin typeface="Aracne Regular" panose="02000506000000020004" pitchFamily="2" charset="-18"/>
          <a:ea typeface="+mn-ea"/>
          <a:cs typeface="+mn-cs"/>
        </a:defRPr>
      </a:lvl1pPr>
      <a:lvl2pPr marL="342884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Aracne Regular" panose="02000506000000020004" pitchFamily="2" charset="-18"/>
          <a:ea typeface="+mn-ea"/>
          <a:cs typeface="+mn-cs"/>
        </a:defRPr>
      </a:lvl2pPr>
      <a:lvl3pPr marL="514325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Aracne Regular" panose="02000506000000020004" pitchFamily="2" charset="-18"/>
          <a:ea typeface="+mn-ea"/>
          <a:cs typeface="+mn-cs"/>
        </a:defRPr>
      </a:lvl3pPr>
      <a:lvl4pPr marL="685766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Aracne Regular" panose="02000506000000020004" pitchFamily="2" charset="-18"/>
          <a:ea typeface="+mn-ea"/>
          <a:cs typeface="+mn-cs"/>
        </a:defRPr>
      </a:lvl4pPr>
      <a:lvl5pPr marL="857207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rgbClr val="25325B"/>
          </a:solidFill>
          <a:latin typeface="Aracne Regular" panose="02000506000000020004" pitchFamily="2" charset="-18"/>
          <a:ea typeface="+mn-ea"/>
          <a:cs typeface="+mn-cs"/>
        </a:defRPr>
      </a:lvl5pPr>
      <a:lvl6pPr marL="984599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13179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42951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412011" indent="-171442" algn="l" defTabSz="685766" rtl="0" eaLnBrk="1" latinLnBrk="0" hangingPunct="1">
        <a:lnSpc>
          <a:spcPct val="100000"/>
        </a:lnSpc>
        <a:spcBef>
          <a:spcPts val="750"/>
        </a:spcBef>
        <a:buClr>
          <a:schemeClr val="accent2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872416452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074" y="696683"/>
            <a:ext cx="9145777" cy="621792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47063" y="235132"/>
            <a:ext cx="3596640" cy="3248297"/>
          </a:xfrm>
        </p:spPr>
        <p:txBody>
          <a:bodyPr>
            <a:noAutofit/>
          </a:bodyPr>
          <a:lstStyle/>
          <a:p>
            <a:pPr algn="ctr"/>
            <a: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  <a:t>S </a:t>
            </a:r>
            <a:b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</a:br>
            <a:r>
              <a:rPr lang="sl-SI" sz="4950" dirty="0">
                <a:solidFill>
                  <a:srgbClr val="359FD7"/>
                </a:solidFill>
                <a:latin typeface="Aracne Regular" panose="02000506000000020004" pitchFamily="2" charset="-18"/>
              </a:rPr>
              <a:t>poskusom </a:t>
            </a:r>
            <a: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  <a:t/>
            </a:r>
            <a:b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</a:br>
            <a: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  <a:t>do </a:t>
            </a:r>
            <a:b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</a:br>
            <a:r>
              <a:rPr lang="sl-SI" sz="4950" dirty="0">
                <a:solidFill>
                  <a:srgbClr val="2698D4"/>
                </a:solidFill>
                <a:latin typeface="Aracne Regular" panose="02000506000000020004" pitchFamily="2" charset="-18"/>
              </a:rPr>
              <a:t>programa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body" idx="1"/>
          </p:nvPr>
        </p:nvSpPr>
        <p:spPr>
          <a:xfrm>
            <a:off x="5216435" y="3835399"/>
            <a:ext cx="3659905" cy="1265082"/>
          </a:xfrm>
        </p:spPr>
        <p:txBody>
          <a:bodyPr>
            <a:noAutofit/>
          </a:bodyPr>
          <a:lstStyle/>
          <a:p>
            <a:pPr algn="r">
              <a:lnSpc>
                <a:spcPct val="200000"/>
              </a:lnSpc>
            </a:pPr>
            <a:r>
              <a:rPr lang="sl-SI" sz="2000" dirty="0" smtClean="0">
                <a:latin typeface="Aracne Regular" panose="02000506000000020004" pitchFamily="2" charset="-18"/>
              </a:rPr>
              <a:t>MAŠA MOHAR in DUNJA BLAZNIK</a:t>
            </a:r>
          </a:p>
          <a:p>
            <a:pPr algn="r">
              <a:lnSpc>
                <a:spcPct val="200000"/>
              </a:lnSpc>
            </a:pPr>
            <a:r>
              <a:rPr lang="sl-SI" sz="2000" dirty="0" smtClean="0">
                <a:latin typeface="Aracne Regular" panose="02000506000000020004" pitchFamily="2" charset="-18"/>
              </a:rPr>
              <a:t>OŠ VIDE PREGARC, </a:t>
            </a:r>
            <a:r>
              <a:rPr lang="sl-SI" sz="2000" dirty="0">
                <a:latin typeface="Aracne Regular" panose="02000506000000020004" pitchFamily="2" charset="-18"/>
              </a:rPr>
              <a:t>L</a:t>
            </a:r>
            <a:r>
              <a:rPr lang="sl-SI" sz="2000" dirty="0" smtClean="0">
                <a:latin typeface="Aracne Regular" panose="02000506000000020004" pitchFamily="2" charset="-18"/>
              </a:rPr>
              <a:t>jubljana</a:t>
            </a:r>
            <a:endParaRPr lang="sl-SI" sz="2000" dirty="0">
              <a:latin typeface="Aracne Regular" panose="02000506000000020004" pitchFamily="2" charset="-18"/>
            </a:endParaRPr>
          </a:p>
          <a:p>
            <a:pPr algn="r">
              <a:lnSpc>
                <a:spcPct val="200000"/>
              </a:lnSpc>
            </a:pPr>
            <a:endParaRPr lang="sl-SI" sz="2000" dirty="0">
              <a:latin typeface="Aracne Regular" panose="0200050600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3318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Ideja (julij 2023)</a:t>
            </a:r>
            <a:endParaRPr lang="sl-SI" sz="3200" dirty="0"/>
          </a:p>
        </p:txBody>
      </p:sp>
      <p:sp>
        <p:nvSpPr>
          <p:cNvPr id="5" name="Označba mesta vsebin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sl-SI" sz="2400" dirty="0"/>
              <a:t>Spoznajo pravilno izvedbo kemijskega </a:t>
            </a:r>
            <a:r>
              <a:rPr lang="sl-SI" sz="2400" dirty="0" smtClean="0"/>
              <a:t>poskusa.</a:t>
            </a:r>
            <a:endParaRPr lang="sl-SI" sz="2400" dirty="0"/>
          </a:p>
          <a:p>
            <a:pPr>
              <a:buBlip>
                <a:blip r:embed="rId2"/>
              </a:buBlip>
            </a:pPr>
            <a:r>
              <a:rPr lang="sl-SI" sz="2400" dirty="0"/>
              <a:t>P</a:t>
            </a:r>
            <a:r>
              <a:rPr lang="sl-SI" sz="2400" dirty="0" smtClean="0"/>
              <a:t>riprava</a:t>
            </a:r>
            <a:r>
              <a:rPr lang="sl-SI" sz="2400" dirty="0"/>
              <a:t>, izvedba, </a:t>
            </a:r>
            <a:r>
              <a:rPr lang="sl-SI" sz="2400" dirty="0" smtClean="0"/>
              <a:t>poročilo.</a:t>
            </a:r>
            <a:endParaRPr lang="sl-SI" sz="2400" dirty="0"/>
          </a:p>
          <a:p>
            <a:pPr>
              <a:buBlip>
                <a:blip r:embed="rId2"/>
              </a:buBlip>
            </a:pPr>
            <a:r>
              <a:rPr lang="sl-SI" sz="2400" dirty="0"/>
              <a:t>Zapis poročila v obliki </a:t>
            </a:r>
            <a:r>
              <a:rPr lang="sl-SI" sz="2400" dirty="0" smtClean="0"/>
              <a:t>kode.</a:t>
            </a:r>
            <a:endParaRPr lang="sl-SI" sz="2400" dirty="0"/>
          </a:p>
        </p:txBody>
      </p:sp>
      <p:pic>
        <p:nvPicPr>
          <p:cNvPr id="4" name="Označba mesta vsebine 3">
            <a:hlinkClick r:id="rId3"/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0681" y="3152502"/>
            <a:ext cx="3283319" cy="2998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8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err="1" smtClean="0"/>
              <a:t>Časovnica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62931" y="1623060"/>
            <a:ext cx="7366620" cy="4297680"/>
          </a:xfrm>
        </p:spPr>
        <p:txBody>
          <a:bodyPr>
            <a:noAutofit/>
          </a:bodyPr>
          <a:lstStyle/>
          <a:p>
            <a:r>
              <a:rPr lang="sl-SI" sz="1800" b="1" dirty="0" smtClean="0"/>
              <a:t>OKTOBER, NOVEMBER 2023</a:t>
            </a:r>
          </a:p>
          <a:p>
            <a:pPr lvl="1"/>
            <a:r>
              <a:rPr lang="sl-SI" sz="1800" dirty="0" smtClean="0">
                <a:solidFill>
                  <a:srgbClr val="359FD7"/>
                </a:solidFill>
              </a:rPr>
              <a:t>Kemija: </a:t>
            </a:r>
            <a:r>
              <a:rPr lang="sl-SI" sz="1800" dirty="0"/>
              <a:t>S</a:t>
            </a:r>
            <a:r>
              <a:rPr lang="sl-SI" sz="1800" dirty="0" smtClean="0"/>
              <a:t>poznavajo </a:t>
            </a:r>
            <a:r>
              <a:rPr lang="sl-SI" sz="1800" dirty="0"/>
              <a:t>osnove kemijskih reakcij z eksperimentalnim </a:t>
            </a:r>
            <a:r>
              <a:rPr lang="sl-SI" sz="1800" dirty="0" smtClean="0"/>
              <a:t>pristopom.</a:t>
            </a:r>
            <a:endParaRPr lang="sl-SI" sz="1800" dirty="0"/>
          </a:p>
          <a:p>
            <a:r>
              <a:rPr lang="sl-SI" sz="1800" b="1" dirty="0" smtClean="0"/>
              <a:t>DECEMBER 2023, JANUAR IN FEBRUAR 2024</a:t>
            </a:r>
          </a:p>
          <a:p>
            <a:pPr lvl="1"/>
            <a:r>
              <a:rPr lang="sl-SI" sz="1800" dirty="0">
                <a:solidFill>
                  <a:srgbClr val="359FD7"/>
                </a:solidFill>
              </a:rPr>
              <a:t>Kemija: </a:t>
            </a:r>
            <a:r>
              <a:rPr lang="sl-SI" sz="1800" dirty="0"/>
              <a:t>U</a:t>
            </a:r>
            <a:r>
              <a:rPr lang="sl-SI" sz="1800" dirty="0" smtClean="0"/>
              <a:t>trdijo </a:t>
            </a:r>
            <a:r>
              <a:rPr lang="sl-SI" sz="1800" dirty="0"/>
              <a:t>in poglobijo znanje, razumevanje in uporabo kemijskih vsebin s pomočjo samostojnega eksperimentalnega </a:t>
            </a:r>
            <a:r>
              <a:rPr lang="sl-SI" sz="1800" dirty="0" smtClean="0"/>
              <a:t>dela.</a:t>
            </a:r>
          </a:p>
          <a:p>
            <a:pPr lvl="1"/>
            <a:r>
              <a:rPr lang="sl-SI" sz="1800" dirty="0">
                <a:solidFill>
                  <a:srgbClr val="359FD7"/>
                </a:solidFill>
              </a:rPr>
              <a:t>Kemija: </a:t>
            </a:r>
            <a:r>
              <a:rPr lang="sl-SI" sz="1800" dirty="0"/>
              <a:t>U</a:t>
            </a:r>
            <a:r>
              <a:rPr lang="sl-SI" sz="1800" dirty="0" smtClean="0"/>
              <a:t>svojijo </a:t>
            </a:r>
            <a:r>
              <a:rPr lang="sl-SI" sz="1800" dirty="0"/>
              <a:t>postopke </a:t>
            </a:r>
            <a:r>
              <a:rPr lang="sl-SI" sz="1800" dirty="0" smtClean="0"/>
              <a:t>eksperimentiranja.</a:t>
            </a:r>
          </a:p>
          <a:p>
            <a:r>
              <a:rPr lang="sl-SI" sz="1800" b="1" dirty="0" err="1" smtClean="0"/>
              <a:t>febrUAR</a:t>
            </a:r>
            <a:r>
              <a:rPr lang="sl-SI" sz="1800" b="1" dirty="0" smtClean="0"/>
              <a:t>, MAREC 2024</a:t>
            </a:r>
          </a:p>
          <a:p>
            <a:pPr lvl="1"/>
            <a:r>
              <a:rPr lang="sl-SI" sz="1800" b="1" dirty="0" smtClean="0">
                <a:solidFill>
                  <a:srgbClr val="8B639F"/>
                </a:solidFill>
              </a:rPr>
              <a:t>RIN</a:t>
            </a:r>
            <a:r>
              <a:rPr lang="sl-SI" sz="1800" dirty="0" smtClean="0">
                <a:solidFill>
                  <a:srgbClr val="8B639F"/>
                </a:solidFill>
              </a:rPr>
              <a:t>: </a:t>
            </a:r>
            <a:r>
              <a:rPr lang="sl-SI" sz="1800" dirty="0"/>
              <a:t>R</a:t>
            </a:r>
            <a:r>
              <a:rPr lang="sl-SI" sz="1800" dirty="0" smtClean="0"/>
              <a:t>azumejo </a:t>
            </a:r>
            <a:r>
              <a:rPr lang="sl-SI" sz="1800" dirty="0"/>
              <a:t>pojem </a:t>
            </a:r>
            <a:r>
              <a:rPr lang="sl-SI" sz="1800" dirty="0" smtClean="0"/>
              <a:t>algoritem.</a:t>
            </a:r>
          </a:p>
          <a:p>
            <a:pPr lvl="1"/>
            <a:r>
              <a:rPr lang="sl-SI" sz="1800" b="1" dirty="0">
                <a:solidFill>
                  <a:srgbClr val="8B639F"/>
                </a:solidFill>
              </a:rPr>
              <a:t>RIN</a:t>
            </a:r>
            <a:r>
              <a:rPr lang="sl-SI" sz="1800" dirty="0">
                <a:solidFill>
                  <a:srgbClr val="8B639F"/>
                </a:solidFill>
              </a:rPr>
              <a:t>: </a:t>
            </a:r>
            <a:r>
              <a:rPr lang="sl-SI" sz="1800" dirty="0"/>
              <a:t>Z</a:t>
            </a:r>
            <a:r>
              <a:rPr lang="sl-SI" sz="1800" dirty="0" smtClean="0"/>
              <a:t>najo </a:t>
            </a:r>
            <a:r>
              <a:rPr lang="sl-SI" sz="1800" dirty="0"/>
              <a:t>vsakdanji problem opisati kot zaporedje </a:t>
            </a:r>
            <a:r>
              <a:rPr lang="sl-SI" sz="1800" dirty="0" smtClean="0"/>
              <a:t>korakov.</a:t>
            </a:r>
          </a:p>
          <a:p>
            <a:pPr lvl="1"/>
            <a:r>
              <a:rPr lang="sl-SI" sz="1800" b="1" dirty="0">
                <a:solidFill>
                  <a:srgbClr val="8B639F"/>
                </a:solidFill>
              </a:rPr>
              <a:t>RIN</a:t>
            </a:r>
            <a:r>
              <a:rPr lang="sl-SI" sz="1800" dirty="0">
                <a:solidFill>
                  <a:srgbClr val="8B639F"/>
                </a:solidFill>
              </a:rPr>
              <a:t>: </a:t>
            </a:r>
            <a:r>
              <a:rPr lang="sl-SI" sz="1800" dirty="0"/>
              <a:t>S</a:t>
            </a:r>
            <a:r>
              <a:rPr lang="sl-SI" sz="1800" dirty="0" smtClean="0"/>
              <a:t>ledijo </a:t>
            </a:r>
            <a:r>
              <a:rPr lang="sl-SI" sz="1800" dirty="0"/>
              <a:t>algoritmu, ki ga pripravi nekdo </a:t>
            </a:r>
            <a:r>
              <a:rPr lang="sl-SI" sz="1800" dirty="0" smtClean="0"/>
              <a:t>drug.</a:t>
            </a:r>
          </a:p>
          <a:p>
            <a:pPr lvl="1"/>
            <a:r>
              <a:rPr lang="sl-SI" sz="1800" b="1" dirty="0" smtClean="0">
                <a:solidFill>
                  <a:srgbClr val="8B639F"/>
                </a:solidFill>
              </a:rPr>
              <a:t>RIN</a:t>
            </a:r>
            <a:r>
              <a:rPr lang="sl-SI" sz="1800" dirty="0">
                <a:solidFill>
                  <a:srgbClr val="8B639F"/>
                </a:solidFill>
              </a:rPr>
              <a:t>: </a:t>
            </a:r>
            <a:r>
              <a:rPr lang="sl-SI" sz="1800" dirty="0"/>
              <a:t>Z</a:t>
            </a:r>
            <a:r>
              <a:rPr lang="sl-SI" sz="1800" dirty="0" smtClean="0"/>
              <a:t>najo </a:t>
            </a:r>
            <a:r>
              <a:rPr lang="sl-SI" sz="1800" dirty="0"/>
              <a:t>algoritem zapisati s programom </a:t>
            </a:r>
            <a:r>
              <a:rPr lang="sl-SI" sz="1800" dirty="0" err="1" smtClean="0"/>
              <a:t>Scratch</a:t>
            </a:r>
            <a:r>
              <a:rPr lang="sl-SI" sz="1800" dirty="0" smtClean="0"/>
              <a:t>.</a:t>
            </a:r>
            <a:endParaRPr lang="sl-SI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18827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Teme poskusov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608719" y="1477256"/>
            <a:ext cx="7134687" cy="4314162"/>
          </a:xfrm>
        </p:spPr>
        <p:txBody>
          <a:bodyPr>
            <a:noAutofit/>
          </a:bodyPr>
          <a:lstStyle/>
          <a:p>
            <a:r>
              <a:rPr lang="sl-SI" sz="2000" dirty="0" smtClean="0"/>
              <a:t>PLEŠOČI </a:t>
            </a:r>
            <a:r>
              <a:rPr lang="sl-SI" sz="2000" dirty="0"/>
              <a:t>GUMI MEDVEDEK </a:t>
            </a:r>
            <a:r>
              <a:rPr lang="sl-SI" sz="2000" dirty="0" smtClean="0"/>
              <a:t>IN DRUGI VŽIGI</a:t>
            </a:r>
            <a:endParaRPr lang="sl-SI" sz="2000" dirty="0"/>
          </a:p>
          <a:p>
            <a:r>
              <a:rPr lang="sl-SI" sz="2000" dirty="0" smtClean="0"/>
              <a:t>RAZPAD </a:t>
            </a:r>
            <a:r>
              <a:rPr lang="sl-SI" sz="2000" dirty="0"/>
              <a:t>PEROKSIDA</a:t>
            </a:r>
          </a:p>
          <a:p>
            <a:r>
              <a:rPr lang="sl-SI" sz="2000" dirty="0" smtClean="0"/>
              <a:t>SEMAFOR </a:t>
            </a:r>
            <a:r>
              <a:rPr lang="sl-SI" sz="2000" dirty="0"/>
              <a:t>+ </a:t>
            </a:r>
            <a:r>
              <a:rPr lang="sl-SI" sz="2000" dirty="0" smtClean="0"/>
              <a:t>MODRA BUČKA</a:t>
            </a:r>
            <a:endParaRPr lang="sl-SI" sz="2000" dirty="0"/>
          </a:p>
          <a:p>
            <a:r>
              <a:rPr lang="sl-SI" sz="2000" dirty="0" smtClean="0"/>
              <a:t>PLAMENSKE </a:t>
            </a:r>
            <a:r>
              <a:rPr lang="sl-SI" sz="2000" dirty="0"/>
              <a:t>REAKCIJE</a:t>
            </a:r>
          </a:p>
          <a:p>
            <a:r>
              <a:rPr lang="sl-SI" sz="2000" dirty="0" smtClean="0"/>
              <a:t>KROMATOGRAFIJA</a:t>
            </a:r>
            <a:endParaRPr lang="sl-SI" sz="2000" dirty="0"/>
          </a:p>
          <a:p>
            <a:r>
              <a:rPr lang="sl-SI" sz="2000" dirty="0" smtClean="0"/>
              <a:t>NATRIJ </a:t>
            </a:r>
            <a:r>
              <a:rPr lang="sl-SI" sz="2000" dirty="0"/>
              <a:t>V VODI</a:t>
            </a:r>
          </a:p>
          <a:p>
            <a:r>
              <a:rPr lang="sl-SI" sz="2000" dirty="0" smtClean="0"/>
              <a:t>KAKO </a:t>
            </a:r>
            <a:r>
              <a:rPr lang="sl-SI" sz="2000" dirty="0"/>
              <a:t>UGASNE SVEČA</a:t>
            </a:r>
          </a:p>
          <a:p>
            <a:r>
              <a:rPr lang="sl-SI" sz="2000" dirty="0" smtClean="0"/>
              <a:t>SUBLIMACIJA </a:t>
            </a:r>
            <a:r>
              <a:rPr lang="sl-SI" sz="2000" dirty="0"/>
              <a:t>JODA </a:t>
            </a:r>
            <a:r>
              <a:rPr lang="sl-SI" sz="2000" dirty="0" smtClean="0"/>
              <a:t>IN </a:t>
            </a:r>
            <a:r>
              <a:rPr lang="sl-SI" sz="2000" dirty="0"/>
              <a:t>JODOVA URA</a:t>
            </a:r>
          </a:p>
          <a:p>
            <a:r>
              <a:rPr lang="sl-SI" sz="2000" dirty="0" smtClean="0"/>
              <a:t>REAKCIJE </a:t>
            </a:r>
            <a:r>
              <a:rPr lang="sl-SI" sz="2000" dirty="0"/>
              <a:t>ALKOHOLOV</a:t>
            </a:r>
          </a:p>
          <a:p>
            <a:r>
              <a:rPr lang="sl-SI" sz="2000" dirty="0" smtClean="0"/>
              <a:t>POKALNI </a:t>
            </a:r>
            <a:r>
              <a:rPr lang="sl-SI" sz="2000" dirty="0"/>
              <a:t>PLIN</a:t>
            </a:r>
          </a:p>
          <a:p>
            <a:r>
              <a:rPr lang="sl-SI" sz="2000" dirty="0" smtClean="0"/>
              <a:t>RDEČE </a:t>
            </a:r>
            <a:r>
              <a:rPr lang="sl-SI" sz="2000" dirty="0"/>
              <a:t>ZELJE </a:t>
            </a:r>
            <a:r>
              <a:rPr lang="sl-SI" sz="2000" dirty="0" smtClean="0"/>
              <a:t>IN INDIKATORJI</a:t>
            </a:r>
            <a:endParaRPr lang="sl-SI" sz="2000" dirty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338462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Opis za učitelje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sz="2000" dirty="0" smtClean="0"/>
              <a:t>Uporabijo ga lahko učitelji </a:t>
            </a:r>
            <a:r>
              <a:rPr lang="sl-SI" sz="2000" b="1" dirty="0" smtClean="0"/>
              <a:t>naravoslovnih</a:t>
            </a:r>
            <a:r>
              <a:rPr lang="sl-SI" sz="2000" dirty="0" smtClean="0"/>
              <a:t> predmetov in učitelji </a:t>
            </a:r>
            <a:r>
              <a:rPr lang="sl-SI" sz="2000" b="1" dirty="0" smtClean="0"/>
              <a:t>razrednega pouka v 2. triletju </a:t>
            </a:r>
            <a:r>
              <a:rPr lang="sl-SI" sz="2000" dirty="0" smtClean="0"/>
              <a:t>Kot uvod v eksperimentiranje ali le kot zanimivost.</a:t>
            </a:r>
          </a:p>
          <a:p>
            <a:endParaRPr lang="sl-SI" sz="2000" dirty="0"/>
          </a:p>
          <a:p>
            <a:r>
              <a:rPr lang="sl-SI" sz="2000" dirty="0" smtClean="0"/>
              <a:t>Uporabijo ga učitelji RIN kot uvodno </a:t>
            </a:r>
            <a:r>
              <a:rPr lang="sl-SI" sz="2000" dirty="0" smtClean="0"/>
              <a:t>motivacijo, </a:t>
            </a:r>
            <a:r>
              <a:rPr lang="sl-SI" sz="2000" dirty="0" smtClean="0"/>
              <a:t>življenjski primer ali kot temo programiranja in računalniškega mišljenja (modeliranje problema</a:t>
            </a:r>
            <a:r>
              <a:rPr lang="sl-SI" sz="2000" dirty="0" smtClean="0"/>
              <a:t>).</a:t>
            </a:r>
            <a:endParaRPr lang="sl-SI" sz="2000" dirty="0"/>
          </a:p>
          <a:p>
            <a:pPr lvl="1"/>
            <a:r>
              <a:rPr lang="sl-SI" sz="1850" dirty="0" smtClean="0"/>
              <a:t>NIP - izdelava </a:t>
            </a:r>
            <a:r>
              <a:rPr lang="sl-SI" sz="1850" dirty="0"/>
              <a:t>programa (6. r)</a:t>
            </a:r>
          </a:p>
          <a:p>
            <a:pPr lvl="1"/>
            <a:r>
              <a:rPr lang="sl-SI" sz="1850" dirty="0"/>
              <a:t>MME – izdelava video</a:t>
            </a:r>
          </a:p>
          <a:p>
            <a:pPr lvl="1"/>
            <a:r>
              <a:rPr lang="sl-SI" sz="1850" dirty="0"/>
              <a:t>ROM – izdelava spletne strani z vgradnjo prej posnetih navodil, izdelava spletne </a:t>
            </a:r>
            <a:r>
              <a:rPr lang="sl-SI" sz="1850" dirty="0" smtClean="0"/>
              <a:t>učilnice</a:t>
            </a:r>
            <a:endParaRPr lang="sl-SI" sz="1850" dirty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11768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Opis za učence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/>
              <a:t>P</a:t>
            </a:r>
            <a:r>
              <a:rPr lang="sl-SI" sz="2000" dirty="0" smtClean="0"/>
              <a:t>omoč pri utrjevanju znanja,</a:t>
            </a:r>
          </a:p>
          <a:p>
            <a:r>
              <a:rPr lang="sl-SI" sz="2000" dirty="0"/>
              <a:t>p</a:t>
            </a:r>
            <a:r>
              <a:rPr lang="sl-SI" sz="2000" dirty="0" smtClean="0"/>
              <a:t>onovi korake poskusa,</a:t>
            </a:r>
          </a:p>
          <a:p>
            <a:r>
              <a:rPr lang="sl-SI" sz="2000" dirty="0"/>
              <a:t>n</a:t>
            </a:r>
            <a:r>
              <a:rPr lang="sl-SI" sz="2000" dirty="0" smtClean="0"/>
              <a:t>i težav, če eksplodira (celo zaželeno je </a:t>
            </a:r>
            <a:r>
              <a:rPr lang="sl-SI" sz="2000" dirty="0" smtClean="0">
                <a:sym typeface="Wingdings" panose="05000000000000000000" pitchFamily="2" charset="2"/>
              </a:rPr>
              <a:t>),</a:t>
            </a:r>
          </a:p>
          <a:p>
            <a:r>
              <a:rPr lang="sl-SI" sz="2000" dirty="0"/>
              <a:t>l</a:t>
            </a:r>
            <a:r>
              <a:rPr lang="sl-SI" sz="2000" dirty="0" smtClean="0"/>
              <a:t>ahko ponovi postopek (poskusa ne moreš v nedogled ponavljati).</a:t>
            </a:r>
          </a:p>
          <a:p>
            <a:pPr marL="0" indent="0">
              <a:buNone/>
            </a:pPr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242906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Želim si več …</a:t>
            </a:r>
            <a:endParaRPr lang="sl-SI" sz="32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000" dirty="0" smtClean="0">
                <a:solidFill>
                  <a:srgbClr val="8B639F"/>
                </a:solidFill>
              </a:rPr>
              <a:t>Znam </a:t>
            </a:r>
            <a:r>
              <a:rPr lang="sl-SI" sz="2000" dirty="0">
                <a:solidFill>
                  <a:srgbClr val="8B639F"/>
                </a:solidFill>
              </a:rPr>
              <a:t>uporabiti kakšen drug program/programski jezik?</a:t>
            </a:r>
          </a:p>
          <a:p>
            <a:r>
              <a:rPr lang="sl-SI" sz="2000" dirty="0">
                <a:solidFill>
                  <a:srgbClr val="8B639F"/>
                </a:solidFill>
              </a:rPr>
              <a:t>Z</a:t>
            </a:r>
            <a:r>
              <a:rPr lang="sl-SI" sz="2000" dirty="0" smtClean="0">
                <a:solidFill>
                  <a:srgbClr val="8B639F"/>
                </a:solidFill>
              </a:rPr>
              <a:t>nam sprogramirati poskus, ki ga je naredil sošolec</a:t>
            </a:r>
            <a:r>
              <a:rPr lang="sl-SI" sz="2000" dirty="0" smtClean="0">
                <a:solidFill>
                  <a:srgbClr val="8B639F"/>
                </a:solidFill>
              </a:rPr>
              <a:t>?</a:t>
            </a:r>
          </a:p>
          <a:p>
            <a:r>
              <a:rPr lang="sl-SI" sz="2000" dirty="0" smtClean="0">
                <a:solidFill>
                  <a:srgbClr val="8B639F"/>
                </a:solidFill>
              </a:rPr>
              <a:t>Ali lahko naredimo zbirko poskusov?</a:t>
            </a:r>
            <a:endParaRPr lang="sl-SI" sz="2000" dirty="0" smtClean="0">
              <a:solidFill>
                <a:srgbClr val="8B639F"/>
              </a:solidFill>
            </a:endParaRPr>
          </a:p>
          <a:p>
            <a:r>
              <a:rPr lang="sl-SI" sz="2000" dirty="0" smtClean="0">
                <a:solidFill>
                  <a:srgbClr val="8B639F"/>
                </a:solidFill>
              </a:rPr>
              <a:t>…</a:t>
            </a:r>
          </a:p>
          <a:p>
            <a:endParaRPr lang="sl-SI" sz="2000" dirty="0" smtClean="0">
              <a:solidFill>
                <a:srgbClr val="8B639F"/>
              </a:solidFill>
            </a:endParaRPr>
          </a:p>
          <a:p>
            <a:r>
              <a:rPr lang="sl-SI" sz="2000" dirty="0" smtClean="0">
                <a:solidFill>
                  <a:srgbClr val="359FD7"/>
                </a:solidFill>
              </a:rPr>
              <a:t>Znam narediti poskus po programu (mojem, sošolčevem</a:t>
            </a:r>
            <a:r>
              <a:rPr lang="sl-SI" sz="2000" dirty="0" smtClean="0">
                <a:solidFill>
                  <a:srgbClr val="359FD7"/>
                </a:solidFill>
              </a:rPr>
              <a:t>)?</a:t>
            </a:r>
          </a:p>
          <a:p>
            <a:r>
              <a:rPr lang="sl-SI" sz="2000" dirty="0">
                <a:solidFill>
                  <a:srgbClr val="359FD7"/>
                </a:solidFill>
              </a:rPr>
              <a:t>Znam narediti </a:t>
            </a:r>
            <a:r>
              <a:rPr lang="sl-SI" sz="2000" dirty="0" smtClean="0">
                <a:solidFill>
                  <a:srgbClr val="359FD7"/>
                </a:solidFill>
              </a:rPr>
              <a:t>programu </a:t>
            </a:r>
            <a:r>
              <a:rPr lang="sl-SI" sz="2000" smtClean="0">
                <a:solidFill>
                  <a:srgbClr val="359FD7"/>
                </a:solidFill>
              </a:rPr>
              <a:t>po poskusu (mojem</a:t>
            </a:r>
            <a:r>
              <a:rPr lang="sl-SI" sz="2000" dirty="0">
                <a:solidFill>
                  <a:srgbClr val="359FD7"/>
                </a:solidFill>
              </a:rPr>
              <a:t>, sošolčevem)?</a:t>
            </a:r>
          </a:p>
          <a:p>
            <a:endParaRPr lang="sl-SI" sz="2000" dirty="0">
              <a:solidFill>
                <a:srgbClr val="359FD7"/>
              </a:solidFill>
            </a:endParaRPr>
          </a:p>
          <a:p>
            <a:endParaRPr lang="sl-SI" sz="2000" dirty="0" smtClean="0">
              <a:solidFill>
                <a:srgbClr val="359FD7"/>
              </a:solidFill>
            </a:endParaRPr>
          </a:p>
          <a:p>
            <a:endParaRPr lang="sl-SI" sz="2000" dirty="0" smtClean="0"/>
          </a:p>
          <a:p>
            <a:endParaRPr lang="sl-SI" sz="2000" dirty="0" smtClean="0"/>
          </a:p>
        </p:txBody>
      </p:sp>
    </p:spTree>
    <p:extLst>
      <p:ext uri="{BB962C8B-B14F-4D97-AF65-F5344CB8AC3E}">
        <p14:creationId xmlns:p14="http://schemas.microsoft.com/office/powerpoint/2010/main" val="284711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VP_prezentacija_4_3" id="{6EDBE015-EDFE-4519-877C-B4D79E5FC1EF}" vid="{2538DD4F-72A0-41BC-9C02-985E537ADFEA}"/>
    </a:ext>
  </a:extLst>
</a:theme>
</file>

<file path=ppt/theme/theme2.xml><?xml version="1.0" encoding="utf-8"?>
<a:theme xmlns:a="http://schemas.openxmlformats.org/drawingml/2006/main" name="2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VP_prezentacija_4_3" id="{6EDBE015-EDFE-4519-877C-B4D79E5FC1EF}" vid="{D41EA80A-AE9E-41D7-BC0E-EE775AF388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OSVP_prezentacija_4_3</Template>
  <TotalTime>129</TotalTime>
  <Words>318</Words>
  <Application>Microsoft Office PowerPoint</Application>
  <PresentationFormat>Diaprojekcija na zaslonu (4:3)</PresentationFormat>
  <Paragraphs>52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7</vt:i4>
      </vt:variant>
    </vt:vector>
  </HeadingPairs>
  <TitlesOfParts>
    <vt:vector size="14" baseType="lpstr">
      <vt:lpstr>Aracne Regular</vt:lpstr>
      <vt:lpstr>Arial</vt:lpstr>
      <vt:lpstr>Calibri</vt:lpstr>
      <vt:lpstr>Century Gothic</vt:lpstr>
      <vt:lpstr>Wingdings</vt:lpstr>
      <vt:lpstr>1_Parcel</vt:lpstr>
      <vt:lpstr>2_Parcel</vt:lpstr>
      <vt:lpstr>S  poskusom  do  programa</vt:lpstr>
      <vt:lpstr>Ideja (julij 2023)</vt:lpstr>
      <vt:lpstr>Časovnica</vt:lpstr>
      <vt:lpstr>Teme poskusov</vt:lpstr>
      <vt:lpstr>Opis za učitelje</vt:lpstr>
      <vt:lpstr>Opis za učence</vt:lpstr>
      <vt:lpstr>Želim si več …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 poskusom do programa</dc:title>
  <dc:creator>Dunja</dc:creator>
  <cp:lastModifiedBy>Dunja</cp:lastModifiedBy>
  <cp:revision>13</cp:revision>
  <dcterms:created xsi:type="dcterms:W3CDTF">2023-10-06T17:47:42Z</dcterms:created>
  <dcterms:modified xsi:type="dcterms:W3CDTF">2023-10-07T08:42:19Z</dcterms:modified>
</cp:coreProperties>
</file>