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7" r:id="rId6"/>
    <p:sldId id="258" r:id="rId7"/>
    <p:sldId id="264" r:id="rId8"/>
    <p:sldId id="263" r:id="rId9"/>
    <p:sldId id="265" r:id="rId10"/>
    <p:sldId id="276" r:id="rId11"/>
    <p:sldId id="259" r:id="rId12"/>
    <p:sldId id="261" r:id="rId13"/>
    <p:sldId id="262" r:id="rId14"/>
    <p:sldId id="266" r:id="rId15"/>
    <p:sldId id="267" r:id="rId16"/>
    <p:sldId id="282" r:id="rId17"/>
    <p:sldId id="260" r:id="rId18"/>
    <p:sldId id="277" r:id="rId19"/>
    <p:sldId id="278" r:id="rId20"/>
    <p:sldId id="279" r:id="rId21"/>
    <p:sldId id="280" r:id="rId22"/>
    <p:sldId id="283" r:id="rId23"/>
    <p:sldId id="275" r:id="rId24"/>
    <p:sldId id="281" r:id="rId25"/>
  </p:sldIdLst>
  <p:sldSz cx="12192000" cy="6858000"/>
  <p:notesSz cx="6735763" cy="98663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C8"/>
    <a:srgbClr val="27A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2022-23\projekti\Minut\NAK\PREJ-2023-02-09%20TU%20S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2022-23\projekti\Minut\NAK\PREJ-2023-02-09%20TU%20S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2022-23\projekti\Minut\NAK\PREJ-2023-02-09%20TU%20S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2022-23\projekti\Minut\NAK\PREJ-2023-02-09%20TU%20S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'PREJ-2023-02-09'!$O$66:$O$67</c:f>
              <c:strCache>
                <c:ptCount val="2"/>
                <c:pt idx="1">
                  <c:v>prej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'PREJ-2023-02-09'!$N$68:$N$71</c:f>
              <c:strCache>
                <c:ptCount val="4"/>
                <c:pt idx="0">
                  <c:v>se strinjam</c:v>
                </c:pt>
                <c:pt idx="1">
                  <c:v>se delno strinjam</c:v>
                </c:pt>
                <c:pt idx="2">
                  <c:v>se ne strinjam</c:v>
                </c:pt>
                <c:pt idx="3">
                  <c:v>se ne morem odločiti</c:v>
                </c:pt>
              </c:strCache>
            </c:strRef>
          </c:cat>
          <c:val>
            <c:numRef>
              <c:f>'PREJ-2023-02-09'!$O$68:$O$71</c:f>
              <c:numCache>
                <c:formatCode>General</c:formatCode>
                <c:ptCount val="4"/>
                <c:pt idx="0">
                  <c:v>8</c:v>
                </c:pt>
                <c:pt idx="1">
                  <c:v>12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B4-4A24-950B-95030C04658B}"/>
            </c:ext>
          </c:extLst>
        </c:ser>
        <c:ser>
          <c:idx val="1"/>
          <c:order val="1"/>
          <c:tx>
            <c:strRef>
              <c:f>'PREJ-2023-02-09'!$P$66:$P$67</c:f>
              <c:strCache>
                <c:ptCount val="2"/>
                <c:pt idx="1">
                  <c:v>potem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'PREJ-2023-02-09'!$N$68:$N$71</c:f>
              <c:strCache>
                <c:ptCount val="4"/>
                <c:pt idx="0">
                  <c:v>se strinjam</c:v>
                </c:pt>
                <c:pt idx="1">
                  <c:v>se delno strinjam</c:v>
                </c:pt>
                <c:pt idx="2">
                  <c:v>se ne strinjam</c:v>
                </c:pt>
                <c:pt idx="3">
                  <c:v>se ne morem odločiti</c:v>
                </c:pt>
              </c:strCache>
            </c:strRef>
          </c:cat>
          <c:val>
            <c:numRef>
              <c:f>'PREJ-2023-02-09'!$P$68:$P$71</c:f>
              <c:numCache>
                <c:formatCode>General</c:formatCode>
                <c:ptCount val="4"/>
                <c:pt idx="0">
                  <c:v>4</c:v>
                </c:pt>
                <c:pt idx="1">
                  <c:v>10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B4-4A24-950B-95030C0465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5353807"/>
        <c:axId val="1225354639"/>
      </c:barChart>
      <c:catAx>
        <c:axId val="122535380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 sz="1800" dirty="0">
                    <a:solidFill>
                      <a:schemeClr val="accent2">
                        <a:lumMod val="75000"/>
                      </a:schemeClr>
                    </a:solidFill>
                  </a:rPr>
                  <a:t>odgovor</a:t>
                </a:r>
              </a:p>
            </c:rich>
          </c:tx>
          <c:layout>
            <c:manualLayout>
              <c:xMode val="edge"/>
              <c:yMode val="edge"/>
              <c:x val="0.46478068293921038"/>
              <c:y val="0.806234137073405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225354639"/>
        <c:crosses val="autoZero"/>
        <c:auto val="1"/>
        <c:lblAlgn val="ctr"/>
        <c:lblOffset val="100"/>
        <c:noMultiLvlLbl val="0"/>
      </c:catAx>
      <c:valAx>
        <c:axId val="1225354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 sz="1800">
                    <a:solidFill>
                      <a:schemeClr val="accent2">
                        <a:lumMod val="75000"/>
                      </a:schemeClr>
                    </a:solidFill>
                  </a:rPr>
                  <a:t>št.</a:t>
                </a:r>
                <a:r>
                  <a:rPr lang="sl-SI" sz="1800" baseline="0">
                    <a:solidFill>
                      <a:schemeClr val="accent2">
                        <a:lumMod val="75000"/>
                      </a:schemeClr>
                    </a:solidFill>
                  </a:rPr>
                  <a:t> dijakov</a:t>
                </a:r>
                <a:endParaRPr lang="sl-SI" sz="1800">
                  <a:solidFill>
                    <a:schemeClr val="accent2">
                      <a:lumMod val="75000"/>
                    </a:scheme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2253538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accent4">
            <a:lumMod val="5000"/>
            <a:lumOff val="95000"/>
          </a:schemeClr>
        </a:gs>
        <a:gs pos="74000">
          <a:schemeClr val="accent4">
            <a:lumMod val="45000"/>
            <a:lumOff val="55000"/>
          </a:schemeClr>
        </a:gs>
        <a:gs pos="83000">
          <a:schemeClr val="accent4">
            <a:lumMod val="45000"/>
            <a:lumOff val="55000"/>
          </a:schemeClr>
        </a:gs>
        <a:gs pos="100000">
          <a:schemeClr val="accent4">
            <a:lumMod val="30000"/>
            <a:lumOff val="70000"/>
          </a:schemeClr>
        </a:gs>
      </a:gsLst>
      <a:lin ang="5400000" scaled="1"/>
      <a:tileRect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'PREJ-2023-02-09'!$AV$31</c:f>
              <c:strCache>
                <c:ptCount val="1"/>
                <c:pt idx="0">
                  <c:v>prej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'PREJ-2023-02-09'!$AU$32:$AU$35</c:f>
              <c:strCache>
                <c:ptCount val="4"/>
                <c:pt idx="0">
                  <c:v>da, čim večkrat</c:v>
                </c:pt>
                <c:pt idx="1">
                  <c:v>da, občasno</c:v>
                </c:pt>
                <c:pt idx="2">
                  <c:v>raje ne</c:v>
                </c:pt>
                <c:pt idx="3">
                  <c:v>nikakor ne</c:v>
                </c:pt>
              </c:strCache>
            </c:strRef>
          </c:cat>
          <c:val>
            <c:numRef>
              <c:f>'PREJ-2023-02-09'!$AV$32:$AV$35</c:f>
              <c:numCache>
                <c:formatCode>General</c:formatCode>
                <c:ptCount val="4"/>
                <c:pt idx="0">
                  <c:v>6</c:v>
                </c:pt>
                <c:pt idx="1">
                  <c:v>18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20-4F81-8728-50F3DBFFA029}"/>
            </c:ext>
          </c:extLst>
        </c:ser>
        <c:ser>
          <c:idx val="1"/>
          <c:order val="1"/>
          <c:tx>
            <c:strRef>
              <c:f>'PREJ-2023-02-09'!$AW$31</c:f>
              <c:strCache>
                <c:ptCount val="1"/>
                <c:pt idx="0">
                  <c:v>potem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'PREJ-2023-02-09'!$AU$32:$AU$35</c:f>
              <c:strCache>
                <c:ptCount val="4"/>
                <c:pt idx="0">
                  <c:v>da, čim večkrat</c:v>
                </c:pt>
                <c:pt idx="1">
                  <c:v>da, občasno</c:v>
                </c:pt>
                <c:pt idx="2">
                  <c:v>raje ne</c:v>
                </c:pt>
                <c:pt idx="3">
                  <c:v>nikakor ne</c:v>
                </c:pt>
              </c:strCache>
            </c:strRef>
          </c:cat>
          <c:val>
            <c:numRef>
              <c:f>'PREJ-2023-02-09'!$AW$32:$AW$35</c:f>
              <c:numCache>
                <c:formatCode>General</c:formatCode>
                <c:ptCount val="4"/>
                <c:pt idx="0">
                  <c:v>7</c:v>
                </c:pt>
                <c:pt idx="1">
                  <c:v>12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20-4F81-8728-50F3DBFFA0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0008751"/>
        <c:axId val="1240017071"/>
      </c:barChart>
      <c:catAx>
        <c:axId val="124000875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 sz="1800">
                    <a:solidFill>
                      <a:schemeClr val="accent2">
                        <a:lumMod val="75000"/>
                      </a:schemeClr>
                    </a:solidFill>
                  </a:rPr>
                  <a:t>odgovor</a:t>
                </a:r>
              </a:p>
            </c:rich>
          </c:tx>
          <c:layout>
            <c:manualLayout>
              <c:xMode val="edge"/>
              <c:yMode val="edge"/>
              <c:x val="0.45277897259169669"/>
              <c:y val="0.825152418247638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240017071"/>
        <c:crosses val="autoZero"/>
        <c:auto val="1"/>
        <c:lblAlgn val="ctr"/>
        <c:lblOffset val="100"/>
        <c:noMultiLvlLbl val="0"/>
      </c:catAx>
      <c:valAx>
        <c:axId val="1240017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 sz="1800">
                    <a:solidFill>
                      <a:schemeClr val="accent2">
                        <a:lumMod val="75000"/>
                      </a:schemeClr>
                    </a:solidFill>
                  </a:rPr>
                  <a:t>št.</a:t>
                </a:r>
                <a:r>
                  <a:rPr lang="sl-SI" sz="1800" baseline="0">
                    <a:solidFill>
                      <a:schemeClr val="accent2">
                        <a:lumMod val="75000"/>
                      </a:schemeClr>
                    </a:solidFill>
                  </a:rPr>
                  <a:t> dijakov</a:t>
                </a:r>
                <a:endParaRPr lang="sl-SI" sz="1800">
                  <a:solidFill>
                    <a:schemeClr val="accent2">
                      <a:lumMod val="75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1.237381578115288E-2"/>
              <c:y val="0.306464977045845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240008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accent4">
            <a:lumMod val="5000"/>
            <a:lumOff val="95000"/>
          </a:schemeClr>
        </a:gs>
        <a:gs pos="74000">
          <a:schemeClr val="accent4">
            <a:lumMod val="45000"/>
            <a:lumOff val="55000"/>
          </a:schemeClr>
        </a:gs>
        <a:gs pos="83000">
          <a:schemeClr val="accent4">
            <a:lumMod val="45000"/>
            <a:lumOff val="55000"/>
          </a:schemeClr>
        </a:gs>
        <a:gs pos="100000">
          <a:schemeClr val="accent4">
            <a:lumMod val="30000"/>
            <a:lumOff val="70000"/>
          </a:schemeClr>
        </a:gs>
      </a:gsLst>
      <a:lin ang="5400000" scaled="1"/>
      <a:tileRect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'PREJ-2023-02-09'!$O$33</c:f>
              <c:strCache>
                <c:ptCount val="1"/>
                <c:pt idx="0">
                  <c:v>prej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'PREJ-2023-02-09'!$N$34:$N$36</c:f>
              <c:strCache>
                <c:ptCount val="3"/>
                <c:pt idx="0">
                  <c:v>da</c:v>
                </c:pt>
                <c:pt idx="1">
                  <c:v>delno</c:v>
                </c:pt>
                <c:pt idx="2">
                  <c:v>ne</c:v>
                </c:pt>
              </c:strCache>
            </c:strRef>
          </c:cat>
          <c:val>
            <c:numRef>
              <c:f>'PREJ-2023-02-09'!$O$34:$O$36</c:f>
              <c:numCache>
                <c:formatCode>General</c:formatCode>
                <c:ptCount val="3"/>
                <c:pt idx="0">
                  <c:v>10</c:v>
                </c:pt>
                <c:pt idx="1">
                  <c:v>14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CE-419D-850F-DA842FBCD555}"/>
            </c:ext>
          </c:extLst>
        </c:ser>
        <c:ser>
          <c:idx val="1"/>
          <c:order val="1"/>
          <c:tx>
            <c:strRef>
              <c:f>'PREJ-2023-02-09'!$P$33</c:f>
              <c:strCache>
                <c:ptCount val="1"/>
                <c:pt idx="0">
                  <c:v>potem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'PREJ-2023-02-09'!$N$34:$N$36</c:f>
              <c:strCache>
                <c:ptCount val="3"/>
                <c:pt idx="0">
                  <c:v>da</c:v>
                </c:pt>
                <c:pt idx="1">
                  <c:v>delno</c:v>
                </c:pt>
                <c:pt idx="2">
                  <c:v>ne</c:v>
                </c:pt>
              </c:strCache>
            </c:strRef>
          </c:cat>
          <c:val>
            <c:numRef>
              <c:f>'PREJ-2023-02-09'!$P$34:$P$36</c:f>
              <c:numCache>
                <c:formatCode>General</c:formatCode>
                <c:ptCount val="3"/>
                <c:pt idx="0">
                  <c:v>12</c:v>
                </c:pt>
                <c:pt idx="1">
                  <c:v>8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CE-419D-850F-DA842FBCD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5380335"/>
        <c:axId val="455401935"/>
      </c:barChart>
      <c:catAx>
        <c:axId val="45538033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 sz="1800" dirty="0">
                    <a:solidFill>
                      <a:schemeClr val="accent2">
                        <a:lumMod val="75000"/>
                      </a:schemeClr>
                    </a:solidFill>
                  </a:rPr>
                  <a:t>odgovor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455401935"/>
        <c:crosses val="autoZero"/>
        <c:auto val="1"/>
        <c:lblAlgn val="ctr"/>
        <c:lblOffset val="100"/>
        <c:noMultiLvlLbl val="0"/>
      </c:catAx>
      <c:valAx>
        <c:axId val="4554019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 sz="1800" dirty="0">
                    <a:solidFill>
                      <a:schemeClr val="accent2">
                        <a:lumMod val="75000"/>
                      </a:schemeClr>
                    </a:solidFill>
                  </a:rPr>
                  <a:t>št. dijakov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455380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25417336440814"/>
          <c:y val="0.90882896117220169"/>
          <c:w val="0.20097433800132622"/>
          <c:h val="7.28083958382691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chemeClr val="accent4">
            <a:lumMod val="5000"/>
            <a:lumOff val="95000"/>
          </a:schemeClr>
        </a:gs>
        <a:gs pos="74000">
          <a:schemeClr val="accent4">
            <a:lumMod val="45000"/>
            <a:lumOff val="55000"/>
          </a:schemeClr>
        </a:gs>
        <a:gs pos="83000">
          <a:schemeClr val="accent4">
            <a:lumMod val="45000"/>
            <a:lumOff val="55000"/>
          </a:schemeClr>
        </a:gs>
        <a:gs pos="100000">
          <a:schemeClr val="accent4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'PREJ-2023-02-09'!$K$32</c:f>
              <c:strCache>
                <c:ptCount val="1"/>
                <c:pt idx="0">
                  <c:v>prej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'PREJ-2023-02-09'!$J$33:$J$36</c:f>
              <c:strCache>
                <c:ptCount val="4"/>
                <c:pt idx="0">
                  <c:v>se strinjam</c:v>
                </c:pt>
                <c:pt idx="1">
                  <c:v>se delno strinjam</c:v>
                </c:pt>
                <c:pt idx="2">
                  <c:v>se ne strinjam</c:v>
                </c:pt>
                <c:pt idx="3">
                  <c:v>se ne morem odločiti</c:v>
                </c:pt>
              </c:strCache>
            </c:strRef>
          </c:cat>
          <c:val>
            <c:numRef>
              <c:f>'PREJ-2023-02-09'!$K$33:$K$36</c:f>
              <c:numCache>
                <c:formatCode>General</c:formatCode>
                <c:ptCount val="4"/>
                <c:pt idx="0">
                  <c:v>6</c:v>
                </c:pt>
                <c:pt idx="1">
                  <c:v>9</c:v>
                </c:pt>
                <c:pt idx="2">
                  <c:v>8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24-4202-A15D-281F1345386B}"/>
            </c:ext>
          </c:extLst>
        </c:ser>
        <c:ser>
          <c:idx val="1"/>
          <c:order val="1"/>
          <c:tx>
            <c:strRef>
              <c:f>'PREJ-2023-02-09'!$L$32</c:f>
              <c:strCache>
                <c:ptCount val="1"/>
                <c:pt idx="0">
                  <c:v>potem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'PREJ-2023-02-09'!$J$33:$J$36</c:f>
              <c:strCache>
                <c:ptCount val="4"/>
                <c:pt idx="0">
                  <c:v>se strinjam</c:v>
                </c:pt>
                <c:pt idx="1">
                  <c:v>se delno strinjam</c:v>
                </c:pt>
                <c:pt idx="2">
                  <c:v>se ne strinjam</c:v>
                </c:pt>
                <c:pt idx="3">
                  <c:v>se ne morem odločiti</c:v>
                </c:pt>
              </c:strCache>
            </c:strRef>
          </c:cat>
          <c:val>
            <c:numRef>
              <c:f>'PREJ-2023-02-09'!$L$33:$L$36</c:f>
              <c:numCache>
                <c:formatCode>General</c:formatCode>
                <c:ptCount val="4"/>
                <c:pt idx="0">
                  <c:v>6</c:v>
                </c:pt>
                <c:pt idx="1">
                  <c:v>13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24-4202-A15D-281F134538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9503311"/>
        <c:axId val="1119503727"/>
      </c:barChart>
      <c:catAx>
        <c:axId val="111950331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 sz="1800">
                    <a:solidFill>
                      <a:schemeClr val="accent2">
                        <a:lumMod val="75000"/>
                      </a:schemeClr>
                    </a:solidFill>
                  </a:rPr>
                  <a:t>odgovor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119503727"/>
        <c:crosses val="autoZero"/>
        <c:auto val="1"/>
        <c:lblAlgn val="ctr"/>
        <c:lblOffset val="100"/>
        <c:noMultiLvlLbl val="0"/>
      </c:catAx>
      <c:valAx>
        <c:axId val="1119503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 sz="1800">
                    <a:solidFill>
                      <a:schemeClr val="accent2">
                        <a:lumMod val="75000"/>
                      </a:schemeClr>
                    </a:solidFill>
                  </a:rPr>
                  <a:t>št.</a:t>
                </a:r>
                <a:r>
                  <a:rPr lang="sl-SI" sz="1800" baseline="0">
                    <a:solidFill>
                      <a:schemeClr val="accent2">
                        <a:lumMod val="75000"/>
                      </a:schemeClr>
                    </a:solidFill>
                  </a:rPr>
                  <a:t> dijakov</a:t>
                </a:r>
                <a:endParaRPr lang="sl-SI" sz="1800">
                  <a:solidFill>
                    <a:schemeClr val="accent2">
                      <a:lumMod val="75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1.8513621921563694E-2"/>
              <c:y val="0.2991087824484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119503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287387031583497"/>
          <c:y val="0.91179569586056552"/>
          <c:w val="0.19969963302435434"/>
          <c:h val="7.2525953123376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accent4">
            <a:lumMod val="0"/>
            <a:lumOff val="100000"/>
          </a:schemeClr>
        </a:gs>
        <a:gs pos="35000">
          <a:schemeClr val="accent4">
            <a:lumMod val="0"/>
            <a:lumOff val="100000"/>
          </a:schemeClr>
        </a:gs>
        <a:gs pos="100000">
          <a:schemeClr val="accent4">
            <a:lumMod val="100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5ECF9477-001A-44C7-BF65-B9BC60C705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717EF5FA-8E46-47F8-A2F1-F92EAE1D07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1ECDD-3170-4887-A666-C5B3EB575007}" type="datetimeFigureOut">
              <a:rPr lang="sl-SI" smtClean="0"/>
              <a:t>15. 04. 2023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31B3FB8D-6625-4639-BBE4-849DC96249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A8174C56-5610-4B7A-9A7A-7E0274B4AF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3B391-52B0-4799-BE6C-E687606A2E4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7880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ADAEF-9719-4D5D-B75C-176BACDC9F72}" type="datetimeFigureOut">
              <a:rPr lang="sl-SI" smtClean="0"/>
              <a:t>15. 04. 2023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85C22-8D31-405A-8B57-3B338D5259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3655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5101" y="4862736"/>
            <a:ext cx="8083550" cy="70938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Kliknite, da uredite slog podnaslova matrice</a:t>
            </a:r>
          </a:p>
        </p:txBody>
      </p:sp>
      <p:grpSp>
        <p:nvGrpSpPr>
          <p:cNvPr id="15" name="Skupina 14"/>
          <p:cNvGrpSpPr/>
          <p:nvPr userDrawn="1"/>
        </p:nvGrpSpPr>
        <p:grpSpPr>
          <a:xfrm>
            <a:off x="-1" y="6446505"/>
            <a:ext cx="12192001" cy="286695"/>
            <a:chOff x="-1" y="6424280"/>
            <a:chExt cx="12192001" cy="286695"/>
          </a:xfrm>
        </p:grpSpPr>
        <p:pic>
          <p:nvPicPr>
            <p:cNvPr id="8" name="Slika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" r="-1"/>
            <a:stretch/>
          </p:blipFill>
          <p:spPr>
            <a:xfrm>
              <a:off x="-1" y="6424836"/>
              <a:ext cx="4040661" cy="286139"/>
            </a:xfrm>
            <a:prstGeom prst="rect">
              <a:avLst/>
            </a:prstGeom>
          </p:spPr>
        </p:pic>
        <p:pic>
          <p:nvPicPr>
            <p:cNvPr id="9" name="Slika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952" y="6424836"/>
              <a:ext cx="4074000" cy="286139"/>
            </a:xfrm>
            <a:prstGeom prst="rect">
              <a:avLst/>
            </a:prstGeom>
          </p:spPr>
        </p:pic>
        <p:pic>
          <p:nvPicPr>
            <p:cNvPr id="12" name="Slika 1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"/>
            <a:stretch/>
          </p:blipFill>
          <p:spPr>
            <a:xfrm>
              <a:off x="8148956" y="6424280"/>
              <a:ext cx="4043044" cy="286139"/>
            </a:xfrm>
            <a:prstGeom prst="rect">
              <a:avLst/>
            </a:prstGeom>
          </p:spPr>
        </p:pic>
      </p:grpSp>
      <p:pic>
        <p:nvPicPr>
          <p:cNvPr id="5" name="Slika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0721" y="621199"/>
            <a:ext cx="6093855" cy="129375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360" y="657948"/>
            <a:ext cx="3233641" cy="4265115"/>
          </a:xfrm>
          <a:prstGeom prst="rect">
            <a:avLst/>
          </a:prstGeom>
        </p:spPr>
      </p:pic>
      <p:pic>
        <p:nvPicPr>
          <p:cNvPr id="10" name="Picture 2" descr="Portal MIZŠ - Portal Ministrstvo za vzgojo in izobraževanje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160" y="5772294"/>
            <a:ext cx="2285816" cy="47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5100" y="2336800"/>
            <a:ext cx="8083551" cy="23876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sl-SI" dirty="0"/>
              <a:t>Uredite slog naslova matrice</a:t>
            </a:r>
          </a:p>
        </p:txBody>
      </p:sp>
      <p:pic>
        <p:nvPicPr>
          <p:cNvPr id="1026" name="Slika 3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7" t="7863" b="5635"/>
          <a:stretch/>
        </p:blipFill>
        <p:spPr bwMode="auto">
          <a:xfrm>
            <a:off x="424769" y="594831"/>
            <a:ext cx="1439157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 userDrawn="1"/>
        </p:nvSpPr>
        <p:spPr>
          <a:xfrm>
            <a:off x="8521700" y="6106131"/>
            <a:ext cx="3124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l-SI" sz="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Dogodek delno financira Ministrstvo za okolje, podnebje in energijo s sredstvi Sklada</a:t>
            </a:r>
          </a:p>
          <a:p>
            <a:pPr algn="just">
              <a:spcAft>
                <a:spcPts val="0"/>
              </a:spcAft>
            </a:pPr>
            <a:r>
              <a:rPr lang="sl-SI" sz="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za podnebne spremembe, v okviru projekta Podnebni cilji in vsebine v vzgoji in izobraževanju.</a:t>
            </a:r>
            <a:endParaRPr lang="sl-SI" sz="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1" name="Slika 1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639360" y="5180237"/>
            <a:ext cx="1678336" cy="53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0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96" userDrawn="1">
          <p15:clr>
            <a:srgbClr val="FBAE40"/>
          </p15:clr>
        </p15:guide>
        <p15:guide id="4" orient="horz" pos="4224" userDrawn="1">
          <p15:clr>
            <a:srgbClr val="FBAE40"/>
          </p15:clr>
        </p15:guide>
        <p15:guide id="5" pos="98" userDrawn="1">
          <p15:clr>
            <a:srgbClr val="FBAE40"/>
          </p15:clr>
        </p15:guide>
        <p15:guide id="6" pos="758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5575" y="1305149"/>
            <a:ext cx="11880850" cy="357165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96034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250732"/>
            <a:ext cx="11880850" cy="2301766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3636580"/>
            <a:ext cx="11880850" cy="163326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28801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155575" y="1253331"/>
            <a:ext cx="5873750" cy="3980822"/>
          </a:xfrm>
        </p:spPr>
        <p:txBody>
          <a:bodyPr/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199" y="1253331"/>
            <a:ext cx="5864225" cy="398082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36850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11880850" cy="105727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1269207"/>
            <a:ext cx="5864225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55575" y="2093118"/>
            <a:ext cx="5864225" cy="4263231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269205"/>
            <a:ext cx="586422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093117"/>
            <a:ext cx="5864224" cy="426323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286905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6027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5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202113" y="152400"/>
            <a:ext cx="7834312" cy="6203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55575" y="1752600"/>
            <a:ext cx="3932237" cy="33528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87448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55575" y="1752600"/>
            <a:ext cx="3932237" cy="33528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5" name="Označba mesta slike 2"/>
          <p:cNvSpPr>
            <a:spLocks noGrp="1"/>
          </p:cNvSpPr>
          <p:nvPr>
            <p:ph type="pic" idx="1"/>
          </p:nvPr>
        </p:nvSpPr>
        <p:spPr>
          <a:xfrm>
            <a:off x="4183063" y="152400"/>
            <a:ext cx="7853362" cy="620394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8694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155575" y="152401"/>
            <a:ext cx="1188085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dirty="0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1305148"/>
            <a:ext cx="11880850" cy="5021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grpSp>
        <p:nvGrpSpPr>
          <p:cNvPr id="10" name="Skupina 9"/>
          <p:cNvGrpSpPr/>
          <p:nvPr userDrawn="1"/>
        </p:nvGrpSpPr>
        <p:grpSpPr>
          <a:xfrm>
            <a:off x="-1" y="6433805"/>
            <a:ext cx="12192001" cy="286695"/>
            <a:chOff x="-1" y="6424280"/>
            <a:chExt cx="12192001" cy="286695"/>
          </a:xfrm>
        </p:grpSpPr>
        <p:pic>
          <p:nvPicPr>
            <p:cNvPr id="11" name="Slika 10"/>
            <p:cNvPicPr>
              <a:picLocks noChangeAspect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" r="-1"/>
            <a:stretch/>
          </p:blipFill>
          <p:spPr>
            <a:xfrm>
              <a:off x="-1" y="6424836"/>
              <a:ext cx="4040661" cy="286139"/>
            </a:xfrm>
            <a:prstGeom prst="rect">
              <a:avLst/>
            </a:prstGeom>
          </p:spPr>
        </p:pic>
        <p:pic>
          <p:nvPicPr>
            <p:cNvPr id="12" name="Slika 11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952" y="6424836"/>
              <a:ext cx="4074000" cy="286139"/>
            </a:xfrm>
            <a:prstGeom prst="rect">
              <a:avLst/>
            </a:prstGeom>
          </p:spPr>
        </p:pic>
        <p:pic>
          <p:nvPicPr>
            <p:cNvPr id="13" name="Slika 12"/>
            <p:cNvPicPr>
              <a:picLocks noChangeAspect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"/>
            <a:stretch/>
          </p:blipFill>
          <p:spPr>
            <a:xfrm>
              <a:off x="8148956" y="6424280"/>
              <a:ext cx="4043044" cy="286139"/>
            </a:xfrm>
            <a:prstGeom prst="rect">
              <a:avLst/>
            </a:prstGeom>
          </p:spPr>
        </p:pic>
      </p:grpSp>
      <p:pic>
        <p:nvPicPr>
          <p:cNvPr id="15" name="Slika 1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415" y="5409772"/>
            <a:ext cx="585470" cy="78274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4711088-2174-435E-BF00-D642F49BE3A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4628647"/>
            <a:ext cx="2449080" cy="166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2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582" userDrawn="1">
          <p15:clr>
            <a:srgbClr val="F26B43"/>
          </p15:clr>
        </p15:guide>
        <p15:guide id="4" orient="horz" pos="96" userDrawn="1">
          <p15:clr>
            <a:srgbClr val="F26B43"/>
          </p15:clr>
        </p15:guide>
        <p15:guide id="5" orient="horz" pos="4224" userDrawn="1">
          <p15:clr>
            <a:srgbClr val="F26B43"/>
          </p15:clr>
        </p15:guide>
        <p15:guide id="6" pos="9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bit.org/" TargetMode="External"/><Relationship Id="rId7" Type="http://schemas.openxmlformats.org/officeDocument/2006/relationships/hyperlink" Target="https://www.futurelearn.com/info/courses/physical-computing-raspberry-pi-python/0/steps/76195" TargetMode="External"/><Relationship Id="rId2" Type="http://schemas.openxmlformats.org/officeDocument/2006/relationships/hyperlink" Target="https://phyphox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iencedirect.com/science/article/pii/S1383762118306088" TargetMode="External"/><Relationship Id="rId5" Type="http://schemas.openxmlformats.org/officeDocument/2006/relationships/hyperlink" Target="https://lusy.fri.uni-lj.si/ucbenik/" TargetMode="External"/><Relationship Id="rId4" Type="http://schemas.openxmlformats.org/officeDocument/2006/relationships/hyperlink" Target="https://napoj.si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cdn.shopify.com/s/files/1/0271/0223/products/ps03a_1024x1024.jpg?v=1504077340" TargetMode="External"/><Relationship Id="rId13" Type="http://schemas.openxmlformats.org/officeDocument/2006/relationships/hyperlink" Target="https://ucilnica.acm.si/pluginfile.php/6370/mod_label/intro/MINUT-NAPOJ%202022.png" TargetMode="External"/><Relationship Id="rId18" Type="http://schemas.openxmlformats.org/officeDocument/2006/relationships/hyperlink" Target="https://kitronik.co.uk/products/5674-kitronik-air-quality-board-for-bbc-micro-bit" TargetMode="External"/><Relationship Id="rId3" Type="http://schemas.openxmlformats.org/officeDocument/2006/relationships/hyperlink" Target="https://opensource.com/sites/default/files/lead-images/raspberry_pi_board_hardware_computing.jpg" TargetMode="External"/><Relationship Id="rId7" Type="http://schemas.openxmlformats.org/officeDocument/2006/relationships/hyperlink" Target="https://www.elektronik.si/phpBB2/files/thumbs/t_scan0016.jpg" TargetMode="External"/><Relationship Id="rId12" Type="http://schemas.openxmlformats.org/officeDocument/2006/relationships/hyperlink" Target="https://microbit-spy.co.uk/wp-content/uploads/2015/07/micro_bit_final_design_features.jpg" TargetMode="External"/><Relationship Id="rId17" Type="http://schemas.openxmlformats.org/officeDocument/2006/relationships/hyperlink" Target="https://smalldevices.com.au/products/5697-kitronik-environmental-board-for-bbc-micro-bit" TargetMode="External"/><Relationship Id="rId2" Type="http://schemas.openxmlformats.org/officeDocument/2006/relationships/hyperlink" Target="https://www.microbit.org/" TargetMode="External"/><Relationship Id="rId16" Type="http://schemas.openxmlformats.org/officeDocument/2006/relationships/hyperlink" Target="https://si.farnell.com/kitronik/5601b/breakout-board-edge-connector/dp/256384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pload.wikimedia.org/wikipedia/commons/f/f5/Electronic_circuit.jpg" TargetMode="External"/><Relationship Id="rId11" Type="http://schemas.openxmlformats.org/officeDocument/2006/relationships/hyperlink" Target="https://play-lh.googleusercontent.com/xCbTuSFKByscrtElbWgEvKsjhJN5RwzUSDH7rAp9vAg1gYyn_OIKY_xUcHbHd6pf3YY" TargetMode="External"/><Relationship Id="rId5" Type="http://schemas.openxmlformats.org/officeDocument/2006/relationships/hyperlink" Target="https://newschool.imgix.net/Media/ParsonNewyork/Content/Academics/Making-and-Academic-Resources/Making-Center/TNS_Website-050409_Student_Life_D_187.jpg" TargetMode="External"/><Relationship Id="rId15" Type="http://schemas.openxmlformats.org/officeDocument/2006/relationships/hyperlink" Target="https://kitronik.co.uk/products/5609-prototyping-system-for-the-bbc-microbit" TargetMode="External"/><Relationship Id="rId10" Type="http://schemas.openxmlformats.org/officeDocument/2006/relationships/hyperlink" Target="https://cdn.apkmonk.com/images/de.rwth_aachen.phyphox.png" TargetMode="External"/><Relationship Id="rId4" Type="http://schemas.openxmlformats.org/officeDocument/2006/relationships/hyperlink" Target="https://k12maker.mit.edu/uploads/9/7/5/8/97583140/picture2_orig.png" TargetMode="External"/><Relationship Id="rId9" Type="http://schemas.openxmlformats.org/officeDocument/2006/relationships/hyperlink" Target="https://phyphox.org/wp-content/uploads/2016/04/coordinate_system.jpg" TargetMode="External"/><Relationship Id="rId14" Type="http://schemas.openxmlformats.org/officeDocument/2006/relationships/hyperlink" Target="https://pixabay.com/photos/laptop-macbook-codes-coding-2620118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41176" y="2336800"/>
            <a:ext cx="8344032" cy="1376784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/>
              <a:t>S fizičnim računalništvom </a:t>
            </a:r>
            <a:br>
              <a:rPr lang="pl-PL" b="1" dirty="0"/>
            </a:br>
            <a:r>
              <a:rPr lang="pl-PL" b="1" dirty="0"/>
              <a:t>nad raziskovanje podnebja s trajnim znanjem</a:t>
            </a:r>
          </a:p>
        </p:txBody>
      </p:sp>
      <p:sp>
        <p:nvSpPr>
          <p:cNvPr id="10" name="Podnaslov 9"/>
          <p:cNvSpPr>
            <a:spLocks noGrp="1"/>
          </p:cNvSpPr>
          <p:nvPr>
            <p:ph type="subTitle" idx="1"/>
          </p:nvPr>
        </p:nvSpPr>
        <p:spPr>
          <a:xfrm>
            <a:off x="1595534" y="4687614"/>
            <a:ext cx="7053944" cy="1119673"/>
          </a:xfrm>
        </p:spPr>
        <p:txBody>
          <a:bodyPr>
            <a:normAutofit fontScale="92500" lnSpcReduction="20000"/>
          </a:bodyPr>
          <a:lstStyle/>
          <a:p>
            <a:r>
              <a:rPr lang="sl-SI" dirty="0"/>
              <a:t>Roman Bobnarič, Lenka Keček Vaupotič, Gimnazija Ormož </a:t>
            </a:r>
          </a:p>
          <a:p>
            <a:r>
              <a:rPr lang="sl-SI" dirty="0"/>
              <a:t>Rok Capuder, Zavod 404</a:t>
            </a:r>
          </a:p>
          <a:p>
            <a:r>
              <a:rPr lang="sl-SI" dirty="0"/>
              <a:t>Matija Lokar, FMF Univerza v Ljubljani</a:t>
            </a:r>
          </a:p>
        </p:txBody>
      </p:sp>
    </p:spTree>
    <p:extLst>
      <p:ext uri="{BB962C8B-B14F-4D97-AF65-F5344CB8AC3E}">
        <p14:creationId xmlns:p14="http://schemas.microsoft.com/office/powerpoint/2010/main" val="55900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D6D2E8-7013-40A8-A34E-57E5E0FAD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Izvedba</a:t>
            </a:r>
          </a:p>
        </p:txBody>
      </p:sp>
      <p:sp>
        <p:nvSpPr>
          <p:cNvPr id="8" name="Označba mesta besedila 7">
            <a:extLst>
              <a:ext uri="{FF2B5EF4-FFF2-40B4-BE49-F238E27FC236}">
                <a16:creationId xmlns:a16="http://schemas.microsoft.com/office/drawing/2014/main" id="{0EB230CA-FA49-4BC6-9066-30CAE4BC1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75" y="1269207"/>
            <a:ext cx="5864225" cy="503609"/>
          </a:xfrm>
        </p:spPr>
        <p:txBody>
          <a:bodyPr/>
          <a:lstStyle/>
          <a:p>
            <a:r>
              <a:rPr lang="sl-SI" sz="2800" dirty="0"/>
              <a:t>FIZIKA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DD072F2-D800-4CEF-8C5F-82668F464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592" y="1789218"/>
            <a:ext cx="5657195" cy="2991579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sl-SI" dirty="0">
                <a:latin typeface="+mn-lt"/>
              </a:rPr>
              <a:t>izpis na zaslon</a:t>
            </a:r>
          </a:p>
          <a:p>
            <a:pPr marL="457200" indent="-457200">
              <a:buAutoNum type="arabicPeriod"/>
            </a:pPr>
            <a:r>
              <a:rPr lang="sl-SI" dirty="0">
                <a:latin typeface="+mn-lt"/>
              </a:rPr>
              <a:t>primerjanje s temperaturo prostora (prostor </a:t>
            </a:r>
            <a:r>
              <a:rPr lang="sl-SI" dirty="0" err="1">
                <a:latin typeface="+mn-lt"/>
              </a:rPr>
              <a:t>vs</a:t>
            </a:r>
            <a:r>
              <a:rPr lang="sl-SI" dirty="0">
                <a:latin typeface="+mn-lt"/>
              </a:rPr>
              <a:t>. procesor)</a:t>
            </a:r>
          </a:p>
          <a:p>
            <a:pPr marL="457200" indent="-457200">
              <a:buAutoNum type="arabicPeriod"/>
            </a:pPr>
            <a:r>
              <a:rPr lang="sl-SI" b="1" u="sng" dirty="0">
                <a:latin typeface="+mn-lt"/>
              </a:rPr>
              <a:t>popravek</a:t>
            </a:r>
            <a:r>
              <a:rPr lang="sl-SI" dirty="0">
                <a:latin typeface="+mn-lt"/>
              </a:rPr>
              <a:t> (kalibracija), prireditev</a:t>
            </a:r>
          </a:p>
          <a:p>
            <a:pPr marL="457200" indent="-457200">
              <a:buAutoNum type="arabicPeriod"/>
            </a:pPr>
            <a:r>
              <a:rPr lang="sl-SI" b="1" u="sng" dirty="0">
                <a:latin typeface="+mn-lt"/>
              </a:rPr>
              <a:t>uvedba spremenljivke </a:t>
            </a:r>
            <a:r>
              <a:rPr lang="sl-SI" dirty="0">
                <a:latin typeface="+mn-lt"/>
              </a:rPr>
              <a:t>v programskem okolju</a:t>
            </a:r>
          </a:p>
          <a:p>
            <a:pPr marL="457200" indent="-457200">
              <a:buAutoNum type="arabicPeriod"/>
            </a:pPr>
            <a:r>
              <a:rPr lang="sl-SI" dirty="0">
                <a:latin typeface="+mn-lt"/>
              </a:rPr>
              <a:t>ukaz na dogodek (gumb)</a:t>
            </a:r>
          </a:p>
        </p:txBody>
      </p:sp>
      <p:sp>
        <p:nvSpPr>
          <p:cNvPr id="9" name="Označba mesta besedila 8">
            <a:extLst>
              <a:ext uri="{FF2B5EF4-FFF2-40B4-BE49-F238E27FC236}">
                <a16:creationId xmlns:a16="http://schemas.microsoft.com/office/drawing/2014/main" id="{9326F4EA-13F8-4DA1-B5E3-3EE6940FF6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21845"/>
            <a:ext cx="5864224" cy="503609"/>
          </a:xfrm>
        </p:spPr>
        <p:txBody>
          <a:bodyPr/>
          <a:lstStyle/>
          <a:p>
            <a:r>
              <a:rPr lang="sl-SI" sz="2800" dirty="0"/>
              <a:t>INFORMATIKA</a:t>
            </a:r>
            <a:endParaRPr lang="sl-SI" dirty="0"/>
          </a:p>
        </p:txBody>
      </p:sp>
      <p:sp>
        <p:nvSpPr>
          <p:cNvPr id="7" name="Označba mesta vsebine 6">
            <a:extLst>
              <a:ext uri="{FF2B5EF4-FFF2-40B4-BE49-F238E27FC236}">
                <a16:creationId xmlns:a16="http://schemas.microsoft.com/office/drawing/2014/main" id="{6977A147-4846-46B0-9206-C041F65EEA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56213" y="1779062"/>
            <a:ext cx="5864224" cy="300173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sl-SI" dirty="0"/>
              <a:t>izpis kot osnova – enako kot merilniki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razhajanje meritev – </a:t>
            </a:r>
            <a:r>
              <a:rPr lang="sl-SI" b="1" u="sng" dirty="0"/>
              <a:t>ugotavljanje napak</a:t>
            </a:r>
          </a:p>
          <a:p>
            <a:pPr marL="457200" indent="-457200">
              <a:buFont typeface="+mj-lt"/>
              <a:buAutoNum type="arabicPeriod"/>
            </a:pPr>
            <a:endParaRPr lang="sl-SI" dirty="0"/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točnost meritve, napake, </a:t>
            </a:r>
            <a:r>
              <a:rPr lang="sl-SI" b="1" u="sng" dirty="0"/>
              <a:t>kako popraviti?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podatke shranimo in popravimo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kaj s podatki – posredovanje v obdelavo,  grafi, tabele …</a:t>
            </a:r>
          </a:p>
        </p:txBody>
      </p:sp>
    </p:spTree>
    <p:extLst>
      <p:ext uri="{BB962C8B-B14F-4D97-AF65-F5344CB8AC3E}">
        <p14:creationId xmlns:p14="http://schemas.microsoft.com/office/powerpoint/2010/main" val="109538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F2BE11-0C70-4A1B-9DAA-065FAC377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Pouk …</a:t>
            </a:r>
          </a:p>
        </p:txBody>
      </p:sp>
      <p:pic>
        <p:nvPicPr>
          <p:cNvPr id="11" name="Označba mesta vsebine 10">
            <a:extLst>
              <a:ext uri="{FF2B5EF4-FFF2-40B4-BE49-F238E27FC236}">
                <a16:creationId xmlns:a16="http://schemas.microsoft.com/office/drawing/2014/main" id="{7A2C7689-A7B1-45B8-A80C-458D06E2EF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2" t="10008" r="4890" b="12209"/>
          <a:stretch/>
        </p:blipFill>
        <p:spPr>
          <a:xfrm>
            <a:off x="2581137" y="3237969"/>
            <a:ext cx="4075408" cy="2952000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05C05117-0CC9-4362-B07D-832052D79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996" y="668031"/>
            <a:ext cx="4296982" cy="2340000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4302A5D6-132A-41D6-A7DF-1FF4CAD48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3760" y="3237969"/>
            <a:ext cx="3866436" cy="2916000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55FC4341-E1EA-431E-BC99-28622A6C57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8835" y="666751"/>
            <a:ext cx="2318475" cy="234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6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5257A9-7C09-4999-93A9-F7350CCEF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… še nekaj</a:t>
            </a:r>
          </a:p>
        </p:txBody>
      </p:sp>
      <p:pic>
        <p:nvPicPr>
          <p:cNvPr id="5" name="Označba mesta vsebine 4" descr="Slika, ki vsebuje besede besedilo, oseba, zaprt prostor, skupina&#10;&#10;Opis je samodejno ustvarjen">
            <a:extLst>
              <a:ext uri="{FF2B5EF4-FFF2-40B4-BE49-F238E27FC236}">
                <a16:creationId xmlns:a16="http://schemas.microsoft.com/office/drawing/2014/main" id="{9CDB3174-B8F6-53C6-6B90-15AF57DA6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4"/>
          <a:stretch/>
        </p:blipFill>
        <p:spPr>
          <a:xfrm>
            <a:off x="155576" y="1322178"/>
            <a:ext cx="4554448" cy="3483185"/>
          </a:xfrm>
        </p:spPr>
      </p:pic>
      <p:pic>
        <p:nvPicPr>
          <p:cNvPr id="7" name="Slika 6" descr="Slika, ki vsebuje besede besedilo, zaprt prostor, oseba, ljudje&#10;&#10;Opis je samodejno ustvarjen">
            <a:extLst>
              <a:ext uri="{FF2B5EF4-FFF2-40B4-BE49-F238E27FC236}">
                <a16:creationId xmlns:a16="http://schemas.microsoft.com/office/drawing/2014/main" id="{497BB37E-A9FB-66EE-0984-D30C84BFAE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4"/>
          <a:stretch/>
        </p:blipFill>
        <p:spPr>
          <a:xfrm>
            <a:off x="7449748" y="1322178"/>
            <a:ext cx="4554449" cy="3483186"/>
          </a:xfrm>
          <a:prstGeom prst="rect">
            <a:avLst/>
          </a:prstGeom>
        </p:spPr>
      </p:pic>
      <p:pic>
        <p:nvPicPr>
          <p:cNvPr id="9" name="Slika 8" descr="Slika, ki vsebuje besede besedilo, elektronika, zaprt prostor, računalnik&#10;&#10;Opis je samodejno ustvarjen">
            <a:extLst>
              <a:ext uri="{FF2B5EF4-FFF2-40B4-BE49-F238E27FC236}">
                <a16:creationId xmlns:a16="http://schemas.microsoft.com/office/drawing/2014/main" id="{8C894986-9DC1-EFA5-6E93-B7051FE050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085" y="1322178"/>
            <a:ext cx="2612389" cy="348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F6F458-0D11-4A48-8868-B9521FA3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Naslednji koraki do podnebnih meritev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6E1D8FF-99E2-4B23-908B-139EE004D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586" y="1255954"/>
            <a:ext cx="5829414" cy="1785826"/>
          </a:xfrm>
        </p:spPr>
        <p:txBody>
          <a:bodyPr>
            <a:normAutofit/>
          </a:bodyPr>
          <a:lstStyle/>
          <a:p>
            <a:r>
              <a:rPr lang="sl-SI" dirty="0" err="1"/>
              <a:t>microbiti</a:t>
            </a:r>
            <a:r>
              <a:rPr lang="sl-SI" dirty="0"/>
              <a:t> se lahko „pogovarjajo“ na daljavo</a:t>
            </a:r>
          </a:p>
          <a:p>
            <a:r>
              <a:rPr lang="sl-SI" dirty="0"/>
              <a:t>dodatki za </a:t>
            </a:r>
            <a:r>
              <a:rPr lang="sl-SI" dirty="0" err="1"/>
              <a:t>microbit</a:t>
            </a:r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1028" name="Picture 4" descr="Kitronik Air Quality and Environmental Board for micro:bit – Kitronik Ltd">
            <a:extLst>
              <a:ext uri="{FF2B5EF4-FFF2-40B4-BE49-F238E27FC236}">
                <a16:creationId xmlns:a16="http://schemas.microsoft.com/office/drawing/2014/main" id="{83792416-5299-4C9E-A323-D1F816993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58" y="2393722"/>
            <a:ext cx="4178076" cy="417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itronik Environmental Control Board for BBC micro:bit – smalldevices">
            <a:extLst>
              <a:ext uri="{FF2B5EF4-FFF2-40B4-BE49-F238E27FC236}">
                <a16:creationId xmlns:a16="http://schemas.microsoft.com/office/drawing/2014/main" id="{7DB58A96-D1B6-4D22-8664-B5EE082E1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21" y="17145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5601B - Kitronik - Edge Connector Breakout Board Pre-Built, BBC micro:bit,  Prototyping Area with 3V/0V Rows">
            <a:extLst>
              <a:ext uri="{FF2B5EF4-FFF2-40B4-BE49-F238E27FC236}">
                <a16:creationId xmlns:a16="http://schemas.microsoft.com/office/drawing/2014/main" id="{8A3363C1-D9A2-4A06-A611-F1F5D3270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641" y="477335"/>
            <a:ext cx="2654742" cy="262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itronik Prototyping System for the BBC micro:bit – Kitronik Ltd">
            <a:extLst>
              <a:ext uri="{FF2B5EF4-FFF2-40B4-BE49-F238E27FC236}">
                <a16:creationId xmlns:a16="http://schemas.microsoft.com/office/drawing/2014/main" id="{70B59600-4181-4D52-94D8-43284FE66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151" y="2171594"/>
            <a:ext cx="3526971" cy="35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65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9DB464DB-5E50-4942-82D0-527C81E4B5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1"/>
          <a:stretch/>
        </p:blipFill>
        <p:spPr>
          <a:xfrm>
            <a:off x="679328" y="719091"/>
            <a:ext cx="11191865" cy="4270161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4AAF4E5-FD28-4994-9663-715FCB1A72D9}"/>
              </a:ext>
            </a:extLst>
          </p:cNvPr>
          <p:cNvSpPr txBox="1"/>
          <p:nvPr/>
        </p:nvSpPr>
        <p:spPr>
          <a:xfrm>
            <a:off x="1775535" y="4989252"/>
            <a:ext cx="941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* Višji kognitivni procesi: odločanje, presojanje, sklepanje, reševanje problemov, ustvarjalnost</a:t>
            </a:r>
          </a:p>
        </p:txBody>
      </p:sp>
    </p:spTree>
    <p:extLst>
      <p:ext uri="{BB962C8B-B14F-4D97-AF65-F5344CB8AC3E}">
        <p14:creationId xmlns:p14="http://schemas.microsoft.com/office/powerpoint/2010/main" val="374708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945AB5-A02B-4CDA-BF9A-7EC72633B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Računalništvo je težko</a:t>
            </a:r>
          </a:p>
        </p:txBody>
      </p:sp>
      <p:graphicFrame>
        <p:nvGraphicFramePr>
          <p:cNvPr id="5" name="Označba mesta vsebine 4">
            <a:extLst>
              <a:ext uri="{FF2B5EF4-FFF2-40B4-BE49-F238E27FC236}">
                <a16:creationId xmlns:a16="http://schemas.microsoft.com/office/drawing/2014/main" id="{23BC3D50-C048-4FD3-B2D7-EF5790A2CB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975010"/>
              </p:ext>
            </p:extLst>
          </p:nvPr>
        </p:nvGraphicFramePr>
        <p:xfrm>
          <a:off x="2416628" y="1603503"/>
          <a:ext cx="8791649" cy="4514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498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9C486E-40D7-4559-9F27-E749D2D1B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dirty="0"/>
              <a:t>Bi rad/-a, da se tak pristop k snovi, ki ga boste izvedli (prepletanje "druge" snovi in računalništva) večkrat izvaja?</a:t>
            </a:r>
          </a:p>
        </p:txBody>
      </p:sp>
      <p:graphicFrame>
        <p:nvGraphicFramePr>
          <p:cNvPr id="7" name="Označba mesta vsebine 6">
            <a:extLst>
              <a:ext uri="{FF2B5EF4-FFF2-40B4-BE49-F238E27FC236}">
                <a16:creationId xmlns:a16="http://schemas.microsoft.com/office/drawing/2014/main" id="{F505EB6F-3802-4C66-A060-35E58B4DCD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5159686"/>
              </p:ext>
            </p:extLst>
          </p:nvPr>
        </p:nvGraphicFramePr>
        <p:xfrm>
          <a:off x="2441541" y="1304925"/>
          <a:ext cx="8776355" cy="4813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952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E325FC-F495-41DF-9003-86D5104AE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Fizika me zanima</a:t>
            </a:r>
          </a:p>
        </p:txBody>
      </p:sp>
      <p:graphicFrame>
        <p:nvGraphicFramePr>
          <p:cNvPr id="5" name="Označba mesta vsebine 4">
            <a:extLst>
              <a:ext uri="{FF2B5EF4-FFF2-40B4-BE49-F238E27FC236}">
                <a16:creationId xmlns:a16="http://schemas.microsoft.com/office/drawing/2014/main" id="{972D00FD-C013-79E4-A4F8-735B10BA4C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9759058"/>
              </p:ext>
            </p:extLst>
          </p:nvPr>
        </p:nvGraphicFramePr>
        <p:xfrm>
          <a:off x="2347274" y="1304925"/>
          <a:ext cx="8861196" cy="4841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750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E72E0997-E0BB-4BF2-817B-D5869BEDB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Rad programiram</a:t>
            </a:r>
          </a:p>
        </p:txBody>
      </p:sp>
      <p:graphicFrame>
        <p:nvGraphicFramePr>
          <p:cNvPr id="9" name="Označba mesta vsebine 8">
            <a:extLst>
              <a:ext uri="{FF2B5EF4-FFF2-40B4-BE49-F238E27FC236}">
                <a16:creationId xmlns:a16="http://schemas.microsoft.com/office/drawing/2014/main" id="{879FDB3C-8BF1-400B-AD1C-7F418E40EE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971344"/>
              </p:ext>
            </p:extLst>
          </p:nvPr>
        </p:nvGraphicFramePr>
        <p:xfrm>
          <a:off x="2366128" y="1304925"/>
          <a:ext cx="8917758" cy="4860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160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D8E7012-6B3F-4715-A8A5-E19387D43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708" y="1986284"/>
            <a:ext cx="9899715" cy="1997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600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sl-SI" sz="36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Znanost je močna,</a:t>
            </a:r>
          </a:p>
          <a:p>
            <a:pPr marL="0" indent="0">
              <a:buNone/>
            </a:pPr>
            <a:r>
              <a:rPr lang="sl-SI" sz="36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    a je močnejša,</a:t>
            </a:r>
          </a:p>
          <a:p>
            <a:pPr marL="0" indent="0">
              <a:buNone/>
            </a:pPr>
            <a:r>
              <a:rPr lang="sl-SI" sz="36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ko jo združimo s kreativnostjo.“</a:t>
            </a:r>
          </a:p>
          <a:p>
            <a:pPr marL="0" indent="0">
              <a:buNone/>
            </a:pPr>
            <a:endParaRPr lang="sl-SI" sz="4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346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4C694E-6786-421B-B381-E8111C859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Fizično računalništvo? Kaj je to?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3182FBE-F106-4E2F-B27A-184485F39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75" y="1305149"/>
            <a:ext cx="11880850" cy="3516234"/>
          </a:xfrm>
        </p:spPr>
        <p:txBody>
          <a:bodyPr/>
          <a:lstStyle/>
          <a:p>
            <a:r>
              <a:rPr lang="sl-SI" b="1" dirty="0"/>
              <a:t>fizično, fizikalno, fizika …</a:t>
            </a:r>
          </a:p>
          <a:p>
            <a:r>
              <a:rPr lang="sl-SI" b="1" dirty="0"/>
              <a:t>računalništvo, informatika, RIN</a:t>
            </a:r>
          </a:p>
          <a:p>
            <a:r>
              <a:rPr lang="sl-SI" b="1" dirty="0"/>
              <a:t>STEAM </a:t>
            </a:r>
            <a:r>
              <a:rPr lang="sl-SI" b="1" dirty="0">
                <a:sym typeface="Wingdings" panose="05000000000000000000" pitchFamily="2" charset="2"/>
              </a:rPr>
              <a:t> </a:t>
            </a:r>
            <a:r>
              <a:rPr lang="sl-SI" b="1" dirty="0"/>
              <a:t>MINUT</a:t>
            </a:r>
          </a:p>
          <a:p>
            <a:endParaRPr lang="sl-SI" b="1" dirty="0"/>
          </a:p>
        </p:txBody>
      </p:sp>
      <p:pic>
        <p:nvPicPr>
          <p:cNvPr id="6" name="Slika 5" descr="Slika, ki vsebuje besede oseba, skupina, poziranje, na prostem&#10;&#10;Opis je samodejno ustvarjen">
            <a:extLst>
              <a:ext uri="{FF2B5EF4-FFF2-40B4-BE49-F238E27FC236}">
                <a16:creationId xmlns:a16="http://schemas.microsoft.com/office/drawing/2014/main" id="{82C3FC2E-8EDB-7C83-E161-1315F9154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348" y="2334772"/>
            <a:ext cx="5926491" cy="381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8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787DB9-71AA-4DA3-A9AC-E47515EBF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Zanimive povezave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60EA97-A5ED-4FB6-BEB5-A7EBEC61B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https://phyphox.org/</a:t>
            </a:r>
            <a:endParaRPr lang="sl-SI" dirty="0"/>
          </a:p>
          <a:p>
            <a:r>
              <a:rPr lang="sl-SI" dirty="0">
                <a:hlinkClick r:id="rId3"/>
              </a:rPr>
              <a:t>https://microbit.org</a:t>
            </a:r>
            <a:endParaRPr lang="sl-SI" dirty="0"/>
          </a:p>
          <a:p>
            <a:r>
              <a:rPr lang="sl-SI" dirty="0">
                <a:hlinkClick r:id="rId4"/>
              </a:rPr>
              <a:t>https://napoj.si/</a:t>
            </a:r>
            <a:endParaRPr lang="sl-SI" dirty="0"/>
          </a:p>
          <a:p>
            <a:r>
              <a:rPr lang="sl-SI" dirty="0">
                <a:hlinkClick r:id="rId5"/>
              </a:rPr>
              <a:t>https://lusy.fri.uni-lj.si/ucbenik/</a:t>
            </a:r>
            <a:endParaRPr lang="sl-SI" dirty="0"/>
          </a:p>
          <a:p>
            <a:r>
              <a:rPr lang="sl-SI" dirty="0">
                <a:hlinkClick r:id="rId6"/>
              </a:rPr>
              <a:t>https://www.sciencedirect.com/science/article/pii/S1383762118306088</a:t>
            </a:r>
            <a:r>
              <a:rPr lang="sl-SI" dirty="0"/>
              <a:t> </a:t>
            </a:r>
          </a:p>
          <a:p>
            <a:r>
              <a:rPr lang="sl-SI" sz="2000" i="0" u="none" strike="noStrike" dirty="0">
                <a:solidFill>
                  <a:srgbClr val="1C2E56"/>
                </a:solidFill>
                <a:effectLst/>
                <a:latin typeface="arial" panose="020B0604020202020204" pitchFamily="34" charset="0"/>
                <a:hlinkClick r:id="rId7"/>
              </a:rPr>
              <a:t>https://www.futurelearn.com/info/courses/physical-computing-raspberry-pi-python/0/steps/76195</a:t>
            </a:r>
            <a:endParaRPr lang="sl-SI" sz="2000" i="0" u="none" strike="noStrike" dirty="0">
              <a:solidFill>
                <a:srgbClr val="1C2E56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7510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1532BE-379E-4F1A-825F-B63FA2DE0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Viri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EC562FD-EFC9-4D45-85FA-5BE814618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76" y="1305149"/>
            <a:ext cx="6273216" cy="352810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7000"/>
              </a:lnSpc>
            </a:pPr>
            <a:r>
              <a:rPr lang="sl-SI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https://www.microbit.org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11.4.2023</a:t>
            </a:r>
            <a:endParaRPr lang="sl-SI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>
              <a:lnSpc>
                <a:spcPct val="107000"/>
              </a:lnSpc>
            </a:pPr>
            <a:r>
              <a:rPr lang="sl-SI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https://www.makecode.org/microbit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11.4.2023</a:t>
            </a:r>
            <a:endParaRPr lang="sl-SI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>
              <a:lnSpc>
                <a:spcPct val="107000"/>
              </a:lnSpc>
            </a:pPr>
            <a:r>
              <a:rPr lang="sl-SI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https://opensource.com/sites/default/files/lead-images/raspberry_pi_board_hardware_computing.jpg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11.4.2023</a:t>
            </a:r>
          </a:p>
          <a:p>
            <a:pPr>
              <a:lnSpc>
                <a:spcPct val="107000"/>
              </a:lnSpc>
            </a:pPr>
            <a:r>
              <a:rPr lang="sl-SI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https://k12maker.mit.edu/uploads/9/7/5/8/97583140/picture2_orig.png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11.4.2023</a:t>
            </a:r>
          </a:p>
          <a:p>
            <a:pPr>
              <a:lnSpc>
                <a:spcPct val="107000"/>
              </a:lnSpc>
            </a:pPr>
            <a:r>
              <a:rPr lang="sl-SI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https://newschool.imgix.net/Media/ParsonNewyork/Content/Academics/Making-and-Academic-Resources/Making-Center/TNS_Website-050409_Student_Life_D_187.jpg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11.4.2023</a:t>
            </a:r>
          </a:p>
          <a:p>
            <a:pPr>
              <a:lnSpc>
                <a:spcPct val="107000"/>
              </a:lnSpc>
            </a:pPr>
            <a:r>
              <a:rPr lang="sl-SI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https://upload.wikimedia.org/wikipedia/commons/f/f5/Electronic_circuit.jpg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11.4.2023</a:t>
            </a:r>
          </a:p>
          <a:p>
            <a:pPr>
              <a:lnSpc>
                <a:spcPct val="107000"/>
              </a:lnSpc>
            </a:pPr>
            <a:r>
              <a:rPr lang="sl-SI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https://www.elektronik.si/phpBB2/files/thumbs/t_scan0016.jpg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11.4.2023</a:t>
            </a:r>
          </a:p>
          <a:p>
            <a:pPr>
              <a:lnSpc>
                <a:spcPct val="107000"/>
              </a:lnSpc>
            </a:pPr>
            <a:r>
              <a:rPr lang="sl-SI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https://cdn.shopify.com/s/files/1/0271/0223/products/ps03a_1024x1024.jpg?v=1504077340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11.4.2023</a:t>
            </a:r>
          </a:p>
          <a:p>
            <a:pPr>
              <a:lnSpc>
                <a:spcPct val="107000"/>
              </a:lnSpc>
            </a:pPr>
            <a:r>
              <a:rPr lang="sl-SI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https://phyphox.org/wp-content/uploads/2016/04/coordinate_system.jpg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11.4.2023</a:t>
            </a:r>
          </a:p>
          <a:p>
            <a:endParaRPr lang="sl-SI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8BDC362D-0ED5-4906-846F-16354B101AD5}"/>
              </a:ext>
            </a:extLst>
          </p:cNvPr>
          <p:cNvSpPr txBox="1"/>
          <p:nvPr/>
        </p:nvSpPr>
        <p:spPr>
          <a:xfrm>
            <a:off x="6267062" y="1418562"/>
            <a:ext cx="5582815" cy="469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l-SI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https://cdn.apkmonk.com/images/de.rwth_aachen.phyphox.png</a:t>
            </a:r>
            <a:r>
              <a:rPr lang="sl-S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11.4.2023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l-SI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https://play-lh.googleusercontent.com/xCbTuSFKByscrtElbWgEvKsjhJN5RwzUSDH7rAp9vAg1gYyn_OIKY_xUcHbHd6pf3YY</a:t>
            </a:r>
            <a:r>
              <a:rPr lang="sl-S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11.4.2023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l-SI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https://microbit-spy.co.uk/wp-content/uploads/2015/07/micro_bit_final_design_features.jpg</a:t>
            </a:r>
            <a:r>
              <a:rPr lang="sl-S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14. 4. 2023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l-SI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https://ucilnica.acm.si/pluginfile.php/6370/mod_label/intro/MINUT-NAPOJ%202022.png</a:t>
            </a:r>
            <a:r>
              <a:rPr lang="sl-S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14. 4. 2023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l-SI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https://pixabay.com/photos/laptop-macbook-codes-coding-2620118/</a:t>
            </a:r>
            <a:r>
              <a:rPr lang="sl-S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14. 4. 2023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l-S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https://kitronik.co.uk/products/5609-prototyping-system-for-the-bbc-microbit</a:t>
            </a:r>
            <a:r>
              <a:rPr lang="sl-S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14.4.2023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l-S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https://si.farnell.com/kitronik/5601b/breakout-board-edge-connector/dp/2563845</a:t>
            </a:r>
            <a:r>
              <a:rPr lang="sl-S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14. 4. 2023</a:t>
            </a:r>
            <a:endParaRPr lang="sl-SI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l-S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https://smalldevices.com.au/products/5697-kitronik-environmental-board-for-bbc-micro-bit</a:t>
            </a:r>
            <a:r>
              <a:rPr lang="sl-S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14. 4. 2023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l-S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/>
              </a:rPr>
              <a:t>https://kitronik.co.uk/products/5674-kitronik-air-quality-board-for-bbc-micro-bit</a:t>
            </a:r>
            <a:r>
              <a:rPr lang="sl-S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14. 4. 2023</a:t>
            </a:r>
          </a:p>
        </p:txBody>
      </p:sp>
    </p:spTree>
    <p:extLst>
      <p:ext uri="{BB962C8B-B14F-4D97-AF65-F5344CB8AC3E}">
        <p14:creationId xmlns:p14="http://schemas.microsoft.com/office/powerpoint/2010/main" val="289016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819638-F43A-45FA-B003-2E66C5DBF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Računalništvo v fiziki?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97107BC-5C4A-4363-8D4C-295D3B8026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9917" y="1261644"/>
            <a:ext cx="3315412" cy="217567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Brez računalnika</a:t>
            </a:r>
          </a:p>
          <a:p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kalkulator</a:t>
            </a:r>
          </a:p>
          <a:p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tabla+</a:t>
            </a:r>
          </a:p>
          <a:p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  <a:p>
            <a:endParaRPr lang="sl-SI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FCE20837-0553-4A8B-9BA8-0FF18D6DE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11077" y="1253330"/>
            <a:ext cx="4525346" cy="371988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Fizično računalništvo</a:t>
            </a:r>
          </a:p>
          <a:p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izdelujejo sami</a:t>
            </a:r>
          </a:p>
          <a:p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testiranje delovanja</a:t>
            </a:r>
          </a:p>
          <a:p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kalibracije</a:t>
            </a:r>
          </a:p>
          <a:p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raziskovanje</a:t>
            </a:r>
          </a:p>
          <a:p>
            <a:r>
              <a:rPr lang="sl-SI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mikrokrmilniki</a:t>
            </a:r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sl-SI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arduino</a:t>
            </a:r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sl-SI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raspberry</a:t>
            </a:r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sl-SI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microbit</a:t>
            </a:r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…)</a:t>
            </a:r>
          </a:p>
          <a:p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uporaba mobilnih naprav (</a:t>
            </a:r>
            <a:r>
              <a:rPr lang="sl-SI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phyphox</a:t>
            </a:r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sl-SI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physics</a:t>
            </a:r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l-SI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toolbox</a:t>
            </a:r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…)</a:t>
            </a:r>
          </a:p>
          <a:p>
            <a:endParaRPr lang="sl-SI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Označba mesta vsebine 4">
            <a:extLst>
              <a:ext uri="{FF2B5EF4-FFF2-40B4-BE49-F238E27FC236}">
                <a16:creationId xmlns:a16="http://schemas.microsoft.com/office/drawing/2014/main" id="{006A4E63-30BC-471C-AC6C-6DAF9B224394}"/>
              </a:ext>
            </a:extLst>
          </p:cNvPr>
          <p:cNvSpPr txBox="1">
            <a:spLocks/>
          </p:cNvSpPr>
          <p:nvPr/>
        </p:nvSpPr>
        <p:spPr>
          <a:xfrm>
            <a:off x="3595329" y="1253331"/>
            <a:ext cx="3915748" cy="250690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Računalniško</a:t>
            </a:r>
          </a:p>
          <a:p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simulacija</a:t>
            </a:r>
          </a:p>
          <a:p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merilni sistemi (</a:t>
            </a:r>
            <a:r>
              <a:rPr lang="sl-SI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Vernier</a:t>
            </a:r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…)</a:t>
            </a:r>
          </a:p>
          <a:p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programiranje postopkov reševanja nalog (</a:t>
            </a:r>
            <a:r>
              <a:rPr lang="sl-SI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python</a:t>
            </a:r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…)</a:t>
            </a:r>
          </a:p>
          <a:p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</a:p>
          <a:p>
            <a:endParaRPr lang="sl-SI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820682" y="3344739"/>
            <a:ext cx="22338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UČENEC</a:t>
            </a:r>
          </a:p>
        </p:txBody>
      </p:sp>
      <p:sp>
        <p:nvSpPr>
          <p:cNvPr id="7" name="Pravokotnik 6"/>
          <p:cNvSpPr/>
          <p:nvPr/>
        </p:nvSpPr>
        <p:spPr>
          <a:xfrm>
            <a:off x="3902751" y="3662154"/>
            <a:ext cx="33009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UPORABNIK</a:t>
            </a:r>
          </a:p>
        </p:txBody>
      </p:sp>
      <p:sp>
        <p:nvSpPr>
          <p:cNvPr id="8" name="Pravokotnik 7"/>
          <p:cNvSpPr/>
          <p:nvPr/>
        </p:nvSpPr>
        <p:spPr>
          <a:xfrm>
            <a:off x="7798305" y="4829786"/>
            <a:ext cx="39508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RAZISKOVALEC</a:t>
            </a:r>
          </a:p>
        </p:txBody>
      </p:sp>
    </p:spTree>
    <p:extLst>
      <p:ext uri="{BB962C8B-B14F-4D97-AF65-F5344CB8AC3E}">
        <p14:creationId xmlns:p14="http://schemas.microsoft.com/office/powerpoint/2010/main" val="312060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build="p" animBg="1"/>
      <p:bldP spid="6" grpId="0" uiExpand="1" build="p" animBg="1"/>
      <p:bldP spid="3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C36617-D5B1-41D5-9C0D-52995199A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Mogoče malo nostalgije (za nas)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FD7DB9B-A366-4DBE-A591-E83CF612D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54" y="1561836"/>
            <a:ext cx="4076394" cy="2975767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54BF7B81-6827-4768-9C5D-A8AC08F3F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369" y="666751"/>
            <a:ext cx="4076394" cy="2690420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464C2EF9-F00F-469D-B218-42DE714017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5" t="16051" r="7724" b="18875"/>
          <a:stretch/>
        </p:blipFill>
        <p:spPr>
          <a:xfrm rot="10800000">
            <a:off x="4339837" y="1561836"/>
            <a:ext cx="3486144" cy="3734327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19C0FC24-68D8-4CB9-9FAB-EA9FDF511D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1" t="33611" r="22413" b="24186"/>
          <a:stretch/>
        </p:blipFill>
        <p:spPr>
          <a:xfrm>
            <a:off x="7873369" y="3428999"/>
            <a:ext cx="3056299" cy="277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6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880709-9415-455C-B184-490C7133A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Fizično računalništvo (nostalgija za rojene 2000+, čez 20 let)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71FF9E8-6E04-4CDA-843F-2233043151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6703">
            <a:off x="7803758" y="1529568"/>
            <a:ext cx="3031289" cy="202085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EF0A556-3A06-4C66-80BD-E27A61C7E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3552">
            <a:off x="390814" y="2198928"/>
            <a:ext cx="2390775" cy="191452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0B7AB4F4-A624-4EB1-9589-0C60CFFEB8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4551">
            <a:off x="3344585" y="1590874"/>
            <a:ext cx="3469259" cy="1948122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1A2E484B-75A2-45B3-AD91-F475211432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922">
            <a:off x="7293757" y="3697790"/>
            <a:ext cx="3566229" cy="2376000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88C7F9D8-CDFD-452E-ACC7-C73E742881E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7"/>
          <a:stretch/>
        </p:blipFill>
        <p:spPr>
          <a:xfrm rot="21166621">
            <a:off x="3002125" y="3708649"/>
            <a:ext cx="3270604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0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CB58DB-A9A4-4428-8F15-AAF03F042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Mobilne naprave – so kaj fizične?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BFCE97D-393E-4AF8-9A6E-56410D1CE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351" y="1211996"/>
            <a:ext cx="4913293" cy="491329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C032834-AC0C-4CF9-B746-EB69E42125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06" y="1211996"/>
            <a:ext cx="4615785" cy="5096382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233D488-D8C0-4D66-B5F9-27E7A3A5D6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709" y="1256485"/>
            <a:ext cx="3216581" cy="494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1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05778F-BDF1-472D-BA10-536829656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5" y="146657"/>
            <a:ext cx="11880850" cy="1040226"/>
          </a:xfrm>
        </p:spPr>
        <p:txBody>
          <a:bodyPr>
            <a:normAutofit/>
          </a:bodyPr>
          <a:lstStyle/>
          <a:p>
            <a:r>
              <a:rPr lang="sl-SI" dirty="0"/>
              <a:t>In kaj o tem pravi RIN? (pri nas informatika)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AA677F8-FC8C-4BED-A11B-C44F44E35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75" y="1660633"/>
            <a:ext cx="11880850" cy="3992821"/>
          </a:xfrm>
        </p:spPr>
        <p:txBody>
          <a:bodyPr/>
          <a:lstStyle/>
          <a:p>
            <a:r>
              <a:rPr lang="sl-SI" dirty="0"/>
              <a:t>informatika v 3 letnikih (1., 2. in 3.) GIM, 1. letnik PV in ZN</a:t>
            </a:r>
          </a:p>
          <a:p>
            <a:r>
              <a:rPr lang="sl-SI" dirty="0"/>
              <a:t>algoritmi in programiranje</a:t>
            </a:r>
          </a:p>
          <a:p>
            <a:r>
              <a:rPr lang="sl-SI" dirty="0"/>
              <a:t>računalniška obdelava podatkov</a:t>
            </a:r>
          </a:p>
          <a:p>
            <a:endParaRPr lang="sl-SI" dirty="0"/>
          </a:p>
        </p:txBody>
      </p:sp>
      <p:pic>
        <p:nvPicPr>
          <p:cNvPr id="8" name="Slika 7" descr="Slika, ki vsebuje besede besedilo, računalnik, elektronika, zaprt prostor&#10;&#10;Opis je samodejno ustvarjen">
            <a:extLst>
              <a:ext uri="{FF2B5EF4-FFF2-40B4-BE49-F238E27FC236}">
                <a16:creationId xmlns:a16="http://schemas.microsoft.com/office/drawing/2014/main" id="{2A887C11-25EC-2BC2-0B58-F7B79F131D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2584" y="2392669"/>
            <a:ext cx="4891178" cy="326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5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73A7AF-7B78-412D-9B8A-86713B02F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No, pa spoznajmo še fizično računalništvo z </a:t>
            </a:r>
            <a:r>
              <a:rPr lang="sl-SI" dirty="0" err="1"/>
              <a:t>micro:bitom</a:t>
            </a:r>
            <a:endParaRPr lang="sl-SI" dirty="0"/>
          </a:p>
        </p:txBody>
      </p:sp>
      <p:pic>
        <p:nvPicPr>
          <p:cNvPr id="7" name="Označba mesta vsebine 6">
            <a:extLst>
              <a:ext uri="{FF2B5EF4-FFF2-40B4-BE49-F238E27FC236}">
                <a16:creationId xmlns:a16="http://schemas.microsoft.com/office/drawing/2014/main" id="{466D144B-98B8-4DD1-B112-81CB5D84F7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253331"/>
            <a:ext cx="5873750" cy="3303984"/>
          </a:xfrm>
        </p:spPr>
      </p:pic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965D9164-E2AA-4BA7-8A69-A499C870F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253331"/>
            <a:ext cx="5864225" cy="44928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/>
              <a:t>Senzorji in:</a:t>
            </a:r>
          </a:p>
          <a:p>
            <a:r>
              <a:rPr lang="sl-SI" dirty="0"/>
              <a:t>temperatura</a:t>
            </a:r>
          </a:p>
          <a:p>
            <a:r>
              <a:rPr lang="sl-SI" dirty="0"/>
              <a:t>magnetno polje</a:t>
            </a:r>
          </a:p>
          <a:p>
            <a:r>
              <a:rPr lang="sl-SI" dirty="0"/>
              <a:t>pospešek</a:t>
            </a:r>
          </a:p>
          <a:p>
            <a:r>
              <a:rPr lang="sl-SI" dirty="0" err="1"/>
              <a:t>bluetooth</a:t>
            </a:r>
            <a:r>
              <a:rPr lang="sl-SI" dirty="0"/>
              <a:t> + radio</a:t>
            </a:r>
          </a:p>
          <a:p>
            <a:r>
              <a:rPr lang="sl-SI" dirty="0"/>
              <a:t>PIN priključki (analogni, digitalni senzorji)</a:t>
            </a:r>
          </a:p>
          <a:p>
            <a:r>
              <a:rPr lang="sl-SI" dirty="0"/>
              <a:t>gumbi</a:t>
            </a:r>
          </a:p>
          <a:p>
            <a:r>
              <a:rPr lang="sl-SI" dirty="0"/>
              <a:t>LED – zaslon + svetlobni senzor</a:t>
            </a:r>
          </a:p>
          <a:p>
            <a:r>
              <a:rPr lang="sl-SI" dirty="0"/>
              <a:t>zvok (mikrofon, zvočnik) **</a:t>
            </a:r>
          </a:p>
          <a:p>
            <a:r>
              <a:rPr lang="sl-SI" dirty="0"/>
              <a:t>dodatki ...</a:t>
            </a:r>
          </a:p>
        </p:txBody>
      </p:sp>
    </p:spTree>
    <p:extLst>
      <p:ext uri="{BB962C8B-B14F-4D97-AF65-F5344CB8AC3E}">
        <p14:creationId xmlns:p14="http://schemas.microsoft.com/office/powerpoint/2010/main" val="362948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778DD2-1F5D-408D-8B58-A8577CC54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Zakaj temperatura in zakaj </a:t>
            </a:r>
            <a:r>
              <a:rPr lang="sl-SI" dirty="0" err="1"/>
              <a:t>micro:bit</a:t>
            </a:r>
            <a:r>
              <a:rPr lang="sl-SI" dirty="0"/>
              <a:t>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FDEFEBA-287F-4CAD-9155-0AC3C24F78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575" y="1726163"/>
            <a:ext cx="5873750" cy="3507990"/>
          </a:xfrm>
        </p:spPr>
        <p:txBody>
          <a:bodyPr/>
          <a:lstStyle/>
          <a:p>
            <a:r>
              <a:rPr lang="sl-SI" dirty="0"/>
              <a:t>enostavna meritev</a:t>
            </a:r>
          </a:p>
          <a:p>
            <a:r>
              <a:rPr lang="sl-SI" dirty="0"/>
              <a:t>pokvarjena meritev – vgrajena napaka</a:t>
            </a:r>
          </a:p>
          <a:p>
            <a:r>
              <a:rPr lang="sl-SI" dirty="0"/>
              <a:t>kalibracija?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9F9CD81-C60C-4E81-BF99-8F243F785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726163"/>
            <a:ext cx="5864225" cy="3507990"/>
          </a:xfrm>
        </p:spPr>
        <p:txBody>
          <a:bodyPr/>
          <a:lstStyle/>
          <a:p>
            <a:r>
              <a:rPr lang="sl-SI" dirty="0"/>
              <a:t>enostavna sestava in delo</a:t>
            </a:r>
          </a:p>
          <a:p>
            <a:r>
              <a:rPr lang="sl-SI" dirty="0"/>
              <a:t>mešana skupina dijakov (ne/programerji)</a:t>
            </a:r>
          </a:p>
          <a:p>
            <a:r>
              <a:rPr lang="sl-SI" dirty="0"/>
              <a:t>2 učitelja (=4 osebe – vsak  učitelj in vsak asistent )</a:t>
            </a:r>
          </a:p>
          <a:p>
            <a:r>
              <a:rPr lang="sl-SI" dirty="0"/>
              <a:t>problem – reševanje problema, ki nastane sam od sebe </a:t>
            </a:r>
          </a:p>
          <a:p>
            <a:r>
              <a:rPr lang="sl-SI" dirty="0"/>
              <a:t>kalibracija = rešitev </a:t>
            </a:r>
            <a:r>
              <a:rPr lang="sl-SI" dirty="0">
                <a:sym typeface="Wingdings" panose="05000000000000000000" pitchFamily="2" charset="2"/>
              </a:rPr>
              <a:t></a:t>
            </a:r>
            <a:r>
              <a:rPr lang="sl-SI" dirty="0"/>
              <a:t> kako izvesti?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617E284-BD2B-4192-8D6D-EADFCFEDEC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145" y="2980175"/>
            <a:ext cx="464993" cy="46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8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3d6499c-a84d-4d49-82a2-af88d750687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DD6FF8994924A91046684A356AC54" ma:contentTypeVersion="15" ma:contentTypeDescription="Create a new document." ma:contentTypeScope="" ma:versionID="f3deeba0095815f10104a1851aeed220">
  <xsd:schema xmlns:xsd="http://www.w3.org/2001/XMLSchema" xmlns:xs="http://www.w3.org/2001/XMLSchema" xmlns:p="http://schemas.microsoft.com/office/2006/metadata/properties" xmlns:ns3="83d6499c-a84d-4d49-82a2-af88d7506870" xmlns:ns4="50233e6d-0d9e-4c89-84bc-aa7c2bb910fb" targetNamespace="http://schemas.microsoft.com/office/2006/metadata/properties" ma:root="true" ma:fieldsID="eadb7cd1cf973ff1f1e9713970e3f923" ns3:_="" ns4:_="">
    <xsd:import namespace="83d6499c-a84d-4d49-82a2-af88d7506870"/>
    <xsd:import namespace="50233e6d-0d9e-4c89-84bc-aa7c2bb910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Details" minOccurs="0"/>
                <xsd:element ref="ns4:SharingHintHash" minOccurs="0"/>
                <xsd:element ref="ns4:SharedWithUsers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6499c-a84d-4d49-82a2-af88d75068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233e6d-0d9e-4c89-84bc-aa7c2bb910fb" elementFormDefault="qualified">
    <xsd:import namespace="http://schemas.microsoft.com/office/2006/documentManagement/types"/>
    <xsd:import namespace="http://schemas.microsoft.com/office/infopath/2007/PartnerControls"/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200F94-7EE0-4429-9DA1-078B5BFCD2BC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83d6499c-a84d-4d49-82a2-af88d7506870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50233e6d-0d9e-4c89-84bc-aa7c2bb910fb"/>
  </ds:schemaRefs>
</ds:datastoreItem>
</file>

<file path=customXml/itemProps2.xml><?xml version="1.0" encoding="utf-8"?>
<ds:datastoreItem xmlns:ds="http://schemas.openxmlformats.org/officeDocument/2006/customXml" ds:itemID="{8DB10313-4B86-42FA-91CB-C231613840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3E8E68-9832-4FC0-BA34-A0557C3B28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d6499c-a84d-4d49-82a2-af88d7506870"/>
    <ds:schemaRef ds:uri="50233e6d-0d9e-4c89-84bc-aa7c2bb910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885</Words>
  <Application>Microsoft Office PowerPoint</Application>
  <PresentationFormat>Širokozaslonsko</PresentationFormat>
  <Paragraphs>116</Paragraphs>
  <Slides>21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21</vt:i4>
      </vt:variant>
    </vt:vector>
  </HeadingPairs>
  <TitlesOfParts>
    <vt:vector size="26" baseType="lpstr">
      <vt:lpstr>Arial</vt:lpstr>
      <vt:lpstr>Arial</vt:lpstr>
      <vt:lpstr>Calibri</vt:lpstr>
      <vt:lpstr>Calibri Light</vt:lpstr>
      <vt:lpstr>Officeova tema</vt:lpstr>
      <vt:lpstr>S fizičnim računalništvom  nad raziskovanje podnebja s trajnim znanjem</vt:lpstr>
      <vt:lpstr>Fizično računalništvo? Kaj je to?</vt:lpstr>
      <vt:lpstr>Računalništvo v fiziki?</vt:lpstr>
      <vt:lpstr>Mogoče malo nostalgije (za nas)</vt:lpstr>
      <vt:lpstr>Fizično računalništvo (nostalgija za rojene 2000+, čez 20 let)</vt:lpstr>
      <vt:lpstr>Mobilne naprave – so kaj fizične?</vt:lpstr>
      <vt:lpstr>In kaj o tem pravi RIN? (pri nas informatika)</vt:lpstr>
      <vt:lpstr>No, pa spoznajmo še fizično računalništvo z micro:bitom</vt:lpstr>
      <vt:lpstr>Zakaj temperatura in zakaj micro:bit?</vt:lpstr>
      <vt:lpstr>Izvedba</vt:lpstr>
      <vt:lpstr>Pouk …</vt:lpstr>
      <vt:lpstr>… še nekaj</vt:lpstr>
      <vt:lpstr>Naslednji koraki do podnebnih meritev</vt:lpstr>
      <vt:lpstr>PowerPointova predstavitev</vt:lpstr>
      <vt:lpstr>Računalništvo je težko</vt:lpstr>
      <vt:lpstr>Bi rad/-a, da se tak pristop k snovi, ki ga boste izvedli (prepletanje "druge" snovi in računalništva) večkrat izvaja?</vt:lpstr>
      <vt:lpstr>Fizika me zanima</vt:lpstr>
      <vt:lpstr>Rad programiram</vt:lpstr>
      <vt:lpstr>PowerPointova predstavitev</vt:lpstr>
      <vt:lpstr>Zanimive povezave</vt:lpstr>
      <vt:lpstr>Viri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Primož Krašna</dc:creator>
  <cp:lastModifiedBy>Roman Bobnaric</cp:lastModifiedBy>
  <cp:revision>77</cp:revision>
  <dcterms:created xsi:type="dcterms:W3CDTF">2023-03-20T13:12:53Z</dcterms:created>
  <dcterms:modified xsi:type="dcterms:W3CDTF">2023-04-15T14:25:10Z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0x0101006D5DD6FF8994924A91046684A356AC54</vt:lpwstr>
  </property>
</Properties>
</file>