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75" r:id="rId4"/>
    <p:sldId id="276" r:id="rId5"/>
    <p:sldId id="283" r:id="rId6"/>
    <p:sldId id="280" r:id="rId7"/>
    <p:sldId id="258" r:id="rId8"/>
    <p:sldId id="261" r:id="rId9"/>
    <p:sldId id="262" r:id="rId10"/>
    <p:sldId id="263" r:id="rId11"/>
    <p:sldId id="289" r:id="rId12"/>
    <p:sldId id="290" r:id="rId13"/>
    <p:sldId id="297" r:id="rId14"/>
    <p:sldId id="295" r:id="rId15"/>
    <p:sldId id="298" r:id="rId16"/>
    <p:sldId id="300" r:id="rId17"/>
    <p:sldId id="267" r:id="rId18"/>
    <p:sldId id="291" r:id="rId19"/>
    <p:sldId id="292" r:id="rId20"/>
    <p:sldId id="293" r:id="rId21"/>
    <p:sldId id="294" r:id="rId22"/>
    <p:sldId id="279" r:id="rId23"/>
    <p:sldId id="301" r:id="rId24"/>
    <p:sldId id="299" r:id="rId25"/>
    <p:sldId id="287" r:id="rId26"/>
    <p:sldId id="288" r:id="rId27"/>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43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3" autoAdjust="0"/>
    <p:restoredTop sz="94660"/>
  </p:normalViewPr>
  <p:slideViewPr>
    <p:cSldViewPr snapToGrid="0" showGuides="1">
      <p:cViewPr varScale="1">
        <p:scale>
          <a:sx n="106" d="100"/>
          <a:sy n="106" d="100"/>
        </p:scale>
        <p:origin x="219" y="65"/>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l-SI"/>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l-SI"/>
          </a:p>
        </p:txBody>
      </p:sp>
      <p:sp>
        <p:nvSpPr>
          <p:cNvPr id="4" name="Date Placeholder 3"/>
          <p:cNvSpPr>
            <a:spLocks noGrp="1"/>
          </p:cNvSpPr>
          <p:nvPr>
            <p:ph type="dt" sz="half" idx="10"/>
          </p:nvPr>
        </p:nvSpPr>
        <p:spPr/>
        <p:txBody>
          <a:bodyPr/>
          <a:lstStyle/>
          <a:p>
            <a:fld id="{82DF83E2-CAC8-47FE-8ACD-6897A7958D7C}" type="datetimeFigureOut">
              <a:rPr lang="sl-SI" smtClean="0"/>
              <a:t>15. 08. 2023</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8BB9079-FDF3-434B-BE90-1F5BBB617D84}" type="slidenum">
              <a:rPr lang="sl-SI" smtClean="0"/>
              <a:t>‹#›</a:t>
            </a:fld>
            <a:endParaRPr lang="sl-SI"/>
          </a:p>
        </p:txBody>
      </p:sp>
      <p:pic>
        <p:nvPicPr>
          <p:cNvPr id="8" name="Slika 7" descr="Slika, ki vsebuje besede pisava, grafika, barvitost, besedilo">
            <a:extLst>
              <a:ext uri="{FF2B5EF4-FFF2-40B4-BE49-F238E27FC236}">
                <a16:creationId xmlns:a16="http://schemas.microsoft.com/office/drawing/2014/main" id="{C8C325A1-5424-6080-6FC7-2F2B7CE735C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89634" y="60755"/>
            <a:ext cx="6096012" cy="810770"/>
          </a:xfrm>
          <a:prstGeom prst="rect">
            <a:avLst/>
          </a:prstGeom>
        </p:spPr>
      </p:pic>
    </p:spTree>
    <p:extLst>
      <p:ext uri="{BB962C8B-B14F-4D97-AF65-F5344CB8AC3E}">
        <p14:creationId xmlns:p14="http://schemas.microsoft.com/office/powerpoint/2010/main" val="2507700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p:cNvSpPr>
            <a:spLocks noGrp="1"/>
          </p:cNvSpPr>
          <p:nvPr>
            <p:ph type="dt" sz="half" idx="10"/>
          </p:nvPr>
        </p:nvSpPr>
        <p:spPr/>
        <p:txBody>
          <a:bodyPr/>
          <a:lstStyle/>
          <a:p>
            <a:fld id="{82DF83E2-CAC8-47FE-8ACD-6897A7958D7C}" type="datetimeFigureOut">
              <a:rPr lang="sl-SI" smtClean="0"/>
              <a:t>15. 08. 2023</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8BB9079-FDF3-434B-BE90-1F5BBB617D84}" type="slidenum">
              <a:rPr lang="sl-SI" smtClean="0"/>
              <a:t>‹#›</a:t>
            </a:fld>
            <a:endParaRPr lang="sl-SI"/>
          </a:p>
        </p:txBody>
      </p:sp>
    </p:spTree>
    <p:extLst>
      <p:ext uri="{BB962C8B-B14F-4D97-AF65-F5344CB8AC3E}">
        <p14:creationId xmlns:p14="http://schemas.microsoft.com/office/powerpoint/2010/main" val="120607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sl-SI"/>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p:cNvSpPr>
            <a:spLocks noGrp="1"/>
          </p:cNvSpPr>
          <p:nvPr>
            <p:ph type="dt" sz="half" idx="10"/>
          </p:nvPr>
        </p:nvSpPr>
        <p:spPr/>
        <p:txBody>
          <a:bodyPr/>
          <a:lstStyle/>
          <a:p>
            <a:fld id="{82DF83E2-CAC8-47FE-8ACD-6897A7958D7C}" type="datetimeFigureOut">
              <a:rPr lang="sl-SI" smtClean="0"/>
              <a:t>15. 08. 2023</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8BB9079-FDF3-434B-BE90-1F5BBB617D84}" type="slidenum">
              <a:rPr lang="sl-SI" smtClean="0"/>
              <a:t>‹#›</a:t>
            </a:fld>
            <a:endParaRPr lang="sl-SI"/>
          </a:p>
        </p:txBody>
      </p:sp>
    </p:spTree>
    <p:extLst>
      <p:ext uri="{BB962C8B-B14F-4D97-AF65-F5344CB8AC3E}">
        <p14:creationId xmlns:p14="http://schemas.microsoft.com/office/powerpoint/2010/main" val="3839420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p:cNvSpPr>
            <a:spLocks noGrp="1"/>
          </p:cNvSpPr>
          <p:nvPr>
            <p:ph type="dt" sz="half" idx="10"/>
          </p:nvPr>
        </p:nvSpPr>
        <p:spPr/>
        <p:txBody>
          <a:bodyPr/>
          <a:lstStyle/>
          <a:p>
            <a:fld id="{82DF83E2-CAC8-47FE-8ACD-6897A7958D7C}" type="datetimeFigureOut">
              <a:rPr lang="sl-SI" smtClean="0"/>
              <a:t>15. 08. 2023</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8BB9079-FDF3-434B-BE90-1F5BBB617D84}" type="slidenum">
              <a:rPr lang="sl-SI" smtClean="0"/>
              <a:t>‹#›</a:t>
            </a:fld>
            <a:endParaRPr lang="sl-SI"/>
          </a:p>
        </p:txBody>
      </p:sp>
    </p:spTree>
    <p:extLst>
      <p:ext uri="{BB962C8B-B14F-4D97-AF65-F5344CB8AC3E}">
        <p14:creationId xmlns:p14="http://schemas.microsoft.com/office/powerpoint/2010/main" val="2505588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l-SI"/>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2DF83E2-CAC8-47FE-8ACD-6897A7958D7C}" type="datetimeFigureOut">
              <a:rPr lang="sl-SI" smtClean="0"/>
              <a:t>15. 08. 2023</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8BB9079-FDF3-434B-BE90-1F5BBB617D84}" type="slidenum">
              <a:rPr lang="sl-SI" smtClean="0"/>
              <a:t>‹#›</a:t>
            </a:fld>
            <a:endParaRPr lang="sl-SI"/>
          </a:p>
        </p:txBody>
      </p:sp>
    </p:spTree>
    <p:extLst>
      <p:ext uri="{BB962C8B-B14F-4D97-AF65-F5344CB8AC3E}">
        <p14:creationId xmlns:p14="http://schemas.microsoft.com/office/powerpoint/2010/main" val="1595125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p:cNvSpPr>
            <a:spLocks noGrp="1"/>
          </p:cNvSpPr>
          <p:nvPr>
            <p:ph type="dt" sz="half" idx="10"/>
          </p:nvPr>
        </p:nvSpPr>
        <p:spPr/>
        <p:txBody>
          <a:bodyPr/>
          <a:lstStyle/>
          <a:p>
            <a:fld id="{82DF83E2-CAC8-47FE-8ACD-6897A7958D7C}" type="datetimeFigureOut">
              <a:rPr lang="sl-SI" smtClean="0"/>
              <a:t>15. 08. 2023</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F8BB9079-FDF3-434B-BE90-1F5BBB617D84}" type="slidenum">
              <a:rPr lang="sl-SI" smtClean="0"/>
              <a:t>‹#›</a:t>
            </a:fld>
            <a:endParaRPr lang="sl-SI"/>
          </a:p>
        </p:txBody>
      </p:sp>
    </p:spTree>
    <p:extLst>
      <p:ext uri="{BB962C8B-B14F-4D97-AF65-F5344CB8AC3E}">
        <p14:creationId xmlns:p14="http://schemas.microsoft.com/office/powerpoint/2010/main" val="705251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sl-SI"/>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p:cNvSpPr>
            <a:spLocks noGrp="1"/>
          </p:cNvSpPr>
          <p:nvPr>
            <p:ph type="dt" sz="half" idx="10"/>
          </p:nvPr>
        </p:nvSpPr>
        <p:spPr/>
        <p:txBody>
          <a:bodyPr/>
          <a:lstStyle/>
          <a:p>
            <a:fld id="{82DF83E2-CAC8-47FE-8ACD-6897A7958D7C}" type="datetimeFigureOut">
              <a:rPr lang="sl-SI" smtClean="0"/>
              <a:t>15. 08. 2023</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F8BB9079-FDF3-434B-BE90-1F5BBB617D84}" type="slidenum">
              <a:rPr lang="sl-SI" smtClean="0"/>
              <a:t>‹#›</a:t>
            </a:fld>
            <a:endParaRPr lang="sl-SI"/>
          </a:p>
        </p:txBody>
      </p:sp>
    </p:spTree>
    <p:extLst>
      <p:ext uri="{BB962C8B-B14F-4D97-AF65-F5344CB8AC3E}">
        <p14:creationId xmlns:p14="http://schemas.microsoft.com/office/powerpoint/2010/main" val="1954767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Date Placeholder 2"/>
          <p:cNvSpPr>
            <a:spLocks noGrp="1"/>
          </p:cNvSpPr>
          <p:nvPr>
            <p:ph type="dt" sz="half" idx="10"/>
          </p:nvPr>
        </p:nvSpPr>
        <p:spPr/>
        <p:txBody>
          <a:bodyPr/>
          <a:lstStyle/>
          <a:p>
            <a:fld id="{82DF83E2-CAC8-47FE-8ACD-6897A7958D7C}" type="datetimeFigureOut">
              <a:rPr lang="sl-SI" smtClean="0"/>
              <a:t>15. 08. 2023</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F8BB9079-FDF3-434B-BE90-1F5BBB617D84}" type="slidenum">
              <a:rPr lang="sl-SI" smtClean="0"/>
              <a:t>‹#›</a:t>
            </a:fld>
            <a:endParaRPr lang="sl-SI"/>
          </a:p>
        </p:txBody>
      </p:sp>
    </p:spTree>
    <p:extLst>
      <p:ext uri="{BB962C8B-B14F-4D97-AF65-F5344CB8AC3E}">
        <p14:creationId xmlns:p14="http://schemas.microsoft.com/office/powerpoint/2010/main" val="2269613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F83E2-CAC8-47FE-8ACD-6897A7958D7C}" type="datetimeFigureOut">
              <a:rPr lang="sl-SI" smtClean="0"/>
              <a:t>15. 08. 2023</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F8BB9079-FDF3-434B-BE90-1F5BBB617D84}" type="slidenum">
              <a:rPr lang="sl-SI" smtClean="0"/>
              <a:t>‹#›</a:t>
            </a:fld>
            <a:endParaRPr lang="sl-SI"/>
          </a:p>
        </p:txBody>
      </p:sp>
    </p:spTree>
    <p:extLst>
      <p:ext uri="{BB962C8B-B14F-4D97-AF65-F5344CB8AC3E}">
        <p14:creationId xmlns:p14="http://schemas.microsoft.com/office/powerpoint/2010/main" val="334405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l-SI"/>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2DF83E2-CAC8-47FE-8ACD-6897A7958D7C}" type="datetimeFigureOut">
              <a:rPr lang="sl-SI" smtClean="0"/>
              <a:t>15. 08. 2023</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F8BB9079-FDF3-434B-BE90-1F5BBB617D84}" type="slidenum">
              <a:rPr lang="sl-SI" smtClean="0"/>
              <a:t>‹#›</a:t>
            </a:fld>
            <a:endParaRPr lang="sl-SI"/>
          </a:p>
        </p:txBody>
      </p:sp>
    </p:spTree>
    <p:extLst>
      <p:ext uri="{BB962C8B-B14F-4D97-AF65-F5344CB8AC3E}">
        <p14:creationId xmlns:p14="http://schemas.microsoft.com/office/powerpoint/2010/main" val="1444413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l-SI"/>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2DF83E2-CAC8-47FE-8ACD-6897A7958D7C}" type="datetimeFigureOut">
              <a:rPr lang="sl-SI" smtClean="0"/>
              <a:t>15. 08. 2023</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F8BB9079-FDF3-434B-BE90-1F5BBB617D84}" type="slidenum">
              <a:rPr lang="sl-SI" smtClean="0"/>
              <a:t>‹#›</a:t>
            </a:fld>
            <a:endParaRPr lang="sl-SI"/>
          </a:p>
        </p:txBody>
      </p:sp>
    </p:spTree>
    <p:extLst>
      <p:ext uri="{BB962C8B-B14F-4D97-AF65-F5344CB8AC3E}">
        <p14:creationId xmlns:p14="http://schemas.microsoft.com/office/powerpoint/2010/main" val="521842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l-SI"/>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DF83E2-CAC8-47FE-8ACD-6897A7958D7C}" type="datetimeFigureOut">
              <a:rPr lang="sl-SI" smtClean="0"/>
              <a:t>15. 08. 2023</a:t>
            </a:fld>
            <a:endParaRPr lang="sl-SI"/>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BB9079-FDF3-434B-BE90-1F5BBB617D84}" type="slidenum">
              <a:rPr lang="sl-SI" smtClean="0"/>
              <a:t>‹#›</a:t>
            </a:fld>
            <a:endParaRPr lang="sl-SI"/>
          </a:p>
        </p:txBody>
      </p:sp>
    </p:spTree>
    <p:extLst>
      <p:ext uri="{BB962C8B-B14F-4D97-AF65-F5344CB8AC3E}">
        <p14:creationId xmlns:p14="http://schemas.microsoft.com/office/powerpoint/2010/main" val="9276880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irena.nancovska@pef.uni-lj.si" TargetMode="External"/><Relationship Id="rId2" Type="http://schemas.openxmlformats.org/officeDocument/2006/relationships/hyperlink" Target="mailto:Matija.Lokar@fmf.uni-lj.si" TargetMode="Externa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channel/UCN-p-ojW51uW6cPAViFr8Fw"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hyperlink" Target="https://youtu.be/WtDpgHVHw2E?t=740" TargetMode="External"/><Relationship Id="rId1" Type="http://schemas.openxmlformats.org/officeDocument/2006/relationships/slideLayout" Target="../slideLayouts/slideLayout7.xml"/><Relationship Id="rId6" Type="http://schemas.openxmlformats.org/officeDocument/2006/relationships/hyperlink" Target="https://youtu.be/3LireOFfXMc?t=2250" TargetMode="External"/><Relationship Id="rId5" Type="http://schemas.openxmlformats.org/officeDocument/2006/relationships/image" Target="../media/image7.png"/><Relationship Id="rId4" Type="http://schemas.openxmlformats.org/officeDocument/2006/relationships/hyperlink" Target="https://youtu.be/axBXZC4N4y8?t=2589"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lokar.fmf.uni-lj.si/moodl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napoj.si/category/gradiva/posnetki-vox/" TargetMode="External"/><Relationship Id="rId2" Type="http://schemas.openxmlformats.org/officeDocument/2006/relationships/hyperlink" Target="napoj.si"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Matija.Lokar@fmf.uni-lj.si" TargetMode="External"/><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772650" cy="2387600"/>
          </a:xfrm>
        </p:spPr>
        <p:txBody>
          <a:bodyPr>
            <a:normAutofit/>
          </a:bodyPr>
          <a:lstStyle/>
          <a:p>
            <a:r>
              <a:rPr lang="sl-SI" b="1" dirty="0"/>
              <a:t>Sreda zvečer je čas za témo </a:t>
            </a:r>
            <a:br>
              <a:rPr lang="en-US" b="1" dirty="0"/>
            </a:br>
            <a:r>
              <a:rPr lang="sl-SI" b="1" u="sng" dirty="0"/>
              <a:t>Iz prakse v prakso</a:t>
            </a:r>
          </a:p>
        </p:txBody>
      </p:sp>
      <p:sp>
        <p:nvSpPr>
          <p:cNvPr id="3" name="Subtitle 2"/>
          <p:cNvSpPr>
            <a:spLocks noGrp="1"/>
          </p:cNvSpPr>
          <p:nvPr>
            <p:ph type="subTitle" idx="1"/>
          </p:nvPr>
        </p:nvSpPr>
        <p:spPr>
          <a:xfrm>
            <a:off x="1566111" y="3848685"/>
            <a:ext cx="9144000" cy="1655762"/>
          </a:xfrm>
        </p:spPr>
        <p:txBody>
          <a:bodyPr>
            <a:normAutofit fontScale="85000" lnSpcReduction="20000"/>
          </a:bodyPr>
          <a:lstStyle/>
          <a:p>
            <a:r>
              <a:rPr lang="sl-SI" b="0" i="1" dirty="0">
                <a:solidFill>
                  <a:srgbClr val="000000"/>
                </a:solidFill>
                <a:effectLst/>
                <a:latin typeface="Calibri" panose="020F0502020204030204" pitchFamily="34" charset="0"/>
              </a:rPr>
              <a:t>mag. Matija Lokar, Fakulteta za matematiko in fiziko Univerze v Ljubljani</a:t>
            </a:r>
            <a:endParaRPr lang="en-US" b="0" i="1" dirty="0">
              <a:solidFill>
                <a:srgbClr val="000000"/>
              </a:solidFill>
              <a:effectLst/>
              <a:latin typeface="Calibri" panose="020F0502020204030204" pitchFamily="34" charset="0"/>
            </a:endParaRPr>
          </a:p>
          <a:p>
            <a:r>
              <a:rPr lang="en-US" i="1" dirty="0">
                <a:solidFill>
                  <a:srgbClr val="000000"/>
                </a:solidFill>
                <a:latin typeface="Calibri" panose="020F0502020204030204" pitchFamily="34" charset="0"/>
                <a:hlinkClick r:id="rId2"/>
              </a:rPr>
              <a:t>Matija.Lokar@fmf.uni-lj.si</a:t>
            </a:r>
            <a:endParaRPr lang="en-US" i="1" dirty="0">
              <a:solidFill>
                <a:srgbClr val="000000"/>
              </a:solidFill>
              <a:latin typeface="Calibri" panose="020F0502020204030204" pitchFamily="34" charset="0"/>
            </a:endParaRPr>
          </a:p>
          <a:p>
            <a:br>
              <a:rPr lang="sl-SI" b="0" i="1" dirty="0">
                <a:solidFill>
                  <a:srgbClr val="000000"/>
                </a:solidFill>
                <a:effectLst/>
                <a:latin typeface="Calibri" panose="020F0502020204030204" pitchFamily="34" charset="0"/>
              </a:rPr>
            </a:br>
            <a:r>
              <a:rPr lang="sl-SI" b="0" i="1" dirty="0">
                <a:solidFill>
                  <a:srgbClr val="000000"/>
                </a:solidFill>
                <a:effectLst/>
                <a:latin typeface="Calibri" panose="020F0502020204030204" pitchFamily="34" charset="0"/>
              </a:rPr>
              <a:t>dr. Irena </a:t>
            </a:r>
            <a:r>
              <a:rPr lang="sl-SI" b="0" i="1" dirty="0" err="1">
                <a:solidFill>
                  <a:srgbClr val="000000"/>
                </a:solidFill>
                <a:effectLst/>
                <a:latin typeface="Calibri" panose="020F0502020204030204" pitchFamily="34" charset="0"/>
              </a:rPr>
              <a:t>Nančovska</a:t>
            </a:r>
            <a:r>
              <a:rPr lang="sl-SI" b="0" i="1" dirty="0">
                <a:solidFill>
                  <a:srgbClr val="000000"/>
                </a:solidFill>
                <a:effectLst/>
                <a:latin typeface="Calibri" panose="020F0502020204030204" pitchFamily="34" charset="0"/>
              </a:rPr>
              <a:t> Šerbec, Pedagoška fakulteta Univerze v Ljubljani</a:t>
            </a:r>
            <a:endParaRPr lang="en-US" b="0" i="1" dirty="0">
              <a:solidFill>
                <a:srgbClr val="000000"/>
              </a:solidFill>
              <a:effectLst/>
              <a:latin typeface="Calibri" panose="020F0502020204030204" pitchFamily="34" charset="0"/>
            </a:endParaRPr>
          </a:p>
          <a:p>
            <a:r>
              <a:rPr lang="sv-SE" i="1" dirty="0">
                <a:solidFill>
                  <a:srgbClr val="000000"/>
                </a:solidFill>
                <a:latin typeface="Calibri" panose="020F0502020204030204" pitchFamily="34" charset="0"/>
                <a:hlinkClick r:id="rId3"/>
              </a:rPr>
              <a:t>irena.nancovska@pef.uni-lj.si</a:t>
            </a:r>
            <a:r>
              <a:rPr lang="sv-SE" i="1" dirty="0">
                <a:solidFill>
                  <a:srgbClr val="000000"/>
                </a:solidFill>
                <a:latin typeface="Calibri" panose="020F0502020204030204" pitchFamily="34" charset="0"/>
              </a:rPr>
              <a:t> </a:t>
            </a:r>
            <a:endParaRPr lang="sl-SI" dirty="0"/>
          </a:p>
        </p:txBody>
      </p:sp>
      <p:pic>
        <p:nvPicPr>
          <p:cNvPr id="4" name="Slika 3" descr="Slika, ki vsebuje besede besedilo, pisava, posnetek zaslona&#10;&#10;Opis je samodejno ustvarjen">
            <a:extLst>
              <a:ext uri="{FF2B5EF4-FFF2-40B4-BE49-F238E27FC236}">
                <a16:creationId xmlns:a16="http://schemas.microsoft.com/office/drawing/2014/main" id="{51F0E907-9E87-DDFF-E777-5B6067C2D3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1997" y="5735637"/>
            <a:ext cx="8008006" cy="1144001"/>
          </a:xfrm>
          <a:prstGeom prst="rect">
            <a:avLst/>
          </a:prstGeom>
        </p:spPr>
      </p:pic>
    </p:spTree>
    <p:extLst>
      <p:ext uri="{BB962C8B-B14F-4D97-AF65-F5344CB8AC3E}">
        <p14:creationId xmlns:p14="http://schemas.microsoft.com/office/powerpoint/2010/main" val="3371782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KAJ SMO POČELI PREJŠNJA LETA</a:t>
            </a:r>
            <a:endParaRPr lang="sl-SI" dirty="0"/>
          </a:p>
        </p:txBody>
      </p:sp>
      <p:sp>
        <p:nvSpPr>
          <p:cNvPr id="7" name="Text Placeholder 6"/>
          <p:cNvSpPr>
            <a:spLocks noGrp="1"/>
          </p:cNvSpPr>
          <p:nvPr>
            <p:ph type="body" idx="1"/>
          </p:nvPr>
        </p:nvSpPr>
        <p:spPr/>
        <p:txBody>
          <a:bodyPr/>
          <a:lstStyle/>
          <a:p>
            <a:endParaRPr lang="en-US" dirty="0">
              <a:hlinkClick r:id="rId2"/>
            </a:endParaRPr>
          </a:p>
          <a:p>
            <a:r>
              <a:rPr lang="en-US" dirty="0">
                <a:hlinkClick r:id="rId2"/>
              </a:rPr>
              <a:t>https://www.youtube.com/@webinarji-izzivipoucevanja3720 </a:t>
            </a:r>
          </a:p>
          <a:p>
            <a:endParaRPr lang="sl-SI" dirty="0"/>
          </a:p>
        </p:txBody>
      </p:sp>
      <p:pic>
        <p:nvPicPr>
          <p:cNvPr id="2" name="Slika 1">
            <a:extLst>
              <a:ext uri="{FF2B5EF4-FFF2-40B4-BE49-F238E27FC236}">
                <a16:creationId xmlns:a16="http://schemas.microsoft.com/office/drawing/2014/main" id="{DDCDC361-7712-1630-745A-8689A053D5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3038" y="74879"/>
            <a:ext cx="3255249" cy="3269717"/>
          </a:xfrm>
          <a:prstGeom prst="rect">
            <a:avLst/>
          </a:prstGeom>
        </p:spPr>
      </p:pic>
    </p:spTree>
    <p:extLst>
      <p:ext uri="{BB962C8B-B14F-4D97-AF65-F5344CB8AC3E}">
        <p14:creationId xmlns:p14="http://schemas.microsoft.com/office/powerpoint/2010/main" val="53778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ka 5">
            <a:extLst>
              <a:ext uri="{FF2B5EF4-FFF2-40B4-BE49-F238E27FC236}">
                <a16:creationId xmlns:a16="http://schemas.microsoft.com/office/drawing/2014/main" id="{02D78D83-D9AC-E1C4-CF90-0E635BC4DF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444" y="0"/>
            <a:ext cx="11685112" cy="6858000"/>
          </a:xfrm>
          <a:prstGeom prst="rect">
            <a:avLst/>
          </a:prstGeom>
        </p:spPr>
      </p:pic>
    </p:spTree>
    <p:extLst>
      <p:ext uri="{BB962C8B-B14F-4D97-AF65-F5344CB8AC3E}">
        <p14:creationId xmlns:p14="http://schemas.microsoft.com/office/powerpoint/2010/main" val="1663449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hlinkClick r:id="rId2"/>
            <a:extLst>
              <a:ext uri="{FF2B5EF4-FFF2-40B4-BE49-F238E27FC236}">
                <a16:creationId xmlns:a16="http://schemas.microsoft.com/office/drawing/2014/main" id="{2C6BBE61-CB28-97D4-0598-5A3B169E3C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048" y="880560"/>
            <a:ext cx="4082873" cy="1409913"/>
          </a:xfrm>
          <a:prstGeom prst="rect">
            <a:avLst/>
          </a:prstGeom>
        </p:spPr>
      </p:pic>
      <p:pic>
        <p:nvPicPr>
          <p:cNvPr id="4" name="Slika 3">
            <a:hlinkClick r:id="rId4"/>
            <a:extLst>
              <a:ext uri="{FF2B5EF4-FFF2-40B4-BE49-F238E27FC236}">
                <a16:creationId xmlns:a16="http://schemas.microsoft.com/office/drawing/2014/main" id="{23E7F3B0-B6B9-308F-6ABC-BB4F4992CE5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02639" y="2971608"/>
            <a:ext cx="3540108" cy="2227785"/>
          </a:xfrm>
          <a:prstGeom prst="rect">
            <a:avLst/>
          </a:prstGeom>
        </p:spPr>
      </p:pic>
      <p:pic>
        <p:nvPicPr>
          <p:cNvPr id="5" name="Slika 4">
            <a:hlinkClick r:id="rId6"/>
            <a:extLst>
              <a:ext uri="{FF2B5EF4-FFF2-40B4-BE49-F238E27FC236}">
                <a16:creationId xmlns:a16="http://schemas.microsoft.com/office/drawing/2014/main" id="{30D46441-E71E-D52A-B87E-DD9F5319BFB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94132" y="4291611"/>
            <a:ext cx="3182520" cy="2450007"/>
          </a:xfrm>
          <a:prstGeom prst="rect">
            <a:avLst/>
          </a:prstGeom>
        </p:spPr>
      </p:pic>
      <p:sp>
        <p:nvSpPr>
          <p:cNvPr id="6" name="PoljeZBesedilom 5">
            <a:extLst>
              <a:ext uri="{FF2B5EF4-FFF2-40B4-BE49-F238E27FC236}">
                <a16:creationId xmlns:a16="http://schemas.microsoft.com/office/drawing/2014/main" id="{E493382E-C9C0-0E90-426A-02B069874613}"/>
              </a:ext>
            </a:extLst>
          </p:cNvPr>
          <p:cNvSpPr txBox="1"/>
          <p:nvPr/>
        </p:nvSpPr>
        <p:spPr>
          <a:xfrm>
            <a:off x="4881908" y="1103410"/>
            <a:ext cx="2571217" cy="646331"/>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dirty="0"/>
              <a:t>VRTEC - PRVI KORAKI V ALGORITME</a:t>
            </a:r>
            <a:endParaRPr lang="sl-SI" dirty="0"/>
          </a:p>
        </p:txBody>
      </p:sp>
      <p:sp>
        <p:nvSpPr>
          <p:cNvPr id="7" name="PoljeZBesedilom 6">
            <a:extLst>
              <a:ext uri="{FF2B5EF4-FFF2-40B4-BE49-F238E27FC236}">
                <a16:creationId xmlns:a16="http://schemas.microsoft.com/office/drawing/2014/main" id="{05A6B634-8AD2-5330-4853-2612783CD4F6}"/>
              </a:ext>
            </a:extLst>
          </p:cNvPr>
          <p:cNvSpPr txBox="1"/>
          <p:nvPr/>
        </p:nvSpPr>
        <p:spPr>
          <a:xfrm>
            <a:off x="5791592" y="2500819"/>
            <a:ext cx="2571217" cy="92333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dirty="0"/>
              <a:t>OŠ in SŠ</a:t>
            </a:r>
          </a:p>
          <a:p>
            <a:r>
              <a:rPr lang="en-US" dirty="0"/>
              <a:t>DIGITALIZACIJA PISAVE  - UREJANJE BESEDIL</a:t>
            </a:r>
            <a:endParaRPr lang="sl-SI" dirty="0"/>
          </a:p>
        </p:txBody>
      </p:sp>
      <p:sp>
        <p:nvSpPr>
          <p:cNvPr id="8" name="PoljeZBesedilom 7">
            <a:extLst>
              <a:ext uri="{FF2B5EF4-FFF2-40B4-BE49-F238E27FC236}">
                <a16:creationId xmlns:a16="http://schemas.microsoft.com/office/drawing/2014/main" id="{03B37326-9D62-3939-B82B-41E4E5953105}"/>
              </a:ext>
            </a:extLst>
          </p:cNvPr>
          <p:cNvSpPr txBox="1"/>
          <p:nvPr/>
        </p:nvSpPr>
        <p:spPr>
          <a:xfrm>
            <a:off x="5708078" y="5598802"/>
            <a:ext cx="2571217" cy="646331"/>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dirty="0"/>
              <a:t>SŠ</a:t>
            </a:r>
          </a:p>
          <a:p>
            <a:r>
              <a:rPr lang="en-US" dirty="0" err="1"/>
              <a:t>Osnove</a:t>
            </a:r>
            <a:r>
              <a:rPr lang="en-US" dirty="0"/>
              <a:t> OOP</a:t>
            </a:r>
            <a:endParaRPr lang="sl-SI" dirty="0"/>
          </a:p>
        </p:txBody>
      </p:sp>
      <p:sp>
        <p:nvSpPr>
          <p:cNvPr id="2" name="PoljeZBesedilom 1">
            <a:extLst>
              <a:ext uri="{FF2B5EF4-FFF2-40B4-BE49-F238E27FC236}">
                <a16:creationId xmlns:a16="http://schemas.microsoft.com/office/drawing/2014/main" id="{7F99B219-F82B-730D-5110-622BEA18C940}"/>
              </a:ext>
            </a:extLst>
          </p:cNvPr>
          <p:cNvSpPr txBox="1"/>
          <p:nvPr/>
        </p:nvSpPr>
        <p:spPr>
          <a:xfrm>
            <a:off x="434444" y="188763"/>
            <a:ext cx="11357592"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dirty="0"/>
              <a:t>TRIJE ZGLEDI</a:t>
            </a:r>
            <a:endParaRPr lang="sl-SI" sz="3200" dirty="0"/>
          </a:p>
        </p:txBody>
      </p:sp>
    </p:spTree>
    <p:extLst>
      <p:ext uri="{BB962C8B-B14F-4D97-AF65-F5344CB8AC3E}">
        <p14:creationId xmlns:p14="http://schemas.microsoft.com/office/powerpoint/2010/main" val="4153078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a:extLst>
              <a:ext uri="{FF2B5EF4-FFF2-40B4-BE49-F238E27FC236}">
                <a16:creationId xmlns:a16="http://schemas.microsoft.com/office/drawing/2014/main" id="{5BDF5E69-40EA-ABF9-44CB-2A1CDAF5D142}"/>
              </a:ext>
            </a:extLst>
          </p:cNvPr>
          <p:cNvSpPr txBox="1"/>
          <p:nvPr/>
        </p:nvSpPr>
        <p:spPr>
          <a:xfrm>
            <a:off x="349504" y="1796994"/>
            <a:ext cx="1645920" cy="203132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sl-SI" i="1" dirty="0">
                <a:solidFill>
                  <a:srgbClr val="000000"/>
                </a:solidFill>
                <a:latin typeface="Times New Roman" panose="02020603050405020304" pitchFamily="18" charset="0"/>
                <a:cs typeface="Times New Roman" panose="02020603050405020304" pitchFamily="18" charset="0"/>
              </a:rPr>
              <a:t>V</a:t>
            </a:r>
            <a:r>
              <a:rPr kumimoji="0" lang="sl-SI" altLang="sl-SI" sz="18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eliko</a:t>
            </a:r>
            <a:r>
              <a:rPr kumimoji="0" lang="sl-SI" altLang="sl-SI" sz="18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praktičnih znanj in </a:t>
            </a:r>
            <a:r>
              <a:rPr lang="sl-SI" altLang="sl-SI" i="1" dirty="0">
                <a:solidFill>
                  <a:srgbClr val="000000"/>
                </a:solidFill>
                <a:latin typeface="Times New Roman" panose="02020603050405020304" pitchFamily="18" charset="0"/>
                <a:cs typeface="Times New Roman" panose="02020603050405020304" pitchFamily="18" charset="0"/>
              </a:rPr>
              <a:t>informacij</a:t>
            </a:r>
            <a:r>
              <a:rPr kumimoji="0" lang="sl-SI" altLang="sl-SI" sz="18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drugih učiteljev.</a:t>
            </a:r>
          </a:p>
          <a:p>
            <a:endParaRPr lang="sl-SI" dirty="0"/>
          </a:p>
        </p:txBody>
      </p:sp>
      <p:sp>
        <p:nvSpPr>
          <p:cNvPr id="3" name="PoljeZBesedilom 2">
            <a:extLst>
              <a:ext uri="{FF2B5EF4-FFF2-40B4-BE49-F238E27FC236}">
                <a16:creationId xmlns:a16="http://schemas.microsoft.com/office/drawing/2014/main" id="{C85DC64D-4E79-616E-ACE4-25D9CA920A79}"/>
              </a:ext>
            </a:extLst>
          </p:cNvPr>
          <p:cNvSpPr txBox="1"/>
          <p:nvPr/>
        </p:nvSpPr>
        <p:spPr>
          <a:xfrm>
            <a:off x="5271542" y="4527535"/>
            <a:ext cx="1820672" cy="1477328"/>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kumimoji="0" lang="en-US" altLang="sl-SI" sz="18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E</a:t>
            </a:r>
            <a:r>
              <a:rPr kumimoji="0" lang="sl-SI" altLang="sl-SI" sz="18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dini</a:t>
            </a:r>
            <a:r>
              <a:rPr kumimoji="0" lang="sl-SI" altLang="sl-SI" sz="18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seminar, pri katerem lahko uporabim skoraj vse od predstavljenega. </a:t>
            </a:r>
            <a:endParaRPr lang="sl-SI" dirty="0"/>
          </a:p>
        </p:txBody>
      </p:sp>
      <p:sp>
        <p:nvSpPr>
          <p:cNvPr id="4" name="PoljeZBesedilom 3">
            <a:extLst>
              <a:ext uri="{FF2B5EF4-FFF2-40B4-BE49-F238E27FC236}">
                <a16:creationId xmlns:a16="http://schemas.microsoft.com/office/drawing/2014/main" id="{FB8F6E01-AD2B-8104-905B-784EF19DB190}"/>
              </a:ext>
            </a:extLst>
          </p:cNvPr>
          <p:cNvSpPr txBox="1"/>
          <p:nvPr/>
        </p:nvSpPr>
        <p:spPr>
          <a:xfrm>
            <a:off x="7018510" y="1474404"/>
            <a:ext cx="3251200" cy="92333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sl-SI" i="1" dirty="0">
                <a:solidFill>
                  <a:srgbClr val="000000"/>
                </a:solidFill>
                <a:latin typeface="Times New Roman" panose="02020603050405020304" pitchFamily="18" charset="0"/>
                <a:cs typeface="Times New Roman" panose="02020603050405020304" pitchFamily="18" charset="0"/>
              </a:rPr>
              <a:t>V</a:t>
            </a:r>
            <a:r>
              <a:rPr kumimoji="0" lang="sl-SI" altLang="sl-SI" sz="18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eliko</a:t>
            </a:r>
            <a:r>
              <a:rPr kumimoji="0" lang="sl-SI" altLang="sl-SI" sz="18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novih dobrih primerov prakse. </a:t>
            </a:r>
            <a:r>
              <a:rPr kumimoji="0" lang="en-US" altLang="sl-SI" sz="18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N</a:t>
            </a:r>
            <a:r>
              <a:rPr kumimoji="0" lang="sl-SI" altLang="sl-SI" sz="18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ekaj</a:t>
            </a:r>
            <a:r>
              <a:rPr kumimoji="0" lang="sl-SI" altLang="sl-SI" sz="18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novih idej</a:t>
            </a:r>
          </a:p>
          <a:p>
            <a:endParaRPr lang="sl-SI" dirty="0"/>
          </a:p>
        </p:txBody>
      </p:sp>
      <p:sp>
        <p:nvSpPr>
          <p:cNvPr id="5" name="Naslov 1">
            <a:extLst>
              <a:ext uri="{FF2B5EF4-FFF2-40B4-BE49-F238E27FC236}">
                <a16:creationId xmlns:a16="http://schemas.microsoft.com/office/drawing/2014/main" id="{5B243B64-B3F8-692C-C9EC-F006ACECFF9A}"/>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Mnenja udeležencev iz ankete</a:t>
            </a:r>
            <a:endParaRPr lang="sl-SI" dirty="0"/>
          </a:p>
        </p:txBody>
      </p:sp>
      <p:sp>
        <p:nvSpPr>
          <p:cNvPr id="6" name="PoljeZBesedilom 5">
            <a:extLst>
              <a:ext uri="{FF2B5EF4-FFF2-40B4-BE49-F238E27FC236}">
                <a16:creationId xmlns:a16="http://schemas.microsoft.com/office/drawing/2014/main" id="{E071AD9A-A35D-00A4-2C35-0E6A50C08E1F}"/>
              </a:ext>
            </a:extLst>
          </p:cNvPr>
          <p:cNvSpPr txBox="1"/>
          <p:nvPr/>
        </p:nvSpPr>
        <p:spPr>
          <a:xfrm>
            <a:off x="5124702" y="3033195"/>
            <a:ext cx="2848607" cy="1200329"/>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3600" dirty="0"/>
              <a:t>UPORABNOST V PRAKSI</a:t>
            </a:r>
            <a:endParaRPr lang="sl-SI" sz="3600" dirty="0"/>
          </a:p>
        </p:txBody>
      </p:sp>
      <p:sp>
        <p:nvSpPr>
          <p:cNvPr id="7" name="PoljeZBesedilom 6">
            <a:extLst>
              <a:ext uri="{FF2B5EF4-FFF2-40B4-BE49-F238E27FC236}">
                <a16:creationId xmlns:a16="http://schemas.microsoft.com/office/drawing/2014/main" id="{728C2B78-B263-6DBC-C76C-727CD38D2529}"/>
              </a:ext>
            </a:extLst>
          </p:cNvPr>
          <p:cNvSpPr txBox="1"/>
          <p:nvPr/>
        </p:nvSpPr>
        <p:spPr>
          <a:xfrm>
            <a:off x="3013796" y="1589187"/>
            <a:ext cx="1402080" cy="175432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kumimoji="0" lang="sl-SI" altLang="sl-SI" sz="18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zelo velika uporabnost v razredu za poučevanje v osnovni šoli.</a:t>
            </a:r>
          </a:p>
          <a:p>
            <a:endParaRPr lang="sl-SI" dirty="0"/>
          </a:p>
        </p:txBody>
      </p:sp>
      <p:sp>
        <p:nvSpPr>
          <p:cNvPr id="8" name="Rectangle 1">
            <a:extLst>
              <a:ext uri="{FF2B5EF4-FFF2-40B4-BE49-F238E27FC236}">
                <a16:creationId xmlns:a16="http://schemas.microsoft.com/office/drawing/2014/main" id="{8C985402-5D5C-2B8B-9F02-09ED64D5D485}"/>
              </a:ext>
            </a:extLst>
          </p:cNvPr>
          <p:cNvSpPr txBox="1">
            <a:spLocks noChangeArrowheads="1"/>
          </p:cNvSpPr>
          <p:nvPr/>
        </p:nvSpPr>
        <p:spPr bwMode="auto">
          <a:xfrm>
            <a:off x="739498" y="4265126"/>
            <a:ext cx="3333039" cy="2308324"/>
          </a:xfrm>
          <a:prstGeom prst="rect">
            <a:avLst/>
          </a:prstGeom>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eaLnBrk="0" fontAlgn="base" hangingPunct="0">
              <a:lnSpc>
                <a:spcPct val="100000"/>
              </a:lnSpc>
              <a:spcBef>
                <a:spcPct val="0"/>
              </a:spcBef>
              <a:spcAft>
                <a:spcPct val="0"/>
              </a:spcAft>
              <a:buFont typeface="Arial" panose="020B0604020202020204" pitchFamily="34" charset="0"/>
              <a:buNone/>
            </a:pPr>
            <a:r>
              <a:rPr lang="sl-SI" altLang="sl-SI" sz="1800" i="1" dirty="0">
                <a:solidFill>
                  <a:srgbClr val="000000"/>
                </a:solidFill>
                <a:latin typeface="Times New Roman" panose="02020603050405020304" pitchFamily="18" charset="0"/>
                <a:cs typeface="Times New Roman" panose="02020603050405020304" pitchFamily="18" charset="0"/>
              </a:rPr>
              <a:t>seminar je uporaben, ker so predavali večinoma kolegi iz prakse, tako, da lahko primerjamo svoje delo z njihovim. kar nekaj stvari bom lahko porabila pri svojem delu.</a:t>
            </a:r>
          </a:p>
          <a:p>
            <a:pPr marL="0" indent="0" eaLnBrk="0" fontAlgn="base" hangingPunct="0">
              <a:lnSpc>
                <a:spcPct val="100000"/>
              </a:lnSpc>
              <a:spcBef>
                <a:spcPct val="0"/>
              </a:spcBef>
              <a:spcAft>
                <a:spcPct val="0"/>
              </a:spcAft>
              <a:buFontTx/>
              <a:buNone/>
            </a:pPr>
            <a:endParaRPr lang="sl-SI" altLang="sl-SI" sz="1800" dirty="0">
              <a:latin typeface="Arial" panose="020B0604020202020204" pitchFamily="34" charset="0"/>
            </a:endParaRPr>
          </a:p>
        </p:txBody>
      </p:sp>
      <p:sp>
        <p:nvSpPr>
          <p:cNvPr id="9" name="PoljeZBesedilom 8">
            <a:extLst>
              <a:ext uri="{FF2B5EF4-FFF2-40B4-BE49-F238E27FC236}">
                <a16:creationId xmlns:a16="http://schemas.microsoft.com/office/drawing/2014/main" id="{F29A5CA5-9898-14BD-2CDB-18FAEED13C3D}"/>
              </a:ext>
            </a:extLst>
          </p:cNvPr>
          <p:cNvSpPr txBox="1"/>
          <p:nvPr/>
        </p:nvSpPr>
        <p:spPr>
          <a:xfrm>
            <a:off x="10050422" y="4155154"/>
            <a:ext cx="1402080" cy="203132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sl-SI" b="0" i="1" dirty="0">
                <a:solidFill>
                  <a:srgbClr val="333333"/>
                </a:solidFill>
                <a:effectLst/>
                <a:latin typeface="Times New Roman" panose="02020603050405020304" pitchFamily="18" charset="0"/>
                <a:cs typeface="Times New Roman" panose="02020603050405020304" pitchFamily="18" charset="0"/>
              </a:rPr>
              <a:t>primeri praks, ki jih učitelji uporabljamo predstavljeni na preprost način</a:t>
            </a:r>
            <a:endParaRPr lang="sl-SI"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2370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2ECB4E6-DFCE-99BC-D22D-FE10504EB167}"/>
              </a:ext>
            </a:extLst>
          </p:cNvPr>
          <p:cNvSpPr>
            <a:spLocks noGrp="1"/>
          </p:cNvSpPr>
          <p:nvPr>
            <p:ph type="title"/>
          </p:nvPr>
        </p:nvSpPr>
        <p:spPr/>
        <p:txBody>
          <a:bodyPr/>
          <a:lstStyle/>
          <a:p>
            <a:r>
              <a:rPr lang="en-US" dirty="0" err="1"/>
              <a:t>Mnenja</a:t>
            </a:r>
            <a:r>
              <a:rPr lang="en-US" dirty="0"/>
              <a:t> </a:t>
            </a:r>
            <a:r>
              <a:rPr lang="en-US" dirty="0" err="1"/>
              <a:t>udeležencev</a:t>
            </a:r>
            <a:r>
              <a:rPr lang="en-US" dirty="0"/>
              <a:t> </a:t>
            </a:r>
            <a:r>
              <a:rPr lang="en-US" dirty="0" err="1"/>
              <a:t>iz</a:t>
            </a:r>
            <a:r>
              <a:rPr lang="en-US" dirty="0"/>
              <a:t> </a:t>
            </a:r>
            <a:r>
              <a:rPr lang="en-US" dirty="0" err="1"/>
              <a:t>ankete</a:t>
            </a:r>
            <a:endParaRPr lang="sl-SI" dirty="0"/>
          </a:p>
        </p:txBody>
      </p:sp>
      <p:sp>
        <p:nvSpPr>
          <p:cNvPr id="6" name="PoljeZBesedilom 5">
            <a:extLst>
              <a:ext uri="{FF2B5EF4-FFF2-40B4-BE49-F238E27FC236}">
                <a16:creationId xmlns:a16="http://schemas.microsoft.com/office/drawing/2014/main" id="{D23A0805-049D-428D-29C2-10DCA7A7B885}"/>
              </a:ext>
            </a:extLst>
          </p:cNvPr>
          <p:cNvSpPr txBox="1"/>
          <p:nvPr/>
        </p:nvSpPr>
        <p:spPr>
          <a:xfrm>
            <a:off x="3952474" y="5506821"/>
            <a:ext cx="2751328"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kumimoji="0" lang="sl-SI" altLang="sl-SI" sz="18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veliko namigov kaj vključevati k </a:t>
            </a:r>
            <a:r>
              <a:rPr kumimoji="0" lang="sl-SI" altLang="sl-SI" sz="18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nip</a:t>
            </a:r>
            <a:r>
              <a:rPr kumimoji="0" lang="sl-SI" altLang="sl-SI" sz="18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ali </a:t>
            </a:r>
            <a:r>
              <a:rPr kumimoji="0" lang="sl-SI" altLang="sl-SI" sz="18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oip</a:t>
            </a:r>
            <a:r>
              <a:rPr kumimoji="0" lang="sl-SI" altLang="sl-SI" sz="18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endParaRPr lang="sl-SI" dirty="0"/>
          </a:p>
        </p:txBody>
      </p:sp>
      <p:sp>
        <p:nvSpPr>
          <p:cNvPr id="8" name="PoljeZBesedilom 7">
            <a:extLst>
              <a:ext uri="{FF2B5EF4-FFF2-40B4-BE49-F238E27FC236}">
                <a16:creationId xmlns:a16="http://schemas.microsoft.com/office/drawing/2014/main" id="{D952A42A-8DD3-0C67-D84C-C3D489711044}"/>
              </a:ext>
            </a:extLst>
          </p:cNvPr>
          <p:cNvSpPr txBox="1"/>
          <p:nvPr/>
        </p:nvSpPr>
        <p:spPr>
          <a:xfrm>
            <a:off x="2207538" y="3922797"/>
            <a:ext cx="3120600" cy="92333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sl-SI" altLang="sl-SI" sz="1800" b="0" i="0" u="none" strike="noStrike" cap="none" normalizeH="0" baseline="0" dirty="0">
              <a:ln>
                <a:noFill/>
              </a:ln>
              <a:solidFill>
                <a:schemeClr val="tx1"/>
              </a:solidFill>
              <a:effectLst/>
              <a:latin typeface="Arial" panose="020B0604020202020204" pitchFamily="34" charset="0"/>
            </a:endParaRPr>
          </a:p>
          <a:p>
            <a:pPr lvl="1" eaLnBrk="0" fontAlgn="base" hangingPunct="0">
              <a:lnSpc>
                <a:spcPct val="100000"/>
              </a:lnSpc>
              <a:spcBef>
                <a:spcPct val="0"/>
              </a:spcBef>
              <a:spcAft>
                <a:spcPct val="0"/>
              </a:spcAft>
            </a:pPr>
            <a:r>
              <a:rPr kumimoji="0" lang="sl-SI" altLang="sl-SI" sz="18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mnogo idej o uporabi metodologij in orodij</a:t>
            </a:r>
            <a:endParaRPr lang="sl-SI" dirty="0"/>
          </a:p>
        </p:txBody>
      </p:sp>
      <p:sp>
        <p:nvSpPr>
          <p:cNvPr id="10" name="PoljeZBesedilom 9">
            <a:extLst>
              <a:ext uri="{FF2B5EF4-FFF2-40B4-BE49-F238E27FC236}">
                <a16:creationId xmlns:a16="http://schemas.microsoft.com/office/drawing/2014/main" id="{C0B83CC9-592B-8BCC-E3F0-8CC92C1D402B}"/>
              </a:ext>
            </a:extLst>
          </p:cNvPr>
          <p:cNvSpPr txBox="1"/>
          <p:nvPr/>
        </p:nvSpPr>
        <p:spPr>
          <a:xfrm>
            <a:off x="7603898" y="4460039"/>
            <a:ext cx="4056093" cy="2308324"/>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kumimoji="0" lang="sl-SI" altLang="sl-SI" sz="18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na seminarju sem spoznal različne pristope k poučevanju računalniških vsebin, ki sem jih in jih bom tudi v prihodnosti poskusil vključiti v svoje ure računalništva. predvsem so uporabni praktični primeri pouka, ki bodo izziv za prihodnje leto.</a:t>
            </a:r>
          </a:p>
          <a:p>
            <a:endParaRPr lang="sl-SI" dirty="0"/>
          </a:p>
        </p:txBody>
      </p:sp>
      <p:sp>
        <p:nvSpPr>
          <p:cNvPr id="12" name="PoljeZBesedilom 11">
            <a:extLst>
              <a:ext uri="{FF2B5EF4-FFF2-40B4-BE49-F238E27FC236}">
                <a16:creationId xmlns:a16="http://schemas.microsoft.com/office/drawing/2014/main" id="{120C61FC-5538-B612-3913-A60C54D80154}"/>
              </a:ext>
            </a:extLst>
          </p:cNvPr>
          <p:cNvSpPr txBox="1"/>
          <p:nvPr/>
        </p:nvSpPr>
        <p:spPr>
          <a:xfrm>
            <a:off x="665733" y="1508898"/>
            <a:ext cx="4163903" cy="2308324"/>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kumimoji="0" lang="sl-SI" altLang="sl-SI" sz="18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seminar je bil uporaben za moje pedagoško delo, saj sem kot začetnica </a:t>
            </a:r>
            <a:r>
              <a:rPr kumimoji="0" lang="sl-SI" altLang="sl-SI" sz="18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roid</a:t>
            </a:r>
            <a:r>
              <a:rPr kumimoji="0" lang="sl-SI" altLang="sl-SI" sz="18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 in poučevanja računalništva potrebovala ideje in pomoč pri sami izvedbi pedagoški ur. na seminarjih sem dobila kar nekaj idej, ki sem jih uporabila pri mojem pouku.</a:t>
            </a:r>
          </a:p>
          <a:p>
            <a:endParaRPr lang="sl-SI" dirty="0"/>
          </a:p>
        </p:txBody>
      </p:sp>
      <p:sp>
        <p:nvSpPr>
          <p:cNvPr id="18" name="PoljeZBesedilom 17">
            <a:extLst>
              <a:ext uri="{FF2B5EF4-FFF2-40B4-BE49-F238E27FC236}">
                <a16:creationId xmlns:a16="http://schemas.microsoft.com/office/drawing/2014/main" id="{E092816A-6596-123D-2EC7-8B2D5A70DFAB}"/>
              </a:ext>
            </a:extLst>
          </p:cNvPr>
          <p:cNvSpPr txBox="1"/>
          <p:nvPr/>
        </p:nvSpPr>
        <p:spPr>
          <a:xfrm>
            <a:off x="4957960" y="2982853"/>
            <a:ext cx="2848607" cy="1200329"/>
          </a:xfrm>
          <a:prstGeom prst="rect">
            <a:avLst/>
          </a:prstGeom>
          <a:ln/>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3600" dirty="0"/>
              <a:t>IZMENJAVA PRISTOPOV</a:t>
            </a:r>
            <a:endParaRPr lang="sl-SI" sz="3600" dirty="0"/>
          </a:p>
        </p:txBody>
      </p:sp>
      <p:sp>
        <p:nvSpPr>
          <p:cNvPr id="19" name="PoljeZBesedilom 18">
            <a:extLst>
              <a:ext uri="{FF2B5EF4-FFF2-40B4-BE49-F238E27FC236}">
                <a16:creationId xmlns:a16="http://schemas.microsoft.com/office/drawing/2014/main" id="{BD1CFC94-665C-F1E6-548F-0E9FC9D9ECF7}"/>
              </a:ext>
            </a:extLst>
          </p:cNvPr>
          <p:cNvSpPr txBox="1"/>
          <p:nvPr/>
        </p:nvSpPr>
        <p:spPr>
          <a:xfrm>
            <a:off x="8088352" y="1506389"/>
            <a:ext cx="3087187" cy="175432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sl-SI" i="1" dirty="0">
                <a:solidFill>
                  <a:srgbClr val="000000"/>
                </a:solidFill>
                <a:latin typeface="Times New Roman" panose="02020603050405020304" pitchFamily="18" charset="0"/>
                <a:cs typeface="Times New Roman" panose="02020603050405020304" pitchFamily="18" charset="0"/>
              </a:rPr>
              <a:t>Zahvaljujem se tudi vsem, ki ste delili vaše izkušnje s koordiniranjem med sodelavci za uporabo IKT pri pouku. Srečujemo se s podobnimi izzivi.</a:t>
            </a:r>
          </a:p>
        </p:txBody>
      </p:sp>
      <p:sp>
        <p:nvSpPr>
          <p:cNvPr id="20" name="PoljeZBesedilom 19">
            <a:extLst>
              <a:ext uri="{FF2B5EF4-FFF2-40B4-BE49-F238E27FC236}">
                <a16:creationId xmlns:a16="http://schemas.microsoft.com/office/drawing/2014/main" id="{421A66B5-300A-0E24-6C06-B64E79A91DFA}"/>
              </a:ext>
            </a:extLst>
          </p:cNvPr>
          <p:cNvSpPr txBox="1"/>
          <p:nvPr/>
        </p:nvSpPr>
        <p:spPr>
          <a:xfrm>
            <a:off x="157453" y="4951702"/>
            <a:ext cx="3120600" cy="120032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sl-SI" altLang="sl-SI" sz="1800" b="0" i="0" u="none" strike="noStrike" cap="none" normalizeH="0" baseline="0" dirty="0">
              <a:ln>
                <a:noFill/>
              </a:ln>
              <a:solidFill>
                <a:schemeClr val="tx1"/>
              </a:solidFill>
              <a:effectLst/>
              <a:latin typeface="Arial" panose="020B0604020202020204" pitchFamily="34" charset="0"/>
            </a:endParaRPr>
          </a:p>
          <a:p>
            <a:pPr lvl="1" eaLnBrk="0" fontAlgn="base" hangingPunct="0">
              <a:lnSpc>
                <a:spcPct val="100000"/>
              </a:lnSpc>
              <a:spcBef>
                <a:spcPct val="0"/>
              </a:spcBef>
              <a:spcAft>
                <a:spcPct val="0"/>
              </a:spcAft>
            </a:pPr>
            <a:r>
              <a:rPr kumimoji="0" lang="sl-SI" altLang="sl-SI" sz="18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všeč mi je ideja, da sami sebi </a:t>
            </a:r>
            <a:r>
              <a:rPr kumimoji="0" lang="en-US" altLang="sl-SI" sz="18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r>
              <a:rPr kumimoji="0" lang="sl-SI" altLang="sl-SI" sz="18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predavamo</a:t>
            </a:r>
            <a:r>
              <a:rPr kumimoji="0" lang="en-US" altLang="sl-SI" sz="18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r>
              <a:rPr kumimoji="0" lang="sl-SI" altLang="sl-SI" sz="18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sl-SI" sz="18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T</a:t>
            </a:r>
            <a:r>
              <a:rPr kumimoji="0" lang="sl-SI" altLang="sl-SI" sz="18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ako rekoč učitelj učitelju</a:t>
            </a:r>
            <a:endParaRPr lang="sl-SI" dirty="0"/>
          </a:p>
        </p:txBody>
      </p:sp>
    </p:spTree>
    <p:extLst>
      <p:ext uri="{BB962C8B-B14F-4D97-AF65-F5344CB8AC3E}">
        <p14:creationId xmlns:p14="http://schemas.microsoft.com/office/powerpoint/2010/main" val="2377230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2ECB4E6-DFCE-99BC-D22D-FE10504EB167}"/>
              </a:ext>
            </a:extLst>
          </p:cNvPr>
          <p:cNvSpPr>
            <a:spLocks noGrp="1"/>
          </p:cNvSpPr>
          <p:nvPr>
            <p:ph type="title"/>
          </p:nvPr>
        </p:nvSpPr>
        <p:spPr/>
        <p:txBody>
          <a:bodyPr/>
          <a:lstStyle/>
          <a:p>
            <a:r>
              <a:rPr lang="en-US" dirty="0" err="1"/>
              <a:t>Mnenja</a:t>
            </a:r>
            <a:r>
              <a:rPr lang="en-US" dirty="0"/>
              <a:t> </a:t>
            </a:r>
            <a:r>
              <a:rPr lang="en-US" dirty="0" err="1"/>
              <a:t>udeležencev</a:t>
            </a:r>
            <a:r>
              <a:rPr lang="en-US" dirty="0"/>
              <a:t> </a:t>
            </a:r>
            <a:r>
              <a:rPr lang="en-US" dirty="0" err="1"/>
              <a:t>iz</a:t>
            </a:r>
            <a:r>
              <a:rPr lang="en-US" dirty="0"/>
              <a:t> </a:t>
            </a:r>
            <a:r>
              <a:rPr lang="en-US" dirty="0" err="1"/>
              <a:t>ankete</a:t>
            </a:r>
            <a:endParaRPr lang="sl-SI" dirty="0"/>
          </a:p>
        </p:txBody>
      </p:sp>
      <p:sp>
        <p:nvSpPr>
          <p:cNvPr id="9" name="PoljeZBesedilom 8">
            <a:extLst>
              <a:ext uri="{FF2B5EF4-FFF2-40B4-BE49-F238E27FC236}">
                <a16:creationId xmlns:a16="http://schemas.microsoft.com/office/drawing/2014/main" id="{4E56D6D1-FC00-34D6-049B-4D454B3EA6F8}"/>
              </a:ext>
            </a:extLst>
          </p:cNvPr>
          <p:cNvSpPr txBox="1"/>
          <p:nvPr/>
        </p:nvSpPr>
        <p:spPr>
          <a:xfrm>
            <a:off x="1986026" y="4758732"/>
            <a:ext cx="3913337" cy="147732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0" lang="en-US" altLang="sl-SI" sz="18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P</a:t>
            </a:r>
            <a:r>
              <a:rPr kumimoji="0" lang="sl-SI" altLang="sl-SI" sz="18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redstavitve</a:t>
            </a:r>
            <a:r>
              <a:rPr kumimoji="0" lang="sl-SI" altLang="sl-SI" sz="18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so bile kvalitetne in kar nekaj je bilo takih, ki so me </a:t>
            </a:r>
            <a:r>
              <a:rPr kumimoji="0" lang="sl-SI" altLang="sl-SI" sz="18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vzpodbudile</a:t>
            </a:r>
            <a:r>
              <a:rPr kumimoji="0" lang="sl-SI" altLang="sl-SI" sz="18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k nadaljnjem raziskovanju in učenju in prenašanju znanja na učence</a:t>
            </a:r>
            <a:r>
              <a:rPr lang="en-US" altLang="sl-SI" i="1" dirty="0">
                <a:solidFill>
                  <a:srgbClr val="000000"/>
                </a:solidFill>
                <a:latin typeface="Times New Roman" panose="02020603050405020304" pitchFamily="18" charset="0"/>
                <a:cs typeface="Times New Roman" panose="02020603050405020304" pitchFamily="18" charset="0"/>
              </a:rPr>
              <a:t>. </a:t>
            </a:r>
            <a:r>
              <a:rPr lang="en-US" altLang="sl-SI" i="1" dirty="0" err="1">
                <a:solidFill>
                  <a:srgbClr val="000000"/>
                </a:solidFill>
                <a:latin typeface="Times New Roman" panose="02020603050405020304" pitchFamily="18" charset="0"/>
                <a:cs typeface="Times New Roman" panose="02020603050405020304" pitchFamily="18" charset="0"/>
              </a:rPr>
              <a:t>Pri</a:t>
            </a:r>
            <a:r>
              <a:rPr lang="en-US" altLang="sl-SI" i="1" dirty="0">
                <a:solidFill>
                  <a:srgbClr val="000000"/>
                </a:solidFill>
                <a:latin typeface="Times New Roman" panose="02020603050405020304" pitchFamily="18" charset="0"/>
                <a:cs typeface="Times New Roman" panose="02020603050405020304" pitchFamily="18" charset="0"/>
              </a:rPr>
              <a:t> </a:t>
            </a:r>
            <a:r>
              <a:rPr lang="en-US" altLang="sl-SI" i="1" dirty="0" err="1">
                <a:solidFill>
                  <a:srgbClr val="000000"/>
                </a:solidFill>
                <a:latin typeface="Times New Roman" panose="02020603050405020304" pitchFamily="18" charset="0"/>
                <a:cs typeface="Times New Roman" panose="02020603050405020304" pitchFamily="18" charset="0"/>
              </a:rPr>
              <a:t>tem</a:t>
            </a:r>
            <a:r>
              <a:rPr lang="en-US" altLang="sl-SI" i="1" dirty="0">
                <a:solidFill>
                  <a:srgbClr val="000000"/>
                </a:solidFill>
                <a:latin typeface="Times New Roman" panose="02020603050405020304" pitchFamily="18" charset="0"/>
                <a:cs typeface="Times New Roman" panose="02020603050405020304" pitchFamily="18" charset="0"/>
              </a:rPr>
              <a:t> so </a:t>
            </a:r>
            <a:r>
              <a:rPr lang="en-US" altLang="sl-SI" i="1" dirty="0" err="1">
                <a:solidFill>
                  <a:srgbClr val="000000"/>
                </a:solidFill>
                <a:latin typeface="Times New Roman" panose="02020603050405020304" pitchFamily="18" charset="0"/>
                <a:cs typeface="Times New Roman" panose="02020603050405020304" pitchFamily="18" charset="0"/>
              </a:rPr>
              <a:t>nepogrešljivi</a:t>
            </a:r>
            <a:r>
              <a:rPr lang="en-US" altLang="sl-SI" i="1" dirty="0">
                <a:solidFill>
                  <a:srgbClr val="000000"/>
                </a:solidFill>
                <a:latin typeface="Times New Roman" panose="02020603050405020304" pitchFamily="18" charset="0"/>
                <a:cs typeface="Times New Roman" panose="02020603050405020304" pitchFamily="18" charset="0"/>
              </a:rPr>
              <a:t> </a:t>
            </a:r>
            <a:r>
              <a:rPr lang="en-US" altLang="sl-SI" i="1" dirty="0" err="1">
                <a:solidFill>
                  <a:srgbClr val="000000"/>
                </a:solidFill>
                <a:latin typeface="Times New Roman" panose="02020603050405020304" pitchFamily="18" charset="0"/>
                <a:cs typeface="Times New Roman" panose="02020603050405020304" pitchFamily="18" charset="0"/>
              </a:rPr>
              <a:t>posnetki</a:t>
            </a:r>
            <a:r>
              <a:rPr lang="en-US" altLang="sl-SI" i="1" dirty="0">
                <a:solidFill>
                  <a:srgbClr val="000000"/>
                </a:solidFill>
                <a:latin typeface="Times New Roman" panose="02020603050405020304" pitchFamily="18" charset="0"/>
                <a:cs typeface="Times New Roman" panose="02020603050405020304" pitchFamily="18" charset="0"/>
              </a:rPr>
              <a:t>. </a:t>
            </a:r>
            <a:endParaRPr lang="sl-SI" dirty="0"/>
          </a:p>
        </p:txBody>
      </p:sp>
      <p:sp>
        <p:nvSpPr>
          <p:cNvPr id="10" name="PoljeZBesedilom 9">
            <a:extLst>
              <a:ext uri="{FF2B5EF4-FFF2-40B4-BE49-F238E27FC236}">
                <a16:creationId xmlns:a16="http://schemas.microsoft.com/office/drawing/2014/main" id="{C0B83CC9-592B-8BCC-E3F0-8CC92C1D402B}"/>
              </a:ext>
            </a:extLst>
          </p:cNvPr>
          <p:cNvSpPr txBox="1"/>
          <p:nvPr/>
        </p:nvSpPr>
        <p:spPr>
          <a:xfrm>
            <a:off x="421910" y="2347547"/>
            <a:ext cx="4056093" cy="147732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sl-SI" b="0" i="1" dirty="0">
                <a:solidFill>
                  <a:srgbClr val="000000"/>
                </a:solidFill>
                <a:effectLst/>
                <a:latin typeface="Times New Roman" panose="02020603050405020304" pitchFamily="18" charset="0"/>
              </a:rPr>
              <a:t> časovno včasih nemogoč</a:t>
            </a:r>
            <a:r>
              <a:rPr lang="en-US" i="1" dirty="0">
                <a:solidFill>
                  <a:srgbClr val="000000"/>
                </a:solidFill>
                <a:latin typeface="Times New Roman" panose="02020603050405020304" pitchFamily="18" charset="0"/>
              </a:rPr>
              <a:t>e </a:t>
            </a:r>
            <a:r>
              <a:rPr lang="en-US" i="1" dirty="0" err="1">
                <a:solidFill>
                  <a:srgbClr val="000000"/>
                </a:solidFill>
                <a:latin typeface="Times New Roman" panose="02020603050405020304" pitchFamily="18" charset="0"/>
              </a:rPr>
              <a:t>biti</a:t>
            </a:r>
            <a:r>
              <a:rPr lang="en-US" i="1" dirty="0">
                <a:solidFill>
                  <a:srgbClr val="000000"/>
                </a:solidFill>
                <a:latin typeface="Times New Roman" panose="02020603050405020304" pitchFamily="18" charset="0"/>
              </a:rPr>
              <a:t> </a:t>
            </a:r>
            <a:r>
              <a:rPr lang="en-US" i="1" dirty="0" err="1">
                <a:solidFill>
                  <a:srgbClr val="000000"/>
                </a:solidFill>
                <a:latin typeface="Times New Roman" panose="02020603050405020304" pitchFamily="18" charset="0"/>
              </a:rPr>
              <a:t>zraven</a:t>
            </a:r>
            <a:r>
              <a:rPr lang="sl-SI" b="0" i="1" dirty="0">
                <a:solidFill>
                  <a:srgbClr val="000000"/>
                </a:solidFill>
                <a:effectLst/>
                <a:latin typeface="Times New Roman" panose="02020603050405020304" pitchFamily="18" charset="0"/>
              </a:rPr>
              <a:t>, so pa tu posnetki, ki omogočajo sledenje.</a:t>
            </a:r>
            <a:endParaRPr lang="en-US" b="0" i="1" dirty="0">
              <a:solidFill>
                <a:srgbClr val="000000"/>
              </a:solidFill>
              <a:effectLst/>
              <a:latin typeface="Times New Roman" panose="02020603050405020304" pitchFamily="18" charset="0"/>
            </a:endParaRPr>
          </a:p>
          <a:p>
            <a:endParaRPr lang="en-US" i="1" dirty="0">
              <a:solidFill>
                <a:srgbClr val="000000"/>
              </a:solidFill>
              <a:latin typeface="Times New Roman" panose="02020603050405020304" pitchFamily="18" charset="0"/>
            </a:endParaRPr>
          </a:p>
          <a:p>
            <a:r>
              <a:rPr lang="en-US" i="1" dirty="0">
                <a:solidFill>
                  <a:srgbClr val="000000"/>
                </a:solidFill>
                <a:latin typeface="Times New Roman" panose="02020603050405020304" pitchFamily="18" charset="0"/>
              </a:rPr>
              <a:t>V</a:t>
            </a:r>
            <a:r>
              <a:rPr lang="sl-SI" b="0" i="1" dirty="0" err="1">
                <a:solidFill>
                  <a:srgbClr val="000000"/>
                </a:solidFill>
                <a:effectLst/>
                <a:latin typeface="Times New Roman" panose="02020603050405020304" pitchFamily="18" charset="0"/>
              </a:rPr>
              <a:t>elikokrat</a:t>
            </a:r>
            <a:r>
              <a:rPr lang="sl-SI" b="0" i="1" dirty="0">
                <a:solidFill>
                  <a:srgbClr val="000000"/>
                </a:solidFill>
                <a:effectLst/>
                <a:latin typeface="Times New Roman" panose="02020603050405020304" pitchFamily="18" charset="0"/>
              </a:rPr>
              <a:t> si ogledam tudi kakšen posnetek iz seminarja 20/21.</a:t>
            </a:r>
            <a:endParaRPr lang="sl-SI" dirty="0"/>
          </a:p>
        </p:txBody>
      </p:sp>
      <p:sp>
        <p:nvSpPr>
          <p:cNvPr id="11" name="PoljeZBesedilom 10">
            <a:extLst>
              <a:ext uri="{FF2B5EF4-FFF2-40B4-BE49-F238E27FC236}">
                <a16:creationId xmlns:a16="http://schemas.microsoft.com/office/drawing/2014/main" id="{8E45E5F7-BACF-155F-5BAD-3614BE0869BA}"/>
              </a:ext>
            </a:extLst>
          </p:cNvPr>
          <p:cNvSpPr txBox="1"/>
          <p:nvPr/>
        </p:nvSpPr>
        <p:spPr>
          <a:xfrm>
            <a:off x="8485742" y="1953687"/>
            <a:ext cx="2524296" cy="1754326"/>
          </a:xfrm>
          <a:prstGeom prst="rect">
            <a:avLst/>
          </a:prstGeom>
          <a:noFill/>
          <a:ln>
            <a:solidFill>
              <a:srgbClr val="0070C0"/>
            </a:solidFill>
          </a:ln>
        </p:spPr>
        <p:txBody>
          <a:bodyPr wrap="square" rtlCol="0">
            <a:spAutoFit/>
          </a:bodyPr>
          <a:lstStyle/>
          <a:p>
            <a:r>
              <a:rPr kumimoji="0" lang="sl-SI" altLang="sl-SI" sz="18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edini kvaliteten seminar, pri katerem se pridružiš temam s tvojega področja, za ostale pa si ogledaš posnetke</a:t>
            </a:r>
          </a:p>
          <a:p>
            <a:endParaRPr lang="sl-SI" dirty="0"/>
          </a:p>
        </p:txBody>
      </p:sp>
      <p:sp>
        <p:nvSpPr>
          <p:cNvPr id="18" name="PoljeZBesedilom 17">
            <a:extLst>
              <a:ext uri="{FF2B5EF4-FFF2-40B4-BE49-F238E27FC236}">
                <a16:creationId xmlns:a16="http://schemas.microsoft.com/office/drawing/2014/main" id="{E092816A-6596-123D-2EC7-8B2D5A70DFAB}"/>
              </a:ext>
            </a:extLst>
          </p:cNvPr>
          <p:cNvSpPr txBox="1"/>
          <p:nvPr/>
        </p:nvSpPr>
        <p:spPr>
          <a:xfrm>
            <a:off x="4957960" y="2982853"/>
            <a:ext cx="2125537" cy="646331"/>
          </a:xfrm>
          <a:prstGeom prst="rect">
            <a:avLst/>
          </a:prstGeom>
          <a:ln/>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sz="3600" dirty="0"/>
              <a:t>POSNETKI</a:t>
            </a:r>
            <a:endParaRPr lang="sl-SI" sz="3600" dirty="0"/>
          </a:p>
        </p:txBody>
      </p:sp>
      <p:sp>
        <p:nvSpPr>
          <p:cNvPr id="3" name="PoljeZBesedilom 2">
            <a:extLst>
              <a:ext uri="{FF2B5EF4-FFF2-40B4-BE49-F238E27FC236}">
                <a16:creationId xmlns:a16="http://schemas.microsoft.com/office/drawing/2014/main" id="{39811FDF-2B93-A547-E1A5-7B2633099F90}"/>
              </a:ext>
            </a:extLst>
          </p:cNvPr>
          <p:cNvSpPr txBox="1"/>
          <p:nvPr/>
        </p:nvSpPr>
        <p:spPr>
          <a:xfrm>
            <a:off x="7525829" y="4481734"/>
            <a:ext cx="2524296" cy="1754326"/>
          </a:xfrm>
          <a:prstGeom prst="rect">
            <a:avLst/>
          </a:prstGeom>
          <a:noFill/>
          <a:ln>
            <a:solidFill>
              <a:srgbClr val="0070C0"/>
            </a:solidFill>
          </a:ln>
        </p:spPr>
        <p:txBody>
          <a:bodyPr wrap="square" rtlCol="0">
            <a:spAutoFit/>
          </a:bodyPr>
          <a:lstStyle/>
          <a:p>
            <a:r>
              <a:rPr kumimoji="0" lang="sl-SI" altLang="sl-SI" sz="18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sl-SI" sz="18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Odlično</a:t>
            </a:r>
            <a:r>
              <a:rPr kumimoji="0" lang="en-US" altLang="sl-SI" sz="18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sl-SI" altLang="sl-SI" sz="18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da lahko sodelujemo z vprašanji in imamo možnost debate </a:t>
            </a:r>
            <a:r>
              <a:rPr kumimoji="0" lang="en-US" altLang="sl-SI" sz="18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in </a:t>
            </a:r>
            <a:r>
              <a:rPr kumimoji="0" lang="sl-SI" altLang="sl-SI" sz="18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da imamo možnost ogledov posnetkov preteklih webinarjev</a:t>
            </a:r>
            <a:endParaRPr lang="sl-SI" dirty="0"/>
          </a:p>
        </p:txBody>
      </p:sp>
      <p:sp>
        <p:nvSpPr>
          <p:cNvPr id="4" name="PoljeZBesedilom 3">
            <a:extLst>
              <a:ext uri="{FF2B5EF4-FFF2-40B4-BE49-F238E27FC236}">
                <a16:creationId xmlns:a16="http://schemas.microsoft.com/office/drawing/2014/main" id="{ADF78105-43D5-F80B-4B28-DC7A4BA4C476}"/>
              </a:ext>
            </a:extLst>
          </p:cNvPr>
          <p:cNvSpPr txBox="1"/>
          <p:nvPr/>
        </p:nvSpPr>
        <p:spPr>
          <a:xfrm>
            <a:off x="5158438" y="1530491"/>
            <a:ext cx="2367391" cy="120032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sl-SI" b="0" i="1" dirty="0">
                <a:solidFill>
                  <a:srgbClr val="333333"/>
                </a:solidFill>
                <a:effectLst/>
                <a:latin typeface="Times New Roman" panose="02020603050405020304" pitchFamily="18" charset="0"/>
                <a:cs typeface="Times New Roman" panose="02020603050405020304" pitchFamily="18" charset="0"/>
              </a:rPr>
              <a:t>možnost ogleda posnetkov za nazaj, če si zaseden v dogovorjenem terminu</a:t>
            </a:r>
            <a:endParaRPr lang="sl-SI"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7936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2ECB4E6-DFCE-99BC-D22D-FE10504EB167}"/>
              </a:ext>
            </a:extLst>
          </p:cNvPr>
          <p:cNvSpPr>
            <a:spLocks noGrp="1"/>
          </p:cNvSpPr>
          <p:nvPr>
            <p:ph type="title"/>
          </p:nvPr>
        </p:nvSpPr>
        <p:spPr/>
        <p:txBody>
          <a:bodyPr/>
          <a:lstStyle/>
          <a:p>
            <a:r>
              <a:rPr lang="en-US" dirty="0" err="1"/>
              <a:t>Mnenja</a:t>
            </a:r>
            <a:r>
              <a:rPr lang="en-US" dirty="0"/>
              <a:t> </a:t>
            </a:r>
            <a:r>
              <a:rPr lang="en-US" dirty="0" err="1"/>
              <a:t>udeležencev</a:t>
            </a:r>
            <a:r>
              <a:rPr lang="en-US" dirty="0"/>
              <a:t> </a:t>
            </a:r>
            <a:r>
              <a:rPr lang="en-US" dirty="0" err="1"/>
              <a:t>iz</a:t>
            </a:r>
            <a:r>
              <a:rPr lang="en-US" dirty="0"/>
              <a:t> </a:t>
            </a:r>
            <a:r>
              <a:rPr lang="en-US" dirty="0" err="1"/>
              <a:t>ankete</a:t>
            </a:r>
            <a:endParaRPr lang="sl-SI" dirty="0"/>
          </a:p>
        </p:txBody>
      </p:sp>
      <p:sp>
        <p:nvSpPr>
          <p:cNvPr id="11" name="PoljeZBesedilom 10">
            <a:extLst>
              <a:ext uri="{FF2B5EF4-FFF2-40B4-BE49-F238E27FC236}">
                <a16:creationId xmlns:a16="http://schemas.microsoft.com/office/drawing/2014/main" id="{8E45E5F7-BACF-155F-5BAD-3614BE0869BA}"/>
              </a:ext>
            </a:extLst>
          </p:cNvPr>
          <p:cNvSpPr txBox="1"/>
          <p:nvPr/>
        </p:nvSpPr>
        <p:spPr>
          <a:xfrm>
            <a:off x="605920" y="1600801"/>
            <a:ext cx="3689441" cy="3139321"/>
          </a:xfrm>
          <a:prstGeom prst="rect">
            <a:avLst/>
          </a:prstGeom>
          <a:noFill/>
          <a:ln>
            <a:solidFill>
              <a:srgbClr val="EE433A"/>
            </a:solidFill>
          </a:ln>
        </p:spPr>
        <p:txBody>
          <a:bodyPr wrap="square" rtlCol="0">
            <a:spAutoFit/>
          </a:bodyPr>
          <a:lstStyle/>
          <a:p>
            <a:r>
              <a:rPr lang="sl-SI" i="1" dirty="0">
                <a:solidFill>
                  <a:srgbClr val="000000"/>
                </a:solidFill>
                <a:latin typeface="Times New Roman" panose="02020603050405020304" pitchFamily="18" charset="0"/>
                <a:cs typeface="Times New Roman" panose="02020603050405020304" pitchFamily="18" charset="0"/>
              </a:rPr>
              <a:t>ideja, da se srečujemo učitelji </a:t>
            </a:r>
            <a:r>
              <a:rPr lang="sl-SI" i="1" dirty="0" err="1">
                <a:solidFill>
                  <a:srgbClr val="000000"/>
                </a:solidFill>
                <a:latin typeface="Times New Roman" panose="02020603050405020304" pitchFamily="18" charset="0"/>
                <a:cs typeface="Times New Roman" panose="02020603050405020304" pitchFamily="18" charset="0"/>
              </a:rPr>
              <a:t>infm</a:t>
            </a:r>
            <a:r>
              <a:rPr lang="sl-SI" i="1" dirty="0">
                <a:solidFill>
                  <a:srgbClr val="000000"/>
                </a:solidFill>
                <a:latin typeface="Times New Roman" panose="02020603050405020304" pitchFamily="18" charset="0"/>
                <a:cs typeface="Times New Roman" panose="02020603050405020304" pitchFamily="18" charset="0"/>
              </a:rPr>
              <a:t> in drugih sorodnih predmetov, je izvrstna. ideja bi bila dobrodošla na vseh predmetnih področjih. tako bi se lažje prebijali skozi leta in z izmenjavo izkušenj in idej podprli drug drugega, kar se na teh srečanjih dela. prav vsak od kolegov, ki se je odločil deliti svoje izkušnje, je našel temo, kjer smo lahko vsi prisotni našli kaj za vnos v svoje delo.</a:t>
            </a:r>
          </a:p>
        </p:txBody>
      </p:sp>
      <p:sp>
        <p:nvSpPr>
          <p:cNvPr id="18" name="PoljeZBesedilom 17">
            <a:extLst>
              <a:ext uri="{FF2B5EF4-FFF2-40B4-BE49-F238E27FC236}">
                <a16:creationId xmlns:a16="http://schemas.microsoft.com/office/drawing/2014/main" id="{E092816A-6596-123D-2EC7-8B2D5A70DFAB}"/>
              </a:ext>
            </a:extLst>
          </p:cNvPr>
          <p:cNvSpPr txBox="1"/>
          <p:nvPr/>
        </p:nvSpPr>
        <p:spPr>
          <a:xfrm>
            <a:off x="4925138" y="2409170"/>
            <a:ext cx="2626181" cy="1200329"/>
          </a:xfrm>
          <a:prstGeom prst="rect">
            <a:avLst/>
          </a:prstGeom>
          <a:solidFill>
            <a:srgbClr val="EE433A"/>
          </a:solidFill>
          <a:ln>
            <a:solidFill>
              <a:srgbClr val="EE433A"/>
            </a:solidFill>
          </a:ln>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sz="3600" dirty="0"/>
              <a:t>GRADNJA SKUPNOSTI</a:t>
            </a:r>
            <a:endParaRPr lang="sl-SI" sz="3600" dirty="0"/>
          </a:p>
        </p:txBody>
      </p:sp>
      <p:sp>
        <p:nvSpPr>
          <p:cNvPr id="4" name="PoljeZBesedilom 3">
            <a:extLst>
              <a:ext uri="{FF2B5EF4-FFF2-40B4-BE49-F238E27FC236}">
                <a16:creationId xmlns:a16="http://schemas.microsoft.com/office/drawing/2014/main" id="{3D83EA92-FDD5-75B4-C92B-1E4D95CAC4C6}"/>
              </a:ext>
            </a:extLst>
          </p:cNvPr>
          <p:cNvSpPr txBox="1"/>
          <p:nvPr/>
        </p:nvSpPr>
        <p:spPr>
          <a:xfrm>
            <a:off x="5953612" y="4063619"/>
            <a:ext cx="3115581" cy="2585323"/>
          </a:xfrm>
          <a:prstGeom prst="rect">
            <a:avLst/>
          </a:prstGeom>
          <a:ln>
            <a:solidFill>
              <a:srgbClr val="EE433A"/>
            </a:solidFill>
          </a:ln>
        </p:spPr>
        <p:style>
          <a:lnRef idx="2">
            <a:schemeClr val="accent5"/>
          </a:lnRef>
          <a:fillRef idx="1">
            <a:schemeClr val="lt1"/>
          </a:fillRef>
          <a:effectRef idx="0">
            <a:schemeClr val="accent5"/>
          </a:effectRef>
          <a:fontRef idx="minor">
            <a:schemeClr val="dk1"/>
          </a:fontRef>
        </p:style>
        <p:txBody>
          <a:bodyPr wrap="square">
            <a:spAutoFit/>
          </a:bodyPr>
          <a:lstStyle/>
          <a:p>
            <a:r>
              <a:rPr lang="sl-SI" b="0" i="1" dirty="0">
                <a:solidFill>
                  <a:srgbClr val="333333"/>
                </a:solidFill>
                <a:effectLst/>
                <a:latin typeface="Times New Roman" panose="02020603050405020304" pitchFamily="18" charset="0"/>
                <a:cs typeface="Times New Roman" panose="02020603050405020304" pitchFamily="18" charset="0"/>
              </a:rPr>
              <a:t>druženje z učitelji, ki si želijo nekaj več: se učijo, nadgrajujejo svoje znanje, iščejo ideje za boljši pouk... učitelji, ki se zavedajo, da moramo nadgrajevati znanje in se prilagajati novim generacijam učencem, novi družbi.</a:t>
            </a:r>
            <a:endParaRPr lang="sl-SI" i="1" dirty="0">
              <a:latin typeface="Times New Roman" panose="02020603050405020304" pitchFamily="18" charset="0"/>
              <a:cs typeface="Times New Roman" panose="02020603050405020304" pitchFamily="18" charset="0"/>
            </a:endParaRPr>
          </a:p>
        </p:txBody>
      </p:sp>
      <p:sp>
        <p:nvSpPr>
          <p:cNvPr id="5" name="PoljeZBesedilom 4">
            <a:extLst>
              <a:ext uri="{FF2B5EF4-FFF2-40B4-BE49-F238E27FC236}">
                <a16:creationId xmlns:a16="http://schemas.microsoft.com/office/drawing/2014/main" id="{6B0523B3-3BDE-9B02-95FD-E80CF86F95BA}"/>
              </a:ext>
            </a:extLst>
          </p:cNvPr>
          <p:cNvSpPr txBox="1"/>
          <p:nvPr/>
        </p:nvSpPr>
        <p:spPr>
          <a:xfrm>
            <a:off x="7935531" y="1501719"/>
            <a:ext cx="3913337" cy="1200329"/>
          </a:xfrm>
          <a:prstGeom prst="rect">
            <a:avLst/>
          </a:prstGeom>
          <a:ln>
            <a:solidFill>
              <a:srgbClr val="EE433A"/>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i="1" dirty="0">
                <a:solidFill>
                  <a:srgbClr val="333333"/>
                </a:solidFill>
                <a:latin typeface="Times New Roman" panose="02020603050405020304" pitchFamily="18" charset="0"/>
                <a:cs typeface="Times New Roman" panose="02020603050405020304" pitchFamily="18" charset="0"/>
              </a:rPr>
              <a:t>D</a:t>
            </a:r>
            <a:r>
              <a:rPr lang="sl-SI" b="0" i="1" dirty="0">
                <a:solidFill>
                  <a:srgbClr val="333333"/>
                </a:solidFill>
                <a:effectLst/>
                <a:latin typeface="Times New Roman" panose="02020603050405020304" pitchFamily="18" charset="0"/>
                <a:cs typeface="Times New Roman" panose="02020603050405020304" pitchFamily="18" charset="0"/>
              </a:rPr>
              <a:t>a učitelji na različnih koncih </a:t>
            </a:r>
            <a:r>
              <a:rPr lang="en-US" i="1" dirty="0">
                <a:solidFill>
                  <a:srgbClr val="333333"/>
                </a:solidFill>
                <a:latin typeface="Times New Roman" panose="02020603050405020304" pitchFamily="18" charset="0"/>
                <a:cs typeface="Times New Roman" panose="02020603050405020304" pitchFamily="18" charset="0"/>
              </a:rPr>
              <a:t>S</a:t>
            </a:r>
            <a:r>
              <a:rPr lang="sl-SI" b="0" i="1" dirty="0" err="1">
                <a:solidFill>
                  <a:srgbClr val="333333"/>
                </a:solidFill>
                <a:effectLst/>
                <a:latin typeface="Times New Roman" panose="02020603050405020304" pitchFamily="18" charset="0"/>
                <a:cs typeface="Times New Roman" panose="02020603050405020304" pitchFamily="18" charset="0"/>
              </a:rPr>
              <a:t>lovenije</a:t>
            </a:r>
            <a:r>
              <a:rPr lang="sl-SI" b="0" i="1" dirty="0">
                <a:solidFill>
                  <a:srgbClr val="333333"/>
                </a:solidFill>
                <a:effectLst/>
                <a:latin typeface="Times New Roman" panose="02020603050405020304" pitchFamily="18" charset="0"/>
                <a:cs typeface="Times New Roman" panose="02020603050405020304" pitchFamily="18" charset="0"/>
              </a:rPr>
              <a:t> razmišljamo in delamo na zelo podoben način. tudi to, da se trudimo in iščemo rešitve (tudi) na seminarjih.</a:t>
            </a:r>
            <a:endParaRPr lang="sl-SI"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4763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a:t>Spletna učilnica</a:t>
            </a:r>
          </a:p>
        </p:txBody>
      </p:sp>
      <p:sp>
        <p:nvSpPr>
          <p:cNvPr id="3" name="Content Placeholder 2"/>
          <p:cNvSpPr>
            <a:spLocks noGrp="1"/>
          </p:cNvSpPr>
          <p:nvPr>
            <p:ph idx="1"/>
          </p:nvPr>
        </p:nvSpPr>
        <p:spPr/>
        <p:txBody>
          <a:bodyPr/>
          <a:lstStyle/>
          <a:p>
            <a:r>
              <a:rPr lang="sl-SI" dirty="0"/>
              <a:t>Posnetki</a:t>
            </a:r>
          </a:p>
          <a:p>
            <a:r>
              <a:rPr lang="sl-SI" dirty="0"/>
              <a:t>Forum</a:t>
            </a:r>
          </a:p>
          <a:p>
            <a:pPr lvl="1"/>
            <a:r>
              <a:rPr lang="sl-SI" dirty="0"/>
              <a:t>Obvestila</a:t>
            </a:r>
          </a:p>
          <a:p>
            <a:pPr lvl="1"/>
            <a:r>
              <a:rPr lang="sl-SI" dirty="0"/>
              <a:t>Razprava o tematiki</a:t>
            </a:r>
            <a:endParaRPr lang="en-US" dirty="0"/>
          </a:p>
          <a:p>
            <a:r>
              <a:rPr lang="en-US" dirty="0" err="1"/>
              <a:t>Dodatno</a:t>
            </a:r>
            <a:r>
              <a:rPr lang="en-US" dirty="0"/>
              <a:t> </a:t>
            </a:r>
            <a:r>
              <a:rPr lang="en-US" dirty="0" err="1"/>
              <a:t>gradivo</a:t>
            </a:r>
            <a:endParaRPr lang="en-US" dirty="0"/>
          </a:p>
          <a:p>
            <a:endParaRPr lang="en-US" dirty="0"/>
          </a:p>
          <a:p>
            <a:pPr marL="0" indent="0" algn="ctr">
              <a:buNone/>
            </a:pPr>
            <a:r>
              <a:rPr lang="sl-SI" sz="2800" dirty="0">
                <a:hlinkClick r:id="rId2"/>
              </a:rPr>
              <a:t>http://lokar.fmf.uni-lj.si/moodle/</a:t>
            </a:r>
            <a:r>
              <a:rPr lang="sl-SI" sz="2800" dirty="0"/>
              <a:t> </a:t>
            </a:r>
            <a:endParaRPr lang="sl-SI" dirty="0"/>
          </a:p>
        </p:txBody>
      </p:sp>
    </p:spTree>
    <p:extLst>
      <p:ext uri="{BB962C8B-B14F-4D97-AF65-F5344CB8AC3E}">
        <p14:creationId xmlns:p14="http://schemas.microsoft.com/office/powerpoint/2010/main" val="1180480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EBD7CCD8-30F0-4285-7E34-27D122FB26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7924" y="317953"/>
            <a:ext cx="5858747" cy="5411095"/>
          </a:xfrm>
          <a:prstGeom prst="rect">
            <a:avLst/>
          </a:prstGeom>
        </p:spPr>
      </p:pic>
      <p:pic>
        <p:nvPicPr>
          <p:cNvPr id="5" name="Slika 4">
            <a:extLst>
              <a:ext uri="{FF2B5EF4-FFF2-40B4-BE49-F238E27FC236}">
                <a16:creationId xmlns:a16="http://schemas.microsoft.com/office/drawing/2014/main" id="{8D8C31C8-D25B-F9B5-E625-5EDC4DACEB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386" y="317953"/>
            <a:ext cx="4855288" cy="5029200"/>
          </a:xfrm>
          <a:prstGeom prst="rect">
            <a:avLst/>
          </a:prstGeom>
        </p:spPr>
      </p:pic>
    </p:spTree>
    <p:extLst>
      <p:ext uri="{BB962C8B-B14F-4D97-AF65-F5344CB8AC3E}">
        <p14:creationId xmlns:p14="http://schemas.microsoft.com/office/powerpoint/2010/main" val="38071001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3BAB32B-3552-9978-7346-ABE55C713549}"/>
              </a:ext>
            </a:extLst>
          </p:cNvPr>
          <p:cNvSpPr>
            <a:spLocks noGrp="1"/>
          </p:cNvSpPr>
          <p:nvPr>
            <p:ph type="title"/>
          </p:nvPr>
        </p:nvSpPr>
        <p:spPr/>
        <p:txBody>
          <a:bodyPr/>
          <a:lstStyle/>
          <a:p>
            <a:r>
              <a:rPr lang="en-US" dirty="0"/>
              <a:t>You tube</a:t>
            </a:r>
            <a:endParaRPr lang="sl-SI" dirty="0"/>
          </a:p>
        </p:txBody>
      </p:sp>
      <p:pic>
        <p:nvPicPr>
          <p:cNvPr id="7" name="Slika 6">
            <a:extLst>
              <a:ext uri="{FF2B5EF4-FFF2-40B4-BE49-F238E27FC236}">
                <a16:creationId xmlns:a16="http://schemas.microsoft.com/office/drawing/2014/main" id="{51958B47-FEBE-4A67-1F86-9CF41B97A5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3887" y="1080726"/>
            <a:ext cx="7276100" cy="5613805"/>
          </a:xfrm>
          <a:prstGeom prst="rect">
            <a:avLst/>
          </a:prstGeom>
        </p:spPr>
      </p:pic>
    </p:spTree>
    <p:extLst>
      <p:ext uri="{BB962C8B-B14F-4D97-AF65-F5344CB8AC3E}">
        <p14:creationId xmlns:p14="http://schemas.microsoft.com/office/powerpoint/2010/main" val="425478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727938" y="164124"/>
            <a:ext cx="4314092" cy="3259016"/>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l-SI" sz="5400" dirty="0"/>
              <a:t>Poučevanje računalništva je težko</a:t>
            </a:r>
            <a:endParaRPr lang="en-US" sz="5400" dirty="0"/>
          </a:p>
        </p:txBody>
      </p:sp>
      <p:sp>
        <p:nvSpPr>
          <p:cNvPr id="6" name="Rounded Rectangle 5"/>
          <p:cNvSpPr/>
          <p:nvPr/>
        </p:nvSpPr>
        <p:spPr>
          <a:xfrm>
            <a:off x="175846" y="3681046"/>
            <a:ext cx="5380892" cy="2977663"/>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l-SI" sz="4000" dirty="0"/>
              <a:t>Stalne spremembe vsebine, orodij, družbenega pomena … </a:t>
            </a:r>
            <a:endParaRPr lang="en-US" sz="4000" dirty="0"/>
          </a:p>
        </p:txBody>
      </p:sp>
      <p:sp>
        <p:nvSpPr>
          <p:cNvPr id="7" name="Rounded Rectangle 6"/>
          <p:cNvSpPr/>
          <p:nvPr/>
        </p:nvSpPr>
        <p:spPr>
          <a:xfrm>
            <a:off x="6693875" y="3681047"/>
            <a:ext cx="5169879" cy="2977662"/>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l-SI" sz="4000" dirty="0"/>
              <a:t>Pomanjkljivo vedenje o načinih poučevanja, prijemih …</a:t>
            </a:r>
            <a:endParaRPr lang="en-US" sz="4000" dirty="0"/>
          </a:p>
        </p:txBody>
      </p:sp>
    </p:spTree>
    <p:extLst>
      <p:ext uri="{BB962C8B-B14F-4D97-AF65-F5344CB8AC3E}">
        <p14:creationId xmlns:p14="http://schemas.microsoft.com/office/powerpoint/2010/main" val="3659216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F063251F-8CAF-55E5-DA87-A9FCB7B330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1124" y="4452861"/>
            <a:ext cx="2344879" cy="2001127"/>
          </a:xfrm>
          <a:prstGeom prst="rect">
            <a:avLst/>
          </a:prstGeom>
        </p:spPr>
      </p:pic>
      <p:pic>
        <p:nvPicPr>
          <p:cNvPr id="5" name="Slika 4">
            <a:extLst>
              <a:ext uri="{FF2B5EF4-FFF2-40B4-BE49-F238E27FC236}">
                <a16:creationId xmlns:a16="http://schemas.microsoft.com/office/drawing/2014/main" id="{E439B41C-33BA-63FA-7454-6610594D89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7512" y="3071096"/>
            <a:ext cx="2506174" cy="2139736"/>
          </a:xfrm>
          <a:prstGeom prst="rect">
            <a:avLst/>
          </a:prstGeom>
        </p:spPr>
      </p:pic>
      <p:pic>
        <p:nvPicPr>
          <p:cNvPr id="6" name="Slika 5">
            <a:extLst>
              <a:ext uri="{FF2B5EF4-FFF2-40B4-BE49-F238E27FC236}">
                <a16:creationId xmlns:a16="http://schemas.microsoft.com/office/drawing/2014/main" id="{C757A5A3-1838-6DEE-C71D-89B82FFEFC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421" y="1690688"/>
            <a:ext cx="2617476" cy="2139736"/>
          </a:xfrm>
          <a:prstGeom prst="rect">
            <a:avLst/>
          </a:prstGeom>
        </p:spPr>
      </p:pic>
      <p:sp>
        <p:nvSpPr>
          <p:cNvPr id="7" name="Naslov 6">
            <a:extLst>
              <a:ext uri="{FF2B5EF4-FFF2-40B4-BE49-F238E27FC236}">
                <a16:creationId xmlns:a16="http://schemas.microsoft.com/office/drawing/2014/main" id="{476083F4-FEFD-4774-9EEE-DFCE73DCE49E}"/>
              </a:ext>
            </a:extLst>
          </p:cNvPr>
          <p:cNvSpPr>
            <a:spLocks noGrp="1"/>
          </p:cNvSpPr>
          <p:nvPr>
            <p:ph type="title"/>
          </p:nvPr>
        </p:nvSpPr>
        <p:spPr/>
        <p:txBody>
          <a:bodyPr/>
          <a:lstStyle/>
          <a:p>
            <a:r>
              <a:rPr lang="en-US" dirty="0" err="1"/>
              <a:t>Seznami</a:t>
            </a:r>
            <a:r>
              <a:rPr lang="en-US" dirty="0"/>
              <a:t> </a:t>
            </a:r>
            <a:r>
              <a:rPr lang="en-US" dirty="0" err="1"/>
              <a:t>predvajanj</a:t>
            </a:r>
            <a:endParaRPr lang="sl-SI" dirty="0"/>
          </a:p>
        </p:txBody>
      </p:sp>
      <p:pic>
        <p:nvPicPr>
          <p:cNvPr id="9" name="Slika 8">
            <a:extLst>
              <a:ext uri="{FF2B5EF4-FFF2-40B4-BE49-F238E27FC236}">
                <a16:creationId xmlns:a16="http://schemas.microsoft.com/office/drawing/2014/main" id="{F878431F-8698-E232-5D1A-423EA0F099B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69701" y="577615"/>
            <a:ext cx="4488558" cy="4554121"/>
          </a:xfrm>
          <a:prstGeom prst="rect">
            <a:avLst/>
          </a:prstGeom>
        </p:spPr>
      </p:pic>
    </p:spTree>
    <p:extLst>
      <p:ext uri="{BB962C8B-B14F-4D97-AF65-F5344CB8AC3E}">
        <p14:creationId xmlns:p14="http://schemas.microsoft.com/office/powerpoint/2010/main" val="1845065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9652516-D650-F1D3-0EE4-FACF4BB19D16}"/>
              </a:ext>
            </a:extLst>
          </p:cNvPr>
          <p:cNvSpPr>
            <a:spLocks noGrp="1"/>
          </p:cNvSpPr>
          <p:nvPr>
            <p:ph type="title"/>
          </p:nvPr>
        </p:nvSpPr>
        <p:spPr/>
        <p:txBody>
          <a:bodyPr/>
          <a:lstStyle/>
          <a:p>
            <a:r>
              <a:rPr lang="en-US" dirty="0" err="1"/>
              <a:t>Opisi</a:t>
            </a:r>
            <a:r>
              <a:rPr lang="en-US" dirty="0"/>
              <a:t> in </a:t>
            </a:r>
            <a:r>
              <a:rPr lang="en-US" dirty="0" err="1"/>
              <a:t>kazala</a:t>
            </a:r>
            <a:endParaRPr lang="sl-SI" dirty="0"/>
          </a:p>
        </p:txBody>
      </p:sp>
      <p:pic>
        <p:nvPicPr>
          <p:cNvPr id="4" name="Označba mesta vsebine 3">
            <a:extLst>
              <a:ext uri="{FF2B5EF4-FFF2-40B4-BE49-F238E27FC236}">
                <a16:creationId xmlns:a16="http://schemas.microsoft.com/office/drawing/2014/main" id="{63C472C9-17F6-8D8D-0031-623428C0CF9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7792" y="1690688"/>
            <a:ext cx="6834538" cy="4351338"/>
          </a:xfrm>
          <a:prstGeom prst="rect">
            <a:avLst/>
          </a:prstGeom>
        </p:spPr>
      </p:pic>
      <p:pic>
        <p:nvPicPr>
          <p:cNvPr id="5" name="Slika 4">
            <a:extLst>
              <a:ext uri="{FF2B5EF4-FFF2-40B4-BE49-F238E27FC236}">
                <a16:creationId xmlns:a16="http://schemas.microsoft.com/office/drawing/2014/main" id="{BDE8573B-25EA-47D2-A2CF-3879BC88F1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2910" y="1806561"/>
            <a:ext cx="4653734" cy="4235465"/>
          </a:xfrm>
          <a:prstGeom prst="rect">
            <a:avLst/>
          </a:prstGeom>
        </p:spPr>
      </p:pic>
    </p:spTree>
    <p:extLst>
      <p:ext uri="{BB962C8B-B14F-4D97-AF65-F5344CB8AC3E}">
        <p14:creationId xmlns:p14="http://schemas.microsoft.com/office/powerpoint/2010/main" val="6708919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dirty="0">
                <a:hlinkClick r:id="rId2" action="ppaction://hlinkfile"/>
              </a:rPr>
              <a:t>NAPOJ.SI</a:t>
            </a:r>
            <a:endParaRPr lang="sl-SI" dirty="0"/>
          </a:p>
        </p:txBody>
      </p:sp>
      <p:sp>
        <p:nvSpPr>
          <p:cNvPr id="3" name="Označba mesta vsebine 2"/>
          <p:cNvSpPr>
            <a:spLocks noGrp="1"/>
          </p:cNvSpPr>
          <p:nvPr>
            <p:ph idx="1"/>
          </p:nvPr>
        </p:nvSpPr>
        <p:spPr>
          <a:xfrm>
            <a:off x="838200" y="1825624"/>
            <a:ext cx="5082309" cy="5032375"/>
          </a:xfrm>
        </p:spPr>
        <p:txBody>
          <a:bodyPr>
            <a:normAutofit/>
          </a:bodyPr>
          <a:lstStyle/>
          <a:p>
            <a:r>
              <a:rPr lang="sl-SI" dirty="0"/>
              <a:t>Posnetki na voljo na: </a:t>
            </a:r>
            <a:r>
              <a:rPr lang="sl-SI" dirty="0">
                <a:hlinkClick r:id="rId3"/>
              </a:rPr>
              <a:t>https://napoj.si/category/gradiva/posnetki-vox/</a:t>
            </a:r>
            <a:endParaRPr lang="sl-SI" dirty="0"/>
          </a:p>
          <a:p>
            <a:r>
              <a:rPr lang="sl-SI" dirty="0"/>
              <a:t>Na voljo so tudi gradiva, ki so jih pripravili predavatelji.</a:t>
            </a:r>
            <a:endParaRPr lang="en-US" dirty="0"/>
          </a:p>
          <a:p>
            <a:endParaRPr lang="en-US" dirty="0"/>
          </a:p>
          <a:p>
            <a:endParaRPr lang="en-US" dirty="0"/>
          </a:p>
          <a:p>
            <a:endParaRPr lang="en-US" dirty="0"/>
          </a:p>
          <a:p>
            <a:endParaRPr lang="en-US" dirty="0"/>
          </a:p>
          <a:p>
            <a:pPr marL="0" indent="0">
              <a:buNone/>
            </a:pPr>
            <a:r>
              <a:rPr lang="en-US" dirty="0">
                <a:hlinkClick r:id="rId2" action="ppaction://hlinkfile"/>
              </a:rPr>
              <a:t>NAPOJ.SI </a:t>
            </a:r>
            <a:r>
              <a:rPr lang="en-US" dirty="0" err="1"/>
              <a:t>posodabljamo</a:t>
            </a:r>
            <a:r>
              <a:rPr lang="en-US" dirty="0"/>
              <a:t> ….</a:t>
            </a:r>
            <a:endParaRPr lang="sl-SI" dirty="0"/>
          </a:p>
          <a:p>
            <a:endParaRPr lang="sl-SI" dirty="0"/>
          </a:p>
        </p:txBody>
      </p:sp>
      <p:pic>
        <p:nvPicPr>
          <p:cNvPr id="7" name="Slika 6">
            <a:extLst>
              <a:ext uri="{FF2B5EF4-FFF2-40B4-BE49-F238E27FC236}">
                <a16:creationId xmlns:a16="http://schemas.microsoft.com/office/drawing/2014/main" id="{8C5ED71C-4A85-962C-B550-EEE9B05D53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0359" y="318652"/>
            <a:ext cx="5917949" cy="5658152"/>
          </a:xfrm>
          <a:prstGeom prst="rect">
            <a:avLst/>
          </a:prstGeom>
        </p:spPr>
      </p:pic>
    </p:spTree>
    <p:extLst>
      <p:ext uri="{BB962C8B-B14F-4D97-AF65-F5344CB8AC3E}">
        <p14:creationId xmlns:p14="http://schemas.microsoft.com/office/powerpoint/2010/main" val="35851047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Naslov 1">
            <a:extLst>
              <a:ext uri="{FF2B5EF4-FFF2-40B4-BE49-F238E27FC236}">
                <a16:creationId xmlns:a16="http://schemas.microsoft.com/office/drawing/2014/main" id="{482D3318-D6ED-ED8E-FEDD-F9A5B05E7B19}"/>
              </a:ext>
            </a:extLst>
          </p:cNvPr>
          <p:cNvSpPr>
            <a:spLocks noGrp="1"/>
          </p:cNvSpPr>
          <p:nvPr>
            <p:ph type="title"/>
          </p:nvPr>
        </p:nvSpPr>
        <p:spPr>
          <a:xfrm>
            <a:off x="640080" y="1243013"/>
            <a:ext cx="3855720" cy="4371974"/>
          </a:xfrm>
        </p:spPr>
        <p:txBody>
          <a:bodyPr>
            <a:normAutofit/>
          </a:bodyPr>
          <a:lstStyle/>
          <a:p>
            <a:r>
              <a:rPr lang="en-US" sz="3600" dirty="0" err="1">
                <a:solidFill>
                  <a:schemeClr val="tx2"/>
                </a:solidFill>
              </a:rPr>
              <a:t>Želje</a:t>
            </a:r>
            <a:r>
              <a:rPr lang="en-US" sz="3600" dirty="0">
                <a:solidFill>
                  <a:schemeClr val="tx2"/>
                </a:solidFill>
              </a:rPr>
              <a:t> za </a:t>
            </a:r>
            <a:r>
              <a:rPr lang="en-US" sz="3600" dirty="0" err="1">
                <a:solidFill>
                  <a:schemeClr val="tx2"/>
                </a:solidFill>
              </a:rPr>
              <a:t>prihodnje</a:t>
            </a:r>
            <a:br>
              <a:rPr lang="en-US" sz="3600" dirty="0">
                <a:solidFill>
                  <a:schemeClr val="tx2"/>
                </a:solidFill>
              </a:rPr>
            </a:br>
            <a:br>
              <a:rPr lang="en-US" sz="3600" dirty="0">
                <a:solidFill>
                  <a:schemeClr val="tx2"/>
                </a:solidFill>
              </a:rPr>
            </a:br>
            <a:r>
              <a:rPr lang="en-US" sz="3600" dirty="0">
                <a:solidFill>
                  <a:schemeClr val="tx2"/>
                </a:solidFill>
              </a:rPr>
              <a:t>            </a:t>
            </a:r>
            <a:r>
              <a:rPr lang="en-US" sz="2400" dirty="0" err="1">
                <a:solidFill>
                  <a:schemeClr val="tx2"/>
                </a:solidFill>
              </a:rPr>
              <a:t>Udeleženci</a:t>
            </a:r>
            <a:br>
              <a:rPr lang="en-US" sz="3600" dirty="0">
                <a:solidFill>
                  <a:schemeClr val="tx2"/>
                </a:solidFill>
              </a:rPr>
            </a:br>
            <a:endParaRPr lang="sl-SI" sz="3600" dirty="0">
              <a:solidFill>
                <a:schemeClr val="tx2"/>
              </a:solidFill>
            </a:endParaRPr>
          </a:p>
        </p:txBody>
      </p:sp>
      <p:sp>
        <p:nvSpPr>
          <p:cNvPr id="3" name="Označba mesta vsebine 2">
            <a:extLst>
              <a:ext uri="{FF2B5EF4-FFF2-40B4-BE49-F238E27FC236}">
                <a16:creationId xmlns:a16="http://schemas.microsoft.com/office/drawing/2014/main" id="{B45C54CA-6714-DAA3-0E50-7AC91CE042EC}"/>
              </a:ext>
            </a:extLst>
          </p:cNvPr>
          <p:cNvSpPr>
            <a:spLocks noGrp="1"/>
          </p:cNvSpPr>
          <p:nvPr>
            <p:ph idx="1"/>
          </p:nvPr>
        </p:nvSpPr>
        <p:spPr>
          <a:xfrm>
            <a:off x="5995319" y="375197"/>
            <a:ext cx="5398105" cy="6100079"/>
          </a:xfrm>
        </p:spPr>
        <p:txBody>
          <a:bodyPr anchor="ctr">
            <a:noAutofit/>
          </a:bodyPr>
          <a:lstStyle/>
          <a:p>
            <a:pPr lvl="1"/>
            <a:r>
              <a:rPr lang="en-US" sz="1400" b="0" i="0" dirty="0" err="1">
                <a:solidFill>
                  <a:srgbClr val="333333"/>
                </a:solidFill>
                <a:effectLst/>
              </a:rPr>
              <a:t>Priprave</a:t>
            </a:r>
            <a:r>
              <a:rPr lang="en-US" sz="1400" b="0" i="0" dirty="0">
                <a:solidFill>
                  <a:srgbClr val="333333"/>
                </a:solidFill>
                <a:effectLst/>
              </a:rPr>
              <a:t> </a:t>
            </a:r>
            <a:r>
              <a:rPr lang="en-US" sz="1400" b="0" i="0" dirty="0" err="1">
                <a:solidFill>
                  <a:srgbClr val="333333"/>
                </a:solidFill>
                <a:effectLst/>
              </a:rPr>
              <a:t>na</a:t>
            </a:r>
            <a:r>
              <a:rPr lang="en-US" sz="1400" b="0" i="0" dirty="0">
                <a:solidFill>
                  <a:srgbClr val="333333"/>
                </a:solidFill>
                <a:effectLst/>
              </a:rPr>
              <a:t> </a:t>
            </a:r>
            <a:r>
              <a:rPr lang="en-US" sz="1400" b="0" i="0" dirty="0" err="1">
                <a:solidFill>
                  <a:srgbClr val="333333"/>
                </a:solidFill>
                <a:effectLst/>
              </a:rPr>
              <a:t>računalniška</a:t>
            </a:r>
            <a:r>
              <a:rPr lang="en-US" sz="1400" b="0" i="0" dirty="0">
                <a:solidFill>
                  <a:srgbClr val="333333"/>
                </a:solidFill>
                <a:effectLst/>
              </a:rPr>
              <a:t> </a:t>
            </a:r>
            <a:r>
              <a:rPr lang="en-US" sz="1400" b="0" i="0" dirty="0" err="1">
                <a:solidFill>
                  <a:srgbClr val="333333"/>
                </a:solidFill>
                <a:effectLst/>
              </a:rPr>
              <a:t>tekmovanja</a:t>
            </a:r>
            <a:endParaRPr lang="en-US" sz="1400" b="0" i="0" dirty="0">
              <a:solidFill>
                <a:srgbClr val="333333"/>
              </a:solidFill>
              <a:effectLst/>
            </a:endParaRPr>
          </a:p>
          <a:p>
            <a:pPr lvl="1"/>
            <a:r>
              <a:rPr lang="sl-SI" sz="1400" b="0" i="0" dirty="0">
                <a:solidFill>
                  <a:srgbClr val="333333"/>
                </a:solidFill>
                <a:effectLst/>
              </a:rPr>
              <a:t>predstavitev tega kar delajo učenci</a:t>
            </a:r>
            <a:endParaRPr lang="en-US" sz="1400" b="0" i="0" dirty="0">
              <a:solidFill>
                <a:srgbClr val="333333"/>
              </a:solidFill>
              <a:effectLst/>
            </a:endParaRPr>
          </a:p>
          <a:p>
            <a:pPr lvl="1"/>
            <a:r>
              <a:rPr lang="sl-SI" sz="1400" b="0" i="0" dirty="0">
                <a:solidFill>
                  <a:srgbClr val="333333"/>
                </a:solidFill>
                <a:effectLst/>
              </a:rPr>
              <a:t>vrednotenje in ocenjevanje izbirnih računalniških predmetov - izkušnje</a:t>
            </a:r>
            <a:endParaRPr lang="en-US" sz="1400" dirty="0">
              <a:solidFill>
                <a:srgbClr val="333333"/>
              </a:solidFill>
            </a:endParaRPr>
          </a:p>
          <a:p>
            <a:pPr lvl="1"/>
            <a:r>
              <a:rPr lang="sl-SI" sz="1400" b="0" i="0" dirty="0">
                <a:solidFill>
                  <a:srgbClr val="333333"/>
                </a:solidFill>
                <a:effectLst/>
              </a:rPr>
              <a:t>vključiti tudi teme kot so npr. infrastruktura omrežja, varnost omrežja, varnost podatkov,...,</a:t>
            </a:r>
            <a:endParaRPr lang="en-US" sz="1400" b="0" i="0" dirty="0">
              <a:solidFill>
                <a:srgbClr val="333333"/>
              </a:solidFill>
              <a:effectLst/>
            </a:endParaRPr>
          </a:p>
          <a:p>
            <a:pPr lvl="1"/>
            <a:r>
              <a:rPr lang="sl-SI" sz="1400" b="0" i="0" dirty="0">
                <a:solidFill>
                  <a:srgbClr val="333333"/>
                </a:solidFill>
                <a:effectLst/>
              </a:rPr>
              <a:t>vzpon programov umetne inteligence za vsakdanjo rabo</a:t>
            </a:r>
            <a:endParaRPr lang="en-US" sz="1400" dirty="0">
              <a:solidFill>
                <a:srgbClr val="333333"/>
              </a:solidFill>
            </a:endParaRPr>
          </a:p>
          <a:p>
            <a:pPr lvl="1"/>
            <a:r>
              <a:rPr lang="sl-SI" sz="1400" b="0" i="0" dirty="0">
                <a:solidFill>
                  <a:srgbClr val="333333"/>
                </a:solidFill>
                <a:effectLst/>
              </a:rPr>
              <a:t> o izdelavi mobilnih aplikacijah in uporabi le teh za skupnost v kateri učenci živijo,</a:t>
            </a:r>
            <a:endParaRPr lang="en-US" sz="1400" b="0" i="0" dirty="0">
              <a:solidFill>
                <a:srgbClr val="333333"/>
              </a:solidFill>
              <a:effectLst/>
            </a:endParaRPr>
          </a:p>
          <a:p>
            <a:pPr lvl="1"/>
            <a:r>
              <a:rPr lang="sl-SI" sz="1400" b="0" i="0" dirty="0">
                <a:solidFill>
                  <a:srgbClr val="333333"/>
                </a:solidFill>
                <a:effectLst/>
              </a:rPr>
              <a:t>kako vpeljati osnove </a:t>
            </a:r>
            <a:r>
              <a:rPr lang="sl-SI" sz="1400" b="0" i="0" dirty="0" err="1">
                <a:solidFill>
                  <a:srgbClr val="333333"/>
                </a:solidFill>
                <a:effectLst/>
              </a:rPr>
              <a:t>worda</a:t>
            </a:r>
            <a:r>
              <a:rPr lang="sl-SI" sz="1400" b="0" i="0" dirty="0">
                <a:solidFill>
                  <a:srgbClr val="333333"/>
                </a:solidFill>
                <a:effectLst/>
              </a:rPr>
              <a:t>, </a:t>
            </a:r>
            <a:r>
              <a:rPr lang="sl-SI" sz="1400" b="0" i="0" dirty="0" err="1">
                <a:solidFill>
                  <a:srgbClr val="333333"/>
                </a:solidFill>
                <a:effectLst/>
              </a:rPr>
              <a:t>ppt</a:t>
            </a:r>
            <a:r>
              <a:rPr lang="sl-SI" sz="1400" b="0" i="0" dirty="0">
                <a:solidFill>
                  <a:srgbClr val="333333"/>
                </a:solidFill>
                <a:effectLst/>
              </a:rPr>
              <a:t>,</a:t>
            </a:r>
            <a:r>
              <a:rPr lang="sl-SI" sz="1400" b="0" i="0" dirty="0" err="1">
                <a:solidFill>
                  <a:srgbClr val="333333"/>
                </a:solidFill>
                <a:effectLst/>
              </a:rPr>
              <a:t>excella</a:t>
            </a:r>
            <a:r>
              <a:rPr lang="sl-SI" sz="1400" b="0" i="0" dirty="0">
                <a:solidFill>
                  <a:srgbClr val="333333"/>
                </a:solidFill>
                <a:effectLst/>
              </a:rPr>
              <a:t> ipd v </a:t>
            </a:r>
            <a:r>
              <a:rPr lang="sl-SI" sz="1400" b="0" i="0" dirty="0" err="1">
                <a:solidFill>
                  <a:srgbClr val="333333"/>
                </a:solidFill>
                <a:effectLst/>
              </a:rPr>
              <a:t>2.vio</a:t>
            </a:r>
            <a:endParaRPr lang="en-US" sz="1400" b="0" i="0" dirty="0">
              <a:solidFill>
                <a:srgbClr val="333333"/>
              </a:solidFill>
              <a:effectLst/>
            </a:endParaRPr>
          </a:p>
          <a:p>
            <a:pPr lvl="1"/>
            <a:r>
              <a:rPr lang="sl-SI" sz="1400" b="0" i="0" dirty="0">
                <a:solidFill>
                  <a:srgbClr val="333333"/>
                </a:solidFill>
                <a:effectLst/>
              </a:rPr>
              <a:t>kako poučevati/ko</a:t>
            </a:r>
            <a:r>
              <a:rPr lang="en-US" sz="1400" b="0" i="0" dirty="0">
                <a:solidFill>
                  <a:srgbClr val="333333"/>
                </a:solidFill>
                <a:effectLst/>
              </a:rPr>
              <a:t>o</a:t>
            </a:r>
            <a:r>
              <a:rPr lang="sl-SI" sz="1400" b="0" i="0" dirty="0" err="1">
                <a:solidFill>
                  <a:srgbClr val="333333"/>
                </a:solidFill>
                <a:effectLst/>
              </a:rPr>
              <a:t>rdinirati</a:t>
            </a:r>
            <a:r>
              <a:rPr lang="sl-SI" sz="1400" b="0" i="0" dirty="0">
                <a:solidFill>
                  <a:srgbClr val="333333"/>
                </a:solidFill>
                <a:effectLst/>
              </a:rPr>
              <a:t> pouk v prihodnosti</a:t>
            </a:r>
            <a:endParaRPr lang="en-US" sz="1400" dirty="0">
              <a:solidFill>
                <a:srgbClr val="333333"/>
              </a:solidFill>
            </a:endParaRPr>
          </a:p>
          <a:p>
            <a:pPr lvl="1"/>
            <a:r>
              <a:rPr lang="pl-PL" sz="1400" b="0" i="0" dirty="0">
                <a:solidFill>
                  <a:srgbClr val="333333"/>
                </a:solidFill>
                <a:effectLst/>
              </a:rPr>
              <a:t>čim več idej, ki so uporabne za sam pouk</a:t>
            </a:r>
            <a:endParaRPr lang="en-US" sz="1400" b="0" i="0" dirty="0">
              <a:solidFill>
                <a:srgbClr val="333333"/>
              </a:solidFill>
              <a:effectLst/>
            </a:endParaRPr>
          </a:p>
          <a:p>
            <a:pPr lvl="1"/>
            <a:r>
              <a:rPr lang="sl-SI" sz="1400" b="0" i="0" dirty="0">
                <a:solidFill>
                  <a:srgbClr val="000000"/>
                </a:solidFill>
                <a:effectLst/>
              </a:rPr>
              <a:t>Kako poučujem temo X - izkušnje iz prakse</a:t>
            </a:r>
          </a:p>
          <a:p>
            <a:pPr lvl="1"/>
            <a:r>
              <a:rPr lang="sl-SI" sz="1400" b="0" i="0" dirty="0">
                <a:solidFill>
                  <a:srgbClr val="000000"/>
                </a:solidFill>
                <a:effectLst/>
              </a:rPr>
              <a:t>Programiranje z delčki in prehod v Python</a:t>
            </a:r>
          </a:p>
          <a:p>
            <a:pPr lvl="1"/>
            <a:r>
              <a:rPr lang="sl-SI" sz="1400" b="0" i="0" dirty="0">
                <a:solidFill>
                  <a:srgbClr val="000000"/>
                </a:solidFill>
                <a:effectLst/>
              </a:rPr>
              <a:t>Ne vem, kako učiti tole ... izmenjava namigov, idej ...</a:t>
            </a:r>
          </a:p>
          <a:p>
            <a:pPr lvl="1"/>
            <a:r>
              <a:rPr lang="sl-SI" sz="1400" b="0" i="0" dirty="0">
                <a:solidFill>
                  <a:srgbClr val="000000"/>
                </a:solidFill>
                <a:effectLst/>
              </a:rPr>
              <a:t>Didaktični prijemi pri poučevanju programiranja</a:t>
            </a:r>
            <a:endParaRPr lang="en-US" sz="1400" b="0" i="0" dirty="0">
              <a:solidFill>
                <a:srgbClr val="000000"/>
              </a:solidFill>
              <a:effectLst/>
            </a:endParaRPr>
          </a:p>
          <a:p>
            <a:pPr lvl="1"/>
            <a:r>
              <a:rPr lang="sl-SI" sz="1400" dirty="0">
                <a:solidFill>
                  <a:srgbClr val="000000"/>
                </a:solidFill>
              </a:rPr>
              <a:t>Zanimive podatkovne strukture</a:t>
            </a:r>
          </a:p>
          <a:p>
            <a:pPr lvl="1"/>
            <a:r>
              <a:rPr lang="sl-SI" sz="1400" b="0" i="0" dirty="0">
                <a:solidFill>
                  <a:srgbClr val="000000"/>
                </a:solidFill>
                <a:effectLst/>
              </a:rPr>
              <a:t>Novosti na področju didaktike poučevanja računalništva</a:t>
            </a:r>
          </a:p>
          <a:p>
            <a:pPr lvl="1"/>
            <a:r>
              <a:rPr lang="sl-SI" sz="1400" b="0" i="0" dirty="0">
                <a:solidFill>
                  <a:srgbClr val="000000"/>
                </a:solidFill>
                <a:effectLst/>
              </a:rPr>
              <a:t>Sobe pobegov kot motivacijsko sredstvo tako pri ponavljanju kot spoznavanju nove snovi</a:t>
            </a:r>
            <a:endParaRPr lang="en-US" sz="1400" b="0" i="0" dirty="0">
              <a:solidFill>
                <a:srgbClr val="000000"/>
              </a:solidFill>
              <a:effectLst/>
            </a:endParaRPr>
          </a:p>
          <a:p>
            <a:pPr lvl="1"/>
            <a:r>
              <a:rPr lang="en-US" sz="1400" dirty="0">
                <a:solidFill>
                  <a:srgbClr val="000000"/>
                </a:solidFill>
              </a:rPr>
              <a:t>…</a:t>
            </a:r>
            <a:endParaRPr lang="sl-SI" sz="1400" b="0" i="0" dirty="0">
              <a:solidFill>
                <a:srgbClr val="000000"/>
              </a:solidFill>
              <a:effectLst/>
            </a:endParaRPr>
          </a:p>
          <a:p>
            <a:pPr lvl="1"/>
            <a:endParaRPr lang="en-US" sz="1400" b="0" i="0" dirty="0">
              <a:solidFill>
                <a:srgbClr val="333333"/>
              </a:solidFill>
              <a:effectLst/>
            </a:endParaRPr>
          </a:p>
          <a:p>
            <a:pPr lvl="1"/>
            <a:endParaRPr lang="en-US" sz="1400" dirty="0">
              <a:solidFill>
                <a:srgbClr val="333333"/>
              </a:solidFill>
            </a:endParaRPr>
          </a:p>
          <a:p>
            <a:pPr lvl="1"/>
            <a:endParaRPr lang="en-US" sz="1400" dirty="0">
              <a:solidFill>
                <a:schemeClr val="tx2"/>
              </a:solidFill>
            </a:endParaRPr>
          </a:p>
        </p:txBody>
      </p:sp>
    </p:spTree>
    <p:extLst>
      <p:ext uri="{BB962C8B-B14F-4D97-AF65-F5344CB8AC3E}">
        <p14:creationId xmlns:p14="http://schemas.microsoft.com/office/powerpoint/2010/main" val="16375576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Naslov 1">
            <a:extLst>
              <a:ext uri="{FF2B5EF4-FFF2-40B4-BE49-F238E27FC236}">
                <a16:creationId xmlns:a16="http://schemas.microsoft.com/office/drawing/2014/main" id="{482D3318-D6ED-ED8E-FEDD-F9A5B05E7B19}"/>
              </a:ext>
            </a:extLst>
          </p:cNvPr>
          <p:cNvSpPr>
            <a:spLocks noGrp="1"/>
          </p:cNvSpPr>
          <p:nvPr>
            <p:ph type="title"/>
          </p:nvPr>
        </p:nvSpPr>
        <p:spPr>
          <a:xfrm>
            <a:off x="640080" y="1243013"/>
            <a:ext cx="3855720" cy="4371974"/>
          </a:xfrm>
        </p:spPr>
        <p:txBody>
          <a:bodyPr>
            <a:normAutofit/>
          </a:bodyPr>
          <a:lstStyle/>
          <a:p>
            <a:r>
              <a:rPr lang="en-US" sz="3600" dirty="0" err="1">
                <a:solidFill>
                  <a:schemeClr val="tx2"/>
                </a:solidFill>
              </a:rPr>
              <a:t>Želje</a:t>
            </a:r>
            <a:r>
              <a:rPr lang="en-US" sz="3600" dirty="0">
                <a:solidFill>
                  <a:schemeClr val="tx2"/>
                </a:solidFill>
              </a:rPr>
              <a:t> za </a:t>
            </a:r>
            <a:r>
              <a:rPr lang="en-US" sz="3600" dirty="0" err="1">
                <a:solidFill>
                  <a:schemeClr val="tx2"/>
                </a:solidFill>
              </a:rPr>
              <a:t>prihodnje</a:t>
            </a:r>
            <a:br>
              <a:rPr lang="en-US" sz="3600" dirty="0">
                <a:solidFill>
                  <a:schemeClr val="tx2"/>
                </a:solidFill>
              </a:rPr>
            </a:br>
            <a:br>
              <a:rPr lang="en-US" sz="3600" dirty="0">
                <a:solidFill>
                  <a:schemeClr val="tx2"/>
                </a:solidFill>
              </a:rPr>
            </a:br>
            <a:r>
              <a:rPr lang="en-US" sz="3600" dirty="0">
                <a:solidFill>
                  <a:schemeClr val="tx2"/>
                </a:solidFill>
              </a:rPr>
              <a:t>            </a:t>
            </a:r>
            <a:r>
              <a:rPr lang="en-US" sz="2400" dirty="0" err="1">
                <a:solidFill>
                  <a:schemeClr val="tx2"/>
                </a:solidFill>
              </a:rPr>
              <a:t>Organizatorji</a:t>
            </a:r>
            <a:br>
              <a:rPr lang="en-US" sz="3600" dirty="0">
                <a:solidFill>
                  <a:schemeClr val="tx2"/>
                </a:solidFill>
              </a:rPr>
            </a:br>
            <a:endParaRPr lang="sl-SI" sz="3600" dirty="0">
              <a:solidFill>
                <a:schemeClr val="tx2"/>
              </a:solidFill>
            </a:endParaRPr>
          </a:p>
        </p:txBody>
      </p:sp>
      <p:sp>
        <p:nvSpPr>
          <p:cNvPr id="3" name="Označba mesta vsebine 2">
            <a:extLst>
              <a:ext uri="{FF2B5EF4-FFF2-40B4-BE49-F238E27FC236}">
                <a16:creationId xmlns:a16="http://schemas.microsoft.com/office/drawing/2014/main" id="{B45C54CA-6714-DAA3-0E50-7AC91CE042EC}"/>
              </a:ext>
            </a:extLst>
          </p:cNvPr>
          <p:cNvSpPr>
            <a:spLocks noGrp="1"/>
          </p:cNvSpPr>
          <p:nvPr>
            <p:ph idx="1"/>
          </p:nvPr>
        </p:nvSpPr>
        <p:spPr>
          <a:xfrm>
            <a:off x="6172200" y="804672"/>
            <a:ext cx="5221224" cy="2828103"/>
          </a:xfrm>
        </p:spPr>
        <p:txBody>
          <a:bodyPr anchor="ctr">
            <a:normAutofit/>
          </a:bodyPr>
          <a:lstStyle/>
          <a:p>
            <a:pPr lvl="1"/>
            <a:r>
              <a:rPr lang="en-US" sz="1800" dirty="0" err="1">
                <a:solidFill>
                  <a:schemeClr val="tx2"/>
                </a:solidFill>
              </a:rPr>
              <a:t>Čim</a:t>
            </a:r>
            <a:r>
              <a:rPr lang="en-US" sz="1800" dirty="0">
                <a:solidFill>
                  <a:schemeClr val="tx2"/>
                </a:solidFill>
              </a:rPr>
              <a:t> </a:t>
            </a:r>
            <a:r>
              <a:rPr lang="en-US" sz="1800" dirty="0" err="1">
                <a:solidFill>
                  <a:schemeClr val="tx2"/>
                </a:solidFill>
              </a:rPr>
              <a:t>večje</a:t>
            </a:r>
            <a:r>
              <a:rPr lang="en-US" sz="1800" dirty="0">
                <a:solidFill>
                  <a:schemeClr val="tx2"/>
                </a:solidFill>
              </a:rPr>
              <a:t> </a:t>
            </a:r>
            <a:r>
              <a:rPr lang="en-US" sz="1800" dirty="0" err="1">
                <a:solidFill>
                  <a:schemeClr val="tx2"/>
                </a:solidFill>
              </a:rPr>
              <a:t>število</a:t>
            </a:r>
            <a:r>
              <a:rPr lang="en-US" sz="1800" dirty="0">
                <a:solidFill>
                  <a:schemeClr val="tx2"/>
                </a:solidFill>
              </a:rPr>
              <a:t> </a:t>
            </a:r>
            <a:r>
              <a:rPr lang="en-US" sz="1800" dirty="0" err="1">
                <a:solidFill>
                  <a:schemeClr val="tx2"/>
                </a:solidFill>
              </a:rPr>
              <a:t>udeležencev</a:t>
            </a:r>
            <a:r>
              <a:rPr lang="en-US" sz="1800" dirty="0">
                <a:solidFill>
                  <a:schemeClr val="tx2"/>
                </a:solidFill>
              </a:rPr>
              <a:t>  ;-)</a:t>
            </a:r>
          </a:p>
          <a:p>
            <a:pPr lvl="1"/>
            <a:r>
              <a:rPr lang="en-US" sz="1800" dirty="0" err="1">
                <a:solidFill>
                  <a:schemeClr val="tx2"/>
                </a:solidFill>
              </a:rPr>
              <a:t>Raznolikost</a:t>
            </a:r>
            <a:r>
              <a:rPr lang="en-US" sz="1800" dirty="0">
                <a:solidFill>
                  <a:schemeClr val="tx2"/>
                </a:solidFill>
              </a:rPr>
              <a:t> </a:t>
            </a:r>
            <a:r>
              <a:rPr lang="en-US" sz="1800" dirty="0" err="1">
                <a:solidFill>
                  <a:schemeClr val="tx2"/>
                </a:solidFill>
              </a:rPr>
              <a:t>tem</a:t>
            </a:r>
            <a:endParaRPr lang="en-US" sz="1800" dirty="0">
              <a:solidFill>
                <a:schemeClr val="tx2"/>
              </a:solidFill>
            </a:endParaRPr>
          </a:p>
          <a:p>
            <a:pPr lvl="1"/>
            <a:r>
              <a:rPr lang="en-US" sz="1800" dirty="0" err="1">
                <a:solidFill>
                  <a:schemeClr val="tx2"/>
                </a:solidFill>
              </a:rPr>
              <a:t>Čim</a:t>
            </a:r>
            <a:r>
              <a:rPr lang="en-US" sz="1800" dirty="0">
                <a:solidFill>
                  <a:schemeClr val="tx2"/>
                </a:solidFill>
              </a:rPr>
              <a:t> </a:t>
            </a:r>
            <a:r>
              <a:rPr lang="en-US" sz="1800" dirty="0" err="1">
                <a:solidFill>
                  <a:schemeClr val="tx2"/>
                </a:solidFill>
              </a:rPr>
              <a:t>večja</a:t>
            </a:r>
            <a:r>
              <a:rPr lang="en-US" sz="1800" dirty="0">
                <a:solidFill>
                  <a:schemeClr val="tx2"/>
                </a:solidFill>
              </a:rPr>
              <a:t> </a:t>
            </a:r>
            <a:r>
              <a:rPr lang="en-US" sz="1800" dirty="0" err="1">
                <a:solidFill>
                  <a:schemeClr val="tx2"/>
                </a:solidFill>
              </a:rPr>
              <a:t>pripravljenost</a:t>
            </a:r>
            <a:r>
              <a:rPr lang="en-US" sz="1800" dirty="0">
                <a:solidFill>
                  <a:schemeClr val="tx2"/>
                </a:solidFill>
              </a:rPr>
              <a:t> </a:t>
            </a:r>
            <a:r>
              <a:rPr lang="en-US" sz="1800" dirty="0" err="1">
                <a:solidFill>
                  <a:schemeClr val="tx2"/>
                </a:solidFill>
              </a:rPr>
              <a:t>udeležencev</a:t>
            </a:r>
            <a:r>
              <a:rPr lang="en-US" sz="1800" dirty="0">
                <a:solidFill>
                  <a:schemeClr val="tx2"/>
                </a:solidFill>
              </a:rPr>
              <a:t> </a:t>
            </a:r>
            <a:r>
              <a:rPr lang="en-US" sz="1800" dirty="0" err="1">
                <a:solidFill>
                  <a:schemeClr val="tx2"/>
                </a:solidFill>
              </a:rPr>
              <a:t>prikazati</a:t>
            </a:r>
            <a:r>
              <a:rPr lang="en-US" sz="1800" dirty="0">
                <a:solidFill>
                  <a:schemeClr val="tx2"/>
                </a:solidFill>
              </a:rPr>
              <a:t> </a:t>
            </a:r>
            <a:r>
              <a:rPr lang="en-US" sz="1800" dirty="0" err="1">
                <a:solidFill>
                  <a:schemeClr val="tx2"/>
                </a:solidFill>
              </a:rPr>
              <a:t>svoje</a:t>
            </a:r>
            <a:r>
              <a:rPr lang="en-US" sz="1800" dirty="0">
                <a:solidFill>
                  <a:schemeClr val="tx2"/>
                </a:solidFill>
              </a:rPr>
              <a:t>  </a:t>
            </a:r>
            <a:r>
              <a:rPr lang="en-US" sz="1800" dirty="0" err="1">
                <a:solidFill>
                  <a:schemeClr val="tx2"/>
                </a:solidFill>
              </a:rPr>
              <a:t>teme</a:t>
            </a:r>
            <a:r>
              <a:rPr lang="en-US" sz="1800" dirty="0">
                <a:solidFill>
                  <a:schemeClr val="tx2"/>
                </a:solidFill>
              </a:rPr>
              <a:t> </a:t>
            </a:r>
          </a:p>
          <a:p>
            <a:pPr lvl="1"/>
            <a:r>
              <a:rPr lang="en-US" sz="1800" dirty="0" err="1">
                <a:solidFill>
                  <a:schemeClr val="tx2"/>
                </a:solidFill>
              </a:rPr>
              <a:t>Teme</a:t>
            </a:r>
            <a:r>
              <a:rPr lang="en-US" sz="1800" dirty="0">
                <a:solidFill>
                  <a:schemeClr val="tx2"/>
                </a:solidFill>
              </a:rPr>
              <a:t> v </a:t>
            </a:r>
            <a:r>
              <a:rPr lang="en-US" sz="1800" dirty="0" err="1">
                <a:solidFill>
                  <a:schemeClr val="tx2"/>
                </a:solidFill>
              </a:rPr>
              <a:t>stilu</a:t>
            </a:r>
            <a:r>
              <a:rPr lang="en-US" sz="1800" dirty="0">
                <a:solidFill>
                  <a:schemeClr val="tx2"/>
                </a:solidFill>
              </a:rPr>
              <a:t> "dobra </a:t>
            </a:r>
            <a:r>
              <a:rPr lang="en-US" sz="1800" dirty="0" err="1">
                <a:solidFill>
                  <a:schemeClr val="tx2"/>
                </a:solidFill>
              </a:rPr>
              <a:t>ideja</a:t>
            </a:r>
            <a:r>
              <a:rPr lang="en-US" sz="1800" dirty="0">
                <a:solidFill>
                  <a:schemeClr val="tx2"/>
                </a:solidFill>
              </a:rPr>
              <a:t>, a v </a:t>
            </a:r>
            <a:r>
              <a:rPr lang="en-US" sz="1800" dirty="0" err="1">
                <a:solidFill>
                  <a:schemeClr val="tx2"/>
                </a:solidFill>
              </a:rPr>
              <a:t>razredu</a:t>
            </a:r>
            <a:r>
              <a:rPr lang="en-US" sz="1800" dirty="0">
                <a:solidFill>
                  <a:schemeClr val="tx2"/>
                </a:solidFill>
              </a:rPr>
              <a:t> …"</a:t>
            </a:r>
          </a:p>
          <a:p>
            <a:pPr lvl="1"/>
            <a:r>
              <a:rPr lang="en-US" sz="1800" dirty="0" err="1">
                <a:solidFill>
                  <a:schemeClr val="tx2"/>
                </a:solidFill>
              </a:rPr>
              <a:t>Aktivnost</a:t>
            </a:r>
            <a:r>
              <a:rPr lang="en-US" sz="1800" dirty="0">
                <a:solidFill>
                  <a:schemeClr val="tx2"/>
                </a:solidFill>
              </a:rPr>
              <a:t> </a:t>
            </a:r>
            <a:r>
              <a:rPr lang="en-US" sz="1800" dirty="0" err="1">
                <a:solidFill>
                  <a:schemeClr val="tx2"/>
                </a:solidFill>
              </a:rPr>
              <a:t>večine</a:t>
            </a:r>
            <a:r>
              <a:rPr lang="en-US" sz="1800" dirty="0">
                <a:solidFill>
                  <a:schemeClr val="tx2"/>
                </a:solidFill>
              </a:rPr>
              <a:t> </a:t>
            </a:r>
            <a:r>
              <a:rPr lang="en-US" sz="1800" dirty="0" err="1">
                <a:solidFill>
                  <a:schemeClr val="tx2"/>
                </a:solidFill>
              </a:rPr>
              <a:t>pri</a:t>
            </a:r>
            <a:r>
              <a:rPr lang="en-US" sz="1800" dirty="0">
                <a:solidFill>
                  <a:schemeClr val="tx2"/>
                </a:solidFill>
              </a:rPr>
              <a:t> </a:t>
            </a:r>
            <a:r>
              <a:rPr lang="en-US" sz="1800" dirty="0" err="1">
                <a:solidFill>
                  <a:schemeClr val="tx2"/>
                </a:solidFill>
              </a:rPr>
              <a:t>pogovoru</a:t>
            </a:r>
            <a:r>
              <a:rPr lang="en-US" sz="1800" dirty="0">
                <a:solidFill>
                  <a:schemeClr val="tx2"/>
                </a:solidFill>
              </a:rPr>
              <a:t> po </a:t>
            </a:r>
            <a:r>
              <a:rPr lang="en-US" sz="1800" dirty="0" err="1">
                <a:solidFill>
                  <a:schemeClr val="tx2"/>
                </a:solidFill>
              </a:rPr>
              <a:t>predstavitvah</a:t>
            </a:r>
            <a:endParaRPr lang="en-US" sz="1800" dirty="0">
              <a:solidFill>
                <a:schemeClr val="tx2"/>
              </a:solidFill>
            </a:endParaRPr>
          </a:p>
          <a:p>
            <a:pPr lvl="1"/>
            <a:endParaRPr lang="en-US" sz="1800" dirty="0">
              <a:solidFill>
                <a:schemeClr val="tx2"/>
              </a:solidFill>
            </a:endParaRPr>
          </a:p>
        </p:txBody>
      </p:sp>
      <p:sp>
        <p:nvSpPr>
          <p:cNvPr id="6" name="PoljeZBesedilom 5">
            <a:extLst>
              <a:ext uri="{FF2B5EF4-FFF2-40B4-BE49-F238E27FC236}">
                <a16:creationId xmlns:a16="http://schemas.microsoft.com/office/drawing/2014/main" id="{80C52D5C-52F4-E36E-4E99-E7D0AC06D6CA}"/>
              </a:ext>
            </a:extLst>
          </p:cNvPr>
          <p:cNvSpPr txBox="1"/>
          <p:nvPr/>
        </p:nvSpPr>
        <p:spPr>
          <a:xfrm>
            <a:off x="5833723" y="3545885"/>
            <a:ext cx="5391467" cy="1754326"/>
          </a:xfrm>
          <a:prstGeom prst="rect">
            <a:avLst/>
          </a:prstGeom>
          <a:solidFill>
            <a:srgbClr val="EE433A"/>
          </a:solidFill>
          <a:effectLst>
            <a:glow rad="228600">
              <a:srgbClr val="FF0000">
                <a:alpha val="40000"/>
              </a:srgbClr>
            </a:glow>
          </a:effectLst>
        </p:spPr>
        <p:txBody>
          <a:bodyPr wrap="square" rtlCol="0">
            <a:spAutoFit/>
          </a:bodyPr>
          <a:lstStyle/>
          <a:p>
            <a:r>
              <a:rPr lang="sl-SI" sz="3600" b="1" dirty="0"/>
              <a:t>Sreda zvečer je čas za témo </a:t>
            </a:r>
            <a:br>
              <a:rPr lang="en-US" sz="3600" b="1" dirty="0"/>
            </a:br>
            <a:r>
              <a:rPr lang="sl-SI" sz="3600" b="1" u="sng" dirty="0"/>
              <a:t>Iz prakse v prakso</a:t>
            </a:r>
            <a:r>
              <a:rPr lang="en-US" sz="1200" dirty="0">
                <a:solidFill>
                  <a:schemeClr val="tx2"/>
                </a:solidFill>
              </a:rPr>
              <a:t> </a:t>
            </a:r>
            <a:endParaRPr lang="sl-SI" sz="1200" dirty="0">
              <a:solidFill>
                <a:schemeClr val="tx2"/>
              </a:solidFill>
            </a:endParaRPr>
          </a:p>
          <a:p>
            <a:endParaRPr lang="sl-SI" sz="3600" dirty="0"/>
          </a:p>
        </p:txBody>
      </p:sp>
    </p:spTree>
    <p:extLst>
      <p:ext uri="{BB962C8B-B14F-4D97-AF65-F5344CB8AC3E}">
        <p14:creationId xmlns:p14="http://schemas.microsoft.com/office/powerpoint/2010/main" val="213725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2148CE3-BB18-AE76-3B93-1CD1DDF0711D}"/>
              </a:ext>
            </a:extLst>
          </p:cNvPr>
          <p:cNvSpPr>
            <a:spLocks noGrp="1"/>
          </p:cNvSpPr>
          <p:nvPr>
            <p:ph type="title"/>
          </p:nvPr>
        </p:nvSpPr>
        <p:spPr/>
        <p:txBody>
          <a:bodyPr>
            <a:normAutofit fontScale="90000"/>
          </a:bodyPr>
          <a:lstStyle/>
          <a:p>
            <a:r>
              <a:rPr lang="en-US" dirty="0" err="1"/>
              <a:t>Pridružite</a:t>
            </a:r>
            <a:r>
              <a:rPr lang="en-US" dirty="0"/>
              <a:t> se!</a:t>
            </a:r>
            <a:br>
              <a:rPr lang="en-US" dirty="0"/>
            </a:br>
            <a:br>
              <a:rPr lang="en-US" dirty="0"/>
            </a:br>
            <a:r>
              <a:rPr lang="pt-BR" sz="3600" b="0" i="0" dirty="0">
                <a:solidFill>
                  <a:srgbClr val="333333"/>
                </a:solidFill>
                <a:effectLst/>
                <a:latin typeface="Helvetica Neue"/>
              </a:rPr>
              <a:t>Predvidoma se vidimo </a:t>
            </a:r>
            <a:br>
              <a:rPr lang="pt-BR" sz="3600" dirty="0"/>
            </a:br>
            <a:br>
              <a:rPr lang="pt-BR" sz="3600" dirty="0"/>
            </a:br>
            <a:r>
              <a:rPr lang="pt-BR" sz="3600" b="0" i="0" dirty="0">
                <a:solidFill>
                  <a:srgbClr val="333333"/>
                </a:solidFill>
                <a:effectLst/>
                <a:latin typeface="Helvetica Neue"/>
              </a:rPr>
              <a:t>                   </a:t>
            </a:r>
            <a:r>
              <a:rPr lang="pt-BR" sz="3600" b="1" i="0" dirty="0">
                <a:solidFill>
                  <a:srgbClr val="333333"/>
                </a:solidFill>
                <a:effectLst/>
                <a:latin typeface="Helvetica Neue"/>
              </a:rPr>
              <a:t>v sredo, 4. 10. ob 19:30 na ZOOMu</a:t>
            </a:r>
            <a:endParaRPr lang="sl-SI" dirty="0"/>
          </a:p>
        </p:txBody>
      </p:sp>
      <p:pic>
        <p:nvPicPr>
          <p:cNvPr id="5" name="Slika 4" descr="Slika, ki vsebuje besede besedilo, pisava, posnetek zaslona&#10;&#10;Opis je samodejno ustvarjen">
            <a:extLst>
              <a:ext uri="{FF2B5EF4-FFF2-40B4-BE49-F238E27FC236}">
                <a16:creationId xmlns:a16="http://schemas.microsoft.com/office/drawing/2014/main" id="{13B98A55-EC23-AAD7-DB7D-C69226A2FB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2186" y="5588862"/>
            <a:ext cx="8883966" cy="1269138"/>
          </a:xfrm>
          <a:prstGeom prst="rect">
            <a:avLst/>
          </a:prstGeom>
        </p:spPr>
      </p:pic>
      <p:sp>
        <p:nvSpPr>
          <p:cNvPr id="6" name="PoljeZBesedilom 5">
            <a:extLst>
              <a:ext uri="{FF2B5EF4-FFF2-40B4-BE49-F238E27FC236}">
                <a16:creationId xmlns:a16="http://schemas.microsoft.com/office/drawing/2014/main" id="{998A8667-6BB8-CE9F-5EE1-F3C99B4D9276}"/>
              </a:ext>
            </a:extLst>
          </p:cNvPr>
          <p:cNvSpPr txBox="1"/>
          <p:nvPr/>
        </p:nvSpPr>
        <p:spPr>
          <a:xfrm>
            <a:off x="7591054" y="2252795"/>
            <a:ext cx="4153112" cy="523220"/>
          </a:xfrm>
          <a:prstGeom prst="rect">
            <a:avLst/>
          </a:prstGeom>
          <a:noFill/>
        </p:spPr>
        <p:txBody>
          <a:bodyPr wrap="square" rtlCol="0">
            <a:spAutoFit/>
          </a:bodyPr>
          <a:lstStyle/>
          <a:p>
            <a:r>
              <a:rPr lang="en-US" sz="2800" i="1" dirty="0">
                <a:hlinkClick r:id="rId3"/>
              </a:rPr>
              <a:t>Matija.Lokar@fmf.uni-lj.si</a:t>
            </a:r>
            <a:r>
              <a:rPr lang="en-US" sz="2800" i="1" dirty="0"/>
              <a:t> </a:t>
            </a:r>
            <a:endParaRPr lang="sl-SI" sz="2800" i="1" dirty="0"/>
          </a:p>
        </p:txBody>
      </p:sp>
    </p:spTree>
    <p:extLst>
      <p:ext uri="{BB962C8B-B14F-4D97-AF65-F5344CB8AC3E}">
        <p14:creationId xmlns:p14="http://schemas.microsoft.com/office/powerpoint/2010/main" val="32317478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45D6CCE0-136B-8704-89C0-FA1D9EF5FB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4382" y="273986"/>
            <a:ext cx="5077328" cy="5001861"/>
          </a:xfrm>
          <a:prstGeom prst="rect">
            <a:avLst/>
          </a:prstGeom>
        </p:spPr>
      </p:pic>
      <p:pic>
        <p:nvPicPr>
          <p:cNvPr id="5" name="Slika 4" descr="Slika, ki vsebuje besede besedilo, pisava, posnetek zaslona&#10;&#10;Opis je samodejno ustvarjen">
            <a:extLst>
              <a:ext uri="{FF2B5EF4-FFF2-40B4-BE49-F238E27FC236}">
                <a16:creationId xmlns:a16="http://schemas.microsoft.com/office/drawing/2014/main" id="{13B98A55-EC23-AAD7-DB7D-C69226A2FB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2186" y="5588862"/>
            <a:ext cx="8883966" cy="1269138"/>
          </a:xfrm>
          <a:prstGeom prst="rect">
            <a:avLst/>
          </a:prstGeom>
        </p:spPr>
      </p:pic>
    </p:spTree>
    <p:extLst>
      <p:ext uri="{BB962C8B-B14F-4D97-AF65-F5344CB8AC3E}">
        <p14:creationId xmlns:p14="http://schemas.microsoft.com/office/powerpoint/2010/main" val="1876341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1" y="2305735"/>
            <a:ext cx="8980714" cy="2585323"/>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en-GB" sz="5400" dirty="0">
                <a:latin typeface="Calibri" panose="020F0502020204030204" pitchFamily="34" charset="0"/>
                <a:ea typeface="Calibri" panose="020F0502020204030204" pitchFamily="34" charset="0"/>
                <a:cs typeface="Times New Roman" panose="02020603050405020304" pitchFamily="18" charset="0"/>
              </a:rPr>
              <a:t>"</a:t>
            </a:r>
            <a:r>
              <a:rPr lang="en-GB" sz="5400" b="1" dirty="0">
                <a:latin typeface="Calibri" panose="020F0502020204030204" pitchFamily="34" charset="0"/>
                <a:ea typeface="Calibri" panose="020F0502020204030204" pitchFamily="34" charset="0"/>
                <a:cs typeface="Times New Roman" panose="02020603050405020304" pitchFamily="18" charset="0"/>
              </a:rPr>
              <a:t>The quality of an education system cannot exceed the quality of its teachers."</a:t>
            </a:r>
            <a:r>
              <a:rPr lang="en-GB" sz="5400" dirty="0">
                <a:latin typeface="Calibri" panose="020F0502020204030204" pitchFamily="34" charset="0"/>
                <a:ea typeface="Calibri" panose="020F0502020204030204" pitchFamily="34" charset="0"/>
                <a:cs typeface="Times New Roman" panose="02020603050405020304" pitchFamily="18" charset="0"/>
              </a:rPr>
              <a:t> </a:t>
            </a:r>
            <a:endParaRPr lang="en-US" sz="5400" dirty="0"/>
          </a:p>
        </p:txBody>
      </p:sp>
      <p:sp>
        <p:nvSpPr>
          <p:cNvPr id="3" name="TextBox 2"/>
          <p:cNvSpPr txBox="1"/>
          <p:nvPr/>
        </p:nvSpPr>
        <p:spPr>
          <a:xfrm>
            <a:off x="2476499" y="5470072"/>
            <a:ext cx="9715501" cy="369332"/>
          </a:xfrm>
          <a:prstGeom prst="rect">
            <a:avLst/>
          </a:prstGeom>
          <a:noFill/>
        </p:spPr>
        <p:txBody>
          <a:bodyPr wrap="square" rtlCol="0">
            <a:spAutoFit/>
          </a:bodyPr>
          <a:lstStyle/>
          <a:p>
            <a:r>
              <a:rPr lang="sl-SI" dirty="0"/>
              <a:t>Barber, M., </a:t>
            </a:r>
            <a:r>
              <a:rPr lang="sl-SI" dirty="0" err="1"/>
              <a:t>Mourshed</a:t>
            </a:r>
            <a:r>
              <a:rPr lang="sl-SI" dirty="0"/>
              <a:t>, M. (2007), </a:t>
            </a:r>
            <a:r>
              <a:rPr lang="sl-SI" dirty="0" err="1"/>
              <a:t>How</a:t>
            </a:r>
            <a:r>
              <a:rPr lang="sl-SI" dirty="0"/>
              <a:t> the </a:t>
            </a:r>
            <a:r>
              <a:rPr lang="sl-SI" dirty="0" err="1"/>
              <a:t>world</a:t>
            </a:r>
            <a:r>
              <a:rPr lang="sl-SI" dirty="0"/>
              <a:t>'s </a:t>
            </a:r>
            <a:r>
              <a:rPr lang="sl-SI" dirty="0" err="1"/>
              <a:t>best</a:t>
            </a:r>
            <a:r>
              <a:rPr lang="sl-SI" dirty="0"/>
              <a:t>-</a:t>
            </a:r>
            <a:r>
              <a:rPr lang="sl-SI" dirty="0" err="1"/>
              <a:t>performing</a:t>
            </a:r>
            <a:r>
              <a:rPr lang="sl-SI" dirty="0"/>
              <a:t> </a:t>
            </a:r>
            <a:r>
              <a:rPr lang="sl-SI" dirty="0" err="1"/>
              <a:t>schools</a:t>
            </a:r>
            <a:r>
              <a:rPr lang="sl-SI" dirty="0"/>
              <a:t> </a:t>
            </a:r>
            <a:r>
              <a:rPr lang="sl-SI" dirty="0" err="1"/>
              <a:t>systems</a:t>
            </a:r>
            <a:r>
              <a:rPr lang="sl-SI" dirty="0"/>
              <a:t> </a:t>
            </a:r>
            <a:r>
              <a:rPr lang="sl-SI" dirty="0" err="1"/>
              <a:t>come</a:t>
            </a:r>
            <a:r>
              <a:rPr lang="sl-SI" dirty="0"/>
              <a:t> </a:t>
            </a:r>
            <a:r>
              <a:rPr lang="sl-SI" dirty="0" err="1"/>
              <a:t>out</a:t>
            </a:r>
            <a:r>
              <a:rPr lang="sl-SI" dirty="0"/>
              <a:t> on top</a:t>
            </a:r>
            <a:endParaRPr lang="en-US" dirty="0"/>
          </a:p>
        </p:txBody>
      </p:sp>
    </p:spTree>
    <p:extLst>
      <p:ext uri="{BB962C8B-B14F-4D97-AF65-F5344CB8AC3E}">
        <p14:creationId xmlns:p14="http://schemas.microsoft.com/office/powerpoint/2010/main" val="665918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a:t>Pobuda učiteljev </a:t>
            </a:r>
            <a:endParaRPr lang="en-US" dirty="0"/>
          </a:p>
        </p:txBody>
      </p:sp>
      <p:sp>
        <p:nvSpPr>
          <p:cNvPr id="3" name="Content Placeholder 2"/>
          <p:cNvSpPr>
            <a:spLocks noGrp="1"/>
          </p:cNvSpPr>
          <p:nvPr>
            <p:ph idx="1"/>
          </p:nvPr>
        </p:nvSpPr>
        <p:spPr>
          <a:xfrm>
            <a:off x="838200" y="1825625"/>
            <a:ext cx="7930243" cy="4351338"/>
          </a:xfrm>
        </p:spPr>
        <p:txBody>
          <a:bodyPr/>
          <a:lstStyle/>
          <a:p>
            <a:r>
              <a:rPr lang="sl-SI" dirty="0"/>
              <a:t>2016</a:t>
            </a:r>
          </a:p>
          <a:p>
            <a:r>
              <a:rPr lang="sl-SI" b="1" i="1" dirty="0">
                <a:solidFill>
                  <a:srgbClr val="FF0000"/>
                </a:solidFill>
              </a:rPr>
              <a:t>N</a:t>
            </a:r>
            <a:r>
              <a:rPr lang="sl-SI" i="1" dirty="0"/>
              <a:t>ačrtovanje poučevanja </a:t>
            </a:r>
            <a:r>
              <a:rPr lang="sl-SI" b="1" i="1" dirty="0">
                <a:solidFill>
                  <a:srgbClr val="FF0000"/>
                </a:solidFill>
              </a:rPr>
              <a:t>A</a:t>
            </a:r>
            <a:r>
              <a:rPr lang="sl-SI" i="1" dirty="0"/>
              <a:t>lgoritmov in </a:t>
            </a:r>
            <a:r>
              <a:rPr lang="sl-SI" b="1" i="1" dirty="0">
                <a:solidFill>
                  <a:srgbClr val="FF0000"/>
                </a:solidFill>
              </a:rPr>
              <a:t>P</a:t>
            </a:r>
            <a:r>
              <a:rPr lang="sl-SI" i="1" dirty="0"/>
              <a:t>rogramiranja ter </a:t>
            </a:r>
            <a:r>
              <a:rPr lang="sl-SI" b="1" i="1" dirty="0" err="1">
                <a:solidFill>
                  <a:srgbClr val="FF0000"/>
                </a:solidFill>
              </a:rPr>
              <a:t>O</a:t>
            </a:r>
            <a:r>
              <a:rPr lang="sl-SI" i="1" dirty="0" err="1"/>
              <a:t>rganizaci</a:t>
            </a:r>
            <a:r>
              <a:rPr lang="sl-SI" b="1" i="1" dirty="0" err="1">
                <a:solidFill>
                  <a:srgbClr val="FF0000"/>
                </a:solidFill>
              </a:rPr>
              <a:t>J</a:t>
            </a:r>
            <a:r>
              <a:rPr lang="sl-SI" i="1" dirty="0" err="1"/>
              <a:t>a</a:t>
            </a:r>
            <a:r>
              <a:rPr lang="sl-SI" i="1" dirty="0"/>
              <a:t> skupnosti</a:t>
            </a:r>
          </a:p>
          <a:p>
            <a:endParaRPr lang="sl-SI" i="1" dirty="0"/>
          </a:p>
          <a:p>
            <a:r>
              <a:rPr lang="sl-SI" i="1" dirty="0">
                <a:solidFill>
                  <a:srgbClr val="FF0000"/>
                </a:solidFill>
              </a:rPr>
              <a:t>Osnovna ideja: </a:t>
            </a:r>
            <a:r>
              <a:rPr lang="sl-SI" i="1" dirty="0"/>
              <a:t>vsi, ki poučujemo računalništvo in informatiko, se redno srečujemo in med sabo izmenjujemo znanje, gradiva in izkušnje pri poučevanju računalniških predmetov.</a:t>
            </a:r>
          </a:p>
          <a:p>
            <a:r>
              <a:rPr lang="sl-SI" dirty="0"/>
              <a:t>različne dejavnosti …</a:t>
            </a:r>
            <a:endParaRPr lang="en-US" dirty="0"/>
          </a:p>
          <a:p>
            <a:endParaRPr lang="sl-SI" dirty="0"/>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8768443" y="1"/>
            <a:ext cx="3423557" cy="3249386"/>
          </a:xfrm>
          <a:prstGeom prst="rect">
            <a:avLst/>
          </a:prstGeom>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1556782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950575" cy="2852737"/>
          </a:xfrm>
        </p:spPr>
        <p:txBody>
          <a:bodyPr/>
          <a:lstStyle/>
          <a:p>
            <a:r>
              <a:rPr lang="sl-SI" b="1" dirty="0"/>
              <a:t>IZZIVI POUČEVANJA RAČUNALNIŠKIH VSEBIN V OŠ in SŠ</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0419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l-SI" dirty="0"/>
              <a:t>Želja po (delni) formalizaciji</a:t>
            </a:r>
            <a:endParaRPr lang="en-US" dirty="0"/>
          </a:p>
        </p:txBody>
      </p:sp>
      <p:sp>
        <p:nvSpPr>
          <p:cNvPr id="5" name="Text Placeholder 4"/>
          <p:cNvSpPr>
            <a:spLocks noGrp="1"/>
          </p:cNvSpPr>
          <p:nvPr>
            <p:ph type="body" idx="1"/>
          </p:nvPr>
        </p:nvSpPr>
        <p:spPr/>
        <p:txBody>
          <a:bodyPr/>
          <a:lstStyle/>
          <a:p>
            <a:r>
              <a:rPr lang="sl-SI" dirty="0"/>
              <a:t>Seminar v okviru </a:t>
            </a:r>
            <a:r>
              <a:rPr lang="sl-SI" dirty="0" err="1"/>
              <a:t>KATISa</a:t>
            </a:r>
            <a:endParaRPr lang="en-US" dirty="0"/>
          </a:p>
        </p:txBody>
      </p:sp>
    </p:spTree>
    <p:extLst>
      <p:ext uri="{BB962C8B-B14F-4D97-AF65-F5344CB8AC3E}">
        <p14:creationId xmlns:p14="http://schemas.microsoft.com/office/powerpoint/2010/main" val="1079430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a:t>Kako</a:t>
            </a:r>
          </a:p>
        </p:txBody>
      </p:sp>
      <p:sp>
        <p:nvSpPr>
          <p:cNvPr id="3" name="Content Placeholder 2"/>
          <p:cNvSpPr>
            <a:spLocks noGrp="1"/>
          </p:cNvSpPr>
          <p:nvPr>
            <p:ph idx="1"/>
          </p:nvPr>
        </p:nvSpPr>
        <p:spPr>
          <a:xfrm>
            <a:off x="838200" y="1825625"/>
            <a:ext cx="4354433" cy="4351338"/>
          </a:xfrm>
        </p:spPr>
        <p:txBody>
          <a:bodyPr/>
          <a:lstStyle/>
          <a:p>
            <a:r>
              <a:rPr lang="sl-SI" dirty="0"/>
              <a:t>Redna srečanja</a:t>
            </a:r>
          </a:p>
          <a:p>
            <a:pPr lvl="1"/>
            <a:r>
              <a:rPr lang="sl-SI" dirty="0"/>
              <a:t>"on line" - Zoom</a:t>
            </a:r>
          </a:p>
          <a:p>
            <a:pPr lvl="1"/>
            <a:r>
              <a:rPr lang="sl-SI" dirty="0"/>
              <a:t>2x mesečno po 2 šolski uri</a:t>
            </a:r>
          </a:p>
          <a:p>
            <a:pPr lvl="1"/>
            <a:endParaRPr lang="sl-SI" dirty="0"/>
          </a:p>
          <a:p>
            <a:r>
              <a:rPr lang="en-US" dirty="0" err="1"/>
              <a:t>Praviloma</a:t>
            </a:r>
            <a:r>
              <a:rPr lang="sl-SI" dirty="0"/>
              <a:t>:</a:t>
            </a:r>
          </a:p>
          <a:p>
            <a:pPr lvl="1"/>
            <a:r>
              <a:rPr lang="sl-SI" dirty="0"/>
              <a:t>prva sreda</a:t>
            </a:r>
          </a:p>
          <a:p>
            <a:pPr lvl="1"/>
            <a:r>
              <a:rPr lang="en-US" dirty="0" err="1"/>
              <a:t>tretja</a:t>
            </a:r>
            <a:r>
              <a:rPr lang="sl-SI" dirty="0"/>
              <a:t> </a:t>
            </a:r>
            <a:r>
              <a:rPr lang="en-US" dirty="0" err="1"/>
              <a:t>sreda</a:t>
            </a:r>
            <a:endParaRPr lang="sl-SI" dirty="0"/>
          </a:p>
          <a:p>
            <a:pPr lvl="1"/>
            <a:endParaRPr lang="sl-SI" dirty="0"/>
          </a:p>
          <a:p>
            <a:pPr lvl="1"/>
            <a:r>
              <a:rPr lang="sl-SI" dirty="0"/>
              <a:t>ob </a:t>
            </a:r>
            <a:r>
              <a:rPr lang="en-US" dirty="0"/>
              <a:t>19:30</a:t>
            </a:r>
            <a:endParaRPr lang="sl-SI" dirty="0"/>
          </a:p>
          <a:p>
            <a:pPr lvl="1"/>
            <a:endParaRPr lang="sl-SI" dirty="0"/>
          </a:p>
        </p:txBody>
      </p:sp>
      <p:sp>
        <p:nvSpPr>
          <p:cNvPr id="4" name="Content Placeholder 2">
            <a:extLst>
              <a:ext uri="{FF2B5EF4-FFF2-40B4-BE49-F238E27FC236}">
                <a16:creationId xmlns:a16="http://schemas.microsoft.com/office/drawing/2014/main" id="{2AAA5C04-D37B-7DDD-B4F7-B819B06A0AD0}"/>
              </a:ext>
            </a:extLst>
          </p:cNvPr>
          <p:cNvSpPr txBox="1">
            <a:spLocks/>
          </p:cNvSpPr>
          <p:nvPr/>
        </p:nvSpPr>
        <p:spPr>
          <a:xfrm>
            <a:off x="6295636" y="3541748"/>
            <a:ext cx="5504675" cy="23786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a:t>Udeležba</a:t>
            </a:r>
            <a:r>
              <a:rPr lang="en-US" dirty="0"/>
              <a:t> (2022/23)</a:t>
            </a:r>
            <a:r>
              <a:rPr lang="sl-SI" dirty="0"/>
              <a:t>:</a:t>
            </a:r>
          </a:p>
          <a:p>
            <a:pPr lvl="1"/>
            <a:r>
              <a:rPr lang="en-US" dirty="0" err="1"/>
              <a:t>Različnih</a:t>
            </a:r>
            <a:r>
              <a:rPr lang="en-US" dirty="0"/>
              <a:t> </a:t>
            </a:r>
            <a:r>
              <a:rPr lang="en-US" dirty="0" err="1"/>
              <a:t>udeležencev</a:t>
            </a:r>
            <a:r>
              <a:rPr lang="en-US" dirty="0"/>
              <a:t>  57</a:t>
            </a:r>
            <a:endParaRPr lang="sl-SI" dirty="0"/>
          </a:p>
          <a:p>
            <a:pPr lvl="1"/>
            <a:r>
              <a:rPr lang="en-US" dirty="0"/>
              <a:t>med 20 - 40 </a:t>
            </a:r>
            <a:r>
              <a:rPr lang="en-US" dirty="0" err="1"/>
              <a:t>udeležencev</a:t>
            </a:r>
            <a:endParaRPr lang="sl-SI" dirty="0"/>
          </a:p>
          <a:p>
            <a:pPr lvl="1"/>
            <a:r>
              <a:rPr lang="en-US" dirty="0" err="1"/>
              <a:t>povprečno</a:t>
            </a:r>
            <a:r>
              <a:rPr lang="en-US" dirty="0"/>
              <a:t> 28</a:t>
            </a:r>
            <a:endParaRPr lang="sl-SI" dirty="0"/>
          </a:p>
          <a:p>
            <a:pPr lvl="1"/>
            <a:r>
              <a:rPr lang="en-US" dirty="0" err="1"/>
              <a:t>maksimum</a:t>
            </a:r>
            <a:r>
              <a:rPr lang="en-US" dirty="0"/>
              <a:t> 52</a:t>
            </a:r>
          </a:p>
          <a:p>
            <a:pPr marL="457200" lvl="1" indent="0">
              <a:buNone/>
            </a:pPr>
            <a:endParaRPr lang="sl-SI" dirty="0"/>
          </a:p>
        </p:txBody>
      </p:sp>
    </p:spTree>
    <p:extLst>
      <p:ext uri="{BB962C8B-B14F-4D97-AF65-F5344CB8AC3E}">
        <p14:creationId xmlns:p14="http://schemas.microsoft.com/office/powerpoint/2010/main" val="40818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a:t>TEME</a:t>
            </a:r>
          </a:p>
        </p:txBody>
      </p:sp>
      <p:sp>
        <p:nvSpPr>
          <p:cNvPr id="3" name="Text Placeholder 2"/>
          <p:cNvSpPr>
            <a:spLocks noGrp="1"/>
          </p:cNvSpPr>
          <p:nvPr>
            <p:ph type="body" idx="1"/>
          </p:nvPr>
        </p:nvSpPr>
        <p:spPr/>
        <p:txBody>
          <a:bodyPr/>
          <a:lstStyle/>
          <a:p>
            <a:endParaRPr lang="sl-SI"/>
          </a:p>
        </p:txBody>
      </p:sp>
    </p:spTree>
    <p:extLst>
      <p:ext uri="{BB962C8B-B14F-4D97-AF65-F5344CB8AC3E}">
        <p14:creationId xmlns:p14="http://schemas.microsoft.com/office/powerpoint/2010/main" val="3622689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l-SI" dirty="0"/>
              <a:t>Dva formata</a:t>
            </a:r>
          </a:p>
        </p:txBody>
      </p:sp>
      <p:sp>
        <p:nvSpPr>
          <p:cNvPr id="5" name="Content Placeholder 4"/>
          <p:cNvSpPr>
            <a:spLocks noGrp="1"/>
          </p:cNvSpPr>
          <p:nvPr>
            <p:ph idx="1"/>
          </p:nvPr>
        </p:nvSpPr>
        <p:spPr>
          <a:xfrm>
            <a:off x="838200" y="1825625"/>
            <a:ext cx="10515600" cy="2358138"/>
          </a:xfrm>
        </p:spPr>
        <p:txBody>
          <a:bodyPr>
            <a:normAutofit/>
          </a:bodyPr>
          <a:lstStyle/>
          <a:p>
            <a:pPr marL="396000" indent="-432000">
              <a:spcBef>
                <a:spcPts val="0"/>
              </a:spcBef>
              <a:buFont typeface="+mj-lt"/>
              <a:buAutoNum type="alphaUcPeriod"/>
            </a:pPr>
            <a:r>
              <a:rPr lang="sl-SI" dirty="0"/>
              <a:t>"predavanje" :  45 – 60 minut  + razgovor na to temo</a:t>
            </a:r>
            <a:br>
              <a:rPr lang="en-US" dirty="0"/>
            </a:br>
            <a:r>
              <a:rPr lang="en-US" dirty="0"/>
              <a:t>         </a:t>
            </a:r>
            <a:r>
              <a:rPr lang="en-US" sz="2400" i="1" dirty="0" err="1"/>
              <a:t>predavanja</a:t>
            </a:r>
            <a:r>
              <a:rPr lang="en-US" sz="2400" i="1" dirty="0"/>
              <a:t> </a:t>
            </a:r>
            <a:r>
              <a:rPr lang="en-US" sz="2400" i="1" dirty="0" err="1"/>
              <a:t>gostov</a:t>
            </a:r>
            <a:r>
              <a:rPr lang="en-US" sz="2400" i="1" dirty="0"/>
              <a:t>, </a:t>
            </a:r>
            <a:r>
              <a:rPr lang="en-US" sz="2400" i="1" dirty="0" err="1"/>
              <a:t>predstavitev</a:t>
            </a:r>
            <a:r>
              <a:rPr lang="en-US" sz="2400" i="1" dirty="0"/>
              <a:t> </a:t>
            </a:r>
            <a:r>
              <a:rPr lang="en-US" sz="2400" i="1" dirty="0" err="1"/>
              <a:t>orodij</a:t>
            </a:r>
            <a:r>
              <a:rPr lang="en-US" sz="2400" i="1" dirty="0"/>
              <a:t>, "</a:t>
            </a:r>
            <a:r>
              <a:rPr lang="en-US" sz="2400" i="1" dirty="0" err="1"/>
              <a:t>osvežitev</a:t>
            </a:r>
            <a:r>
              <a:rPr lang="en-US" sz="2400" i="1" dirty="0"/>
              <a:t>" </a:t>
            </a:r>
            <a:r>
              <a:rPr lang="en-US" sz="2400" i="1" dirty="0" err="1"/>
              <a:t>strokovnih</a:t>
            </a:r>
            <a:r>
              <a:rPr lang="en-US" sz="2400" i="1" dirty="0"/>
              <a:t> </a:t>
            </a:r>
            <a:r>
              <a:rPr lang="en-US" sz="2400" i="1" dirty="0" err="1"/>
              <a:t>tem</a:t>
            </a:r>
            <a:r>
              <a:rPr lang="en-US" sz="2400" i="1" dirty="0"/>
              <a:t> …</a:t>
            </a:r>
            <a:br>
              <a:rPr lang="en-US" sz="2400" i="1" dirty="0"/>
            </a:br>
            <a:endParaRPr lang="sl-SI" i="1" dirty="0"/>
          </a:p>
          <a:p>
            <a:pPr marL="514350" indent="-514350">
              <a:buFont typeface="+mj-lt"/>
              <a:buAutoNum type="alphaUcPeriod"/>
            </a:pPr>
            <a:r>
              <a:rPr lang="sl-SI" dirty="0"/>
              <a:t>"iz prakse" : 2 x 15 – 30 minut  + razgovor o obeh temah</a:t>
            </a:r>
            <a:br>
              <a:rPr lang="en-US" dirty="0"/>
            </a:br>
            <a:r>
              <a:rPr lang="en-US" dirty="0"/>
              <a:t>      </a:t>
            </a:r>
            <a:r>
              <a:rPr lang="en-US" i="1" dirty="0" err="1"/>
              <a:t>kako</a:t>
            </a:r>
            <a:r>
              <a:rPr lang="en-US" i="1" dirty="0"/>
              <a:t> </a:t>
            </a:r>
            <a:r>
              <a:rPr lang="en-US" i="1" dirty="0" err="1"/>
              <a:t>sem</a:t>
            </a:r>
            <a:r>
              <a:rPr lang="en-US" i="1" dirty="0"/>
              <a:t> </a:t>
            </a:r>
            <a:r>
              <a:rPr lang="en-US" i="1" dirty="0" err="1"/>
              <a:t>učil</a:t>
            </a:r>
            <a:r>
              <a:rPr lang="en-US" i="1" dirty="0"/>
              <a:t>(a) </a:t>
            </a:r>
            <a:r>
              <a:rPr lang="en-US" i="1" dirty="0" err="1"/>
              <a:t>določeno</a:t>
            </a:r>
            <a:r>
              <a:rPr lang="en-US" i="1" dirty="0"/>
              <a:t> </a:t>
            </a:r>
            <a:r>
              <a:rPr lang="en-US" i="1" dirty="0" err="1"/>
              <a:t>temo</a:t>
            </a:r>
            <a:endParaRPr lang="en-US" i="1" dirty="0"/>
          </a:p>
          <a:p>
            <a:pPr marL="0" indent="0">
              <a:buNone/>
            </a:pPr>
            <a:endParaRPr lang="sl-SI" dirty="0"/>
          </a:p>
          <a:p>
            <a:endParaRPr lang="sl-SI" dirty="0"/>
          </a:p>
        </p:txBody>
      </p:sp>
      <p:sp>
        <p:nvSpPr>
          <p:cNvPr id="2" name="PoljeZBesedilom 1">
            <a:extLst>
              <a:ext uri="{FF2B5EF4-FFF2-40B4-BE49-F238E27FC236}">
                <a16:creationId xmlns:a16="http://schemas.microsoft.com/office/drawing/2014/main" id="{3E642502-8BFA-D922-D9A4-AAB31596E248}"/>
              </a:ext>
            </a:extLst>
          </p:cNvPr>
          <p:cNvSpPr txBox="1"/>
          <p:nvPr/>
        </p:nvSpPr>
        <p:spPr>
          <a:xfrm>
            <a:off x="6359933" y="4960237"/>
            <a:ext cx="4342123" cy="369332"/>
          </a:xfrm>
          <a:prstGeom prst="rect">
            <a:avLst/>
          </a:prstGeom>
          <a:noFill/>
        </p:spPr>
        <p:txBody>
          <a:bodyPr wrap="square" rtlCol="0">
            <a:spAutoFit/>
          </a:bodyPr>
          <a:lstStyle/>
          <a:p>
            <a:r>
              <a:rPr lang="en-US" dirty="0" err="1"/>
              <a:t>Dejanska</a:t>
            </a:r>
            <a:r>
              <a:rPr lang="en-US" dirty="0"/>
              <a:t> </a:t>
            </a:r>
            <a:r>
              <a:rPr lang="en-US" dirty="0" err="1"/>
              <a:t>izvedba</a:t>
            </a:r>
            <a:r>
              <a:rPr lang="en-US" dirty="0"/>
              <a:t> je </a:t>
            </a:r>
            <a:r>
              <a:rPr lang="en-US" dirty="0" err="1"/>
              <a:t>lahko</a:t>
            </a:r>
            <a:r>
              <a:rPr lang="en-US" dirty="0"/>
              <a:t> </a:t>
            </a:r>
            <a:r>
              <a:rPr lang="en-US" dirty="0" err="1"/>
              <a:t>drugačna</a:t>
            </a:r>
            <a:r>
              <a:rPr lang="en-US" dirty="0"/>
              <a:t> ;-)</a:t>
            </a:r>
            <a:endParaRPr lang="sl-SI" dirty="0"/>
          </a:p>
        </p:txBody>
      </p:sp>
    </p:spTree>
    <p:extLst>
      <p:ext uri="{BB962C8B-B14F-4D97-AF65-F5344CB8AC3E}">
        <p14:creationId xmlns:p14="http://schemas.microsoft.com/office/powerpoint/2010/main" val="15691261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369</TotalTime>
  <Words>1122</Words>
  <Application>Microsoft Office PowerPoint</Application>
  <PresentationFormat>Širokozaslonsko</PresentationFormat>
  <Paragraphs>127</Paragraphs>
  <Slides>26</Slides>
  <Notes>0</Notes>
  <HiddenSlides>0</HiddenSlides>
  <MMClips>0</MMClips>
  <ScaleCrop>false</ScaleCrop>
  <HeadingPairs>
    <vt:vector size="6" baseType="variant">
      <vt:variant>
        <vt:lpstr>Uporabljene pisave</vt:lpstr>
      </vt:variant>
      <vt:variant>
        <vt:i4>5</vt:i4>
      </vt:variant>
      <vt:variant>
        <vt:lpstr>Tema</vt:lpstr>
      </vt:variant>
      <vt:variant>
        <vt:i4>1</vt:i4>
      </vt:variant>
      <vt:variant>
        <vt:lpstr>Naslovi diapozitivov</vt:lpstr>
      </vt:variant>
      <vt:variant>
        <vt:i4>26</vt:i4>
      </vt:variant>
    </vt:vector>
  </HeadingPairs>
  <TitlesOfParts>
    <vt:vector size="32" baseType="lpstr">
      <vt:lpstr>Arial</vt:lpstr>
      <vt:lpstr>Calibri</vt:lpstr>
      <vt:lpstr>Calibri Light</vt:lpstr>
      <vt:lpstr>Helvetica Neue</vt:lpstr>
      <vt:lpstr>Times New Roman</vt:lpstr>
      <vt:lpstr>Office Theme</vt:lpstr>
      <vt:lpstr>Sreda zvečer je čas za témo  Iz prakse v prakso</vt:lpstr>
      <vt:lpstr>PowerPointova predstavitev</vt:lpstr>
      <vt:lpstr>PowerPointova predstavitev</vt:lpstr>
      <vt:lpstr>Pobuda učiteljev </vt:lpstr>
      <vt:lpstr>IZZIVI POUČEVANJA RAČUNALNIŠKIH VSEBIN V OŠ in SŠ</vt:lpstr>
      <vt:lpstr>Želja po (delni) formalizaciji</vt:lpstr>
      <vt:lpstr>Kako</vt:lpstr>
      <vt:lpstr>TEME</vt:lpstr>
      <vt:lpstr>Dva formata</vt:lpstr>
      <vt:lpstr>KAJ SMO POČELI PREJŠNJA LETA</vt:lpstr>
      <vt:lpstr>PowerPointova predstavitev</vt:lpstr>
      <vt:lpstr>PowerPointova predstavitev</vt:lpstr>
      <vt:lpstr>PowerPointova predstavitev</vt:lpstr>
      <vt:lpstr>Mnenja udeležencev iz ankete</vt:lpstr>
      <vt:lpstr>Mnenja udeležencev iz ankete</vt:lpstr>
      <vt:lpstr>Mnenja udeležencev iz ankete</vt:lpstr>
      <vt:lpstr>Spletna učilnica</vt:lpstr>
      <vt:lpstr>PowerPointova predstavitev</vt:lpstr>
      <vt:lpstr>You tube</vt:lpstr>
      <vt:lpstr>Seznami predvajanj</vt:lpstr>
      <vt:lpstr>Opisi in kazala</vt:lpstr>
      <vt:lpstr>NAPOJ.SI</vt:lpstr>
      <vt:lpstr>Želje za prihodnje              Udeleženci </vt:lpstr>
      <vt:lpstr>Želje za prihodnje              Organizatorji </vt:lpstr>
      <vt:lpstr>Pridružite se!  Predvidoma se vidimo                      v sredo, 4. 10. ob 19:30 na ZOOMu</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Matija Lokar</dc:creator>
  <cp:lastModifiedBy>Lokar, Matija</cp:lastModifiedBy>
  <cp:revision>27</cp:revision>
  <dcterms:created xsi:type="dcterms:W3CDTF">2020-10-04T09:09:25Z</dcterms:created>
  <dcterms:modified xsi:type="dcterms:W3CDTF">2023-08-15T04:54:52Z</dcterms:modified>
</cp:coreProperties>
</file>