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0" r:id="rId3"/>
    <p:sldId id="261" r:id="rId4"/>
    <p:sldId id="271" r:id="rId5"/>
    <p:sldId id="272" r:id="rId6"/>
    <p:sldId id="273" r:id="rId7"/>
    <p:sldId id="274" r:id="rId8"/>
    <p:sldId id="270" r:id="rId9"/>
    <p:sldId id="275" r:id="rId10"/>
    <p:sldId id="277" r:id="rId11"/>
    <p:sldId id="276" r:id="rId12"/>
    <p:sldId id="278" r:id="rId13"/>
    <p:sldId id="263" r:id="rId14"/>
    <p:sldId id="264" r:id="rId15"/>
    <p:sldId id="279" r:id="rId16"/>
    <p:sldId id="265" r:id="rId17"/>
    <p:sldId id="266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43"/>
  </p:normalViewPr>
  <p:slideViewPr>
    <p:cSldViewPr snapToGrid="0" snapToObjects="1">
      <p:cViewPr>
        <p:scale>
          <a:sx n="121" d="100"/>
          <a:sy n="121" d="100"/>
        </p:scale>
        <p:origin x="121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1" Type="http://schemas.openxmlformats.org/officeDocument/2006/relationships/image" Target="../media/image3.png"/><Relationship Id="rId2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1" Type="http://schemas.openxmlformats.org/officeDocument/2006/relationships/image" Target="../media/image3.png"/><Relationship Id="rId2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4EF37-1609-2143-901C-161FE2F53E4C}" type="doc">
      <dgm:prSet loTypeId="urn:microsoft.com/office/officeart/2008/layout/TitledPictureBlock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4B106F-767B-4043-B8F1-25CB7D65C3D4}">
      <dgm:prSet phldrT="[Text]" custT="1"/>
      <dgm:spPr>
        <a:solidFill>
          <a:srgbClr val="B4162C"/>
        </a:solidFill>
      </dgm:spPr>
      <dgm:t>
        <a:bodyPr/>
        <a:lstStyle/>
        <a:p>
          <a:r>
            <a:rPr lang="en-US" sz="1600" dirty="0" smtClean="0"/>
            <a:t>Andrej </a:t>
          </a:r>
          <a:r>
            <a:rPr lang="en-US" sz="1600" dirty="0" err="1" smtClean="0"/>
            <a:t>Brodnik</a:t>
          </a:r>
          <a:endParaRPr lang="en-US" sz="1600" dirty="0"/>
        </a:p>
      </dgm:t>
    </dgm:pt>
    <dgm:pt modelId="{D1D1F177-E0F1-4946-91AE-E4B83BA3878B}" type="parTrans" cxnId="{9C5BF2D1-FA5C-D94D-B86B-F2E12F02AFB5}">
      <dgm:prSet/>
      <dgm:spPr/>
      <dgm:t>
        <a:bodyPr/>
        <a:lstStyle/>
        <a:p>
          <a:endParaRPr lang="en-US" sz="2400"/>
        </a:p>
      </dgm:t>
    </dgm:pt>
    <dgm:pt modelId="{48F80590-6EAC-C34E-A182-F2BA8DD29798}" type="sibTrans" cxnId="{9C5BF2D1-FA5C-D94D-B86B-F2E12F02AFB5}">
      <dgm:prSet/>
      <dgm:spPr/>
      <dgm:t>
        <a:bodyPr/>
        <a:lstStyle/>
        <a:p>
          <a:endParaRPr lang="en-US" sz="2400"/>
        </a:p>
      </dgm:t>
    </dgm:pt>
    <dgm:pt modelId="{43DDA9AD-BDBF-6C40-9378-300FC2D531CE}">
      <dgm:prSet phldrT="[Text]" custT="1"/>
      <dgm:spPr>
        <a:solidFill>
          <a:srgbClr val="B4162C"/>
        </a:solidFill>
      </dgm:spPr>
      <dgm:t>
        <a:bodyPr/>
        <a:lstStyle/>
        <a:p>
          <a:r>
            <a:rPr lang="en-US" sz="1600" dirty="0" err="1" smtClean="0"/>
            <a:t>Matija</a:t>
          </a:r>
          <a:r>
            <a:rPr lang="en-US" sz="1600" dirty="0" smtClean="0"/>
            <a:t> </a:t>
          </a:r>
          <a:r>
            <a:rPr lang="en-US" sz="1600" dirty="0" err="1" smtClean="0"/>
            <a:t>Lokar</a:t>
          </a:r>
          <a:endParaRPr lang="en-US" sz="1600" dirty="0"/>
        </a:p>
      </dgm:t>
    </dgm:pt>
    <dgm:pt modelId="{EA1FCD1C-882A-A64F-80B1-F9DDE4D27011}" type="parTrans" cxnId="{2B8F92FA-6B5C-FA4C-8955-46643623A86F}">
      <dgm:prSet/>
      <dgm:spPr/>
      <dgm:t>
        <a:bodyPr/>
        <a:lstStyle/>
        <a:p>
          <a:endParaRPr lang="en-US" sz="2400"/>
        </a:p>
      </dgm:t>
    </dgm:pt>
    <dgm:pt modelId="{7FCD261D-7644-8E40-BEF2-CEB9AABAD083}" type="sibTrans" cxnId="{2B8F92FA-6B5C-FA4C-8955-46643623A86F}">
      <dgm:prSet/>
      <dgm:spPr/>
      <dgm:t>
        <a:bodyPr/>
        <a:lstStyle/>
        <a:p>
          <a:endParaRPr lang="en-US" sz="2400"/>
        </a:p>
      </dgm:t>
    </dgm:pt>
    <dgm:pt modelId="{0E3CBD44-1767-5948-AD26-05703C00F01E}">
      <dgm:prSet phldrT="[Text]" custT="1"/>
      <dgm:spPr>
        <a:solidFill>
          <a:srgbClr val="B4162C"/>
        </a:solidFill>
      </dgm:spPr>
      <dgm:t>
        <a:bodyPr/>
        <a:lstStyle/>
        <a:p>
          <a:r>
            <a:rPr lang="en-US" sz="1600" dirty="0" err="1" smtClean="0"/>
            <a:t>Gregor</a:t>
          </a:r>
          <a:r>
            <a:rPr lang="en-US" sz="1600" dirty="0" smtClean="0"/>
            <a:t> </a:t>
          </a:r>
          <a:r>
            <a:rPr lang="en-US" sz="1600" dirty="0" err="1" smtClean="0"/>
            <a:t>Anželj</a:t>
          </a:r>
          <a:endParaRPr lang="en-US" sz="1600" dirty="0"/>
        </a:p>
      </dgm:t>
    </dgm:pt>
    <dgm:pt modelId="{565CF779-DF10-254D-B0CA-E76FF8516CF9}" type="parTrans" cxnId="{6B00AD61-749A-DF43-93D4-1C9C955CD082}">
      <dgm:prSet/>
      <dgm:spPr/>
      <dgm:t>
        <a:bodyPr/>
        <a:lstStyle/>
        <a:p>
          <a:endParaRPr lang="en-US" sz="2400"/>
        </a:p>
      </dgm:t>
    </dgm:pt>
    <dgm:pt modelId="{8E82A8FB-798B-8C4F-8F3D-0938E0A0B981}" type="sibTrans" cxnId="{6B00AD61-749A-DF43-93D4-1C9C955CD082}">
      <dgm:prSet/>
      <dgm:spPr/>
      <dgm:t>
        <a:bodyPr/>
        <a:lstStyle/>
        <a:p>
          <a:endParaRPr lang="en-US" sz="2400"/>
        </a:p>
      </dgm:t>
    </dgm:pt>
    <dgm:pt modelId="{5962D92A-DCDB-AA4D-9037-C6AC61A3BA1F}">
      <dgm:prSet phldrT="[Text]" custT="1"/>
      <dgm:spPr>
        <a:solidFill>
          <a:srgbClr val="B4162C"/>
        </a:solidFill>
      </dgm:spPr>
      <dgm:t>
        <a:bodyPr/>
        <a:lstStyle/>
        <a:p>
          <a:r>
            <a:rPr lang="en-US" sz="1600" dirty="0" err="1" smtClean="0"/>
            <a:t>Gašper</a:t>
          </a:r>
          <a:r>
            <a:rPr lang="en-US" sz="1600" dirty="0" smtClean="0"/>
            <a:t> </a:t>
          </a:r>
          <a:r>
            <a:rPr lang="en-US" sz="1600" dirty="0" err="1" smtClean="0"/>
            <a:t>Fele</a:t>
          </a:r>
          <a:r>
            <a:rPr lang="en-US" sz="1600" dirty="0" smtClean="0"/>
            <a:t> </a:t>
          </a:r>
          <a:r>
            <a:rPr lang="en-US" sz="1600" dirty="0" err="1" smtClean="0"/>
            <a:t>Žorž</a:t>
          </a:r>
          <a:endParaRPr lang="en-US" sz="1600" dirty="0"/>
        </a:p>
      </dgm:t>
    </dgm:pt>
    <dgm:pt modelId="{48B9F6E9-C315-274E-A857-2AE5E3D29784}" type="parTrans" cxnId="{C76C53B1-CF6C-6248-B479-5056563E8CB1}">
      <dgm:prSet/>
      <dgm:spPr/>
      <dgm:t>
        <a:bodyPr/>
        <a:lstStyle/>
        <a:p>
          <a:endParaRPr lang="en-US" sz="2400"/>
        </a:p>
      </dgm:t>
    </dgm:pt>
    <dgm:pt modelId="{D52D86E8-37E1-8F40-9AAF-06BFC6D7F893}" type="sibTrans" cxnId="{C76C53B1-CF6C-6248-B479-5056563E8CB1}">
      <dgm:prSet/>
      <dgm:spPr/>
      <dgm:t>
        <a:bodyPr/>
        <a:lstStyle/>
        <a:p>
          <a:endParaRPr lang="en-US" sz="2400"/>
        </a:p>
      </dgm:t>
    </dgm:pt>
    <dgm:pt modelId="{C606695D-7CC2-D44A-9136-8391FED0B395}">
      <dgm:prSet phldrT="[Text]" custT="1"/>
      <dgm:spPr>
        <a:solidFill>
          <a:srgbClr val="B4162C"/>
        </a:solidFill>
      </dgm:spPr>
      <dgm:t>
        <a:bodyPr/>
        <a:lstStyle/>
        <a:p>
          <a:r>
            <a:rPr lang="en-US" sz="1600" dirty="0" err="1" smtClean="0"/>
            <a:t>Nataša</a:t>
          </a:r>
          <a:r>
            <a:rPr lang="en-US" sz="1600" dirty="0" smtClean="0"/>
            <a:t> Mori</a:t>
          </a:r>
          <a:endParaRPr lang="en-US" sz="1600" dirty="0"/>
        </a:p>
      </dgm:t>
    </dgm:pt>
    <dgm:pt modelId="{C0150294-3B66-5E49-A9A3-D40922A5BAE7}" type="parTrans" cxnId="{B00B6037-B65A-E948-AC6C-A8C0D738CC2B}">
      <dgm:prSet/>
      <dgm:spPr/>
      <dgm:t>
        <a:bodyPr/>
        <a:lstStyle/>
        <a:p>
          <a:endParaRPr lang="en-US" sz="2400"/>
        </a:p>
      </dgm:t>
    </dgm:pt>
    <dgm:pt modelId="{161811F6-211F-AD46-A637-0B40DDD6555F}" type="sibTrans" cxnId="{B00B6037-B65A-E948-AC6C-A8C0D738CC2B}">
      <dgm:prSet/>
      <dgm:spPr/>
      <dgm:t>
        <a:bodyPr/>
        <a:lstStyle/>
        <a:p>
          <a:endParaRPr lang="en-US" sz="2400"/>
        </a:p>
      </dgm:t>
    </dgm:pt>
    <dgm:pt modelId="{147A9CED-8E28-6D44-ACF6-4DD63C94AD5F}">
      <dgm:prSet phldrT="[Text]"/>
      <dgm:spPr>
        <a:solidFill>
          <a:srgbClr val="B4162C"/>
        </a:solidFill>
      </dgm:spPr>
      <dgm:t>
        <a:bodyPr/>
        <a:lstStyle/>
        <a:p>
          <a:r>
            <a:rPr lang="en-US" dirty="0" err="1" smtClean="0"/>
            <a:t>Matevž</a:t>
          </a:r>
          <a:r>
            <a:rPr lang="en-US" dirty="0" smtClean="0"/>
            <a:t> </a:t>
          </a:r>
          <a:r>
            <a:rPr lang="en-US" dirty="0" err="1" smtClean="0"/>
            <a:t>Jekovec</a:t>
          </a:r>
          <a:endParaRPr lang="en-US" dirty="0"/>
        </a:p>
      </dgm:t>
    </dgm:pt>
    <dgm:pt modelId="{210D08A5-D579-7248-B8C2-4F7537D481D0}" type="parTrans" cxnId="{3EFB47C1-262B-934C-B0FB-F950165E40B8}">
      <dgm:prSet/>
      <dgm:spPr/>
      <dgm:t>
        <a:bodyPr/>
        <a:lstStyle/>
        <a:p>
          <a:endParaRPr lang="en-CA"/>
        </a:p>
      </dgm:t>
    </dgm:pt>
    <dgm:pt modelId="{264B09F5-9565-404F-B00F-BD617E161D84}" type="sibTrans" cxnId="{3EFB47C1-262B-934C-B0FB-F950165E40B8}">
      <dgm:prSet/>
      <dgm:spPr/>
      <dgm:t>
        <a:bodyPr/>
        <a:lstStyle/>
        <a:p>
          <a:endParaRPr lang="en-CA"/>
        </a:p>
      </dgm:t>
    </dgm:pt>
    <dgm:pt modelId="{27503316-E929-D241-85E5-F4A9C9E6B4B0}" type="pres">
      <dgm:prSet presAssocID="{B794EF37-1609-2143-901C-161FE2F53E4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C7699D4-AF25-E44C-9D61-748858308F3C}" type="pres">
      <dgm:prSet presAssocID="{274B106F-767B-4043-B8F1-25CB7D65C3D4}" presName="composite" presStyleCnt="0"/>
      <dgm:spPr/>
    </dgm:pt>
    <dgm:pt modelId="{84B6DE07-488E-214D-BEAB-0E626C4A2092}" type="pres">
      <dgm:prSet presAssocID="{274B106F-767B-4043-B8F1-25CB7D65C3D4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87471-C73F-C241-BA4F-2F2E22F3E015}" type="pres">
      <dgm:prSet presAssocID="{274B106F-767B-4043-B8F1-25CB7D65C3D4}" presName="Image" presStyleLbl="b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en-CA"/>
        </a:p>
      </dgm:t>
    </dgm:pt>
    <dgm:pt modelId="{F79BF51A-BC45-9B4C-B328-8D7688606E15}" type="pres">
      <dgm:prSet presAssocID="{274B106F-767B-4043-B8F1-25CB7D65C3D4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7E6B5FA7-BB9A-8C40-BEB3-F54629D8C540}" type="pres">
      <dgm:prSet presAssocID="{48F80590-6EAC-C34E-A182-F2BA8DD29798}" presName="sibTrans" presStyleCnt="0"/>
      <dgm:spPr/>
    </dgm:pt>
    <dgm:pt modelId="{ACB6AB07-9C68-7A47-8216-EB8C0ED2B6FF}" type="pres">
      <dgm:prSet presAssocID="{43DDA9AD-BDBF-6C40-9378-300FC2D531CE}" presName="composite" presStyleCnt="0"/>
      <dgm:spPr/>
    </dgm:pt>
    <dgm:pt modelId="{559EA6E9-645C-534E-8756-B2FA7E65D952}" type="pres">
      <dgm:prSet presAssocID="{43DDA9AD-BDBF-6C40-9378-300FC2D531CE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59605-0BB2-0448-9808-5A90CBBFE0DB}" type="pres">
      <dgm:prSet presAssocID="{43DDA9AD-BDBF-6C40-9378-300FC2D531CE}" presName="Image" presStyleLbl="b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en-CA"/>
        </a:p>
      </dgm:t>
    </dgm:pt>
    <dgm:pt modelId="{BF955C13-79C8-154A-B9B7-73B789D3CAF5}" type="pres">
      <dgm:prSet presAssocID="{43DDA9AD-BDBF-6C40-9378-300FC2D531CE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280E3AC0-7EB8-9C4B-B74F-20829BBBF859}" type="pres">
      <dgm:prSet presAssocID="{7FCD261D-7644-8E40-BEF2-CEB9AABAD083}" presName="sibTrans" presStyleCnt="0"/>
      <dgm:spPr/>
    </dgm:pt>
    <dgm:pt modelId="{FD57B80B-6403-EB44-81DB-068709B73661}" type="pres">
      <dgm:prSet presAssocID="{0E3CBD44-1767-5948-AD26-05703C00F01E}" presName="composite" presStyleCnt="0"/>
      <dgm:spPr/>
    </dgm:pt>
    <dgm:pt modelId="{1089CE7A-06F5-D04C-86DF-7108536AA2AD}" type="pres">
      <dgm:prSet presAssocID="{0E3CBD44-1767-5948-AD26-05703C00F01E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32005-D4D1-FD49-86ED-E73B435BB735}" type="pres">
      <dgm:prSet presAssocID="{0E3CBD44-1767-5948-AD26-05703C00F01E}" presName="Image" presStyleLbl="b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en-CA"/>
        </a:p>
      </dgm:t>
    </dgm:pt>
    <dgm:pt modelId="{8DFE8381-D94D-DB4F-B9F3-1BAD17E898A9}" type="pres">
      <dgm:prSet presAssocID="{0E3CBD44-1767-5948-AD26-05703C00F01E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7B899F8E-8976-4A44-98E4-DAAC60747B48}" type="pres">
      <dgm:prSet presAssocID="{8E82A8FB-798B-8C4F-8F3D-0938E0A0B981}" presName="sibTrans" presStyleCnt="0"/>
      <dgm:spPr/>
    </dgm:pt>
    <dgm:pt modelId="{CAF3DABE-AD92-344F-8F9F-160D4C6BACF0}" type="pres">
      <dgm:prSet presAssocID="{5962D92A-DCDB-AA4D-9037-C6AC61A3BA1F}" presName="composite" presStyleCnt="0"/>
      <dgm:spPr/>
    </dgm:pt>
    <dgm:pt modelId="{160AD022-D3B4-4C47-AA83-30CFDC20A389}" type="pres">
      <dgm:prSet presAssocID="{5962D92A-DCDB-AA4D-9037-C6AC61A3BA1F}" presName="ParentText" presStyleLbl="node1" presStyleIdx="3" presStyleCnt="6" custLinFactX="51474" custLinFactNeighborX="100000" custLinFactNeighborY="-169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722B5-9984-B746-978F-E42F1C726716}" type="pres">
      <dgm:prSet presAssocID="{5962D92A-DCDB-AA4D-9037-C6AC61A3BA1F}" presName="Image" presStyleLbl="bgImgPlace1" presStyleIdx="3" presStyleCnt="6" custLinFactX="51474" custLinFactNeighborX="100000" custLinFactNeighborY="-291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CA"/>
        </a:p>
      </dgm:t>
    </dgm:pt>
    <dgm:pt modelId="{77441621-68DD-E24B-A197-08B45263064B}" type="pres">
      <dgm:prSet presAssocID="{5962D92A-DCDB-AA4D-9037-C6AC61A3BA1F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46892D4B-6349-5449-BD07-D72F03F97FC1}" type="pres">
      <dgm:prSet presAssocID="{D52D86E8-37E1-8F40-9AAF-06BFC6D7F893}" presName="sibTrans" presStyleCnt="0"/>
      <dgm:spPr/>
    </dgm:pt>
    <dgm:pt modelId="{158E85BD-89FB-084D-9D62-6E6E585E550A}" type="pres">
      <dgm:prSet presAssocID="{C606695D-7CC2-D44A-9136-8391FED0B395}" presName="composite" presStyleCnt="0"/>
      <dgm:spPr/>
    </dgm:pt>
    <dgm:pt modelId="{714ACF08-902D-7445-8FD7-1DFED0F36578}" type="pres">
      <dgm:prSet presAssocID="{C606695D-7CC2-D44A-9136-8391FED0B395}" presName="ParentText" presStyleLbl="node1" presStyleIdx="4" presStyleCnt="6" custLinFactX="49007" custLinFactNeighborX="100000" custLinFactNeighborY="-202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605911-D38B-8C45-896B-A44BD8E2C026}" type="pres">
      <dgm:prSet presAssocID="{C606695D-7CC2-D44A-9136-8391FED0B395}" presName="Image" presStyleLbl="bgImgPlace1" presStyleIdx="4" presStyleCnt="6" custLinFactX="49499" custLinFactNeighborX="100000" custLinFactNeighborY="-407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en-CA"/>
        </a:p>
      </dgm:t>
    </dgm:pt>
    <dgm:pt modelId="{1E197E9E-CCB7-6344-89E9-F11E1D1BF537}" type="pres">
      <dgm:prSet presAssocID="{C606695D-7CC2-D44A-9136-8391FED0B395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DF956FE1-7431-B345-9D04-DE5869410FA0}" type="pres">
      <dgm:prSet presAssocID="{161811F6-211F-AD46-A637-0B40DDD6555F}" presName="sibTrans" presStyleCnt="0"/>
      <dgm:spPr/>
    </dgm:pt>
    <dgm:pt modelId="{74E124F5-C3F3-DD44-90CC-54CC1344A355}" type="pres">
      <dgm:prSet presAssocID="{147A9CED-8E28-6D44-ACF6-4DD63C94AD5F}" presName="composite" presStyleCnt="0"/>
      <dgm:spPr/>
    </dgm:pt>
    <dgm:pt modelId="{04B65337-B128-8D48-B11E-485E347B4F2B}" type="pres">
      <dgm:prSet presAssocID="{147A9CED-8E28-6D44-ACF6-4DD63C94AD5F}" presName="ParentText" presStyleLbl="node1" presStyleIdx="5" presStyleCnt="6" custLinFactX="-100000" custLinFactNeighborX="-197369" custLinFactNeighborY="-135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FBE5B55-F53A-BD4D-9DFF-7E7C7DCAF0B7}" type="pres">
      <dgm:prSet presAssocID="{147A9CED-8E28-6D44-ACF6-4DD63C94AD5F}" presName="Image" presStyleLbl="bgImgPlace1" presStyleIdx="5" presStyleCnt="6" custLinFactX="-100000" custLinFactNeighborX="-197197" custLinFactNeighborY="-117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en-CA"/>
        </a:p>
      </dgm:t>
    </dgm:pt>
    <dgm:pt modelId="{54BB323D-5C75-CB4B-B408-B0DB9531865E}" type="pres">
      <dgm:prSet presAssocID="{147A9CED-8E28-6D44-ACF6-4DD63C94AD5F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94DBE22-6AA2-A34A-8E54-3FACED854A86}" type="presOf" srcId="{147A9CED-8E28-6D44-ACF6-4DD63C94AD5F}" destId="{04B65337-B128-8D48-B11E-485E347B4F2B}" srcOrd="0" destOrd="0" presId="urn:microsoft.com/office/officeart/2008/layout/TitledPictureBlocks"/>
    <dgm:cxn modelId="{59EA2BAF-60C9-D946-8AEA-7CC06CB90C59}" type="presOf" srcId="{43DDA9AD-BDBF-6C40-9378-300FC2D531CE}" destId="{559EA6E9-645C-534E-8756-B2FA7E65D952}" srcOrd="0" destOrd="0" presId="urn:microsoft.com/office/officeart/2008/layout/TitledPictureBlocks"/>
    <dgm:cxn modelId="{2B8F92FA-6B5C-FA4C-8955-46643623A86F}" srcId="{B794EF37-1609-2143-901C-161FE2F53E4C}" destId="{43DDA9AD-BDBF-6C40-9378-300FC2D531CE}" srcOrd="1" destOrd="0" parTransId="{EA1FCD1C-882A-A64F-80B1-F9DDE4D27011}" sibTransId="{7FCD261D-7644-8E40-BEF2-CEB9AABAD083}"/>
    <dgm:cxn modelId="{B00B6037-B65A-E948-AC6C-A8C0D738CC2B}" srcId="{B794EF37-1609-2143-901C-161FE2F53E4C}" destId="{C606695D-7CC2-D44A-9136-8391FED0B395}" srcOrd="4" destOrd="0" parTransId="{C0150294-3B66-5E49-A9A3-D40922A5BAE7}" sibTransId="{161811F6-211F-AD46-A637-0B40DDD6555F}"/>
    <dgm:cxn modelId="{D6570CAE-6B11-604B-BA36-C7D8822CB5CC}" type="presOf" srcId="{C606695D-7CC2-D44A-9136-8391FED0B395}" destId="{714ACF08-902D-7445-8FD7-1DFED0F36578}" srcOrd="0" destOrd="0" presId="urn:microsoft.com/office/officeart/2008/layout/TitledPictureBlocks"/>
    <dgm:cxn modelId="{2E05CA16-7539-8E48-978C-E05C5008B9F8}" type="presOf" srcId="{0E3CBD44-1767-5948-AD26-05703C00F01E}" destId="{1089CE7A-06F5-D04C-86DF-7108536AA2AD}" srcOrd="0" destOrd="0" presId="urn:microsoft.com/office/officeart/2008/layout/TitledPictureBlocks"/>
    <dgm:cxn modelId="{FFBC8691-0483-D74B-B150-BD244ADD1454}" type="presOf" srcId="{274B106F-767B-4043-B8F1-25CB7D65C3D4}" destId="{84B6DE07-488E-214D-BEAB-0E626C4A2092}" srcOrd="0" destOrd="0" presId="urn:microsoft.com/office/officeart/2008/layout/TitledPictureBlocks"/>
    <dgm:cxn modelId="{6B00AD61-749A-DF43-93D4-1C9C955CD082}" srcId="{B794EF37-1609-2143-901C-161FE2F53E4C}" destId="{0E3CBD44-1767-5948-AD26-05703C00F01E}" srcOrd="2" destOrd="0" parTransId="{565CF779-DF10-254D-B0CA-E76FF8516CF9}" sibTransId="{8E82A8FB-798B-8C4F-8F3D-0938E0A0B981}"/>
    <dgm:cxn modelId="{ABC364DC-FB44-224F-B8E2-8205438A0C4E}" type="presOf" srcId="{5962D92A-DCDB-AA4D-9037-C6AC61A3BA1F}" destId="{160AD022-D3B4-4C47-AA83-30CFDC20A389}" srcOrd="0" destOrd="0" presId="urn:microsoft.com/office/officeart/2008/layout/TitledPictureBlocks"/>
    <dgm:cxn modelId="{36DE436E-7C41-8945-943E-239ED0F49636}" type="presOf" srcId="{B794EF37-1609-2143-901C-161FE2F53E4C}" destId="{27503316-E929-D241-85E5-F4A9C9E6B4B0}" srcOrd="0" destOrd="0" presId="urn:microsoft.com/office/officeart/2008/layout/TitledPictureBlocks"/>
    <dgm:cxn modelId="{9C5BF2D1-FA5C-D94D-B86B-F2E12F02AFB5}" srcId="{B794EF37-1609-2143-901C-161FE2F53E4C}" destId="{274B106F-767B-4043-B8F1-25CB7D65C3D4}" srcOrd="0" destOrd="0" parTransId="{D1D1F177-E0F1-4946-91AE-E4B83BA3878B}" sibTransId="{48F80590-6EAC-C34E-A182-F2BA8DD29798}"/>
    <dgm:cxn modelId="{C76C53B1-CF6C-6248-B479-5056563E8CB1}" srcId="{B794EF37-1609-2143-901C-161FE2F53E4C}" destId="{5962D92A-DCDB-AA4D-9037-C6AC61A3BA1F}" srcOrd="3" destOrd="0" parTransId="{48B9F6E9-C315-274E-A857-2AE5E3D29784}" sibTransId="{D52D86E8-37E1-8F40-9AAF-06BFC6D7F893}"/>
    <dgm:cxn modelId="{3EFB47C1-262B-934C-B0FB-F950165E40B8}" srcId="{B794EF37-1609-2143-901C-161FE2F53E4C}" destId="{147A9CED-8E28-6D44-ACF6-4DD63C94AD5F}" srcOrd="5" destOrd="0" parTransId="{210D08A5-D579-7248-B8C2-4F7537D481D0}" sibTransId="{264B09F5-9565-404F-B00F-BD617E161D84}"/>
    <dgm:cxn modelId="{A9CD440F-7547-174F-AE6F-177D65CC7869}" type="presParOf" srcId="{27503316-E929-D241-85E5-F4A9C9E6B4B0}" destId="{2C7699D4-AF25-E44C-9D61-748858308F3C}" srcOrd="0" destOrd="0" presId="urn:microsoft.com/office/officeart/2008/layout/TitledPictureBlocks"/>
    <dgm:cxn modelId="{F986F525-0D19-F040-AD85-4DB87D6AFA47}" type="presParOf" srcId="{2C7699D4-AF25-E44C-9D61-748858308F3C}" destId="{84B6DE07-488E-214D-BEAB-0E626C4A2092}" srcOrd="0" destOrd="0" presId="urn:microsoft.com/office/officeart/2008/layout/TitledPictureBlocks"/>
    <dgm:cxn modelId="{B7012086-B759-FD48-A388-A3C4B99D2B9E}" type="presParOf" srcId="{2C7699D4-AF25-E44C-9D61-748858308F3C}" destId="{43B87471-C73F-C241-BA4F-2F2E22F3E015}" srcOrd="1" destOrd="0" presId="urn:microsoft.com/office/officeart/2008/layout/TitledPictureBlocks"/>
    <dgm:cxn modelId="{865F0A6E-F74C-E944-840C-DB4B53AB3F3D}" type="presParOf" srcId="{2C7699D4-AF25-E44C-9D61-748858308F3C}" destId="{F79BF51A-BC45-9B4C-B328-8D7688606E15}" srcOrd="2" destOrd="0" presId="urn:microsoft.com/office/officeart/2008/layout/TitledPictureBlocks"/>
    <dgm:cxn modelId="{DF21120D-CBF6-C74C-81CD-0F480A50900B}" type="presParOf" srcId="{27503316-E929-D241-85E5-F4A9C9E6B4B0}" destId="{7E6B5FA7-BB9A-8C40-BEB3-F54629D8C540}" srcOrd="1" destOrd="0" presId="urn:microsoft.com/office/officeart/2008/layout/TitledPictureBlocks"/>
    <dgm:cxn modelId="{7FA7EF09-66D7-B74A-833C-C413B516F03D}" type="presParOf" srcId="{27503316-E929-D241-85E5-F4A9C9E6B4B0}" destId="{ACB6AB07-9C68-7A47-8216-EB8C0ED2B6FF}" srcOrd="2" destOrd="0" presId="urn:microsoft.com/office/officeart/2008/layout/TitledPictureBlocks"/>
    <dgm:cxn modelId="{38FE591F-A0BA-5E44-9843-3CAC4CB393CE}" type="presParOf" srcId="{ACB6AB07-9C68-7A47-8216-EB8C0ED2B6FF}" destId="{559EA6E9-645C-534E-8756-B2FA7E65D952}" srcOrd="0" destOrd="0" presId="urn:microsoft.com/office/officeart/2008/layout/TitledPictureBlocks"/>
    <dgm:cxn modelId="{7254D39D-D540-6F4E-9D51-A3C38617A097}" type="presParOf" srcId="{ACB6AB07-9C68-7A47-8216-EB8C0ED2B6FF}" destId="{FC359605-0BB2-0448-9808-5A90CBBFE0DB}" srcOrd="1" destOrd="0" presId="urn:microsoft.com/office/officeart/2008/layout/TitledPictureBlocks"/>
    <dgm:cxn modelId="{9B8FD009-0D79-4A42-9C8C-F3C3A6BAC00D}" type="presParOf" srcId="{ACB6AB07-9C68-7A47-8216-EB8C0ED2B6FF}" destId="{BF955C13-79C8-154A-B9B7-73B789D3CAF5}" srcOrd="2" destOrd="0" presId="urn:microsoft.com/office/officeart/2008/layout/TitledPictureBlocks"/>
    <dgm:cxn modelId="{B5CB999F-F0E5-A84B-A48D-7AC9CB648FDE}" type="presParOf" srcId="{27503316-E929-D241-85E5-F4A9C9E6B4B0}" destId="{280E3AC0-7EB8-9C4B-B74F-20829BBBF859}" srcOrd="3" destOrd="0" presId="urn:microsoft.com/office/officeart/2008/layout/TitledPictureBlocks"/>
    <dgm:cxn modelId="{B89A7656-800A-C04D-A7FB-F0EF17C5549F}" type="presParOf" srcId="{27503316-E929-D241-85E5-F4A9C9E6B4B0}" destId="{FD57B80B-6403-EB44-81DB-068709B73661}" srcOrd="4" destOrd="0" presId="urn:microsoft.com/office/officeart/2008/layout/TitledPictureBlocks"/>
    <dgm:cxn modelId="{5227ECF3-0B6E-AF47-B14C-A5348AB051DD}" type="presParOf" srcId="{FD57B80B-6403-EB44-81DB-068709B73661}" destId="{1089CE7A-06F5-D04C-86DF-7108536AA2AD}" srcOrd="0" destOrd="0" presId="urn:microsoft.com/office/officeart/2008/layout/TitledPictureBlocks"/>
    <dgm:cxn modelId="{80C3C16D-24A4-7B4D-AA75-DA59302B611E}" type="presParOf" srcId="{FD57B80B-6403-EB44-81DB-068709B73661}" destId="{0C832005-D4D1-FD49-86ED-E73B435BB735}" srcOrd="1" destOrd="0" presId="urn:microsoft.com/office/officeart/2008/layout/TitledPictureBlocks"/>
    <dgm:cxn modelId="{FB17DBF5-567E-7541-B256-B1463717C753}" type="presParOf" srcId="{FD57B80B-6403-EB44-81DB-068709B73661}" destId="{8DFE8381-D94D-DB4F-B9F3-1BAD17E898A9}" srcOrd="2" destOrd="0" presId="urn:microsoft.com/office/officeart/2008/layout/TitledPictureBlocks"/>
    <dgm:cxn modelId="{2E03FEC9-84C9-4D4E-B171-6C44ECA013BC}" type="presParOf" srcId="{27503316-E929-D241-85E5-F4A9C9E6B4B0}" destId="{7B899F8E-8976-4A44-98E4-DAAC60747B48}" srcOrd="5" destOrd="0" presId="urn:microsoft.com/office/officeart/2008/layout/TitledPictureBlocks"/>
    <dgm:cxn modelId="{1B5ACDEB-AB06-9946-B328-8804773320F7}" type="presParOf" srcId="{27503316-E929-D241-85E5-F4A9C9E6B4B0}" destId="{CAF3DABE-AD92-344F-8F9F-160D4C6BACF0}" srcOrd="6" destOrd="0" presId="urn:microsoft.com/office/officeart/2008/layout/TitledPictureBlocks"/>
    <dgm:cxn modelId="{D2681E32-E5BD-224D-B0A8-FB89B1611DB2}" type="presParOf" srcId="{CAF3DABE-AD92-344F-8F9F-160D4C6BACF0}" destId="{160AD022-D3B4-4C47-AA83-30CFDC20A389}" srcOrd="0" destOrd="0" presId="urn:microsoft.com/office/officeart/2008/layout/TitledPictureBlocks"/>
    <dgm:cxn modelId="{36300DCB-DC02-E245-A48B-124FF3BBFADB}" type="presParOf" srcId="{CAF3DABE-AD92-344F-8F9F-160D4C6BACF0}" destId="{D3F722B5-9984-B746-978F-E42F1C726716}" srcOrd="1" destOrd="0" presId="urn:microsoft.com/office/officeart/2008/layout/TitledPictureBlocks"/>
    <dgm:cxn modelId="{B5C29261-3233-9A46-80B2-F52943F60F22}" type="presParOf" srcId="{CAF3DABE-AD92-344F-8F9F-160D4C6BACF0}" destId="{77441621-68DD-E24B-A197-08B45263064B}" srcOrd="2" destOrd="0" presId="urn:microsoft.com/office/officeart/2008/layout/TitledPictureBlocks"/>
    <dgm:cxn modelId="{20F26B38-8403-E44B-8226-813E4139BD12}" type="presParOf" srcId="{27503316-E929-D241-85E5-F4A9C9E6B4B0}" destId="{46892D4B-6349-5449-BD07-D72F03F97FC1}" srcOrd="7" destOrd="0" presId="urn:microsoft.com/office/officeart/2008/layout/TitledPictureBlocks"/>
    <dgm:cxn modelId="{830E9147-6082-BE44-A955-A19E9D5072B3}" type="presParOf" srcId="{27503316-E929-D241-85E5-F4A9C9E6B4B0}" destId="{158E85BD-89FB-084D-9D62-6E6E585E550A}" srcOrd="8" destOrd="0" presId="urn:microsoft.com/office/officeart/2008/layout/TitledPictureBlocks"/>
    <dgm:cxn modelId="{6B99311A-775C-034A-9847-6B85EFED7744}" type="presParOf" srcId="{158E85BD-89FB-084D-9D62-6E6E585E550A}" destId="{714ACF08-902D-7445-8FD7-1DFED0F36578}" srcOrd="0" destOrd="0" presId="urn:microsoft.com/office/officeart/2008/layout/TitledPictureBlocks"/>
    <dgm:cxn modelId="{CACAADF1-CD69-A34C-8677-C37F8EAB9478}" type="presParOf" srcId="{158E85BD-89FB-084D-9D62-6E6E585E550A}" destId="{84605911-D38B-8C45-896B-A44BD8E2C026}" srcOrd="1" destOrd="0" presId="urn:microsoft.com/office/officeart/2008/layout/TitledPictureBlocks"/>
    <dgm:cxn modelId="{4D342F15-11D2-0F4E-B3EC-1FF3E89C3588}" type="presParOf" srcId="{158E85BD-89FB-084D-9D62-6E6E585E550A}" destId="{1E197E9E-CCB7-6344-89E9-F11E1D1BF537}" srcOrd="2" destOrd="0" presId="urn:microsoft.com/office/officeart/2008/layout/TitledPictureBlocks"/>
    <dgm:cxn modelId="{E72508D5-3D3D-C840-91F8-A64D694923FC}" type="presParOf" srcId="{27503316-E929-D241-85E5-F4A9C9E6B4B0}" destId="{DF956FE1-7431-B345-9D04-DE5869410FA0}" srcOrd="9" destOrd="0" presId="urn:microsoft.com/office/officeart/2008/layout/TitledPictureBlocks"/>
    <dgm:cxn modelId="{7882A17C-BCC5-6E46-A5BA-B2E8D2F6F10D}" type="presParOf" srcId="{27503316-E929-D241-85E5-F4A9C9E6B4B0}" destId="{74E124F5-C3F3-DD44-90CC-54CC1344A355}" srcOrd="10" destOrd="0" presId="urn:microsoft.com/office/officeart/2008/layout/TitledPictureBlocks"/>
    <dgm:cxn modelId="{89511B44-F953-BD40-8A55-C7072ADC8938}" type="presParOf" srcId="{74E124F5-C3F3-DD44-90CC-54CC1344A355}" destId="{04B65337-B128-8D48-B11E-485E347B4F2B}" srcOrd="0" destOrd="0" presId="urn:microsoft.com/office/officeart/2008/layout/TitledPictureBlocks"/>
    <dgm:cxn modelId="{82A914CD-CF59-F24C-B092-1DA56DCF10FF}" type="presParOf" srcId="{74E124F5-C3F3-DD44-90CC-54CC1344A355}" destId="{8FBE5B55-F53A-BD4D-9DFF-7E7C7DCAF0B7}" srcOrd="1" destOrd="0" presId="urn:microsoft.com/office/officeart/2008/layout/TitledPictureBlocks"/>
    <dgm:cxn modelId="{44342EBF-ED9C-4A45-8328-E933187B670F}" type="presParOf" srcId="{74E124F5-C3F3-DD44-90CC-54CC1344A355}" destId="{54BB323D-5C75-CB4B-B408-B0DB9531865E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87471-C73F-C241-BA4F-2F2E22F3E015}">
      <dsp:nvSpPr>
        <dsp:cNvPr id="0" name=""/>
        <dsp:cNvSpPr/>
      </dsp:nvSpPr>
      <dsp:spPr>
        <a:xfrm>
          <a:off x="2041" y="1035294"/>
          <a:ext cx="2154953" cy="18258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B6DE07-488E-214D-BEAB-0E626C4A2092}">
      <dsp:nvSpPr>
        <dsp:cNvPr id="0" name=""/>
        <dsp:cNvSpPr/>
      </dsp:nvSpPr>
      <dsp:spPr>
        <a:xfrm>
          <a:off x="2041" y="687139"/>
          <a:ext cx="2154953" cy="314409"/>
        </a:xfrm>
        <a:prstGeom prst="rect">
          <a:avLst/>
        </a:prstGeom>
        <a:solidFill>
          <a:srgbClr val="B4162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Andrej </a:t>
          </a:r>
          <a:r>
            <a:rPr lang="en-US" sz="1600" kern="1200" dirty="0" err="1" smtClean="0"/>
            <a:t>Brodnik</a:t>
          </a:r>
          <a:endParaRPr lang="en-US" sz="1600" kern="1200" dirty="0"/>
        </a:p>
      </dsp:txBody>
      <dsp:txXfrm>
        <a:off x="2041" y="687139"/>
        <a:ext cx="2154953" cy="314409"/>
      </dsp:txXfrm>
    </dsp:sp>
    <dsp:sp modelId="{FC359605-0BB2-0448-9808-5A90CBBFE0DB}">
      <dsp:nvSpPr>
        <dsp:cNvPr id="0" name=""/>
        <dsp:cNvSpPr/>
      </dsp:nvSpPr>
      <dsp:spPr>
        <a:xfrm>
          <a:off x="3232649" y="1035294"/>
          <a:ext cx="2154953" cy="182587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EA6E9-645C-534E-8756-B2FA7E65D952}">
      <dsp:nvSpPr>
        <dsp:cNvPr id="0" name=""/>
        <dsp:cNvSpPr/>
      </dsp:nvSpPr>
      <dsp:spPr>
        <a:xfrm>
          <a:off x="3232649" y="687139"/>
          <a:ext cx="2154953" cy="314409"/>
        </a:xfrm>
        <a:prstGeom prst="rect">
          <a:avLst/>
        </a:prstGeom>
        <a:solidFill>
          <a:srgbClr val="B4162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Matija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Lokar</a:t>
          </a:r>
          <a:endParaRPr lang="en-US" sz="1600" kern="1200" dirty="0"/>
        </a:p>
      </dsp:txBody>
      <dsp:txXfrm>
        <a:off x="3232649" y="687139"/>
        <a:ext cx="2154953" cy="314409"/>
      </dsp:txXfrm>
    </dsp:sp>
    <dsp:sp modelId="{0C832005-D4D1-FD49-86ED-E73B435BB735}">
      <dsp:nvSpPr>
        <dsp:cNvPr id="0" name=""/>
        <dsp:cNvSpPr/>
      </dsp:nvSpPr>
      <dsp:spPr>
        <a:xfrm>
          <a:off x="6463257" y="1035294"/>
          <a:ext cx="2154953" cy="18258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89CE7A-06F5-D04C-86DF-7108536AA2AD}">
      <dsp:nvSpPr>
        <dsp:cNvPr id="0" name=""/>
        <dsp:cNvSpPr/>
      </dsp:nvSpPr>
      <dsp:spPr>
        <a:xfrm>
          <a:off x="6463257" y="687139"/>
          <a:ext cx="2154953" cy="314409"/>
        </a:xfrm>
        <a:prstGeom prst="rect">
          <a:avLst/>
        </a:prstGeom>
        <a:solidFill>
          <a:srgbClr val="B4162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Gregor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Anželj</a:t>
          </a:r>
          <a:endParaRPr lang="en-US" sz="1600" kern="1200" dirty="0"/>
        </a:p>
      </dsp:txBody>
      <dsp:txXfrm>
        <a:off x="6463257" y="687139"/>
        <a:ext cx="2154953" cy="314409"/>
      </dsp:txXfrm>
    </dsp:sp>
    <dsp:sp modelId="{D3F722B5-9984-B746-978F-E42F1C726716}">
      <dsp:nvSpPr>
        <dsp:cNvPr id="0" name=""/>
        <dsp:cNvSpPr/>
      </dsp:nvSpPr>
      <dsp:spPr>
        <a:xfrm>
          <a:off x="3266235" y="3445144"/>
          <a:ext cx="2154953" cy="182587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AD022-D3B4-4C47-AA83-30CFDC20A389}">
      <dsp:nvSpPr>
        <dsp:cNvPr id="0" name=""/>
        <dsp:cNvSpPr/>
      </dsp:nvSpPr>
      <dsp:spPr>
        <a:xfrm>
          <a:off x="3266235" y="3096997"/>
          <a:ext cx="2154953" cy="314409"/>
        </a:xfrm>
        <a:prstGeom prst="rect">
          <a:avLst/>
        </a:prstGeom>
        <a:solidFill>
          <a:srgbClr val="B4162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Gašper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Fele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Žorž</a:t>
          </a:r>
          <a:endParaRPr lang="en-US" sz="1600" kern="1200" dirty="0"/>
        </a:p>
      </dsp:txBody>
      <dsp:txXfrm>
        <a:off x="3266235" y="3096997"/>
        <a:ext cx="2154953" cy="314409"/>
      </dsp:txXfrm>
    </dsp:sp>
    <dsp:sp modelId="{84605911-D38B-8C45-896B-A44BD8E2C026}">
      <dsp:nvSpPr>
        <dsp:cNvPr id="0" name=""/>
        <dsp:cNvSpPr/>
      </dsp:nvSpPr>
      <dsp:spPr>
        <a:xfrm>
          <a:off x="6454283" y="3423890"/>
          <a:ext cx="2154953" cy="18258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ACF08-902D-7445-8FD7-1DFED0F36578}">
      <dsp:nvSpPr>
        <dsp:cNvPr id="0" name=""/>
        <dsp:cNvSpPr/>
      </dsp:nvSpPr>
      <dsp:spPr>
        <a:xfrm>
          <a:off x="6443680" y="3086361"/>
          <a:ext cx="2154953" cy="314409"/>
        </a:xfrm>
        <a:prstGeom prst="rect">
          <a:avLst/>
        </a:prstGeom>
        <a:solidFill>
          <a:srgbClr val="B4162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Nataša</a:t>
          </a:r>
          <a:r>
            <a:rPr lang="en-US" sz="1600" kern="1200" dirty="0" smtClean="0"/>
            <a:t> Mori</a:t>
          </a:r>
          <a:endParaRPr lang="en-US" sz="1600" kern="1200" dirty="0"/>
        </a:p>
      </dsp:txBody>
      <dsp:txXfrm>
        <a:off x="6443680" y="3086361"/>
        <a:ext cx="2154953" cy="314409"/>
      </dsp:txXfrm>
    </dsp:sp>
    <dsp:sp modelId="{8FBE5B55-F53A-BD4D-9DFF-7E7C7DCAF0B7}">
      <dsp:nvSpPr>
        <dsp:cNvPr id="0" name=""/>
        <dsp:cNvSpPr/>
      </dsp:nvSpPr>
      <dsp:spPr>
        <a:xfrm>
          <a:off x="58799" y="3476859"/>
          <a:ext cx="2154953" cy="1825879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65337-B128-8D48-B11E-485E347B4F2B}">
      <dsp:nvSpPr>
        <dsp:cNvPr id="0" name=""/>
        <dsp:cNvSpPr/>
      </dsp:nvSpPr>
      <dsp:spPr>
        <a:xfrm>
          <a:off x="55093" y="3107631"/>
          <a:ext cx="2154953" cy="314409"/>
        </a:xfrm>
        <a:prstGeom prst="rect">
          <a:avLst/>
        </a:prstGeom>
        <a:solidFill>
          <a:srgbClr val="B4162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Matevž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Jekovec</a:t>
          </a:r>
          <a:endParaRPr lang="en-US" sz="1400" kern="1200" dirty="0"/>
        </a:p>
      </dsp:txBody>
      <dsp:txXfrm>
        <a:off x="55093" y="3107631"/>
        <a:ext cx="2154953" cy="314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D635FD-7B52-EA40-8B13-EB21BBE8287C}" type="datetime1">
              <a:rPr lang="en-US"/>
              <a:pPr>
                <a:defRPr/>
              </a:pPr>
              <a:t>11/18/16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F66A4D-BE5F-2246-8D84-19481E6D0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728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EBAFC6C-40A1-C149-B2B2-34C1374A9662}" type="datetime1">
              <a:rPr lang="en-US"/>
              <a:pPr>
                <a:defRPr/>
              </a:pPr>
              <a:t>11/18/16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smtClean="0"/>
              <a:t>Click to edit Master text styles</a:t>
            </a:r>
          </a:p>
          <a:p>
            <a:pPr lvl="1"/>
            <a:r>
              <a:rPr lang="sl-SI" noProof="0" smtClean="0"/>
              <a:t>Second level</a:t>
            </a:r>
          </a:p>
          <a:p>
            <a:pPr lvl="2"/>
            <a:r>
              <a:rPr lang="sl-SI" noProof="0" smtClean="0"/>
              <a:t>Third level</a:t>
            </a:r>
          </a:p>
          <a:p>
            <a:pPr lvl="3"/>
            <a:r>
              <a:rPr lang="sl-SI" noProof="0" smtClean="0"/>
              <a:t>Fourth level</a:t>
            </a:r>
          </a:p>
          <a:p>
            <a:pPr lvl="4"/>
            <a:r>
              <a:rPr lang="sl-SI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B4FADB4-0650-864E-A638-9CC80BC58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041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2C60ABF-AA9E-2A4A-86A0-3248C6331E4A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A6D56-D539-FB42-A67C-3DBB953981B0}" type="datetime1">
              <a:rPr lang="en-US"/>
              <a:pPr>
                <a:defRPr/>
              </a:pPr>
              <a:t>11/18/16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AE6B0-9439-0F43-8083-701F3A9AB1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6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168BF-F6D4-E746-ACD1-D1D40EEA8A2A}" type="datetime1">
              <a:rPr lang="en-US"/>
              <a:pPr>
                <a:defRPr/>
              </a:pPr>
              <a:t>11/18/16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3CEFE-DA74-C946-8AB3-EFB987890B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07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3AB3D-D57C-5445-968B-1FA1BE0B2CA9}" type="datetime1">
              <a:rPr lang="en-US"/>
              <a:pPr>
                <a:defRPr/>
              </a:pPr>
              <a:t>11/18/16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7D7E7-52F8-124C-BF60-A77ACC5FE7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1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5BF36-7B44-7046-A5E3-0C4FB34C1DB2}" type="datetime1">
              <a:rPr lang="en-US"/>
              <a:pPr>
                <a:defRPr/>
              </a:pPr>
              <a:t>11/18/16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52C76-D05A-5F47-9740-C31A4FFE01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84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9B52D-6D7A-E04E-AF05-03886EF7BEE6}" type="datetime1">
              <a:rPr lang="en-US"/>
              <a:pPr>
                <a:defRPr/>
              </a:pPr>
              <a:t>11/18/16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8BEBC-5A11-B141-AD7F-B11E550E1A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26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C07C0-ADB6-E94C-AF10-868555E2900C}" type="datetime1">
              <a:rPr lang="en-US"/>
              <a:pPr>
                <a:defRPr/>
              </a:pPr>
              <a:t>11/18/16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BCFBE-9DE1-9C4F-94F0-3D945241C1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8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C8245-F250-094C-B878-D87F5242A164}" type="datetime1">
              <a:rPr lang="en-US"/>
              <a:pPr>
                <a:defRPr/>
              </a:pPr>
              <a:t>11/18/16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63A42-901E-C040-BBC5-981E51E2E5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15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A72BB-A959-EB4C-99A1-92602FC54FCD}" type="datetime1">
              <a:rPr lang="en-US"/>
              <a:pPr>
                <a:defRPr/>
              </a:pPr>
              <a:t>11/18/16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6CD10-48B4-9142-9E1B-887CEB0BA2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14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2D808-4194-FF49-9D64-CE38C6EF457A}" type="datetime1">
              <a:rPr lang="en-US"/>
              <a:pPr>
                <a:defRPr/>
              </a:pPr>
              <a:t>11/18/16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37669-0E86-5646-8548-8542D175A0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64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A3A30-F83C-9F4B-979C-3AF1BC4259CA}" type="datetime1">
              <a:rPr lang="en-US"/>
              <a:pPr>
                <a:defRPr/>
              </a:pPr>
              <a:t>11/18/16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DCA4B-068B-4D40-9332-05E2BE6C09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22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7E19F-D6FD-6146-B300-7F91FD9EBC46}" type="datetime1">
              <a:rPr lang="en-US"/>
              <a:pPr>
                <a:defRPr/>
              </a:pPr>
              <a:t>11/18/16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A64F2-B97D-AD48-A1CD-C052D4CD03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0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38225" y="274638"/>
            <a:ext cx="7648575" cy="8001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47847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fld id="{154654D0-C0B3-A949-8403-5210AFE4214F}" type="datetime1">
              <a:rPr lang="en-US"/>
              <a:pPr>
                <a:defRPr/>
              </a:pPr>
              <a:t>11/18/16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563" y="6308725"/>
            <a:ext cx="50482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fld id="{2EDE8F3C-0CD0-8943-8C0F-AF5AE38BE6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/>
          <a:ea typeface="ヒラギノ角ゴ Pro W3" charset="0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charset="0"/>
          <a:ea typeface="ヒラギノ角ゴ Pro W3" charset="0"/>
          <a:cs typeface="Verdan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charset="0"/>
          <a:ea typeface="ヒラギノ角ゴ Pro W3" charset="0"/>
          <a:cs typeface="Verdan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charset="0"/>
          <a:ea typeface="ヒラギノ角ゴ Pro W3" charset="0"/>
          <a:cs typeface="Verdan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charset="0"/>
          <a:ea typeface="ヒラギノ角ゴ Pro W3" charset="0"/>
          <a:cs typeface="Verdan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Verdana"/>
          <a:ea typeface="ヒラギノ角ゴ Pro W3" charset="0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Verdana"/>
          <a:ea typeface="Verdana"/>
          <a:cs typeface="Verdan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Verdana"/>
          <a:ea typeface="Verdana"/>
          <a:cs typeface="Verdan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Verdana"/>
          <a:ea typeface="Verdana"/>
          <a:cs typeface="Verdan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Verdana"/>
          <a:ea typeface="Verdan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tk.ijs.si/rtknj.html" TargetMode="External"/><Relationship Id="rId4" Type="http://schemas.openxmlformats.org/officeDocument/2006/relationships/hyperlink" Target="http://rtk.ijs.si/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usy.fri.uni-lj.si/en/node/205)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kupnost.sio.si/course/view.php?id=9376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usy.fri.uni-lj.si/ucbenik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projekt-tomo.s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sta.acm.org/Curriculum/sub/CurrResources.html" TargetMode="External"/><Relationship Id="rId3" Type="http://schemas.openxmlformats.org/officeDocument/2006/relationships/hyperlink" Target="https://k12cs.org/)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usy.fri.uni-lj.si/ucbenik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usy.fri.uni-lj.si/ucbenik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cilnica1415.fri.uni-lj.si/course/view.php?id=321" TargetMode="External"/><Relationship Id="rId4" Type="http://schemas.openxmlformats.org/officeDocument/2006/relationships/hyperlink" Target="http://lusy.fri.uni-lj.si/moodle/course/view.php?id=48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usy.fri.uni-lj.si/moodle/course/view.php?id=3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241425" y="5611813"/>
            <a:ext cx="1319213" cy="4302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bg1"/>
                </a:solidFill>
                <a:latin typeface="Verdana"/>
                <a:cs typeface="Verdana"/>
              </a:rPr>
              <a:t>18. </a:t>
            </a:r>
            <a:r>
              <a:rPr lang="en-US" sz="1050" dirty="0" err="1" smtClean="0">
                <a:solidFill>
                  <a:schemeClr val="bg1"/>
                </a:solidFill>
                <a:latin typeface="Verdana"/>
                <a:cs typeface="Verdana"/>
              </a:rPr>
              <a:t>november</a:t>
            </a:r>
            <a:r>
              <a:rPr lang="en-US" sz="1050" dirty="0" smtClean="0">
                <a:solidFill>
                  <a:schemeClr val="bg1"/>
                </a:solidFill>
                <a:latin typeface="Verdana"/>
                <a:cs typeface="Verdana"/>
              </a:rPr>
              <a:t/>
            </a:r>
            <a:br>
              <a:rPr lang="en-US" sz="1050" dirty="0" smtClean="0">
                <a:solidFill>
                  <a:schemeClr val="bg1"/>
                </a:solidFill>
                <a:latin typeface="Verdana"/>
                <a:cs typeface="Verdana"/>
              </a:rPr>
            </a:br>
            <a:r>
              <a:rPr lang="en-US" sz="1050" dirty="0" smtClean="0">
                <a:solidFill>
                  <a:schemeClr val="bg1"/>
                </a:solidFill>
                <a:latin typeface="Verdana"/>
                <a:cs typeface="Verdana"/>
              </a:rPr>
              <a:t>2016</a:t>
            </a:r>
            <a:endParaRPr lang="en-US" sz="1050" b="1" dirty="0" smtClean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999445" y="3189606"/>
            <a:ext cx="489180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4800" dirty="0" smtClean="0">
                <a:solidFill>
                  <a:schemeClr val="bg1"/>
                </a:solidFill>
                <a:latin typeface="Calibri"/>
                <a:ea typeface="Verdana"/>
                <a:cs typeface="Calibri"/>
              </a:rPr>
              <a:t>INFORMATIKA JE TUDI ZNANOST</a:t>
            </a:r>
            <a:endParaRPr lang="en-US" sz="4800" b="1" cap="all" dirty="0">
              <a:solidFill>
                <a:schemeClr val="bg1"/>
              </a:solidFill>
              <a:latin typeface="Calibri"/>
              <a:ea typeface="Verdana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195335" y="274638"/>
            <a:ext cx="7948664" cy="800100"/>
          </a:xfr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 err="1">
                <a:latin typeface="Verdana" charset="0"/>
              </a:rPr>
              <a:t>Programiranje</a:t>
            </a:r>
            <a:r>
              <a:rPr lang="en-US" sz="4400" dirty="0">
                <a:latin typeface="Verdana" charset="0"/>
              </a:rPr>
              <a:t> in </a:t>
            </a:r>
            <a:r>
              <a:rPr lang="en-US" sz="4400" dirty="0" err="1">
                <a:latin typeface="Verdana" charset="0"/>
              </a:rPr>
              <a:t>algoritmi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i="1" dirty="0" err="1" smtClean="0">
                <a:latin typeface="Verdana" charset="0"/>
              </a:rPr>
              <a:t>Algoritmi</a:t>
            </a:r>
            <a:r>
              <a:rPr lang="en-US" sz="2800" b="1" i="1" dirty="0" smtClean="0">
                <a:latin typeface="Verdana" charset="0"/>
              </a:rPr>
              <a:t>:</a:t>
            </a:r>
          </a:p>
          <a:p>
            <a:r>
              <a:rPr lang="en-US" sz="2800" dirty="0" err="1" smtClean="0">
                <a:latin typeface="Verdana" charset="0"/>
              </a:rPr>
              <a:t>Osnovni</a:t>
            </a:r>
            <a:r>
              <a:rPr lang="en-US" sz="2800" dirty="0" smtClean="0">
                <a:latin typeface="Verdana" charset="0"/>
              </a:rPr>
              <a:t> </a:t>
            </a:r>
            <a:r>
              <a:rPr lang="en-US" sz="2800" dirty="0" err="1" smtClean="0">
                <a:latin typeface="Verdana" charset="0"/>
              </a:rPr>
              <a:t>pojmi</a:t>
            </a:r>
            <a:r>
              <a:rPr lang="en-US" sz="2800" dirty="0" smtClean="0">
                <a:latin typeface="Verdana" charset="0"/>
              </a:rPr>
              <a:t> </a:t>
            </a:r>
            <a:r>
              <a:rPr lang="en-US" sz="2800" dirty="0" err="1" smtClean="0">
                <a:latin typeface="Verdana" charset="0"/>
              </a:rPr>
              <a:t>algoritmike</a:t>
            </a:r>
            <a:endParaRPr lang="en-US" sz="2800" dirty="0" smtClean="0">
              <a:latin typeface="Verdana" charset="0"/>
            </a:endParaRPr>
          </a:p>
          <a:p>
            <a:r>
              <a:rPr lang="en-US" sz="2800" dirty="0" err="1" smtClean="0">
                <a:latin typeface="Verdana" charset="0"/>
              </a:rPr>
              <a:t>Poraba</a:t>
            </a:r>
            <a:r>
              <a:rPr lang="en-US" sz="2800" dirty="0" smtClean="0">
                <a:latin typeface="Verdana" charset="0"/>
              </a:rPr>
              <a:t> </a:t>
            </a:r>
            <a:r>
              <a:rPr lang="en-US" sz="2800" dirty="0" err="1" smtClean="0">
                <a:latin typeface="Verdana" charset="0"/>
              </a:rPr>
              <a:t>časa</a:t>
            </a:r>
            <a:r>
              <a:rPr lang="en-US" sz="2800" dirty="0" smtClean="0">
                <a:latin typeface="Verdana" charset="0"/>
              </a:rPr>
              <a:t> in </a:t>
            </a:r>
            <a:r>
              <a:rPr lang="en-US" sz="2800" dirty="0" err="1" smtClean="0">
                <a:latin typeface="Verdana" charset="0"/>
              </a:rPr>
              <a:t>časovna</a:t>
            </a:r>
            <a:r>
              <a:rPr lang="en-US" sz="2800" dirty="0" smtClean="0">
                <a:latin typeface="Verdana" charset="0"/>
              </a:rPr>
              <a:t> </a:t>
            </a:r>
            <a:r>
              <a:rPr lang="en-US" sz="2800" dirty="0" err="1" smtClean="0">
                <a:latin typeface="Verdana" charset="0"/>
              </a:rPr>
              <a:t>zahtevnost</a:t>
            </a:r>
            <a:endParaRPr lang="en-US" sz="2800" dirty="0" smtClean="0">
              <a:latin typeface="Verdana" charset="0"/>
            </a:endParaRPr>
          </a:p>
          <a:p>
            <a:r>
              <a:rPr lang="en-US" sz="2800" dirty="0" err="1" smtClean="0">
                <a:latin typeface="Verdana" charset="0"/>
              </a:rPr>
              <a:t>Zaporedja</a:t>
            </a:r>
            <a:endParaRPr lang="en-US" sz="2800" dirty="0" smtClean="0">
              <a:latin typeface="Verdana" charset="0"/>
            </a:endParaRPr>
          </a:p>
          <a:p>
            <a:r>
              <a:rPr lang="en-US" sz="2800" dirty="0" err="1" smtClean="0">
                <a:latin typeface="Verdana" charset="0"/>
              </a:rPr>
              <a:t>Urejanje</a:t>
            </a:r>
            <a:endParaRPr lang="en-US" sz="2800" dirty="0" smtClean="0">
              <a:latin typeface="Verdana" charset="0"/>
            </a:endParaRPr>
          </a:p>
          <a:p>
            <a:r>
              <a:rPr lang="en-US" sz="2800" dirty="0" err="1" smtClean="0">
                <a:latin typeface="Verdana" charset="0"/>
              </a:rPr>
              <a:t>Množica</a:t>
            </a:r>
            <a:endParaRPr lang="en-US" sz="2800" dirty="0">
              <a:latin typeface="Verdana" charset="0"/>
            </a:endParaRPr>
          </a:p>
          <a:p>
            <a:r>
              <a:rPr lang="en-US" sz="2800" dirty="0" err="1" smtClean="0">
                <a:latin typeface="Verdana" charset="0"/>
              </a:rPr>
              <a:t>Slovar</a:t>
            </a:r>
            <a:endParaRPr lang="en-US" sz="2800" dirty="0" smtClean="0">
              <a:latin typeface="Verdana" charset="0"/>
            </a:endParaRPr>
          </a:p>
          <a:p>
            <a:endParaRPr lang="en-US" sz="2800" dirty="0">
              <a:latin typeface="Verdan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6A64-D0D6-224F-BBF4-4EDB5BB670D1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6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195335" y="274638"/>
            <a:ext cx="7948664" cy="800100"/>
          </a:xfr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 err="1">
                <a:latin typeface="Verdana" charset="0"/>
              </a:rPr>
              <a:t>Programiranje</a:t>
            </a:r>
            <a:r>
              <a:rPr lang="en-US" sz="4400" dirty="0">
                <a:latin typeface="Verdana" charset="0"/>
              </a:rPr>
              <a:t> in </a:t>
            </a:r>
            <a:r>
              <a:rPr lang="en-US" sz="4400" dirty="0" err="1">
                <a:latin typeface="Verdana" charset="0"/>
              </a:rPr>
              <a:t>algoritmi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Verdana" charset="0"/>
              </a:rPr>
              <a:t>NAPOJ: </a:t>
            </a:r>
            <a:r>
              <a:rPr lang="en-US" sz="3200" b="1" dirty="0" err="1" smtClean="0">
                <a:solidFill>
                  <a:srgbClr val="00B050"/>
                </a:solidFill>
                <a:latin typeface="Verdana" charset="0"/>
              </a:rPr>
              <a:t>N</a:t>
            </a:r>
            <a:r>
              <a:rPr lang="en-US" sz="3200" dirty="0" err="1" smtClean="0">
                <a:latin typeface="Verdana" charset="0"/>
              </a:rPr>
              <a:t>ačrtovanje</a:t>
            </a:r>
            <a:r>
              <a:rPr lang="en-US" sz="3200" dirty="0" smtClean="0">
                <a:latin typeface="Verdana" charset="0"/>
              </a:rPr>
              <a:t> </a:t>
            </a:r>
            <a:r>
              <a:rPr lang="en-US" sz="3200" dirty="0" err="1" smtClean="0">
                <a:latin typeface="Verdana" charset="0"/>
              </a:rPr>
              <a:t>poučevanja</a:t>
            </a:r>
            <a:r>
              <a:rPr lang="en-US" sz="3200" dirty="0" smtClean="0">
                <a:latin typeface="Verdana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Verdana" charset="0"/>
              </a:rPr>
              <a:t>A</a:t>
            </a:r>
            <a:r>
              <a:rPr lang="en-US" sz="3200" dirty="0" err="1" smtClean="0">
                <a:latin typeface="Verdana" charset="0"/>
              </a:rPr>
              <a:t>lgoritmov</a:t>
            </a:r>
            <a:r>
              <a:rPr lang="en-US" sz="3200" dirty="0" smtClean="0">
                <a:latin typeface="Verdana" charset="0"/>
              </a:rPr>
              <a:t> in </a:t>
            </a:r>
            <a:r>
              <a:rPr lang="en-US" sz="3200" b="1" dirty="0" err="1" smtClean="0">
                <a:solidFill>
                  <a:srgbClr val="00B050"/>
                </a:solidFill>
                <a:latin typeface="Verdana" charset="0"/>
              </a:rPr>
              <a:t>P</a:t>
            </a:r>
            <a:r>
              <a:rPr lang="en-US" sz="3200" dirty="0" err="1" smtClean="0">
                <a:latin typeface="Verdana" charset="0"/>
              </a:rPr>
              <a:t>rogramiranja</a:t>
            </a:r>
            <a:r>
              <a:rPr lang="en-US" sz="3200" dirty="0" smtClean="0">
                <a:latin typeface="Verdana" charset="0"/>
              </a:rPr>
              <a:t> </a:t>
            </a:r>
            <a:r>
              <a:rPr lang="en-US" sz="3200" dirty="0" err="1" smtClean="0">
                <a:latin typeface="Verdana" charset="0"/>
              </a:rPr>
              <a:t>ter</a:t>
            </a:r>
            <a:r>
              <a:rPr lang="en-US" sz="3200" dirty="0" smtClean="0">
                <a:latin typeface="Verdana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Verdana" charset="0"/>
              </a:rPr>
              <a:t>O</a:t>
            </a:r>
            <a:r>
              <a:rPr lang="en-US" sz="3200" dirty="0" err="1" smtClean="0">
                <a:latin typeface="Verdana" charset="0"/>
              </a:rPr>
              <a:t>rganizaci</a:t>
            </a:r>
            <a:r>
              <a:rPr lang="en-US" sz="3200" b="1" dirty="0" err="1" smtClean="0">
                <a:solidFill>
                  <a:srgbClr val="00B050"/>
                </a:solidFill>
                <a:latin typeface="Verdana" charset="0"/>
              </a:rPr>
              <a:t>J</a:t>
            </a:r>
            <a:r>
              <a:rPr lang="en-US" sz="3200" dirty="0" err="1" smtClean="0">
                <a:latin typeface="Verdana" charset="0"/>
              </a:rPr>
              <a:t>a</a:t>
            </a:r>
            <a:r>
              <a:rPr lang="en-US" sz="3200" dirty="0" smtClean="0">
                <a:latin typeface="Verdana" charset="0"/>
              </a:rPr>
              <a:t> </a:t>
            </a:r>
            <a:r>
              <a:rPr lang="en-US" sz="3200" dirty="0" err="1" smtClean="0">
                <a:latin typeface="Verdana" charset="0"/>
              </a:rPr>
              <a:t>skupnosti</a:t>
            </a:r>
            <a:r>
              <a:rPr lang="en-US" sz="3200" dirty="0" smtClean="0">
                <a:latin typeface="Verdana" charset="0"/>
              </a:rPr>
              <a:t> </a:t>
            </a:r>
            <a:r>
              <a:rPr lang="en-US" sz="2800" dirty="0" smtClean="0">
                <a:latin typeface="Verdana" charset="0"/>
              </a:rPr>
              <a:t>(</a:t>
            </a:r>
            <a:r>
              <a:rPr lang="en-US" sz="2800" dirty="0" smtClean="0">
                <a:latin typeface="Verdana" charset="0"/>
                <a:hlinkClick r:id="rId2"/>
              </a:rPr>
              <a:t>http://lusy.fri.uni-lj.si/en/node/205)</a:t>
            </a:r>
            <a:endParaRPr lang="en-US" sz="2800" dirty="0" smtClean="0">
              <a:latin typeface="Verdana" charset="0"/>
            </a:endParaRPr>
          </a:p>
          <a:p>
            <a:pPr lvl="1"/>
            <a:r>
              <a:rPr lang="en-US" sz="2800" dirty="0" smtClean="0">
                <a:latin typeface="Verdana" charset="0"/>
              </a:rPr>
              <a:t>e-učbenik+</a:t>
            </a:r>
            <a:r>
              <a:rPr lang="en-US" sz="2800" b="1" dirty="0" smtClean="0">
                <a:latin typeface="Courier New" charset="0"/>
                <a:ea typeface="Courier New" charset="0"/>
                <a:cs typeface="Courier New" charset="0"/>
              </a:rPr>
              <a:t>110m0</a:t>
            </a:r>
            <a:r>
              <a:rPr lang="en-US" sz="2800" dirty="0" smtClean="0">
                <a:latin typeface="Verdana" charset="0"/>
              </a:rPr>
              <a:t>+SIO</a:t>
            </a:r>
          </a:p>
          <a:p>
            <a:pPr lvl="1"/>
            <a:r>
              <a:rPr lang="en-US" sz="2800" dirty="0" err="1" smtClean="0">
                <a:latin typeface="Verdana" charset="0"/>
              </a:rPr>
              <a:t>regionalne</a:t>
            </a:r>
            <a:r>
              <a:rPr lang="en-US" sz="2800" dirty="0" smtClean="0">
                <a:latin typeface="Verdana" charset="0"/>
              </a:rPr>
              <a:t> </a:t>
            </a:r>
            <a:r>
              <a:rPr lang="en-US" sz="2800" dirty="0" err="1" smtClean="0">
                <a:latin typeface="Verdana" charset="0"/>
              </a:rPr>
              <a:t>delavnice</a:t>
            </a:r>
            <a:endParaRPr lang="en-US" sz="2800" dirty="0" smtClean="0">
              <a:latin typeface="Verdana" charset="0"/>
            </a:endParaRPr>
          </a:p>
          <a:p>
            <a:r>
              <a:rPr lang="en-US" sz="3200" dirty="0" err="1" smtClean="0">
                <a:latin typeface="Verdana" charset="0"/>
              </a:rPr>
              <a:t>rešene</a:t>
            </a:r>
            <a:r>
              <a:rPr lang="en-US" sz="3200" dirty="0" smtClean="0">
                <a:latin typeface="Verdana" charset="0"/>
              </a:rPr>
              <a:t> </a:t>
            </a:r>
            <a:r>
              <a:rPr lang="en-US" sz="3200" dirty="0" err="1" smtClean="0">
                <a:latin typeface="Verdana" charset="0"/>
              </a:rPr>
              <a:t>naloge</a:t>
            </a:r>
            <a:r>
              <a:rPr lang="en-US" sz="3200" dirty="0" smtClean="0">
                <a:latin typeface="Verdana" charset="0"/>
              </a:rPr>
              <a:t> z ACM RTK </a:t>
            </a:r>
            <a:r>
              <a:rPr lang="en-US" sz="3200" dirty="0" err="1" smtClean="0">
                <a:latin typeface="Verdana" charset="0"/>
              </a:rPr>
              <a:t>tekmovanj</a:t>
            </a:r>
            <a:endParaRPr lang="en-US" sz="3200" dirty="0" smtClean="0">
              <a:latin typeface="Verdana" charset="0"/>
            </a:endParaRPr>
          </a:p>
          <a:p>
            <a:pPr lvl="1"/>
            <a:r>
              <a:rPr lang="en-US" sz="2800" dirty="0" smtClean="0">
                <a:latin typeface="Verdana" charset="0"/>
              </a:rPr>
              <a:t>do </a:t>
            </a:r>
            <a:r>
              <a:rPr lang="en-US" sz="2800" dirty="0" err="1" smtClean="0">
                <a:latin typeface="Verdana" charset="0"/>
              </a:rPr>
              <a:t>leta</a:t>
            </a:r>
            <a:r>
              <a:rPr lang="en-US" sz="2800" dirty="0" smtClean="0">
                <a:latin typeface="Verdana" charset="0"/>
              </a:rPr>
              <a:t> 2005: </a:t>
            </a:r>
            <a:r>
              <a:rPr lang="en-US" sz="2800" dirty="0" smtClean="0">
                <a:latin typeface="Verdana" charset="0"/>
                <a:hlinkClick r:id="rId3"/>
              </a:rPr>
              <a:t>http://rtk.ijs.si/rtknj.html</a:t>
            </a:r>
            <a:endParaRPr lang="en-US" sz="2800" dirty="0" smtClean="0">
              <a:latin typeface="Verdana" charset="0"/>
            </a:endParaRPr>
          </a:p>
          <a:p>
            <a:pPr lvl="1"/>
            <a:r>
              <a:rPr lang="en-US" sz="2800" dirty="0" smtClean="0">
                <a:latin typeface="Verdana" charset="0"/>
              </a:rPr>
              <a:t>v </a:t>
            </a:r>
            <a:r>
              <a:rPr lang="en-US" sz="2800" dirty="0" err="1" smtClean="0">
                <a:latin typeface="Verdana" charset="0"/>
              </a:rPr>
              <a:t>biltenih</a:t>
            </a:r>
            <a:r>
              <a:rPr lang="en-US" sz="2800" dirty="0" smtClean="0">
                <a:latin typeface="Verdana" charset="0"/>
              </a:rPr>
              <a:t>: </a:t>
            </a:r>
            <a:r>
              <a:rPr lang="en-US" sz="2800" dirty="0" smtClean="0">
                <a:latin typeface="Verdana" charset="0"/>
                <a:hlinkClick r:id="rId4"/>
              </a:rPr>
              <a:t>http://rtk.ijs.si/</a:t>
            </a:r>
            <a:endParaRPr lang="en-US" sz="2800" dirty="0">
              <a:latin typeface="Verdan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6A64-D0D6-224F-BBF4-4EDB5BB670D1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1026" name="Picture 2" descr="http://lusy.fri.uni-lj.si/sites/lusy.fri.uni-lj.si/files/common/napoj-logo-text-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316" y="1469572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mo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56" y="5519741"/>
            <a:ext cx="1055919" cy="109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6" y="5462587"/>
            <a:ext cx="12287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40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195335" y="274638"/>
            <a:ext cx="7948664" cy="800100"/>
          </a:xfr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 err="1">
                <a:latin typeface="Verdana" charset="0"/>
              </a:rPr>
              <a:t>Programiranje</a:t>
            </a:r>
            <a:r>
              <a:rPr lang="en-US" sz="4400" dirty="0">
                <a:latin typeface="Verdana" charset="0"/>
              </a:rPr>
              <a:t> in </a:t>
            </a:r>
            <a:r>
              <a:rPr lang="en-US" sz="4400" dirty="0" err="1">
                <a:latin typeface="Verdana" charset="0"/>
              </a:rPr>
              <a:t>algoritmi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i="1" dirty="0" err="1" smtClean="0">
                <a:latin typeface="Verdana" charset="0"/>
              </a:rPr>
              <a:t>Programiranje</a:t>
            </a:r>
            <a:r>
              <a:rPr lang="en-US" sz="2800" b="1" i="1" dirty="0" smtClean="0">
                <a:latin typeface="Verdana" charset="0"/>
              </a:rPr>
              <a:t>:</a:t>
            </a:r>
          </a:p>
          <a:p>
            <a:r>
              <a:rPr lang="en-US" sz="2800" b="1" dirty="0" err="1" smtClean="0">
                <a:solidFill>
                  <a:srgbClr val="FFC000"/>
                </a:solidFill>
                <a:latin typeface="Verdana" charset="0"/>
              </a:rPr>
              <a:t>Osnovni</a:t>
            </a:r>
            <a:r>
              <a:rPr lang="en-US" sz="2800" b="1" dirty="0" smtClean="0">
                <a:solidFill>
                  <a:srgbClr val="FFC000"/>
                </a:solidFill>
                <a:latin typeface="Verdana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Verdana" charset="0"/>
              </a:rPr>
              <a:t>koncepti</a:t>
            </a:r>
            <a:r>
              <a:rPr lang="en-US" sz="2800" b="1" dirty="0" smtClean="0">
                <a:solidFill>
                  <a:srgbClr val="FFC000"/>
                </a:solidFill>
                <a:latin typeface="Verdana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Verdana" charset="0"/>
              </a:rPr>
              <a:t>programiranja</a:t>
            </a:r>
            <a:endParaRPr lang="en-US" sz="2800" b="1" dirty="0" smtClean="0">
              <a:solidFill>
                <a:srgbClr val="FFC000"/>
              </a:solidFill>
              <a:latin typeface="Verdana" charset="0"/>
            </a:endParaRPr>
          </a:p>
          <a:p>
            <a:r>
              <a:rPr lang="en-US" sz="2800" b="1" dirty="0" err="1" smtClean="0">
                <a:solidFill>
                  <a:srgbClr val="00B050"/>
                </a:solidFill>
                <a:latin typeface="Verdana" charset="0"/>
              </a:rPr>
              <a:t>Izdelava</a:t>
            </a:r>
            <a:r>
              <a:rPr lang="en-US" sz="2800" b="1" dirty="0" smtClean="0">
                <a:solidFill>
                  <a:srgbClr val="00B050"/>
                </a:solidFill>
                <a:latin typeface="Verdana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Verdana" charset="0"/>
              </a:rPr>
              <a:t>samostojnih</a:t>
            </a:r>
            <a:r>
              <a:rPr lang="en-US" sz="2800" b="1" dirty="0" smtClean="0">
                <a:solidFill>
                  <a:srgbClr val="00B050"/>
                </a:solidFill>
                <a:latin typeface="Verdana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Verdana" charset="0"/>
              </a:rPr>
              <a:t>programov</a:t>
            </a:r>
            <a:r>
              <a:rPr lang="en-US" sz="2800" b="1" dirty="0" smtClean="0">
                <a:solidFill>
                  <a:srgbClr val="00B050"/>
                </a:solidFill>
                <a:latin typeface="Verdana" charset="0"/>
              </a:rPr>
              <a:t> in </a:t>
            </a:r>
            <a:r>
              <a:rPr lang="en-US" sz="2800" b="1" dirty="0" err="1" smtClean="0">
                <a:solidFill>
                  <a:srgbClr val="00B050"/>
                </a:solidFill>
                <a:latin typeface="Verdana" charset="0"/>
              </a:rPr>
              <a:t>pogojni</a:t>
            </a:r>
            <a:r>
              <a:rPr lang="en-US" sz="2800" b="1" dirty="0" smtClean="0">
                <a:solidFill>
                  <a:srgbClr val="00B050"/>
                </a:solidFill>
                <a:latin typeface="Verdana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Verdana" charset="0"/>
              </a:rPr>
              <a:t>stavki</a:t>
            </a:r>
            <a:endParaRPr lang="en-US" sz="2800" b="1" dirty="0" smtClean="0">
              <a:solidFill>
                <a:srgbClr val="00B050"/>
              </a:solidFill>
              <a:latin typeface="Verdana" charset="0"/>
            </a:endParaRPr>
          </a:p>
          <a:p>
            <a:r>
              <a:rPr lang="en-US" sz="2800" b="1" dirty="0" err="1" smtClean="0">
                <a:solidFill>
                  <a:srgbClr val="00B0F0"/>
                </a:solidFill>
                <a:latin typeface="Verdana" charset="0"/>
              </a:rPr>
              <a:t>Zanke</a:t>
            </a:r>
            <a:endParaRPr lang="en-US" sz="2800" b="1" dirty="0" smtClean="0">
              <a:solidFill>
                <a:srgbClr val="00B0F0"/>
              </a:solidFill>
              <a:latin typeface="Verdana" charset="0"/>
            </a:endParaRPr>
          </a:p>
          <a:p>
            <a:r>
              <a:rPr lang="en-US" sz="2800" b="1" dirty="0" err="1" smtClean="0">
                <a:solidFill>
                  <a:srgbClr val="00B0F0"/>
                </a:solidFill>
                <a:latin typeface="Verdana" charset="0"/>
              </a:rPr>
              <a:t>Tabele</a:t>
            </a:r>
            <a:endParaRPr lang="en-US" sz="2800" b="1" dirty="0" smtClean="0">
              <a:solidFill>
                <a:srgbClr val="00B0F0"/>
              </a:solidFill>
              <a:latin typeface="Verdana" charset="0"/>
            </a:endParaRPr>
          </a:p>
          <a:p>
            <a:r>
              <a:rPr lang="en-US" sz="2800" b="1" dirty="0" err="1" smtClean="0">
                <a:solidFill>
                  <a:srgbClr val="00B0F0"/>
                </a:solidFill>
                <a:latin typeface="Verdana" charset="0"/>
              </a:rPr>
              <a:t>Funkcije</a:t>
            </a:r>
            <a:endParaRPr lang="en-US" sz="2800" b="1" dirty="0">
              <a:solidFill>
                <a:srgbClr val="00B0F0"/>
              </a:solidFill>
              <a:latin typeface="Verdana" charset="0"/>
            </a:endParaRPr>
          </a:p>
          <a:p>
            <a:r>
              <a:rPr lang="en-US" sz="2800" b="1" dirty="0" err="1" smtClean="0">
                <a:solidFill>
                  <a:srgbClr val="00B0F0"/>
                </a:solidFill>
                <a:latin typeface="Verdana" charset="0"/>
              </a:rPr>
              <a:t>Nizi</a:t>
            </a:r>
            <a:endParaRPr lang="en-US" sz="2800" b="1" dirty="0" smtClean="0">
              <a:solidFill>
                <a:srgbClr val="00B0F0"/>
              </a:solidFill>
              <a:latin typeface="Verdana" charset="0"/>
            </a:endParaRPr>
          </a:p>
          <a:p>
            <a:endParaRPr lang="en-US" sz="2800" dirty="0">
              <a:latin typeface="Verdan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6A64-D0D6-224F-BBF4-4EDB5BB670D1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7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195335" y="274638"/>
            <a:ext cx="7948664" cy="800100"/>
          </a:xfr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 smtClean="0">
                <a:latin typeface="Calibri"/>
                <a:cs typeface="Calibri"/>
              </a:rPr>
              <a:t>Program </a:t>
            </a:r>
            <a:r>
              <a:rPr lang="en-US" sz="4400" dirty="0" err="1" smtClean="0">
                <a:latin typeface="Calibri"/>
                <a:cs typeface="Calibri"/>
              </a:rPr>
              <a:t>izobraževanja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6A64-D0D6-224F-BBF4-4EDB5BB670D1}" type="slidenum">
              <a:rPr lang="en-US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724981"/>
              </p:ext>
            </p:extLst>
          </p:nvPr>
        </p:nvGraphicFramePr>
        <p:xfrm>
          <a:off x="436033" y="1464945"/>
          <a:ext cx="8229600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/>
                          <a:cs typeface="Calibri"/>
                        </a:rPr>
                        <a:t>Petek</a:t>
                      </a:r>
                      <a:r>
                        <a:rPr lang="en-US" dirty="0" smtClean="0">
                          <a:latin typeface="Calibri"/>
                          <a:cs typeface="Calibri"/>
                        </a:rPr>
                        <a:t>, 18.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aseline="0" dirty="0" err="1" smtClean="0">
                          <a:latin typeface="Calibri"/>
                          <a:cs typeface="Calibri"/>
                        </a:rPr>
                        <a:t>november</a:t>
                      </a:r>
                      <a:endParaRPr lang="en-US" baseline="0" dirty="0" smtClean="0"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(15</a:t>
                      </a:r>
                      <a:r>
                        <a:rPr lang="en-US" baseline="30000" dirty="0" smtClean="0">
                          <a:latin typeface="Calibri"/>
                          <a:cs typeface="Calibri"/>
                        </a:rPr>
                        <a:t>00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– 20</a:t>
                      </a:r>
                      <a:r>
                        <a:rPr lang="en-US" baseline="30000" dirty="0" smtClean="0">
                          <a:latin typeface="Calibri"/>
                          <a:cs typeface="Calibri"/>
                        </a:rPr>
                        <a:t>00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B416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/>
                          <a:cs typeface="Calibri"/>
                        </a:rPr>
                        <a:t>Sobota</a:t>
                      </a:r>
                      <a:r>
                        <a:rPr lang="en-US" dirty="0" smtClean="0">
                          <a:latin typeface="Calibri"/>
                          <a:cs typeface="Calibri"/>
                        </a:rPr>
                        <a:t>, 19.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aseline="0" dirty="0" err="1" smtClean="0">
                          <a:latin typeface="Calibri"/>
                          <a:cs typeface="Calibri"/>
                        </a:rPr>
                        <a:t>november</a:t>
                      </a:r>
                      <a:endParaRPr lang="en-US" baseline="0" dirty="0" smtClean="0"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(8</a:t>
                      </a:r>
                      <a:r>
                        <a:rPr lang="en-US" baseline="30000" dirty="0" smtClean="0">
                          <a:latin typeface="Calibri"/>
                          <a:cs typeface="Calibri"/>
                        </a:rPr>
                        <a:t>00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– 15</a:t>
                      </a:r>
                      <a:r>
                        <a:rPr lang="en-US" baseline="30000" dirty="0" smtClean="0">
                          <a:latin typeface="Calibri"/>
                          <a:cs typeface="Calibri"/>
                        </a:rPr>
                        <a:t>00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B416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/>
                          <a:cs typeface="Calibri"/>
                        </a:rPr>
                        <a:t>Sobota</a:t>
                      </a:r>
                      <a:r>
                        <a:rPr lang="en-US" dirty="0" smtClean="0">
                          <a:latin typeface="Calibri"/>
                          <a:cs typeface="Calibri"/>
                        </a:rPr>
                        <a:t>, 3. </a:t>
                      </a:r>
                      <a:r>
                        <a:rPr lang="en-US" dirty="0" err="1" smtClean="0">
                          <a:latin typeface="Calibri"/>
                          <a:cs typeface="Calibri"/>
                        </a:rPr>
                        <a:t>december</a:t>
                      </a:r>
                      <a:endParaRPr lang="en-US" dirty="0" smtClean="0">
                        <a:latin typeface="Calibri"/>
                        <a:cs typeface="Calibri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(8</a:t>
                      </a:r>
                      <a:r>
                        <a:rPr lang="en-US" baseline="30000" dirty="0" smtClean="0">
                          <a:latin typeface="Calibri"/>
                          <a:cs typeface="Calibri"/>
                        </a:rPr>
                        <a:t>00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– 15</a:t>
                      </a:r>
                      <a:r>
                        <a:rPr lang="en-US" baseline="30000" dirty="0" smtClean="0">
                          <a:latin typeface="Calibri"/>
                          <a:cs typeface="Calibri"/>
                        </a:rPr>
                        <a:t>00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)</a:t>
                      </a:r>
                      <a:endParaRPr lang="en-US" dirty="0" smtClean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B4162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/>
                          <a:cs typeface="Calibri"/>
                        </a:rPr>
                        <a:t>Uvodni</a:t>
                      </a:r>
                      <a:r>
                        <a:rPr lang="en-US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dirty="0" err="1" smtClean="0">
                          <a:latin typeface="Calibri"/>
                          <a:cs typeface="Calibri"/>
                        </a:rPr>
                        <a:t>pozdrav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/>
                          <a:cs typeface="Calibri"/>
                        </a:rPr>
                        <a:t>Uvod</a:t>
                      </a:r>
                      <a:r>
                        <a:rPr lang="en-US" dirty="0" smtClean="0">
                          <a:latin typeface="Calibri"/>
                          <a:cs typeface="Calibri"/>
                        </a:rPr>
                        <a:t> v </a:t>
                      </a:r>
                      <a:r>
                        <a:rPr lang="en-US" dirty="0" err="1" smtClean="0">
                          <a:latin typeface="Calibri"/>
                          <a:cs typeface="Calibri"/>
                        </a:rPr>
                        <a:t>fizično</a:t>
                      </a:r>
                      <a:r>
                        <a:rPr lang="en-US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dirty="0" err="1" smtClean="0">
                          <a:latin typeface="Calibri"/>
                          <a:cs typeface="Calibri"/>
                        </a:rPr>
                        <a:t>računalništvo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alibri"/>
                          <a:cs typeface="Calibri"/>
                        </a:rPr>
                        <a:t>Pregled</a:t>
                      </a:r>
                      <a:r>
                        <a:rPr lang="en-US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dirty="0" err="1" smtClean="0">
                          <a:latin typeface="Calibri"/>
                          <a:cs typeface="Calibri"/>
                        </a:rPr>
                        <a:t>priprav</a:t>
                      </a:r>
                      <a:endParaRPr lang="en-US" dirty="0" smtClean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/>
                          <a:cs typeface="Calibri"/>
                        </a:rPr>
                        <a:t>Predstavitev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aseline="0" dirty="0" err="1" smtClean="0">
                          <a:latin typeface="Calibri"/>
                          <a:cs typeface="Calibri"/>
                        </a:rPr>
                        <a:t>orodij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: 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SIO </a:t>
                      </a:r>
                      <a:r>
                        <a:rPr lang="en-US" baseline="0" dirty="0" err="1" smtClean="0">
                          <a:latin typeface="Calibri"/>
                          <a:cs typeface="Calibri"/>
                        </a:rPr>
                        <a:t>učilnica</a:t>
                      </a:r>
                      <a:endParaRPr lang="en-US" baseline="0" dirty="0" smtClean="0">
                        <a:latin typeface="Calibri"/>
                        <a:cs typeface="Calibri"/>
                      </a:endParaRPr>
                    </a:p>
                    <a:p>
                      <a:pPr marL="285750" marR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 smtClean="0">
                          <a:latin typeface="Calibri"/>
                          <a:cs typeface="Calibri"/>
                        </a:rPr>
                        <a:t>E-</a:t>
                      </a:r>
                      <a:r>
                        <a:rPr lang="en-US" dirty="0" err="1" smtClean="0">
                          <a:latin typeface="Calibri"/>
                          <a:cs typeface="Calibri"/>
                        </a:rPr>
                        <a:t>učbenik</a:t>
                      </a:r>
                      <a:endParaRPr lang="en-US" dirty="0" smtClean="0">
                        <a:latin typeface="Calibri"/>
                        <a:cs typeface="Calibri"/>
                      </a:endParaRPr>
                    </a:p>
                    <a:p>
                      <a:pPr marL="285750" marR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 smtClean="0">
                          <a:latin typeface="Calibri"/>
                          <a:cs typeface="Calibri"/>
                        </a:rPr>
                        <a:t>TOMO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alibri"/>
                          <a:cs typeface="Calibri"/>
                        </a:rPr>
                        <a:t>Raspbian</a:t>
                      </a:r>
                      <a:endParaRPr lang="en-US" dirty="0" smtClean="0">
                        <a:latin typeface="Calibri"/>
                        <a:cs typeface="Calibri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alibri"/>
                          <a:cs typeface="Calibri"/>
                        </a:rPr>
                        <a:t>Vmesnik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do V/I </a:t>
                      </a:r>
                      <a:r>
                        <a:rPr lang="en-US" baseline="0" dirty="0" err="1" smtClean="0">
                          <a:latin typeface="Calibri"/>
                          <a:cs typeface="Calibri"/>
                        </a:rPr>
                        <a:t>enot</a:t>
                      </a:r>
                      <a:endParaRPr lang="en-US" baseline="0" dirty="0" smtClean="0">
                        <a:latin typeface="Calibri"/>
                        <a:cs typeface="Calibri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V/I </a:t>
                      </a:r>
                      <a:r>
                        <a:rPr lang="en-US" baseline="0" dirty="0" err="1" smtClean="0">
                          <a:latin typeface="Calibri"/>
                          <a:cs typeface="Calibri"/>
                        </a:rPr>
                        <a:t>enote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: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LED, </a:t>
                      </a:r>
                      <a:r>
                        <a:rPr lang="en-US" baseline="0" dirty="0" err="1" smtClean="0">
                          <a:latin typeface="Calibri"/>
                          <a:cs typeface="Calibri"/>
                        </a:rPr>
                        <a:t>merilec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temperature, </a:t>
                      </a:r>
                      <a:r>
                        <a:rPr lang="en-US" baseline="0" dirty="0" err="1" smtClean="0">
                          <a:latin typeface="Calibri"/>
                          <a:cs typeface="Calibri"/>
                        </a:rPr>
                        <a:t>motorček</a:t>
                      </a:r>
                      <a:endParaRPr lang="en-US" dirty="0" smtClean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alibri"/>
                          <a:cs typeface="Calibri"/>
                        </a:rPr>
                        <a:t>Realizacija</a:t>
                      </a:r>
                      <a:r>
                        <a:rPr lang="en-US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dirty="0" err="1" smtClean="0">
                          <a:latin typeface="Calibri"/>
                          <a:cs typeface="Calibri"/>
                        </a:rPr>
                        <a:t>ur</a:t>
                      </a:r>
                      <a:r>
                        <a:rPr lang="en-US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dirty="0" err="1" smtClean="0">
                          <a:latin typeface="Calibri"/>
                          <a:cs typeface="Calibri"/>
                        </a:rPr>
                        <a:t>po</a:t>
                      </a:r>
                      <a:r>
                        <a:rPr lang="en-US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dirty="0" err="1" smtClean="0">
                          <a:latin typeface="Calibri"/>
                          <a:cs typeface="Calibri"/>
                        </a:rPr>
                        <a:t>skupinah</a:t>
                      </a:r>
                      <a:endParaRPr lang="en-US" dirty="0" smtClean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Pavza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 (kava, </a:t>
                      </a:r>
                      <a:r>
                        <a:rPr lang="en-US" dirty="0" err="1" smtClean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sendvič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lang="en-US" dirty="0">
                        <a:solidFill>
                          <a:srgbClr val="0070C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Pavza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 (kava, pica) </a:t>
                      </a:r>
                      <a:r>
                        <a:rPr lang="en-US" dirty="0" smtClean="0">
                          <a:latin typeface="Calibri"/>
                          <a:cs typeface="Calibri"/>
                        </a:rPr>
                        <a:t>+ </a:t>
                      </a:r>
                      <a:r>
                        <a:rPr lang="en-US" dirty="0" err="1" smtClean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pogovor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 o </a:t>
                      </a:r>
                      <a:r>
                        <a:rPr lang="en-US" dirty="0" err="1" smtClean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maturi</a:t>
                      </a:r>
                      <a:endParaRPr lang="en-US" dirty="0">
                        <a:solidFill>
                          <a:srgbClr val="00B05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Pavza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 (kava, pica)</a:t>
                      </a:r>
                      <a:r>
                        <a:rPr lang="en-US" dirty="0" smtClean="0">
                          <a:latin typeface="Calibri"/>
                          <a:cs typeface="Calibri"/>
                        </a:rPr>
                        <a:t> + </a:t>
                      </a:r>
                      <a:r>
                        <a:rPr lang="en-US" dirty="0" err="1" smtClean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pogovor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 o </a:t>
                      </a:r>
                      <a:r>
                        <a:rPr lang="en-US" dirty="0" err="1" smtClean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maturi</a:t>
                      </a:r>
                      <a:endParaRPr lang="en-US" dirty="0" smtClean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/>
                          <a:cs typeface="Calibri"/>
                        </a:rPr>
                        <a:t>Realizacija</a:t>
                      </a:r>
                      <a:r>
                        <a:rPr lang="en-US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dirty="0" err="1" smtClean="0">
                          <a:latin typeface="Calibri"/>
                          <a:cs typeface="Calibri"/>
                        </a:rPr>
                        <a:t>ure</a:t>
                      </a:r>
                      <a:r>
                        <a:rPr lang="en-US" dirty="0" smtClean="0">
                          <a:latin typeface="Calibri"/>
                          <a:cs typeface="Calibri"/>
                        </a:rPr>
                        <a:t>: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i="1" baseline="0" dirty="0" err="1" smtClean="0">
                          <a:latin typeface="Calibri"/>
                          <a:cs typeface="Calibri"/>
                        </a:rPr>
                        <a:t>Pogojni</a:t>
                      </a:r>
                      <a:r>
                        <a:rPr lang="en-US" i="1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i="1" baseline="0" dirty="0" err="1" smtClean="0">
                          <a:latin typeface="Calibri"/>
                          <a:cs typeface="Calibri"/>
                        </a:rPr>
                        <a:t>stavek</a:t>
                      </a:r>
                      <a:endParaRPr lang="en-US" i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alibri"/>
                          <a:cs typeface="Calibri"/>
                        </a:rPr>
                        <a:t>Razdelitev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v </a:t>
                      </a:r>
                      <a:r>
                        <a:rPr lang="en-US" baseline="0" dirty="0" err="1" smtClean="0">
                          <a:latin typeface="Calibri"/>
                          <a:cs typeface="Calibri"/>
                        </a:rPr>
                        <a:t>skupine</a:t>
                      </a:r>
                      <a:endParaRPr lang="en-US" dirty="0" smtClean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/>
                          <a:cs typeface="Calibri"/>
                        </a:rPr>
                        <a:t>Realizacija</a:t>
                      </a:r>
                      <a:r>
                        <a:rPr lang="en-US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dirty="0" err="1" smtClean="0">
                          <a:latin typeface="Calibri"/>
                          <a:cs typeface="Calibri"/>
                        </a:rPr>
                        <a:t>ure</a:t>
                      </a:r>
                      <a:r>
                        <a:rPr lang="en-US" dirty="0" smtClean="0">
                          <a:latin typeface="Calibri"/>
                          <a:cs typeface="Calibri"/>
                        </a:rPr>
                        <a:t>: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i="1" baseline="0" dirty="0" err="1" smtClean="0">
                          <a:latin typeface="Calibri"/>
                          <a:cs typeface="Calibri"/>
                        </a:rPr>
                        <a:t>Pogojni</a:t>
                      </a:r>
                      <a:r>
                        <a:rPr lang="en-US" i="1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i="1" dirty="0" err="1" smtClean="0">
                          <a:latin typeface="Calibri"/>
                          <a:cs typeface="Calibri"/>
                        </a:rPr>
                        <a:t>stavek</a:t>
                      </a:r>
                      <a:r>
                        <a:rPr lang="en-US" i="1" dirty="0" smtClean="0">
                          <a:latin typeface="Calibri"/>
                          <a:cs typeface="Calibri"/>
                        </a:rPr>
                        <a:t> z </a:t>
                      </a:r>
                      <a:r>
                        <a:rPr lang="en-US" i="1" dirty="0" err="1" smtClean="0">
                          <a:latin typeface="Calibri"/>
                          <a:cs typeface="Calibri"/>
                        </a:rPr>
                        <a:t>RPi</a:t>
                      </a:r>
                      <a:endParaRPr lang="en-US" i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alibri"/>
                          <a:cs typeface="Calibri"/>
                        </a:rPr>
                        <a:t>Realizacija</a:t>
                      </a:r>
                      <a:r>
                        <a:rPr lang="en-US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dirty="0" err="1" smtClean="0">
                          <a:latin typeface="Calibri"/>
                          <a:cs typeface="Calibri"/>
                        </a:rPr>
                        <a:t>ur</a:t>
                      </a:r>
                      <a:r>
                        <a:rPr lang="en-US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dirty="0" err="1" smtClean="0">
                          <a:latin typeface="Calibri"/>
                          <a:cs typeface="Calibri"/>
                        </a:rPr>
                        <a:t>po</a:t>
                      </a:r>
                      <a:r>
                        <a:rPr lang="en-US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dirty="0" err="1" smtClean="0">
                          <a:latin typeface="Calibri"/>
                          <a:cs typeface="Calibri"/>
                        </a:rPr>
                        <a:t>skupinah</a:t>
                      </a:r>
                      <a:endParaRPr lang="en-US" dirty="0" smtClean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 smtClean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Pokritost</a:t>
                      </a:r>
                      <a:r>
                        <a:rPr lang="en-US" b="0" dirty="0" smtClean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učnih</a:t>
                      </a:r>
                      <a:r>
                        <a:rPr lang="en-US" b="0" dirty="0" smtClean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ciljev</a:t>
                      </a:r>
                      <a:r>
                        <a:rPr lang="en-US" b="0" dirty="0" smtClean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po</a:t>
                      </a:r>
                      <a:r>
                        <a:rPr lang="en-US" b="0" dirty="0" smtClean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učbenikih</a:t>
                      </a:r>
                      <a:r>
                        <a:rPr lang="en-US" b="0" dirty="0" smtClean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za</a:t>
                      </a:r>
                      <a:r>
                        <a:rPr lang="en-US" b="0" baseline="0" dirty="0" smtClean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maturo</a:t>
                      </a:r>
                      <a:endParaRPr lang="en-US" b="0" dirty="0" smtClean="0">
                        <a:solidFill>
                          <a:srgbClr val="00B05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/>
                          <a:cs typeface="Calibri"/>
                        </a:rPr>
                        <a:t>Predstavitev</a:t>
                      </a:r>
                      <a:r>
                        <a:rPr lang="en-US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dirty="0" err="1" smtClean="0">
                          <a:latin typeface="Calibri"/>
                          <a:cs typeface="Calibri"/>
                        </a:rPr>
                        <a:t>domače</a:t>
                      </a:r>
                      <a:r>
                        <a:rPr lang="en-US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dirty="0" err="1" smtClean="0">
                          <a:latin typeface="Calibri"/>
                          <a:cs typeface="Calibri"/>
                        </a:rPr>
                        <a:t>naloge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/>
                          <a:cs typeface="Calibri"/>
                        </a:rPr>
                        <a:t>Evalvacija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4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195335" y="274638"/>
            <a:ext cx="7948664" cy="800100"/>
          </a:xfr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 err="1" smtClean="0">
                <a:latin typeface="Calibri"/>
                <a:cs typeface="Calibri"/>
              </a:rPr>
              <a:t>Kje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 err="1" smtClean="0">
                <a:latin typeface="Calibri"/>
                <a:cs typeface="Calibri"/>
              </a:rPr>
              <a:t>najdem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 err="1" smtClean="0">
                <a:latin typeface="Calibri"/>
                <a:cs typeface="Calibri"/>
              </a:rPr>
              <a:t>pomoč</a:t>
            </a:r>
            <a:r>
              <a:rPr lang="en-US" sz="4400" dirty="0" smtClean="0">
                <a:latin typeface="Calibri"/>
                <a:cs typeface="Calibri"/>
              </a:rPr>
              <a:t> in </a:t>
            </a:r>
            <a:r>
              <a:rPr lang="en-US" sz="4400" dirty="0" err="1" smtClean="0">
                <a:latin typeface="Calibri"/>
                <a:cs typeface="Calibri"/>
              </a:rPr>
              <a:t>podporo</a:t>
            </a:r>
            <a:r>
              <a:rPr lang="en-US" sz="4400" dirty="0" smtClean="0">
                <a:latin typeface="Calibri"/>
                <a:cs typeface="Calibri"/>
              </a:rPr>
              <a:t>?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>
                <a:latin typeface="Verdana" charset="0"/>
              </a:rPr>
              <a:t>Predstavitev</a:t>
            </a:r>
            <a:r>
              <a:rPr lang="en-US" sz="3200" dirty="0">
                <a:latin typeface="Verdana" charset="0"/>
              </a:rPr>
              <a:t> SIO </a:t>
            </a:r>
            <a:r>
              <a:rPr lang="en-US" sz="3200" dirty="0" err="1">
                <a:latin typeface="Verdana" charset="0"/>
              </a:rPr>
              <a:t>učilnice</a:t>
            </a:r>
            <a:r>
              <a:rPr lang="en-US" sz="3200" dirty="0">
                <a:latin typeface="Verdana" charset="0"/>
              </a:rPr>
              <a:t> in </a:t>
            </a:r>
            <a:r>
              <a:rPr lang="en-US" sz="3200" dirty="0" err="1">
                <a:latin typeface="Verdana" charset="0"/>
              </a:rPr>
              <a:t>učnih</a:t>
            </a:r>
            <a:r>
              <a:rPr lang="en-US" sz="3200" dirty="0">
                <a:latin typeface="Verdana" charset="0"/>
              </a:rPr>
              <a:t> </a:t>
            </a:r>
            <a:r>
              <a:rPr lang="en-US" sz="3200" dirty="0" err="1">
                <a:latin typeface="Verdana" charset="0"/>
              </a:rPr>
              <a:t>priprav</a:t>
            </a:r>
            <a:r>
              <a:rPr lang="en-US" sz="3200" dirty="0">
                <a:latin typeface="Verdana" charset="0"/>
              </a:rPr>
              <a:t>, </a:t>
            </a:r>
            <a:r>
              <a:rPr lang="en-US" sz="3200" dirty="0" smtClean="0">
                <a:latin typeface="Verdana" charset="0"/>
              </a:rPr>
              <a:t>NAPOJ</a:t>
            </a:r>
          </a:p>
          <a:p>
            <a:r>
              <a:rPr lang="en-US" sz="3200" dirty="0" err="1" smtClean="0">
                <a:latin typeface="Verdana" charset="0"/>
              </a:rPr>
              <a:t>Pregled</a:t>
            </a:r>
            <a:r>
              <a:rPr lang="en-US" sz="3200" dirty="0" smtClean="0">
                <a:latin typeface="Verdana" charset="0"/>
              </a:rPr>
              <a:t> e-</a:t>
            </a:r>
            <a:r>
              <a:rPr lang="en-US" sz="3200" dirty="0" err="1" smtClean="0">
                <a:latin typeface="Verdana" charset="0"/>
              </a:rPr>
              <a:t>učbenika</a:t>
            </a:r>
            <a:endParaRPr lang="en-US" sz="3200" dirty="0" smtClean="0">
              <a:latin typeface="Verdana" charset="0"/>
            </a:endParaRPr>
          </a:p>
          <a:p>
            <a:r>
              <a:rPr lang="en-US" sz="3200" dirty="0" err="1" smtClean="0">
                <a:latin typeface="Verdana" charset="0"/>
              </a:rPr>
              <a:t>Predstavitev</a:t>
            </a:r>
            <a:r>
              <a:rPr lang="en-US" sz="3200" dirty="0" smtClean="0">
                <a:latin typeface="Verdana" charset="0"/>
              </a:rPr>
              <a:t> TOMO</a:t>
            </a:r>
          </a:p>
          <a:p>
            <a:r>
              <a:rPr lang="en-US" sz="3200" dirty="0" err="1" smtClean="0">
                <a:latin typeface="Verdana" charset="0"/>
              </a:rPr>
              <a:t>Diskusija</a:t>
            </a:r>
            <a:r>
              <a:rPr lang="en-US" sz="3200" dirty="0" smtClean="0">
                <a:latin typeface="Verdana" charset="0"/>
              </a:rPr>
              <a:t> </a:t>
            </a:r>
            <a:r>
              <a:rPr lang="en-US" sz="3200" dirty="0">
                <a:latin typeface="Verdana" charset="0"/>
              </a:rPr>
              <a:t>in </a:t>
            </a:r>
            <a:r>
              <a:rPr lang="en-US" sz="3200" dirty="0" err="1">
                <a:latin typeface="Verdana" charset="0"/>
              </a:rPr>
              <a:t>izkušnje</a:t>
            </a:r>
            <a:r>
              <a:rPr lang="en-US" sz="3200" dirty="0">
                <a:latin typeface="Verdana" charset="0"/>
              </a:rPr>
              <a:t> </a:t>
            </a:r>
            <a:r>
              <a:rPr lang="en-US" sz="3200" dirty="0" err="1" smtClean="0">
                <a:latin typeface="Verdana" charset="0"/>
              </a:rPr>
              <a:t>mojstrov</a:t>
            </a:r>
            <a:r>
              <a:rPr lang="en-US" sz="3200" dirty="0" smtClean="0">
                <a:latin typeface="Verdana" charset="0"/>
              </a:rPr>
              <a:t> </a:t>
            </a:r>
            <a:r>
              <a:rPr lang="en-US" sz="3200" dirty="0" err="1" smtClean="0">
                <a:latin typeface="Verdana" charset="0"/>
              </a:rPr>
              <a:t>učiteljev</a:t>
            </a:r>
            <a:r>
              <a:rPr lang="en-US" sz="3200" dirty="0" smtClean="0">
                <a:latin typeface="Verdana" charset="0"/>
              </a:rPr>
              <a:t> (MU-</a:t>
            </a:r>
            <a:r>
              <a:rPr lang="en-US" sz="3200" dirty="0" err="1" smtClean="0">
                <a:latin typeface="Verdana" charset="0"/>
              </a:rPr>
              <a:t>ji</a:t>
            </a:r>
            <a:r>
              <a:rPr lang="en-US" sz="3200" dirty="0" smtClean="0">
                <a:latin typeface="Verdana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6A64-D0D6-224F-BBF4-4EDB5BB670D1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8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195335" y="274638"/>
            <a:ext cx="7948664" cy="800100"/>
          </a:xfr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 err="1">
                <a:latin typeface="Calibri"/>
                <a:cs typeface="Calibri"/>
              </a:rPr>
              <a:t>Kje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err="1">
                <a:latin typeface="Calibri"/>
                <a:cs typeface="Calibri"/>
              </a:rPr>
              <a:t>najdem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err="1">
                <a:latin typeface="Calibri"/>
                <a:cs typeface="Calibri"/>
              </a:rPr>
              <a:t>pomoč</a:t>
            </a:r>
            <a:r>
              <a:rPr lang="en-US" sz="4400" dirty="0">
                <a:latin typeface="Calibri"/>
                <a:cs typeface="Calibri"/>
              </a:rPr>
              <a:t> in </a:t>
            </a:r>
            <a:r>
              <a:rPr lang="en-US" sz="4400" dirty="0" err="1">
                <a:latin typeface="Calibri"/>
                <a:cs typeface="Calibri"/>
              </a:rPr>
              <a:t>podporo</a:t>
            </a:r>
            <a:r>
              <a:rPr lang="en-US" sz="4400" dirty="0">
                <a:latin typeface="Calibri"/>
                <a:cs typeface="Calibri"/>
              </a:rPr>
              <a:t>?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 smtClean="0">
                <a:latin typeface="Verdana" charset="0"/>
              </a:rPr>
              <a:t>Skupnost</a:t>
            </a:r>
            <a:r>
              <a:rPr lang="en-US" sz="3200" dirty="0" smtClean="0">
                <a:latin typeface="Verdana" charset="0"/>
              </a:rPr>
              <a:t> NAPOJ</a:t>
            </a:r>
          </a:p>
          <a:p>
            <a:pPr marL="0" indent="0">
              <a:buNone/>
            </a:pPr>
            <a:r>
              <a:rPr lang="en-US" sz="3200" dirty="0" smtClean="0">
                <a:latin typeface="Verdana" charset="0"/>
                <a:sym typeface="Wingdings"/>
              </a:rPr>
              <a:t></a:t>
            </a:r>
            <a:r>
              <a:rPr lang="en-US" sz="3200" dirty="0" smtClean="0">
                <a:latin typeface="Verdana" charset="0"/>
              </a:rPr>
              <a:t>   SIO </a:t>
            </a:r>
            <a:r>
              <a:rPr lang="en-US" sz="3200" dirty="0" err="1" smtClean="0">
                <a:latin typeface="Verdana" charset="0"/>
              </a:rPr>
              <a:t>učilnica</a:t>
            </a:r>
            <a:r>
              <a:rPr lang="en-US" sz="3200" dirty="0" smtClean="0">
                <a:latin typeface="Verdana" charset="0"/>
              </a:rPr>
              <a:t> in </a:t>
            </a:r>
            <a:r>
              <a:rPr lang="en-US" sz="3200" dirty="0" err="1" smtClean="0">
                <a:latin typeface="Verdana" charset="0"/>
              </a:rPr>
              <a:t>učne</a:t>
            </a:r>
            <a:r>
              <a:rPr lang="en-US" sz="3200" dirty="0" smtClean="0">
                <a:latin typeface="Verdana" charset="0"/>
              </a:rPr>
              <a:t> </a:t>
            </a:r>
            <a:r>
              <a:rPr lang="en-US" sz="3200" dirty="0" err="1" smtClean="0">
                <a:latin typeface="Verdana" charset="0"/>
              </a:rPr>
              <a:t>priprave</a:t>
            </a:r>
            <a:r>
              <a:rPr lang="en-US" sz="3200" dirty="0" smtClean="0">
                <a:latin typeface="Verdana" charset="0"/>
              </a:rPr>
              <a:t> </a:t>
            </a:r>
            <a:r>
              <a:rPr lang="en-US" sz="3200" dirty="0" smtClean="0">
                <a:latin typeface="Verdana" charset="0"/>
                <a:hlinkClick r:id="rId2"/>
              </a:rPr>
              <a:t>https://skupnost.sio.si/course/view.php?id=9376</a:t>
            </a:r>
            <a:r>
              <a:rPr lang="en-US" sz="3200" dirty="0" smtClean="0">
                <a:latin typeface="Verdana" charset="0"/>
              </a:rPr>
              <a:t> </a:t>
            </a:r>
          </a:p>
          <a:p>
            <a:endParaRPr lang="en-US" sz="3200" dirty="0" smtClean="0">
              <a:latin typeface="Verdana" charset="0"/>
            </a:endParaRPr>
          </a:p>
          <a:p>
            <a:r>
              <a:rPr lang="en-US" sz="3200" dirty="0" err="1" smtClean="0">
                <a:latin typeface="Verdana" charset="0"/>
              </a:rPr>
              <a:t>Regionalne</a:t>
            </a:r>
            <a:r>
              <a:rPr lang="en-US" sz="3200" dirty="0" smtClean="0">
                <a:latin typeface="Verdana" charset="0"/>
              </a:rPr>
              <a:t> </a:t>
            </a:r>
            <a:r>
              <a:rPr lang="en-US" sz="3200" dirty="0" err="1" smtClean="0">
                <a:latin typeface="Verdana" charset="0"/>
              </a:rPr>
              <a:t>delavnice</a:t>
            </a:r>
            <a:endParaRPr lang="en-US" sz="3200" dirty="0" smtClean="0">
              <a:latin typeface="Verdan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6A64-D0D6-224F-BBF4-4EDB5BB670D1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195335" y="274638"/>
            <a:ext cx="7948664" cy="800100"/>
          </a:xfr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 err="1">
                <a:latin typeface="Calibri"/>
                <a:cs typeface="Calibri"/>
              </a:rPr>
              <a:t>Kje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err="1">
                <a:latin typeface="Calibri"/>
                <a:cs typeface="Calibri"/>
              </a:rPr>
              <a:t>najdem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err="1">
                <a:latin typeface="Calibri"/>
                <a:cs typeface="Calibri"/>
              </a:rPr>
              <a:t>pomoč</a:t>
            </a:r>
            <a:r>
              <a:rPr lang="en-US" sz="4400" dirty="0">
                <a:latin typeface="Calibri"/>
                <a:cs typeface="Calibri"/>
              </a:rPr>
              <a:t> in </a:t>
            </a:r>
            <a:r>
              <a:rPr lang="en-US" sz="4400" dirty="0" err="1">
                <a:latin typeface="Calibri"/>
                <a:cs typeface="Calibri"/>
              </a:rPr>
              <a:t>podporo</a:t>
            </a:r>
            <a:r>
              <a:rPr lang="en-US" sz="4400" dirty="0">
                <a:latin typeface="Calibri"/>
                <a:cs typeface="Calibri"/>
              </a:rPr>
              <a:t>?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Verdana" charset="0"/>
              </a:rPr>
              <a:t>E-</a:t>
            </a:r>
            <a:r>
              <a:rPr lang="en-US" sz="3200" dirty="0" err="1" smtClean="0">
                <a:latin typeface="Verdana" charset="0"/>
              </a:rPr>
              <a:t>učbenik</a:t>
            </a:r>
            <a:r>
              <a:rPr lang="en-US" sz="3200" dirty="0" smtClean="0">
                <a:latin typeface="Verdana" charset="0"/>
              </a:rPr>
              <a:t> </a:t>
            </a:r>
            <a:r>
              <a:rPr lang="en-US" sz="3200" dirty="0" err="1" smtClean="0">
                <a:latin typeface="Verdana" charset="0"/>
              </a:rPr>
              <a:t>za</a:t>
            </a:r>
            <a:r>
              <a:rPr lang="en-US" sz="3200" dirty="0" smtClean="0">
                <a:latin typeface="Verdana" charset="0"/>
              </a:rPr>
              <a:t> </a:t>
            </a:r>
            <a:r>
              <a:rPr lang="en-US" sz="3200" dirty="0" err="1" smtClean="0">
                <a:latin typeface="Verdana" charset="0"/>
              </a:rPr>
              <a:t>Informatiko</a:t>
            </a:r>
            <a:endParaRPr lang="en-US" sz="3200" dirty="0" smtClean="0">
              <a:latin typeface="Verdana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Verdana" charset="0"/>
                <a:hlinkClick r:id="rId2"/>
              </a:rPr>
              <a:t>http://lusy.fri.uni-lj.si/ucbenik/</a:t>
            </a:r>
            <a:r>
              <a:rPr lang="en-US" sz="3200" dirty="0" smtClean="0">
                <a:latin typeface="Verdana" charset="0"/>
              </a:rPr>
              <a:t> </a:t>
            </a:r>
          </a:p>
          <a:p>
            <a:endParaRPr lang="en-US" sz="3200" dirty="0" smtClean="0">
              <a:latin typeface="Verdana" charset="0"/>
            </a:endParaRPr>
          </a:p>
          <a:p>
            <a:endParaRPr lang="en-US" sz="3200" dirty="0" smtClean="0">
              <a:latin typeface="Verdan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6A64-D0D6-224F-BBF4-4EDB5BB670D1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195335" y="274638"/>
            <a:ext cx="7948664" cy="800100"/>
          </a:xfr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 err="1">
                <a:latin typeface="Calibri"/>
                <a:cs typeface="Calibri"/>
              </a:rPr>
              <a:t>Kje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err="1">
                <a:latin typeface="Calibri"/>
                <a:cs typeface="Calibri"/>
              </a:rPr>
              <a:t>najdem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err="1">
                <a:latin typeface="Calibri"/>
                <a:cs typeface="Calibri"/>
              </a:rPr>
              <a:t>pomoč</a:t>
            </a:r>
            <a:r>
              <a:rPr lang="en-US" sz="4400" dirty="0">
                <a:latin typeface="Calibri"/>
                <a:cs typeface="Calibri"/>
              </a:rPr>
              <a:t> in </a:t>
            </a:r>
            <a:r>
              <a:rPr lang="en-US" sz="4400" dirty="0" err="1">
                <a:latin typeface="Calibri"/>
                <a:cs typeface="Calibri"/>
              </a:rPr>
              <a:t>podporo</a:t>
            </a:r>
            <a:r>
              <a:rPr lang="en-US" sz="4400" dirty="0">
                <a:latin typeface="Calibri"/>
                <a:cs typeface="Calibri"/>
              </a:rPr>
              <a:t>?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 smtClean="0">
                <a:latin typeface="Verdana" charset="0"/>
              </a:rPr>
              <a:t>Sistem</a:t>
            </a:r>
            <a:r>
              <a:rPr lang="en-US" sz="3200" dirty="0" smtClean="0">
                <a:latin typeface="Verdana" charset="0"/>
              </a:rPr>
              <a:t> TOMO</a:t>
            </a:r>
          </a:p>
          <a:p>
            <a:pPr marL="0" indent="0">
              <a:buNone/>
            </a:pPr>
            <a:r>
              <a:rPr lang="en-US" sz="3200" dirty="0" smtClean="0">
                <a:latin typeface="Verdana" charset="0"/>
                <a:hlinkClick r:id="rId2"/>
              </a:rPr>
              <a:t>https://www.projekt-tomo.si</a:t>
            </a:r>
            <a:endParaRPr lang="en-US" sz="3200" dirty="0" smtClean="0">
              <a:latin typeface="Verdan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6A64-D0D6-224F-BBF4-4EDB5BB670D1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6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195335" y="274638"/>
            <a:ext cx="7948664" cy="800100"/>
          </a:xfr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 err="1" smtClean="0">
                <a:latin typeface="Calibri"/>
                <a:cs typeface="Calibri"/>
              </a:rPr>
              <a:t>Predstavitev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6A64-D0D6-224F-BBF4-4EDB5BB670D1}" type="slidenum">
              <a:rPr lang="en-US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35164888"/>
              </p:ext>
            </p:extLst>
          </p:nvPr>
        </p:nvGraphicFramePr>
        <p:xfrm>
          <a:off x="232817" y="867834"/>
          <a:ext cx="9355138" cy="6011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195335" y="274638"/>
            <a:ext cx="7948664" cy="800100"/>
          </a:xfr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 err="1" smtClean="0">
                <a:latin typeface="Calibri"/>
                <a:cs typeface="Calibri"/>
              </a:rPr>
              <a:t>Zakaj</a:t>
            </a:r>
            <a:r>
              <a:rPr lang="en-US" sz="4400" dirty="0" smtClean="0">
                <a:latin typeface="Calibri"/>
                <a:cs typeface="Calibri"/>
              </a:rPr>
              <a:t> to </a:t>
            </a:r>
            <a:r>
              <a:rPr lang="en-US" sz="4400" dirty="0" err="1" smtClean="0">
                <a:latin typeface="Calibri"/>
                <a:cs typeface="Calibri"/>
              </a:rPr>
              <a:t>počnemo</a:t>
            </a:r>
            <a:r>
              <a:rPr lang="en-US" sz="4400" dirty="0" smtClean="0">
                <a:latin typeface="Calibri"/>
                <a:cs typeface="Calibri"/>
              </a:rPr>
              <a:t>?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 smtClean="0">
              <a:latin typeface="Verdana" charset="0"/>
            </a:endParaRPr>
          </a:p>
          <a:p>
            <a:r>
              <a:rPr lang="en-US" sz="2400" b="1" dirty="0" err="1" smtClean="0">
                <a:latin typeface="Verdana" charset="0"/>
              </a:rPr>
              <a:t>zaradi</a:t>
            </a:r>
            <a:r>
              <a:rPr lang="en-US" sz="2400" b="1" dirty="0" smtClean="0">
                <a:latin typeface="Verdana" charset="0"/>
              </a:rPr>
              <a:t>:</a:t>
            </a:r>
          </a:p>
          <a:p>
            <a:pPr marL="0" indent="0">
              <a:buNone/>
            </a:pPr>
            <a:endParaRPr lang="en-US" sz="2400" dirty="0">
              <a:latin typeface="Verdana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latin typeface="Verdana" charset="0"/>
              </a:rPr>
              <a:t>dijakinj</a:t>
            </a:r>
            <a:r>
              <a:rPr lang="en-US" sz="2400" dirty="0" smtClean="0">
                <a:latin typeface="Verdana" charset="0"/>
              </a:rPr>
              <a:t> / </a:t>
            </a:r>
            <a:r>
              <a:rPr lang="en-US" sz="2400" dirty="0" err="1" smtClean="0">
                <a:latin typeface="Verdana" charset="0"/>
              </a:rPr>
              <a:t>dijakov</a:t>
            </a:r>
            <a:r>
              <a:rPr lang="en-US" sz="2400" dirty="0" smtClean="0">
                <a:latin typeface="Verdana" charset="0"/>
              </a:rPr>
              <a:t>, </a:t>
            </a:r>
            <a:r>
              <a:rPr lang="en-US" sz="2400" dirty="0" err="1" smtClean="0">
                <a:latin typeface="Verdana" charset="0"/>
              </a:rPr>
              <a:t>učenk</a:t>
            </a:r>
            <a:r>
              <a:rPr lang="en-US" sz="2400" dirty="0" smtClean="0">
                <a:latin typeface="Verdana" charset="0"/>
              </a:rPr>
              <a:t> / </a:t>
            </a:r>
            <a:r>
              <a:rPr lang="en-US" sz="2400" dirty="0" err="1" smtClean="0">
                <a:latin typeface="Verdana" charset="0"/>
              </a:rPr>
              <a:t>učencev</a:t>
            </a:r>
            <a:endParaRPr lang="en-US" sz="2400" dirty="0" smtClean="0">
              <a:latin typeface="Verdana" charset="0"/>
            </a:endParaRPr>
          </a:p>
          <a:p>
            <a:pPr marL="0" indent="0">
              <a:buNone/>
            </a:pPr>
            <a:endParaRPr lang="en-US" sz="2400" dirty="0">
              <a:latin typeface="Verdana" charset="0"/>
            </a:endParaRPr>
          </a:p>
          <a:p>
            <a:r>
              <a:rPr lang="en-US" sz="2400" b="1" dirty="0" err="1" smtClean="0">
                <a:latin typeface="Verdana" charset="0"/>
              </a:rPr>
              <a:t>naša</a:t>
            </a:r>
            <a:r>
              <a:rPr lang="en-US" sz="2400" b="1" dirty="0" smtClean="0">
                <a:latin typeface="Verdana" charset="0"/>
              </a:rPr>
              <a:t> </a:t>
            </a:r>
            <a:r>
              <a:rPr lang="en-US" sz="2400" b="1" dirty="0" err="1" smtClean="0">
                <a:latin typeface="Verdana" charset="0"/>
              </a:rPr>
              <a:t>dolžnost</a:t>
            </a:r>
            <a:r>
              <a:rPr lang="en-US" sz="2400" b="1" dirty="0" smtClean="0">
                <a:latin typeface="Verdana" charset="0"/>
              </a:rPr>
              <a:t>:</a:t>
            </a:r>
          </a:p>
          <a:p>
            <a:endParaRPr lang="en-US" sz="2400" dirty="0" smtClean="0">
              <a:latin typeface="Verdana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latin typeface="Verdana" charset="0"/>
              </a:rPr>
              <a:t>jim</a:t>
            </a:r>
            <a:r>
              <a:rPr lang="en-US" sz="2400" dirty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nuditi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znanje</a:t>
            </a:r>
            <a:r>
              <a:rPr lang="en-US" sz="2400" dirty="0" smtClean="0">
                <a:latin typeface="Verdana" charset="0"/>
              </a:rPr>
              <a:t>, </a:t>
            </a:r>
            <a:r>
              <a:rPr lang="en-US" sz="2400" dirty="0" err="1" smtClean="0">
                <a:latin typeface="Verdana" charset="0"/>
              </a:rPr>
              <a:t>ki</a:t>
            </a:r>
            <a:r>
              <a:rPr lang="en-US" sz="2400" dirty="0" smtClean="0">
                <a:latin typeface="Verdana" charset="0"/>
              </a:rPr>
              <a:t> je </a:t>
            </a:r>
            <a:r>
              <a:rPr lang="en-US" sz="2400" dirty="0" err="1" smtClean="0">
                <a:latin typeface="Verdana" charset="0"/>
              </a:rPr>
              <a:t>primerljivo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znanju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njihovih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vrstnikov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po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svetu</a:t>
            </a:r>
            <a:endParaRPr lang="en-US" sz="2400" dirty="0">
              <a:latin typeface="Verdana" charset="0"/>
            </a:endParaRPr>
          </a:p>
          <a:p>
            <a:endParaRPr lang="en-US" sz="2400" dirty="0">
              <a:latin typeface="Verdan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6A64-D0D6-224F-BBF4-4EDB5BB670D1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1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195335" y="274638"/>
            <a:ext cx="7948664" cy="800100"/>
          </a:xfr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 err="1" smtClean="0">
                <a:latin typeface="Calibri"/>
                <a:cs typeface="Calibri"/>
              </a:rPr>
              <a:t>Kaj</a:t>
            </a:r>
            <a:r>
              <a:rPr lang="en-US" sz="4400" dirty="0" smtClean="0">
                <a:latin typeface="Calibri"/>
                <a:cs typeface="Calibri"/>
              </a:rPr>
              <a:t> se </a:t>
            </a:r>
            <a:r>
              <a:rPr lang="en-US" sz="4400" dirty="0" err="1" smtClean="0">
                <a:latin typeface="Calibri"/>
                <a:cs typeface="Calibri"/>
              </a:rPr>
              <a:t>poučuje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 err="1" smtClean="0">
                <a:latin typeface="Calibri"/>
                <a:cs typeface="Calibri"/>
              </a:rPr>
              <a:t>pri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 err="1" smtClean="0">
                <a:latin typeface="Calibri"/>
                <a:cs typeface="Calibri"/>
              </a:rPr>
              <a:t>informatiki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>
              <a:latin typeface="Verdana" charset="0"/>
            </a:endParaRPr>
          </a:p>
          <a:p>
            <a:endParaRPr lang="en-US" sz="2400" dirty="0">
              <a:latin typeface="Verdana" charset="0"/>
            </a:endParaRPr>
          </a:p>
          <a:p>
            <a:endParaRPr lang="en-US" sz="2400" dirty="0" smtClean="0">
              <a:latin typeface="Verdana" charset="0"/>
            </a:endParaRPr>
          </a:p>
          <a:p>
            <a:endParaRPr lang="en-US" sz="2400" dirty="0">
              <a:latin typeface="Verdana" charset="0"/>
            </a:endParaRPr>
          </a:p>
          <a:p>
            <a:endParaRPr lang="en-US" sz="2400" dirty="0" smtClean="0">
              <a:latin typeface="Verdana" charset="0"/>
            </a:endParaRPr>
          </a:p>
          <a:p>
            <a:endParaRPr lang="en-US" sz="2400" dirty="0">
              <a:latin typeface="Verdana" charset="0"/>
            </a:endParaRPr>
          </a:p>
          <a:p>
            <a:endParaRPr lang="en-US" sz="2400" dirty="0" smtClean="0">
              <a:latin typeface="Verdana" charset="0"/>
            </a:endParaRPr>
          </a:p>
          <a:p>
            <a:r>
              <a:rPr lang="en-US" sz="2400" dirty="0" err="1" smtClean="0">
                <a:latin typeface="Verdana" charset="0"/>
              </a:rPr>
              <a:t>Anglija</a:t>
            </a:r>
            <a:r>
              <a:rPr lang="en-US" sz="2400" dirty="0" smtClean="0">
                <a:latin typeface="Verdana" charset="0"/>
              </a:rPr>
              <a:t>, Royal Society</a:t>
            </a:r>
          </a:p>
          <a:p>
            <a:r>
              <a:rPr lang="en-US" sz="2400" dirty="0" err="1" smtClean="0">
                <a:latin typeface="Verdana" charset="0"/>
              </a:rPr>
              <a:t>Slovaška</a:t>
            </a:r>
            <a:endParaRPr lang="en-US" sz="2400" dirty="0" smtClean="0">
              <a:latin typeface="Verdana" charset="0"/>
            </a:endParaRPr>
          </a:p>
          <a:p>
            <a:r>
              <a:rPr lang="en-US" sz="2400" dirty="0" err="1" smtClean="0">
                <a:latin typeface="Verdana" charset="0"/>
              </a:rPr>
              <a:t>Poljska</a:t>
            </a:r>
            <a:endParaRPr lang="en-US" sz="2400" dirty="0" smtClean="0">
              <a:latin typeface="Verdana" charset="0"/>
            </a:endParaRPr>
          </a:p>
          <a:p>
            <a:r>
              <a:rPr lang="mr-IN" sz="2400" dirty="0" smtClean="0">
                <a:latin typeface="Verdana" charset="0"/>
              </a:rPr>
              <a:t>…</a:t>
            </a:r>
            <a:endParaRPr lang="en-US" sz="2400" dirty="0">
              <a:latin typeface="Verdan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6A64-D0D6-224F-BBF4-4EDB5BB670D1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834" y="1527958"/>
            <a:ext cx="4410776" cy="248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195335" y="274638"/>
            <a:ext cx="7948664" cy="800100"/>
          </a:xfr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 smtClean="0">
                <a:latin typeface="Calibri"/>
                <a:cs typeface="Calibri"/>
              </a:rPr>
              <a:t>ACM CSTA K12 </a:t>
            </a:r>
            <a:r>
              <a:rPr lang="en-US" sz="4400" dirty="0" err="1" smtClean="0">
                <a:latin typeface="Calibri"/>
                <a:cs typeface="Calibri"/>
              </a:rPr>
              <a:t>kurikulum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Verdana" charset="0"/>
              </a:rPr>
              <a:t>URL: </a:t>
            </a:r>
            <a:r>
              <a:rPr lang="en-US" sz="1800" dirty="0">
                <a:latin typeface="Verdana" charset="0"/>
                <a:hlinkClick r:id="rId2"/>
              </a:rPr>
              <a:t>https://</a:t>
            </a:r>
            <a:r>
              <a:rPr lang="en-US" sz="1800" dirty="0" smtClean="0">
                <a:latin typeface="Verdana" charset="0"/>
                <a:hlinkClick r:id="rId2"/>
              </a:rPr>
              <a:t>csta.acm.org/Curriculum/sub/CurrResources.html</a:t>
            </a:r>
            <a:endParaRPr lang="en-US" sz="2400" dirty="0">
              <a:latin typeface="Verdana" charset="0"/>
            </a:endParaRPr>
          </a:p>
          <a:p>
            <a:r>
              <a:rPr lang="en-US" sz="2400" i="1" dirty="0">
                <a:latin typeface="Verdana" charset="0"/>
              </a:rPr>
              <a:t>K–12 Computer Science </a:t>
            </a:r>
            <a:r>
              <a:rPr lang="en-US" sz="2400" i="1" dirty="0" smtClean="0">
                <a:latin typeface="Verdana" charset="0"/>
              </a:rPr>
              <a:t>Framework</a:t>
            </a:r>
            <a:r>
              <a:rPr lang="en-US" sz="2400" dirty="0">
                <a:latin typeface="Verdana" charset="0"/>
              </a:rPr>
              <a:t> </a:t>
            </a:r>
            <a:r>
              <a:rPr lang="en-US" sz="2000" dirty="0" smtClean="0">
                <a:latin typeface="Verdana" charset="0"/>
              </a:rPr>
              <a:t>(</a:t>
            </a:r>
            <a:r>
              <a:rPr lang="en-US" sz="2000" dirty="0" smtClean="0">
                <a:latin typeface="Verdana" charset="0"/>
                <a:hlinkClick r:id="rId3"/>
              </a:rPr>
              <a:t>k12cs.org/</a:t>
            </a:r>
            <a:r>
              <a:rPr lang="en-US" sz="2000" dirty="0" smtClean="0">
                <a:latin typeface="Verdana" charset="0"/>
              </a:rPr>
              <a:t>)</a:t>
            </a:r>
            <a:endParaRPr lang="en-US" sz="2400" dirty="0" smtClean="0">
              <a:latin typeface="Verdana" charset="0"/>
            </a:endParaRPr>
          </a:p>
          <a:p>
            <a:pPr lvl="1"/>
            <a:r>
              <a:rPr lang="en-US" sz="2400" dirty="0" err="1" smtClean="0">
                <a:latin typeface="Verdana" charset="0"/>
              </a:rPr>
              <a:t>koncepti</a:t>
            </a:r>
            <a:r>
              <a:rPr lang="en-US" sz="2400" dirty="0" smtClean="0">
                <a:latin typeface="Verdana" charset="0"/>
              </a:rPr>
              <a:t>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 err="1" smtClean="0">
                <a:latin typeface="Verdana" charset="0"/>
              </a:rPr>
              <a:t>Računalniški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sistemi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000" dirty="0" smtClean="0">
                <a:latin typeface="Verdana" charset="0"/>
              </a:rPr>
              <a:t>(</a:t>
            </a:r>
            <a:r>
              <a:rPr lang="en-US" sz="2000" i="1" dirty="0" smtClean="0">
                <a:latin typeface="Verdana" charset="0"/>
              </a:rPr>
              <a:t>Computing Systems</a:t>
            </a:r>
            <a:r>
              <a:rPr lang="en-US" sz="2000" dirty="0" smtClean="0">
                <a:latin typeface="Verdana" charset="0"/>
              </a:rPr>
              <a:t>)</a:t>
            </a:r>
            <a:endParaRPr lang="en-US" sz="2400" dirty="0" smtClean="0">
              <a:latin typeface="Verdana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 err="1" smtClean="0">
                <a:latin typeface="Verdana" charset="0"/>
              </a:rPr>
              <a:t>Omrežja</a:t>
            </a:r>
            <a:r>
              <a:rPr lang="en-US" sz="2400" dirty="0" smtClean="0">
                <a:latin typeface="Verdana" charset="0"/>
              </a:rPr>
              <a:t> in Internet </a:t>
            </a:r>
            <a:r>
              <a:rPr lang="en-US" sz="2000" dirty="0" smtClean="0">
                <a:latin typeface="Verdana" charset="0"/>
              </a:rPr>
              <a:t>(</a:t>
            </a:r>
            <a:r>
              <a:rPr lang="en-US" sz="2000" i="1" dirty="0" smtClean="0">
                <a:latin typeface="Verdana" charset="0"/>
              </a:rPr>
              <a:t>Networks </a:t>
            </a:r>
            <a:r>
              <a:rPr lang="en-US" sz="2000" i="1" dirty="0">
                <a:latin typeface="Verdana" charset="0"/>
              </a:rPr>
              <a:t>and the </a:t>
            </a:r>
            <a:r>
              <a:rPr lang="en-US" sz="2000" i="1" dirty="0" smtClean="0">
                <a:latin typeface="Verdana" charset="0"/>
              </a:rPr>
              <a:t>Internet</a:t>
            </a:r>
            <a:r>
              <a:rPr lang="en-US" sz="2000" dirty="0" smtClean="0">
                <a:latin typeface="Verdana" charset="0"/>
              </a:rPr>
              <a:t>)</a:t>
            </a:r>
            <a:endParaRPr lang="en-US" sz="2400" dirty="0" smtClean="0">
              <a:latin typeface="Verdana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 err="1" smtClean="0">
                <a:latin typeface="Verdana" charset="0"/>
              </a:rPr>
              <a:t>Podatki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>
                <a:latin typeface="Verdana" charset="0"/>
              </a:rPr>
              <a:t>z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analizo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000" dirty="0" smtClean="0">
                <a:latin typeface="Verdana" charset="0"/>
              </a:rPr>
              <a:t>(</a:t>
            </a:r>
            <a:r>
              <a:rPr lang="en-US" sz="2000" i="1" dirty="0" smtClean="0">
                <a:latin typeface="Verdana" charset="0"/>
              </a:rPr>
              <a:t>Data </a:t>
            </a:r>
            <a:r>
              <a:rPr lang="en-US" sz="2000" i="1" dirty="0">
                <a:latin typeface="Verdana" charset="0"/>
              </a:rPr>
              <a:t>and </a:t>
            </a:r>
            <a:r>
              <a:rPr lang="en-US" sz="2000" i="1" dirty="0" smtClean="0">
                <a:latin typeface="Verdana" charset="0"/>
              </a:rPr>
              <a:t>Analysis</a:t>
            </a:r>
            <a:r>
              <a:rPr lang="en-US" sz="2000" dirty="0" smtClean="0">
                <a:latin typeface="Verdana" charset="0"/>
              </a:rPr>
              <a:t>)</a:t>
            </a:r>
            <a:endParaRPr lang="en-US" sz="2400" dirty="0" smtClean="0">
              <a:latin typeface="Verdana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 err="1" smtClean="0">
                <a:latin typeface="Verdana" charset="0"/>
              </a:rPr>
              <a:t>Algoritmi</a:t>
            </a:r>
            <a:r>
              <a:rPr lang="en-US" sz="2400" dirty="0" smtClean="0">
                <a:latin typeface="Verdana" charset="0"/>
              </a:rPr>
              <a:t> in </a:t>
            </a:r>
            <a:r>
              <a:rPr lang="en-US" sz="2400" dirty="0" err="1" smtClean="0">
                <a:latin typeface="Verdana" charset="0"/>
              </a:rPr>
              <a:t>programiranje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000" dirty="0" smtClean="0">
                <a:latin typeface="Verdana" charset="0"/>
              </a:rPr>
              <a:t>(</a:t>
            </a:r>
            <a:r>
              <a:rPr lang="en-US" sz="2000" i="1" dirty="0" smtClean="0">
                <a:latin typeface="Verdana" charset="0"/>
              </a:rPr>
              <a:t>Algorithms </a:t>
            </a:r>
            <a:r>
              <a:rPr lang="en-US" sz="2000" i="1" dirty="0">
                <a:latin typeface="Verdana" charset="0"/>
              </a:rPr>
              <a:t>and </a:t>
            </a:r>
            <a:r>
              <a:rPr lang="en-US" sz="2000" i="1" dirty="0" smtClean="0">
                <a:latin typeface="Verdana" charset="0"/>
              </a:rPr>
              <a:t>Programming</a:t>
            </a:r>
            <a:r>
              <a:rPr lang="en-US" sz="2000" dirty="0" smtClean="0">
                <a:latin typeface="Verdana" charset="0"/>
              </a:rPr>
              <a:t>)</a:t>
            </a:r>
            <a:endParaRPr lang="en-US" sz="2400" dirty="0" smtClean="0">
              <a:latin typeface="Verdana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 err="1" smtClean="0">
                <a:latin typeface="Verdana" charset="0"/>
              </a:rPr>
              <a:t>Vplivi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računalništva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000" dirty="0" smtClean="0">
                <a:latin typeface="Verdana" charset="0"/>
              </a:rPr>
              <a:t>(</a:t>
            </a:r>
            <a:r>
              <a:rPr lang="en-US" sz="2000" i="1" dirty="0" smtClean="0">
                <a:latin typeface="Verdana" charset="0"/>
              </a:rPr>
              <a:t>Impacts </a:t>
            </a:r>
            <a:r>
              <a:rPr lang="en-US" sz="2000" i="1" dirty="0">
                <a:latin typeface="Verdana" charset="0"/>
              </a:rPr>
              <a:t>of </a:t>
            </a:r>
            <a:r>
              <a:rPr lang="en-US" sz="2000" i="1" dirty="0" smtClean="0">
                <a:latin typeface="Verdana" charset="0"/>
              </a:rPr>
              <a:t>Computing</a:t>
            </a:r>
            <a:r>
              <a:rPr lang="en-US" sz="2000" dirty="0" smtClean="0">
                <a:latin typeface="Verdana" charset="0"/>
              </a:rPr>
              <a:t>)</a:t>
            </a:r>
            <a:endParaRPr lang="en-US" sz="2400" dirty="0" smtClean="0">
              <a:latin typeface="Verdana" charset="0"/>
            </a:endParaRPr>
          </a:p>
          <a:p>
            <a:pPr lvl="1"/>
            <a:endParaRPr lang="en-US" sz="2400" dirty="0" smtClean="0">
              <a:latin typeface="Verdan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6A64-D0D6-224F-BBF4-4EDB5BB670D1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4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195335" y="274638"/>
            <a:ext cx="7948664" cy="800100"/>
          </a:xfr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 smtClean="0">
                <a:latin typeface="Calibri"/>
                <a:cs typeface="Calibri"/>
              </a:rPr>
              <a:t>e-</a:t>
            </a:r>
            <a:r>
              <a:rPr lang="en-US" sz="4400" dirty="0" err="1" smtClean="0">
                <a:latin typeface="Calibri"/>
                <a:cs typeface="Calibri"/>
              </a:rPr>
              <a:t>učbenik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mr-IN" sz="4400" dirty="0" smtClean="0">
                <a:latin typeface="Calibri"/>
                <a:cs typeface="Calibri"/>
              </a:rPr>
              <a:t>–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dirty="0" smtClean="0">
                <a:latin typeface="Verdana" charset="0"/>
                <a:hlinkClick r:id="rId2"/>
              </a:rPr>
              <a:t>lusy.fri.uni-lj.si/ucbenik/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i="1" dirty="0" err="1" smtClean="0">
                <a:latin typeface="Verdana" charset="0"/>
              </a:rPr>
              <a:t>Računalništvo</a:t>
            </a:r>
            <a:r>
              <a:rPr lang="en-US" sz="2400" i="1" dirty="0" smtClean="0">
                <a:latin typeface="Verdana" charset="0"/>
              </a:rPr>
              <a:t> in </a:t>
            </a:r>
            <a:r>
              <a:rPr lang="en-US" sz="2400" i="1" dirty="0" err="1" smtClean="0">
                <a:latin typeface="Verdana" charset="0"/>
              </a:rPr>
              <a:t>informatika</a:t>
            </a:r>
            <a:r>
              <a:rPr lang="en-US" sz="2400" i="1" dirty="0" smtClean="0">
                <a:latin typeface="Verdana" charset="0"/>
              </a:rPr>
              <a:t> </a:t>
            </a:r>
            <a:r>
              <a:rPr lang="mr-IN" sz="2400" i="1" dirty="0" smtClean="0">
                <a:latin typeface="Verdana" charset="0"/>
              </a:rPr>
              <a:t>–</a:t>
            </a:r>
            <a:r>
              <a:rPr lang="en-US" sz="2400" i="1" dirty="0" smtClean="0">
                <a:latin typeface="Verdana" charset="0"/>
              </a:rPr>
              <a:t> 1</a:t>
            </a:r>
            <a:endParaRPr lang="en-US" sz="2400" dirty="0" smtClean="0">
              <a:latin typeface="Verdana" charset="0"/>
            </a:endParaRPr>
          </a:p>
          <a:p>
            <a:pPr marL="571500" indent="-457200">
              <a:buFont typeface="+mj-lt"/>
              <a:buAutoNum type="arabicPeriod"/>
            </a:pPr>
            <a:r>
              <a:rPr lang="en-US" sz="2400" dirty="0" err="1" smtClean="0">
                <a:latin typeface="Verdana" charset="0"/>
              </a:rPr>
              <a:t>Uvod</a:t>
            </a:r>
            <a:endParaRPr lang="en-US" sz="2400" dirty="0" smtClean="0">
              <a:latin typeface="Verdana" charset="0"/>
            </a:endParaRPr>
          </a:p>
          <a:p>
            <a:pPr marL="571500" indent="-457200">
              <a:buFont typeface="+mj-lt"/>
              <a:buAutoNum type="arabicPeriod"/>
            </a:pPr>
            <a:r>
              <a:rPr lang="en-US" sz="2400" dirty="0" err="1" smtClean="0">
                <a:latin typeface="Verdana" charset="0"/>
              </a:rPr>
              <a:t>Programiranje</a:t>
            </a:r>
            <a:r>
              <a:rPr lang="en-US" sz="2400" dirty="0" smtClean="0">
                <a:latin typeface="Verdana" charset="0"/>
              </a:rPr>
              <a:t> in </a:t>
            </a:r>
            <a:r>
              <a:rPr lang="en-US" sz="2400" dirty="0" err="1" smtClean="0">
                <a:latin typeface="Verdana" charset="0"/>
              </a:rPr>
              <a:t>algoritmi</a:t>
            </a:r>
            <a:r>
              <a:rPr lang="en-US" sz="2400" dirty="0" smtClean="0">
                <a:latin typeface="Verdana" charset="0"/>
              </a:rPr>
              <a:t> [</a:t>
            </a:r>
            <a:r>
              <a:rPr lang="en-US" sz="2400" dirty="0" err="1">
                <a:solidFill>
                  <a:srgbClr val="00B050"/>
                </a:solidFill>
                <a:latin typeface="Verdana" charset="0"/>
              </a:rPr>
              <a:t>Algoritmi</a:t>
            </a:r>
            <a:r>
              <a:rPr lang="en-US" sz="2400" dirty="0">
                <a:solidFill>
                  <a:srgbClr val="00B050"/>
                </a:solidFill>
                <a:latin typeface="Verdana" charset="0"/>
              </a:rPr>
              <a:t> in </a:t>
            </a:r>
            <a:r>
              <a:rPr lang="en-US" sz="2400" dirty="0" err="1">
                <a:solidFill>
                  <a:srgbClr val="00B050"/>
                </a:solidFill>
                <a:latin typeface="Verdana" charset="0"/>
              </a:rPr>
              <a:t>programiranje</a:t>
            </a:r>
            <a:r>
              <a:rPr lang="en-US" sz="2000" dirty="0">
                <a:solidFill>
                  <a:srgbClr val="00B050"/>
                </a:solidFill>
                <a:latin typeface="Verdana" charset="0"/>
              </a:rPr>
              <a:t> (</a:t>
            </a:r>
            <a:r>
              <a:rPr lang="en-US" sz="2000" i="1" dirty="0">
                <a:solidFill>
                  <a:srgbClr val="00B050"/>
                </a:solidFill>
                <a:latin typeface="Verdana" charset="0"/>
              </a:rPr>
              <a:t>Algorithms and Programming</a:t>
            </a:r>
            <a:r>
              <a:rPr lang="en-US" sz="2000" dirty="0">
                <a:solidFill>
                  <a:srgbClr val="00B050"/>
                </a:solidFill>
                <a:latin typeface="Verdana" charset="0"/>
              </a:rPr>
              <a:t>)</a:t>
            </a:r>
            <a:r>
              <a:rPr lang="en-US" sz="2400" dirty="0" smtClean="0">
                <a:latin typeface="Verdana" charset="0"/>
              </a:rPr>
              <a:t>]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 err="1" smtClean="0">
                <a:latin typeface="Verdana" charset="0"/>
              </a:rPr>
              <a:t>Sistemi</a:t>
            </a:r>
            <a:r>
              <a:rPr lang="en-US" sz="2400" dirty="0" smtClean="0">
                <a:latin typeface="Verdana" charset="0"/>
              </a:rPr>
              <a:t> [</a:t>
            </a:r>
            <a:r>
              <a:rPr lang="en-US" sz="2400" dirty="0" err="1" smtClean="0">
                <a:solidFill>
                  <a:srgbClr val="00B050"/>
                </a:solidFill>
                <a:latin typeface="Verdana" charset="0"/>
              </a:rPr>
              <a:t>Računalniški</a:t>
            </a:r>
            <a:r>
              <a:rPr lang="en-US" sz="2400" dirty="0" smtClean="0">
                <a:solidFill>
                  <a:srgbClr val="00B050"/>
                </a:solidFill>
                <a:latin typeface="Verdana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Verdana" charset="0"/>
              </a:rPr>
              <a:t>sistemi</a:t>
            </a:r>
            <a:r>
              <a:rPr lang="en-US" sz="2400" dirty="0" smtClean="0">
                <a:solidFill>
                  <a:srgbClr val="00B050"/>
                </a:solidFill>
                <a:latin typeface="Verdana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Verdana" charset="0"/>
              </a:rPr>
              <a:t>(</a:t>
            </a:r>
            <a:r>
              <a:rPr lang="en-US" sz="2000" i="1" dirty="0" smtClean="0">
                <a:solidFill>
                  <a:srgbClr val="00B050"/>
                </a:solidFill>
                <a:latin typeface="Verdana" charset="0"/>
              </a:rPr>
              <a:t>Computing Systems</a:t>
            </a:r>
            <a:r>
              <a:rPr lang="en-US" sz="2000" dirty="0" smtClean="0">
                <a:solidFill>
                  <a:srgbClr val="00B050"/>
                </a:solidFill>
                <a:latin typeface="Verdana" charset="0"/>
              </a:rPr>
              <a:t>)</a:t>
            </a:r>
            <a:r>
              <a:rPr lang="en-US" sz="2400" dirty="0" smtClean="0">
                <a:latin typeface="Verdana" charset="0"/>
              </a:rPr>
              <a:t>]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 err="1" smtClean="0">
                <a:latin typeface="Verdana" charset="0"/>
              </a:rPr>
              <a:t>Omrežja</a:t>
            </a:r>
            <a:r>
              <a:rPr lang="en-US" sz="2400" dirty="0" smtClean="0">
                <a:latin typeface="Verdana" charset="0"/>
              </a:rPr>
              <a:t> in </a:t>
            </a:r>
            <a:r>
              <a:rPr lang="en-US" sz="2400" dirty="0" err="1" smtClean="0">
                <a:latin typeface="Verdana" charset="0"/>
              </a:rPr>
              <a:t>porazdeljeni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 smtClean="0">
                <a:latin typeface="Verdana" charset="0"/>
              </a:rPr>
              <a:t>sistemi</a:t>
            </a:r>
            <a:r>
              <a:rPr lang="en-US" sz="2400" dirty="0" smtClean="0">
                <a:latin typeface="Verdana" charset="0"/>
              </a:rPr>
              <a:t> [</a:t>
            </a:r>
            <a:r>
              <a:rPr lang="en-US" sz="2400" dirty="0" err="1" smtClean="0">
                <a:solidFill>
                  <a:srgbClr val="00B050"/>
                </a:solidFill>
                <a:latin typeface="Verdana" charset="0"/>
              </a:rPr>
              <a:t>Omrežja</a:t>
            </a:r>
            <a:r>
              <a:rPr lang="en-US" sz="2400" dirty="0" smtClean="0">
                <a:solidFill>
                  <a:srgbClr val="00B050"/>
                </a:solidFill>
                <a:latin typeface="Verdana" charset="0"/>
              </a:rPr>
              <a:t> in Internet </a:t>
            </a:r>
            <a:r>
              <a:rPr lang="en-US" sz="2000" dirty="0" smtClean="0">
                <a:solidFill>
                  <a:srgbClr val="00B050"/>
                </a:solidFill>
                <a:latin typeface="Verdana" charset="0"/>
              </a:rPr>
              <a:t>(</a:t>
            </a:r>
            <a:r>
              <a:rPr lang="en-US" sz="2000" i="1" dirty="0" smtClean="0">
                <a:solidFill>
                  <a:srgbClr val="00B050"/>
                </a:solidFill>
                <a:latin typeface="Verdana" charset="0"/>
              </a:rPr>
              <a:t>Networks </a:t>
            </a:r>
            <a:r>
              <a:rPr lang="en-US" sz="2000" i="1" dirty="0">
                <a:solidFill>
                  <a:srgbClr val="00B050"/>
                </a:solidFill>
                <a:latin typeface="Verdana" charset="0"/>
              </a:rPr>
              <a:t>and the </a:t>
            </a:r>
            <a:r>
              <a:rPr lang="en-US" sz="2000" i="1" dirty="0" smtClean="0">
                <a:solidFill>
                  <a:srgbClr val="00B050"/>
                </a:solidFill>
                <a:latin typeface="Verdana" charset="0"/>
              </a:rPr>
              <a:t>Internet</a:t>
            </a:r>
            <a:r>
              <a:rPr lang="en-US" sz="2000" dirty="0" smtClean="0">
                <a:solidFill>
                  <a:srgbClr val="00B050"/>
                </a:solidFill>
                <a:latin typeface="Verdana" charset="0"/>
              </a:rPr>
              <a:t>)</a:t>
            </a:r>
            <a:r>
              <a:rPr lang="en-US" sz="2400" dirty="0" smtClean="0">
                <a:latin typeface="Verdana" charset="0"/>
              </a:rPr>
              <a:t>]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 err="1" smtClean="0">
                <a:latin typeface="Verdana" charset="0"/>
              </a:rPr>
              <a:t>Informatika</a:t>
            </a:r>
            <a:r>
              <a:rPr lang="en-US" sz="2400" dirty="0" smtClean="0">
                <a:latin typeface="Verdana" charset="0"/>
              </a:rPr>
              <a:t> in </a:t>
            </a:r>
            <a:r>
              <a:rPr lang="en-US" sz="2400" dirty="0" err="1" smtClean="0">
                <a:latin typeface="Verdana" charset="0"/>
              </a:rPr>
              <a:t>družba</a:t>
            </a:r>
            <a:r>
              <a:rPr lang="en-US" sz="2400" dirty="0" smtClean="0">
                <a:latin typeface="Verdana" charset="0"/>
              </a:rPr>
              <a:t> [</a:t>
            </a:r>
            <a:r>
              <a:rPr lang="en-US" sz="2400" dirty="0" err="1">
                <a:solidFill>
                  <a:srgbClr val="00B050"/>
                </a:solidFill>
                <a:latin typeface="Verdana" charset="0"/>
              </a:rPr>
              <a:t>Vplivi</a:t>
            </a:r>
            <a:r>
              <a:rPr lang="en-US" sz="2400" dirty="0">
                <a:solidFill>
                  <a:srgbClr val="00B050"/>
                </a:solidFill>
                <a:latin typeface="Verdana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Verdana" charset="0"/>
              </a:rPr>
              <a:t>računalništva</a:t>
            </a:r>
            <a:r>
              <a:rPr lang="en-US" sz="2400" dirty="0">
                <a:solidFill>
                  <a:srgbClr val="00B050"/>
                </a:solidFill>
                <a:latin typeface="Verdana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Verdana" charset="0"/>
              </a:rPr>
              <a:t>(</a:t>
            </a:r>
            <a:r>
              <a:rPr lang="en-US" sz="2000" i="1" dirty="0">
                <a:solidFill>
                  <a:srgbClr val="00B050"/>
                </a:solidFill>
                <a:latin typeface="Verdana" charset="0"/>
              </a:rPr>
              <a:t>Impacts of Computing</a:t>
            </a:r>
            <a:r>
              <a:rPr lang="en-US" sz="2000" dirty="0" smtClean="0">
                <a:solidFill>
                  <a:srgbClr val="00B050"/>
                </a:solidFill>
                <a:latin typeface="Verdana" charset="0"/>
              </a:rPr>
              <a:t>)</a:t>
            </a:r>
            <a:r>
              <a:rPr lang="en-US" sz="2400" dirty="0" smtClean="0">
                <a:latin typeface="Verdana" charset="0"/>
              </a:rPr>
              <a:t>]</a:t>
            </a:r>
          </a:p>
          <a:p>
            <a:pPr marL="571500" indent="-457200">
              <a:buFont typeface="+mj-lt"/>
              <a:buAutoNum type="arabicPeriod"/>
            </a:pPr>
            <a:endParaRPr lang="en-US" sz="2400" dirty="0" smtClean="0">
              <a:latin typeface="Verdana" charset="0"/>
            </a:endParaRPr>
          </a:p>
          <a:p>
            <a:pPr marL="571500" indent="-457200"/>
            <a:r>
              <a:rPr lang="en-US" sz="2400" dirty="0" err="1" smtClean="0">
                <a:latin typeface="Verdana" charset="0"/>
              </a:rPr>
              <a:t>Podatki</a:t>
            </a:r>
            <a:r>
              <a:rPr lang="en-US" sz="2400" dirty="0" smtClean="0">
                <a:latin typeface="Verdana" charset="0"/>
              </a:rPr>
              <a:t> z </a:t>
            </a:r>
            <a:r>
              <a:rPr lang="en-US" sz="2400" dirty="0" err="1" smtClean="0">
                <a:latin typeface="Verdana" charset="0"/>
              </a:rPr>
              <a:t>analizo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000" dirty="0" smtClean="0">
                <a:latin typeface="Verdana" charset="0"/>
              </a:rPr>
              <a:t>(</a:t>
            </a:r>
            <a:r>
              <a:rPr lang="en-US" sz="2000" i="1" dirty="0" smtClean="0">
                <a:latin typeface="Verdana" charset="0"/>
              </a:rPr>
              <a:t>Data </a:t>
            </a:r>
            <a:r>
              <a:rPr lang="en-US" sz="2000" i="1" dirty="0">
                <a:latin typeface="Verdana" charset="0"/>
              </a:rPr>
              <a:t>and </a:t>
            </a:r>
            <a:r>
              <a:rPr lang="en-US" sz="2000" i="1" dirty="0" smtClean="0">
                <a:latin typeface="Verdana" charset="0"/>
              </a:rPr>
              <a:t>Analysis</a:t>
            </a:r>
            <a:r>
              <a:rPr lang="en-US" sz="2000" dirty="0" smtClean="0">
                <a:latin typeface="Verdana" charset="0"/>
              </a:rPr>
              <a:t>)</a:t>
            </a:r>
            <a:endParaRPr lang="en-US" sz="2400" dirty="0" smtClean="0">
              <a:latin typeface="Verdana" charset="0"/>
            </a:endParaRPr>
          </a:p>
          <a:p>
            <a:pPr lvl="1"/>
            <a:endParaRPr lang="en-US" sz="2400" dirty="0" smtClean="0">
              <a:latin typeface="Verdan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6A64-D0D6-224F-BBF4-4EDB5BB670D1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1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195335" y="274638"/>
            <a:ext cx="7948664" cy="800100"/>
          </a:xfr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 smtClean="0">
                <a:latin typeface="Calibri"/>
                <a:cs typeface="Calibri"/>
              </a:rPr>
              <a:t>Matura </a:t>
            </a:r>
            <a:r>
              <a:rPr lang="mr-IN" sz="4400" dirty="0" smtClean="0">
                <a:latin typeface="Calibri"/>
                <a:cs typeface="Calibri"/>
              </a:rPr>
              <a:t>–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dirty="0" smtClean="0">
                <a:latin typeface="Verdana" charset="0"/>
                <a:hlinkClick r:id="rId2"/>
              </a:rPr>
              <a:t>lusy.fri.uni-lj.si/ucbenik/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i="1" dirty="0" err="1" smtClean="0">
                <a:latin typeface="Verdana" charset="0"/>
              </a:rPr>
              <a:t>Predmetni</a:t>
            </a:r>
            <a:r>
              <a:rPr lang="en-US" sz="2000" b="1" i="1" dirty="0" smtClean="0">
                <a:latin typeface="Verdana" charset="0"/>
              </a:rPr>
              <a:t> </a:t>
            </a:r>
            <a:r>
              <a:rPr lang="en-US" sz="2000" b="1" i="1" dirty="0" err="1" smtClean="0">
                <a:latin typeface="Verdana" charset="0"/>
              </a:rPr>
              <a:t>izpitni</a:t>
            </a:r>
            <a:r>
              <a:rPr lang="en-US" sz="2000" b="1" i="1" dirty="0" smtClean="0">
                <a:latin typeface="Verdana" charset="0"/>
              </a:rPr>
              <a:t> </a:t>
            </a:r>
            <a:r>
              <a:rPr lang="en-US" sz="2000" b="1" i="1" dirty="0" err="1" smtClean="0">
                <a:latin typeface="Verdana" charset="0"/>
              </a:rPr>
              <a:t>katalog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smtClean="0">
                <a:latin typeface="Verdana" charset="0"/>
              </a:rPr>
              <a:t>in </a:t>
            </a:r>
            <a:r>
              <a:rPr lang="en-US" sz="2000" dirty="0" err="1" smtClean="0">
                <a:latin typeface="Verdana" charset="0"/>
              </a:rPr>
              <a:t>področja</a:t>
            </a:r>
            <a:r>
              <a:rPr lang="en-US" sz="2000" dirty="0" smtClean="0">
                <a:latin typeface="Verdana" charset="0"/>
              </a:rPr>
              <a:t> </a:t>
            </a:r>
            <a:r>
              <a:rPr lang="en-US" sz="2000" dirty="0" err="1" smtClean="0">
                <a:latin typeface="Verdana" charset="0"/>
              </a:rPr>
              <a:t>vedenja</a:t>
            </a:r>
            <a:r>
              <a:rPr lang="en-US" sz="2000" dirty="0" smtClean="0">
                <a:latin typeface="Verdana" charset="0"/>
              </a:rPr>
              <a:t>:</a:t>
            </a:r>
          </a:p>
          <a:p>
            <a:r>
              <a:rPr lang="en-US" sz="2000" dirty="0" err="1">
                <a:latin typeface="Verdana" charset="0"/>
              </a:rPr>
              <a:t>diskretne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strukture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1800" dirty="0" smtClean="0">
                <a:latin typeface="Verdana" charset="0"/>
              </a:rPr>
              <a:t>(</a:t>
            </a:r>
            <a:r>
              <a:rPr lang="en-US" sz="1800" i="1" dirty="0" smtClean="0">
                <a:latin typeface="Verdana" charset="0"/>
              </a:rPr>
              <a:t>Discrete </a:t>
            </a:r>
            <a:r>
              <a:rPr lang="en-US" sz="1800" i="1" dirty="0">
                <a:latin typeface="Verdana" charset="0"/>
              </a:rPr>
              <a:t>Structures</a:t>
            </a:r>
            <a:r>
              <a:rPr lang="en-US" sz="1800" dirty="0" smtClean="0">
                <a:latin typeface="Verdana" charset="0"/>
              </a:rPr>
              <a:t>)</a:t>
            </a:r>
            <a:r>
              <a:rPr lang="en-US" sz="2000" dirty="0" smtClean="0">
                <a:latin typeface="Verdana" charset="0"/>
              </a:rPr>
              <a:t>, </a:t>
            </a:r>
            <a:r>
              <a:rPr lang="en-US" sz="2000" dirty="0" err="1" smtClean="0">
                <a:latin typeface="Verdana" charset="0"/>
              </a:rPr>
              <a:t>osnove</a:t>
            </a:r>
            <a:r>
              <a:rPr lang="en-US" sz="2000" dirty="0" smtClean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programiranja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1800" dirty="0" smtClean="0">
                <a:latin typeface="Verdana" charset="0"/>
              </a:rPr>
              <a:t>(</a:t>
            </a:r>
            <a:r>
              <a:rPr lang="en-US" sz="1800" i="1" dirty="0" smtClean="0">
                <a:latin typeface="Verdana" charset="0"/>
              </a:rPr>
              <a:t>Programming </a:t>
            </a:r>
            <a:r>
              <a:rPr lang="en-US" sz="1800" i="1" dirty="0">
                <a:latin typeface="Verdana" charset="0"/>
              </a:rPr>
              <a:t>Fundamentals</a:t>
            </a:r>
            <a:r>
              <a:rPr lang="en-US" sz="1800" dirty="0" smtClean="0">
                <a:latin typeface="Verdana" charset="0"/>
              </a:rPr>
              <a:t>)</a:t>
            </a:r>
            <a:r>
              <a:rPr lang="en-US" sz="2000" dirty="0" smtClean="0">
                <a:latin typeface="Verdana" charset="0"/>
              </a:rPr>
              <a:t>, </a:t>
            </a:r>
            <a:r>
              <a:rPr lang="en-US" sz="2000" dirty="0" err="1" smtClean="0">
                <a:latin typeface="Verdana" charset="0"/>
              </a:rPr>
              <a:t>algoritmi</a:t>
            </a:r>
            <a:r>
              <a:rPr lang="en-US" sz="2000" dirty="0" smtClean="0">
                <a:latin typeface="Verdana" charset="0"/>
              </a:rPr>
              <a:t> </a:t>
            </a:r>
            <a:r>
              <a:rPr lang="en-US" sz="2000" dirty="0">
                <a:latin typeface="Verdana" charset="0"/>
              </a:rPr>
              <a:t>in </a:t>
            </a:r>
            <a:r>
              <a:rPr lang="en-US" sz="2000" dirty="0" err="1">
                <a:latin typeface="Verdana" charset="0"/>
              </a:rPr>
              <a:t>zahtevnost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1800" dirty="0" smtClean="0">
                <a:latin typeface="Verdana" charset="0"/>
              </a:rPr>
              <a:t>(</a:t>
            </a:r>
            <a:r>
              <a:rPr lang="en-US" sz="1800" i="1" dirty="0" smtClean="0">
                <a:latin typeface="Verdana" charset="0"/>
              </a:rPr>
              <a:t>Algorithms </a:t>
            </a:r>
            <a:r>
              <a:rPr lang="en-US" sz="1800" i="1" dirty="0">
                <a:latin typeface="Verdana" charset="0"/>
              </a:rPr>
              <a:t>and Complexity</a:t>
            </a:r>
            <a:r>
              <a:rPr lang="en-US" sz="1800" dirty="0" smtClean="0">
                <a:latin typeface="Verdana" charset="0"/>
              </a:rPr>
              <a:t>)</a:t>
            </a:r>
            <a:r>
              <a:rPr lang="en-US" sz="2000" dirty="0" smtClean="0">
                <a:latin typeface="Verdana" charset="0"/>
              </a:rPr>
              <a:t>, </a:t>
            </a:r>
            <a:r>
              <a:rPr lang="en-US" sz="2000" dirty="0" err="1" smtClean="0">
                <a:latin typeface="Verdana" charset="0"/>
              </a:rPr>
              <a:t>arhitektura</a:t>
            </a:r>
            <a:r>
              <a:rPr lang="en-US" sz="2000" dirty="0" smtClean="0">
                <a:latin typeface="Verdana" charset="0"/>
              </a:rPr>
              <a:t> </a:t>
            </a:r>
            <a:r>
              <a:rPr lang="en-US" sz="2000" dirty="0">
                <a:latin typeface="Verdana" charset="0"/>
              </a:rPr>
              <a:t>in </a:t>
            </a:r>
            <a:r>
              <a:rPr lang="en-US" sz="2000" dirty="0" err="1">
                <a:latin typeface="Verdana" charset="0"/>
              </a:rPr>
              <a:t>organiziranost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 smtClean="0">
                <a:latin typeface="Verdana" charset="0"/>
              </a:rPr>
              <a:t>računalniških</a:t>
            </a:r>
            <a:r>
              <a:rPr lang="en-US" sz="2000" dirty="0" smtClean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sistemov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1800" dirty="0" smtClean="0">
                <a:latin typeface="Verdana" charset="0"/>
              </a:rPr>
              <a:t>(</a:t>
            </a:r>
            <a:r>
              <a:rPr lang="en-US" sz="1800" i="1" dirty="0" smtClean="0">
                <a:latin typeface="Verdana" charset="0"/>
              </a:rPr>
              <a:t>Architecture </a:t>
            </a:r>
            <a:r>
              <a:rPr lang="en-US" sz="1800" i="1" dirty="0">
                <a:latin typeface="Verdana" charset="0"/>
              </a:rPr>
              <a:t>and Organization</a:t>
            </a:r>
            <a:r>
              <a:rPr lang="en-US" sz="1800" dirty="0" smtClean="0">
                <a:latin typeface="Verdana" charset="0"/>
              </a:rPr>
              <a:t>)</a:t>
            </a:r>
            <a:r>
              <a:rPr lang="en-US" sz="2000" dirty="0" smtClean="0">
                <a:latin typeface="Verdana" charset="0"/>
              </a:rPr>
              <a:t>, </a:t>
            </a:r>
            <a:r>
              <a:rPr lang="en-US" sz="2000" dirty="0" err="1" smtClean="0">
                <a:latin typeface="Verdana" charset="0"/>
              </a:rPr>
              <a:t>operacijski</a:t>
            </a:r>
            <a:r>
              <a:rPr lang="en-US" sz="2000" dirty="0" smtClean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sistemi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1800" dirty="0" smtClean="0">
                <a:latin typeface="Verdana" charset="0"/>
              </a:rPr>
              <a:t>(</a:t>
            </a:r>
            <a:r>
              <a:rPr lang="en-US" sz="1800" i="1" dirty="0" smtClean="0">
                <a:latin typeface="Verdana" charset="0"/>
              </a:rPr>
              <a:t>Operating </a:t>
            </a:r>
            <a:r>
              <a:rPr lang="en-US" sz="1800" i="1" dirty="0">
                <a:latin typeface="Verdana" charset="0"/>
              </a:rPr>
              <a:t>Systems</a:t>
            </a:r>
            <a:r>
              <a:rPr lang="en-US" sz="1800" dirty="0" smtClean="0">
                <a:latin typeface="Verdana" charset="0"/>
              </a:rPr>
              <a:t>)</a:t>
            </a:r>
            <a:r>
              <a:rPr lang="en-US" sz="2000" dirty="0" smtClean="0">
                <a:latin typeface="Verdana" charset="0"/>
              </a:rPr>
              <a:t>, </a:t>
            </a:r>
            <a:r>
              <a:rPr lang="en-US" sz="2000" dirty="0" err="1" smtClean="0">
                <a:latin typeface="Verdana" charset="0"/>
              </a:rPr>
              <a:t>omrežno</a:t>
            </a:r>
            <a:r>
              <a:rPr lang="en-US" sz="2000" dirty="0" smtClean="0">
                <a:latin typeface="Verdana" charset="0"/>
              </a:rPr>
              <a:t> </a:t>
            </a:r>
            <a:r>
              <a:rPr lang="en-US" sz="2000" dirty="0" err="1" smtClean="0">
                <a:latin typeface="Verdana" charset="0"/>
              </a:rPr>
              <a:t>računalnis</a:t>
            </a:r>
            <a:r>
              <a:rPr lang="en-US" sz="2000" dirty="0" err="1">
                <a:latin typeface="Verdana" charset="0"/>
              </a:rPr>
              <a:t>̌tvo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1800" dirty="0" smtClean="0">
                <a:latin typeface="Verdana" charset="0"/>
              </a:rPr>
              <a:t>(</a:t>
            </a:r>
            <a:r>
              <a:rPr lang="en-US" sz="1800" i="1" dirty="0" smtClean="0">
                <a:latin typeface="Verdana" charset="0"/>
              </a:rPr>
              <a:t>Net-Centric </a:t>
            </a:r>
            <a:r>
              <a:rPr lang="en-US" sz="1800" i="1" dirty="0">
                <a:latin typeface="Verdana" charset="0"/>
              </a:rPr>
              <a:t>Computing</a:t>
            </a:r>
            <a:r>
              <a:rPr lang="en-US" sz="1800" dirty="0" smtClean="0">
                <a:latin typeface="Verdana" charset="0"/>
              </a:rPr>
              <a:t>)</a:t>
            </a:r>
            <a:r>
              <a:rPr lang="en-US" sz="2000" dirty="0" smtClean="0">
                <a:latin typeface="Verdana" charset="0"/>
              </a:rPr>
              <a:t>, </a:t>
            </a:r>
            <a:r>
              <a:rPr lang="en-US" sz="2000" dirty="0" err="1" smtClean="0">
                <a:latin typeface="Verdana" charset="0"/>
              </a:rPr>
              <a:t>programski</a:t>
            </a:r>
            <a:r>
              <a:rPr lang="en-US" sz="2000" dirty="0" smtClean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jeziki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1800" dirty="0" smtClean="0">
                <a:latin typeface="Verdana" charset="0"/>
              </a:rPr>
              <a:t>(</a:t>
            </a:r>
            <a:r>
              <a:rPr lang="en-US" sz="1800" i="1" dirty="0" smtClean="0">
                <a:latin typeface="Verdana" charset="0"/>
              </a:rPr>
              <a:t>Programming </a:t>
            </a:r>
            <a:r>
              <a:rPr lang="en-US" sz="1800" i="1" dirty="0">
                <a:latin typeface="Verdana" charset="0"/>
              </a:rPr>
              <a:t>Languages</a:t>
            </a:r>
            <a:r>
              <a:rPr lang="en-US" sz="1800" dirty="0" smtClean="0">
                <a:latin typeface="Verdana" charset="0"/>
              </a:rPr>
              <a:t>)</a:t>
            </a:r>
            <a:r>
              <a:rPr lang="en-US" sz="2000" dirty="0" smtClean="0">
                <a:latin typeface="Verdana" charset="0"/>
              </a:rPr>
              <a:t>, </a:t>
            </a:r>
            <a:r>
              <a:rPr lang="en-US" sz="2000" dirty="0" err="1" smtClean="0">
                <a:latin typeface="Verdana" charset="0"/>
              </a:rPr>
              <a:t>vmesnik</a:t>
            </a:r>
            <a:r>
              <a:rPr lang="en-US" sz="2000" dirty="0" smtClean="0">
                <a:latin typeface="Verdana" charset="0"/>
              </a:rPr>
              <a:t> </a:t>
            </a:r>
            <a:r>
              <a:rPr lang="en-US" sz="2000" dirty="0" err="1" smtClean="0">
                <a:latin typeface="Verdana" charset="0"/>
              </a:rPr>
              <a:t>človek-računalnik</a:t>
            </a:r>
            <a:r>
              <a:rPr lang="en-US" sz="2000" dirty="0" smtClean="0">
                <a:latin typeface="Verdana" charset="0"/>
              </a:rPr>
              <a:t> </a:t>
            </a:r>
            <a:r>
              <a:rPr lang="en-US" sz="1800" dirty="0" smtClean="0">
                <a:latin typeface="Verdana" charset="0"/>
              </a:rPr>
              <a:t>(</a:t>
            </a:r>
            <a:r>
              <a:rPr lang="en-US" sz="1800" i="1" dirty="0" smtClean="0">
                <a:latin typeface="Verdana" charset="0"/>
              </a:rPr>
              <a:t>Human-Computer </a:t>
            </a:r>
            <a:r>
              <a:rPr lang="en-US" sz="1800" i="1" dirty="0">
                <a:latin typeface="Verdana" charset="0"/>
              </a:rPr>
              <a:t>Interaction</a:t>
            </a:r>
            <a:r>
              <a:rPr lang="en-US" sz="1800" dirty="0" smtClean="0">
                <a:latin typeface="Verdana" charset="0"/>
              </a:rPr>
              <a:t>)</a:t>
            </a:r>
            <a:r>
              <a:rPr lang="en-US" sz="2000" dirty="0" smtClean="0">
                <a:latin typeface="Verdana" charset="0"/>
              </a:rPr>
              <a:t>, </a:t>
            </a:r>
            <a:r>
              <a:rPr lang="en-US" sz="2000" dirty="0" err="1" smtClean="0">
                <a:latin typeface="Verdana" charset="0"/>
              </a:rPr>
              <a:t>grafično</a:t>
            </a:r>
            <a:r>
              <a:rPr lang="en-US" sz="2000" dirty="0" smtClean="0">
                <a:latin typeface="Verdana" charset="0"/>
              </a:rPr>
              <a:t> </a:t>
            </a:r>
            <a:r>
              <a:rPr lang="en-US" sz="2000" dirty="0">
                <a:latin typeface="Verdana" charset="0"/>
              </a:rPr>
              <a:t>in </a:t>
            </a:r>
            <a:r>
              <a:rPr lang="en-US" sz="2000" dirty="0" err="1">
                <a:latin typeface="Verdana" charset="0"/>
              </a:rPr>
              <a:t>vizualno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 smtClean="0">
                <a:latin typeface="Verdana" charset="0"/>
              </a:rPr>
              <a:t>računalnštvo</a:t>
            </a:r>
            <a:r>
              <a:rPr lang="en-US" sz="2000" dirty="0" smtClean="0">
                <a:latin typeface="Verdana" charset="0"/>
              </a:rPr>
              <a:t> </a:t>
            </a:r>
            <a:r>
              <a:rPr lang="en-US" sz="1800" dirty="0" smtClean="0">
                <a:latin typeface="Verdana" charset="0"/>
              </a:rPr>
              <a:t>(</a:t>
            </a:r>
            <a:r>
              <a:rPr lang="en-US" sz="1800" i="1" dirty="0" smtClean="0">
                <a:latin typeface="Verdana" charset="0"/>
              </a:rPr>
              <a:t>Graphics </a:t>
            </a:r>
            <a:r>
              <a:rPr lang="en-US" sz="1800" i="1" dirty="0">
                <a:latin typeface="Verdana" charset="0"/>
              </a:rPr>
              <a:t>and Visual Computing</a:t>
            </a:r>
            <a:r>
              <a:rPr lang="en-US" sz="1800" dirty="0" smtClean="0">
                <a:latin typeface="Verdana" charset="0"/>
              </a:rPr>
              <a:t>)</a:t>
            </a:r>
            <a:r>
              <a:rPr lang="en-US" sz="2000" dirty="0" smtClean="0">
                <a:latin typeface="Verdana" charset="0"/>
              </a:rPr>
              <a:t>, </a:t>
            </a:r>
            <a:r>
              <a:rPr lang="en-US" sz="2000" dirty="0" err="1" smtClean="0">
                <a:latin typeface="Verdana" charset="0"/>
              </a:rPr>
              <a:t>inteligentni</a:t>
            </a:r>
            <a:r>
              <a:rPr lang="en-US" sz="2000" dirty="0" smtClean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sistemi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1800" dirty="0" smtClean="0">
                <a:latin typeface="Verdana" charset="0"/>
              </a:rPr>
              <a:t>(</a:t>
            </a:r>
            <a:r>
              <a:rPr lang="en-US" sz="1800" i="1" dirty="0" smtClean="0">
                <a:latin typeface="Verdana" charset="0"/>
              </a:rPr>
              <a:t>Intelligent </a:t>
            </a:r>
            <a:r>
              <a:rPr lang="en-US" sz="1800" i="1" dirty="0">
                <a:latin typeface="Verdana" charset="0"/>
              </a:rPr>
              <a:t>Systems</a:t>
            </a:r>
            <a:r>
              <a:rPr lang="en-US" sz="1800" dirty="0" smtClean="0">
                <a:latin typeface="Verdana" charset="0"/>
              </a:rPr>
              <a:t>)</a:t>
            </a:r>
            <a:r>
              <a:rPr lang="en-US" sz="2000" dirty="0" smtClean="0">
                <a:latin typeface="Verdana" charset="0"/>
              </a:rPr>
              <a:t>, </a:t>
            </a:r>
            <a:r>
              <a:rPr lang="en-US" sz="2000" dirty="0" err="1" smtClean="0">
                <a:latin typeface="Verdana" charset="0"/>
              </a:rPr>
              <a:t>upravljanje</a:t>
            </a:r>
            <a:r>
              <a:rPr lang="en-US" sz="2000" dirty="0" smtClean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informacij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1800" dirty="0" smtClean="0">
                <a:latin typeface="Verdana" charset="0"/>
              </a:rPr>
              <a:t>(</a:t>
            </a:r>
            <a:r>
              <a:rPr lang="en-US" sz="1800" i="1" dirty="0" smtClean="0">
                <a:latin typeface="Verdana" charset="0"/>
              </a:rPr>
              <a:t>Information </a:t>
            </a:r>
            <a:r>
              <a:rPr lang="en-US" sz="1800" i="1" dirty="0">
                <a:latin typeface="Verdana" charset="0"/>
              </a:rPr>
              <a:t>Management</a:t>
            </a:r>
            <a:r>
              <a:rPr lang="en-US" sz="1800" dirty="0" smtClean="0">
                <a:latin typeface="Verdana" charset="0"/>
              </a:rPr>
              <a:t>)</a:t>
            </a:r>
            <a:r>
              <a:rPr lang="en-US" sz="2000" dirty="0" smtClean="0">
                <a:latin typeface="Verdana" charset="0"/>
              </a:rPr>
              <a:t>, </a:t>
            </a:r>
            <a:r>
              <a:rPr lang="en-US" sz="2000" dirty="0" err="1" smtClean="0">
                <a:latin typeface="Verdana" charset="0"/>
              </a:rPr>
              <a:t>družbena</a:t>
            </a:r>
            <a:r>
              <a:rPr lang="en-US" sz="2000" dirty="0" smtClean="0">
                <a:latin typeface="Verdana" charset="0"/>
              </a:rPr>
              <a:t> </a:t>
            </a:r>
            <a:r>
              <a:rPr lang="en-US" sz="2000" dirty="0">
                <a:latin typeface="Verdana" charset="0"/>
              </a:rPr>
              <a:t>in </a:t>
            </a:r>
            <a:r>
              <a:rPr lang="en-US" sz="2000" dirty="0" err="1">
                <a:latin typeface="Verdana" charset="0"/>
              </a:rPr>
              <a:t>poklicna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 smtClean="0">
                <a:latin typeface="Verdana" charset="0"/>
              </a:rPr>
              <a:t>vprašanja</a:t>
            </a:r>
            <a:r>
              <a:rPr lang="en-US" sz="2000" dirty="0" smtClean="0">
                <a:latin typeface="Verdana" charset="0"/>
              </a:rPr>
              <a:t> </a:t>
            </a:r>
            <a:r>
              <a:rPr lang="en-US" sz="1800" dirty="0" smtClean="0">
                <a:latin typeface="Verdana" charset="0"/>
              </a:rPr>
              <a:t>(</a:t>
            </a:r>
            <a:r>
              <a:rPr lang="en-US" sz="1800" i="1" dirty="0" smtClean="0">
                <a:latin typeface="Verdana" charset="0"/>
              </a:rPr>
              <a:t>Social </a:t>
            </a:r>
            <a:r>
              <a:rPr lang="en-US" sz="1800" i="1" dirty="0">
                <a:latin typeface="Verdana" charset="0"/>
              </a:rPr>
              <a:t>and Professional Issues</a:t>
            </a:r>
            <a:r>
              <a:rPr lang="en-US" sz="1800" dirty="0" smtClean="0">
                <a:latin typeface="Verdana" charset="0"/>
              </a:rPr>
              <a:t>)</a:t>
            </a:r>
            <a:r>
              <a:rPr lang="en-US" sz="2000" dirty="0" smtClean="0">
                <a:latin typeface="Verdana" charset="0"/>
              </a:rPr>
              <a:t>, </a:t>
            </a:r>
            <a:r>
              <a:rPr lang="en-US" sz="2000" dirty="0" err="1" smtClean="0">
                <a:latin typeface="Verdana" charset="0"/>
              </a:rPr>
              <a:t>programsko</a:t>
            </a:r>
            <a:r>
              <a:rPr lang="en-US" sz="2000" dirty="0" smtClean="0">
                <a:latin typeface="Verdana" charset="0"/>
              </a:rPr>
              <a:t> </a:t>
            </a:r>
            <a:r>
              <a:rPr lang="en-US" sz="2000" dirty="0" err="1" smtClean="0">
                <a:latin typeface="Verdana" charset="0"/>
              </a:rPr>
              <a:t>inženirstvo</a:t>
            </a:r>
            <a:r>
              <a:rPr lang="en-US" sz="2000" dirty="0" smtClean="0">
                <a:latin typeface="Verdana" charset="0"/>
              </a:rPr>
              <a:t> </a:t>
            </a:r>
            <a:r>
              <a:rPr lang="en-US" sz="1800" dirty="0" smtClean="0">
                <a:latin typeface="Verdana" charset="0"/>
              </a:rPr>
              <a:t>(</a:t>
            </a:r>
            <a:r>
              <a:rPr lang="en-US" sz="1800" i="1" dirty="0" smtClean="0">
                <a:latin typeface="Verdana" charset="0"/>
              </a:rPr>
              <a:t>Software </a:t>
            </a:r>
            <a:r>
              <a:rPr lang="en-US" sz="1800" i="1" dirty="0">
                <a:latin typeface="Verdana" charset="0"/>
              </a:rPr>
              <a:t>Engineering</a:t>
            </a:r>
            <a:r>
              <a:rPr lang="en-US" sz="1800" dirty="0">
                <a:latin typeface="Verdana" charset="0"/>
              </a:rPr>
              <a:t>)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smtClean="0">
                <a:latin typeface="Verdana" charset="0"/>
              </a:rPr>
              <a:t>in </a:t>
            </a:r>
            <a:r>
              <a:rPr lang="en-US" sz="2000" dirty="0" err="1" smtClean="0">
                <a:latin typeface="Verdana" charset="0"/>
              </a:rPr>
              <a:t>računska</a:t>
            </a:r>
            <a:r>
              <a:rPr lang="en-US" sz="2000" dirty="0" smtClean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znanost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1800" dirty="0" smtClean="0">
                <a:latin typeface="Verdana" charset="0"/>
              </a:rPr>
              <a:t>(</a:t>
            </a:r>
            <a:r>
              <a:rPr lang="en-US" sz="1800" i="1" dirty="0" smtClean="0">
                <a:latin typeface="Verdana" charset="0"/>
              </a:rPr>
              <a:t>Computational </a:t>
            </a:r>
            <a:r>
              <a:rPr lang="en-US" sz="1800" i="1" dirty="0">
                <a:latin typeface="Verdana" charset="0"/>
              </a:rPr>
              <a:t>Science</a:t>
            </a:r>
            <a:r>
              <a:rPr lang="en-US" sz="1800" dirty="0" smtClean="0">
                <a:latin typeface="Verdana" charset="0"/>
              </a:rPr>
              <a:t>)</a:t>
            </a:r>
            <a:endParaRPr lang="en-US" sz="2000" dirty="0" smtClean="0">
              <a:latin typeface="Verdana" charset="0"/>
            </a:endParaRPr>
          </a:p>
          <a:p>
            <a:pPr marL="0" indent="0">
              <a:buNone/>
            </a:pPr>
            <a:r>
              <a:rPr lang="en-US" sz="2000" b="1" i="1" dirty="0" smtClean="0">
                <a:latin typeface="Verdana" charset="0"/>
              </a:rPr>
              <a:t>Banka </a:t>
            </a:r>
            <a:r>
              <a:rPr lang="en-US" sz="2000" b="1" i="1" dirty="0" err="1" smtClean="0">
                <a:latin typeface="Verdana" charset="0"/>
              </a:rPr>
              <a:t>nalog</a:t>
            </a:r>
            <a:endParaRPr lang="en-US" sz="2000" b="1" i="1" dirty="0">
              <a:latin typeface="Verdan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6A64-D0D6-224F-BBF4-4EDB5BB670D1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5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195335" y="274638"/>
            <a:ext cx="7948664" cy="800100"/>
          </a:xfr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 err="1" smtClean="0">
                <a:latin typeface="Calibri"/>
                <a:cs typeface="Calibri"/>
              </a:rPr>
              <a:t>Informatika</a:t>
            </a:r>
            <a:r>
              <a:rPr lang="en-US" sz="4400" dirty="0" smtClean="0">
                <a:latin typeface="Calibri"/>
                <a:cs typeface="Calibri"/>
              </a:rPr>
              <a:t> je </a:t>
            </a:r>
            <a:r>
              <a:rPr lang="en-US" sz="4400" dirty="0" err="1" smtClean="0">
                <a:latin typeface="Calibri"/>
                <a:cs typeface="Calibri"/>
              </a:rPr>
              <a:t>tudi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 err="1" smtClean="0">
                <a:latin typeface="Calibri"/>
                <a:cs typeface="Calibri"/>
              </a:rPr>
              <a:t>znanost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dirty="0" err="1" smtClean="0">
                <a:latin typeface="Verdana" charset="0"/>
              </a:rPr>
              <a:t>Teoretične</a:t>
            </a:r>
            <a:r>
              <a:rPr lang="en-US" sz="3200" i="1" dirty="0" smtClean="0">
                <a:latin typeface="Verdana" charset="0"/>
              </a:rPr>
              <a:t> </a:t>
            </a:r>
            <a:r>
              <a:rPr lang="en-US" sz="3200" i="1" dirty="0" err="1">
                <a:latin typeface="Verdana" charset="0"/>
              </a:rPr>
              <a:t>osnove</a:t>
            </a:r>
            <a:r>
              <a:rPr lang="en-US" sz="3200" i="1" dirty="0">
                <a:latin typeface="Verdana" charset="0"/>
              </a:rPr>
              <a:t> RIN </a:t>
            </a:r>
            <a:r>
              <a:rPr lang="en-US" sz="3200" i="1" dirty="0" err="1" smtClean="0">
                <a:latin typeface="Verdana" charset="0"/>
              </a:rPr>
              <a:t>ter</a:t>
            </a:r>
            <a:r>
              <a:rPr lang="en-US" sz="3200" i="1" dirty="0" smtClean="0">
                <a:latin typeface="Verdana" charset="0"/>
              </a:rPr>
              <a:t> </a:t>
            </a:r>
            <a:r>
              <a:rPr lang="en-US" sz="3200" i="1" dirty="0" err="1" smtClean="0">
                <a:latin typeface="Verdana" charset="0"/>
              </a:rPr>
              <a:t>formalni</a:t>
            </a:r>
            <a:r>
              <a:rPr lang="en-US" sz="3200" i="1" dirty="0" smtClean="0">
                <a:latin typeface="Verdana" charset="0"/>
              </a:rPr>
              <a:t> </a:t>
            </a:r>
            <a:r>
              <a:rPr lang="en-US" sz="3200" i="1" dirty="0" err="1" smtClean="0">
                <a:latin typeface="Verdana" charset="0"/>
              </a:rPr>
              <a:t>jeziki</a:t>
            </a:r>
            <a:r>
              <a:rPr lang="en-US" sz="3200" i="1" dirty="0" smtClean="0">
                <a:latin typeface="Verdana" charset="0"/>
              </a:rPr>
              <a:t> </a:t>
            </a:r>
            <a:r>
              <a:rPr lang="en-US" sz="3200" i="1" dirty="0">
                <a:latin typeface="Verdana" charset="0"/>
              </a:rPr>
              <a:t>in </a:t>
            </a:r>
            <a:r>
              <a:rPr lang="en-US" sz="3200" i="1" dirty="0" err="1" smtClean="0">
                <a:latin typeface="Verdana" charset="0"/>
              </a:rPr>
              <a:t>avtomati</a:t>
            </a:r>
            <a:r>
              <a:rPr lang="en-US" sz="3200" dirty="0" smtClean="0">
                <a:latin typeface="Verdana" charset="0"/>
              </a:rPr>
              <a:t> </a:t>
            </a:r>
            <a:r>
              <a:rPr lang="en-US" sz="2400" dirty="0" smtClean="0">
                <a:latin typeface="Verdana" charset="0"/>
              </a:rPr>
              <a:t>(2013/14, </a:t>
            </a:r>
            <a:r>
              <a:rPr lang="en-US" sz="2400" dirty="0" smtClean="0">
                <a:latin typeface="Verdana" charset="0"/>
                <a:hlinkClick r:id="rId2"/>
              </a:rPr>
              <a:t>lusy.fri.uni-lj.si/moodle/course/view.php?id=33</a:t>
            </a:r>
            <a:r>
              <a:rPr lang="en-US" sz="2400" dirty="0" smtClean="0">
                <a:latin typeface="Verdana" charset="0"/>
              </a:rPr>
              <a:t>)</a:t>
            </a:r>
            <a:endParaRPr lang="en-US" sz="2400" dirty="0">
              <a:latin typeface="Verdana" charset="0"/>
            </a:endParaRPr>
          </a:p>
          <a:p>
            <a:r>
              <a:rPr lang="en-US" sz="3200" i="1" dirty="0">
                <a:latin typeface="Verdana" charset="0"/>
              </a:rPr>
              <a:t>Internet pod </a:t>
            </a:r>
            <a:r>
              <a:rPr lang="en-US" sz="3200" i="1" dirty="0" err="1" smtClean="0">
                <a:latin typeface="Verdana" charset="0"/>
              </a:rPr>
              <a:t>drobnogledom</a:t>
            </a:r>
            <a:r>
              <a:rPr lang="en-US" sz="3200" dirty="0" smtClean="0">
                <a:latin typeface="Verdana" charset="0"/>
              </a:rPr>
              <a:t> </a:t>
            </a:r>
            <a:r>
              <a:rPr lang="en-US" sz="2400" dirty="0" smtClean="0">
                <a:latin typeface="Verdana" charset="0"/>
              </a:rPr>
              <a:t>(</a:t>
            </a:r>
            <a:r>
              <a:rPr lang="en-US" sz="2400" dirty="0">
                <a:latin typeface="Verdana" charset="0"/>
              </a:rPr>
              <a:t>2014/15, </a:t>
            </a:r>
            <a:r>
              <a:rPr lang="en-US" sz="2400" dirty="0" smtClean="0">
                <a:latin typeface="Verdana" charset="0"/>
                <a:hlinkClick r:id="rId3"/>
              </a:rPr>
              <a:t>ucilnica1415.fri.uni-lj.si/course/view.php?id=321</a:t>
            </a:r>
            <a:r>
              <a:rPr lang="en-US" sz="2400" dirty="0" smtClean="0">
                <a:latin typeface="Verdana" charset="0"/>
              </a:rPr>
              <a:t>)</a:t>
            </a:r>
            <a:endParaRPr lang="en-US" sz="2400" dirty="0">
              <a:latin typeface="Verdana" charset="0"/>
            </a:endParaRPr>
          </a:p>
          <a:p>
            <a:endParaRPr lang="en-US" sz="2400" dirty="0" smtClean="0">
              <a:latin typeface="Verdana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US" sz="3200" i="1" dirty="0" err="1">
                <a:latin typeface="Verdana" charset="0"/>
              </a:rPr>
              <a:t>Programiranje</a:t>
            </a:r>
            <a:r>
              <a:rPr lang="en-US" sz="3200" i="1" dirty="0">
                <a:latin typeface="Verdana" charset="0"/>
              </a:rPr>
              <a:t> s </a:t>
            </a:r>
            <a:r>
              <a:rPr lang="en-US" sz="3200" i="1" dirty="0" err="1">
                <a:latin typeface="Verdana" charset="0"/>
              </a:rPr>
              <a:t>fizičnim</a:t>
            </a:r>
            <a:r>
              <a:rPr lang="en-US" sz="3200" i="1" dirty="0">
                <a:latin typeface="Verdana" charset="0"/>
              </a:rPr>
              <a:t> </a:t>
            </a:r>
            <a:r>
              <a:rPr lang="en-US" sz="3200" i="1" dirty="0" err="1" smtClean="0">
                <a:latin typeface="Verdana" charset="0"/>
              </a:rPr>
              <a:t>računalništvom</a:t>
            </a:r>
            <a:r>
              <a:rPr lang="en-US" sz="3200" i="1" dirty="0" smtClean="0">
                <a:latin typeface="Verdana" charset="0"/>
              </a:rPr>
              <a:t> </a:t>
            </a:r>
            <a:r>
              <a:rPr lang="en-US" sz="3200" dirty="0">
                <a:latin typeface="Verdana" charset="0"/>
              </a:rPr>
              <a:t> </a:t>
            </a:r>
            <a:r>
              <a:rPr lang="en-US" sz="2400" dirty="0">
                <a:latin typeface="Verdana" charset="0"/>
              </a:rPr>
              <a:t>(2016/17, </a:t>
            </a:r>
            <a:r>
              <a:rPr lang="en-US" sz="2400" dirty="0" smtClean="0">
                <a:latin typeface="Verdana" charset="0"/>
                <a:hlinkClick r:id="rId4"/>
              </a:rPr>
              <a:t>lusy.fri.uni-lj.si/moodle/course/view.php?id=48</a:t>
            </a:r>
            <a:r>
              <a:rPr lang="en-US" sz="2400" dirty="0">
                <a:latin typeface="Verdana" charset="0"/>
              </a:rPr>
              <a:t>)</a:t>
            </a:r>
          </a:p>
          <a:p>
            <a:endParaRPr lang="en-US" sz="3200" i="1" dirty="0" smtClean="0">
              <a:latin typeface="Verdan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6A64-D0D6-224F-BBF4-4EDB5BB670D1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195335" y="274638"/>
            <a:ext cx="7948664" cy="800100"/>
          </a:xfr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 err="1">
                <a:latin typeface="Verdana" charset="0"/>
              </a:rPr>
              <a:t>Programiranje</a:t>
            </a:r>
            <a:r>
              <a:rPr lang="en-US" sz="4400" dirty="0">
                <a:latin typeface="Verdana" charset="0"/>
              </a:rPr>
              <a:t> in </a:t>
            </a:r>
            <a:r>
              <a:rPr lang="en-US" sz="4400" dirty="0" err="1">
                <a:latin typeface="Verdana" charset="0"/>
              </a:rPr>
              <a:t>algoritmi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i="1" dirty="0" err="1" smtClean="0">
                <a:latin typeface="Verdana" charset="0"/>
              </a:rPr>
              <a:t>Programiranje</a:t>
            </a:r>
            <a:r>
              <a:rPr lang="en-US" sz="2800" b="1" i="1" dirty="0" smtClean="0">
                <a:latin typeface="Verdana" charset="0"/>
              </a:rPr>
              <a:t>:</a:t>
            </a:r>
          </a:p>
          <a:p>
            <a:r>
              <a:rPr lang="en-US" sz="2800" dirty="0" err="1" smtClean="0">
                <a:latin typeface="Verdana" charset="0"/>
              </a:rPr>
              <a:t>Osnovni</a:t>
            </a:r>
            <a:r>
              <a:rPr lang="en-US" sz="2800" dirty="0" smtClean="0">
                <a:latin typeface="Verdana" charset="0"/>
              </a:rPr>
              <a:t> </a:t>
            </a:r>
            <a:r>
              <a:rPr lang="en-US" sz="2800" dirty="0" err="1" smtClean="0">
                <a:latin typeface="Verdana" charset="0"/>
              </a:rPr>
              <a:t>koncepti</a:t>
            </a:r>
            <a:r>
              <a:rPr lang="en-US" sz="2800" dirty="0" smtClean="0">
                <a:latin typeface="Verdana" charset="0"/>
              </a:rPr>
              <a:t> </a:t>
            </a:r>
            <a:r>
              <a:rPr lang="en-US" sz="2800" dirty="0" err="1" smtClean="0">
                <a:latin typeface="Verdana" charset="0"/>
              </a:rPr>
              <a:t>programiranja</a:t>
            </a:r>
            <a:endParaRPr lang="en-US" sz="2800" dirty="0" smtClean="0">
              <a:latin typeface="Verdana" charset="0"/>
            </a:endParaRPr>
          </a:p>
          <a:p>
            <a:r>
              <a:rPr lang="en-US" sz="2800" dirty="0" err="1" smtClean="0">
                <a:latin typeface="Verdana" charset="0"/>
              </a:rPr>
              <a:t>Izdelava</a:t>
            </a:r>
            <a:r>
              <a:rPr lang="en-US" sz="2800" dirty="0" smtClean="0">
                <a:latin typeface="Verdana" charset="0"/>
              </a:rPr>
              <a:t> </a:t>
            </a:r>
            <a:r>
              <a:rPr lang="en-US" sz="2800" dirty="0" err="1" smtClean="0">
                <a:latin typeface="Verdana" charset="0"/>
              </a:rPr>
              <a:t>samostojnih</a:t>
            </a:r>
            <a:r>
              <a:rPr lang="en-US" sz="2800" dirty="0" smtClean="0">
                <a:latin typeface="Verdana" charset="0"/>
              </a:rPr>
              <a:t> </a:t>
            </a:r>
            <a:r>
              <a:rPr lang="en-US" sz="2800" dirty="0" err="1" smtClean="0">
                <a:latin typeface="Verdana" charset="0"/>
              </a:rPr>
              <a:t>programov</a:t>
            </a:r>
            <a:r>
              <a:rPr lang="en-US" sz="2800" dirty="0" smtClean="0">
                <a:latin typeface="Verdana" charset="0"/>
              </a:rPr>
              <a:t> in </a:t>
            </a:r>
            <a:r>
              <a:rPr lang="en-US" sz="2800" dirty="0" err="1" smtClean="0">
                <a:latin typeface="Verdana" charset="0"/>
              </a:rPr>
              <a:t>pogojni</a:t>
            </a:r>
            <a:r>
              <a:rPr lang="en-US" sz="2800" dirty="0" smtClean="0">
                <a:latin typeface="Verdana" charset="0"/>
              </a:rPr>
              <a:t> </a:t>
            </a:r>
            <a:r>
              <a:rPr lang="en-US" sz="2800" dirty="0" err="1" smtClean="0">
                <a:latin typeface="Verdana" charset="0"/>
              </a:rPr>
              <a:t>stavki</a:t>
            </a:r>
            <a:endParaRPr lang="en-US" sz="2800" dirty="0" smtClean="0">
              <a:latin typeface="Verdana" charset="0"/>
            </a:endParaRPr>
          </a:p>
          <a:p>
            <a:r>
              <a:rPr lang="en-US" sz="2800" dirty="0" err="1" smtClean="0">
                <a:latin typeface="Verdana" charset="0"/>
              </a:rPr>
              <a:t>Zanke</a:t>
            </a:r>
            <a:endParaRPr lang="en-US" sz="2800" dirty="0" smtClean="0">
              <a:latin typeface="Verdana" charset="0"/>
            </a:endParaRPr>
          </a:p>
          <a:p>
            <a:r>
              <a:rPr lang="en-US" sz="2800" dirty="0" err="1" smtClean="0">
                <a:latin typeface="Verdana" charset="0"/>
              </a:rPr>
              <a:t>Tabele</a:t>
            </a:r>
            <a:endParaRPr lang="en-US" sz="2800" dirty="0" smtClean="0">
              <a:latin typeface="Verdana" charset="0"/>
            </a:endParaRPr>
          </a:p>
          <a:p>
            <a:r>
              <a:rPr lang="en-US" sz="2800" dirty="0" err="1" smtClean="0">
                <a:latin typeface="Verdana" charset="0"/>
              </a:rPr>
              <a:t>Funkcije</a:t>
            </a:r>
            <a:endParaRPr lang="en-US" sz="2800" dirty="0">
              <a:latin typeface="Verdana" charset="0"/>
            </a:endParaRPr>
          </a:p>
          <a:p>
            <a:r>
              <a:rPr lang="en-US" sz="2800" dirty="0" err="1" smtClean="0">
                <a:latin typeface="Verdana" charset="0"/>
              </a:rPr>
              <a:t>Nizi</a:t>
            </a:r>
            <a:endParaRPr lang="en-US" sz="2800" dirty="0" smtClean="0">
              <a:latin typeface="Verdana" charset="0"/>
            </a:endParaRPr>
          </a:p>
          <a:p>
            <a:endParaRPr lang="en-US" sz="2800" dirty="0">
              <a:latin typeface="Verdan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6A64-D0D6-224F-BBF4-4EDB5BB670D1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1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I-1profesor">
  <a:themeElements>
    <a:clrScheme name="FRIbarve">
      <a:dk1>
        <a:srgbClr val="000000"/>
      </a:dk1>
      <a:lt1>
        <a:sysClr val="window" lastClr="FFFFFF"/>
      </a:lt1>
      <a:dk2>
        <a:srgbClr val="B4162C"/>
      </a:dk2>
      <a:lt2>
        <a:srgbClr val="FFFFFF"/>
      </a:lt2>
      <a:accent1>
        <a:srgbClr val="ED1C24"/>
      </a:accent1>
      <a:accent2>
        <a:srgbClr val="F04923"/>
      </a:accent2>
      <a:accent3>
        <a:srgbClr val="92278F"/>
      </a:accent3>
      <a:accent4>
        <a:srgbClr val="2E3192"/>
      </a:accent4>
      <a:accent5>
        <a:srgbClr val="00ACD9"/>
      </a:accent5>
      <a:accent6>
        <a:srgbClr val="6CBE45"/>
      </a:accent6>
      <a:hlink>
        <a:srgbClr val="0000FF"/>
      </a:hlink>
      <a:folHlink>
        <a:srgbClr val="800080"/>
      </a:folHlink>
    </a:clrScheme>
    <a:fontScheme name="Verdana">
      <a:majorFont>
        <a:latin typeface="Verdana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FRI-1profesor.pot</Template>
  <TotalTime>650</TotalTime>
  <Words>629</Words>
  <Application>Microsoft Macintosh PowerPoint</Application>
  <PresentationFormat>On-screen Show (4:3)</PresentationFormat>
  <Paragraphs>150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Courier New</vt:lpstr>
      <vt:lpstr>ＭＳ Ｐゴシック</vt:lpstr>
      <vt:lpstr>Verdana</vt:lpstr>
      <vt:lpstr>Wingdings</vt:lpstr>
      <vt:lpstr>ヒラギノ角ゴ Pro W3</vt:lpstr>
      <vt:lpstr>FRI-1profesor</vt:lpstr>
      <vt:lpstr>PowerPoint Presentation</vt:lpstr>
      <vt:lpstr>Predstavitev</vt:lpstr>
      <vt:lpstr>Zakaj to počnemo?</vt:lpstr>
      <vt:lpstr>Kaj se poučuje pri informatiki</vt:lpstr>
      <vt:lpstr>ACM CSTA K12 kurikulum</vt:lpstr>
      <vt:lpstr>e-učbenik – lusy.fri.uni-lj.si/ucbenik/</vt:lpstr>
      <vt:lpstr>Matura – lusy.fri.uni-lj.si/ucbenik/</vt:lpstr>
      <vt:lpstr>Informatika je tudi znanost</vt:lpstr>
      <vt:lpstr>Programiranje in algoritmi</vt:lpstr>
      <vt:lpstr>Programiranje in algoritmi</vt:lpstr>
      <vt:lpstr>Programiranje in algoritmi</vt:lpstr>
      <vt:lpstr>Programiranje in algoritmi</vt:lpstr>
      <vt:lpstr>Program izobraževanja</vt:lpstr>
      <vt:lpstr>Kje najdem pomoč in podporo?</vt:lpstr>
      <vt:lpstr>Kje najdem pomoč in podporo?</vt:lpstr>
      <vt:lpstr>Kje najdem pomoč in podporo?</vt:lpstr>
      <vt:lpstr>Kje najdem pomoč in podporo?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P</dc:creator>
  <cp:lastModifiedBy>Andrej (Andy) Brodnik</cp:lastModifiedBy>
  <cp:revision>159</cp:revision>
  <dcterms:created xsi:type="dcterms:W3CDTF">2012-09-13T08:20:04Z</dcterms:created>
  <dcterms:modified xsi:type="dcterms:W3CDTF">2016-11-18T13:49:39Z</dcterms:modified>
</cp:coreProperties>
</file>