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87" r:id="rId6"/>
    <p:sldId id="288" r:id="rId7"/>
    <p:sldId id="289" r:id="rId8"/>
    <p:sldId id="258" r:id="rId9"/>
    <p:sldId id="286" r:id="rId10"/>
    <p:sldId id="257" r:id="rId11"/>
    <p:sldId id="290" r:id="rId12"/>
    <p:sldId id="291" r:id="rId13"/>
    <p:sldId id="292" r:id="rId14"/>
    <p:sldId id="293" r:id="rId15"/>
    <p:sldId id="294" r:id="rId16"/>
    <p:sldId id="296" r:id="rId17"/>
    <p:sldId id="298" r:id="rId18"/>
    <p:sldId id="297" r:id="rId19"/>
    <p:sldId id="29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655" autoAdjust="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outlineViewPr>
    <p:cViewPr>
      <p:scale>
        <a:sx n="33" d="100"/>
        <a:sy n="33" d="100"/>
      </p:scale>
      <p:origin x="0" y="-28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3403" y="2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28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873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63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52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954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89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38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496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378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98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41918" y="3329790"/>
            <a:ext cx="4941771" cy="3200400"/>
          </a:xfrm>
        </p:spPr>
        <p:txBody>
          <a:bodyPr anchor="ctr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895350"/>
            <a:ext cx="3247662" cy="1917700"/>
          </a:xfrm>
        </p:spPr>
        <p:txBody>
          <a:bodyPr>
            <a:normAutofit/>
          </a:bodyPr>
          <a:lstStyle>
            <a:lvl1pPr algn="l">
              <a:defRPr lang="en-US" sz="24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A14C3057-3BCC-F9A2-98D8-17DDB36F1823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838200" y="2813049"/>
            <a:ext cx="3247662" cy="3238499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5214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216396" y="895927"/>
            <a:ext cx="7137404" cy="511588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F91997C-538B-C8B9-14D7-31A1932F6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615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F777EF4-982E-9337-7E82-31DC723C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34303BA-AFB6-0E22-486F-785994E3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327564" cy="1505528"/>
            <a:chOff x="0" y="0"/>
            <a:chExt cx="2238376" cy="310515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66E3A08-02EB-7B54-5089-E7A7F19FD72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14F9BE5-00B2-ADDF-771C-AB098B36C820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8081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37192"/>
            <a:ext cx="5655197" cy="1997867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2705177"/>
            <a:ext cx="5733772" cy="448990"/>
          </a:xfrm>
        </p:spPr>
        <p:txBody>
          <a:bodyPr anchor="ctr">
            <a:no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199" y="3154166"/>
            <a:ext cx="5733773" cy="3032733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1pPr>
            <a:lvl2pPr marL="7429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2pPr>
            <a:lvl3pPr marL="12001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3pPr>
            <a:lvl4pPr marL="16573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4pPr>
            <a:lvl5pPr marL="21145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887108" y="2705177"/>
            <a:ext cx="3943627" cy="448989"/>
          </a:xfrm>
        </p:spPr>
        <p:txBody>
          <a:bodyPr anchor="ctr">
            <a:no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120DFF5-B64A-9744-4500-1D7BBA19BF1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887107" y="3164867"/>
            <a:ext cx="3943627" cy="3032733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5214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3986" y="6356350"/>
            <a:ext cx="4114800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E0588715-35AD-8BE1-A5FC-E28BDD385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8645" t="319" r="28732" b="73496"/>
          <a:stretch/>
        </p:blipFill>
        <p:spPr>
          <a:xfrm rot="10800000" flipH="1">
            <a:off x="6308436" y="-11"/>
            <a:ext cx="5883564" cy="236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44E9C70-0200-3C21-7766-CB9EA5FBF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5E4B16-2071-DEE9-BE53-F35AFBEFCA57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CB2B071-0355-D550-18A8-9D515CA1698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53550"/>
            <a:ext cx="10515600" cy="1325563"/>
          </a:xfrm>
        </p:spPr>
        <p:txBody>
          <a:bodyPr anchor="b"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57096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B554B2-4C33-2975-9F27-94B8AE71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3C6776-E983-2BA3-1054-75996FE0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67200" y="3238103"/>
            <a:ext cx="4179570" cy="2850181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8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179570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4229100" y="0"/>
            <a:ext cx="79629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3500" y="2674013"/>
            <a:ext cx="2895600" cy="3269589"/>
          </a:xfr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35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487018"/>
            <a:ext cx="4179570" cy="3377354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A96E214-6A61-C8A7-B1DB-C8C260C13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557818" cy="6858000"/>
            <a:chOff x="0" y="0"/>
            <a:chExt cx="4762501" cy="518636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18BC1BC-99D6-D9F4-19F9-AAE722E2AE61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816F797-248B-2C75-29B9-DB65A809D47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250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487680"/>
            <a:ext cx="4179570" cy="337669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8E94DD-0F7B-3F92-58EA-5F06D557B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90667" y="0"/>
            <a:ext cx="1126278" cy="25122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19F5397-34DB-BC88-ADF5-AA470A06FE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5080"/>
            <a:ext cx="6576291" cy="6872605"/>
          </a:xfrm>
          <a:custGeom>
            <a:avLst/>
            <a:gdLst>
              <a:gd name="connsiteX0" fmla="*/ 0 w 6576291"/>
              <a:gd name="connsiteY0" fmla="*/ 0 h 6867525"/>
              <a:gd name="connsiteX1" fmla="*/ 6576291 w 6576291"/>
              <a:gd name="connsiteY1" fmla="*/ 0 h 6867525"/>
              <a:gd name="connsiteX2" fmla="*/ 6576291 w 6576291"/>
              <a:gd name="connsiteY2" fmla="*/ 6867525 h 6867525"/>
              <a:gd name="connsiteX3" fmla="*/ 0 w 6576291"/>
              <a:gd name="connsiteY3" fmla="*/ 6867525 h 6867525"/>
              <a:gd name="connsiteX4" fmla="*/ 0 w 6576291"/>
              <a:gd name="connsiteY4" fmla="*/ 0 h 6867525"/>
              <a:gd name="connsiteX0" fmla="*/ 0 w 6576291"/>
              <a:gd name="connsiteY0" fmla="*/ 5080 h 6872605"/>
              <a:gd name="connsiteX1" fmla="*/ 3604491 w 6576291"/>
              <a:gd name="connsiteY1" fmla="*/ 0 h 6872605"/>
              <a:gd name="connsiteX2" fmla="*/ 6576291 w 6576291"/>
              <a:gd name="connsiteY2" fmla="*/ 6872605 h 6872605"/>
              <a:gd name="connsiteX3" fmla="*/ 0 w 6576291"/>
              <a:gd name="connsiteY3" fmla="*/ 6872605 h 6872605"/>
              <a:gd name="connsiteX4" fmla="*/ 0 w 6576291"/>
              <a:gd name="connsiteY4" fmla="*/ 5080 h 6872605"/>
              <a:gd name="connsiteX0" fmla="*/ 0 w 6576291"/>
              <a:gd name="connsiteY0" fmla="*/ 0 h 6867525"/>
              <a:gd name="connsiteX1" fmla="*/ 3624811 w 6576291"/>
              <a:gd name="connsiteY1" fmla="*/ 10160 h 6867525"/>
              <a:gd name="connsiteX2" fmla="*/ 6576291 w 6576291"/>
              <a:gd name="connsiteY2" fmla="*/ 6867525 h 6867525"/>
              <a:gd name="connsiteX3" fmla="*/ 0 w 6576291"/>
              <a:gd name="connsiteY3" fmla="*/ 6867525 h 6867525"/>
              <a:gd name="connsiteX4" fmla="*/ 0 w 6576291"/>
              <a:gd name="connsiteY4" fmla="*/ 0 h 6867525"/>
              <a:gd name="connsiteX0" fmla="*/ 0 w 6576291"/>
              <a:gd name="connsiteY0" fmla="*/ 5080 h 6872605"/>
              <a:gd name="connsiteX1" fmla="*/ 3629891 w 6576291"/>
              <a:gd name="connsiteY1" fmla="*/ 0 h 6872605"/>
              <a:gd name="connsiteX2" fmla="*/ 6576291 w 6576291"/>
              <a:gd name="connsiteY2" fmla="*/ 6872605 h 6872605"/>
              <a:gd name="connsiteX3" fmla="*/ 0 w 6576291"/>
              <a:gd name="connsiteY3" fmla="*/ 6872605 h 6872605"/>
              <a:gd name="connsiteX4" fmla="*/ 0 w 6576291"/>
              <a:gd name="connsiteY4" fmla="*/ 5080 h 6872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6291" h="6872605">
                <a:moveTo>
                  <a:pt x="0" y="5080"/>
                </a:moveTo>
                <a:lnTo>
                  <a:pt x="3629891" y="0"/>
                </a:lnTo>
                <a:lnTo>
                  <a:pt x="6576291" y="6872605"/>
                </a:lnTo>
                <a:lnTo>
                  <a:pt x="0" y="6872605"/>
                </a:lnTo>
                <a:lnTo>
                  <a:pt x="0" y="5080"/>
                </a:lnTo>
                <a:close/>
              </a:path>
            </a:pathLst>
          </a:custGeom>
        </p:spPr>
        <p:txBody>
          <a:bodyPr lIns="182880" tIns="182880" bIns="9144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1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2318" y="268360"/>
            <a:ext cx="7288282" cy="2121177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EAC9D25F-5B3D-F5B2-5D02-C6BC6AA8987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322388" y="2763078"/>
            <a:ext cx="7288212" cy="340705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1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4300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8E16CF1-2502-F2F0-2C27-2DD797903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096374" y="-25401"/>
            <a:ext cx="3095625" cy="6883401"/>
            <a:chOff x="9096375" y="-25401"/>
            <a:chExt cx="3095625" cy="6883401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322A6FB-333C-65AE-23D8-08BCEA174D43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62BB247-4598-A983-DEBF-6F042C1DB0BC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381744" y="-25401"/>
              <a:ext cx="2810256" cy="68834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E84FEE-D475-A71D-7996-5925602EC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 flipH="1">
            <a:off x="-1" y="-25403"/>
            <a:ext cx="1210573" cy="20481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459776D-4049-CB00-C321-0627C169B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35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DE114AF-34C6-A062-7340-858BC27DA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406400"/>
            <a:ext cx="4179570" cy="345797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E045004-3604-59DC-13E0-7A0B2DF78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32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955F7B05-9431-1FBA-415D-6CF2DF562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093633" cy="39123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568961"/>
            <a:ext cx="8420100" cy="1780860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97255"/>
            <a:ext cx="3924300" cy="464499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7FF22E3-5928-787E-B062-FA18127D3BD9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2933700" y="3251596"/>
            <a:ext cx="3943627" cy="3234264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4300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97255"/>
            <a:ext cx="3943627" cy="464499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178E4D0B-96F1-45F3-6B2A-5FA31A37257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410173" y="3251595"/>
            <a:ext cx="3943627" cy="3234264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4300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F41582C-9AD2-F126-40F3-D43E77D15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6926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41F76B1-7BEF-7A88-1394-1164BFF08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41120" y="558801"/>
            <a:ext cx="9953308" cy="1780860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A217F83-0BDB-C70B-29FE-2651DE1915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429817" y="0"/>
            <a:ext cx="7762183" cy="2754814"/>
            <a:chOff x="7334250" y="0"/>
            <a:chExt cx="4857750" cy="1724025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C62368-3F79-C078-7086-B23D2F5A09F8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09BDD71-BF2E-BDB0-A625-D8371AEA1CA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83354B96-CD25-BE1C-8CA2-3825F820B75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41120" y="2960877"/>
            <a:ext cx="2722880" cy="35128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DD81865-54C7-7674-4B2E-041D05C1D146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1341120" y="3392035"/>
            <a:ext cx="2722880" cy="2907164"/>
          </a:xfrm>
        </p:spPr>
        <p:txBody>
          <a:bodyPr tIns="0">
            <a:normAutofit/>
          </a:bodyPr>
          <a:lstStyle>
            <a:lvl1pPr marL="283464" indent="-283464">
              <a:lnSpc>
                <a:spcPct val="100000"/>
              </a:lnSpc>
              <a:buFont typeface="+mj-lt"/>
              <a:buAutoNum type="arabicPeriod"/>
              <a:defRPr sz="1800" b="0" spc="50" baseline="0"/>
            </a:lvl1pPr>
            <a:lvl2pPr marL="566928" indent="-342900">
              <a:lnSpc>
                <a:spcPct val="100000"/>
              </a:lnSpc>
              <a:spcBef>
                <a:spcPts val="1000"/>
              </a:spcBef>
              <a:buFont typeface="+mj-lt"/>
              <a:buAutoNum type="alphaLcPeriod"/>
              <a:defRPr sz="1800" spc="50" baseline="0"/>
            </a:lvl2pPr>
            <a:lvl3pPr marL="850392" indent="-342900">
              <a:lnSpc>
                <a:spcPct val="100000"/>
              </a:lnSpc>
              <a:spcBef>
                <a:spcPts val="1000"/>
              </a:spcBef>
              <a:buFont typeface="+mj-lt"/>
              <a:buAutoNum type="arabicParenR"/>
              <a:defRPr sz="1800" spc="50" baseline="0"/>
            </a:lvl3pPr>
            <a:lvl4pPr marL="1042416" indent="-342900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  <a:defRPr sz="1800" spc="50" baseline="0"/>
            </a:lvl4pPr>
            <a:lvl5pPr marL="1074420" indent="-400050">
              <a:lnSpc>
                <a:spcPct val="100000"/>
              </a:lnSpc>
              <a:spcBef>
                <a:spcPts val="1000"/>
              </a:spcBef>
              <a:buFont typeface="+mj-lt"/>
              <a:buAutoNum type="romanLcPeriod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F39BA57-7F1C-623F-BC7F-B689C5AC33E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754881" y="2960877"/>
            <a:ext cx="5516880" cy="35128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94BF07A4-5A33-0B3C-A378-AB2435F1D5F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54881" y="3324859"/>
            <a:ext cx="5506720" cy="3031489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4300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3DC63A6-41FE-6C2D-9A53-0AE4A6DBF3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3335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B5130EC-B05B-5489-FBEC-DBEB6D1E737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8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B2CC92D-F90A-CB67-4860-D6939AC2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094182" y="0"/>
            <a:ext cx="1745673" cy="3897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4" y="1671639"/>
            <a:ext cx="5884027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C376638-5C5B-8E5B-0C26-8F63B98EA4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8230" y="-9144"/>
            <a:ext cx="5481955" cy="6876288"/>
          </a:xfrm>
          <a:custGeom>
            <a:avLst/>
            <a:gdLst>
              <a:gd name="connsiteX0" fmla="*/ 0 w 5476875"/>
              <a:gd name="connsiteY0" fmla="*/ 0 h 6858000"/>
              <a:gd name="connsiteX1" fmla="*/ 5476875 w 5476875"/>
              <a:gd name="connsiteY1" fmla="*/ 0 h 6858000"/>
              <a:gd name="connsiteX2" fmla="*/ 5476875 w 5476875"/>
              <a:gd name="connsiteY2" fmla="*/ 6858000 h 6858000"/>
              <a:gd name="connsiteX3" fmla="*/ 0 w 5476875"/>
              <a:gd name="connsiteY3" fmla="*/ 6858000 h 6858000"/>
              <a:gd name="connsiteX4" fmla="*/ 0 w 5476875"/>
              <a:gd name="connsiteY4" fmla="*/ 0 h 6858000"/>
              <a:gd name="connsiteX0" fmla="*/ 0 w 5476875"/>
              <a:gd name="connsiteY0" fmla="*/ 0 h 6858000"/>
              <a:gd name="connsiteX1" fmla="*/ 2520315 w 5476875"/>
              <a:gd name="connsiteY1" fmla="*/ 0 h 6858000"/>
              <a:gd name="connsiteX2" fmla="*/ 5476875 w 5476875"/>
              <a:gd name="connsiteY2" fmla="*/ 6858000 h 6858000"/>
              <a:gd name="connsiteX3" fmla="*/ 0 w 5476875"/>
              <a:gd name="connsiteY3" fmla="*/ 6858000 h 6858000"/>
              <a:gd name="connsiteX4" fmla="*/ 0 w 5476875"/>
              <a:gd name="connsiteY4" fmla="*/ 0 h 6858000"/>
              <a:gd name="connsiteX0" fmla="*/ 5080 w 5481955"/>
              <a:gd name="connsiteY0" fmla="*/ 0 h 6858000"/>
              <a:gd name="connsiteX1" fmla="*/ 2525395 w 5481955"/>
              <a:gd name="connsiteY1" fmla="*/ 0 h 6858000"/>
              <a:gd name="connsiteX2" fmla="*/ 5481955 w 5481955"/>
              <a:gd name="connsiteY2" fmla="*/ 6858000 h 6858000"/>
              <a:gd name="connsiteX3" fmla="*/ 5080 w 5481955"/>
              <a:gd name="connsiteY3" fmla="*/ 6858000 h 6858000"/>
              <a:gd name="connsiteX4" fmla="*/ 0 w 5481955"/>
              <a:gd name="connsiteY4" fmla="*/ 4805680 h 6858000"/>
              <a:gd name="connsiteX5" fmla="*/ 5080 w 5481955"/>
              <a:gd name="connsiteY5" fmla="*/ 0 h 685800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805680 h 6863080"/>
              <a:gd name="connsiteX5" fmla="*/ 5080 w 5481955"/>
              <a:gd name="connsiteY5" fmla="*/ 0 h 686308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805680 h 6863080"/>
              <a:gd name="connsiteX5" fmla="*/ 5080 w 5481955"/>
              <a:gd name="connsiteY5" fmla="*/ 0 h 686308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805680 h 6863080"/>
              <a:gd name="connsiteX5" fmla="*/ 5080 w 5481955"/>
              <a:gd name="connsiteY5" fmla="*/ 0 h 686308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759960 h 6863080"/>
              <a:gd name="connsiteX5" fmla="*/ 5080 w 5481955"/>
              <a:gd name="connsiteY5" fmla="*/ 0 h 686308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759960 h 6863080"/>
              <a:gd name="connsiteX5" fmla="*/ 5080 w 5481955"/>
              <a:gd name="connsiteY5" fmla="*/ 0 h 686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1955" h="6863080">
                <a:moveTo>
                  <a:pt x="5080" y="0"/>
                </a:moveTo>
                <a:lnTo>
                  <a:pt x="2525395" y="0"/>
                </a:lnTo>
                <a:lnTo>
                  <a:pt x="5481955" y="6858000"/>
                </a:lnTo>
                <a:lnTo>
                  <a:pt x="899160" y="6863080"/>
                </a:lnTo>
                <a:cubicBezTo>
                  <a:pt x="506307" y="5933440"/>
                  <a:pt x="413173" y="5720080"/>
                  <a:pt x="0" y="4759960"/>
                </a:cubicBezTo>
                <a:cubicBezTo>
                  <a:pt x="1693" y="3158067"/>
                  <a:pt x="3387" y="1601893"/>
                  <a:pt x="5080" y="0"/>
                </a:cubicBezTo>
                <a:close/>
              </a:path>
            </a:pathLst>
          </a:custGeom>
        </p:spPr>
        <p:txBody>
          <a:bodyPr lIns="274320" tIns="91440" b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4569D00-2037-2A8D-943B-22FAC1C0B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55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5967A9D-0B53-4F3F-0872-495C23A3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43B0E9A-A777-8745-6A36-0A79CB5E036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5453725" y="3660774"/>
            <a:ext cx="5907176" cy="2536826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5214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9" r:id="rId3"/>
    <p:sldLayoutId id="2147483670" r:id="rId4"/>
    <p:sldLayoutId id="2147483651" r:id="rId5"/>
    <p:sldLayoutId id="2147483671" r:id="rId6"/>
    <p:sldLayoutId id="2147483672" r:id="rId7"/>
    <p:sldLayoutId id="2147483673" r:id="rId8"/>
    <p:sldLayoutId id="2147483664" r:id="rId9"/>
    <p:sldLayoutId id="2147483674" r:id="rId10"/>
    <p:sldLayoutId id="2147483653" r:id="rId11"/>
    <p:sldLayoutId id="2147483667" r:id="rId12"/>
    <p:sldLayoutId id="2147483665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fzGBFIQe8L_srBQuz95Iuoinsrhsn1_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1918" y="3329790"/>
            <a:ext cx="4941771" cy="3200400"/>
          </a:xfrm>
        </p:spPr>
        <p:txBody>
          <a:bodyPr anchor="ctr"/>
          <a:lstStyle/>
          <a:p>
            <a:r>
              <a:rPr lang="sl-SI" sz="4800" dirty="0"/>
              <a:t>SCENARIJI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F5859-10C9-4588-9727-B9362E26C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pregled in popravki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1D7E5-EF66-4BCD-8DAA-E9061157F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09219" y="2389537"/>
            <a:ext cx="9457907" cy="3780592"/>
          </a:xfrm>
        </p:spPr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endParaRPr lang="en-US" sz="1200" b="0" dirty="0"/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GB" sz="24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Pregled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scenarijev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: 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Vsak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neodvisno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pregledata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vsaj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dva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člana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KRS in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posredujeta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pripombe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predloge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in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priporočila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  </a:t>
            </a:r>
            <a:endParaRPr lang="sl-SI" sz="24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GB" sz="24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GB" sz="24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Popravki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: 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Glede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pripombe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priporočila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… se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izvedejo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popravki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in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nadaljuje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točki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4 (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pregled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)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2A8827-B1A1-2D2F-D6DD-E886B886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98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F5859-10C9-4588-9727-B9362E26C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UPORABA in REFLEKSIJA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1D7E5-EF66-4BCD-8DAA-E9061157F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09219" y="2389537"/>
            <a:ext cx="9457907" cy="3780592"/>
          </a:xfrm>
        </p:spPr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endParaRPr lang="en-US" sz="1200" b="0" dirty="0"/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GB" sz="24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Uporaba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scenarijev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: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Pregledani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se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izvedejo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v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razredu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</a:t>
            </a:r>
            <a:endParaRPr lang="sl-SI" sz="24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GB" sz="24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GB" sz="24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Dodajanje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refleksije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: 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Glede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uporabo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/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izvedbo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se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dopolni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z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refleksijo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glede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izvedbo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2A8827-B1A1-2D2F-D6DD-E886B886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06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F5859-10C9-4588-9727-B9362E26C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SPREMEMBE in KONČNA OBJAVA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1D7E5-EF66-4BCD-8DAA-E9061157F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09219" y="2389537"/>
            <a:ext cx="9457907" cy="3780592"/>
          </a:xfrm>
        </p:spPr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endParaRPr lang="en-US" sz="1200" b="0" dirty="0"/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GB" sz="24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Ponovne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spremembe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: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Če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avtor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ob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svoji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izvedbi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ugotovi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 da bi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bilo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dobro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prilagoditi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 se o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tem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posvetuje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s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člani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KRZ in/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ali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o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tem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poroča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skupnih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sestankih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celotne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skupine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 Po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potrebi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se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vnesejo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popravki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in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nadaljuje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točki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4</a:t>
            </a:r>
            <a:r>
              <a:rPr lang="sl-SI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(</a:t>
            </a:r>
            <a:r>
              <a:rPr lang="sl-SI" sz="240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Pregled</a:t>
            </a:r>
            <a:r>
              <a:rPr lang="sl-SI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)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</a:t>
            </a:r>
            <a:endParaRPr lang="sl-SI" sz="24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GB" sz="2400" b="1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GB" sz="24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Končna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objava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: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se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dokončno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objavi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za to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predvidenem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stalnem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mestu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2A8827-B1A1-2D2F-D6DD-E886B886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39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9BC0CBB-B19F-B357-6866-0C610B0E50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z="4000" dirty="0"/>
              <a:t>PREDLOGA</a:t>
            </a:r>
            <a:br>
              <a:rPr lang="sl-SI" dirty="0"/>
            </a:br>
            <a:br>
              <a:rPr lang="sl-SI" dirty="0"/>
            </a:br>
            <a:r>
              <a:rPr lang="sl-SI" sz="2000" dirty="0"/>
              <a:t>KATARINA-</a:t>
            </a:r>
            <a:r>
              <a:rPr lang="sl-SI" sz="2000" dirty="0" err="1"/>
              <a:t>ucni</a:t>
            </a:r>
            <a:r>
              <a:rPr lang="sl-SI" sz="2000" dirty="0"/>
              <a:t>-scenarij - </a:t>
            </a:r>
            <a:r>
              <a:rPr lang="sl-SI" sz="2000" dirty="0" err="1"/>
              <a:t>predloga.docx</a:t>
            </a:r>
            <a:endParaRPr lang="en-S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50782-2F97-7DD8-43F2-12EA937C39D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04575" y="6356350"/>
            <a:ext cx="987425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24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C82C7B-111D-34AC-B1E3-76B3389C8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6465" y="931862"/>
            <a:ext cx="6079523" cy="3377354"/>
          </a:xfrm>
        </p:spPr>
        <p:txBody>
          <a:bodyPr/>
          <a:lstStyle/>
          <a:p>
            <a:r>
              <a:rPr lang="en-GB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O </a:t>
            </a:r>
            <a:r>
              <a:rPr lang="en-GB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pripravi</a:t>
            </a:r>
            <a:r>
              <a:rPr lang="en-GB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scenarijev</a:t>
            </a:r>
            <a:br>
              <a:rPr lang="sl-SI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</a:br>
            <a:br>
              <a:rPr lang="sl-SI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</a:br>
            <a:br>
              <a:rPr lang="sl-SI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</a:br>
            <a:br>
              <a:rPr lang="sl-SI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</a:br>
            <a:r>
              <a:rPr lang="en-GB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  "</a:t>
            </a:r>
            <a:r>
              <a:rPr lang="en-GB" sz="20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vtisi</a:t>
            </a:r>
            <a:r>
              <a:rPr lang="en-GB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 </a:t>
            </a:r>
            <a:r>
              <a:rPr lang="en-GB" sz="20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iz</a:t>
            </a:r>
            <a:r>
              <a:rPr lang="en-GB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 '</a:t>
            </a:r>
            <a:r>
              <a:rPr lang="en-GB" sz="20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prve</a:t>
            </a:r>
            <a:r>
              <a:rPr lang="en-GB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 </a:t>
            </a:r>
            <a:r>
              <a:rPr lang="en-GB" sz="20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bojne</a:t>
            </a:r>
            <a:r>
              <a:rPr lang="en-GB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 </a:t>
            </a:r>
            <a:r>
              <a:rPr lang="en-GB" sz="20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črte</a:t>
            </a:r>
            <a:r>
              <a:rPr lang="en-GB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'"- </a:t>
            </a:r>
            <a:r>
              <a:rPr lang="en-GB" sz="20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Lenka</a:t>
            </a:r>
            <a:r>
              <a:rPr lang="en-GB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, Roman, Marina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518903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9BC0CBB-B19F-B357-6866-0C610B0E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4000" dirty="0"/>
              <a:t>PRIMERI</a:t>
            </a:r>
            <a:br>
              <a:rPr lang="sl-SI" dirty="0"/>
            </a:br>
            <a:br>
              <a:rPr lang="sl-SI" dirty="0"/>
            </a:br>
            <a:endParaRPr lang="en-SI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EEE9CE-5FA0-BFD2-DA92-46628097B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50782-2F97-7DD8-43F2-12EA937C3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15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1EA8-D7D9-A43E-B35C-02C1DCC28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UPORABA scenarijev drugih, nadgradnja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46321-8F83-B248-C95D-B8C8FEFF33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en-GB" sz="18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Uporaba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scenarijev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drugih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Že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pripravljene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scenarije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je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smiselno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uporabiti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v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različnih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okoljih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 z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različnimi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izvajalci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 Po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potrebi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ob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tem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nastanejo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“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novi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”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 ki so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prilagoditev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obstoječih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 </a:t>
            </a:r>
            <a:endParaRPr lang="en-GB" b="0" dirty="0">
              <a:effectLst/>
            </a:endParaRPr>
          </a:p>
          <a:p>
            <a:r>
              <a:rPr lang="en-GB" sz="18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Nadgradnja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scenarijev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Glede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izkušnje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izvedbi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v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razredu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ter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glede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pobudo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vseh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sodelujočih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 se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določene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scenarije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“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upokoji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” (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ustrezno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b="0" dirty="0" err="1">
                <a:solidFill>
                  <a:srgbClr val="000000"/>
                </a:solidFill>
                <a:latin typeface="Aptos" panose="020B0004020202020204" pitchFamily="34" charset="0"/>
              </a:rPr>
              <a:t>označi</a:t>
            </a:r>
            <a:r>
              <a:rPr lang="en-GB" b="0" dirty="0">
                <a:solidFill>
                  <a:srgbClr val="000000"/>
                </a:solidFill>
                <a:latin typeface="Aptos" panose="020B0004020202020204" pitchFamily="34" charset="0"/>
              </a:rPr>
              <a:t> v </a:t>
            </a:r>
            <a:r>
              <a:rPr lang="en-GB" b="0" dirty="0" err="1">
                <a:solidFill>
                  <a:srgbClr val="000000"/>
                </a:solidFill>
                <a:latin typeface="Aptos" panose="020B0004020202020204" pitchFamily="34" charset="0"/>
              </a:rPr>
              <a:t>razpredelnici</a:t>
            </a:r>
            <a:r>
              <a:rPr lang="en-GB" b="0" dirty="0">
                <a:solidFill>
                  <a:srgbClr val="000000"/>
                </a:solidFill>
                <a:latin typeface="Aptos" panose="020B0004020202020204" pitchFamily="34" charset="0"/>
              </a:rPr>
              <a:t>)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 To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pomeni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 da se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ne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razvija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in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nadgrajuje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več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Prav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tako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mišljeno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 da bi se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uporabil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v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razredu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Praviloma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pa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iz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njih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nastane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ali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več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novih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scenarijev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Izvorni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se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ustrezno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b="0" dirty="0" err="1">
                <a:solidFill>
                  <a:srgbClr val="000000"/>
                </a:solidFill>
                <a:latin typeface="Aptos" panose="020B0004020202020204" pitchFamily="34" charset="0"/>
              </a:rPr>
              <a:t>označi</a:t>
            </a:r>
            <a:r>
              <a:rPr lang="en-GB" b="0" dirty="0">
                <a:solidFill>
                  <a:srgbClr val="000000"/>
                </a:solidFill>
                <a:latin typeface="Aptos" panose="020B0004020202020204" pitchFamily="34" charset="0"/>
              </a:rPr>
              <a:t> v </a:t>
            </a:r>
            <a:r>
              <a:rPr lang="en-GB" b="0" dirty="0" err="1">
                <a:solidFill>
                  <a:srgbClr val="000000"/>
                </a:solidFill>
                <a:latin typeface="Aptos" panose="020B0004020202020204" pitchFamily="34" charset="0"/>
              </a:rPr>
              <a:t>razpredelnici</a:t>
            </a:r>
            <a:r>
              <a:rPr lang="en-GB" b="0" dirty="0">
                <a:solidFill>
                  <a:srgbClr val="000000"/>
                </a:solidFill>
                <a:latin typeface="Aptos" panose="020B0004020202020204" pitchFamily="34" charset="0"/>
              </a:rPr>
              <a:t>.</a:t>
            </a:r>
            <a:endParaRPr lang="en-SI" b="0" dirty="0">
              <a:solidFill>
                <a:srgbClr val="000000"/>
              </a:solidFill>
              <a:latin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B26FF-3DC6-4CDF-DA57-318F39297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4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5A6F4E-11CA-EB12-BFE0-DB6B27CCE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IZ </a:t>
            </a:r>
            <a:r>
              <a:rPr lang="sl-SI" dirty="0" err="1"/>
              <a:t>OpIsa</a:t>
            </a:r>
            <a:r>
              <a:rPr lang="sl-SI" dirty="0"/>
              <a:t> projekta </a:t>
            </a:r>
            <a:endParaRPr lang="en-S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169138-A278-60BD-E42A-C7CFE2F5E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22388" y="2763078"/>
            <a:ext cx="10038514" cy="3407051"/>
          </a:xfrm>
        </p:spPr>
        <p:txBody>
          <a:bodyPr>
            <a:normAutofit fontScale="47500" lnSpcReduction="20000"/>
          </a:bodyPr>
          <a:lstStyle/>
          <a:p>
            <a:pPr algn="ctr" rtl="0">
              <a:spcBef>
                <a:spcPts val="1200"/>
              </a:spcBef>
              <a:spcAft>
                <a:spcPts val="600"/>
              </a:spcAft>
            </a:pPr>
            <a:endParaRPr lang="sl-SI" sz="24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 rtl="0">
              <a:spcBef>
                <a:spcPts val="1200"/>
              </a:spcBef>
              <a:spcAft>
                <a:spcPts val="600"/>
              </a:spcAft>
            </a:pPr>
            <a:endParaRPr lang="sl-SI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rtl="0">
              <a:lnSpc>
                <a:spcPct val="17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4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Vsa</a:t>
            </a:r>
            <a:r>
              <a:rPr lang="en-GB" sz="4400" b="1" i="0" u="none" strike="noStrike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k</a:t>
            </a:r>
            <a:r>
              <a:rPr lang="en-GB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en-GB" sz="4400" b="1" i="0" u="none" strike="noStrike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en-GB" sz="4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</a:t>
            </a:r>
            <a:r>
              <a:rPr lang="en-GB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</a:t>
            </a:r>
            <a:r>
              <a:rPr lang="en-GB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deležen</a:t>
            </a:r>
            <a:r>
              <a:rPr lang="en-GB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400" b="1" i="0" u="none" strike="noStrike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t</a:t>
            </a:r>
            <a:r>
              <a:rPr lang="en-GB" sz="4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emeljnih</a:t>
            </a:r>
            <a:r>
              <a:rPr lang="en-GB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</a:t>
            </a:r>
            <a:r>
              <a:rPr lang="en-GB" sz="4400" b="1" i="0" u="none" strike="noStrike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en-GB" sz="4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nj</a:t>
            </a:r>
            <a:r>
              <a:rPr lang="en-GB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400" b="1" i="0" u="none" strike="noStrike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r</a:t>
            </a:r>
            <a:r>
              <a:rPr lang="en-GB" sz="4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ačunalništva</a:t>
            </a:r>
            <a:r>
              <a:rPr lang="en-GB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400" b="1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 </a:t>
            </a:r>
            <a:r>
              <a:rPr lang="en-GB" sz="4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4400" b="1" i="0" u="none" strike="noStrike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en-GB" sz="4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form</a:t>
            </a:r>
            <a:r>
              <a:rPr lang="en-GB" sz="4400" b="1" i="0" u="none" strike="noStrike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en-GB" sz="4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tike</a:t>
            </a:r>
            <a:r>
              <a:rPr lang="en-GB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en-GB" sz="4400" b="1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KATARINA</a:t>
            </a:r>
            <a:endParaRPr lang="sl-SI" sz="4400" b="1" i="0" u="none" strike="noStrike" dirty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pPr algn="ctr" rtl="0">
              <a:spcBef>
                <a:spcPts val="1200"/>
              </a:spcBef>
              <a:spcAft>
                <a:spcPts val="600"/>
              </a:spcAft>
            </a:pPr>
            <a:endParaRPr lang="sl-SI" sz="2900" b="0" dirty="0">
              <a:effectLst/>
            </a:endParaRPr>
          </a:p>
          <a:p>
            <a:pPr algn="ctr" rtl="0">
              <a:spcBef>
                <a:spcPts val="1200"/>
              </a:spcBef>
              <a:spcAft>
                <a:spcPts val="600"/>
              </a:spcAft>
            </a:pPr>
            <a:endParaRPr lang="en-GB" sz="2900" b="0" dirty="0">
              <a:effectLst/>
            </a:endParaRPr>
          </a:p>
          <a:p>
            <a:pPr algn="ctr" rtl="0">
              <a:spcBef>
                <a:spcPts val="300"/>
              </a:spcBef>
              <a:spcAft>
                <a:spcPts val="600"/>
              </a:spcAft>
            </a:pPr>
            <a:r>
              <a:rPr lang="en-GB" sz="29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Razvoj</a:t>
            </a:r>
            <a:r>
              <a:rPr lang="en-GB" sz="2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9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temeljnih</a:t>
            </a:r>
            <a:r>
              <a:rPr lang="en-GB" sz="2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9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vsebin</a:t>
            </a:r>
            <a:r>
              <a:rPr lang="en-GB" sz="2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lang="en-GB" sz="29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znanj</a:t>
            </a:r>
            <a:r>
              <a:rPr lang="en-GB" sz="2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RIN v </a:t>
            </a:r>
            <a:r>
              <a:rPr lang="en-GB" sz="29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srednjih</a:t>
            </a:r>
            <a:r>
              <a:rPr lang="en-GB" sz="2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9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šolah</a:t>
            </a:r>
            <a:endParaRPr lang="en-GB" sz="2900" b="0" dirty="0">
              <a:effectLst/>
            </a:endParaRPr>
          </a:p>
          <a:p>
            <a:br>
              <a:rPr lang="en-GB" sz="2400" dirty="0"/>
            </a:br>
            <a:endParaRPr lang="en-SI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BA451-AEA0-1F7C-9B9B-7CCC07097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4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22388" y="2763078"/>
            <a:ext cx="7288212" cy="340705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l-SI" sz="2400" dirty="0"/>
              <a:t>Razvoj, implementacija in evalvacija vzorčnih učnih scenarijev, ki se bodo nanašali na uvajanje temeljnih vsebin RIN v srednjo šolo upoštevaje trenutni neobstoj predmeta RIN v osnovni šoli.</a:t>
            </a:r>
          </a:p>
          <a:p>
            <a:pPr lvl="1"/>
            <a:endParaRPr lang="en-US" sz="2400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CE635A2-70B8-3EAB-6A18-952B02EB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442859-37C6-B60C-D06A-6623213C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Iz "predvidenih rezultatov"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029385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22388" y="2763078"/>
            <a:ext cx="7288212" cy="340705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l-SI" sz="2400" dirty="0"/>
              <a:t>Vzpostavljena učeča se skupnost, ki bo imela ključno vlogo na nacionalni ravni, saj bodo gradiva in izkušnje učiteljev pri implementaciji na voljo vsem članom učeče se skupnosti.</a:t>
            </a:r>
            <a:endParaRPr lang="en-US" sz="2400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CE635A2-70B8-3EAB-6A18-952B02EB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442859-37C6-B60C-D06A-6623213C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Iz "predvidenih rezultatov"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78909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318" y="268360"/>
            <a:ext cx="7288282" cy="2121177"/>
          </a:xfrm>
        </p:spPr>
        <p:txBody>
          <a:bodyPr/>
          <a:lstStyle/>
          <a:p>
            <a:r>
              <a:rPr lang="sl-SI" dirty="0"/>
              <a:t>KAJ IN ZAKAJ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22388" y="2763078"/>
            <a:ext cx="7288212" cy="3407051"/>
          </a:xfrm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sl-SI" b="1" dirty="0">
                <a:solidFill>
                  <a:srgbClr val="FF0000"/>
                </a:solidFill>
              </a:rPr>
              <a:t>Scenarij</a:t>
            </a:r>
            <a:r>
              <a:rPr lang="sl-SI" dirty="0"/>
              <a:t> je tu mišljen kot </a:t>
            </a:r>
            <a:r>
              <a:rPr lang="sl-SI" b="1" dirty="0"/>
              <a:t>priprava za izvedbo učne ure </a:t>
            </a:r>
            <a:r>
              <a:rPr lang="sl-SI" dirty="0"/>
              <a:t>(ali sklopa učnih ur) in </a:t>
            </a:r>
            <a:r>
              <a:rPr lang="sl-SI" b="1" dirty="0"/>
              <a:t>zapis "uspeha" izvedbe</a:t>
            </a:r>
          </a:p>
          <a:p>
            <a:pPr marL="0" lvl="1" indent="0">
              <a:buNone/>
            </a:pPr>
            <a:endParaRPr lang="sl-SI" dirty="0"/>
          </a:p>
          <a:p>
            <a:pPr marL="0" lvl="1" indent="0">
              <a:buNone/>
            </a:pPr>
            <a:r>
              <a:rPr lang="sl-SI" dirty="0"/>
              <a:t>Je </a:t>
            </a:r>
            <a:r>
              <a:rPr lang="sl-SI" b="1" dirty="0"/>
              <a:t>premislek</a:t>
            </a:r>
            <a:r>
              <a:rPr lang="sl-SI" dirty="0"/>
              <a:t>, kaj in kako bomo </a:t>
            </a:r>
            <a:r>
              <a:rPr lang="sl-SI" b="1" dirty="0"/>
              <a:t>predstavili</a:t>
            </a:r>
            <a:r>
              <a:rPr lang="sl-SI" dirty="0"/>
              <a:t> določeno </a:t>
            </a:r>
            <a:r>
              <a:rPr lang="sl-SI" b="1" dirty="0"/>
              <a:t>snov</a:t>
            </a:r>
            <a:r>
              <a:rPr lang="sl-SI" dirty="0"/>
              <a:t> </a:t>
            </a:r>
            <a:r>
              <a:rPr lang="sl-SI" b="1" dirty="0">
                <a:solidFill>
                  <a:srgbClr val="FF0000"/>
                </a:solidFill>
              </a:rPr>
              <a:t>in</a:t>
            </a:r>
            <a:r>
              <a:rPr lang="sl-SI" dirty="0"/>
              <a:t> </a:t>
            </a:r>
            <a:r>
              <a:rPr lang="sl-SI" b="1" dirty="0"/>
              <a:t>zapis</a:t>
            </a:r>
            <a:r>
              <a:rPr lang="sl-SI" dirty="0"/>
              <a:t>, kako je predstavitev </a:t>
            </a:r>
            <a:r>
              <a:rPr lang="sl-SI" b="1" dirty="0"/>
              <a:t>uspela</a:t>
            </a:r>
            <a:r>
              <a:rPr lang="sl-SI" dirty="0"/>
              <a:t>.</a:t>
            </a:r>
          </a:p>
          <a:p>
            <a:pPr marL="0" lvl="1" indent="0">
              <a:buNone/>
            </a:pPr>
            <a:endParaRPr lang="sl-SI" dirty="0"/>
          </a:p>
          <a:p>
            <a:pPr marL="0" lvl="1" indent="0">
              <a:buNone/>
            </a:pPr>
            <a:r>
              <a:rPr lang="sl-SI" dirty="0"/>
              <a:t>Tekom poučevanja se </a:t>
            </a:r>
            <a:r>
              <a:rPr lang="sl-SI" b="1" dirty="0"/>
              <a:t>spreminja</a:t>
            </a:r>
            <a:r>
              <a:rPr lang="sl-SI" dirty="0"/>
              <a:t> in </a:t>
            </a:r>
            <a:r>
              <a:rPr lang="sl-SI" b="1" dirty="0"/>
              <a:t>dopolnjuje</a:t>
            </a:r>
            <a:r>
              <a:rPr lang="sl-SI" dirty="0"/>
              <a:t>, iz njega se izpeljujejo novi scenariji, prilagojeni učni situaciji.  </a:t>
            </a:r>
          </a:p>
          <a:p>
            <a:pPr marL="0" lvl="1" indent="0">
              <a:buNone/>
            </a:pPr>
            <a:endParaRPr lang="sl-SI" dirty="0"/>
          </a:p>
          <a:p>
            <a:pPr marL="0" lvl="1" indent="0">
              <a:buNone/>
            </a:pPr>
            <a:r>
              <a:rPr lang="sl-SI" dirty="0"/>
              <a:t>Mišljen je </a:t>
            </a:r>
            <a:r>
              <a:rPr lang="sl-SI" b="1" dirty="0"/>
              <a:t>za osebno uporabo</a:t>
            </a:r>
            <a:r>
              <a:rPr lang="sl-SI" dirty="0"/>
              <a:t>, a napisan tako, da je (kot osnova) </a:t>
            </a:r>
            <a:r>
              <a:rPr lang="sl-SI" b="1" dirty="0"/>
              <a:t>uporaben tudi za druge </a:t>
            </a:r>
            <a:r>
              <a:rPr lang="sl-SI" dirty="0"/>
              <a:t>kolege. </a:t>
            </a:r>
          </a:p>
          <a:p>
            <a:pPr lvl="1"/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CE635A2-70B8-3EAB-6A18-952B02EB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1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388" y="268360"/>
            <a:ext cx="7288282" cy="2121177"/>
          </a:xfrm>
        </p:spPr>
        <p:txBody>
          <a:bodyPr/>
          <a:lstStyle/>
          <a:p>
            <a:r>
              <a:rPr lang="sl-SI" dirty="0"/>
              <a:t>Proces priprave scenarijev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22388" y="2763078"/>
            <a:ext cx="7288212" cy="340705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l-SI" b="1" dirty="0"/>
              <a:t>Kot ga uporabljamo pri </a:t>
            </a:r>
            <a:r>
              <a:rPr lang="sl-SI" b="1" dirty="0" err="1"/>
              <a:t>KATARINi</a:t>
            </a:r>
            <a:r>
              <a:rPr lang="sl-SI" dirty="0"/>
              <a:t>. </a:t>
            </a:r>
          </a:p>
          <a:p>
            <a:pPr marL="0" lvl="1" indent="0">
              <a:buNone/>
            </a:pPr>
            <a:endParaRPr lang="sl-SI" dirty="0"/>
          </a:p>
          <a:p>
            <a:pPr marL="0" lvl="1" indent="0">
              <a:buNone/>
            </a:pPr>
            <a:r>
              <a:rPr lang="sl-SI" dirty="0"/>
              <a:t>Pričakovano je, da bo to splošna "zahteva" in postopek</a:t>
            </a:r>
          </a:p>
          <a:p>
            <a:pPr lvl="1"/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CE635A2-70B8-3EAB-6A18-952B02EB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55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F5859-10C9-4588-9727-B9362E26C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PROCES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1D7E5-EF66-4BCD-8DAA-E9061157F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22387" y="2389538"/>
            <a:ext cx="9457907" cy="3780592"/>
          </a:xfrm>
        </p:spPr>
        <p:txBody>
          <a:bodyPr>
            <a:normAutofit fontScale="92500" lnSpcReduction="10000"/>
          </a:bodyPr>
          <a:lstStyle/>
          <a:p>
            <a:pPr marL="228600" indent="-228600">
              <a:buFont typeface="+mj-lt"/>
              <a:buAutoNum type="arabicPeriod"/>
            </a:pPr>
            <a:endParaRPr lang="en-US" sz="105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Določitev</a:t>
            </a:r>
            <a:r>
              <a:rPr lang="en-US" sz="2000" dirty="0"/>
              <a:t> </a:t>
            </a:r>
            <a:r>
              <a:rPr lang="en-US" sz="2000" dirty="0" err="1"/>
              <a:t>obsega</a:t>
            </a:r>
            <a:r>
              <a:rPr lang="en-US" sz="2000" dirty="0"/>
              <a:t> </a:t>
            </a:r>
            <a:r>
              <a:rPr lang="en-US" sz="2000" dirty="0" err="1"/>
              <a:t>scenarijev</a:t>
            </a:r>
            <a:r>
              <a:rPr lang="sl-SI" sz="2000" b="0" dirty="0"/>
              <a:t>: Scenariji pokriva enega ali več učnih ciljev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Pogovor</a:t>
            </a:r>
            <a:r>
              <a:rPr lang="en-US" sz="2000" dirty="0"/>
              <a:t> o </a:t>
            </a:r>
            <a:r>
              <a:rPr lang="en-US" sz="2000" dirty="0" err="1"/>
              <a:t>scenariju</a:t>
            </a:r>
            <a:r>
              <a:rPr lang="en-US" sz="2000" b="0" dirty="0"/>
              <a:t>: </a:t>
            </a:r>
            <a:r>
              <a:rPr lang="sl-SI" sz="2000" b="0" dirty="0"/>
              <a:t> </a:t>
            </a:r>
            <a:r>
              <a:rPr lang="en-US" sz="2000" b="0" dirty="0" err="1"/>
              <a:t>učitelji</a:t>
            </a:r>
            <a:r>
              <a:rPr lang="en-US" sz="2000" b="0" dirty="0"/>
              <a:t> </a:t>
            </a:r>
            <a:r>
              <a:rPr lang="sl-SI" sz="2000" b="0" dirty="0"/>
              <a:t>+ </a:t>
            </a:r>
            <a:r>
              <a:rPr lang="en-US" sz="2000" b="0" dirty="0"/>
              <a:t>KRS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Priprava</a:t>
            </a:r>
            <a:r>
              <a:rPr lang="en-US" sz="2000" dirty="0"/>
              <a:t> </a:t>
            </a:r>
            <a:r>
              <a:rPr lang="en-US" sz="2000" dirty="0" err="1"/>
              <a:t>scenarijev</a:t>
            </a:r>
            <a:r>
              <a:rPr lang="en-US" sz="2000" b="0" dirty="0"/>
              <a:t>: </a:t>
            </a:r>
            <a:r>
              <a:rPr lang="sl-SI" sz="2000" b="0" dirty="0"/>
              <a:t> </a:t>
            </a:r>
            <a:r>
              <a:rPr lang="en-US" sz="2000" b="0" dirty="0" err="1"/>
              <a:t>objav</a:t>
            </a:r>
            <a:r>
              <a:rPr lang="sl-SI" sz="2000" b="0"/>
              <a:t>a </a:t>
            </a:r>
            <a:r>
              <a:rPr lang="en-US" sz="2000" b="0" dirty="0" err="1"/>
              <a:t>na</a:t>
            </a:r>
            <a:r>
              <a:rPr lang="en-US" sz="2000" b="0" dirty="0"/>
              <a:t> </a:t>
            </a:r>
            <a:r>
              <a:rPr lang="en-US" sz="2000" b="0" dirty="0" err="1"/>
              <a:t>skupnem</a:t>
            </a:r>
            <a:r>
              <a:rPr lang="en-US" sz="2000" b="0" dirty="0"/>
              <a:t> </a:t>
            </a:r>
            <a:r>
              <a:rPr lang="en-US" sz="2000" b="0" dirty="0" err="1"/>
              <a:t>spletnem</a:t>
            </a:r>
            <a:r>
              <a:rPr lang="en-US" sz="2000" b="0" dirty="0"/>
              <a:t> </a:t>
            </a:r>
            <a:r>
              <a:rPr lang="en-US" sz="2000" b="0" dirty="0" err="1"/>
              <a:t>prostoru</a:t>
            </a:r>
            <a:r>
              <a:rPr lang="en-US" sz="2000" b="0" dirty="0"/>
              <a:t> </a:t>
            </a:r>
            <a:r>
              <a:rPr lang="en-US" sz="2000" b="0" dirty="0" err="1"/>
              <a:t>ter</a:t>
            </a:r>
            <a:r>
              <a:rPr lang="en-US" sz="2000" b="0" dirty="0"/>
              <a:t> </a:t>
            </a:r>
            <a:r>
              <a:rPr lang="en-US" sz="2000" b="0" dirty="0" err="1"/>
              <a:t>obvesti</a:t>
            </a:r>
            <a:r>
              <a:rPr lang="sl-SI" sz="2000" b="0" dirty="0"/>
              <a:t>lo</a:t>
            </a:r>
            <a:r>
              <a:rPr lang="en-US" sz="2000" b="0" dirty="0"/>
              <a:t> </a:t>
            </a:r>
            <a:r>
              <a:rPr lang="sl-SI" sz="2000" b="0" dirty="0"/>
              <a:t>KRS</a:t>
            </a:r>
            <a:r>
              <a:rPr lang="en-US" sz="2000" b="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Pregled</a:t>
            </a:r>
            <a:r>
              <a:rPr lang="en-US" sz="2000" dirty="0"/>
              <a:t> </a:t>
            </a:r>
            <a:r>
              <a:rPr lang="en-US" sz="2000" dirty="0" err="1"/>
              <a:t>scenarijev</a:t>
            </a:r>
            <a:r>
              <a:rPr lang="en-US" sz="2000" b="0" dirty="0"/>
              <a:t>: </a:t>
            </a:r>
            <a:r>
              <a:rPr lang="en-US" sz="2000" b="0" dirty="0" err="1"/>
              <a:t>pregled</a:t>
            </a:r>
            <a:r>
              <a:rPr lang="en-US" sz="2000" b="0" dirty="0"/>
              <a:t> in </a:t>
            </a:r>
            <a:r>
              <a:rPr lang="en-US" sz="2000" b="0" dirty="0" err="1"/>
              <a:t>pripombe</a:t>
            </a:r>
            <a:r>
              <a:rPr lang="en-US" sz="2000" b="0" dirty="0"/>
              <a:t>, </a:t>
            </a:r>
            <a:r>
              <a:rPr lang="en-US" sz="2000" b="0" dirty="0" err="1"/>
              <a:t>predloge</a:t>
            </a:r>
            <a:r>
              <a:rPr lang="en-US" sz="2000" b="0" dirty="0"/>
              <a:t> in </a:t>
            </a:r>
            <a:r>
              <a:rPr lang="en-US" sz="2000" b="0" dirty="0" err="1"/>
              <a:t>priporočila</a:t>
            </a:r>
            <a:r>
              <a:rPr lang="en-US" sz="2000" b="0" dirty="0"/>
              <a:t>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Popravk</a:t>
            </a:r>
            <a:r>
              <a:rPr lang="en-US" sz="2000" b="0" dirty="0" err="1"/>
              <a:t>i</a:t>
            </a:r>
            <a:r>
              <a:rPr lang="en-US" sz="2000" b="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Uporaba</a:t>
            </a:r>
            <a:r>
              <a:rPr lang="en-US" sz="2000" dirty="0"/>
              <a:t> </a:t>
            </a:r>
            <a:r>
              <a:rPr lang="en-US" sz="2000" dirty="0" err="1"/>
              <a:t>scenarijev</a:t>
            </a:r>
            <a:r>
              <a:rPr lang="sl-SI" sz="2000" b="0" dirty="0"/>
              <a:t>: </a:t>
            </a:r>
            <a:r>
              <a:rPr lang="en-US" sz="2000" b="0" dirty="0" err="1"/>
              <a:t>izved</a:t>
            </a:r>
            <a:r>
              <a:rPr lang="sl-SI" sz="2000" b="0" dirty="0" err="1"/>
              <a:t>ba</a:t>
            </a:r>
            <a:r>
              <a:rPr lang="sl-SI" sz="2000" b="0" dirty="0"/>
              <a:t> </a:t>
            </a:r>
            <a:r>
              <a:rPr lang="en-US" sz="2000" b="0" dirty="0"/>
              <a:t>v </a:t>
            </a:r>
            <a:r>
              <a:rPr lang="en-US" sz="2000" b="0" dirty="0" err="1"/>
              <a:t>razredu</a:t>
            </a:r>
            <a:r>
              <a:rPr lang="en-US" sz="2000" b="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Dodajanje</a:t>
            </a:r>
            <a:r>
              <a:rPr lang="en-US" sz="2000" dirty="0"/>
              <a:t> </a:t>
            </a:r>
            <a:r>
              <a:rPr lang="en-US" sz="2000" dirty="0" err="1"/>
              <a:t>refleksije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Ponovne</a:t>
            </a:r>
            <a:r>
              <a:rPr lang="en-US" sz="2000" dirty="0"/>
              <a:t> </a:t>
            </a:r>
            <a:r>
              <a:rPr lang="en-US" sz="2000" dirty="0" err="1"/>
              <a:t>spremembe</a:t>
            </a:r>
            <a:r>
              <a:rPr lang="sl-SI" sz="2000" dirty="0"/>
              <a:t>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Končna</a:t>
            </a:r>
            <a:r>
              <a:rPr lang="en-US" sz="2000" dirty="0"/>
              <a:t> </a:t>
            </a:r>
            <a:r>
              <a:rPr lang="en-US" sz="2000" dirty="0" err="1"/>
              <a:t>objava</a:t>
            </a:r>
            <a:endParaRPr lang="en-US" sz="200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2A8827-B1A1-2D2F-D6DD-E886B886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19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F5859-10C9-4588-9727-B9362E26C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Določitev</a:t>
            </a:r>
            <a:r>
              <a:rPr lang="en-GB" sz="28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8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obsega</a:t>
            </a:r>
            <a:r>
              <a:rPr lang="en-GB" sz="28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8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scenarijev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1D7E5-EF66-4BCD-8DAA-E9061157F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22387" y="2389538"/>
            <a:ext cx="9457907" cy="3780592"/>
          </a:xfrm>
        </p:spPr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endParaRPr lang="en-US" sz="1050" b="0" dirty="0"/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Vsebin</a:t>
            </a:r>
            <a:r>
              <a:rPr lang="sl-SI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vseh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zajetih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tem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smo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razdelili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po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učnih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enotah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 V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vsaki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enoti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smo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opredelili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ali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več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učnih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ciljev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naj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bi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pokrivali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enega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ali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več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učnih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ciljev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Prav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tako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posamezen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nujno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 da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pokrije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učno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enoto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lahko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jih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tudi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več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 A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večini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tem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je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bila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razdelitev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enote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taka, da je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bilo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smiselno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scenarije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pripravljati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za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pokrivanje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posameznih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učnih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enot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 </a:t>
            </a:r>
            <a:endParaRPr lang="sl-SI" sz="18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sl-SI" sz="18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sl-SI" b="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sl-SI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Pregled za Algoritmi in programiranje: KATARINA-</a:t>
            </a:r>
            <a:r>
              <a:rPr lang="sl-SI" sz="18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ucni</a:t>
            </a:r>
            <a:r>
              <a:rPr lang="sl-SI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-cilji-algoritmi-V2</a:t>
            </a:r>
            <a:endParaRPr lang="en-GB" sz="18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2A8827-B1A1-2D2F-D6DD-E886B886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07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F5859-10C9-4588-9727-B9362E26C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Pogovor in priprava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1D7E5-EF66-4BCD-8DAA-E9061157F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22387" y="2389538"/>
            <a:ext cx="9457907" cy="3780592"/>
          </a:xfrm>
        </p:spPr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endParaRPr lang="en-US" sz="1200" b="0" dirty="0"/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GB" sz="24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Pogovor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o </a:t>
            </a:r>
            <a:r>
              <a:rPr lang="en-GB" sz="24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scenariju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V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samem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procesu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nastanka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scenarijev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se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učitelji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po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potrebi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preko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spleta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posvetujejo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s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člani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KRS glede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scenarijev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</a:t>
            </a:r>
            <a:br>
              <a:rPr lang="sl-SI" sz="2400" b="0" dirty="0">
                <a:solidFill>
                  <a:srgbClr val="000000"/>
                </a:solidFill>
                <a:latin typeface="Aptos" panose="020B0004020202020204" pitchFamily="34" charset="0"/>
              </a:rPr>
            </a:br>
            <a:endParaRPr lang="sl-SI" sz="2400" b="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GB" sz="24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Priprava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1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scenarijev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: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Posamezna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šola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pripravi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in ga </a:t>
            </a:r>
            <a:r>
              <a:rPr lang="en-GB" sz="2400" b="0" i="0" u="sng" strike="noStrike" dirty="0" err="1"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3"/>
              </a:rPr>
              <a:t>objavi</a:t>
            </a:r>
            <a:r>
              <a:rPr lang="en-GB" sz="2400" b="0" i="0" u="sng" strike="noStrike" dirty="0"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3"/>
              </a:rPr>
              <a:t> </a:t>
            </a:r>
            <a:r>
              <a:rPr lang="en-GB" sz="2400" b="0" i="0" u="sng" strike="noStrike" dirty="0" err="1"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3"/>
              </a:rPr>
              <a:t>na</a:t>
            </a:r>
            <a:r>
              <a:rPr lang="en-GB" sz="2400" b="0" i="0" u="sng" strike="noStrike" dirty="0"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3"/>
              </a:rPr>
              <a:t> </a:t>
            </a:r>
            <a:r>
              <a:rPr lang="en-GB" sz="2400" b="0" i="0" u="sng" strike="noStrike" dirty="0" err="1"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3"/>
              </a:rPr>
              <a:t>skupnem</a:t>
            </a:r>
            <a:r>
              <a:rPr lang="en-GB" sz="2400" b="0" i="0" u="sng" strike="noStrike" dirty="0"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3"/>
              </a:rPr>
              <a:t> </a:t>
            </a:r>
            <a:r>
              <a:rPr lang="en-GB" sz="2400" b="0" i="0" u="sng" strike="noStrike" dirty="0" err="1"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3"/>
              </a:rPr>
              <a:t>spletnem</a:t>
            </a:r>
            <a:r>
              <a:rPr lang="en-GB" sz="2400" b="0" i="0" u="sng" strike="noStrike" dirty="0"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3"/>
              </a:rPr>
              <a:t> </a:t>
            </a:r>
            <a:r>
              <a:rPr lang="en-GB" sz="2400" b="0" i="0" u="sng" strike="noStrike" dirty="0" err="1"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3"/>
              </a:rPr>
              <a:t>prostoru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ter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obvesti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člane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krovne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razvojne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skupine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Scenariji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so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vidni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vsem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sodelujočim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v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projektu</a:t>
            </a:r>
            <a:endParaRPr lang="en-US" sz="280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2A8827-B1A1-2D2F-D6DD-E886B886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75189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stom" id="{F85C13B5-8B75-4CB8-BA5E-9CAC0747196D}" vid="{617487EE-AB70-4C55-8A81-E6744CC4A2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BF691C-888B-4061-8A6F-D5CE84A025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168DCE-134F-4610-A6AA-88CEBE8D71D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EDE3176-A15D-46A3-BDDB-64A0D73632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{B3A77ADA-0065-49A2-BD9A-309C24F69A27}tf67328976_win32</Template>
  <TotalTime>43</TotalTime>
  <Words>701</Words>
  <Application>Microsoft Office PowerPoint</Application>
  <PresentationFormat>Widescreen</PresentationFormat>
  <Paragraphs>92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</vt:lpstr>
      <vt:lpstr>Arial</vt:lpstr>
      <vt:lpstr>Calibri</vt:lpstr>
      <vt:lpstr>Helvetica Neue</vt:lpstr>
      <vt:lpstr>Tenorite</vt:lpstr>
      <vt:lpstr>Custom</vt:lpstr>
      <vt:lpstr>SCENARIJI</vt:lpstr>
      <vt:lpstr>IZ OpIsa projekta </vt:lpstr>
      <vt:lpstr>Iz "predvidenih rezultatov"</vt:lpstr>
      <vt:lpstr>Iz "predvidenih rezultatov"</vt:lpstr>
      <vt:lpstr>KAJ IN ZAKAJ</vt:lpstr>
      <vt:lpstr>Proces priprave scenarijev</vt:lpstr>
      <vt:lpstr>PROCES</vt:lpstr>
      <vt:lpstr>Določitev obsega scenarijev</vt:lpstr>
      <vt:lpstr>Pogovor in priprava</vt:lpstr>
      <vt:lpstr>pregled in popravki</vt:lpstr>
      <vt:lpstr>UPORABA in REFLEKSIJA</vt:lpstr>
      <vt:lpstr>SPREMEMBE in KONČNA OBJAVA</vt:lpstr>
      <vt:lpstr>PREDLOGA  KATARINA-ucni-scenarij - predloga.docx</vt:lpstr>
      <vt:lpstr>O pripravi scenarijev      "vtisi iz 'prve bojne črte'"- Lenka, Roman, Marina</vt:lpstr>
      <vt:lpstr>PRIMERI  </vt:lpstr>
      <vt:lpstr>UPORABA scenarijev drugih, nadgradnja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Lokar, Matija</dc:creator>
  <cp:lastModifiedBy>Lokar, Matija</cp:lastModifiedBy>
  <cp:revision>2</cp:revision>
  <dcterms:created xsi:type="dcterms:W3CDTF">2024-08-21T05:20:10Z</dcterms:created>
  <dcterms:modified xsi:type="dcterms:W3CDTF">2024-08-21T06:21:30Z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