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87" r:id="rId6"/>
    <p:sldId id="288" r:id="rId7"/>
    <p:sldId id="289" r:id="rId8"/>
    <p:sldId id="258" r:id="rId9"/>
    <p:sldId id="286" r:id="rId10"/>
    <p:sldId id="257" r:id="rId11"/>
    <p:sldId id="290" r:id="rId12"/>
    <p:sldId id="291" r:id="rId13"/>
    <p:sldId id="292" r:id="rId14"/>
    <p:sldId id="293" r:id="rId15"/>
    <p:sldId id="294" r:id="rId16"/>
    <p:sldId id="296" r:id="rId17"/>
    <p:sldId id="298" r:id="rId18"/>
    <p:sldId id="297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655" autoAdjust="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2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873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963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52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54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89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38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496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782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29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fzGBFIQe8L_srBQuz95Iuoinsrhsn1_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1918" y="3329790"/>
            <a:ext cx="4941771" cy="3200400"/>
          </a:xfrm>
        </p:spPr>
        <p:txBody>
          <a:bodyPr anchor="ctr"/>
          <a:lstStyle/>
          <a:p>
            <a:r>
              <a:rPr lang="sl-SI" sz="4800" dirty="0"/>
              <a:t>SCENARIJI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pregled in popravki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9219" y="2389537"/>
            <a:ext cx="9457907" cy="3780592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200" b="0" dirty="0"/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Vsak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neodvisno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pregledata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vsaj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dva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člana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KRS in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posredujeta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pripombe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predloge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in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priporočila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 </a:t>
            </a:r>
            <a:endParaRPr lang="sl-SI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GB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Popravki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Glede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pripombe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priporočila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…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izvedejo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popravki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in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nadaljuje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točki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4 (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)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98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UPORABA in REFLEKSIJA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9219" y="2389537"/>
            <a:ext cx="9457907" cy="3780592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200" b="0" dirty="0"/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Uporaba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Pregledani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izvedejo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razredu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</a:t>
            </a:r>
            <a:endParaRPr lang="sl-SI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GB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Dodajanje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refleksije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Glede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uporabo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izvedbo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dopolni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z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refleksijo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glede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izvedbo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06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SPREMEMBE in KONČNA OBJAVA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9219" y="2389537"/>
            <a:ext cx="9457907" cy="3780592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200" b="0" dirty="0"/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Ponovne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spremembe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avtor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svoji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izvedbi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ugotovi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da bi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bilo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dobro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prilagoditi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se 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posvetuje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člani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KRZ in/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ali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poroča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skupnih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sestankih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celotne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skupine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Po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potrebi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vnesejo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popravki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in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nadaljuje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točki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4</a:t>
            </a:r>
            <a:r>
              <a:rPr lang="sl-SI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(</a:t>
            </a:r>
            <a:r>
              <a:rPr lang="sl-SI" sz="24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</a:t>
            </a:r>
            <a:r>
              <a:rPr lang="sl-SI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)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</a:t>
            </a:r>
            <a:endParaRPr lang="sl-SI" sz="24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GB" sz="2400" b="1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Končna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objava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dokončno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objavi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za to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predvidenem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stalnem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mestu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39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BC0CBB-B19F-B357-6866-0C610B0E50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4000" dirty="0"/>
              <a:t>PREDLOGA</a:t>
            </a:r>
            <a:br>
              <a:rPr lang="sl-SI" dirty="0"/>
            </a:br>
            <a:br>
              <a:rPr lang="sl-SI" dirty="0"/>
            </a:br>
            <a:r>
              <a:rPr lang="sl-SI" sz="2000" dirty="0"/>
              <a:t>KATARINA-</a:t>
            </a:r>
            <a:r>
              <a:rPr lang="sl-SI" sz="2000" dirty="0" err="1"/>
              <a:t>ucni</a:t>
            </a:r>
            <a:r>
              <a:rPr lang="sl-SI" sz="2000" dirty="0"/>
              <a:t>-scenarij - </a:t>
            </a:r>
            <a:r>
              <a:rPr lang="sl-SI" sz="2000" dirty="0" err="1"/>
              <a:t>predloga.docx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50782-2F97-7DD8-43F2-12EA937C39D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04575" y="6356350"/>
            <a:ext cx="987425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24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C82C7B-111D-34AC-B1E3-76B3389C8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6465" y="931862"/>
            <a:ext cx="6079523" cy="3377354"/>
          </a:xfrm>
        </p:spPr>
        <p:txBody>
          <a:bodyPr/>
          <a:lstStyle/>
          <a:p>
            <a:r>
              <a:rPr lang="en-GB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O </a:t>
            </a:r>
            <a:r>
              <a:rPr lang="en-GB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pripravi</a:t>
            </a:r>
            <a:r>
              <a:rPr lang="en-GB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scenarijev</a:t>
            </a:r>
            <a:br>
              <a:rPr lang="sl-SI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</a:br>
            <a:br>
              <a:rPr lang="sl-SI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</a:br>
            <a:br>
              <a:rPr lang="sl-SI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</a:br>
            <a:br>
              <a:rPr lang="sl-SI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</a:b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  "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vtisi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 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iz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 '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prve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 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bojne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 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črte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'"- </a:t>
            </a:r>
            <a:r>
              <a:rPr lang="en-GB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Lenka</a:t>
            </a:r>
            <a:r>
              <a:rPr lang="en-GB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elvetica Neue"/>
              </a:rPr>
              <a:t>, Roman, Marina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18903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BC0CBB-B19F-B357-6866-0C610B0E5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4000" dirty="0"/>
              <a:t>PRIMERI</a:t>
            </a:r>
            <a:br>
              <a:rPr lang="sl-SI" dirty="0"/>
            </a:br>
            <a:br>
              <a:rPr lang="sl-SI" dirty="0"/>
            </a:br>
            <a:endParaRPr lang="en-SI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EEE9CE-5FA0-BFD2-DA92-46628097B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50782-2F97-7DD8-43F2-12EA937C3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15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61EA8-D7D9-A43E-B35C-02C1DCC28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UPORABA scenarijev drugih, nadgradnja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46321-8F83-B248-C95D-B8C8FEFF33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800"/>
              </a:spcAft>
            </a:pPr>
            <a:r>
              <a:rPr lang="en-GB" sz="1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Uporaba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drugih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Že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pripravljene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je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smiselno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uporabiti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različnih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okoljih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z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različnimi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izvajalci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Po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potrebi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nastanejo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“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”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ki so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prilagoditev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obstoječih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 </a:t>
            </a:r>
            <a:endParaRPr lang="en-GB" b="0" dirty="0">
              <a:effectLst/>
            </a:endParaRPr>
          </a:p>
          <a:p>
            <a:r>
              <a:rPr lang="en-GB" sz="1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Nadgradnja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Glede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izkušnje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izvedbi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razredu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ter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glede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pobudo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vseh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sodelujočih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se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določene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“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upokoji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” (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ustrezno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dirty="0" err="1">
                <a:solidFill>
                  <a:srgbClr val="000000"/>
                </a:solidFill>
                <a:latin typeface="Aptos" panose="020B0004020202020204" pitchFamily="34" charset="0"/>
              </a:rPr>
              <a:t>označi</a:t>
            </a:r>
            <a:r>
              <a:rPr lang="en-GB" b="0" dirty="0">
                <a:solidFill>
                  <a:srgbClr val="000000"/>
                </a:solidFill>
                <a:latin typeface="Aptos" panose="020B0004020202020204" pitchFamily="34" charset="0"/>
              </a:rPr>
              <a:t> v </a:t>
            </a:r>
            <a:r>
              <a:rPr lang="en-GB" b="0" dirty="0" err="1">
                <a:solidFill>
                  <a:srgbClr val="000000"/>
                </a:solidFill>
                <a:latin typeface="Aptos" panose="020B0004020202020204" pitchFamily="34" charset="0"/>
              </a:rPr>
              <a:t>razpredelnici</a:t>
            </a:r>
            <a:r>
              <a:rPr lang="en-GB" b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To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pomeni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da se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ne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razvija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in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nadgrajuje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Prav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tako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mišljeno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da bi se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uporabil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razredu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Praviloma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pa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njih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nastane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Izvorni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ustrezno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dirty="0" err="1">
                <a:solidFill>
                  <a:srgbClr val="000000"/>
                </a:solidFill>
                <a:latin typeface="Aptos" panose="020B0004020202020204" pitchFamily="34" charset="0"/>
              </a:rPr>
              <a:t>označi</a:t>
            </a:r>
            <a:r>
              <a:rPr lang="en-GB" b="0" dirty="0">
                <a:solidFill>
                  <a:srgbClr val="000000"/>
                </a:solidFill>
                <a:latin typeface="Aptos" panose="020B0004020202020204" pitchFamily="34" charset="0"/>
              </a:rPr>
              <a:t> v </a:t>
            </a:r>
            <a:r>
              <a:rPr lang="en-GB" b="0" dirty="0" err="1">
                <a:solidFill>
                  <a:srgbClr val="000000"/>
                </a:solidFill>
                <a:latin typeface="Aptos" panose="020B0004020202020204" pitchFamily="34" charset="0"/>
              </a:rPr>
              <a:t>razpredelnici</a:t>
            </a:r>
            <a:r>
              <a:rPr lang="en-GB" b="0" dirty="0">
                <a:solidFill>
                  <a:srgbClr val="000000"/>
                </a:solidFill>
                <a:latin typeface="Aptos" panose="020B0004020202020204" pitchFamily="34" charset="0"/>
              </a:rPr>
              <a:t>.</a:t>
            </a:r>
            <a:endParaRPr lang="en-SI" b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B26FF-3DC6-4CDF-DA57-318F39297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4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A6F4E-11CA-EB12-BFE0-DB6B27CCE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 </a:t>
            </a:r>
            <a:r>
              <a:rPr lang="sl-SI" dirty="0" err="1"/>
              <a:t>OpIsa</a:t>
            </a:r>
            <a:r>
              <a:rPr lang="sl-SI" dirty="0"/>
              <a:t> projekta </a:t>
            </a:r>
            <a:endParaRPr lang="en-S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169138-A278-60BD-E42A-C7CFE2F5E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10038514" cy="3407051"/>
          </a:xfrm>
        </p:spPr>
        <p:txBody>
          <a:bodyPr>
            <a:normAutofit fontScale="47500" lnSpcReduction="20000"/>
          </a:bodyPr>
          <a:lstStyle/>
          <a:p>
            <a:pPr algn="ctr" rtl="0">
              <a:spcBef>
                <a:spcPts val="1200"/>
              </a:spcBef>
              <a:spcAft>
                <a:spcPts val="600"/>
              </a:spcAft>
            </a:pPr>
            <a:endParaRPr lang="sl-SI" sz="24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 rtl="0">
              <a:spcBef>
                <a:spcPts val="1200"/>
              </a:spcBef>
              <a:spcAft>
                <a:spcPts val="600"/>
              </a:spcAft>
            </a:pPr>
            <a:endParaRPr lang="sl-SI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rtl="0">
              <a:lnSpc>
                <a:spcPct val="17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Vsa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k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deležen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emeljnih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nj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ačunalništva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400" b="1" i="0" u="none" strike="noStrike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 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</a:t>
            </a:r>
            <a:r>
              <a:rPr lang="en-GB" sz="4400" b="1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en-GB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tike</a:t>
            </a:r>
            <a:r>
              <a:rPr lang="en-GB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en-GB" sz="4400" b="1" i="0" u="none" strike="noStrike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KATARINA</a:t>
            </a:r>
            <a:endParaRPr lang="sl-SI" sz="4400" b="1" i="0" u="none" strike="noStrike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algn="ctr" rtl="0">
              <a:spcBef>
                <a:spcPts val="1200"/>
              </a:spcBef>
              <a:spcAft>
                <a:spcPts val="600"/>
              </a:spcAft>
            </a:pPr>
            <a:endParaRPr lang="sl-SI" sz="2900" b="0" dirty="0">
              <a:effectLst/>
            </a:endParaRPr>
          </a:p>
          <a:p>
            <a:pPr algn="ctr" rtl="0">
              <a:spcBef>
                <a:spcPts val="1200"/>
              </a:spcBef>
              <a:spcAft>
                <a:spcPts val="600"/>
              </a:spcAft>
            </a:pPr>
            <a:endParaRPr lang="en-GB" sz="2900" b="0" dirty="0">
              <a:effectLst/>
            </a:endParaRPr>
          </a:p>
          <a:p>
            <a:pPr algn="ctr" rtl="0">
              <a:spcBef>
                <a:spcPts val="300"/>
              </a:spcBef>
              <a:spcAft>
                <a:spcPts val="600"/>
              </a:spcAft>
            </a:pP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Razvoj</a:t>
            </a:r>
            <a:r>
              <a:rPr lang="en-GB" sz="29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temeljnih</a:t>
            </a:r>
            <a:r>
              <a:rPr lang="en-GB" sz="29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vsebin</a:t>
            </a:r>
            <a:r>
              <a:rPr lang="en-GB" sz="29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znanj</a:t>
            </a:r>
            <a:r>
              <a:rPr lang="en-GB" sz="29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RIN v </a:t>
            </a: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srednjih</a:t>
            </a:r>
            <a:r>
              <a:rPr lang="en-GB" sz="29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9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šolah</a:t>
            </a:r>
            <a:endParaRPr lang="en-GB" sz="2900" b="0" dirty="0">
              <a:effectLst/>
            </a:endParaRPr>
          </a:p>
          <a:p>
            <a:br>
              <a:rPr lang="en-GB" sz="2400" dirty="0"/>
            </a:br>
            <a:endParaRPr lang="en-SI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BA451-AEA0-1F7C-9B9B-7CCC07097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4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l-SI" sz="2400" dirty="0"/>
              <a:t>Razvoj, implementacija in evalvacija vzorčnih učnih scenarijev, ki se bodo nanašali na uvajanje temeljnih vsebin RIN v srednjo šolo upoštevaje trenutni neobstoj predmeta RIN v osnovni šoli.</a:t>
            </a:r>
          </a:p>
          <a:p>
            <a:pPr lvl="1"/>
            <a:endParaRPr lang="en-US" sz="2400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CE635A2-70B8-3EAB-6A18-952B02EB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3442859-37C6-B60C-D06A-6623213CF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 "predvidenih rezultatov"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029385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l-SI" sz="2400" dirty="0"/>
              <a:t>Vzpostavljena učeča se skupnost, ki bo imela ključno vlogo na nacionalni ravni, saj bodo gradiva in izkušnje učiteljev pri implementaciji na voljo vsem članom učeče se skupnosti.</a:t>
            </a:r>
            <a:endParaRPr lang="en-US" sz="2400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CE635A2-70B8-3EAB-6A18-952B02EB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3442859-37C6-B60C-D06A-6623213CF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 "predvidenih rezultatov"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8909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318" y="268360"/>
            <a:ext cx="7288282" cy="2121177"/>
          </a:xfrm>
        </p:spPr>
        <p:txBody>
          <a:bodyPr/>
          <a:lstStyle/>
          <a:p>
            <a:r>
              <a:rPr lang="sl-SI" dirty="0"/>
              <a:t>KAJ IN ZAKAJ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7288212" cy="3407051"/>
          </a:xfrm>
        </p:spPr>
        <p:txBody>
          <a:bodyPr>
            <a:normAutofit fontScale="92500" lnSpcReduction="20000"/>
          </a:bodyPr>
          <a:lstStyle/>
          <a:p>
            <a:pPr marL="0" lvl="1" indent="0">
              <a:buNone/>
            </a:pPr>
            <a:r>
              <a:rPr lang="sl-SI" b="1" dirty="0">
                <a:solidFill>
                  <a:srgbClr val="FF0000"/>
                </a:solidFill>
              </a:rPr>
              <a:t>Scenarij</a:t>
            </a:r>
            <a:r>
              <a:rPr lang="sl-SI" dirty="0"/>
              <a:t> je tu mišljen kot </a:t>
            </a:r>
            <a:r>
              <a:rPr lang="sl-SI" b="1" dirty="0"/>
              <a:t>priprava za izvedbo učne ure </a:t>
            </a:r>
            <a:r>
              <a:rPr lang="sl-SI" dirty="0"/>
              <a:t>(ali sklopa učnih ur) in </a:t>
            </a:r>
            <a:r>
              <a:rPr lang="sl-SI" b="1" dirty="0"/>
              <a:t>zapis "uspeha" izvedbe</a:t>
            </a:r>
          </a:p>
          <a:p>
            <a:pPr marL="0" lvl="1" indent="0">
              <a:buNone/>
            </a:pPr>
            <a:endParaRPr lang="sl-SI" dirty="0"/>
          </a:p>
          <a:p>
            <a:pPr marL="0" lvl="1" indent="0">
              <a:buNone/>
            </a:pPr>
            <a:r>
              <a:rPr lang="sl-SI" dirty="0"/>
              <a:t>Je </a:t>
            </a:r>
            <a:r>
              <a:rPr lang="sl-SI" b="1" dirty="0"/>
              <a:t>premislek</a:t>
            </a:r>
            <a:r>
              <a:rPr lang="sl-SI" dirty="0"/>
              <a:t>, kaj in kako bomo </a:t>
            </a:r>
            <a:r>
              <a:rPr lang="sl-SI" b="1" dirty="0"/>
              <a:t>predstavili</a:t>
            </a:r>
            <a:r>
              <a:rPr lang="sl-SI" dirty="0"/>
              <a:t> določeno </a:t>
            </a:r>
            <a:r>
              <a:rPr lang="sl-SI" b="1" dirty="0"/>
              <a:t>snov</a:t>
            </a:r>
            <a:r>
              <a:rPr lang="sl-SI" dirty="0"/>
              <a:t> </a:t>
            </a:r>
            <a:r>
              <a:rPr lang="sl-SI" b="1" dirty="0">
                <a:solidFill>
                  <a:srgbClr val="FF0000"/>
                </a:solidFill>
              </a:rPr>
              <a:t>in</a:t>
            </a:r>
            <a:r>
              <a:rPr lang="sl-SI" dirty="0"/>
              <a:t> </a:t>
            </a:r>
            <a:r>
              <a:rPr lang="sl-SI" b="1" dirty="0"/>
              <a:t>zapis</a:t>
            </a:r>
            <a:r>
              <a:rPr lang="sl-SI" dirty="0"/>
              <a:t>, kako je predstavitev </a:t>
            </a:r>
            <a:r>
              <a:rPr lang="sl-SI" b="1" dirty="0"/>
              <a:t>uspela</a:t>
            </a:r>
            <a:r>
              <a:rPr lang="sl-SI" dirty="0"/>
              <a:t>.</a:t>
            </a:r>
          </a:p>
          <a:p>
            <a:pPr marL="0" lvl="1" indent="0">
              <a:buNone/>
            </a:pPr>
            <a:endParaRPr lang="sl-SI" dirty="0"/>
          </a:p>
          <a:p>
            <a:pPr marL="0" lvl="1" indent="0">
              <a:buNone/>
            </a:pPr>
            <a:r>
              <a:rPr lang="sl-SI" dirty="0"/>
              <a:t>Tekom poučevanja se </a:t>
            </a:r>
            <a:r>
              <a:rPr lang="sl-SI" b="1" dirty="0"/>
              <a:t>spreminja</a:t>
            </a:r>
            <a:r>
              <a:rPr lang="sl-SI" dirty="0"/>
              <a:t> in </a:t>
            </a:r>
            <a:r>
              <a:rPr lang="sl-SI" b="1" dirty="0"/>
              <a:t>dopolnjuje</a:t>
            </a:r>
            <a:r>
              <a:rPr lang="sl-SI" dirty="0"/>
              <a:t>, iz njega se izpeljujejo novi scenariji, prilagojeni učni situaciji.  </a:t>
            </a:r>
          </a:p>
          <a:p>
            <a:pPr marL="0" lvl="1" indent="0">
              <a:buNone/>
            </a:pPr>
            <a:endParaRPr lang="sl-SI" dirty="0"/>
          </a:p>
          <a:p>
            <a:pPr marL="0" lvl="1" indent="0">
              <a:buNone/>
            </a:pPr>
            <a:r>
              <a:rPr lang="sl-SI" dirty="0"/>
              <a:t>Mišljen je </a:t>
            </a:r>
            <a:r>
              <a:rPr lang="sl-SI" b="1" dirty="0"/>
              <a:t>za osebno uporabo</a:t>
            </a:r>
            <a:r>
              <a:rPr lang="sl-SI" dirty="0"/>
              <a:t>, a napisan tako, da je (kot osnova) </a:t>
            </a:r>
            <a:r>
              <a:rPr lang="sl-SI" b="1" dirty="0"/>
              <a:t>uporaben tudi za druge </a:t>
            </a:r>
            <a:r>
              <a:rPr lang="sl-SI" dirty="0"/>
              <a:t>kolege. </a:t>
            </a:r>
          </a:p>
          <a:p>
            <a:pPr lvl="1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CE635A2-70B8-3EAB-6A18-952B02EB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388" y="268360"/>
            <a:ext cx="7288282" cy="2121177"/>
          </a:xfrm>
        </p:spPr>
        <p:txBody>
          <a:bodyPr/>
          <a:lstStyle/>
          <a:p>
            <a:r>
              <a:rPr lang="sl-SI" dirty="0"/>
              <a:t>Proces priprave scenarijev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l-SI" b="1" dirty="0"/>
              <a:t>Kot ga uporabljamo pri </a:t>
            </a:r>
            <a:r>
              <a:rPr lang="sl-SI" b="1" dirty="0" err="1"/>
              <a:t>KATARINi</a:t>
            </a:r>
            <a:r>
              <a:rPr lang="sl-SI" dirty="0"/>
              <a:t>. </a:t>
            </a:r>
          </a:p>
          <a:p>
            <a:pPr marL="0" lvl="1" indent="0">
              <a:buNone/>
            </a:pPr>
            <a:endParaRPr lang="sl-SI" dirty="0"/>
          </a:p>
          <a:p>
            <a:pPr marL="0" lvl="1" indent="0">
              <a:buNone/>
            </a:pPr>
            <a:r>
              <a:rPr lang="sl-SI" dirty="0"/>
              <a:t>Pričakovano je, da bo to splošna "zahteva" in postopek</a:t>
            </a:r>
          </a:p>
          <a:p>
            <a:pPr lvl="1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CE635A2-70B8-3EAB-6A18-952B02EB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55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389538"/>
            <a:ext cx="9457907" cy="3780592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buFont typeface="+mj-lt"/>
              <a:buAutoNum type="arabicPeriod"/>
            </a:pPr>
            <a:endParaRPr lang="en-US" sz="1050" b="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Določitev</a:t>
            </a:r>
            <a:r>
              <a:rPr lang="en-US" sz="2000" dirty="0"/>
              <a:t> </a:t>
            </a:r>
            <a:r>
              <a:rPr lang="en-US" sz="2000" dirty="0" err="1"/>
              <a:t>obsega</a:t>
            </a:r>
            <a:r>
              <a:rPr lang="en-US" sz="2000" dirty="0"/>
              <a:t> </a:t>
            </a:r>
            <a:r>
              <a:rPr lang="en-US" sz="2000" dirty="0" err="1"/>
              <a:t>scenarijev</a:t>
            </a:r>
            <a:r>
              <a:rPr lang="sl-SI" sz="2000" b="0" dirty="0"/>
              <a:t>: Scenariji pokriva enega ali več učnih ciljev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Pogovor</a:t>
            </a:r>
            <a:r>
              <a:rPr lang="en-US" sz="2000" dirty="0"/>
              <a:t> o </a:t>
            </a:r>
            <a:r>
              <a:rPr lang="en-US" sz="2000" dirty="0" err="1"/>
              <a:t>scenariju</a:t>
            </a:r>
            <a:r>
              <a:rPr lang="en-US" sz="2000" b="0" dirty="0"/>
              <a:t>: </a:t>
            </a:r>
            <a:r>
              <a:rPr lang="sl-SI" sz="2000" b="0" dirty="0"/>
              <a:t> </a:t>
            </a:r>
            <a:r>
              <a:rPr lang="en-US" sz="2000" b="0" dirty="0" err="1"/>
              <a:t>učitelji</a:t>
            </a:r>
            <a:r>
              <a:rPr lang="en-US" sz="2000" b="0" dirty="0"/>
              <a:t> </a:t>
            </a:r>
            <a:r>
              <a:rPr lang="sl-SI" sz="2000" b="0" dirty="0"/>
              <a:t>+ </a:t>
            </a:r>
            <a:r>
              <a:rPr lang="en-US" sz="2000" b="0" dirty="0"/>
              <a:t>KRS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Priprava</a:t>
            </a:r>
            <a:r>
              <a:rPr lang="en-US" sz="2000" dirty="0"/>
              <a:t> </a:t>
            </a:r>
            <a:r>
              <a:rPr lang="en-US" sz="2000" dirty="0" err="1"/>
              <a:t>scenarijev</a:t>
            </a:r>
            <a:r>
              <a:rPr lang="en-US" sz="2000" b="0" dirty="0"/>
              <a:t>: </a:t>
            </a:r>
            <a:r>
              <a:rPr lang="sl-SI" sz="2000" b="0" dirty="0"/>
              <a:t> </a:t>
            </a:r>
            <a:r>
              <a:rPr lang="en-US" sz="2000" b="0" dirty="0" err="1"/>
              <a:t>objav</a:t>
            </a:r>
            <a:r>
              <a:rPr lang="sl-SI" sz="2000" b="0"/>
              <a:t>a </a:t>
            </a:r>
            <a:r>
              <a:rPr lang="en-US" sz="2000" b="0" dirty="0" err="1"/>
              <a:t>na</a:t>
            </a:r>
            <a:r>
              <a:rPr lang="en-US" sz="2000" b="0" dirty="0"/>
              <a:t> </a:t>
            </a:r>
            <a:r>
              <a:rPr lang="en-US" sz="2000" b="0" dirty="0" err="1"/>
              <a:t>skupnem</a:t>
            </a:r>
            <a:r>
              <a:rPr lang="en-US" sz="2000" b="0" dirty="0"/>
              <a:t> </a:t>
            </a:r>
            <a:r>
              <a:rPr lang="en-US" sz="2000" b="0" dirty="0" err="1"/>
              <a:t>spletnem</a:t>
            </a:r>
            <a:r>
              <a:rPr lang="en-US" sz="2000" b="0" dirty="0"/>
              <a:t> </a:t>
            </a:r>
            <a:r>
              <a:rPr lang="en-US" sz="2000" b="0" dirty="0" err="1"/>
              <a:t>prostoru</a:t>
            </a:r>
            <a:r>
              <a:rPr lang="en-US" sz="2000" b="0" dirty="0"/>
              <a:t> </a:t>
            </a:r>
            <a:r>
              <a:rPr lang="en-US" sz="2000" b="0" dirty="0" err="1"/>
              <a:t>ter</a:t>
            </a:r>
            <a:r>
              <a:rPr lang="en-US" sz="2000" b="0" dirty="0"/>
              <a:t> </a:t>
            </a:r>
            <a:r>
              <a:rPr lang="en-US" sz="2000" b="0" dirty="0" err="1"/>
              <a:t>obvesti</a:t>
            </a:r>
            <a:r>
              <a:rPr lang="sl-SI" sz="2000" b="0" dirty="0"/>
              <a:t>lo</a:t>
            </a:r>
            <a:r>
              <a:rPr lang="en-US" sz="2000" b="0" dirty="0"/>
              <a:t> </a:t>
            </a:r>
            <a:r>
              <a:rPr lang="sl-SI" sz="2000" b="0" dirty="0"/>
              <a:t>KRS</a:t>
            </a:r>
            <a:r>
              <a:rPr lang="en-US" sz="2000" b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Pregled</a:t>
            </a:r>
            <a:r>
              <a:rPr lang="en-US" sz="2000" dirty="0"/>
              <a:t> </a:t>
            </a:r>
            <a:r>
              <a:rPr lang="en-US" sz="2000" dirty="0" err="1"/>
              <a:t>scenarijev</a:t>
            </a:r>
            <a:r>
              <a:rPr lang="en-US" sz="2000" b="0" dirty="0"/>
              <a:t>: </a:t>
            </a:r>
            <a:r>
              <a:rPr lang="en-US" sz="2000" b="0" dirty="0" err="1"/>
              <a:t>pregled</a:t>
            </a:r>
            <a:r>
              <a:rPr lang="en-US" sz="2000" b="0" dirty="0"/>
              <a:t> in </a:t>
            </a:r>
            <a:r>
              <a:rPr lang="en-US" sz="2000" b="0" dirty="0" err="1"/>
              <a:t>pripombe</a:t>
            </a:r>
            <a:r>
              <a:rPr lang="en-US" sz="2000" b="0" dirty="0"/>
              <a:t>, </a:t>
            </a:r>
            <a:r>
              <a:rPr lang="en-US" sz="2000" b="0" dirty="0" err="1"/>
              <a:t>predloge</a:t>
            </a:r>
            <a:r>
              <a:rPr lang="en-US" sz="2000" b="0" dirty="0"/>
              <a:t> in </a:t>
            </a:r>
            <a:r>
              <a:rPr lang="en-US" sz="2000" b="0" dirty="0" err="1"/>
              <a:t>priporočila</a:t>
            </a:r>
            <a:r>
              <a:rPr lang="en-US" sz="2000" b="0" dirty="0"/>
              <a:t>.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Popravk</a:t>
            </a:r>
            <a:r>
              <a:rPr lang="en-US" sz="2000" b="0" dirty="0" err="1"/>
              <a:t>i</a:t>
            </a:r>
            <a:r>
              <a:rPr lang="en-US" sz="2000" b="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Uporaba</a:t>
            </a:r>
            <a:r>
              <a:rPr lang="en-US" sz="2000" dirty="0"/>
              <a:t> </a:t>
            </a:r>
            <a:r>
              <a:rPr lang="en-US" sz="2000" dirty="0" err="1"/>
              <a:t>scenarijev</a:t>
            </a:r>
            <a:r>
              <a:rPr lang="sl-SI" sz="2000" b="0" dirty="0"/>
              <a:t>: </a:t>
            </a:r>
            <a:r>
              <a:rPr lang="en-US" sz="2000" b="0" dirty="0" err="1"/>
              <a:t>izved</a:t>
            </a:r>
            <a:r>
              <a:rPr lang="sl-SI" sz="2000" b="0" dirty="0" err="1"/>
              <a:t>ba</a:t>
            </a:r>
            <a:r>
              <a:rPr lang="sl-SI" sz="2000" b="0" dirty="0"/>
              <a:t> </a:t>
            </a:r>
            <a:r>
              <a:rPr lang="en-US" sz="2000" b="0" dirty="0"/>
              <a:t>v </a:t>
            </a:r>
            <a:r>
              <a:rPr lang="en-US" sz="2000" b="0" dirty="0" err="1"/>
              <a:t>razredu</a:t>
            </a:r>
            <a:r>
              <a:rPr lang="en-US" sz="2000" b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Dodajanje</a:t>
            </a:r>
            <a:r>
              <a:rPr lang="en-US" sz="2000" dirty="0"/>
              <a:t> </a:t>
            </a:r>
            <a:r>
              <a:rPr lang="en-US" sz="2000" dirty="0" err="1"/>
              <a:t>refleksije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Ponovne</a:t>
            </a:r>
            <a:r>
              <a:rPr lang="en-US" sz="2000" dirty="0"/>
              <a:t> </a:t>
            </a:r>
            <a:r>
              <a:rPr lang="en-US" sz="2000" dirty="0" err="1"/>
              <a:t>spremembe</a:t>
            </a:r>
            <a:r>
              <a:rPr lang="sl-SI" sz="2000" dirty="0"/>
              <a:t>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Končna</a:t>
            </a:r>
            <a:r>
              <a:rPr lang="en-US" sz="2000" dirty="0"/>
              <a:t> </a:t>
            </a:r>
            <a:r>
              <a:rPr lang="en-US" sz="2000" dirty="0" err="1"/>
              <a:t>objava</a:t>
            </a:r>
            <a:endParaRPr lang="en-US" sz="20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Določitev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obsega</a:t>
            </a: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8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389538"/>
            <a:ext cx="9457907" cy="3780592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050" b="0" dirty="0"/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Vsebin</a:t>
            </a:r>
            <a:r>
              <a:rPr lang="sl-SI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vseh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zajetih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smo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razdelili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po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enotah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V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vsaki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enoti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smo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opredelili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ciljev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naj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bi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pokrivali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enega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ali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ciljev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Prav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tako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posamezen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nujno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da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pokrije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enoto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lahko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A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večini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je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bila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razdelitev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enote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taka, da je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bilo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smiselno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pripravljati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za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pokrivanje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posameznih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učnih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enot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 </a:t>
            </a:r>
            <a:endParaRPr lang="sl-SI" sz="18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sl-SI" sz="18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sl-SI" b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sl-SI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Pregled za Algoritmi in programiranje: KATARINA-</a:t>
            </a:r>
            <a:r>
              <a:rPr lang="sl-SI" sz="18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ucni</a:t>
            </a:r>
            <a:r>
              <a:rPr lang="sl-SI" sz="18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-cilji-algoritmi-V2</a:t>
            </a:r>
            <a:endParaRPr lang="en-GB" sz="1800" b="0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07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Pogovor in priprava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389538"/>
            <a:ext cx="9457907" cy="3780592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1200" b="0" dirty="0"/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Pogovor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scenariju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samem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procesu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nastanka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učitelji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potrebi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preko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spleta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posvetujejo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člani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KRS glede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</a:t>
            </a:r>
            <a:br>
              <a:rPr lang="sl-SI" sz="2400" b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sl-SI" sz="2400" b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Priprava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1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scenarijev</a:t>
            </a: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Posamezna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šola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pripravi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in ga </a:t>
            </a:r>
            <a:r>
              <a:rPr lang="en-GB" sz="2400" b="0" i="0" u="sng" strike="noStrike" dirty="0" err="1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objavi</a:t>
            </a:r>
            <a:r>
              <a:rPr lang="en-GB" sz="2400" b="0" i="0" u="sng" strike="noStrike" dirty="0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 </a:t>
            </a:r>
            <a:r>
              <a:rPr lang="en-GB" sz="2400" b="0" i="0" u="sng" strike="noStrike" dirty="0" err="1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na</a:t>
            </a:r>
            <a:r>
              <a:rPr lang="en-GB" sz="2400" b="0" i="0" u="sng" strike="noStrike" dirty="0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 </a:t>
            </a:r>
            <a:r>
              <a:rPr lang="en-GB" sz="2400" b="0" i="0" u="sng" strike="noStrike" dirty="0" err="1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skupnem</a:t>
            </a:r>
            <a:r>
              <a:rPr lang="en-GB" sz="2400" b="0" i="0" u="sng" strike="noStrike" dirty="0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 </a:t>
            </a:r>
            <a:r>
              <a:rPr lang="en-GB" sz="2400" b="0" i="0" u="sng" strike="noStrike" dirty="0" err="1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spletnem</a:t>
            </a:r>
            <a:r>
              <a:rPr lang="en-GB" sz="2400" b="0" i="0" u="sng" strike="noStrike" dirty="0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 </a:t>
            </a:r>
            <a:r>
              <a:rPr lang="en-GB" sz="2400" b="0" i="0" u="sng" strike="noStrike" dirty="0" err="1"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prostoru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ter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obvesti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člane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krovne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razvojne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skupine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Scenariji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so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vidni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vsem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sodelujočim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v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projektu</a:t>
            </a:r>
            <a:endParaRPr lang="en-US" sz="28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518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{B3A77ADA-0065-49A2-BD9A-309C24F69A27}tf67328976_win32</Template>
  <TotalTime>43</TotalTime>
  <Words>701</Words>
  <Application>Microsoft Office PowerPoint</Application>
  <PresentationFormat>Widescreen</PresentationFormat>
  <Paragraphs>92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Helvetica Neue</vt:lpstr>
      <vt:lpstr>Tenorite</vt:lpstr>
      <vt:lpstr>Custom</vt:lpstr>
      <vt:lpstr>SCENARIJI</vt:lpstr>
      <vt:lpstr>IZ OpIsa projekta </vt:lpstr>
      <vt:lpstr>Iz "predvidenih rezultatov"</vt:lpstr>
      <vt:lpstr>Iz "predvidenih rezultatov"</vt:lpstr>
      <vt:lpstr>KAJ IN ZAKAJ</vt:lpstr>
      <vt:lpstr>Proces priprave scenarijev</vt:lpstr>
      <vt:lpstr>PROCES</vt:lpstr>
      <vt:lpstr>Določitev obsega scenarijev</vt:lpstr>
      <vt:lpstr>Pogovor in priprava</vt:lpstr>
      <vt:lpstr>pregled in popravki</vt:lpstr>
      <vt:lpstr>UPORABA in REFLEKSIJA</vt:lpstr>
      <vt:lpstr>SPREMEMBE in KONČNA OBJAVA</vt:lpstr>
      <vt:lpstr>PREDLOGA  KATARINA-ucni-scenarij - predloga.docx</vt:lpstr>
      <vt:lpstr>O pripravi scenarijev      "vtisi iz 'prve bojne črte'"- Lenka, Roman, Marina</vt:lpstr>
      <vt:lpstr>PRIMERI  </vt:lpstr>
      <vt:lpstr>UPORABA scenarijev drugih, nadgradnja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Lokar, Matija</dc:creator>
  <cp:lastModifiedBy>Lokar, Matija</cp:lastModifiedBy>
  <cp:revision>2</cp:revision>
  <dcterms:created xsi:type="dcterms:W3CDTF">2024-08-21T05:20:10Z</dcterms:created>
  <dcterms:modified xsi:type="dcterms:W3CDTF">2024-08-21T06:21:30Z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