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5" r:id="rId1"/>
  </p:sldMasterIdLst>
  <p:notesMasterIdLst>
    <p:notesMasterId r:id="rId45"/>
  </p:notesMasterIdLst>
  <p:sldIdLst>
    <p:sldId id="256" r:id="rId2"/>
    <p:sldId id="377" r:id="rId3"/>
    <p:sldId id="385" r:id="rId4"/>
    <p:sldId id="386" r:id="rId5"/>
    <p:sldId id="387" r:id="rId6"/>
    <p:sldId id="388" r:id="rId7"/>
    <p:sldId id="389" r:id="rId8"/>
    <p:sldId id="391" r:id="rId9"/>
    <p:sldId id="352" r:id="rId10"/>
    <p:sldId id="378" r:id="rId11"/>
    <p:sldId id="380" r:id="rId12"/>
    <p:sldId id="381" r:id="rId13"/>
    <p:sldId id="382" r:id="rId14"/>
    <p:sldId id="383" r:id="rId15"/>
    <p:sldId id="384" r:id="rId16"/>
    <p:sldId id="392" r:id="rId17"/>
    <p:sldId id="393" r:id="rId18"/>
    <p:sldId id="379" r:id="rId19"/>
    <p:sldId id="354" r:id="rId20"/>
    <p:sldId id="302" r:id="rId21"/>
    <p:sldId id="355" r:id="rId22"/>
    <p:sldId id="358" r:id="rId23"/>
    <p:sldId id="359" r:id="rId24"/>
    <p:sldId id="360" r:id="rId25"/>
    <p:sldId id="261" r:id="rId26"/>
    <p:sldId id="361" r:id="rId27"/>
    <p:sldId id="362" r:id="rId28"/>
    <p:sldId id="363" r:id="rId29"/>
    <p:sldId id="364" r:id="rId30"/>
    <p:sldId id="365" r:id="rId31"/>
    <p:sldId id="366" r:id="rId32"/>
    <p:sldId id="367" r:id="rId33"/>
    <p:sldId id="272" r:id="rId34"/>
    <p:sldId id="273" r:id="rId35"/>
    <p:sldId id="368" r:id="rId36"/>
    <p:sldId id="369" r:id="rId37"/>
    <p:sldId id="370" r:id="rId38"/>
    <p:sldId id="371" r:id="rId39"/>
    <p:sldId id="372" r:id="rId40"/>
    <p:sldId id="373" r:id="rId41"/>
    <p:sldId id="374" r:id="rId42"/>
    <p:sldId id="269" r:id="rId43"/>
    <p:sldId id="375"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134" d="100"/>
          <a:sy n="134" d="100"/>
        </p:scale>
        <p:origin x="65" y="41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415A71-C6A5-4A78-AAA9-966B470B309A}"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2C1FB2A9-065A-4BD1-9010-D42951F8E906}">
      <dgm:prSet/>
      <dgm:spPr/>
      <dgm:t>
        <a:bodyPr/>
        <a:lstStyle/>
        <a:p>
          <a:r>
            <a:rPr lang="sl-SI"/>
            <a:t>Onesnaženost zraka, škodljivi delci - globalni problem. (GEO)</a:t>
          </a:r>
          <a:endParaRPr lang="en-US"/>
        </a:p>
      </dgm:t>
    </dgm:pt>
    <dgm:pt modelId="{99048131-BEE4-4FA3-88E4-BC5B22F11EE5}" type="parTrans" cxnId="{1DB98CBD-CB59-4754-848E-A39C27E24758}">
      <dgm:prSet/>
      <dgm:spPr/>
      <dgm:t>
        <a:bodyPr/>
        <a:lstStyle/>
        <a:p>
          <a:endParaRPr lang="en-US"/>
        </a:p>
      </dgm:t>
    </dgm:pt>
    <dgm:pt modelId="{BEBA0248-3019-4971-B190-09E555EA7192}" type="sibTrans" cxnId="{1DB98CBD-CB59-4754-848E-A39C27E24758}">
      <dgm:prSet/>
      <dgm:spPr/>
      <dgm:t>
        <a:bodyPr/>
        <a:lstStyle/>
        <a:p>
          <a:endParaRPr lang="en-US"/>
        </a:p>
      </dgm:t>
    </dgm:pt>
    <dgm:pt modelId="{894921B5-3334-482B-8D0D-6CFCE76F9624}">
      <dgm:prSet/>
      <dgm:spPr/>
      <dgm:t>
        <a:bodyPr/>
        <a:lstStyle/>
        <a:p>
          <a:r>
            <a:rPr lang="sl-SI"/>
            <a:t>Izdelava naprave za merjenje škodljivih delcev v zraku (Raspberry pi). (RIN)</a:t>
          </a:r>
          <a:endParaRPr lang="en-US"/>
        </a:p>
      </dgm:t>
    </dgm:pt>
    <dgm:pt modelId="{6CAF999F-8F4B-4E6E-AEB9-B88A3F504B86}" type="parTrans" cxnId="{35D7629F-D703-4767-9F77-4B6A828CDDB9}">
      <dgm:prSet/>
      <dgm:spPr/>
      <dgm:t>
        <a:bodyPr/>
        <a:lstStyle/>
        <a:p>
          <a:endParaRPr lang="en-US"/>
        </a:p>
      </dgm:t>
    </dgm:pt>
    <dgm:pt modelId="{269F06EF-39EF-4DA1-9AC7-F023264C422C}" type="sibTrans" cxnId="{35D7629F-D703-4767-9F77-4B6A828CDDB9}">
      <dgm:prSet/>
      <dgm:spPr/>
      <dgm:t>
        <a:bodyPr/>
        <a:lstStyle/>
        <a:p>
          <a:endParaRPr lang="en-US"/>
        </a:p>
      </dgm:t>
    </dgm:pt>
    <dgm:pt modelId="{BC195EB2-1C26-414F-9405-8D64BE88314A}">
      <dgm:prSet/>
      <dgm:spPr/>
      <dgm:t>
        <a:bodyPr/>
        <a:lstStyle/>
        <a:p>
          <a:r>
            <a:rPr lang="sl-SI"/>
            <a:t>Merjenje vsebnosti delcev v zraku skozi daljše obdobje. (GEO)</a:t>
          </a:r>
          <a:endParaRPr lang="en-US"/>
        </a:p>
      </dgm:t>
    </dgm:pt>
    <dgm:pt modelId="{07671542-1AAA-496A-A546-A97FBBA031CE}" type="parTrans" cxnId="{3AD3477E-067B-494D-BB8E-5C8DEF5E4652}">
      <dgm:prSet/>
      <dgm:spPr/>
      <dgm:t>
        <a:bodyPr/>
        <a:lstStyle/>
        <a:p>
          <a:endParaRPr lang="en-US"/>
        </a:p>
      </dgm:t>
    </dgm:pt>
    <dgm:pt modelId="{D44D81E0-3D76-4679-88C2-E9C6AC04861D}" type="sibTrans" cxnId="{3AD3477E-067B-494D-BB8E-5C8DEF5E4652}">
      <dgm:prSet/>
      <dgm:spPr/>
      <dgm:t>
        <a:bodyPr/>
        <a:lstStyle/>
        <a:p>
          <a:endParaRPr lang="en-US"/>
        </a:p>
      </dgm:t>
    </dgm:pt>
    <dgm:pt modelId="{5F528C88-4CC0-42CE-9B6E-C562B04EC226}">
      <dgm:prSet/>
      <dgm:spPr/>
      <dgm:t>
        <a:bodyPr/>
        <a:lstStyle/>
        <a:p>
          <a:r>
            <a:rPr lang="sl-SI"/>
            <a:t>Obdelava podatkov. (RIN)</a:t>
          </a:r>
          <a:endParaRPr lang="en-US"/>
        </a:p>
      </dgm:t>
    </dgm:pt>
    <dgm:pt modelId="{AC828A92-635E-4A12-98FE-12751295287E}" type="parTrans" cxnId="{F6A1CBA4-E4CD-44AC-9306-7729157C8A2D}">
      <dgm:prSet/>
      <dgm:spPr/>
      <dgm:t>
        <a:bodyPr/>
        <a:lstStyle/>
        <a:p>
          <a:endParaRPr lang="en-US"/>
        </a:p>
      </dgm:t>
    </dgm:pt>
    <dgm:pt modelId="{877D7AEA-0BE3-456B-A721-CA38628A743A}" type="sibTrans" cxnId="{F6A1CBA4-E4CD-44AC-9306-7729157C8A2D}">
      <dgm:prSet/>
      <dgm:spPr/>
      <dgm:t>
        <a:bodyPr/>
        <a:lstStyle/>
        <a:p>
          <a:endParaRPr lang="en-US"/>
        </a:p>
      </dgm:t>
    </dgm:pt>
    <dgm:pt modelId="{E263E799-FED5-4E7C-AA4A-EF2E8D866F30}">
      <dgm:prSet/>
      <dgm:spPr/>
      <dgm:t>
        <a:bodyPr/>
        <a:lstStyle/>
        <a:p>
          <a:r>
            <a:rPr lang="sl-SI"/>
            <a:t>Analiza podatkov. (GEO)</a:t>
          </a:r>
          <a:endParaRPr lang="en-US"/>
        </a:p>
      </dgm:t>
    </dgm:pt>
    <dgm:pt modelId="{4CCBA99F-B270-4BC6-8B7B-6CE3239B5980}" type="parTrans" cxnId="{D0916228-5520-4BC5-A2BA-7FCBEDF57A30}">
      <dgm:prSet/>
      <dgm:spPr/>
      <dgm:t>
        <a:bodyPr/>
        <a:lstStyle/>
        <a:p>
          <a:endParaRPr lang="en-US"/>
        </a:p>
      </dgm:t>
    </dgm:pt>
    <dgm:pt modelId="{29DECED2-20BC-4E21-928C-88E2BACE7A3E}" type="sibTrans" cxnId="{D0916228-5520-4BC5-A2BA-7FCBEDF57A30}">
      <dgm:prSet/>
      <dgm:spPr/>
      <dgm:t>
        <a:bodyPr/>
        <a:lstStyle/>
        <a:p>
          <a:endParaRPr lang="en-US"/>
        </a:p>
      </dgm:t>
    </dgm:pt>
    <dgm:pt modelId="{C70BEA02-95DE-459B-8218-6845661FB7FE}" type="pres">
      <dgm:prSet presAssocID="{EE415A71-C6A5-4A78-AAA9-966B470B309A}" presName="diagram" presStyleCnt="0">
        <dgm:presLayoutVars>
          <dgm:dir/>
          <dgm:resizeHandles val="exact"/>
        </dgm:presLayoutVars>
      </dgm:prSet>
      <dgm:spPr/>
    </dgm:pt>
    <dgm:pt modelId="{2EABB0D8-7816-4912-84DA-E529239AD1E3}" type="pres">
      <dgm:prSet presAssocID="{2C1FB2A9-065A-4BD1-9010-D42951F8E906}" presName="node" presStyleLbl="node1" presStyleIdx="0" presStyleCnt="5">
        <dgm:presLayoutVars>
          <dgm:bulletEnabled val="1"/>
        </dgm:presLayoutVars>
      </dgm:prSet>
      <dgm:spPr/>
    </dgm:pt>
    <dgm:pt modelId="{81E1D71E-EB11-4206-B34B-E14EFC541D3E}" type="pres">
      <dgm:prSet presAssocID="{BEBA0248-3019-4971-B190-09E555EA7192}" presName="sibTrans" presStyleCnt="0"/>
      <dgm:spPr/>
    </dgm:pt>
    <dgm:pt modelId="{C75D18B3-A1C9-4C3E-A4CC-D19AE7CF548D}" type="pres">
      <dgm:prSet presAssocID="{894921B5-3334-482B-8D0D-6CFCE76F9624}" presName="node" presStyleLbl="node1" presStyleIdx="1" presStyleCnt="5">
        <dgm:presLayoutVars>
          <dgm:bulletEnabled val="1"/>
        </dgm:presLayoutVars>
      </dgm:prSet>
      <dgm:spPr/>
    </dgm:pt>
    <dgm:pt modelId="{BC28BEBC-A2B0-4240-9C32-6B0FCF597544}" type="pres">
      <dgm:prSet presAssocID="{269F06EF-39EF-4DA1-9AC7-F023264C422C}" presName="sibTrans" presStyleCnt="0"/>
      <dgm:spPr/>
    </dgm:pt>
    <dgm:pt modelId="{159ABD57-C024-44F2-9641-7CA76465634F}" type="pres">
      <dgm:prSet presAssocID="{BC195EB2-1C26-414F-9405-8D64BE88314A}" presName="node" presStyleLbl="node1" presStyleIdx="2" presStyleCnt="5">
        <dgm:presLayoutVars>
          <dgm:bulletEnabled val="1"/>
        </dgm:presLayoutVars>
      </dgm:prSet>
      <dgm:spPr/>
    </dgm:pt>
    <dgm:pt modelId="{0ADF1013-6BF6-479B-9EA5-3714DDA088A5}" type="pres">
      <dgm:prSet presAssocID="{D44D81E0-3D76-4679-88C2-E9C6AC04861D}" presName="sibTrans" presStyleCnt="0"/>
      <dgm:spPr/>
    </dgm:pt>
    <dgm:pt modelId="{14964885-0B0A-449F-B1EB-5EB11E14FF21}" type="pres">
      <dgm:prSet presAssocID="{5F528C88-4CC0-42CE-9B6E-C562B04EC226}" presName="node" presStyleLbl="node1" presStyleIdx="3" presStyleCnt="5">
        <dgm:presLayoutVars>
          <dgm:bulletEnabled val="1"/>
        </dgm:presLayoutVars>
      </dgm:prSet>
      <dgm:spPr/>
    </dgm:pt>
    <dgm:pt modelId="{8C387899-3422-419E-AB53-06931B1AB61E}" type="pres">
      <dgm:prSet presAssocID="{877D7AEA-0BE3-456B-A721-CA38628A743A}" presName="sibTrans" presStyleCnt="0"/>
      <dgm:spPr/>
    </dgm:pt>
    <dgm:pt modelId="{9A02EC41-72BA-4A14-B635-A8778688DE00}" type="pres">
      <dgm:prSet presAssocID="{E263E799-FED5-4E7C-AA4A-EF2E8D866F30}" presName="node" presStyleLbl="node1" presStyleIdx="4" presStyleCnt="5">
        <dgm:presLayoutVars>
          <dgm:bulletEnabled val="1"/>
        </dgm:presLayoutVars>
      </dgm:prSet>
      <dgm:spPr/>
    </dgm:pt>
  </dgm:ptLst>
  <dgm:cxnLst>
    <dgm:cxn modelId="{D0916228-5520-4BC5-A2BA-7FCBEDF57A30}" srcId="{EE415A71-C6A5-4A78-AAA9-966B470B309A}" destId="{E263E799-FED5-4E7C-AA4A-EF2E8D866F30}" srcOrd="4" destOrd="0" parTransId="{4CCBA99F-B270-4BC6-8B7B-6CE3239B5980}" sibTransId="{29DECED2-20BC-4E21-928C-88E2BACE7A3E}"/>
    <dgm:cxn modelId="{43068337-D863-47BA-BFE6-8FFC5FC6480A}" type="presOf" srcId="{894921B5-3334-482B-8D0D-6CFCE76F9624}" destId="{C75D18B3-A1C9-4C3E-A4CC-D19AE7CF548D}" srcOrd="0" destOrd="0" presId="urn:microsoft.com/office/officeart/2005/8/layout/default"/>
    <dgm:cxn modelId="{E8C0416C-3DC8-492C-8755-5F733142AA97}" type="presOf" srcId="{5F528C88-4CC0-42CE-9B6E-C562B04EC226}" destId="{14964885-0B0A-449F-B1EB-5EB11E14FF21}" srcOrd="0" destOrd="0" presId="urn:microsoft.com/office/officeart/2005/8/layout/default"/>
    <dgm:cxn modelId="{3AD3477E-067B-494D-BB8E-5C8DEF5E4652}" srcId="{EE415A71-C6A5-4A78-AAA9-966B470B309A}" destId="{BC195EB2-1C26-414F-9405-8D64BE88314A}" srcOrd="2" destOrd="0" parTransId="{07671542-1AAA-496A-A546-A97FBBA031CE}" sibTransId="{D44D81E0-3D76-4679-88C2-E9C6AC04861D}"/>
    <dgm:cxn modelId="{35D7629F-D703-4767-9F77-4B6A828CDDB9}" srcId="{EE415A71-C6A5-4A78-AAA9-966B470B309A}" destId="{894921B5-3334-482B-8D0D-6CFCE76F9624}" srcOrd="1" destOrd="0" parTransId="{6CAF999F-8F4B-4E6E-AEB9-B88A3F504B86}" sibTransId="{269F06EF-39EF-4DA1-9AC7-F023264C422C}"/>
    <dgm:cxn modelId="{F4CC52A0-04FA-4338-8D33-7AA004755346}" type="presOf" srcId="{2C1FB2A9-065A-4BD1-9010-D42951F8E906}" destId="{2EABB0D8-7816-4912-84DA-E529239AD1E3}" srcOrd="0" destOrd="0" presId="urn:microsoft.com/office/officeart/2005/8/layout/default"/>
    <dgm:cxn modelId="{F6A1CBA4-E4CD-44AC-9306-7729157C8A2D}" srcId="{EE415A71-C6A5-4A78-AAA9-966B470B309A}" destId="{5F528C88-4CC0-42CE-9B6E-C562B04EC226}" srcOrd="3" destOrd="0" parTransId="{AC828A92-635E-4A12-98FE-12751295287E}" sibTransId="{877D7AEA-0BE3-456B-A721-CA38628A743A}"/>
    <dgm:cxn modelId="{1DB98CBD-CB59-4754-848E-A39C27E24758}" srcId="{EE415A71-C6A5-4A78-AAA9-966B470B309A}" destId="{2C1FB2A9-065A-4BD1-9010-D42951F8E906}" srcOrd="0" destOrd="0" parTransId="{99048131-BEE4-4FA3-88E4-BC5B22F11EE5}" sibTransId="{BEBA0248-3019-4971-B190-09E555EA7192}"/>
    <dgm:cxn modelId="{13C3C7C9-BF78-4593-BD6B-A233A015874E}" type="presOf" srcId="{E263E799-FED5-4E7C-AA4A-EF2E8D866F30}" destId="{9A02EC41-72BA-4A14-B635-A8778688DE00}" srcOrd="0" destOrd="0" presId="urn:microsoft.com/office/officeart/2005/8/layout/default"/>
    <dgm:cxn modelId="{FFE268D9-6A8C-4BA3-8BE3-A030AA3A497C}" type="presOf" srcId="{EE415A71-C6A5-4A78-AAA9-966B470B309A}" destId="{C70BEA02-95DE-459B-8218-6845661FB7FE}" srcOrd="0" destOrd="0" presId="urn:microsoft.com/office/officeart/2005/8/layout/default"/>
    <dgm:cxn modelId="{C3BFA3F2-EDCC-464B-A938-1ADCC66D88E5}" type="presOf" srcId="{BC195EB2-1C26-414F-9405-8D64BE88314A}" destId="{159ABD57-C024-44F2-9641-7CA76465634F}" srcOrd="0" destOrd="0" presId="urn:microsoft.com/office/officeart/2005/8/layout/default"/>
    <dgm:cxn modelId="{93CAB706-BB1E-403C-8B9D-F48400AE992E}" type="presParOf" srcId="{C70BEA02-95DE-459B-8218-6845661FB7FE}" destId="{2EABB0D8-7816-4912-84DA-E529239AD1E3}" srcOrd="0" destOrd="0" presId="urn:microsoft.com/office/officeart/2005/8/layout/default"/>
    <dgm:cxn modelId="{9B3856CE-26CE-45B3-BF54-6DDF1EB085C4}" type="presParOf" srcId="{C70BEA02-95DE-459B-8218-6845661FB7FE}" destId="{81E1D71E-EB11-4206-B34B-E14EFC541D3E}" srcOrd="1" destOrd="0" presId="urn:microsoft.com/office/officeart/2005/8/layout/default"/>
    <dgm:cxn modelId="{ADEB26D8-EF6C-4F79-9F7A-7E8519014CA5}" type="presParOf" srcId="{C70BEA02-95DE-459B-8218-6845661FB7FE}" destId="{C75D18B3-A1C9-4C3E-A4CC-D19AE7CF548D}" srcOrd="2" destOrd="0" presId="urn:microsoft.com/office/officeart/2005/8/layout/default"/>
    <dgm:cxn modelId="{CF4E531A-DE5E-485C-9AF1-DD6480AF920D}" type="presParOf" srcId="{C70BEA02-95DE-459B-8218-6845661FB7FE}" destId="{BC28BEBC-A2B0-4240-9C32-6B0FCF597544}" srcOrd="3" destOrd="0" presId="urn:microsoft.com/office/officeart/2005/8/layout/default"/>
    <dgm:cxn modelId="{81B05515-C8AF-4E60-B519-FF051E943CDD}" type="presParOf" srcId="{C70BEA02-95DE-459B-8218-6845661FB7FE}" destId="{159ABD57-C024-44F2-9641-7CA76465634F}" srcOrd="4" destOrd="0" presId="urn:microsoft.com/office/officeart/2005/8/layout/default"/>
    <dgm:cxn modelId="{16B3C4BC-4607-4459-A03A-80ECCEA6667F}" type="presParOf" srcId="{C70BEA02-95DE-459B-8218-6845661FB7FE}" destId="{0ADF1013-6BF6-479B-9EA5-3714DDA088A5}" srcOrd="5" destOrd="0" presId="urn:microsoft.com/office/officeart/2005/8/layout/default"/>
    <dgm:cxn modelId="{D3C5C3FA-B0F7-4361-8385-E286AE3B08B9}" type="presParOf" srcId="{C70BEA02-95DE-459B-8218-6845661FB7FE}" destId="{14964885-0B0A-449F-B1EB-5EB11E14FF21}" srcOrd="6" destOrd="0" presId="urn:microsoft.com/office/officeart/2005/8/layout/default"/>
    <dgm:cxn modelId="{0869DA30-8BD1-4529-813B-C03168BD31B3}" type="presParOf" srcId="{C70BEA02-95DE-459B-8218-6845661FB7FE}" destId="{8C387899-3422-419E-AB53-06931B1AB61E}" srcOrd="7" destOrd="0" presId="urn:microsoft.com/office/officeart/2005/8/layout/default"/>
    <dgm:cxn modelId="{5483944D-6144-466F-9F4C-5647F76D8CFB}" type="presParOf" srcId="{C70BEA02-95DE-459B-8218-6845661FB7FE}" destId="{9A02EC41-72BA-4A14-B635-A8778688DE00}"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ABB0D8-7816-4912-84DA-E529239AD1E3}">
      <dsp:nvSpPr>
        <dsp:cNvPr id="0" name=""/>
        <dsp:cNvSpPr/>
      </dsp:nvSpPr>
      <dsp:spPr>
        <a:xfrm>
          <a:off x="274587" y="195"/>
          <a:ext cx="2661941" cy="159716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sl-SI" sz="2100" kern="1200"/>
            <a:t>Onesnaženost zraka, škodljivi delci - globalni problem. (GEO)</a:t>
          </a:r>
          <a:endParaRPr lang="en-US" sz="2100" kern="1200"/>
        </a:p>
      </dsp:txBody>
      <dsp:txXfrm>
        <a:off x="274587" y="195"/>
        <a:ext cx="2661941" cy="1597164"/>
      </dsp:txXfrm>
    </dsp:sp>
    <dsp:sp modelId="{C75D18B3-A1C9-4C3E-A4CC-D19AE7CF548D}">
      <dsp:nvSpPr>
        <dsp:cNvPr id="0" name=""/>
        <dsp:cNvSpPr/>
      </dsp:nvSpPr>
      <dsp:spPr>
        <a:xfrm>
          <a:off x="3202723" y="195"/>
          <a:ext cx="2661941" cy="159716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sl-SI" sz="2100" kern="1200"/>
            <a:t>Izdelava naprave za merjenje škodljivih delcev v zraku (Raspberry pi). (RIN)</a:t>
          </a:r>
          <a:endParaRPr lang="en-US" sz="2100" kern="1200"/>
        </a:p>
      </dsp:txBody>
      <dsp:txXfrm>
        <a:off x="3202723" y="195"/>
        <a:ext cx="2661941" cy="1597164"/>
      </dsp:txXfrm>
    </dsp:sp>
    <dsp:sp modelId="{159ABD57-C024-44F2-9641-7CA76465634F}">
      <dsp:nvSpPr>
        <dsp:cNvPr id="0" name=""/>
        <dsp:cNvSpPr/>
      </dsp:nvSpPr>
      <dsp:spPr>
        <a:xfrm>
          <a:off x="274587" y="1863554"/>
          <a:ext cx="2661941" cy="159716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sl-SI" sz="2100" kern="1200"/>
            <a:t>Merjenje vsebnosti delcev v zraku skozi daljše obdobje. (GEO)</a:t>
          </a:r>
          <a:endParaRPr lang="en-US" sz="2100" kern="1200"/>
        </a:p>
      </dsp:txBody>
      <dsp:txXfrm>
        <a:off x="274587" y="1863554"/>
        <a:ext cx="2661941" cy="1597164"/>
      </dsp:txXfrm>
    </dsp:sp>
    <dsp:sp modelId="{14964885-0B0A-449F-B1EB-5EB11E14FF21}">
      <dsp:nvSpPr>
        <dsp:cNvPr id="0" name=""/>
        <dsp:cNvSpPr/>
      </dsp:nvSpPr>
      <dsp:spPr>
        <a:xfrm>
          <a:off x="3202723" y="1863554"/>
          <a:ext cx="2661941" cy="159716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sl-SI" sz="2100" kern="1200"/>
            <a:t>Obdelava podatkov. (RIN)</a:t>
          </a:r>
          <a:endParaRPr lang="en-US" sz="2100" kern="1200"/>
        </a:p>
      </dsp:txBody>
      <dsp:txXfrm>
        <a:off x="3202723" y="1863554"/>
        <a:ext cx="2661941" cy="1597164"/>
      </dsp:txXfrm>
    </dsp:sp>
    <dsp:sp modelId="{9A02EC41-72BA-4A14-B635-A8778688DE00}">
      <dsp:nvSpPr>
        <dsp:cNvPr id="0" name=""/>
        <dsp:cNvSpPr/>
      </dsp:nvSpPr>
      <dsp:spPr>
        <a:xfrm>
          <a:off x="1738655" y="3726913"/>
          <a:ext cx="2661941" cy="159716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sl-SI" sz="2100" kern="1200"/>
            <a:t>Analiza podatkov. (GEO)</a:t>
          </a:r>
          <a:endParaRPr lang="en-US" sz="2100" kern="1200"/>
        </a:p>
      </dsp:txBody>
      <dsp:txXfrm>
        <a:off x="1738655" y="3726913"/>
        <a:ext cx="2661941" cy="159716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24T16:26:51.886"/>
    </inkml:context>
    <inkml:brush xml:id="br0">
      <inkml:brushProperty name="width" value="0.05" units="cm"/>
      <inkml:brushProperty name="height" value="0.05" units="cm"/>
      <inkml:brushProperty name="color" value="#E71224"/>
    </inkml:brush>
  </inkml:definitions>
  <inkml:trace contextRef="#ctx0" brushRef="#br0">0 0 24575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24T16:27:00.351"/>
    </inkml:context>
    <inkml:brush xml:id="br0">
      <inkml:brushProperty name="width" value="0.05" units="cm"/>
      <inkml:brushProperty name="height" value="0.05" units="cm"/>
      <inkml:brushProperty name="color" value="#E71224"/>
    </inkml:brush>
  </inkml:definitions>
  <inkml:trace contextRef="#ctx0" brushRef="#br0">0 1 24575,'0'2'0,"0"2"0,0 3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24T16:27:01.394"/>
    </inkml:context>
    <inkml:brush xml:id="br0">
      <inkml:brushProperty name="width" value="0.05" units="cm"/>
      <inkml:brushProperty name="height" value="0.05" units="cm"/>
      <inkml:brushProperty name="color" value="#E71224"/>
    </inkml:brush>
  </inkml:definitions>
  <inkml:trace contextRef="#ctx0" brushRef="#br0">1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24T16:26:28.184"/>
    </inkml:context>
    <inkml:brush xml:id="br0">
      <inkml:brushProperty name="width" value="0.05" units="cm"/>
      <inkml:brushProperty name="height" value="0.05" units="cm"/>
      <inkml:brushProperty name="color" value="#E71224"/>
    </inkml:brush>
  </inkml:definitions>
  <inkml:trace contextRef="#ctx0" brushRef="#br0">735 71 24575,'-68'-12'0,"49"12"0,0 1 0,0 1 0,0 1 0,0 0 0,0 1 0,0 2 0,1-1 0,0 2 0,0 1 0,-24 13 0,31-14 0,1 1 0,0 0 0,-11 13 0,10-11 0,-21 17 0,16-14 0,0 1 0,-24 27 0,9-9 0,21-20 0,0 1 0,1-1 0,1 2 0,0-1 0,-8 19 0,-7 11 0,-77 156 0,90-173 0,1 1 0,1 1 0,-7 47 0,8-27 0,0 74 0,8 194 0,-1-302 0,2 0 0,0 0 0,6 19 0,2 16 0,13 108 0,-18-124 0,1 13 0,-5-34 0,0-1 0,4 14 0,0 7 0,29 182 0,-29-186 0,1 12 0,5 39 0,0 11 0,0 0 0,-10-70 0,1-1 0,4 24 0,9 78 0,-10-84 0,-3-23 0,2 26 0,-3-18 0,1 0 0,1 0 0,7 25 0,-4-25 0,-2 1 0,0-1 0,-1 24 0,3 20 0,-3-44 0,-1 25 0,-3-6 0,2 54 0,5-59 0,-4-23 0,0 0 0,0 15 0,-1 35 0,-3 66 0,-3-93 0,2-23 0,1 0 0,1 15 0,-10 51 0,-1 11 0,11-69 0,-6 40 0,6-57 0,1-1 0,-1 1 0,1-1 0,0 1 0,0-1 0,0 1 0,1-1 0,-1 1 0,1-1 0,0 1 0,0-1 0,0 1 0,0-1 0,4 5 0,-1-1 0,1-1 0,0 0 0,0 0 0,0-1 0,11 9 0,7 4 0,0 0 0,49 25 0,86 34 0,-138-65 0,15 8 0,0-1 0,2-1 0,73 24 0,87 12 0,-89-31 0,95 4 0,-169-22 0,11 1 0,45 5 0,-54-11 0,53 9 0,-69-7 0,24 0 0,-26-2 0,36 5 0,38 9 0,-13-3 0,99 14 0,-88-14 0,-55-6 0,-21-2 0,27 0 0,-17-2 0,43 7 0,35 4 0,-35-9 0,-48-3 0,0 1 0,23 4 0,-12-1 0,0-2 0,0-1 0,34-2 0,-4-1 0,550 2 0,-595-1 0,27-4 0,-9-1 0,31-6 0,-15 1 0,26-4 0,19-4 0,-16 8 0,-62 9 0,25-8 0,5 0 0,-11 3 0,36-12 0,-51 13 0,-13 4 0,38-11 0,47-8 0,-62 17 0,-1-2 0,0 0 0,46-18 0,-69 20 0,0 1 0,-1-1 0,1 0 0,0 0 0,5-7 0,-5 6 0,-1 0 0,1 1 0,0 0 0,9-6 0,16-4 0,-12 6 0,0-1 0,0-1 0,-1-1 0,28-22 0,-42 28 0,0 0 0,0 0 0,0 0 0,0 0 0,-1-1 0,0 0 0,3-6 0,-3 5 0,0 1 0,0 0 0,1 0 0,0 0 0,8-11 0,19-15 0,40-57 0,-61 72 0,1 0 0,-2 0 0,8-22 0,-3 7 0,9-9 0,-16 31 0,-1 0 0,0-1 0,5-15 0,-2 1 0,0 0 0,-1-1 0,8-45 0,7-47 0,-4 19 0,-11 52 0,10-72 0,-7 51 0,1 1 0,10-58 0,0-10 0,-10 56 0,-8 48 0,-1 12 0,1-33 0,-5-230 0,-1 262 0,-1 0 0,0 0 0,-2 0 0,0 1 0,-15-35 0,6 15 0,-80-221 0,26 88 0,-37-31 0,15 61 0,66 107 0,-1 0 0,-33-35 0,46 57 0,2-2 0,-12-17 0,1 0 0,-33-40 0,-43-27 0,47 51 0,31 31 0,-2 0 0,-25-15 0,12 8 0,-169-111 0,-17-2 0,156 102 0,-105-40 0,126 58 0,-152-53 0,137 51 0,-1 2 0,-71-9 0,29 12 0,66 9 0,21 2 0,-28 0 0,-60-8 0,47 5 0,-3 0 0,-31 1 0,-2 0 0,60 4 0,-51-7 0,42 4 0,1 3 0,-41 2 0,13 1 0,-1197-2 0,1208 5 0,40-2 0,-25 0 0,-49 8 0,25-4 0,28-2 0,33-5 0,-1 1 0,0 0 0,0 0 0,0 0 0,1 0 0,-1 1 0,1 0 0,-1 0 0,1 0 0,0 0 0,-1 1 0,1 0 0,0 0 0,1 0 0,-1 0 0,1 0 0,-1 1 0,1 0 0,0-1 0,-4 8 0,-7 10-1365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24T16:26:40.595"/>
    </inkml:context>
    <inkml:brush xml:id="br0">
      <inkml:brushProperty name="width" value="0.05" units="cm"/>
      <inkml:brushProperty name="height" value="0.05" units="cm"/>
      <inkml:brushProperty name="color" value="#E71224"/>
    </inkml:brush>
  </inkml:definitions>
  <inkml:trace contextRef="#ctx0" brushRef="#br0">1424 14 24575,'-34'-10'0,"24"8"0,-1 1 0,0 1 0,0-1 0,0 2 0,0 0 0,0 0 0,0 1 0,1 0 0,-1 1 0,0 0 0,1 1 0,0 0 0,0 0 0,-11 8 0,14-8 0,-46 27 0,-69 55 0,79-54 0,28-21 0,-1 0 0,-13 15 0,-69 55 0,79-63 0,1 0 0,1 2 0,1 0 0,1 1 0,-16 28 0,20-29 0,-1-1 0,-28 35 0,-20 31 0,19-26 0,17-27 0,3-6 0,2 2 0,-27 47 0,33-51 0,-2 0 0,-26 32 0,28-38 0,-4 6 0,-13 27 0,-1 2 0,19-32 0,-11 26 0,0-2 0,17-30 0,-1 0 0,2 1 0,0-1 0,-4 25 0,4-17 0,-9 26 0,4-18 0,-7 35 0,11-36 0,-17 45 0,-23 62 0,29-94 0,3 1 0,-16 76 0,28-106 0,-3 19 0,-1 55 0,5-36 0,2 43 0,0-90 0,0 0 0,0-1 0,0 1 0,1 0 0,0-1 0,0 0 0,0 1 0,0-1 0,0 0 0,1 0 0,0 0 0,0 0 0,0-1 0,0 1 0,5 3 0,-5-3 0,1 0 0,-1 1 0,0 0 0,0-1 0,-1 1 0,0 0 0,0 0 0,0 1 0,0-1 0,-1 0 0,0 1 0,0-1 0,0 1 0,0 6 0,3 21 0,1 15 0,-4-36 0,0-1 0,4 19 0,-3-19 0,0 1 0,0 17 0,-2-17 0,1 0 0,3 14 0,-1-8 0,-1 0 0,0 0 0,-3 30 0,1-28 0,0 0 0,5 36 0,-2-37 0,-2 0 0,0 0 0,-2 22 0,2 31 0,4-36 0,-2-23 0,-2 0 0,1 15 0,4 49 0,-1 4 0,-4-60 0,4 25 0,-2-24 0,0 24 0,-3-12 0,8 57 0,-4-52 0,-3-25 0,1 1 0,1-1 0,6 23 0,11 44 0,-16-72 0,0 0 0,0 0 0,0-1 0,1 0 0,0 0 0,10 12 0,9 13 0,-16-21 0,0-1 0,1 0 0,0-1 0,1 0 0,0 0 0,1-1 0,0-1 0,0 1 0,1-2 0,0 0 0,0 0 0,0-1 0,27 9 0,-8-8 0,0 0 0,1-2 0,0-1 0,53-1 0,-75-2 0,0-1 0,15 5 0,20 1 0,734-7 0,-689-11 0,-55 12 0,43-8 0,34-6 0,-79 9 0,14-1 0,32-5 0,0 0 0,-24 4 0,-20 1 0,135-16 0,-131 17 0,-16 2 0,28 0 0,-6-3 0,0 1 0,237 5 0,-192 12 0,-59-11 0,40 6 0,-31-3 0,-1-3 0,41-2 0,-13 0 0,10 2 0,83-3 0,-122-3 0,14-1 0,-26 4 0,0-1 0,-1-2 0,30-8 0,-17 4 0,-24 6 0,95-19 0,-41 11 0,11-1 0,-43 7 0,19 0 0,35-6 0,-69 9 0,0-1 0,26-7 0,-12 3 0,3-2 0,0-1 0,0-3 0,44-20 0,-72 28 0,-1 0 0,0 0 0,0-1 0,0-1 0,-1 1 0,0-2 0,0 1 0,0-1 0,-1 0 0,-1 0 0,1-1 0,-1 0 0,-1 0 0,9-18 0,33-59 0,-3 5 0,-33 56 0,12-48 0,3-6 0,-11 42 0,23-53 0,-30 70 0,0-1 0,7-31 0,0-2 0,-10 35 0,5-35 0,-9 53 0,9-90 0,2 4 0,-9 43 0,-2-78 0,-3 50 0,3 25 0,-2-52 0,-3 77 0,0 0 0,-2 0 0,-12-32 0,-4-18 0,-16-40 0,21 66 0,-7-22 0,-54-139 0,-57-70 0,134 276 0,-15-31 0,-18-35 0,-46-67 0,-5 6 0,50 80 0,-68-85 0,71 98 0,-1 1 0,-72-55 0,75 64 0,-31-21 0,29 25 0,22 13 0,0 1 0,-1 0 0,1 1 0,-1 0 0,-17-5 0,9 3 0,-1 0 0,2-1 0,-26-17 0,-17-9 0,-142-54 0,-60-14 0,192 78 0,-92-28 0,32 20 0,-84-12 0,80 28 0,67 6 0,-22 0 0,22 0 0,-22 0 0,25 4 0,29 2 0,3 0 0,-13-1 0,-10 1 0,-2-1 0,37 5 0,-24-4 0,24 2 0,-27 0 0,-356 3-1365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460E58-CC93-4510-9407-06E3BB6CFEA7}" type="datetimeFigureOut">
              <a:rPr lang="sl-SI" smtClean="0"/>
              <a:t>24. 01. 2023</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4FA894-3232-4297-BAF1-18D5F287D166}" type="slidenum">
              <a:rPr lang="sl-SI" smtClean="0"/>
              <a:t>‹#›</a:t>
            </a:fld>
            <a:endParaRPr lang="sl-SI"/>
          </a:p>
        </p:txBody>
      </p:sp>
    </p:spTree>
    <p:extLst>
      <p:ext uri="{BB962C8B-B14F-4D97-AF65-F5344CB8AC3E}">
        <p14:creationId xmlns:p14="http://schemas.microsoft.com/office/powerpoint/2010/main" val="1416796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0222C40A-40EC-42F6-8CA8-10FE529D33EB}" type="slidenum">
              <a:rPr lang="sl-SI" smtClean="0"/>
              <a:t>32</a:t>
            </a:fld>
            <a:endParaRPr lang="sl-SI"/>
          </a:p>
        </p:txBody>
      </p:sp>
    </p:spTree>
    <p:extLst>
      <p:ext uri="{BB962C8B-B14F-4D97-AF65-F5344CB8AC3E}">
        <p14:creationId xmlns:p14="http://schemas.microsoft.com/office/powerpoint/2010/main" val="1620031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0222C40A-40EC-42F6-8CA8-10FE529D33EB}" type="slidenum">
              <a:rPr lang="sl-SI" smtClean="0"/>
              <a:t>33</a:t>
            </a:fld>
            <a:endParaRPr lang="sl-SI"/>
          </a:p>
        </p:txBody>
      </p:sp>
    </p:spTree>
    <p:extLst>
      <p:ext uri="{BB962C8B-B14F-4D97-AF65-F5344CB8AC3E}">
        <p14:creationId xmlns:p14="http://schemas.microsoft.com/office/powerpoint/2010/main" val="1945253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0222C40A-40EC-42F6-8CA8-10FE529D33EB}" type="slidenum">
              <a:rPr lang="sl-SI" smtClean="0"/>
              <a:t>34</a:t>
            </a:fld>
            <a:endParaRPr lang="sl-SI"/>
          </a:p>
        </p:txBody>
      </p:sp>
    </p:spTree>
    <p:extLst>
      <p:ext uri="{BB962C8B-B14F-4D97-AF65-F5344CB8AC3E}">
        <p14:creationId xmlns:p14="http://schemas.microsoft.com/office/powerpoint/2010/main" val="1356453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6"/>
        <p:cNvGrpSpPr/>
        <p:nvPr/>
      </p:nvGrpSpPr>
      <p:grpSpPr>
        <a:xfrm>
          <a:off x="0" y="0"/>
          <a:ext cx="0" cy="0"/>
          <a:chOff x="0" y="0"/>
          <a:chExt cx="0" cy="0"/>
        </a:xfrm>
      </p:grpSpPr>
      <p:sp>
        <p:nvSpPr>
          <p:cNvPr id="1327" name="Google Shape;132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8" name="Google Shape;132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DD129-A8C2-419E-B641-6CC90F50732D}"/>
              </a:ext>
            </a:extLst>
          </p:cNvPr>
          <p:cNvSpPr>
            <a:spLocks noGrp="1"/>
          </p:cNvSpPr>
          <p:nvPr>
            <p:ph type="ctrTitle"/>
          </p:nvPr>
        </p:nvSpPr>
        <p:spPr>
          <a:xfrm>
            <a:off x="762000" y="1524000"/>
            <a:ext cx="10668000" cy="22860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B33C04-8A23-4499-A6EF-1D190F0FB38E}"/>
              </a:ext>
            </a:extLst>
          </p:cNvPr>
          <p:cNvSpPr>
            <a:spLocks noGrp="1"/>
          </p:cNvSpPr>
          <p:nvPr>
            <p:ph type="subTitle" idx="1"/>
          </p:nvPr>
        </p:nvSpPr>
        <p:spPr>
          <a:xfrm>
            <a:off x="762000" y="4571999"/>
            <a:ext cx="10668000" cy="152400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EFA99FB-5674-4BC5-949F-8D45EC167511}"/>
              </a:ext>
            </a:extLst>
          </p:cNvPr>
          <p:cNvSpPr>
            <a:spLocks noGrp="1"/>
          </p:cNvSpPr>
          <p:nvPr>
            <p:ph type="dt" sz="half" idx="10"/>
          </p:nvPr>
        </p:nvSpPr>
        <p:spPr/>
        <p:txBody>
          <a:bodyPr/>
          <a:lstStyle/>
          <a:p>
            <a:fld id="{76969C88-B244-455D-A017-012B25B1ACDD}" type="datetimeFigureOut">
              <a:rPr lang="en-US" smtClean="0"/>
              <a:t>1/24/2023</a:t>
            </a:fld>
            <a:endParaRPr lang="en-US"/>
          </a:p>
        </p:txBody>
      </p:sp>
      <p:sp>
        <p:nvSpPr>
          <p:cNvPr id="5" name="Footer Placeholder 4">
            <a:extLst>
              <a:ext uri="{FF2B5EF4-FFF2-40B4-BE49-F238E27FC236}">
                <a16:creationId xmlns:a16="http://schemas.microsoft.com/office/drawing/2014/main" id="{0763CF93-DD67-4FE2-8083-864693FE8E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05E934-32B6-44B1-9622-67F30BDA3F3A}"/>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754792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A5B09-FC60-445F-8A12-79869BEC60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A219F7-87F2-409F-BB0B-8FE9270C98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AC2BB8-59E0-4EB2-B3BE-59D8641EE133}"/>
              </a:ext>
            </a:extLst>
          </p:cNvPr>
          <p:cNvSpPr>
            <a:spLocks noGrp="1"/>
          </p:cNvSpPr>
          <p:nvPr>
            <p:ph type="dt" sz="half" idx="10"/>
          </p:nvPr>
        </p:nvSpPr>
        <p:spPr/>
        <p:txBody>
          <a:bodyPr/>
          <a:lstStyle/>
          <a:p>
            <a:fld id="{76969C88-B244-455D-A017-012B25B1ACDD}" type="datetimeFigureOut">
              <a:rPr lang="en-US" smtClean="0"/>
              <a:t>1/24/2023</a:t>
            </a:fld>
            <a:endParaRPr lang="en-US"/>
          </a:p>
        </p:txBody>
      </p:sp>
      <p:sp>
        <p:nvSpPr>
          <p:cNvPr id="5" name="Footer Placeholder 4">
            <a:extLst>
              <a:ext uri="{FF2B5EF4-FFF2-40B4-BE49-F238E27FC236}">
                <a16:creationId xmlns:a16="http://schemas.microsoft.com/office/drawing/2014/main" id="{2D56984E-C0DE-461B-8011-8FC31B0EE9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FE7C03-68D3-445E-A5A2-8A935CFC977E}"/>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900419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21F0D7-112D-48B1-B32B-170B1AA2B51E}"/>
              </a:ext>
            </a:extLst>
          </p:cNvPr>
          <p:cNvSpPr>
            <a:spLocks noGrp="1"/>
          </p:cNvSpPr>
          <p:nvPr>
            <p:ph type="title" orient="vert"/>
          </p:nvPr>
        </p:nvSpPr>
        <p:spPr>
          <a:xfrm>
            <a:off x="9143998" y="761999"/>
            <a:ext cx="2286000" cy="533400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27A7C1-8E5B-41DA-9802-F242D382B66B}"/>
              </a:ext>
            </a:extLst>
          </p:cNvPr>
          <p:cNvSpPr>
            <a:spLocks noGrp="1"/>
          </p:cNvSpPr>
          <p:nvPr>
            <p:ph type="body" orient="vert" idx="1"/>
          </p:nvPr>
        </p:nvSpPr>
        <p:spPr>
          <a:xfrm>
            <a:off x="762001" y="761999"/>
            <a:ext cx="7619999" cy="53340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961CC7-F5B1-464A-8127-60645FB21081}"/>
              </a:ext>
            </a:extLst>
          </p:cNvPr>
          <p:cNvSpPr>
            <a:spLocks noGrp="1"/>
          </p:cNvSpPr>
          <p:nvPr>
            <p:ph type="dt" sz="half" idx="10"/>
          </p:nvPr>
        </p:nvSpPr>
        <p:spPr/>
        <p:txBody>
          <a:bodyPr/>
          <a:lstStyle/>
          <a:p>
            <a:fld id="{76969C88-B244-455D-A017-012B25B1ACDD}" type="datetimeFigureOut">
              <a:rPr lang="en-US" smtClean="0"/>
              <a:t>1/24/2023</a:t>
            </a:fld>
            <a:endParaRPr lang="en-US"/>
          </a:p>
        </p:txBody>
      </p:sp>
      <p:sp>
        <p:nvSpPr>
          <p:cNvPr id="5" name="Footer Placeholder 4">
            <a:extLst>
              <a:ext uri="{FF2B5EF4-FFF2-40B4-BE49-F238E27FC236}">
                <a16:creationId xmlns:a16="http://schemas.microsoft.com/office/drawing/2014/main" id="{53B94302-B381-4F37-A9FF-5CC5519175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707151-541F-4104-B989-83A9DCA6E616}"/>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7681025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lt1"/>
        </a:solidFill>
        <a:effectLst/>
      </p:bgPr>
    </p:bg>
    <p:spTree>
      <p:nvGrpSpPr>
        <p:cNvPr id="1" name="Shape 155"/>
        <p:cNvGrpSpPr/>
        <p:nvPr/>
      </p:nvGrpSpPr>
      <p:grpSpPr>
        <a:xfrm>
          <a:off x="0" y="0"/>
          <a:ext cx="0" cy="0"/>
          <a:chOff x="0" y="0"/>
          <a:chExt cx="0" cy="0"/>
        </a:xfrm>
      </p:grpSpPr>
      <p:sp>
        <p:nvSpPr>
          <p:cNvPr id="156" name="Google Shape;156;p4"/>
          <p:cNvSpPr/>
          <p:nvPr/>
        </p:nvSpPr>
        <p:spPr>
          <a:xfrm flipH="1">
            <a:off x="-747988" y="5446701"/>
            <a:ext cx="16243712" cy="3413324"/>
          </a:xfrm>
          <a:custGeom>
            <a:avLst/>
            <a:gdLst/>
            <a:ahLst/>
            <a:cxnLst/>
            <a:rect l="l" t="t" r="r" b="b"/>
            <a:pathLst>
              <a:path w="296346" h="185776" extrusionOk="0">
                <a:moveTo>
                  <a:pt x="66710" y="0"/>
                </a:moveTo>
                <a:cubicBezTo>
                  <a:pt x="57325" y="0"/>
                  <a:pt x="46367" y="1938"/>
                  <a:pt x="38628" y="7210"/>
                </a:cubicBezTo>
                <a:cubicBezTo>
                  <a:pt x="31323" y="12114"/>
                  <a:pt x="28521" y="20586"/>
                  <a:pt x="26553" y="28792"/>
                </a:cubicBezTo>
                <a:cubicBezTo>
                  <a:pt x="20782" y="53143"/>
                  <a:pt x="15011" y="77561"/>
                  <a:pt x="9207" y="101911"/>
                </a:cubicBezTo>
                <a:cubicBezTo>
                  <a:pt x="5872" y="115955"/>
                  <a:pt x="2536" y="130098"/>
                  <a:pt x="935" y="144475"/>
                </a:cubicBezTo>
                <a:cubicBezTo>
                  <a:pt x="334" y="149812"/>
                  <a:pt x="1" y="155483"/>
                  <a:pt x="2436" y="160320"/>
                </a:cubicBezTo>
                <a:cubicBezTo>
                  <a:pt x="4938" y="165323"/>
                  <a:pt x="9941" y="168526"/>
                  <a:pt x="14978" y="170961"/>
                </a:cubicBezTo>
                <a:cubicBezTo>
                  <a:pt x="30322" y="178233"/>
                  <a:pt x="47568" y="180067"/>
                  <a:pt x="64513" y="181502"/>
                </a:cubicBezTo>
                <a:cubicBezTo>
                  <a:pt x="98555" y="184344"/>
                  <a:pt x="132751" y="185776"/>
                  <a:pt x="166934" y="185776"/>
                </a:cubicBezTo>
                <a:cubicBezTo>
                  <a:pt x="182894" y="185776"/>
                  <a:pt x="198851" y="185464"/>
                  <a:pt x="214787" y="184837"/>
                </a:cubicBezTo>
                <a:cubicBezTo>
                  <a:pt x="239939" y="183870"/>
                  <a:pt x="267558" y="180901"/>
                  <a:pt x="284737" y="162521"/>
                </a:cubicBezTo>
                <a:cubicBezTo>
                  <a:pt x="289341" y="157618"/>
                  <a:pt x="292977" y="151680"/>
                  <a:pt x="294478" y="145176"/>
                </a:cubicBezTo>
                <a:cubicBezTo>
                  <a:pt x="296346" y="137137"/>
                  <a:pt x="294978" y="128664"/>
                  <a:pt x="293710" y="120491"/>
                </a:cubicBezTo>
                <a:cubicBezTo>
                  <a:pt x="287973" y="82998"/>
                  <a:pt x="285171" y="45071"/>
                  <a:pt x="285371" y="7110"/>
                </a:cubicBezTo>
                <a:lnTo>
                  <a:pt x="285371" y="7110"/>
                </a:lnTo>
                <a:cubicBezTo>
                  <a:pt x="274463" y="15783"/>
                  <a:pt x="261020" y="21287"/>
                  <a:pt x="247144" y="22788"/>
                </a:cubicBezTo>
                <a:cubicBezTo>
                  <a:pt x="240973" y="23455"/>
                  <a:pt x="234468" y="23422"/>
                  <a:pt x="229098" y="26557"/>
                </a:cubicBezTo>
                <a:cubicBezTo>
                  <a:pt x="219658" y="32028"/>
                  <a:pt x="216188" y="45871"/>
                  <a:pt x="205648" y="48640"/>
                </a:cubicBezTo>
                <a:cubicBezTo>
                  <a:pt x="204171" y="49025"/>
                  <a:pt x="202641" y="49161"/>
                  <a:pt x="201085" y="49161"/>
                </a:cubicBezTo>
                <a:cubicBezTo>
                  <a:pt x="197377" y="49161"/>
                  <a:pt x="193524" y="48390"/>
                  <a:pt x="189920" y="48390"/>
                </a:cubicBezTo>
                <a:cubicBezTo>
                  <a:pt x="187178" y="48390"/>
                  <a:pt x="184579" y="48836"/>
                  <a:pt x="182298" y="50408"/>
                </a:cubicBezTo>
                <a:cubicBezTo>
                  <a:pt x="179662" y="52209"/>
                  <a:pt x="178128" y="55145"/>
                  <a:pt x="175659" y="57146"/>
                </a:cubicBezTo>
                <a:cubicBezTo>
                  <a:pt x="172925" y="59433"/>
                  <a:pt x="169357" y="60270"/>
                  <a:pt x="165733" y="60270"/>
                </a:cubicBezTo>
                <a:cubicBezTo>
                  <a:pt x="164230" y="60270"/>
                  <a:pt x="162717" y="60126"/>
                  <a:pt x="161249" y="59881"/>
                </a:cubicBezTo>
                <a:cubicBezTo>
                  <a:pt x="151109" y="58147"/>
                  <a:pt x="141769" y="52142"/>
                  <a:pt x="136065" y="43603"/>
                </a:cubicBezTo>
                <a:cubicBezTo>
                  <a:pt x="130627" y="35531"/>
                  <a:pt x="127358" y="24322"/>
                  <a:pt x="117952" y="21554"/>
                </a:cubicBezTo>
                <a:cubicBezTo>
                  <a:pt x="111914" y="19753"/>
                  <a:pt x="104776" y="22188"/>
                  <a:pt x="99505" y="18752"/>
                </a:cubicBezTo>
                <a:cubicBezTo>
                  <a:pt x="96503" y="16784"/>
                  <a:pt x="94835" y="13381"/>
                  <a:pt x="92600" y="10546"/>
                </a:cubicBezTo>
                <a:cubicBezTo>
                  <a:pt x="87096" y="3541"/>
                  <a:pt x="77856" y="339"/>
                  <a:pt x="68983" y="38"/>
                </a:cubicBezTo>
                <a:cubicBezTo>
                  <a:pt x="68238" y="13"/>
                  <a:pt x="67479" y="0"/>
                  <a:pt x="66710"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7" name="Google Shape;157;p4"/>
          <p:cNvSpPr/>
          <p:nvPr/>
        </p:nvSpPr>
        <p:spPr>
          <a:xfrm>
            <a:off x="-2465000" y="-182033"/>
            <a:ext cx="9585229" cy="2835540"/>
          </a:xfrm>
          <a:custGeom>
            <a:avLst/>
            <a:gdLst/>
            <a:ahLst/>
            <a:cxnLst/>
            <a:rect l="l" t="t" r="r" b="b"/>
            <a:pathLst>
              <a:path w="109358" h="65325" extrusionOk="0">
                <a:moveTo>
                  <a:pt x="0" y="50845"/>
                </a:moveTo>
                <a:cubicBezTo>
                  <a:pt x="0" y="50845"/>
                  <a:pt x="12451" y="65325"/>
                  <a:pt x="29331" y="56615"/>
                </a:cubicBezTo>
                <a:cubicBezTo>
                  <a:pt x="41893" y="50157"/>
                  <a:pt x="34579" y="33761"/>
                  <a:pt x="41204" y="20845"/>
                </a:cubicBezTo>
                <a:cubicBezTo>
                  <a:pt x="47830" y="7929"/>
                  <a:pt x="63426" y="10795"/>
                  <a:pt x="72601" y="22241"/>
                </a:cubicBezTo>
                <a:cubicBezTo>
                  <a:pt x="83767" y="36180"/>
                  <a:pt x="109357" y="29480"/>
                  <a:pt x="108892" y="1"/>
                </a:cubicBezTo>
                <a:lnTo>
                  <a:pt x="0"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8" name="Google Shape;158;p4"/>
          <p:cNvSpPr/>
          <p:nvPr/>
        </p:nvSpPr>
        <p:spPr>
          <a:xfrm flipH="1">
            <a:off x="7287579" y="1809585"/>
            <a:ext cx="1174233" cy="297167"/>
          </a:xfrm>
          <a:custGeom>
            <a:avLst/>
            <a:gdLst/>
            <a:ahLst/>
            <a:cxnLst/>
            <a:rect l="l" t="t" r="r" b="b"/>
            <a:pathLst>
              <a:path w="35227" h="8915" extrusionOk="0">
                <a:moveTo>
                  <a:pt x="18723" y="1"/>
                </a:moveTo>
                <a:cubicBezTo>
                  <a:pt x="17652" y="1"/>
                  <a:pt x="16620" y="579"/>
                  <a:pt x="15783" y="1297"/>
                </a:cubicBezTo>
                <a:cubicBezTo>
                  <a:pt x="14916" y="2036"/>
                  <a:pt x="14208" y="3000"/>
                  <a:pt x="13469" y="3932"/>
                </a:cubicBezTo>
                <a:cubicBezTo>
                  <a:pt x="13180" y="4286"/>
                  <a:pt x="12826" y="4672"/>
                  <a:pt x="12376" y="4768"/>
                </a:cubicBezTo>
                <a:cubicBezTo>
                  <a:pt x="12262" y="4797"/>
                  <a:pt x="12149" y="4809"/>
                  <a:pt x="12035" y="4809"/>
                </a:cubicBezTo>
                <a:cubicBezTo>
                  <a:pt x="11506" y="4809"/>
                  <a:pt x="10977" y="4541"/>
                  <a:pt x="10447" y="4382"/>
                </a:cubicBezTo>
                <a:cubicBezTo>
                  <a:pt x="10049" y="4240"/>
                  <a:pt x="9620" y="4171"/>
                  <a:pt x="9193" y="4171"/>
                </a:cubicBezTo>
                <a:cubicBezTo>
                  <a:pt x="7793" y="4171"/>
                  <a:pt x="6403" y="4910"/>
                  <a:pt x="6108" y="6215"/>
                </a:cubicBezTo>
                <a:cubicBezTo>
                  <a:pt x="5650" y="6066"/>
                  <a:pt x="5158" y="5996"/>
                  <a:pt x="4659" y="5996"/>
                </a:cubicBezTo>
                <a:cubicBezTo>
                  <a:pt x="2671" y="5996"/>
                  <a:pt x="566" y="7116"/>
                  <a:pt x="0" y="8915"/>
                </a:cubicBezTo>
                <a:lnTo>
                  <a:pt x="34909" y="8915"/>
                </a:lnTo>
                <a:cubicBezTo>
                  <a:pt x="35226" y="7446"/>
                  <a:pt x="33788" y="5926"/>
                  <a:pt x="32330" y="5926"/>
                </a:cubicBezTo>
                <a:cubicBezTo>
                  <a:pt x="32160" y="5926"/>
                  <a:pt x="31991" y="5946"/>
                  <a:pt x="31823" y="5990"/>
                </a:cubicBezTo>
                <a:cubicBezTo>
                  <a:pt x="30910" y="6210"/>
                  <a:pt x="30119" y="6987"/>
                  <a:pt x="29180" y="6987"/>
                </a:cubicBezTo>
                <a:cubicBezTo>
                  <a:pt x="29161" y="6987"/>
                  <a:pt x="29142" y="6987"/>
                  <a:pt x="29123" y="6986"/>
                </a:cubicBezTo>
                <a:cubicBezTo>
                  <a:pt x="28513" y="6986"/>
                  <a:pt x="27998" y="6665"/>
                  <a:pt x="27516" y="6343"/>
                </a:cubicBezTo>
                <a:cubicBezTo>
                  <a:pt x="26070" y="5411"/>
                  <a:pt x="24752" y="4350"/>
                  <a:pt x="23595" y="3129"/>
                </a:cubicBezTo>
                <a:cubicBezTo>
                  <a:pt x="22244" y="1779"/>
                  <a:pt x="20862" y="75"/>
                  <a:pt x="18966" y="11"/>
                </a:cubicBezTo>
                <a:cubicBezTo>
                  <a:pt x="18885" y="4"/>
                  <a:pt x="18804" y="1"/>
                  <a:pt x="1872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9" name="Google Shape;159;p4"/>
          <p:cNvSpPr/>
          <p:nvPr/>
        </p:nvSpPr>
        <p:spPr>
          <a:xfrm flipH="1">
            <a:off x="9937262" y="3841018"/>
            <a:ext cx="1174233" cy="297167"/>
          </a:xfrm>
          <a:custGeom>
            <a:avLst/>
            <a:gdLst/>
            <a:ahLst/>
            <a:cxnLst/>
            <a:rect l="l" t="t" r="r" b="b"/>
            <a:pathLst>
              <a:path w="35227" h="8915" extrusionOk="0">
                <a:moveTo>
                  <a:pt x="18723" y="1"/>
                </a:moveTo>
                <a:cubicBezTo>
                  <a:pt x="17652" y="1"/>
                  <a:pt x="16620" y="579"/>
                  <a:pt x="15783" y="1297"/>
                </a:cubicBezTo>
                <a:cubicBezTo>
                  <a:pt x="14916" y="2036"/>
                  <a:pt x="14208" y="3000"/>
                  <a:pt x="13469" y="3932"/>
                </a:cubicBezTo>
                <a:cubicBezTo>
                  <a:pt x="13180" y="4286"/>
                  <a:pt x="12826" y="4672"/>
                  <a:pt x="12376" y="4768"/>
                </a:cubicBezTo>
                <a:cubicBezTo>
                  <a:pt x="12262" y="4797"/>
                  <a:pt x="12149" y="4809"/>
                  <a:pt x="12035" y="4809"/>
                </a:cubicBezTo>
                <a:cubicBezTo>
                  <a:pt x="11506" y="4809"/>
                  <a:pt x="10977" y="4541"/>
                  <a:pt x="10447" y="4382"/>
                </a:cubicBezTo>
                <a:cubicBezTo>
                  <a:pt x="10049" y="4240"/>
                  <a:pt x="9620" y="4171"/>
                  <a:pt x="9193" y="4171"/>
                </a:cubicBezTo>
                <a:cubicBezTo>
                  <a:pt x="7793" y="4171"/>
                  <a:pt x="6403" y="4910"/>
                  <a:pt x="6108" y="6215"/>
                </a:cubicBezTo>
                <a:cubicBezTo>
                  <a:pt x="5650" y="6066"/>
                  <a:pt x="5158" y="5996"/>
                  <a:pt x="4659" y="5996"/>
                </a:cubicBezTo>
                <a:cubicBezTo>
                  <a:pt x="2671" y="5996"/>
                  <a:pt x="566" y="7116"/>
                  <a:pt x="0" y="8915"/>
                </a:cubicBezTo>
                <a:lnTo>
                  <a:pt x="34909" y="8915"/>
                </a:lnTo>
                <a:cubicBezTo>
                  <a:pt x="35226" y="7446"/>
                  <a:pt x="33788" y="5926"/>
                  <a:pt x="32330" y="5926"/>
                </a:cubicBezTo>
                <a:cubicBezTo>
                  <a:pt x="32160" y="5926"/>
                  <a:pt x="31991" y="5946"/>
                  <a:pt x="31823" y="5990"/>
                </a:cubicBezTo>
                <a:cubicBezTo>
                  <a:pt x="30910" y="6210"/>
                  <a:pt x="30119" y="6987"/>
                  <a:pt x="29180" y="6987"/>
                </a:cubicBezTo>
                <a:cubicBezTo>
                  <a:pt x="29161" y="6987"/>
                  <a:pt x="29142" y="6987"/>
                  <a:pt x="29123" y="6986"/>
                </a:cubicBezTo>
                <a:cubicBezTo>
                  <a:pt x="28513" y="6986"/>
                  <a:pt x="27998" y="6665"/>
                  <a:pt x="27516" y="6343"/>
                </a:cubicBezTo>
                <a:cubicBezTo>
                  <a:pt x="26070" y="5411"/>
                  <a:pt x="24752" y="4350"/>
                  <a:pt x="23595" y="3129"/>
                </a:cubicBezTo>
                <a:cubicBezTo>
                  <a:pt x="22244" y="1779"/>
                  <a:pt x="20862" y="75"/>
                  <a:pt x="18966" y="11"/>
                </a:cubicBezTo>
                <a:cubicBezTo>
                  <a:pt x="18885" y="4"/>
                  <a:pt x="18804" y="1"/>
                  <a:pt x="1872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0" name="Google Shape;160;p4"/>
          <p:cNvSpPr txBox="1">
            <a:spLocks noGrp="1"/>
          </p:cNvSpPr>
          <p:nvPr>
            <p:ph type="title"/>
          </p:nvPr>
        </p:nvSpPr>
        <p:spPr>
          <a:xfrm>
            <a:off x="696000" y="655200"/>
            <a:ext cx="10800000" cy="862800"/>
          </a:xfrm>
          <a:prstGeom prst="rect">
            <a:avLst/>
          </a:prstGeom>
        </p:spPr>
        <p:txBody>
          <a:bodyPr spcFirstLastPara="1" wrap="square" lIns="91425" tIns="91425" rIns="91425" bIns="91425" anchor="t" anchorCtr="0">
            <a:noAutofit/>
          </a:bodyPr>
          <a:lstStyle>
            <a:lvl1pPr lvl="0">
              <a:spcBef>
                <a:spcPts val="0"/>
              </a:spcBef>
              <a:spcAft>
                <a:spcPts val="0"/>
              </a:spcAft>
              <a:buSzPts val="4100"/>
              <a:buNone/>
              <a:defRPr/>
            </a:lvl1pPr>
            <a:lvl2pPr lvl="1">
              <a:spcBef>
                <a:spcPts val="0"/>
              </a:spcBef>
              <a:spcAft>
                <a:spcPts val="0"/>
              </a:spcAft>
              <a:buSzPts val="4100"/>
              <a:buNone/>
              <a:defRPr/>
            </a:lvl2pPr>
            <a:lvl3pPr lvl="2">
              <a:spcBef>
                <a:spcPts val="0"/>
              </a:spcBef>
              <a:spcAft>
                <a:spcPts val="0"/>
              </a:spcAft>
              <a:buSzPts val="4100"/>
              <a:buNone/>
              <a:defRPr/>
            </a:lvl3pPr>
            <a:lvl4pPr lvl="3">
              <a:spcBef>
                <a:spcPts val="0"/>
              </a:spcBef>
              <a:spcAft>
                <a:spcPts val="0"/>
              </a:spcAft>
              <a:buSzPts val="4100"/>
              <a:buNone/>
              <a:defRPr/>
            </a:lvl4pPr>
            <a:lvl5pPr lvl="4">
              <a:spcBef>
                <a:spcPts val="0"/>
              </a:spcBef>
              <a:spcAft>
                <a:spcPts val="0"/>
              </a:spcAft>
              <a:buSzPts val="4100"/>
              <a:buNone/>
              <a:defRPr/>
            </a:lvl5pPr>
            <a:lvl6pPr lvl="5">
              <a:spcBef>
                <a:spcPts val="0"/>
              </a:spcBef>
              <a:spcAft>
                <a:spcPts val="0"/>
              </a:spcAft>
              <a:buSzPts val="4100"/>
              <a:buNone/>
              <a:defRPr/>
            </a:lvl6pPr>
            <a:lvl7pPr lvl="6">
              <a:spcBef>
                <a:spcPts val="0"/>
              </a:spcBef>
              <a:spcAft>
                <a:spcPts val="0"/>
              </a:spcAft>
              <a:buSzPts val="4100"/>
              <a:buNone/>
              <a:defRPr/>
            </a:lvl7pPr>
            <a:lvl8pPr lvl="7">
              <a:spcBef>
                <a:spcPts val="0"/>
              </a:spcBef>
              <a:spcAft>
                <a:spcPts val="0"/>
              </a:spcAft>
              <a:buSzPts val="4100"/>
              <a:buNone/>
              <a:defRPr/>
            </a:lvl8pPr>
            <a:lvl9pPr lvl="8">
              <a:spcBef>
                <a:spcPts val="0"/>
              </a:spcBef>
              <a:spcAft>
                <a:spcPts val="0"/>
              </a:spcAft>
              <a:buSzPts val="4100"/>
              <a:buNone/>
              <a:defRPr/>
            </a:lvl9pPr>
          </a:lstStyle>
          <a:p>
            <a:endParaRPr/>
          </a:p>
        </p:txBody>
      </p:sp>
      <p:sp>
        <p:nvSpPr>
          <p:cNvPr id="161" name="Google Shape;161;p4"/>
          <p:cNvSpPr txBox="1">
            <a:spLocks noGrp="1"/>
          </p:cNvSpPr>
          <p:nvPr>
            <p:ph type="body" idx="1"/>
          </p:nvPr>
        </p:nvSpPr>
        <p:spPr>
          <a:xfrm>
            <a:off x="720000" y="1606400"/>
            <a:ext cx="10197200" cy="46604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SzPts val="1400"/>
              <a:buAutoNum type="arabicPeriod"/>
              <a:defRPr sz="1600"/>
            </a:lvl1pPr>
            <a:lvl2pPr marL="1219170" lvl="1" indent="-423323" rtl="0">
              <a:spcBef>
                <a:spcPts val="2133"/>
              </a:spcBef>
              <a:spcAft>
                <a:spcPts val="0"/>
              </a:spcAft>
              <a:buSzPts val="1400"/>
              <a:buAutoNum type="alphaLcPeriod"/>
              <a:defRPr/>
            </a:lvl2pPr>
            <a:lvl3pPr marL="1828754" lvl="2" indent="-423323" rtl="0">
              <a:spcBef>
                <a:spcPts val="2133"/>
              </a:spcBef>
              <a:spcAft>
                <a:spcPts val="0"/>
              </a:spcAft>
              <a:buSzPts val="1400"/>
              <a:buAutoNum type="romanLcPeriod"/>
              <a:defRPr/>
            </a:lvl3pPr>
            <a:lvl4pPr marL="2438339" lvl="3" indent="-423323" rtl="0">
              <a:spcBef>
                <a:spcPts val="2133"/>
              </a:spcBef>
              <a:spcAft>
                <a:spcPts val="0"/>
              </a:spcAft>
              <a:buSzPts val="1400"/>
              <a:buAutoNum type="arabicPeriod"/>
              <a:defRPr/>
            </a:lvl4pPr>
            <a:lvl5pPr marL="3047924" lvl="4" indent="-423323" rtl="0">
              <a:spcBef>
                <a:spcPts val="2133"/>
              </a:spcBef>
              <a:spcAft>
                <a:spcPts val="0"/>
              </a:spcAft>
              <a:buSzPts val="1400"/>
              <a:buAutoNum type="alphaLcPeriod"/>
              <a:defRPr/>
            </a:lvl5pPr>
            <a:lvl6pPr marL="3657509" lvl="5" indent="-423323" rtl="0">
              <a:spcBef>
                <a:spcPts val="2133"/>
              </a:spcBef>
              <a:spcAft>
                <a:spcPts val="0"/>
              </a:spcAft>
              <a:buSzPts val="1400"/>
              <a:buAutoNum type="romanLcPeriod"/>
              <a:defRPr/>
            </a:lvl6pPr>
            <a:lvl7pPr marL="4267093" lvl="6" indent="-423323" rtl="0">
              <a:spcBef>
                <a:spcPts val="2133"/>
              </a:spcBef>
              <a:spcAft>
                <a:spcPts val="0"/>
              </a:spcAft>
              <a:buSzPts val="1400"/>
              <a:buAutoNum type="arabicPeriod"/>
              <a:defRPr/>
            </a:lvl7pPr>
            <a:lvl8pPr marL="4876678" lvl="7" indent="-423323" rtl="0">
              <a:spcBef>
                <a:spcPts val="2133"/>
              </a:spcBef>
              <a:spcAft>
                <a:spcPts val="0"/>
              </a:spcAft>
              <a:buSzPts val="1400"/>
              <a:buAutoNum type="alphaLcPeriod"/>
              <a:defRPr/>
            </a:lvl8pPr>
            <a:lvl9pPr marL="5486263" lvl="8" indent="-423323" rtl="0">
              <a:spcBef>
                <a:spcPts val="2133"/>
              </a:spcBef>
              <a:spcAft>
                <a:spcPts val="2133"/>
              </a:spcAft>
              <a:buSzPts val="1400"/>
              <a:buAutoNum type="romanLcPeriod"/>
              <a:defRPr/>
            </a:lvl9pPr>
          </a:lstStyle>
          <a:p>
            <a:endParaRPr/>
          </a:p>
        </p:txBody>
      </p:sp>
    </p:spTree>
    <p:extLst>
      <p:ext uri="{BB962C8B-B14F-4D97-AF65-F5344CB8AC3E}">
        <p14:creationId xmlns:p14="http://schemas.microsoft.com/office/powerpoint/2010/main" val="363800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AF011-A499-4054-89BF-A4800A68F60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66FB6E8-D956-45B5-9B4A-9D31DF466B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CDB9DB-9E62-4292-915C-1DD4134740DB}"/>
              </a:ext>
            </a:extLst>
          </p:cNvPr>
          <p:cNvSpPr>
            <a:spLocks noGrp="1"/>
          </p:cNvSpPr>
          <p:nvPr>
            <p:ph type="dt" sz="half" idx="10"/>
          </p:nvPr>
        </p:nvSpPr>
        <p:spPr/>
        <p:txBody>
          <a:bodyPr/>
          <a:lstStyle/>
          <a:p>
            <a:fld id="{76969C88-B244-455D-A017-012B25B1ACDD}" type="datetimeFigureOut">
              <a:rPr lang="en-US" smtClean="0"/>
              <a:t>1/24/2023</a:t>
            </a:fld>
            <a:endParaRPr lang="en-US"/>
          </a:p>
        </p:txBody>
      </p:sp>
      <p:sp>
        <p:nvSpPr>
          <p:cNvPr id="5" name="Footer Placeholder 4">
            <a:extLst>
              <a:ext uri="{FF2B5EF4-FFF2-40B4-BE49-F238E27FC236}">
                <a16:creationId xmlns:a16="http://schemas.microsoft.com/office/drawing/2014/main" id="{2BD462F1-BC30-4172-8353-363123A1DB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92EE8A-96DF-4D7D-B434-778324756D04}"/>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080299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8453A-F2B4-4EDB-B8FA-150267BC1A9A}"/>
              </a:ext>
            </a:extLst>
          </p:cNvPr>
          <p:cNvSpPr>
            <a:spLocks noGrp="1"/>
          </p:cNvSpPr>
          <p:nvPr>
            <p:ph type="title"/>
          </p:nvPr>
        </p:nvSpPr>
        <p:spPr>
          <a:xfrm>
            <a:off x="762000" y="1524000"/>
            <a:ext cx="10668000" cy="3038475"/>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4C46C51-ADF1-48FC-A4D9-38C369E78304}"/>
              </a:ext>
            </a:extLst>
          </p:cNvPr>
          <p:cNvSpPr>
            <a:spLocks noGrp="1"/>
          </p:cNvSpPr>
          <p:nvPr>
            <p:ph type="body" idx="1"/>
          </p:nvPr>
        </p:nvSpPr>
        <p:spPr>
          <a:xfrm>
            <a:off x="762000" y="4589463"/>
            <a:ext cx="10668000" cy="15065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C43B56-4DC7-490B-AEFD-55ED1ECFF82E}"/>
              </a:ext>
            </a:extLst>
          </p:cNvPr>
          <p:cNvSpPr>
            <a:spLocks noGrp="1"/>
          </p:cNvSpPr>
          <p:nvPr>
            <p:ph type="dt" sz="half" idx="10"/>
          </p:nvPr>
        </p:nvSpPr>
        <p:spPr/>
        <p:txBody>
          <a:bodyPr/>
          <a:lstStyle/>
          <a:p>
            <a:fld id="{76969C88-B244-455D-A017-012B25B1ACDD}" type="datetimeFigureOut">
              <a:rPr lang="en-US" smtClean="0"/>
              <a:t>1/24/2023</a:t>
            </a:fld>
            <a:endParaRPr lang="en-US"/>
          </a:p>
        </p:txBody>
      </p:sp>
      <p:sp>
        <p:nvSpPr>
          <p:cNvPr id="5" name="Footer Placeholder 4">
            <a:extLst>
              <a:ext uri="{FF2B5EF4-FFF2-40B4-BE49-F238E27FC236}">
                <a16:creationId xmlns:a16="http://schemas.microsoft.com/office/drawing/2014/main" id="{454738F8-C4B2-41D8-B627-A6DDB24B2D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F43D49-23F8-4C4B-9C30-EDC030EE6F7E}"/>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4282068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5556D-6916-42E6-8820-8A0D328A50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2747A5-C962-477F-89AA-A32385D57996}"/>
              </a:ext>
            </a:extLst>
          </p:cNvPr>
          <p:cNvSpPr>
            <a:spLocks noGrp="1"/>
          </p:cNvSpPr>
          <p:nvPr>
            <p:ph sz="half" idx="1"/>
          </p:nvPr>
        </p:nvSpPr>
        <p:spPr>
          <a:xfrm>
            <a:off x="762000" y="2285999"/>
            <a:ext cx="5151119"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CD08312-30FC-44D8-B2A9-B5CAAD9F066F}"/>
              </a:ext>
            </a:extLst>
          </p:cNvPr>
          <p:cNvSpPr>
            <a:spLocks noGrp="1"/>
          </p:cNvSpPr>
          <p:nvPr>
            <p:ph sz="half" idx="2"/>
          </p:nvPr>
        </p:nvSpPr>
        <p:spPr>
          <a:xfrm>
            <a:off x="6278879" y="2285999"/>
            <a:ext cx="5151121"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ED84EB-AF90-4F19-A376-0FE5E50F9EA5}"/>
              </a:ext>
            </a:extLst>
          </p:cNvPr>
          <p:cNvSpPr>
            <a:spLocks noGrp="1"/>
          </p:cNvSpPr>
          <p:nvPr>
            <p:ph type="dt" sz="half" idx="10"/>
          </p:nvPr>
        </p:nvSpPr>
        <p:spPr/>
        <p:txBody>
          <a:bodyPr/>
          <a:lstStyle/>
          <a:p>
            <a:fld id="{76969C88-B244-455D-A017-012B25B1ACDD}" type="datetimeFigureOut">
              <a:rPr lang="en-US" smtClean="0"/>
              <a:t>1/24/2023</a:t>
            </a:fld>
            <a:endParaRPr lang="en-US"/>
          </a:p>
        </p:txBody>
      </p:sp>
      <p:sp>
        <p:nvSpPr>
          <p:cNvPr id="6" name="Footer Placeholder 5">
            <a:extLst>
              <a:ext uri="{FF2B5EF4-FFF2-40B4-BE49-F238E27FC236}">
                <a16:creationId xmlns:a16="http://schemas.microsoft.com/office/drawing/2014/main" id="{7B838ED0-2789-41E4-A36E-83F92CA2E8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221A83-6D60-45F0-9173-5F6D2438BC36}"/>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837329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FFAE2-03F4-4A94-86C4-9305B237CA89}"/>
              </a:ext>
            </a:extLst>
          </p:cNvPr>
          <p:cNvSpPr>
            <a:spLocks noGrp="1"/>
          </p:cNvSpPr>
          <p:nvPr>
            <p:ph type="title"/>
          </p:nvPr>
        </p:nvSpPr>
        <p:spPr>
          <a:xfrm>
            <a:off x="762000" y="762000"/>
            <a:ext cx="10668000" cy="15240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BAC5A5-E184-46B6-8AB5-C8E132D3624B}"/>
              </a:ext>
            </a:extLst>
          </p:cNvPr>
          <p:cNvSpPr>
            <a:spLocks noGrp="1"/>
          </p:cNvSpPr>
          <p:nvPr>
            <p:ph type="body" idx="1"/>
          </p:nvPr>
        </p:nvSpPr>
        <p:spPr>
          <a:xfrm>
            <a:off x="762000" y="2285999"/>
            <a:ext cx="5151119"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FDCFE87-5D80-45CB-9D13-DFC9AFCEC7F9}"/>
              </a:ext>
            </a:extLst>
          </p:cNvPr>
          <p:cNvSpPr>
            <a:spLocks noGrp="1"/>
          </p:cNvSpPr>
          <p:nvPr>
            <p:ph sz="half" idx="2"/>
          </p:nvPr>
        </p:nvSpPr>
        <p:spPr>
          <a:xfrm>
            <a:off x="762000" y="3048000"/>
            <a:ext cx="5151119"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AC1E5A-8423-4749-8EDA-E13425F69658}"/>
              </a:ext>
            </a:extLst>
          </p:cNvPr>
          <p:cNvSpPr>
            <a:spLocks noGrp="1"/>
          </p:cNvSpPr>
          <p:nvPr>
            <p:ph type="body" sz="quarter" idx="3"/>
          </p:nvPr>
        </p:nvSpPr>
        <p:spPr>
          <a:xfrm>
            <a:off x="6278878" y="2286000"/>
            <a:ext cx="5151122"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832AAA-4BB8-4A3D-9C79-516F82F8001D}"/>
              </a:ext>
            </a:extLst>
          </p:cNvPr>
          <p:cNvSpPr>
            <a:spLocks noGrp="1"/>
          </p:cNvSpPr>
          <p:nvPr>
            <p:ph sz="quarter" idx="4"/>
          </p:nvPr>
        </p:nvSpPr>
        <p:spPr>
          <a:xfrm>
            <a:off x="6278878" y="3048000"/>
            <a:ext cx="5151122"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0BEC63-51D3-4C70-B804-BE9EF765AD21}"/>
              </a:ext>
            </a:extLst>
          </p:cNvPr>
          <p:cNvSpPr>
            <a:spLocks noGrp="1"/>
          </p:cNvSpPr>
          <p:nvPr>
            <p:ph type="dt" sz="half" idx="10"/>
          </p:nvPr>
        </p:nvSpPr>
        <p:spPr/>
        <p:txBody>
          <a:bodyPr/>
          <a:lstStyle/>
          <a:p>
            <a:fld id="{76969C88-B244-455D-A017-012B25B1ACDD}" type="datetimeFigureOut">
              <a:rPr lang="en-US" smtClean="0"/>
              <a:t>1/24/2023</a:t>
            </a:fld>
            <a:endParaRPr lang="en-US"/>
          </a:p>
        </p:txBody>
      </p:sp>
      <p:sp>
        <p:nvSpPr>
          <p:cNvPr id="8" name="Footer Placeholder 7">
            <a:extLst>
              <a:ext uri="{FF2B5EF4-FFF2-40B4-BE49-F238E27FC236}">
                <a16:creationId xmlns:a16="http://schemas.microsoft.com/office/drawing/2014/main" id="{735CA295-8563-402F-92C3-1F20C977C1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FA5918-109D-4342-84C0-9774A52C9E7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272164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F2662-CBD1-4498-9B6E-2961F5EF1B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F739AE-8101-4C18-8CF3-911BDF3978A8}"/>
              </a:ext>
            </a:extLst>
          </p:cNvPr>
          <p:cNvSpPr>
            <a:spLocks noGrp="1"/>
          </p:cNvSpPr>
          <p:nvPr>
            <p:ph type="dt" sz="half" idx="10"/>
          </p:nvPr>
        </p:nvSpPr>
        <p:spPr/>
        <p:txBody>
          <a:bodyPr/>
          <a:lstStyle/>
          <a:p>
            <a:fld id="{76969C88-B244-455D-A017-012B25B1ACDD}" type="datetimeFigureOut">
              <a:rPr lang="en-US" smtClean="0"/>
              <a:t>1/24/2023</a:t>
            </a:fld>
            <a:endParaRPr lang="en-US"/>
          </a:p>
        </p:txBody>
      </p:sp>
      <p:sp>
        <p:nvSpPr>
          <p:cNvPr id="4" name="Footer Placeholder 3">
            <a:extLst>
              <a:ext uri="{FF2B5EF4-FFF2-40B4-BE49-F238E27FC236}">
                <a16:creationId xmlns:a16="http://schemas.microsoft.com/office/drawing/2014/main" id="{66EB1C88-D181-449C-9BE1-E85068C188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38A2C9-E93B-4F0A-A021-9E3AEBC3FA8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549247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0AE8D9-9B42-438E-ADA6-CCFE45788460}"/>
              </a:ext>
            </a:extLst>
          </p:cNvPr>
          <p:cNvSpPr>
            <a:spLocks noGrp="1"/>
          </p:cNvSpPr>
          <p:nvPr>
            <p:ph type="dt" sz="half" idx="10"/>
          </p:nvPr>
        </p:nvSpPr>
        <p:spPr/>
        <p:txBody>
          <a:bodyPr/>
          <a:lstStyle/>
          <a:p>
            <a:fld id="{76969C88-B244-455D-A017-012B25B1ACDD}" type="datetimeFigureOut">
              <a:rPr lang="en-US" smtClean="0"/>
              <a:t>1/24/2023</a:t>
            </a:fld>
            <a:endParaRPr lang="en-US"/>
          </a:p>
        </p:txBody>
      </p:sp>
      <p:sp>
        <p:nvSpPr>
          <p:cNvPr id="3" name="Footer Placeholder 2">
            <a:extLst>
              <a:ext uri="{FF2B5EF4-FFF2-40B4-BE49-F238E27FC236}">
                <a16:creationId xmlns:a16="http://schemas.microsoft.com/office/drawing/2014/main" id="{C4F792B9-A8AF-4E13-8A25-741E89691E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3A2CF6-DBC5-4491-B213-B3CD09D3130C}"/>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597579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27076-58C8-494C-B6B1-DC86F62DDC24}"/>
              </a:ext>
            </a:extLst>
          </p:cNvPr>
          <p:cNvSpPr>
            <a:spLocks noGrp="1"/>
          </p:cNvSpPr>
          <p:nvPr>
            <p:ph type="title"/>
          </p:nvPr>
        </p:nvSpPr>
        <p:spPr>
          <a:xfrm>
            <a:off x="762000" y="761998"/>
            <a:ext cx="3810000" cy="1524002"/>
          </a:xfrm>
        </p:spPr>
        <p:txBody>
          <a:bodyPr anchor="t" anchorCtr="0"/>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F29E36-0340-452F-8D0A-1BC3F3A388CF}"/>
              </a:ext>
            </a:extLst>
          </p:cNvPr>
          <p:cNvSpPr>
            <a:spLocks noGrp="1"/>
          </p:cNvSpPr>
          <p:nvPr>
            <p:ph idx="1"/>
          </p:nvPr>
        </p:nvSpPr>
        <p:spPr>
          <a:xfrm>
            <a:off x="5334000" y="762001"/>
            <a:ext cx="6096000" cy="5334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051C2E-E587-45E8-BDB1-DFF2F2791BF6}"/>
              </a:ext>
            </a:extLst>
          </p:cNvPr>
          <p:cNvSpPr>
            <a:spLocks noGrp="1"/>
          </p:cNvSpPr>
          <p:nvPr>
            <p:ph type="body" sz="half" idx="2"/>
          </p:nvPr>
        </p:nvSpPr>
        <p:spPr>
          <a:xfrm>
            <a:off x="762000" y="2286000"/>
            <a:ext cx="3810000" cy="381000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21D993-DEDD-470E-B48B-CB053A55A119}"/>
              </a:ext>
            </a:extLst>
          </p:cNvPr>
          <p:cNvSpPr>
            <a:spLocks noGrp="1"/>
          </p:cNvSpPr>
          <p:nvPr>
            <p:ph type="dt" sz="half" idx="10"/>
          </p:nvPr>
        </p:nvSpPr>
        <p:spPr/>
        <p:txBody>
          <a:bodyPr/>
          <a:lstStyle/>
          <a:p>
            <a:fld id="{76969C88-B244-455D-A017-012B25B1ACDD}" type="datetimeFigureOut">
              <a:rPr lang="en-US" smtClean="0"/>
              <a:t>1/24/2023</a:t>
            </a:fld>
            <a:endParaRPr lang="en-US"/>
          </a:p>
        </p:txBody>
      </p:sp>
      <p:sp>
        <p:nvSpPr>
          <p:cNvPr id="6" name="Footer Placeholder 5">
            <a:extLst>
              <a:ext uri="{FF2B5EF4-FFF2-40B4-BE49-F238E27FC236}">
                <a16:creationId xmlns:a16="http://schemas.microsoft.com/office/drawing/2014/main" id="{67926C64-7401-4CA4-859F-74472AF869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108F41-F1F6-431C-9B45-8A447F188CB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1966853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104FB-422C-4023-9381-EB12F1582D44}"/>
              </a:ext>
            </a:extLst>
          </p:cNvPr>
          <p:cNvSpPr>
            <a:spLocks noGrp="1"/>
          </p:cNvSpPr>
          <p:nvPr>
            <p:ph type="title"/>
          </p:nvPr>
        </p:nvSpPr>
        <p:spPr>
          <a:xfrm>
            <a:off x="762001" y="762000"/>
            <a:ext cx="3809999" cy="1524000"/>
          </a:xfrm>
        </p:spPr>
        <p:txBody>
          <a:bodyPr anchor="t" anchorCtr="0"/>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DBA3AA-DE44-4B1F-91D1-09F67B89B941}"/>
              </a:ext>
            </a:extLst>
          </p:cNvPr>
          <p:cNvSpPr>
            <a:spLocks noGrp="1"/>
          </p:cNvSpPr>
          <p:nvPr>
            <p:ph type="pic" idx="1"/>
          </p:nvPr>
        </p:nvSpPr>
        <p:spPr>
          <a:xfrm>
            <a:off x="5334000" y="762001"/>
            <a:ext cx="6021388" cy="5334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A27B131-5117-4106-80DB-2AB208C4C953}"/>
              </a:ext>
            </a:extLst>
          </p:cNvPr>
          <p:cNvSpPr>
            <a:spLocks noGrp="1"/>
          </p:cNvSpPr>
          <p:nvPr>
            <p:ph type="body" sz="half" idx="2"/>
          </p:nvPr>
        </p:nvSpPr>
        <p:spPr>
          <a:xfrm>
            <a:off x="762001" y="2286000"/>
            <a:ext cx="3809999" cy="3810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13918A-7F23-4C72-8E80-591324A3046C}"/>
              </a:ext>
            </a:extLst>
          </p:cNvPr>
          <p:cNvSpPr>
            <a:spLocks noGrp="1"/>
          </p:cNvSpPr>
          <p:nvPr>
            <p:ph type="dt" sz="half" idx="10"/>
          </p:nvPr>
        </p:nvSpPr>
        <p:spPr/>
        <p:txBody>
          <a:bodyPr/>
          <a:lstStyle/>
          <a:p>
            <a:fld id="{76969C88-B244-455D-A017-012B25B1ACDD}" type="datetimeFigureOut">
              <a:rPr lang="en-US" smtClean="0"/>
              <a:t>1/24/2023</a:t>
            </a:fld>
            <a:endParaRPr lang="en-US"/>
          </a:p>
        </p:txBody>
      </p:sp>
      <p:sp>
        <p:nvSpPr>
          <p:cNvPr id="6" name="Footer Placeholder 5">
            <a:extLst>
              <a:ext uri="{FF2B5EF4-FFF2-40B4-BE49-F238E27FC236}">
                <a16:creationId xmlns:a16="http://schemas.microsoft.com/office/drawing/2014/main" id="{181071C8-76FE-4B83-8317-BD53C7C844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23681A-6F29-48FC-9409-319ED3E96635}"/>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992196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6EF5A53-0A64-4CA5-B9C7-1CB97CB5CF1C}"/>
              </a:ext>
            </a:extLst>
          </p:cNvPr>
          <p:cNvSpPr/>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11" name="Freeform: Shape 10">
            <a:extLst>
              <a:ext uri="{FF2B5EF4-FFF2-40B4-BE49-F238E27FC236}">
                <a16:creationId xmlns:a16="http://schemas.microsoft.com/office/drawing/2014/main" id="{34ABFBEA-4EB0-4D02-A2C0-1733CD3D6F12}"/>
              </a:ext>
            </a:extLst>
          </p:cNvPr>
          <p:cNvSpPr/>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12" name="Freeform: Shape 11">
            <a:extLst>
              <a:ext uri="{FF2B5EF4-FFF2-40B4-BE49-F238E27FC236}">
                <a16:creationId xmlns:a16="http://schemas.microsoft.com/office/drawing/2014/main" id="{19E083F6-57F4-487B-A766-EA0462B1EED8}"/>
              </a:ext>
            </a:extLst>
          </p:cNvPr>
          <p:cNvSpPr/>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 name="Title Placeholder 1">
            <a:extLst>
              <a:ext uri="{FF2B5EF4-FFF2-40B4-BE49-F238E27FC236}">
                <a16:creationId xmlns:a16="http://schemas.microsoft.com/office/drawing/2014/main" id="{A3A2F988-7148-4375-83D8-12EE5EBC7BE0}"/>
              </a:ext>
            </a:extLst>
          </p:cNvPr>
          <p:cNvSpPr>
            <a:spLocks noGrp="1"/>
          </p:cNvSpPr>
          <p:nvPr>
            <p:ph type="title"/>
          </p:nvPr>
        </p:nvSpPr>
        <p:spPr>
          <a:xfrm>
            <a:off x="762000" y="762000"/>
            <a:ext cx="10668000" cy="1524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6896238-C5B3-4F3C-97FA-890E1A51A203}"/>
              </a:ext>
            </a:extLst>
          </p:cNvPr>
          <p:cNvSpPr>
            <a:spLocks noGrp="1"/>
          </p:cNvSpPr>
          <p:nvPr>
            <p:ph type="body" idx="1"/>
          </p:nvPr>
        </p:nvSpPr>
        <p:spPr>
          <a:xfrm>
            <a:off x="762000" y="2286000"/>
            <a:ext cx="10668000" cy="38180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D6E4474-0442-4E4B-9E5B-CA7B3951C1DA}"/>
              </a:ext>
            </a:extLst>
          </p:cNvPr>
          <p:cNvSpPr>
            <a:spLocks noGrp="1"/>
          </p:cNvSpPr>
          <p:nvPr>
            <p:ph type="dt" sz="half" idx="2"/>
          </p:nvPr>
        </p:nvSpPr>
        <p:spPr>
          <a:xfrm>
            <a:off x="9389165" y="194320"/>
            <a:ext cx="2040835" cy="365125"/>
          </a:xfrm>
          <a:prstGeom prst="rect">
            <a:avLst/>
          </a:prstGeom>
        </p:spPr>
        <p:txBody>
          <a:bodyPr vert="horz" lIns="91440" tIns="45720" rIns="91440" bIns="45720" rtlCol="0" anchor="ctr"/>
          <a:lstStyle>
            <a:lvl1pPr algn="r">
              <a:defRPr sz="1200">
                <a:solidFill>
                  <a:schemeClr val="tx1">
                    <a:tint val="75000"/>
                    <a:alpha val="70000"/>
                  </a:schemeClr>
                </a:solidFill>
              </a:defRPr>
            </a:lvl1pPr>
          </a:lstStyle>
          <a:p>
            <a:fld id="{76969C88-B244-455D-A017-012B25B1ACDD}" type="datetimeFigureOut">
              <a:rPr lang="en-US" smtClean="0"/>
              <a:pPr/>
              <a:t>1/24/2023</a:t>
            </a:fld>
            <a:endParaRPr lang="en-US"/>
          </a:p>
        </p:txBody>
      </p:sp>
      <p:sp>
        <p:nvSpPr>
          <p:cNvPr id="5" name="Footer Placeholder 4">
            <a:extLst>
              <a:ext uri="{FF2B5EF4-FFF2-40B4-BE49-F238E27FC236}">
                <a16:creationId xmlns:a16="http://schemas.microsoft.com/office/drawing/2014/main" id="{E0626A98-F887-40E1-B9BA-9D93DE90E022}"/>
              </a:ext>
            </a:extLst>
          </p:cNvPr>
          <p:cNvSpPr>
            <a:spLocks noGrp="1"/>
          </p:cNvSpPr>
          <p:nvPr>
            <p:ph type="ftr" sz="quarter" idx="3"/>
          </p:nvPr>
        </p:nvSpPr>
        <p:spPr>
          <a:xfrm>
            <a:off x="761999" y="6356350"/>
            <a:ext cx="6612835" cy="365125"/>
          </a:xfrm>
          <a:prstGeom prst="rect">
            <a:avLst/>
          </a:prstGeom>
        </p:spPr>
        <p:txBody>
          <a:bodyPr vert="horz" lIns="91440" tIns="45720" rIns="91440" bIns="45720" rtlCol="0" anchor="ctr"/>
          <a:lstStyle>
            <a:lvl1pPr algn="l">
              <a:defRPr sz="1200">
                <a:solidFill>
                  <a:schemeClr val="tx1">
                    <a:tint val="75000"/>
                    <a:alpha val="70000"/>
                  </a:schemeClr>
                </a:solidFill>
              </a:defRPr>
            </a:lvl1pPr>
          </a:lstStyle>
          <a:p>
            <a:endParaRPr lang="en-US" dirty="0"/>
          </a:p>
        </p:txBody>
      </p:sp>
      <p:sp>
        <p:nvSpPr>
          <p:cNvPr id="6" name="Slide Number Placeholder 5">
            <a:extLst>
              <a:ext uri="{FF2B5EF4-FFF2-40B4-BE49-F238E27FC236}">
                <a16:creationId xmlns:a16="http://schemas.microsoft.com/office/drawing/2014/main" id="{482C8119-73F6-4713-9AD3-3628DCDFB8F2}"/>
              </a:ext>
            </a:extLst>
          </p:cNvPr>
          <p:cNvSpPr>
            <a:spLocks noGrp="1"/>
          </p:cNvSpPr>
          <p:nvPr>
            <p:ph type="sldNum" sz="quarter" idx="4"/>
          </p:nvPr>
        </p:nvSpPr>
        <p:spPr>
          <a:xfrm>
            <a:off x="9906000" y="6356350"/>
            <a:ext cx="1524000" cy="365125"/>
          </a:xfrm>
          <a:prstGeom prst="rect">
            <a:avLst/>
          </a:prstGeom>
        </p:spPr>
        <p:txBody>
          <a:bodyPr vert="horz" lIns="91440" tIns="45720" rIns="91440" bIns="45720" rtlCol="0" anchor="ctr"/>
          <a:lstStyle>
            <a:lvl1pPr algn="r">
              <a:defRPr sz="1200">
                <a:solidFill>
                  <a:schemeClr val="tx1">
                    <a:tint val="75000"/>
                    <a:alpha val="70000"/>
                  </a:schemeClr>
                </a:solidFill>
              </a:defRPr>
            </a:lvl1pPr>
          </a:lstStyle>
          <a:p>
            <a:fld id="{07CE569E-9B7C-4CB9-AB80-C0841F922CFF}" type="slidenum">
              <a:rPr lang="en-US" smtClean="0"/>
              <a:pPr/>
              <a:t>‹#›</a:t>
            </a:fld>
            <a:endParaRPr lang="en-US"/>
          </a:p>
        </p:txBody>
      </p:sp>
    </p:spTree>
    <p:extLst>
      <p:ext uri="{BB962C8B-B14F-4D97-AF65-F5344CB8AC3E}">
        <p14:creationId xmlns:p14="http://schemas.microsoft.com/office/powerpoint/2010/main" val="3112766910"/>
      </p:ext>
    </p:extLst>
  </p:cSld>
  <p:clrMap bg1="dk1" tx1="lt1" bg2="dk2" tx2="lt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18" r:id="rId6"/>
    <p:sldLayoutId id="2147483714" r:id="rId7"/>
    <p:sldLayoutId id="2147483715" r:id="rId8"/>
    <p:sldLayoutId id="2147483716" r:id="rId9"/>
    <p:sldLayoutId id="2147483717" r:id="rId10"/>
    <p:sldLayoutId id="2147483719" r:id="rId11"/>
    <p:sldLayoutId id="214748372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25000"/>
        </a:lnSpc>
        <a:spcBef>
          <a:spcPts val="1000"/>
        </a:spcBef>
        <a:buFont typeface="Arial" panose="020B0604020202020204" pitchFamily="34" charset="0"/>
        <a:buChar char="•"/>
        <a:defRPr sz="2800" kern="1200">
          <a:solidFill>
            <a:schemeClr val="tx1">
              <a:alpha val="70000"/>
            </a:schemeClr>
          </a:solidFill>
          <a:latin typeface="+mn-lt"/>
          <a:ea typeface="+mn-ea"/>
          <a:cs typeface="+mn-cs"/>
        </a:defRPr>
      </a:lvl1pPr>
      <a:lvl2pPr marL="685800" indent="-228600" algn="l" defTabSz="914400" rtl="0" eaLnBrk="1" latinLnBrk="0" hangingPunct="1">
        <a:lnSpc>
          <a:spcPct val="125000"/>
        </a:lnSpc>
        <a:spcBef>
          <a:spcPts val="500"/>
        </a:spcBef>
        <a:buFont typeface="Arial" panose="020B0604020202020204" pitchFamily="34" charset="0"/>
        <a:buChar char="•"/>
        <a:defRPr sz="2400" kern="1200">
          <a:solidFill>
            <a:schemeClr val="tx1">
              <a:alpha val="70000"/>
            </a:schemeClr>
          </a:solidFill>
          <a:latin typeface="+mn-lt"/>
          <a:ea typeface="+mn-ea"/>
          <a:cs typeface="+mn-cs"/>
        </a:defRPr>
      </a:lvl2pPr>
      <a:lvl3pPr marL="1143000" indent="-228600" algn="l" defTabSz="914400" rtl="0" eaLnBrk="1" latinLnBrk="0" hangingPunct="1">
        <a:lnSpc>
          <a:spcPct val="125000"/>
        </a:lnSpc>
        <a:spcBef>
          <a:spcPts val="500"/>
        </a:spcBef>
        <a:buFont typeface="Arial" panose="020B0604020202020204" pitchFamily="34" charset="0"/>
        <a:buChar char="•"/>
        <a:defRPr sz="2000" kern="1200">
          <a:solidFill>
            <a:schemeClr val="tx1">
              <a:alpha val="70000"/>
            </a:schemeClr>
          </a:solidFill>
          <a:latin typeface="+mn-lt"/>
          <a:ea typeface="+mn-ea"/>
          <a:cs typeface="+mn-cs"/>
        </a:defRPr>
      </a:lvl3pPr>
      <a:lvl4pPr marL="16002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4pPr>
      <a:lvl5pPr marL="20574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ustomXml" Target="../ink/ink1.xml"/><Relationship Id="rId1" Type="http://schemas.openxmlformats.org/officeDocument/2006/relationships/slideLayout" Target="../slideLayouts/slideLayout2.xml"/><Relationship Id="rId6" Type="http://schemas.openxmlformats.org/officeDocument/2006/relationships/customXml" Target="../ink/ink3.xml"/><Relationship Id="rId5" Type="http://schemas.openxmlformats.org/officeDocument/2006/relationships/image" Target="../media/image3.png"/><Relationship Id="rId4" Type="http://schemas.openxmlformats.org/officeDocument/2006/relationships/customXml" Target="../ink/ink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2.png"/><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40.jpeg"/><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41.jpeg"/><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lusy.fri.uni-lj.si/ucbenik/" TargetMode="External"/><Relationship Id="rId2" Type="http://schemas.openxmlformats.org/officeDocument/2006/relationships/hyperlink" Target="https://digitalna.uni-lj.si/steamcolab/"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lusy.fri.uni-lj.si/ucbeni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customXml" Target="../ink/ink5.xml"/><Relationship Id="rId5" Type="http://schemas.openxmlformats.org/officeDocument/2006/relationships/image" Target="../media/image7.png"/><Relationship Id="rId4" Type="http://schemas.openxmlformats.org/officeDocument/2006/relationships/customXml" Target="../ink/ink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A18C9FB-EC4C-4DAE-8F7D-C6E5AF607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4" name="Picture 3" descr="Jigsaw puzzles in plastic figures">
            <a:extLst>
              <a:ext uri="{FF2B5EF4-FFF2-40B4-BE49-F238E27FC236}">
                <a16:creationId xmlns:a16="http://schemas.microsoft.com/office/drawing/2014/main" id="{F64A30BE-064D-C713-FE5C-3196AA4412CD}"/>
              </a:ext>
            </a:extLst>
          </p:cNvPr>
          <p:cNvPicPr>
            <a:picLocks noChangeAspect="1"/>
          </p:cNvPicPr>
          <p:nvPr/>
        </p:nvPicPr>
        <p:blipFill rotWithShape="1">
          <a:blip r:embed="rId2"/>
          <a:srcRect l="21306" r="17138"/>
          <a:stretch/>
        </p:blipFill>
        <p:spPr>
          <a:xfrm>
            <a:off x="20" y="10"/>
            <a:ext cx="6095980" cy="6857990"/>
          </a:xfrm>
          <a:custGeom>
            <a:avLst/>
            <a:gdLst/>
            <a:ahLst/>
            <a:cxnLst/>
            <a:rect l="l" t="t" r="r" b="b"/>
            <a:pathLst>
              <a:path w="6096000" h="6858000">
                <a:moveTo>
                  <a:pt x="0" y="0"/>
                </a:moveTo>
                <a:lnTo>
                  <a:pt x="2758239" y="0"/>
                </a:lnTo>
                <a:lnTo>
                  <a:pt x="2916747" y="218181"/>
                </a:lnTo>
                <a:cubicBezTo>
                  <a:pt x="3525935" y="1023180"/>
                  <a:pt x="4281133" y="1818277"/>
                  <a:pt x="4839749" y="2631787"/>
                </a:cubicBezTo>
                <a:cubicBezTo>
                  <a:pt x="5571203" y="3696928"/>
                  <a:pt x="6122704" y="4799581"/>
                  <a:pt x="6095001" y="5672947"/>
                </a:cubicBezTo>
                <a:cubicBezTo>
                  <a:pt x="6083564" y="6040467"/>
                  <a:pt x="5972980" y="6348559"/>
                  <a:pt x="5792922" y="6612444"/>
                </a:cubicBezTo>
                <a:cubicBezTo>
                  <a:pt x="5755410" y="6667420"/>
                  <a:pt x="5714882" y="6720477"/>
                  <a:pt x="5671607" y="6771753"/>
                </a:cubicBezTo>
                <a:lnTo>
                  <a:pt x="5591643" y="6858000"/>
                </a:lnTo>
                <a:lnTo>
                  <a:pt x="0" y="6858000"/>
                </a:lnTo>
                <a:close/>
              </a:path>
            </a:pathLst>
          </a:custGeom>
        </p:spPr>
      </p:pic>
      <p:sp>
        <p:nvSpPr>
          <p:cNvPr id="11" name="Freeform: Shape 10">
            <a:extLst>
              <a:ext uri="{FF2B5EF4-FFF2-40B4-BE49-F238E27FC236}">
                <a16:creationId xmlns:a16="http://schemas.microsoft.com/office/drawing/2014/main" id="{55F5D1E8-E605-4EFC-8912-6E191F84FE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7789134">
            <a:off x="2400596" y="454890"/>
            <a:ext cx="3969651" cy="5948221"/>
          </a:xfrm>
          <a:custGeom>
            <a:avLst/>
            <a:gdLst>
              <a:gd name="connsiteX0" fmla="*/ 4594048 w 9861488"/>
              <a:gd name="connsiteY0" fmla="*/ 11458472 h 11458472"/>
              <a:gd name="connsiteX1" fmla="*/ 0 w 9861488"/>
              <a:gd name="connsiteY1" fmla="*/ 5948221 h 11458472"/>
              <a:gd name="connsiteX2" fmla="*/ 1863 w 9861488"/>
              <a:gd name="connsiteY2" fmla="*/ 5698862 h 11458472"/>
              <a:gd name="connsiteX3" fmla="*/ 320025 w 9861488"/>
              <a:gd name="connsiteY3" fmla="*/ 3799836 h 11458472"/>
              <a:gd name="connsiteX4" fmla="*/ 3430486 w 9861488"/>
              <a:gd name="connsiteY4" fmla="*/ 295907 h 11458472"/>
              <a:gd name="connsiteX5" fmla="*/ 3863859 w 9861488"/>
              <a:gd name="connsiteY5" fmla="*/ 55612 h 11458472"/>
              <a:gd name="connsiteX6" fmla="*/ 3969651 w 9861488"/>
              <a:gd name="connsiteY6" fmla="*/ 0 h 11458472"/>
              <a:gd name="connsiteX7" fmla="*/ 9861488 w 9861488"/>
              <a:gd name="connsiteY7" fmla="*/ 7066862 h 11458472"/>
              <a:gd name="connsiteX8" fmla="*/ 4594048 w 9861488"/>
              <a:gd name="connsiteY8" fmla="*/ 11458472 h 11458472"/>
              <a:gd name="connsiteX0" fmla="*/ 0 w 9861488"/>
              <a:gd name="connsiteY0" fmla="*/ 5948221 h 11549912"/>
              <a:gd name="connsiteX1" fmla="*/ 1863 w 9861488"/>
              <a:gd name="connsiteY1" fmla="*/ 5698862 h 11549912"/>
              <a:gd name="connsiteX2" fmla="*/ 320025 w 9861488"/>
              <a:gd name="connsiteY2" fmla="*/ 3799836 h 11549912"/>
              <a:gd name="connsiteX3" fmla="*/ 3430486 w 9861488"/>
              <a:gd name="connsiteY3" fmla="*/ 295907 h 11549912"/>
              <a:gd name="connsiteX4" fmla="*/ 3863859 w 9861488"/>
              <a:gd name="connsiteY4" fmla="*/ 55612 h 11549912"/>
              <a:gd name="connsiteX5" fmla="*/ 3969651 w 9861488"/>
              <a:gd name="connsiteY5" fmla="*/ 0 h 11549912"/>
              <a:gd name="connsiteX6" fmla="*/ 9861488 w 9861488"/>
              <a:gd name="connsiteY6" fmla="*/ 7066862 h 11549912"/>
              <a:gd name="connsiteX7" fmla="*/ 4685488 w 9861488"/>
              <a:gd name="connsiteY7" fmla="*/ 11549912 h 11549912"/>
              <a:gd name="connsiteX0" fmla="*/ 0 w 9861488"/>
              <a:gd name="connsiteY0" fmla="*/ 5948221 h 7066862"/>
              <a:gd name="connsiteX1" fmla="*/ 1863 w 9861488"/>
              <a:gd name="connsiteY1" fmla="*/ 5698862 h 7066862"/>
              <a:gd name="connsiteX2" fmla="*/ 320025 w 9861488"/>
              <a:gd name="connsiteY2" fmla="*/ 3799836 h 7066862"/>
              <a:gd name="connsiteX3" fmla="*/ 3430486 w 9861488"/>
              <a:gd name="connsiteY3" fmla="*/ 295907 h 7066862"/>
              <a:gd name="connsiteX4" fmla="*/ 3863859 w 9861488"/>
              <a:gd name="connsiteY4" fmla="*/ 55612 h 7066862"/>
              <a:gd name="connsiteX5" fmla="*/ 3969651 w 9861488"/>
              <a:gd name="connsiteY5" fmla="*/ 0 h 7066862"/>
              <a:gd name="connsiteX6" fmla="*/ 9861488 w 9861488"/>
              <a:gd name="connsiteY6" fmla="*/ 7066862 h 7066862"/>
              <a:gd name="connsiteX0" fmla="*/ 0 w 3969651"/>
              <a:gd name="connsiteY0" fmla="*/ 5948221 h 5948221"/>
              <a:gd name="connsiteX1" fmla="*/ 1863 w 3969651"/>
              <a:gd name="connsiteY1" fmla="*/ 5698862 h 5948221"/>
              <a:gd name="connsiteX2" fmla="*/ 320025 w 3969651"/>
              <a:gd name="connsiteY2" fmla="*/ 3799836 h 5948221"/>
              <a:gd name="connsiteX3" fmla="*/ 3430486 w 3969651"/>
              <a:gd name="connsiteY3" fmla="*/ 295907 h 5948221"/>
              <a:gd name="connsiteX4" fmla="*/ 3863859 w 3969651"/>
              <a:gd name="connsiteY4" fmla="*/ 55612 h 5948221"/>
              <a:gd name="connsiteX5" fmla="*/ 3969651 w 3969651"/>
              <a:gd name="connsiteY5" fmla="*/ 0 h 5948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9651" h="5948221">
                <a:moveTo>
                  <a:pt x="0" y="5948221"/>
                </a:moveTo>
                <a:lnTo>
                  <a:pt x="1863" y="5698862"/>
                </a:lnTo>
                <a:cubicBezTo>
                  <a:pt x="27184" y="5017139"/>
                  <a:pt x="133214" y="4368297"/>
                  <a:pt x="320025" y="3799836"/>
                </a:cubicBezTo>
                <a:cubicBezTo>
                  <a:pt x="810579" y="2305232"/>
                  <a:pt x="2027133" y="1118138"/>
                  <a:pt x="3430486" y="295907"/>
                </a:cubicBezTo>
                <a:cubicBezTo>
                  <a:pt x="3545941" y="228312"/>
                  <a:pt x="3692079" y="146862"/>
                  <a:pt x="3863859" y="55612"/>
                </a:cubicBezTo>
                <a:lnTo>
                  <a:pt x="3969651" y="0"/>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5" name="Rectangle 1">
            <a:extLst>
              <a:ext uri="{FF2B5EF4-FFF2-40B4-BE49-F238E27FC236}">
                <a16:creationId xmlns:a16="http://schemas.microsoft.com/office/drawing/2014/main" id="{E8F0D262-970D-4CAA-9514-D5A0DDFCAA22}"/>
              </a:ext>
            </a:extLst>
          </p:cNvPr>
          <p:cNvSpPr>
            <a:spLocks noGrp="1" noChangeArrowheads="1"/>
          </p:cNvSpPr>
          <p:nvPr>
            <p:ph type="ctrTitle"/>
          </p:nvPr>
        </p:nvSpPr>
        <p:spPr bwMode="auto">
          <a:xfrm>
            <a:off x="6201383" y="489443"/>
            <a:ext cx="4946515"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sl-SI" sz="5400" b="0" i="0" u="none" strike="noStrike" cap="none" normalizeH="0" baseline="0" dirty="0" err="1">
                <a:ln>
                  <a:noFill/>
                </a:ln>
                <a:solidFill>
                  <a:schemeClr val="tx1"/>
                </a:solidFill>
                <a:effectLst/>
                <a:latin typeface="Arial" panose="020B0604020202020204" pitchFamily="34" charset="0"/>
              </a:rPr>
              <a:t>Povezovanje</a:t>
            </a:r>
            <a:r>
              <a:rPr kumimoji="0" lang="en-US" altLang="sl-SI" sz="5400" b="0" i="0" u="none" strike="noStrike" cap="none" normalizeH="0" baseline="0" dirty="0">
                <a:ln>
                  <a:noFill/>
                </a:ln>
                <a:solidFill>
                  <a:schemeClr val="tx1"/>
                </a:solidFill>
                <a:effectLst/>
                <a:latin typeface="Arial" panose="020B0604020202020204" pitchFamily="34" charset="0"/>
              </a:rPr>
              <a:t> </a:t>
            </a:r>
            <a:r>
              <a:rPr kumimoji="0" lang="en-US" altLang="sl-SI" sz="5400" b="0" i="0" u="none" strike="noStrike" cap="none" normalizeH="0" baseline="0" dirty="0" err="1">
                <a:ln>
                  <a:noFill/>
                </a:ln>
                <a:solidFill>
                  <a:schemeClr val="tx1"/>
                </a:solidFill>
                <a:effectLst/>
                <a:latin typeface="Arial" panose="020B0604020202020204" pitchFamily="34" charset="0"/>
              </a:rPr>
              <a:t>računalništva</a:t>
            </a:r>
            <a:r>
              <a:rPr kumimoji="0" lang="en-US" altLang="sl-SI" sz="5400" b="0" i="0" u="none" strike="noStrike" cap="none" normalizeH="0" baseline="0" dirty="0">
                <a:ln>
                  <a:noFill/>
                </a:ln>
                <a:solidFill>
                  <a:schemeClr val="tx1"/>
                </a:solidFill>
                <a:effectLst/>
                <a:latin typeface="Arial" panose="020B0604020202020204" pitchFamily="34" charset="0"/>
              </a:rPr>
              <a:t> in MINUT </a:t>
            </a:r>
            <a:r>
              <a:rPr kumimoji="0" lang="en-US" altLang="sl-SI" sz="5400" b="0" i="0" u="none" strike="noStrike" cap="none" normalizeH="0" baseline="0" dirty="0" err="1">
                <a:ln>
                  <a:noFill/>
                </a:ln>
                <a:solidFill>
                  <a:schemeClr val="tx1"/>
                </a:solidFill>
                <a:effectLst/>
                <a:latin typeface="Arial" panose="020B0604020202020204" pitchFamily="34" charset="0"/>
              </a:rPr>
              <a:t>predmetov</a:t>
            </a:r>
            <a:endParaRPr kumimoji="0" lang="sl-SI" altLang="sl-SI" sz="5400" b="0" i="0" u="none" strike="noStrike" cap="none" normalizeH="0" baseline="0" dirty="0">
              <a:ln>
                <a:noFill/>
              </a:ln>
              <a:solidFill>
                <a:schemeClr val="tx1"/>
              </a:solidFill>
              <a:effectLst/>
              <a:latin typeface="Arial" panose="020B0604020202020204" pitchFamily="34" charset="0"/>
            </a:endParaRPr>
          </a:p>
        </p:txBody>
      </p:sp>
      <p:sp>
        <p:nvSpPr>
          <p:cNvPr id="6" name="Podnaslov 5">
            <a:extLst>
              <a:ext uri="{FF2B5EF4-FFF2-40B4-BE49-F238E27FC236}">
                <a16:creationId xmlns:a16="http://schemas.microsoft.com/office/drawing/2014/main" id="{289B8997-1E1B-4A61-967C-263CC7ABC1D7}"/>
              </a:ext>
            </a:extLst>
          </p:cNvPr>
          <p:cNvSpPr>
            <a:spLocks noGrp="1"/>
          </p:cNvSpPr>
          <p:nvPr>
            <p:ph type="subTitle" idx="1"/>
          </p:nvPr>
        </p:nvSpPr>
        <p:spPr/>
        <p:txBody>
          <a:bodyPr/>
          <a:lstStyle/>
          <a:p>
            <a:endParaRPr lang="sl-SI"/>
          </a:p>
        </p:txBody>
      </p:sp>
    </p:spTree>
    <p:extLst>
      <p:ext uri="{BB962C8B-B14F-4D97-AF65-F5344CB8AC3E}">
        <p14:creationId xmlns:p14="http://schemas.microsoft.com/office/powerpoint/2010/main" val="3284523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EFB1158-5E0A-732C-2B1A-E7ED3A68A60D}"/>
              </a:ext>
            </a:extLst>
          </p:cNvPr>
          <p:cNvSpPr>
            <a:spLocks noGrp="1"/>
          </p:cNvSpPr>
          <p:nvPr>
            <p:ph type="title"/>
          </p:nvPr>
        </p:nvSpPr>
        <p:spPr/>
        <p:txBody>
          <a:bodyPr/>
          <a:lstStyle/>
          <a:p>
            <a:r>
              <a:rPr lang="en-US" dirty="0"/>
              <a:t>V </a:t>
            </a:r>
            <a:r>
              <a:rPr lang="en-US" dirty="0" err="1"/>
              <a:t>okviru</a:t>
            </a:r>
            <a:r>
              <a:rPr lang="en-US" dirty="0"/>
              <a:t> </a:t>
            </a:r>
            <a:r>
              <a:rPr lang="en-US" dirty="0" err="1"/>
              <a:t>tega</a:t>
            </a:r>
            <a:r>
              <a:rPr lang="en-US" dirty="0"/>
              <a:t> </a:t>
            </a:r>
            <a:r>
              <a:rPr lang="en-US" dirty="0" err="1"/>
              <a:t>projekta</a:t>
            </a:r>
            <a:endParaRPr lang="sl-SI" dirty="0"/>
          </a:p>
        </p:txBody>
      </p:sp>
      <p:sp>
        <p:nvSpPr>
          <p:cNvPr id="3" name="Označba mesta vsebine 2">
            <a:extLst>
              <a:ext uri="{FF2B5EF4-FFF2-40B4-BE49-F238E27FC236}">
                <a16:creationId xmlns:a16="http://schemas.microsoft.com/office/drawing/2014/main" id="{CF4B008E-1A9D-3540-2D10-A8018FC17A23}"/>
              </a:ext>
            </a:extLst>
          </p:cNvPr>
          <p:cNvSpPr>
            <a:spLocks noGrp="1"/>
          </p:cNvSpPr>
          <p:nvPr>
            <p:ph idx="1"/>
          </p:nvPr>
        </p:nvSpPr>
        <p:spPr/>
        <p:txBody>
          <a:bodyPr/>
          <a:lstStyle/>
          <a:p>
            <a:r>
              <a:rPr lang="en-US" dirty="0" err="1"/>
              <a:t>Seminarji</a:t>
            </a:r>
            <a:r>
              <a:rPr lang="en-US" dirty="0"/>
              <a:t> </a:t>
            </a:r>
            <a:r>
              <a:rPr lang="en-US" dirty="0" err="1"/>
              <a:t>sami</a:t>
            </a:r>
            <a:r>
              <a:rPr lang="en-US" dirty="0"/>
              <a:t> </a:t>
            </a:r>
            <a:r>
              <a:rPr lang="en-US" dirty="0" err="1"/>
              <a:t>potekajo</a:t>
            </a:r>
            <a:r>
              <a:rPr lang="en-US" dirty="0"/>
              <a:t> (in so </a:t>
            </a:r>
            <a:r>
              <a:rPr lang="en-US" dirty="0" err="1"/>
              <a:t>finasirani</a:t>
            </a:r>
            <a:r>
              <a:rPr lang="en-US" dirty="0"/>
              <a:t>) v </a:t>
            </a:r>
            <a:r>
              <a:rPr lang="en-US" dirty="0" err="1"/>
              <a:t>sklopi</a:t>
            </a:r>
            <a:r>
              <a:rPr lang="en-US" dirty="0"/>
              <a:t> </a:t>
            </a:r>
            <a:r>
              <a:rPr lang="en-US" dirty="0" err="1"/>
              <a:t>strokovnega</a:t>
            </a:r>
            <a:r>
              <a:rPr lang="en-US" dirty="0"/>
              <a:t> </a:t>
            </a:r>
            <a:r>
              <a:rPr lang="en-US" dirty="0" err="1"/>
              <a:t>spopolnjevanja</a:t>
            </a:r>
            <a:r>
              <a:rPr lang="en-US" dirty="0"/>
              <a:t> </a:t>
            </a:r>
            <a:r>
              <a:rPr lang="en-US" dirty="0" err="1"/>
              <a:t>učiteljev</a:t>
            </a:r>
            <a:endParaRPr lang="en-US" dirty="0"/>
          </a:p>
          <a:p>
            <a:r>
              <a:rPr lang="en-US" dirty="0"/>
              <a:t>"Ta </a:t>
            </a:r>
            <a:r>
              <a:rPr lang="en-US" dirty="0" err="1"/>
              <a:t>projekt</a:t>
            </a:r>
            <a:r>
              <a:rPr lang="en-US" dirty="0"/>
              <a:t>" </a:t>
            </a:r>
          </a:p>
          <a:p>
            <a:pPr lvl="1"/>
            <a:r>
              <a:rPr lang="en-US" dirty="0" err="1"/>
              <a:t>Objavljanje</a:t>
            </a:r>
            <a:r>
              <a:rPr lang="en-US" dirty="0"/>
              <a:t> </a:t>
            </a:r>
            <a:r>
              <a:rPr lang="en-US" dirty="0" err="1"/>
              <a:t>posnetkov</a:t>
            </a:r>
            <a:endParaRPr lang="en-US" dirty="0"/>
          </a:p>
          <a:p>
            <a:pPr lvl="1"/>
            <a:r>
              <a:rPr lang="en-US" dirty="0" err="1"/>
              <a:t>Urejanje</a:t>
            </a:r>
            <a:endParaRPr lang="en-US" dirty="0"/>
          </a:p>
          <a:p>
            <a:pPr lvl="1"/>
            <a:r>
              <a:rPr lang="en-US" dirty="0" err="1"/>
              <a:t>Spremljanje</a:t>
            </a:r>
            <a:r>
              <a:rPr lang="en-US" dirty="0"/>
              <a:t> </a:t>
            </a:r>
            <a:r>
              <a:rPr lang="en-US" dirty="0" err="1"/>
              <a:t>komentarjev</a:t>
            </a:r>
            <a:r>
              <a:rPr lang="en-US" dirty="0"/>
              <a:t> …</a:t>
            </a:r>
            <a:endParaRPr lang="sl-SI" dirty="0"/>
          </a:p>
        </p:txBody>
      </p:sp>
    </p:spTree>
    <p:extLst>
      <p:ext uri="{BB962C8B-B14F-4D97-AF65-F5344CB8AC3E}">
        <p14:creationId xmlns:p14="http://schemas.microsoft.com/office/powerpoint/2010/main" val="1482692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A6EF5A53-0A64-4CA5-B9C7-1CB97CB5C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13" name="Freeform: Shape 12">
            <a:extLst>
              <a:ext uri="{FF2B5EF4-FFF2-40B4-BE49-F238E27FC236}">
                <a16:creationId xmlns:a16="http://schemas.microsoft.com/office/drawing/2014/main" id="{34ABFBEA-4EB0-4D02-A2C0-1733CD3D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15" name="Freeform: Shape 14">
            <a:extLst>
              <a:ext uri="{FF2B5EF4-FFF2-40B4-BE49-F238E27FC236}">
                <a16:creationId xmlns:a16="http://schemas.microsoft.com/office/drawing/2014/main" id="{19E083F6-57F4-487B-A766-EA0462B1E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17" name="Rectangle 16">
            <a:extLst>
              <a:ext uri="{FF2B5EF4-FFF2-40B4-BE49-F238E27FC236}">
                <a16:creationId xmlns:a16="http://schemas.microsoft.com/office/drawing/2014/main" id="{7A18C9FB-EC4C-4DAE-8F7D-C6E5AF607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B15E4E"/>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9" name="Freeform: Shape 18">
            <a:extLst>
              <a:ext uri="{FF2B5EF4-FFF2-40B4-BE49-F238E27FC236}">
                <a16:creationId xmlns:a16="http://schemas.microsoft.com/office/drawing/2014/main" id="{4A8FDA66-67B4-4DBE-8354-C26F91ADB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1999" cy="6857999"/>
          </a:xfrm>
          <a:custGeom>
            <a:avLst/>
            <a:gdLst>
              <a:gd name="connsiteX0" fmla="*/ 0 w 12191999"/>
              <a:gd name="connsiteY0" fmla="*/ 0 h 6857999"/>
              <a:gd name="connsiteX1" fmla="*/ 12191999 w 12191999"/>
              <a:gd name="connsiteY1" fmla="*/ 0 h 6857999"/>
              <a:gd name="connsiteX2" fmla="*/ 12191999 w 12191999"/>
              <a:gd name="connsiteY2" fmla="*/ 6857999 h 6857999"/>
              <a:gd name="connsiteX3" fmla="*/ 0 w 12191999"/>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2191999" h="6857999">
                <a:moveTo>
                  <a:pt x="0" y="0"/>
                </a:moveTo>
                <a:lnTo>
                  <a:pt x="12191999" y="0"/>
                </a:lnTo>
                <a:lnTo>
                  <a:pt x="12191999" y="6857999"/>
                </a:lnTo>
                <a:lnTo>
                  <a:pt x="0" y="6857999"/>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3B2B1500-BB55-471C-8A9E-67288297EC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9224"/>
            <a:ext cx="6305549" cy="6328777"/>
          </a:xfrm>
          <a:custGeom>
            <a:avLst/>
            <a:gdLst>
              <a:gd name="connsiteX0" fmla="*/ 0 w 4212773"/>
              <a:gd name="connsiteY0" fmla="*/ 0 h 6498740"/>
              <a:gd name="connsiteX1" fmla="*/ 159023 w 4212773"/>
              <a:gd name="connsiteY1" fmla="*/ 12872 h 6498740"/>
              <a:gd name="connsiteX2" fmla="*/ 1697597 w 4212773"/>
              <a:gd name="connsiteY2" fmla="*/ 306418 h 6498740"/>
              <a:gd name="connsiteX3" fmla="*/ 4047822 w 4212773"/>
              <a:gd name="connsiteY3" fmla="*/ 3511272 h 6498740"/>
              <a:gd name="connsiteX4" fmla="*/ 3551503 w 4212773"/>
              <a:gd name="connsiteY4" fmla="*/ 6184235 h 6498740"/>
              <a:gd name="connsiteX5" fmla="*/ 3163159 w 4212773"/>
              <a:gd name="connsiteY5" fmla="*/ 6459073 h 6498740"/>
              <a:gd name="connsiteX6" fmla="*/ 3092077 w 4212773"/>
              <a:gd name="connsiteY6" fmla="*/ 6498740 h 6498740"/>
              <a:gd name="connsiteX7" fmla="*/ 0 w 4212773"/>
              <a:gd name="connsiteY7" fmla="*/ 6498740 h 6498740"/>
              <a:gd name="connsiteX8" fmla="*/ 0 w 4212773"/>
              <a:gd name="connsiteY8" fmla="*/ 0 h 6498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12773" h="6498740">
                <a:moveTo>
                  <a:pt x="0" y="0"/>
                </a:moveTo>
                <a:lnTo>
                  <a:pt x="159023" y="12872"/>
                </a:lnTo>
                <a:cubicBezTo>
                  <a:pt x="659101" y="63644"/>
                  <a:pt x="1176498" y="175345"/>
                  <a:pt x="1697597" y="306418"/>
                </a:cubicBezTo>
                <a:cubicBezTo>
                  <a:pt x="3312474" y="712392"/>
                  <a:pt x="3742395" y="1999786"/>
                  <a:pt x="4047822" y="3511272"/>
                </a:cubicBezTo>
                <a:cubicBezTo>
                  <a:pt x="4252232" y="4523358"/>
                  <a:pt x="4422733" y="5443193"/>
                  <a:pt x="3551503" y="6184235"/>
                </a:cubicBezTo>
                <a:cubicBezTo>
                  <a:pt x="3429343" y="6288166"/>
                  <a:pt x="3299185" y="6378784"/>
                  <a:pt x="3163159" y="6459073"/>
                </a:cubicBezTo>
                <a:lnTo>
                  <a:pt x="3092077" y="6498740"/>
                </a:lnTo>
                <a:lnTo>
                  <a:pt x="0" y="6498740"/>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3045E22C-A99D-41BB-AF14-EF1B1E745A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36525"/>
            <a:ext cx="6130391" cy="6721476"/>
          </a:xfrm>
          <a:custGeom>
            <a:avLst/>
            <a:gdLst>
              <a:gd name="connsiteX0" fmla="*/ 0 w 4033589"/>
              <a:gd name="connsiteY0" fmla="*/ 0 h 6858000"/>
              <a:gd name="connsiteX1" fmla="*/ 1878934 w 4033589"/>
              <a:gd name="connsiteY1" fmla="*/ 0 h 6858000"/>
              <a:gd name="connsiteX2" fmla="*/ 1882313 w 4033589"/>
              <a:gd name="connsiteY2" fmla="*/ 2021 h 6858000"/>
              <a:gd name="connsiteX3" fmla="*/ 3475371 w 4033589"/>
              <a:gd name="connsiteY3" fmla="*/ 1517967 h 6858000"/>
              <a:gd name="connsiteX4" fmla="*/ 3975977 w 4033589"/>
              <a:gd name="connsiteY4" fmla="*/ 4379386 h 6858000"/>
              <a:gd name="connsiteX5" fmla="*/ 3312864 w 4033589"/>
              <a:gd name="connsiteY5" fmla="*/ 6852362 h 6858000"/>
              <a:gd name="connsiteX6" fmla="*/ 3310593 w 4033589"/>
              <a:gd name="connsiteY6" fmla="*/ 6858000 h 6858000"/>
              <a:gd name="connsiteX7" fmla="*/ 0 w 4033589"/>
              <a:gd name="connsiteY7" fmla="*/ 6858000 h 6858000"/>
              <a:gd name="connsiteX8" fmla="*/ 0 w 4033589"/>
              <a:gd name="connsiteY8" fmla="*/ 0 h 6858000"/>
              <a:gd name="connsiteX0" fmla="*/ 0 w 4033589"/>
              <a:gd name="connsiteY0" fmla="*/ 6858000 h 6858000"/>
              <a:gd name="connsiteX1" fmla="*/ 1878934 w 4033589"/>
              <a:gd name="connsiteY1" fmla="*/ 0 h 6858000"/>
              <a:gd name="connsiteX2" fmla="*/ 1882313 w 4033589"/>
              <a:gd name="connsiteY2" fmla="*/ 2021 h 6858000"/>
              <a:gd name="connsiteX3" fmla="*/ 3475371 w 4033589"/>
              <a:gd name="connsiteY3" fmla="*/ 1517967 h 6858000"/>
              <a:gd name="connsiteX4" fmla="*/ 3975977 w 4033589"/>
              <a:gd name="connsiteY4" fmla="*/ 4379386 h 6858000"/>
              <a:gd name="connsiteX5" fmla="*/ 3312864 w 4033589"/>
              <a:gd name="connsiteY5" fmla="*/ 6852362 h 6858000"/>
              <a:gd name="connsiteX6" fmla="*/ 3310593 w 4033589"/>
              <a:gd name="connsiteY6" fmla="*/ 6858000 h 6858000"/>
              <a:gd name="connsiteX7" fmla="*/ 0 w 4033589"/>
              <a:gd name="connsiteY7" fmla="*/ 6858000 h 6858000"/>
              <a:gd name="connsiteX0" fmla="*/ 1787494 w 3942149"/>
              <a:gd name="connsiteY0" fmla="*/ 0 h 6949440"/>
              <a:gd name="connsiteX1" fmla="*/ 1790873 w 3942149"/>
              <a:gd name="connsiteY1" fmla="*/ 2021 h 6949440"/>
              <a:gd name="connsiteX2" fmla="*/ 3383931 w 3942149"/>
              <a:gd name="connsiteY2" fmla="*/ 1517967 h 6949440"/>
              <a:gd name="connsiteX3" fmla="*/ 3884537 w 3942149"/>
              <a:gd name="connsiteY3" fmla="*/ 4379386 h 6949440"/>
              <a:gd name="connsiteX4" fmla="*/ 3221424 w 3942149"/>
              <a:gd name="connsiteY4" fmla="*/ 6852362 h 6949440"/>
              <a:gd name="connsiteX5" fmla="*/ 3219153 w 3942149"/>
              <a:gd name="connsiteY5" fmla="*/ 6858000 h 6949440"/>
              <a:gd name="connsiteX6" fmla="*/ 0 w 3942149"/>
              <a:gd name="connsiteY6" fmla="*/ 6949440 h 6949440"/>
              <a:gd name="connsiteX0" fmla="*/ 1787494 w 3942149"/>
              <a:gd name="connsiteY0" fmla="*/ 0 h 6949440"/>
              <a:gd name="connsiteX1" fmla="*/ 1790873 w 3942149"/>
              <a:gd name="connsiteY1" fmla="*/ 2021 h 6949440"/>
              <a:gd name="connsiteX2" fmla="*/ 3383931 w 3942149"/>
              <a:gd name="connsiteY2" fmla="*/ 1517967 h 6949440"/>
              <a:gd name="connsiteX3" fmla="*/ 3884537 w 3942149"/>
              <a:gd name="connsiteY3" fmla="*/ 4379386 h 6949440"/>
              <a:gd name="connsiteX4" fmla="*/ 3221424 w 3942149"/>
              <a:gd name="connsiteY4" fmla="*/ 6852362 h 6949440"/>
              <a:gd name="connsiteX5" fmla="*/ 3219153 w 3942149"/>
              <a:gd name="connsiteY5" fmla="*/ 6858000 h 6949440"/>
              <a:gd name="connsiteX6" fmla="*/ 0 w 3942149"/>
              <a:gd name="connsiteY6" fmla="*/ 6949440 h 6949440"/>
              <a:gd name="connsiteX0" fmla="*/ 0 w 2154655"/>
              <a:gd name="connsiteY0" fmla="*/ 0 h 6858000"/>
              <a:gd name="connsiteX1" fmla="*/ 3379 w 2154655"/>
              <a:gd name="connsiteY1" fmla="*/ 2021 h 6858000"/>
              <a:gd name="connsiteX2" fmla="*/ 1596437 w 2154655"/>
              <a:gd name="connsiteY2" fmla="*/ 1517967 h 6858000"/>
              <a:gd name="connsiteX3" fmla="*/ 2097043 w 2154655"/>
              <a:gd name="connsiteY3" fmla="*/ 4379386 h 6858000"/>
              <a:gd name="connsiteX4" fmla="*/ 1433930 w 2154655"/>
              <a:gd name="connsiteY4" fmla="*/ 6852362 h 6858000"/>
              <a:gd name="connsiteX5" fmla="*/ 1431659 w 215465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4655" h="6858000">
                <a:moveTo>
                  <a:pt x="0" y="0"/>
                </a:moveTo>
                <a:lnTo>
                  <a:pt x="3379" y="2021"/>
                </a:lnTo>
                <a:cubicBezTo>
                  <a:pt x="667061" y="423753"/>
                  <a:pt x="1239365" y="963389"/>
                  <a:pt x="1596437" y="1517967"/>
                </a:cubicBezTo>
                <a:cubicBezTo>
                  <a:pt x="2133142" y="2350886"/>
                  <a:pt x="2239839" y="3395752"/>
                  <a:pt x="2097043" y="4379386"/>
                </a:cubicBezTo>
                <a:cubicBezTo>
                  <a:pt x="2032295" y="4824358"/>
                  <a:pt x="1812506" y="5869368"/>
                  <a:pt x="1433930" y="6852362"/>
                </a:cubicBezTo>
                <a:lnTo>
                  <a:pt x="1431659" y="6858000"/>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Light"/>
            </a:endParaRPr>
          </a:p>
        </p:txBody>
      </p:sp>
      <p:sp>
        <p:nvSpPr>
          <p:cNvPr id="5" name="Označba mesta besedila 4">
            <a:extLst>
              <a:ext uri="{FF2B5EF4-FFF2-40B4-BE49-F238E27FC236}">
                <a16:creationId xmlns:a16="http://schemas.microsoft.com/office/drawing/2014/main" id="{DBC87CD2-B4CE-6449-1FC4-57671D476AD4}"/>
              </a:ext>
            </a:extLst>
          </p:cNvPr>
          <p:cNvSpPr>
            <a:spLocks noGrp="1"/>
          </p:cNvSpPr>
          <p:nvPr>
            <p:ph type="body" idx="1"/>
          </p:nvPr>
        </p:nvSpPr>
        <p:spPr>
          <a:xfrm>
            <a:off x="762000" y="4571999"/>
            <a:ext cx="4572000" cy="1524000"/>
          </a:xfrm>
        </p:spPr>
        <p:txBody>
          <a:bodyPr vert="horz" lIns="91440" tIns="45720" rIns="91440" bIns="45720" rtlCol="0" anchor="b">
            <a:normAutofit/>
          </a:bodyPr>
          <a:lstStyle/>
          <a:p>
            <a:pPr>
              <a:lnSpc>
                <a:spcPct val="115000"/>
              </a:lnSpc>
            </a:pPr>
            <a:r>
              <a:rPr lang="en-US" sz="2000" kern="1200">
                <a:solidFill>
                  <a:schemeClr val="tx1">
                    <a:alpha val="70000"/>
                  </a:schemeClr>
                </a:solidFill>
                <a:latin typeface="+mn-lt"/>
                <a:ea typeface="+mn-ea"/>
                <a:cs typeface="+mn-cs"/>
              </a:rPr>
              <a:t>Seminar (2 skupini - skupaj 30 uč. OŠ in SŠ) je potekal v sklopu strokovnega spopolnjevanja učiteljev</a:t>
            </a:r>
          </a:p>
          <a:p>
            <a:pPr>
              <a:lnSpc>
                <a:spcPct val="115000"/>
              </a:lnSpc>
            </a:pPr>
            <a:endParaRPr lang="en-US" sz="2000" kern="1200">
              <a:solidFill>
                <a:schemeClr val="tx1">
                  <a:alpha val="70000"/>
                </a:schemeClr>
              </a:solidFill>
              <a:latin typeface="+mn-lt"/>
              <a:ea typeface="+mn-ea"/>
              <a:cs typeface="+mn-cs"/>
            </a:endParaRPr>
          </a:p>
        </p:txBody>
      </p:sp>
      <p:sp>
        <p:nvSpPr>
          <p:cNvPr id="4" name="Naslov 3">
            <a:extLst>
              <a:ext uri="{FF2B5EF4-FFF2-40B4-BE49-F238E27FC236}">
                <a16:creationId xmlns:a16="http://schemas.microsoft.com/office/drawing/2014/main" id="{5EB6D11B-60BA-ACCF-ED5B-B94D08AC7AFA}"/>
              </a:ext>
            </a:extLst>
          </p:cNvPr>
          <p:cNvSpPr>
            <a:spLocks noGrp="1"/>
          </p:cNvSpPr>
          <p:nvPr>
            <p:ph type="title"/>
          </p:nvPr>
        </p:nvSpPr>
        <p:spPr>
          <a:xfrm>
            <a:off x="762000" y="2299787"/>
            <a:ext cx="4572000" cy="2286000"/>
          </a:xfrm>
        </p:spPr>
        <p:txBody>
          <a:bodyPr vert="horz" lIns="91440" tIns="45720" rIns="91440" bIns="45720" rtlCol="0" anchor="b">
            <a:normAutofit/>
          </a:bodyPr>
          <a:lstStyle/>
          <a:p>
            <a:r>
              <a:rPr lang="en-US" sz="4400" kern="1200">
                <a:solidFill>
                  <a:schemeClr val="tx1"/>
                </a:solidFill>
                <a:latin typeface="+mj-lt"/>
                <a:ea typeface="+mj-ea"/>
                <a:cs typeface="+mj-cs"/>
              </a:rPr>
              <a:t>S programiranjem v matematiko</a:t>
            </a:r>
          </a:p>
        </p:txBody>
      </p:sp>
      <p:pic>
        <p:nvPicPr>
          <p:cNvPr id="6" name="Slika 5">
            <a:extLst>
              <a:ext uri="{FF2B5EF4-FFF2-40B4-BE49-F238E27FC236}">
                <a16:creationId xmlns:a16="http://schemas.microsoft.com/office/drawing/2014/main" id="{1DE5CF42-BA42-E806-E73B-7A2E39F53021}"/>
              </a:ext>
            </a:extLst>
          </p:cNvPr>
          <p:cNvPicPr>
            <a:picLocks noChangeAspect="1"/>
          </p:cNvPicPr>
          <p:nvPr/>
        </p:nvPicPr>
        <p:blipFill>
          <a:blip r:embed="rId2"/>
          <a:stretch>
            <a:fillRect/>
          </a:stretch>
        </p:blipFill>
        <p:spPr>
          <a:xfrm>
            <a:off x="6858000" y="2106763"/>
            <a:ext cx="4565650" cy="3412823"/>
          </a:xfrm>
          <a:prstGeom prst="rect">
            <a:avLst/>
          </a:prstGeom>
        </p:spPr>
      </p:pic>
    </p:spTree>
    <p:extLst>
      <p:ext uri="{BB962C8B-B14F-4D97-AF65-F5344CB8AC3E}">
        <p14:creationId xmlns:p14="http://schemas.microsoft.com/office/powerpoint/2010/main" val="3531414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a:extLst>
              <a:ext uri="{FF2B5EF4-FFF2-40B4-BE49-F238E27FC236}">
                <a16:creationId xmlns:a16="http://schemas.microsoft.com/office/drawing/2014/main" id="{F3A02F88-6527-B4B4-E05F-C62AD04922BB}"/>
              </a:ext>
            </a:extLst>
          </p:cNvPr>
          <p:cNvSpPr>
            <a:spLocks noGrp="1"/>
          </p:cNvSpPr>
          <p:nvPr>
            <p:ph type="title"/>
          </p:nvPr>
        </p:nvSpPr>
        <p:spPr/>
        <p:txBody>
          <a:bodyPr/>
          <a:lstStyle/>
          <a:p>
            <a:r>
              <a:rPr lang="en-US" dirty="0" err="1"/>
              <a:t>Cilj</a:t>
            </a:r>
            <a:endParaRPr lang="sl-SI" dirty="0"/>
          </a:p>
        </p:txBody>
      </p:sp>
      <p:sp>
        <p:nvSpPr>
          <p:cNvPr id="5" name="Označba mesta vsebine 4">
            <a:extLst>
              <a:ext uri="{FF2B5EF4-FFF2-40B4-BE49-F238E27FC236}">
                <a16:creationId xmlns:a16="http://schemas.microsoft.com/office/drawing/2014/main" id="{F8A426E6-BB5E-1647-4D37-475C7A909B40}"/>
              </a:ext>
            </a:extLst>
          </p:cNvPr>
          <p:cNvSpPr>
            <a:spLocks noGrp="1"/>
          </p:cNvSpPr>
          <p:nvPr>
            <p:ph idx="1"/>
          </p:nvPr>
        </p:nvSpPr>
        <p:spPr/>
        <p:txBody>
          <a:bodyPr/>
          <a:lstStyle/>
          <a:p>
            <a:r>
              <a:rPr lang="en-US" dirty="0" err="1"/>
              <a:t>Pokazati</a:t>
            </a:r>
            <a:r>
              <a:rPr lang="en-US" dirty="0"/>
              <a:t>, </a:t>
            </a:r>
            <a:r>
              <a:rPr lang="en-US" dirty="0" err="1"/>
              <a:t>kako</a:t>
            </a:r>
            <a:r>
              <a:rPr lang="en-US" dirty="0"/>
              <a:t> </a:t>
            </a:r>
            <a:r>
              <a:rPr lang="en-US" dirty="0" err="1"/>
              <a:t>navezati</a:t>
            </a:r>
            <a:r>
              <a:rPr lang="en-US" dirty="0"/>
              <a:t> </a:t>
            </a:r>
            <a:r>
              <a:rPr lang="en-US" dirty="0" err="1"/>
              <a:t>učenje</a:t>
            </a:r>
            <a:r>
              <a:rPr lang="en-US" dirty="0"/>
              <a:t> </a:t>
            </a:r>
            <a:r>
              <a:rPr lang="en-US" dirty="0" err="1"/>
              <a:t>programiranja</a:t>
            </a:r>
            <a:r>
              <a:rPr lang="en-US" dirty="0"/>
              <a:t> (RIN) in </a:t>
            </a:r>
            <a:r>
              <a:rPr lang="en-US" dirty="0" err="1"/>
              <a:t>učemnje</a:t>
            </a:r>
            <a:r>
              <a:rPr lang="en-US" dirty="0"/>
              <a:t> </a:t>
            </a:r>
            <a:r>
              <a:rPr lang="en-US" dirty="0" err="1"/>
              <a:t>matematike</a:t>
            </a:r>
            <a:endParaRPr lang="en-US" dirty="0"/>
          </a:p>
          <a:p>
            <a:r>
              <a:rPr lang="en-US" dirty="0"/>
              <a:t>Za OŠ in SŠ</a:t>
            </a:r>
          </a:p>
          <a:p>
            <a:r>
              <a:rPr lang="en-US" dirty="0" err="1"/>
              <a:t>Ideja</a:t>
            </a:r>
            <a:endParaRPr lang="en-US" dirty="0"/>
          </a:p>
          <a:p>
            <a:pPr lvl="1"/>
            <a:r>
              <a:rPr lang="en-US" dirty="0"/>
              <a:t>Ko se </a:t>
            </a:r>
            <a:r>
              <a:rPr lang="en-US" dirty="0" err="1"/>
              <a:t>učimo</a:t>
            </a:r>
            <a:r>
              <a:rPr lang="en-US" dirty="0"/>
              <a:t> </a:t>
            </a:r>
            <a:r>
              <a:rPr lang="en-US" dirty="0" err="1"/>
              <a:t>programirati</a:t>
            </a:r>
            <a:r>
              <a:rPr lang="en-US" dirty="0"/>
              <a:t>, se </a:t>
            </a:r>
            <a:r>
              <a:rPr lang="en-US" dirty="0" err="1"/>
              <a:t>učimo</a:t>
            </a:r>
            <a:r>
              <a:rPr lang="en-US" dirty="0"/>
              <a:t> </a:t>
            </a:r>
            <a:r>
              <a:rPr lang="en-US" dirty="0" err="1"/>
              <a:t>matematike</a:t>
            </a:r>
            <a:endParaRPr lang="en-US" dirty="0"/>
          </a:p>
          <a:p>
            <a:pPr lvl="1"/>
            <a:r>
              <a:rPr lang="en-US" dirty="0"/>
              <a:t>Ob </a:t>
            </a:r>
            <a:r>
              <a:rPr lang="en-US" dirty="0" err="1"/>
              <a:t>učenje</a:t>
            </a:r>
            <a:r>
              <a:rPr lang="en-US" dirty="0"/>
              <a:t> </a:t>
            </a:r>
            <a:r>
              <a:rPr lang="en-US" dirty="0" err="1"/>
              <a:t>matematike</a:t>
            </a:r>
            <a:r>
              <a:rPr lang="en-US" dirty="0"/>
              <a:t> se </a:t>
            </a:r>
            <a:r>
              <a:rPr lang="en-US" dirty="0" err="1"/>
              <a:t>učimo</a:t>
            </a:r>
            <a:r>
              <a:rPr lang="en-US" dirty="0"/>
              <a:t> </a:t>
            </a:r>
            <a:r>
              <a:rPr lang="en-US" dirty="0" err="1"/>
              <a:t>programirati</a:t>
            </a:r>
            <a:endParaRPr lang="sl-SI" dirty="0"/>
          </a:p>
        </p:txBody>
      </p:sp>
    </p:spTree>
    <p:extLst>
      <p:ext uri="{BB962C8B-B14F-4D97-AF65-F5344CB8AC3E}">
        <p14:creationId xmlns:p14="http://schemas.microsoft.com/office/powerpoint/2010/main" val="1448610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A43EA5E-D734-D1A8-CE03-3DC5346B37EB}"/>
              </a:ext>
            </a:extLst>
          </p:cNvPr>
          <p:cNvSpPr>
            <a:spLocks noGrp="1"/>
          </p:cNvSpPr>
          <p:nvPr>
            <p:ph type="title"/>
          </p:nvPr>
        </p:nvSpPr>
        <p:spPr/>
        <p:txBody>
          <a:bodyPr/>
          <a:lstStyle/>
          <a:p>
            <a:r>
              <a:rPr lang="en-US" dirty="0" err="1"/>
              <a:t>Izvedba</a:t>
            </a:r>
            <a:endParaRPr lang="sl-SI" dirty="0"/>
          </a:p>
        </p:txBody>
      </p:sp>
      <p:sp>
        <p:nvSpPr>
          <p:cNvPr id="3" name="Označba mesta vsebine 2">
            <a:extLst>
              <a:ext uri="{FF2B5EF4-FFF2-40B4-BE49-F238E27FC236}">
                <a16:creationId xmlns:a16="http://schemas.microsoft.com/office/drawing/2014/main" id="{D2539632-A691-497A-E7AA-489AF5B1A770}"/>
              </a:ext>
            </a:extLst>
          </p:cNvPr>
          <p:cNvSpPr>
            <a:spLocks noGrp="1"/>
          </p:cNvSpPr>
          <p:nvPr>
            <p:ph idx="1"/>
          </p:nvPr>
        </p:nvSpPr>
        <p:spPr/>
        <p:txBody>
          <a:bodyPr>
            <a:normAutofit fontScale="62500" lnSpcReduction="20000"/>
          </a:bodyPr>
          <a:lstStyle/>
          <a:p>
            <a:r>
              <a:rPr lang="en-US" dirty="0"/>
              <a:t>Seminar v </a:t>
            </a:r>
            <a:r>
              <a:rPr lang="en-US" dirty="0" err="1"/>
              <a:t>okvru</a:t>
            </a:r>
            <a:r>
              <a:rPr lang="en-US" dirty="0"/>
              <a:t> </a:t>
            </a:r>
            <a:r>
              <a:rPr lang="en-US" dirty="0" err="1"/>
              <a:t>stalnega</a:t>
            </a:r>
            <a:r>
              <a:rPr lang="en-US" dirty="0"/>
              <a:t> </a:t>
            </a:r>
            <a:r>
              <a:rPr lang="en-US" dirty="0" err="1"/>
              <a:t>strokovnega</a:t>
            </a:r>
            <a:r>
              <a:rPr lang="en-US" dirty="0"/>
              <a:t> </a:t>
            </a:r>
            <a:r>
              <a:rPr lang="en-US" dirty="0" err="1"/>
              <a:t>spopolnjevanja</a:t>
            </a:r>
            <a:endParaRPr lang="en-US" dirty="0"/>
          </a:p>
          <a:p>
            <a:endParaRPr lang="en-US" dirty="0"/>
          </a:p>
          <a:p>
            <a:r>
              <a:rPr lang="en-US" dirty="0" err="1"/>
              <a:t>Nadgradnja</a:t>
            </a:r>
            <a:endParaRPr lang="en-US" dirty="0"/>
          </a:p>
          <a:p>
            <a:pPr lvl="1"/>
            <a:r>
              <a:rPr lang="en-US" dirty="0" err="1"/>
              <a:t>Spletna</a:t>
            </a:r>
            <a:r>
              <a:rPr lang="en-US" dirty="0"/>
              <a:t> </a:t>
            </a:r>
            <a:r>
              <a:rPr lang="en-US" dirty="0" err="1"/>
              <a:t>učilnica</a:t>
            </a:r>
            <a:endParaRPr lang="en-US" dirty="0"/>
          </a:p>
          <a:p>
            <a:pPr lvl="2"/>
            <a:r>
              <a:rPr lang="en-US" dirty="0" err="1"/>
              <a:t>Zasnova</a:t>
            </a:r>
            <a:endParaRPr lang="en-US" dirty="0"/>
          </a:p>
          <a:p>
            <a:pPr lvl="2"/>
            <a:r>
              <a:rPr lang="en-US" dirty="0" err="1"/>
              <a:t>Načrti</a:t>
            </a:r>
            <a:r>
              <a:rPr lang="en-US" dirty="0"/>
              <a:t>: </a:t>
            </a:r>
            <a:r>
              <a:rPr lang="en-US" dirty="0" err="1"/>
              <a:t>oblikovati</a:t>
            </a:r>
            <a:r>
              <a:rPr lang="en-US" dirty="0"/>
              <a:t> SU za </a:t>
            </a:r>
            <a:r>
              <a:rPr lang="en-US" dirty="0" err="1"/>
              <a:t>samostojno</a:t>
            </a:r>
            <a:r>
              <a:rPr lang="en-US" dirty="0"/>
              <a:t> </a:t>
            </a:r>
            <a:r>
              <a:rPr lang="en-US" dirty="0" err="1"/>
              <a:t>spoznavanje</a:t>
            </a:r>
            <a:endParaRPr lang="en-US" dirty="0"/>
          </a:p>
          <a:p>
            <a:pPr lvl="1"/>
            <a:r>
              <a:rPr lang="en-US" dirty="0" err="1"/>
              <a:t>Gradiva</a:t>
            </a:r>
            <a:endParaRPr lang="en-US" dirty="0"/>
          </a:p>
          <a:p>
            <a:pPr lvl="2"/>
            <a:r>
              <a:rPr lang="en-US" dirty="0"/>
              <a:t>V </a:t>
            </a:r>
            <a:r>
              <a:rPr lang="en-US" dirty="0" err="1"/>
              <a:t>okviru</a:t>
            </a:r>
            <a:r>
              <a:rPr lang="en-US" dirty="0"/>
              <a:t> </a:t>
            </a:r>
            <a:r>
              <a:rPr lang="en-US" dirty="0" err="1"/>
              <a:t>seminarja</a:t>
            </a:r>
            <a:r>
              <a:rPr lang="en-US" dirty="0"/>
              <a:t> </a:t>
            </a:r>
            <a:r>
              <a:rPr lang="en-US" dirty="0" err="1"/>
              <a:t>postavljene</a:t>
            </a:r>
            <a:r>
              <a:rPr lang="en-US" dirty="0"/>
              <a:t> </a:t>
            </a:r>
            <a:r>
              <a:rPr lang="en-US" dirty="0" err="1"/>
              <a:t>zasnove</a:t>
            </a:r>
            <a:endParaRPr lang="en-US" dirty="0"/>
          </a:p>
          <a:p>
            <a:pPr lvl="2"/>
            <a:r>
              <a:rPr lang="en-US" dirty="0" err="1"/>
              <a:t>Načrti</a:t>
            </a:r>
            <a:r>
              <a:rPr lang="en-US" dirty="0"/>
              <a:t>: </a:t>
            </a:r>
            <a:r>
              <a:rPr lang="en-US" dirty="0" err="1"/>
              <a:t>preoblikovanje</a:t>
            </a:r>
            <a:r>
              <a:rPr lang="en-US" dirty="0"/>
              <a:t> </a:t>
            </a:r>
            <a:r>
              <a:rPr lang="en-US" dirty="0" err="1"/>
              <a:t>gradiv</a:t>
            </a:r>
            <a:r>
              <a:rPr lang="en-US" dirty="0"/>
              <a:t> v </a:t>
            </a:r>
            <a:r>
              <a:rPr lang="en-US" dirty="0" err="1"/>
              <a:t>učna</a:t>
            </a:r>
            <a:r>
              <a:rPr lang="en-US" dirty="0"/>
              <a:t> </a:t>
            </a:r>
            <a:r>
              <a:rPr lang="en-US" dirty="0" err="1"/>
              <a:t>gradiva</a:t>
            </a:r>
            <a:r>
              <a:rPr lang="en-US" dirty="0"/>
              <a:t>, </a:t>
            </a:r>
            <a:r>
              <a:rPr lang="en-US" dirty="0" err="1"/>
              <a:t>izvedba</a:t>
            </a:r>
            <a:r>
              <a:rPr lang="en-US" dirty="0"/>
              <a:t> </a:t>
            </a:r>
            <a:r>
              <a:rPr lang="en-US" dirty="0" err="1"/>
              <a:t>gradiv</a:t>
            </a:r>
            <a:r>
              <a:rPr lang="en-US" dirty="0"/>
              <a:t> v </a:t>
            </a:r>
            <a:r>
              <a:rPr lang="en-US" dirty="0" err="1"/>
              <a:t>šoli</a:t>
            </a:r>
            <a:r>
              <a:rPr lang="en-US" dirty="0"/>
              <a:t>, </a:t>
            </a:r>
            <a:r>
              <a:rPr lang="en-US" dirty="0" err="1"/>
              <a:t>spremljanje</a:t>
            </a:r>
            <a:r>
              <a:rPr lang="en-US" dirty="0"/>
              <a:t> </a:t>
            </a:r>
            <a:r>
              <a:rPr lang="en-US" dirty="0" err="1"/>
              <a:t>izvedb</a:t>
            </a:r>
            <a:endParaRPr lang="en-US" dirty="0"/>
          </a:p>
          <a:p>
            <a:pPr lvl="1"/>
            <a:r>
              <a:rPr lang="en-US" dirty="0" err="1"/>
              <a:t>Anketiranje</a:t>
            </a:r>
            <a:r>
              <a:rPr lang="en-US" dirty="0"/>
              <a:t> </a:t>
            </a:r>
          </a:p>
          <a:p>
            <a:pPr lvl="2"/>
            <a:r>
              <a:rPr lang="en-US" dirty="0"/>
              <a:t>O </a:t>
            </a:r>
            <a:r>
              <a:rPr lang="en-US" dirty="0" err="1"/>
              <a:t>mnenju</a:t>
            </a:r>
            <a:r>
              <a:rPr lang="en-US" dirty="0"/>
              <a:t>, </a:t>
            </a:r>
            <a:r>
              <a:rPr lang="en-US" dirty="0" err="1"/>
              <a:t>odnosu</a:t>
            </a:r>
            <a:r>
              <a:rPr lang="en-US" dirty="0"/>
              <a:t> - </a:t>
            </a:r>
            <a:r>
              <a:rPr lang="en-US" dirty="0" err="1"/>
              <a:t>povezovanje</a:t>
            </a:r>
            <a:r>
              <a:rPr lang="en-US" dirty="0"/>
              <a:t> </a:t>
            </a:r>
            <a:r>
              <a:rPr lang="en-US" dirty="0" err="1"/>
              <a:t>matematika</a:t>
            </a:r>
            <a:r>
              <a:rPr lang="en-US" dirty="0"/>
              <a:t>/</a:t>
            </a:r>
            <a:r>
              <a:rPr lang="en-US" dirty="0" err="1"/>
              <a:t>programiranje</a:t>
            </a:r>
            <a:endParaRPr lang="en-US" dirty="0"/>
          </a:p>
          <a:p>
            <a:pPr lvl="2"/>
            <a:r>
              <a:rPr lang="en-US" dirty="0" err="1"/>
              <a:t>Analiza</a:t>
            </a:r>
            <a:r>
              <a:rPr lang="en-US" dirty="0"/>
              <a:t> je </a:t>
            </a:r>
            <a:r>
              <a:rPr lang="en-US" dirty="0" err="1"/>
              <a:t>še</a:t>
            </a:r>
            <a:r>
              <a:rPr lang="en-US" dirty="0"/>
              <a:t> v </a:t>
            </a:r>
            <a:r>
              <a:rPr lang="en-US" dirty="0" err="1"/>
              <a:t>načrtu</a:t>
            </a:r>
            <a:endParaRPr lang="sl-SI" dirty="0"/>
          </a:p>
        </p:txBody>
      </p:sp>
    </p:spTree>
    <p:extLst>
      <p:ext uri="{BB962C8B-B14F-4D97-AF65-F5344CB8AC3E}">
        <p14:creationId xmlns:p14="http://schemas.microsoft.com/office/powerpoint/2010/main" val="28242271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6564827-12E3-818D-1054-5F468F29995D}"/>
              </a:ext>
            </a:extLst>
          </p:cNvPr>
          <p:cNvSpPr>
            <a:spLocks noGrp="1"/>
          </p:cNvSpPr>
          <p:nvPr>
            <p:ph type="title"/>
          </p:nvPr>
        </p:nvSpPr>
        <p:spPr/>
        <p:txBody>
          <a:bodyPr/>
          <a:lstStyle/>
          <a:p>
            <a:r>
              <a:rPr lang="en-US" dirty="0" err="1"/>
              <a:t>Nekaj</a:t>
            </a:r>
            <a:r>
              <a:rPr lang="en-US" dirty="0"/>
              <a:t> </a:t>
            </a:r>
            <a:r>
              <a:rPr lang="en-US" dirty="0" err="1"/>
              <a:t>utrinkov</a:t>
            </a:r>
            <a:endParaRPr lang="sl-SI" dirty="0"/>
          </a:p>
        </p:txBody>
      </p:sp>
      <p:pic>
        <p:nvPicPr>
          <p:cNvPr id="4" name="Označba mesta vsebine 3">
            <a:extLst>
              <a:ext uri="{FF2B5EF4-FFF2-40B4-BE49-F238E27FC236}">
                <a16:creationId xmlns:a16="http://schemas.microsoft.com/office/drawing/2014/main" id="{AFB98404-C499-E2A6-2CF0-28C5BCA73BA8}"/>
              </a:ext>
            </a:extLst>
          </p:cNvPr>
          <p:cNvPicPr>
            <a:picLocks noGrp="1" noChangeAspect="1"/>
          </p:cNvPicPr>
          <p:nvPr>
            <p:ph idx="1"/>
          </p:nvPr>
        </p:nvPicPr>
        <p:blipFill>
          <a:blip r:embed="rId2"/>
          <a:stretch>
            <a:fillRect/>
          </a:stretch>
        </p:blipFill>
        <p:spPr>
          <a:xfrm>
            <a:off x="681243" y="2552007"/>
            <a:ext cx="3117633" cy="2097203"/>
          </a:xfrm>
          <a:prstGeom prst="rect">
            <a:avLst/>
          </a:prstGeom>
        </p:spPr>
      </p:pic>
      <p:pic>
        <p:nvPicPr>
          <p:cNvPr id="5" name="Slika 4">
            <a:extLst>
              <a:ext uri="{FF2B5EF4-FFF2-40B4-BE49-F238E27FC236}">
                <a16:creationId xmlns:a16="http://schemas.microsoft.com/office/drawing/2014/main" id="{ACE104E2-2099-1CE7-0A46-40C062527258}"/>
              </a:ext>
            </a:extLst>
          </p:cNvPr>
          <p:cNvPicPr>
            <a:picLocks noChangeAspect="1"/>
          </p:cNvPicPr>
          <p:nvPr/>
        </p:nvPicPr>
        <p:blipFill>
          <a:blip r:embed="rId3"/>
          <a:stretch>
            <a:fillRect/>
          </a:stretch>
        </p:blipFill>
        <p:spPr>
          <a:xfrm>
            <a:off x="6830043" y="1629294"/>
            <a:ext cx="4038026" cy="2552007"/>
          </a:xfrm>
          <a:prstGeom prst="rect">
            <a:avLst/>
          </a:prstGeom>
        </p:spPr>
      </p:pic>
      <p:pic>
        <p:nvPicPr>
          <p:cNvPr id="6" name="Slika 5">
            <a:extLst>
              <a:ext uri="{FF2B5EF4-FFF2-40B4-BE49-F238E27FC236}">
                <a16:creationId xmlns:a16="http://schemas.microsoft.com/office/drawing/2014/main" id="{996A41CB-160F-7861-6C7E-49F5757C0BE2}"/>
              </a:ext>
            </a:extLst>
          </p:cNvPr>
          <p:cNvPicPr>
            <a:picLocks noChangeAspect="1"/>
          </p:cNvPicPr>
          <p:nvPr/>
        </p:nvPicPr>
        <p:blipFill>
          <a:blip r:embed="rId4"/>
          <a:stretch>
            <a:fillRect/>
          </a:stretch>
        </p:blipFill>
        <p:spPr>
          <a:xfrm>
            <a:off x="3923348" y="3600608"/>
            <a:ext cx="3907120" cy="2858972"/>
          </a:xfrm>
          <a:prstGeom prst="rect">
            <a:avLst/>
          </a:prstGeom>
        </p:spPr>
      </p:pic>
    </p:spTree>
    <p:extLst>
      <p:ext uri="{BB962C8B-B14F-4D97-AF65-F5344CB8AC3E}">
        <p14:creationId xmlns:p14="http://schemas.microsoft.com/office/powerpoint/2010/main" val="2051377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6564827-12E3-818D-1054-5F468F29995D}"/>
              </a:ext>
            </a:extLst>
          </p:cNvPr>
          <p:cNvSpPr>
            <a:spLocks noGrp="1"/>
          </p:cNvSpPr>
          <p:nvPr>
            <p:ph type="title"/>
          </p:nvPr>
        </p:nvSpPr>
        <p:spPr/>
        <p:txBody>
          <a:bodyPr/>
          <a:lstStyle/>
          <a:p>
            <a:r>
              <a:rPr lang="en-US" dirty="0" err="1"/>
              <a:t>Nekaj</a:t>
            </a:r>
            <a:r>
              <a:rPr lang="en-US" dirty="0"/>
              <a:t> </a:t>
            </a:r>
            <a:r>
              <a:rPr lang="en-US" dirty="0" err="1"/>
              <a:t>utrinkov</a:t>
            </a:r>
            <a:endParaRPr lang="sl-SI" dirty="0"/>
          </a:p>
        </p:txBody>
      </p:sp>
      <p:pic>
        <p:nvPicPr>
          <p:cNvPr id="8" name="Slika 7">
            <a:extLst>
              <a:ext uri="{FF2B5EF4-FFF2-40B4-BE49-F238E27FC236}">
                <a16:creationId xmlns:a16="http://schemas.microsoft.com/office/drawing/2014/main" id="{2EE95974-C962-A6B4-FBF5-1583449C791D}"/>
              </a:ext>
            </a:extLst>
          </p:cNvPr>
          <p:cNvPicPr>
            <a:picLocks noChangeAspect="1"/>
          </p:cNvPicPr>
          <p:nvPr/>
        </p:nvPicPr>
        <p:blipFill>
          <a:blip r:embed="rId2"/>
          <a:stretch>
            <a:fillRect/>
          </a:stretch>
        </p:blipFill>
        <p:spPr>
          <a:xfrm>
            <a:off x="762000" y="2696672"/>
            <a:ext cx="4772457" cy="3107949"/>
          </a:xfrm>
          <a:prstGeom prst="rect">
            <a:avLst/>
          </a:prstGeom>
        </p:spPr>
      </p:pic>
      <p:pic>
        <p:nvPicPr>
          <p:cNvPr id="9" name="Slika 8">
            <a:extLst>
              <a:ext uri="{FF2B5EF4-FFF2-40B4-BE49-F238E27FC236}">
                <a16:creationId xmlns:a16="http://schemas.microsoft.com/office/drawing/2014/main" id="{E9DDBEE1-A611-3DFE-6C87-8871899A0659}"/>
              </a:ext>
            </a:extLst>
          </p:cNvPr>
          <p:cNvPicPr>
            <a:picLocks noChangeAspect="1"/>
          </p:cNvPicPr>
          <p:nvPr/>
        </p:nvPicPr>
        <p:blipFill>
          <a:blip r:embed="rId3"/>
          <a:stretch>
            <a:fillRect/>
          </a:stretch>
        </p:blipFill>
        <p:spPr>
          <a:xfrm>
            <a:off x="5874154" y="732025"/>
            <a:ext cx="3968270" cy="3107949"/>
          </a:xfrm>
          <a:prstGeom prst="rect">
            <a:avLst/>
          </a:prstGeom>
        </p:spPr>
      </p:pic>
      <p:pic>
        <p:nvPicPr>
          <p:cNvPr id="10" name="Slika 9">
            <a:extLst>
              <a:ext uri="{FF2B5EF4-FFF2-40B4-BE49-F238E27FC236}">
                <a16:creationId xmlns:a16="http://schemas.microsoft.com/office/drawing/2014/main" id="{42C5065F-EFC2-626A-2E7E-6FCB21908674}"/>
              </a:ext>
            </a:extLst>
          </p:cNvPr>
          <p:cNvPicPr>
            <a:picLocks noChangeAspect="1"/>
          </p:cNvPicPr>
          <p:nvPr/>
        </p:nvPicPr>
        <p:blipFill>
          <a:blip r:embed="rId4"/>
          <a:stretch>
            <a:fillRect/>
          </a:stretch>
        </p:blipFill>
        <p:spPr>
          <a:xfrm>
            <a:off x="6727274" y="4153962"/>
            <a:ext cx="3017735" cy="2527069"/>
          </a:xfrm>
          <a:prstGeom prst="rect">
            <a:avLst/>
          </a:prstGeom>
        </p:spPr>
      </p:pic>
    </p:spTree>
    <p:extLst>
      <p:ext uri="{BB962C8B-B14F-4D97-AF65-F5344CB8AC3E}">
        <p14:creationId xmlns:p14="http://schemas.microsoft.com/office/powerpoint/2010/main" val="3731048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oljeZBesedilom 7">
            <a:extLst>
              <a:ext uri="{FF2B5EF4-FFF2-40B4-BE49-F238E27FC236}">
                <a16:creationId xmlns:a16="http://schemas.microsoft.com/office/drawing/2014/main" id="{173DFF00-9C86-E035-DD49-42C27B96E651}"/>
              </a:ext>
            </a:extLst>
          </p:cNvPr>
          <p:cNvSpPr txBox="1"/>
          <p:nvPr/>
        </p:nvSpPr>
        <p:spPr>
          <a:xfrm>
            <a:off x="100924" y="3526794"/>
            <a:ext cx="6096810" cy="1631216"/>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r>
              <a:rPr lang="sl-SI" sz="2000" b="0" i="0" dirty="0">
                <a:solidFill>
                  <a:srgbClr val="333333"/>
                </a:solidFill>
                <a:effectLst/>
                <a:latin typeface="Source Sans Pro" panose="020B0503030403020204" pitchFamily="34" charset="0"/>
              </a:rPr>
              <a:t>glavna prednost se mi zdi predvsem ta, da matematične zadeve s programiranjem učenci konkretizirajo. s tem vidijo uporabnost matematike. v bistvu v tem vidim več koristi za pouk matematike, kot za pouk programiranja.</a:t>
            </a:r>
            <a:endParaRPr lang="sl-SI" sz="2000" dirty="0"/>
          </a:p>
        </p:txBody>
      </p:sp>
      <p:pic>
        <p:nvPicPr>
          <p:cNvPr id="4" name="Slika 3">
            <a:extLst>
              <a:ext uri="{FF2B5EF4-FFF2-40B4-BE49-F238E27FC236}">
                <a16:creationId xmlns:a16="http://schemas.microsoft.com/office/drawing/2014/main" id="{FE7E428E-82FC-456A-DDBE-8A23379C7D7C}"/>
              </a:ext>
            </a:extLst>
          </p:cNvPr>
          <p:cNvPicPr>
            <a:picLocks noChangeAspect="1"/>
          </p:cNvPicPr>
          <p:nvPr/>
        </p:nvPicPr>
        <p:blipFill>
          <a:blip r:embed="rId2"/>
          <a:stretch>
            <a:fillRect/>
          </a:stretch>
        </p:blipFill>
        <p:spPr>
          <a:xfrm>
            <a:off x="751976" y="520144"/>
            <a:ext cx="4861935" cy="2388142"/>
          </a:xfrm>
          <a:prstGeom prst="rect">
            <a:avLst/>
          </a:prstGeom>
        </p:spPr>
      </p:pic>
      <p:sp>
        <p:nvSpPr>
          <p:cNvPr id="6" name="PoljeZBesedilom 5">
            <a:extLst>
              <a:ext uri="{FF2B5EF4-FFF2-40B4-BE49-F238E27FC236}">
                <a16:creationId xmlns:a16="http://schemas.microsoft.com/office/drawing/2014/main" id="{7C29331B-AFB5-AB29-A800-48FEADE68618}"/>
              </a:ext>
            </a:extLst>
          </p:cNvPr>
          <p:cNvSpPr txBox="1"/>
          <p:nvPr/>
        </p:nvSpPr>
        <p:spPr>
          <a:xfrm>
            <a:off x="5932656" y="407724"/>
            <a:ext cx="6096810" cy="4524315"/>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r>
              <a:rPr lang="en-US" dirty="0">
                <a:solidFill>
                  <a:srgbClr val="333333"/>
                </a:solidFill>
                <a:latin typeface="Source Sans Pro" panose="020B0503030403020204" pitchFamily="34" charset="0"/>
              </a:rPr>
              <a:t>P</a:t>
            </a:r>
            <a:r>
              <a:rPr lang="sl-SI" b="0" i="0" dirty="0">
                <a:solidFill>
                  <a:srgbClr val="333333"/>
                </a:solidFill>
                <a:effectLst/>
                <a:latin typeface="Source Sans Pro" panose="020B0503030403020204" pitchFamily="34" charset="0"/>
              </a:rPr>
              <a:t>red seminarjem sem bila zelo skeptična, ali je to poučevanje matematike v tej obliki sploh smiselno, oziroma sem ga ocenjevala kot nepraktično, zahtevno in časovno prepotratno. </a:t>
            </a:r>
            <a:r>
              <a:rPr lang="en-US" b="0" i="0" dirty="0">
                <a:solidFill>
                  <a:srgbClr val="333333"/>
                </a:solidFill>
                <a:effectLst/>
                <a:latin typeface="Source Sans Pro" panose="020B0503030403020204" pitchFamily="34" charset="0"/>
              </a:rPr>
              <a:t> </a:t>
            </a:r>
          </a:p>
          <a:p>
            <a:endParaRPr lang="en-US" b="0" i="0" dirty="0">
              <a:solidFill>
                <a:srgbClr val="333333"/>
              </a:solidFill>
              <a:effectLst/>
              <a:latin typeface="Source Sans Pro" panose="020B0503030403020204" pitchFamily="34" charset="0"/>
            </a:endParaRPr>
          </a:p>
          <a:p>
            <a:r>
              <a:rPr lang="en-US" b="0" i="0" dirty="0">
                <a:solidFill>
                  <a:srgbClr val="333333"/>
                </a:solidFill>
                <a:effectLst/>
                <a:latin typeface="Source Sans Pro" panose="020B0503030403020204" pitchFamily="34" charset="0"/>
              </a:rPr>
              <a:t>M</a:t>
            </a:r>
            <a:r>
              <a:rPr lang="sl-SI" b="0" i="0" dirty="0" err="1">
                <a:solidFill>
                  <a:srgbClr val="333333"/>
                </a:solidFill>
                <a:effectLst/>
                <a:latin typeface="Source Sans Pro" panose="020B0503030403020204" pitchFamily="34" charset="0"/>
              </a:rPr>
              <a:t>islila</a:t>
            </a:r>
            <a:r>
              <a:rPr lang="sl-SI" b="0" i="0" dirty="0">
                <a:solidFill>
                  <a:srgbClr val="333333"/>
                </a:solidFill>
                <a:effectLst/>
                <a:latin typeface="Source Sans Pro" panose="020B0503030403020204" pitchFamily="34" charset="0"/>
              </a:rPr>
              <a:t> sem, da bom dobila ideje le na področju poučevanja matematike med urami računalništva. </a:t>
            </a:r>
            <a:endParaRPr lang="en-US" b="0" i="0" dirty="0">
              <a:solidFill>
                <a:srgbClr val="333333"/>
              </a:solidFill>
              <a:effectLst/>
              <a:latin typeface="Source Sans Pro" panose="020B0503030403020204" pitchFamily="34" charset="0"/>
            </a:endParaRPr>
          </a:p>
          <a:p>
            <a:endParaRPr lang="en-US" dirty="0">
              <a:solidFill>
                <a:srgbClr val="333333"/>
              </a:solidFill>
              <a:latin typeface="Source Sans Pro" panose="020B0503030403020204" pitchFamily="34" charset="0"/>
            </a:endParaRPr>
          </a:p>
          <a:p>
            <a:r>
              <a:rPr lang="en-US" b="0" i="0" dirty="0">
                <a:solidFill>
                  <a:srgbClr val="333333"/>
                </a:solidFill>
                <a:effectLst/>
                <a:latin typeface="Source Sans Pro" panose="020B0503030403020204" pitchFamily="34" charset="0"/>
              </a:rPr>
              <a:t>P</a:t>
            </a:r>
            <a:r>
              <a:rPr lang="sl-SI" b="0" i="0" dirty="0">
                <a:solidFill>
                  <a:srgbClr val="333333"/>
                </a:solidFill>
                <a:effectLst/>
                <a:latin typeface="Source Sans Pro" panose="020B0503030403020204" pitchFamily="34" charset="0"/>
              </a:rPr>
              <a:t>o pregledu vrste idej, ki so jih pripravili kolegi, sem ugotovila, da bi lahko osnovne veščine programiranja utrjevali (nekateri učenci pa šele spoznavali) med utrjevanjem nekaterih snovi. če bi bil nastavek naloge ustrezno pripravljen, (morda celo </a:t>
            </a:r>
            <a:r>
              <a:rPr lang="sl-SI" b="0" i="0" dirty="0" err="1">
                <a:solidFill>
                  <a:srgbClr val="333333"/>
                </a:solidFill>
                <a:effectLst/>
                <a:latin typeface="Source Sans Pro" panose="020B0503030403020204" pitchFamily="34" charset="0"/>
              </a:rPr>
              <a:t>diferenciiran</a:t>
            </a:r>
            <a:r>
              <a:rPr lang="sl-SI" b="0" i="0" dirty="0">
                <a:solidFill>
                  <a:srgbClr val="333333"/>
                </a:solidFill>
                <a:effectLst/>
                <a:latin typeface="Source Sans Pro" panose="020B0503030403020204" pitchFamily="34" charset="0"/>
              </a:rPr>
              <a:t> za nepoznavalce in poznavalce), bi mi z dobrim načrtovanjem lahko uspelo izvesti vsaj občasno kakšno dejavnost, s katero bi dosegla še kakšen cilj s področja poučevanja programiranja.</a:t>
            </a:r>
            <a:endParaRPr lang="sl-SI" dirty="0"/>
          </a:p>
        </p:txBody>
      </p:sp>
      <p:sp>
        <p:nvSpPr>
          <p:cNvPr id="10" name="PoljeZBesedilom 9">
            <a:extLst>
              <a:ext uri="{FF2B5EF4-FFF2-40B4-BE49-F238E27FC236}">
                <a16:creationId xmlns:a16="http://schemas.microsoft.com/office/drawing/2014/main" id="{BBDC5193-4128-B73D-8E84-072337847AAB}"/>
              </a:ext>
            </a:extLst>
          </p:cNvPr>
          <p:cNvSpPr txBox="1"/>
          <p:nvPr/>
        </p:nvSpPr>
        <p:spPr>
          <a:xfrm>
            <a:off x="3803904" y="5371884"/>
            <a:ext cx="6096000" cy="1200329"/>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sl-SI" b="0" i="0" dirty="0">
                <a:solidFill>
                  <a:srgbClr val="333333"/>
                </a:solidFill>
                <a:effectLst/>
                <a:latin typeface="Source Sans Pro" panose="020B0503030403020204" pitchFamily="34" charset="0"/>
              </a:rPr>
              <a:t>nekaj novih idej - upala sem, da bom dobila ideje za izvedbo pouka, konkretne predloge; ugotovila sem, da veliko stvari že vem, uporabljam, kar si želim spremeniti, pa bo težje kot sem mislila - torej me čakajo novi izzivi :)</a:t>
            </a:r>
            <a:endParaRPr lang="sl-SI" dirty="0"/>
          </a:p>
        </p:txBody>
      </p:sp>
    </p:spTree>
    <p:extLst>
      <p:ext uri="{BB962C8B-B14F-4D97-AF65-F5344CB8AC3E}">
        <p14:creationId xmlns:p14="http://schemas.microsoft.com/office/powerpoint/2010/main" val="241189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jeZBesedilom 2">
            <a:extLst>
              <a:ext uri="{FF2B5EF4-FFF2-40B4-BE49-F238E27FC236}">
                <a16:creationId xmlns:a16="http://schemas.microsoft.com/office/drawing/2014/main" id="{0A7E785B-55CE-E7F6-B83A-BDE970058235}"/>
              </a:ext>
            </a:extLst>
          </p:cNvPr>
          <p:cNvSpPr txBox="1"/>
          <p:nvPr/>
        </p:nvSpPr>
        <p:spPr>
          <a:xfrm>
            <a:off x="150368" y="2161324"/>
            <a:ext cx="6096000" cy="1200329"/>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sl-SI" b="0" i="0">
                <a:solidFill>
                  <a:srgbClr val="333333"/>
                </a:solidFill>
                <a:effectLst/>
                <a:latin typeface="Source Sans Pro" panose="020B0503030403020204" pitchFamily="34" charset="0"/>
              </a:rPr>
              <a:t>računalniško/matematično mišljenje lahko začne oblikovati že zelo zgodaj in da je to res zelo pomembna veščina, kar me definitivno prepriča v vpeljavo programiranja v pouk matematike.</a:t>
            </a:r>
            <a:endParaRPr lang="sl-SI" dirty="0"/>
          </a:p>
        </p:txBody>
      </p:sp>
      <p:sp>
        <p:nvSpPr>
          <p:cNvPr id="9" name="PoljeZBesedilom 8">
            <a:extLst>
              <a:ext uri="{FF2B5EF4-FFF2-40B4-BE49-F238E27FC236}">
                <a16:creationId xmlns:a16="http://schemas.microsoft.com/office/drawing/2014/main" id="{FD29159F-C2DD-CEE8-F8E2-86948343D34B}"/>
              </a:ext>
            </a:extLst>
          </p:cNvPr>
          <p:cNvSpPr txBox="1"/>
          <p:nvPr/>
        </p:nvSpPr>
        <p:spPr>
          <a:xfrm>
            <a:off x="337312" y="4826675"/>
            <a:ext cx="6096000" cy="2031325"/>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sl-SI" b="0" i="0" dirty="0">
                <a:solidFill>
                  <a:srgbClr val="333333"/>
                </a:solidFill>
                <a:effectLst/>
                <a:latin typeface="Source Sans Pro" panose="020B0503030403020204" pitchFamily="34" charset="0"/>
              </a:rPr>
              <a:t>mislim, da bom kakšno stvar vsekakor lahko uporabila - npr. že o rekurzivnem razmišljanju. ko razmišljaš o posodobitvah pouka, so ideje s seminarjev zelo dobrodošle. zdi se mi, da bi bil seminar lahko še bolj uporaben, če bi se ga udeležila z ene šole tako matematik kot računalničar, ki bi lahko skupaj načrtovala kakšno uro. sem poskusila prepričati naše matematike, pa mi ni uspelo.</a:t>
            </a:r>
            <a:endParaRPr lang="sl-SI" dirty="0"/>
          </a:p>
        </p:txBody>
      </p:sp>
      <p:sp>
        <p:nvSpPr>
          <p:cNvPr id="5" name="PoljeZBesedilom 4">
            <a:extLst>
              <a:ext uri="{FF2B5EF4-FFF2-40B4-BE49-F238E27FC236}">
                <a16:creationId xmlns:a16="http://schemas.microsoft.com/office/drawing/2014/main" id="{751F8BA6-CBCB-9411-0252-45AEAB56305A}"/>
              </a:ext>
            </a:extLst>
          </p:cNvPr>
          <p:cNvSpPr txBox="1"/>
          <p:nvPr/>
        </p:nvSpPr>
        <p:spPr>
          <a:xfrm>
            <a:off x="5177536" y="3107589"/>
            <a:ext cx="6096000" cy="1754326"/>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n-US" b="0" i="0" dirty="0">
                <a:solidFill>
                  <a:srgbClr val="333333"/>
                </a:solidFill>
                <a:effectLst/>
                <a:latin typeface="Source Sans Pro" panose="020B0503030403020204" pitchFamily="34" charset="0"/>
              </a:rPr>
              <a:t>K</a:t>
            </a:r>
            <a:r>
              <a:rPr lang="sl-SI" b="0" i="0" dirty="0">
                <a:solidFill>
                  <a:srgbClr val="333333"/>
                </a:solidFill>
                <a:effectLst/>
                <a:latin typeface="Source Sans Pro" panose="020B0503030403020204" pitchFamily="34" charset="0"/>
              </a:rPr>
              <a:t>oliko gradiv je že na voljo, ki jih lahko malo dopolnimo, preuredimo ali izboljšamo in uporabimo pri pouku. za nekatere učence bo to korak več, da jih spodbudimo k programiranju pri matematiki, kar bo dodana vrednost. </a:t>
            </a:r>
            <a:r>
              <a:rPr lang="sl-SI" b="0" i="0" dirty="0" err="1">
                <a:solidFill>
                  <a:srgbClr val="333333"/>
                </a:solidFill>
                <a:effectLst/>
                <a:latin typeface="Source Sans Pro" panose="020B0503030403020204" pitchFamily="34" charset="0"/>
              </a:rPr>
              <a:t>čimprej</a:t>
            </a:r>
            <a:r>
              <a:rPr lang="sl-SI" b="0" i="0" dirty="0">
                <a:solidFill>
                  <a:srgbClr val="333333"/>
                </a:solidFill>
                <a:effectLst/>
                <a:latin typeface="Source Sans Pro" panose="020B0503030403020204" pitchFamily="34" charset="0"/>
              </a:rPr>
              <a:t> bom preizkusila v razredu, da si dokažem, da je to možno.</a:t>
            </a:r>
            <a:endParaRPr lang="sl-SI" dirty="0"/>
          </a:p>
        </p:txBody>
      </p:sp>
      <p:sp>
        <p:nvSpPr>
          <p:cNvPr id="7" name="PoljeZBesedilom 6">
            <a:extLst>
              <a:ext uri="{FF2B5EF4-FFF2-40B4-BE49-F238E27FC236}">
                <a16:creationId xmlns:a16="http://schemas.microsoft.com/office/drawing/2014/main" id="{9A812F5A-D8D6-B0AA-28A9-D2EBB372D891}"/>
              </a:ext>
            </a:extLst>
          </p:cNvPr>
          <p:cNvSpPr txBox="1"/>
          <p:nvPr/>
        </p:nvSpPr>
        <p:spPr>
          <a:xfrm>
            <a:off x="5575808" y="442913"/>
            <a:ext cx="6096000" cy="1754326"/>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sl-SI" b="0" i="0" dirty="0">
                <a:solidFill>
                  <a:srgbClr val="333333"/>
                </a:solidFill>
                <a:effectLst/>
                <a:latin typeface="Source Sans Pro" panose="020B0503030403020204" pitchFamily="34" charset="0"/>
              </a:rPr>
              <a:t>sprva me je presenetilo, da so nekateri tako optimistični glede uporabe programiranja pri pouku matematike. po seminarju stvari vidim drugače tudi jaz in sicer zato, ker sem ugotovila, da bi si s tem lahko dejansko pomagala pri motiviranju učencev in utrjevanju nekaterih snovi, hkrati pa učence naučila nekaj, kar se sicer ne bi.</a:t>
            </a:r>
            <a:endParaRPr lang="sl-SI" dirty="0"/>
          </a:p>
        </p:txBody>
      </p:sp>
    </p:spTree>
    <p:extLst>
      <p:ext uri="{BB962C8B-B14F-4D97-AF65-F5344CB8AC3E}">
        <p14:creationId xmlns:p14="http://schemas.microsoft.com/office/powerpoint/2010/main" val="39356422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Freeform: Shape 24">
            <a:extLst>
              <a:ext uri="{FF2B5EF4-FFF2-40B4-BE49-F238E27FC236}">
                <a16:creationId xmlns:a16="http://schemas.microsoft.com/office/drawing/2014/main" id="{A6EF5A53-0A64-4CA5-B9C7-1CB97CB5C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42" name="Freeform: Shape 26">
            <a:extLst>
              <a:ext uri="{FF2B5EF4-FFF2-40B4-BE49-F238E27FC236}">
                <a16:creationId xmlns:a16="http://schemas.microsoft.com/office/drawing/2014/main" id="{34ABFBEA-4EB0-4D02-A2C0-1733CD3D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43" name="Freeform: Shape 28">
            <a:extLst>
              <a:ext uri="{FF2B5EF4-FFF2-40B4-BE49-F238E27FC236}">
                <a16:creationId xmlns:a16="http://schemas.microsoft.com/office/drawing/2014/main" id="{19E083F6-57F4-487B-A766-EA0462B1E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useBgFill="1">
        <p:nvSpPr>
          <p:cNvPr id="44" name="Rectangle 30">
            <a:extLst>
              <a:ext uri="{FF2B5EF4-FFF2-40B4-BE49-F238E27FC236}">
                <a16:creationId xmlns:a16="http://schemas.microsoft.com/office/drawing/2014/main" id="{7A18C9FB-EC4C-4DAE-8F7D-C6E5AF607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4" name="Naslov 3">
            <a:extLst>
              <a:ext uri="{FF2B5EF4-FFF2-40B4-BE49-F238E27FC236}">
                <a16:creationId xmlns:a16="http://schemas.microsoft.com/office/drawing/2014/main" id="{8CE11AB3-7F77-254B-B812-969FCB3DCA6F}"/>
              </a:ext>
            </a:extLst>
          </p:cNvPr>
          <p:cNvSpPr>
            <a:spLocks noGrp="1"/>
          </p:cNvSpPr>
          <p:nvPr>
            <p:ph type="title"/>
          </p:nvPr>
        </p:nvSpPr>
        <p:spPr>
          <a:xfrm>
            <a:off x="6096000" y="1524000"/>
            <a:ext cx="5334000" cy="2286000"/>
          </a:xfrm>
        </p:spPr>
        <p:txBody>
          <a:bodyPr vert="horz" lIns="91440" tIns="45720" rIns="91440" bIns="45720" rtlCol="0" anchor="b">
            <a:normAutofit/>
          </a:bodyPr>
          <a:lstStyle/>
          <a:p>
            <a:r>
              <a:rPr lang="en-US" sz="4400" kern="1200">
                <a:solidFill>
                  <a:schemeClr val="tx1"/>
                </a:solidFill>
                <a:latin typeface="+mj-lt"/>
                <a:ea typeface="+mj-ea"/>
                <a:cs typeface="+mj-cs"/>
              </a:rPr>
              <a:t>NAPOJ MINUT</a:t>
            </a:r>
          </a:p>
        </p:txBody>
      </p:sp>
      <p:sp>
        <p:nvSpPr>
          <p:cNvPr id="5" name="Označba mesta besedila 4">
            <a:extLst>
              <a:ext uri="{FF2B5EF4-FFF2-40B4-BE49-F238E27FC236}">
                <a16:creationId xmlns:a16="http://schemas.microsoft.com/office/drawing/2014/main" id="{6C7B5F7D-6E70-A3D9-988C-A73B43E4B9DD}"/>
              </a:ext>
            </a:extLst>
          </p:cNvPr>
          <p:cNvSpPr>
            <a:spLocks noGrp="1"/>
          </p:cNvSpPr>
          <p:nvPr>
            <p:ph type="body" idx="1"/>
          </p:nvPr>
        </p:nvSpPr>
        <p:spPr>
          <a:xfrm>
            <a:off x="6096000" y="4571999"/>
            <a:ext cx="5334000" cy="1524000"/>
          </a:xfrm>
        </p:spPr>
        <p:txBody>
          <a:bodyPr vert="horz" lIns="91440" tIns="45720" rIns="91440" bIns="45720" rtlCol="0">
            <a:normAutofit/>
          </a:bodyPr>
          <a:lstStyle/>
          <a:p>
            <a:r>
              <a:rPr lang="en-US" sz="2400" kern="1200" dirty="0">
                <a:solidFill>
                  <a:schemeClr val="tx1">
                    <a:alpha val="70000"/>
                  </a:schemeClr>
                </a:solidFill>
                <a:latin typeface="+mn-lt"/>
                <a:ea typeface="+mn-ea"/>
                <a:cs typeface="+mn-cs"/>
              </a:rPr>
              <a:t>"</a:t>
            </a:r>
            <a:r>
              <a:rPr lang="en-US" sz="2400" kern="1200" dirty="0" err="1">
                <a:solidFill>
                  <a:schemeClr val="tx1">
                    <a:alpha val="70000"/>
                  </a:schemeClr>
                </a:solidFill>
                <a:latin typeface="+mn-lt"/>
                <a:ea typeface="+mn-ea"/>
                <a:cs typeface="+mn-cs"/>
              </a:rPr>
              <a:t>glavna</a:t>
            </a:r>
            <a:r>
              <a:rPr lang="en-US" sz="2400" kern="1200" dirty="0">
                <a:solidFill>
                  <a:schemeClr val="tx1">
                    <a:alpha val="70000"/>
                  </a:schemeClr>
                </a:solidFill>
                <a:latin typeface="+mn-lt"/>
                <a:ea typeface="+mn-ea"/>
                <a:cs typeface="+mn-cs"/>
              </a:rPr>
              <a:t>" </a:t>
            </a:r>
            <a:r>
              <a:rPr lang="en-US" sz="2400" kern="1200" dirty="0" err="1">
                <a:solidFill>
                  <a:schemeClr val="tx1">
                    <a:alpha val="70000"/>
                  </a:schemeClr>
                </a:solidFill>
                <a:latin typeface="+mn-lt"/>
                <a:ea typeface="+mn-ea"/>
                <a:cs typeface="+mn-cs"/>
              </a:rPr>
              <a:t>aktivnost</a:t>
            </a:r>
            <a:endParaRPr lang="en-US" sz="2400" kern="1200" dirty="0">
              <a:solidFill>
                <a:schemeClr val="tx1">
                  <a:alpha val="70000"/>
                </a:schemeClr>
              </a:solidFill>
              <a:latin typeface="+mn-lt"/>
              <a:ea typeface="+mn-ea"/>
              <a:cs typeface="+mn-cs"/>
            </a:endParaRPr>
          </a:p>
        </p:txBody>
      </p:sp>
      <p:pic>
        <p:nvPicPr>
          <p:cNvPr id="7" name="Slika 6">
            <a:extLst>
              <a:ext uri="{FF2B5EF4-FFF2-40B4-BE49-F238E27FC236}">
                <a16:creationId xmlns:a16="http://schemas.microsoft.com/office/drawing/2014/main" id="{CE16598C-A06A-DA5A-8685-74707E691524}"/>
              </a:ext>
            </a:extLst>
          </p:cNvPr>
          <p:cNvPicPr>
            <a:picLocks noChangeAspect="1"/>
          </p:cNvPicPr>
          <p:nvPr/>
        </p:nvPicPr>
        <p:blipFill rotWithShape="1">
          <a:blip r:embed="rId2"/>
          <a:srcRect l="15181" r="25605" b="-1"/>
          <a:stretch/>
        </p:blipFill>
        <p:spPr>
          <a:xfrm>
            <a:off x="2" y="732510"/>
            <a:ext cx="5333999" cy="6125491"/>
          </a:xfrm>
          <a:custGeom>
            <a:avLst/>
            <a:gdLst/>
            <a:ahLst/>
            <a:cxnLst/>
            <a:rect l="l" t="t" r="r" b="b"/>
            <a:pathLst>
              <a:path w="5333999" h="6125491">
                <a:moveTo>
                  <a:pt x="0" y="0"/>
                </a:moveTo>
                <a:lnTo>
                  <a:pt x="201347" y="12133"/>
                </a:lnTo>
                <a:cubicBezTo>
                  <a:pt x="834520" y="59989"/>
                  <a:pt x="1489622" y="165274"/>
                  <a:pt x="2149412" y="288819"/>
                </a:cubicBezTo>
                <a:cubicBezTo>
                  <a:pt x="4194087" y="671477"/>
                  <a:pt x="4738431" y="1884930"/>
                  <a:pt x="5125148" y="3309606"/>
                </a:cubicBezTo>
                <a:cubicBezTo>
                  <a:pt x="5383961" y="4263563"/>
                  <a:pt x="5599841" y="5130569"/>
                  <a:pt x="4496734" y="5829050"/>
                </a:cubicBezTo>
                <a:cubicBezTo>
                  <a:pt x="4342061" y="5927011"/>
                  <a:pt x="4177261" y="6012425"/>
                  <a:pt x="4005032" y="6088102"/>
                </a:cubicBezTo>
                <a:lnTo>
                  <a:pt x="3915032" y="6125491"/>
                </a:lnTo>
                <a:lnTo>
                  <a:pt x="0" y="6125491"/>
                </a:lnTo>
                <a:close/>
              </a:path>
            </a:pathLst>
          </a:custGeom>
        </p:spPr>
      </p:pic>
      <p:sp>
        <p:nvSpPr>
          <p:cNvPr id="45" name="Freeform: Shape 32">
            <a:extLst>
              <a:ext uri="{FF2B5EF4-FFF2-40B4-BE49-F238E27FC236}">
                <a16:creationId xmlns:a16="http://schemas.microsoft.com/office/drawing/2014/main" id="{4EB7CBBE-178B-4DB3-AD92-DED458BAE7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52425"/>
            <a:ext cx="5185830" cy="6505576"/>
          </a:xfrm>
          <a:custGeom>
            <a:avLst/>
            <a:gdLst>
              <a:gd name="connsiteX0" fmla="*/ 0 w 4033589"/>
              <a:gd name="connsiteY0" fmla="*/ 0 h 6858000"/>
              <a:gd name="connsiteX1" fmla="*/ 1878934 w 4033589"/>
              <a:gd name="connsiteY1" fmla="*/ 0 h 6858000"/>
              <a:gd name="connsiteX2" fmla="*/ 1882313 w 4033589"/>
              <a:gd name="connsiteY2" fmla="*/ 2021 h 6858000"/>
              <a:gd name="connsiteX3" fmla="*/ 3475371 w 4033589"/>
              <a:gd name="connsiteY3" fmla="*/ 1517967 h 6858000"/>
              <a:gd name="connsiteX4" fmla="*/ 3975977 w 4033589"/>
              <a:gd name="connsiteY4" fmla="*/ 4379386 h 6858000"/>
              <a:gd name="connsiteX5" fmla="*/ 3312864 w 4033589"/>
              <a:gd name="connsiteY5" fmla="*/ 6852362 h 6858000"/>
              <a:gd name="connsiteX6" fmla="*/ 3310593 w 4033589"/>
              <a:gd name="connsiteY6" fmla="*/ 6858000 h 6858000"/>
              <a:gd name="connsiteX7" fmla="*/ 0 w 4033589"/>
              <a:gd name="connsiteY7" fmla="*/ 6858000 h 6858000"/>
              <a:gd name="connsiteX8" fmla="*/ 0 w 4033589"/>
              <a:gd name="connsiteY8" fmla="*/ 0 h 6858000"/>
              <a:gd name="connsiteX0" fmla="*/ 0 w 4033589"/>
              <a:gd name="connsiteY0" fmla="*/ 6858000 h 6858000"/>
              <a:gd name="connsiteX1" fmla="*/ 1878934 w 4033589"/>
              <a:gd name="connsiteY1" fmla="*/ 0 h 6858000"/>
              <a:gd name="connsiteX2" fmla="*/ 1882313 w 4033589"/>
              <a:gd name="connsiteY2" fmla="*/ 2021 h 6858000"/>
              <a:gd name="connsiteX3" fmla="*/ 3475371 w 4033589"/>
              <a:gd name="connsiteY3" fmla="*/ 1517967 h 6858000"/>
              <a:gd name="connsiteX4" fmla="*/ 3975977 w 4033589"/>
              <a:gd name="connsiteY4" fmla="*/ 4379386 h 6858000"/>
              <a:gd name="connsiteX5" fmla="*/ 3312864 w 4033589"/>
              <a:gd name="connsiteY5" fmla="*/ 6852362 h 6858000"/>
              <a:gd name="connsiteX6" fmla="*/ 3310593 w 4033589"/>
              <a:gd name="connsiteY6" fmla="*/ 6858000 h 6858000"/>
              <a:gd name="connsiteX7" fmla="*/ 0 w 4033589"/>
              <a:gd name="connsiteY7" fmla="*/ 6858000 h 6858000"/>
              <a:gd name="connsiteX0" fmla="*/ 1787494 w 3942149"/>
              <a:gd name="connsiteY0" fmla="*/ 0 h 6949440"/>
              <a:gd name="connsiteX1" fmla="*/ 1790873 w 3942149"/>
              <a:gd name="connsiteY1" fmla="*/ 2021 h 6949440"/>
              <a:gd name="connsiteX2" fmla="*/ 3383931 w 3942149"/>
              <a:gd name="connsiteY2" fmla="*/ 1517967 h 6949440"/>
              <a:gd name="connsiteX3" fmla="*/ 3884537 w 3942149"/>
              <a:gd name="connsiteY3" fmla="*/ 4379386 h 6949440"/>
              <a:gd name="connsiteX4" fmla="*/ 3221424 w 3942149"/>
              <a:gd name="connsiteY4" fmla="*/ 6852362 h 6949440"/>
              <a:gd name="connsiteX5" fmla="*/ 3219153 w 3942149"/>
              <a:gd name="connsiteY5" fmla="*/ 6858000 h 6949440"/>
              <a:gd name="connsiteX6" fmla="*/ 0 w 3942149"/>
              <a:gd name="connsiteY6" fmla="*/ 6949440 h 6949440"/>
              <a:gd name="connsiteX0" fmla="*/ 1787494 w 3942149"/>
              <a:gd name="connsiteY0" fmla="*/ 0 h 6949440"/>
              <a:gd name="connsiteX1" fmla="*/ 1790873 w 3942149"/>
              <a:gd name="connsiteY1" fmla="*/ 2021 h 6949440"/>
              <a:gd name="connsiteX2" fmla="*/ 3383931 w 3942149"/>
              <a:gd name="connsiteY2" fmla="*/ 1517967 h 6949440"/>
              <a:gd name="connsiteX3" fmla="*/ 3884537 w 3942149"/>
              <a:gd name="connsiteY3" fmla="*/ 4379386 h 6949440"/>
              <a:gd name="connsiteX4" fmla="*/ 3221424 w 3942149"/>
              <a:gd name="connsiteY4" fmla="*/ 6852362 h 6949440"/>
              <a:gd name="connsiteX5" fmla="*/ 3219153 w 3942149"/>
              <a:gd name="connsiteY5" fmla="*/ 6858000 h 6949440"/>
              <a:gd name="connsiteX6" fmla="*/ 0 w 3942149"/>
              <a:gd name="connsiteY6" fmla="*/ 6949440 h 6949440"/>
              <a:gd name="connsiteX0" fmla="*/ 0 w 2154655"/>
              <a:gd name="connsiteY0" fmla="*/ 0 h 6858000"/>
              <a:gd name="connsiteX1" fmla="*/ 3379 w 2154655"/>
              <a:gd name="connsiteY1" fmla="*/ 2021 h 6858000"/>
              <a:gd name="connsiteX2" fmla="*/ 1596437 w 2154655"/>
              <a:gd name="connsiteY2" fmla="*/ 1517967 h 6858000"/>
              <a:gd name="connsiteX3" fmla="*/ 2097043 w 2154655"/>
              <a:gd name="connsiteY3" fmla="*/ 4379386 h 6858000"/>
              <a:gd name="connsiteX4" fmla="*/ 1433930 w 2154655"/>
              <a:gd name="connsiteY4" fmla="*/ 6852362 h 6858000"/>
              <a:gd name="connsiteX5" fmla="*/ 1431659 w 215465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4655" h="6858000">
                <a:moveTo>
                  <a:pt x="0" y="0"/>
                </a:moveTo>
                <a:lnTo>
                  <a:pt x="3379" y="2021"/>
                </a:lnTo>
                <a:cubicBezTo>
                  <a:pt x="667061" y="423753"/>
                  <a:pt x="1239365" y="963389"/>
                  <a:pt x="1596437" y="1517967"/>
                </a:cubicBezTo>
                <a:cubicBezTo>
                  <a:pt x="2133142" y="2350886"/>
                  <a:pt x="2239839" y="3395752"/>
                  <a:pt x="2097043" y="4379386"/>
                </a:cubicBezTo>
                <a:cubicBezTo>
                  <a:pt x="2032295" y="4824358"/>
                  <a:pt x="1812506" y="5869368"/>
                  <a:pt x="1433930" y="6852362"/>
                </a:cubicBezTo>
                <a:lnTo>
                  <a:pt x="1431659" y="6858000"/>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Light"/>
            </a:endParaRPr>
          </a:p>
        </p:txBody>
      </p:sp>
    </p:spTree>
    <p:extLst>
      <p:ext uri="{BB962C8B-B14F-4D97-AF65-F5344CB8AC3E}">
        <p14:creationId xmlns:p14="http://schemas.microsoft.com/office/powerpoint/2010/main" val="35806631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a:extLst>
              <a:ext uri="{FF2B5EF4-FFF2-40B4-BE49-F238E27FC236}">
                <a16:creationId xmlns:a16="http://schemas.microsoft.com/office/drawing/2014/main" id="{B4FB50A1-83D5-8808-6BC9-57CD02FE094C}"/>
              </a:ext>
            </a:extLst>
          </p:cNvPr>
          <p:cNvPicPr>
            <a:picLocks noChangeAspect="1"/>
          </p:cNvPicPr>
          <p:nvPr/>
        </p:nvPicPr>
        <p:blipFill>
          <a:blip r:embed="rId2"/>
          <a:stretch>
            <a:fillRect/>
          </a:stretch>
        </p:blipFill>
        <p:spPr>
          <a:xfrm>
            <a:off x="125984" y="215074"/>
            <a:ext cx="8030731" cy="6049581"/>
          </a:xfrm>
          <a:prstGeom prst="rect">
            <a:avLst/>
          </a:prstGeom>
        </p:spPr>
      </p:pic>
      <p:pic>
        <p:nvPicPr>
          <p:cNvPr id="5" name="Slika 4">
            <a:extLst>
              <a:ext uri="{FF2B5EF4-FFF2-40B4-BE49-F238E27FC236}">
                <a16:creationId xmlns:a16="http://schemas.microsoft.com/office/drawing/2014/main" id="{1BC8DCDE-A055-99EE-DBBB-DC624670B69B}"/>
              </a:ext>
            </a:extLst>
          </p:cNvPr>
          <p:cNvPicPr>
            <a:picLocks noChangeAspect="1"/>
          </p:cNvPicPr>
          <p:nvPr/>
        </p:nvPicPr>
        <p:blipFill>
          <a:blip r:embed="rId3"/>
          <a:stretch>
            <a:fillRect/>
          </a:stretch>
        </p:blipFill>
        <p:spPr>
          <a:xfrm>
            <a:off x="9094025" y="2014093"/>
            <a:ext cx="2676525" cy="2724150"/>
          </a:xfrm>
          <a:prstGeom prst="rect">
            <a:avLst/>
          </a:prstGeom>
        </p:spPr>
      </p:pic>
    </p:spTree>
    <p:extLst>
      <p:ext uri="{BB962C8B-B14F-4D97-AF65-F5344CB8AC3E}">
        <p14:creationId xmlns:p14="http://schemas.microsoft.com/office/powerpoint/2010/main" val="3115226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6075321-26F8-4A26-59B4-D35772C5B0FD}"/>
              </a:ext>
            </a:extLst>
          </p:cNvPr>
          <p:cNvSpPr>
            <a:spLocks noGrp="1"/>
          </p:cNvSpPr>
          <p:nvPr>
            <p:ph type="title"/>
          </p:nvPr>
        </p:nvSpPr>
        <p:spPr/>
        <p:txBody>
          <a:bodyPr/>
          <a:lstStyle/>
          <a:p>
            <a:r>
              <a:rPr lang="en-US" dirty="0" err="1"/>
              <a:t>Različne</a:t>
            </a:r>
            <a:r>
              <a:rPr lang="en-US" dirty="0"/>
              <a:t> </a:t>
            </a:r>
            <a:r>
              <a:rPr lang="en-US" dirty="0" err="1"/>
              <a:t>aktivnosti</a:t>
            </a:r>
            <a:endParaRPr lang="sl-SI" dirty="0"/>
          </a:p>
        </p:txBody>
      </p:sp>
      <p:sp>
        <p:nvSpPr>
          <p:cNvPr id="3" name="Označba mesta vsebine 2">
            <a:extLst>
              <a:ext uri="{FF2B5EF4-FFF2-40B4-BE49-F238E27FC236}">
                <a16:creationId xmlns:a16="http://schemas.microsoft.com/office/drawing/2014/main" id="{C9FD994A-8032-5F51-BB58-26924CBA770A}"/>
              </a:ext>
            </a:extLst>
          </p:cNvPr>
          <p:cNvSpPr>
            <a:spLocks noGrp="1"/>
          </p:cNvSpPr>
          <p:nvPr>
            <p:ph idx="1"/>
          </p:nvPr>
        </p:nvSpPr>
        <p:spPr>
          <a:xfrm>
            <a:off x="2487168" y="2464817"/>
            <a:ext cx="8337296" cy="660400"/>
          </a:xfrm>
        </p:spPr>
        <p:txBody>
          <a:bodyPr>
            <a:noAutofit/>
          </a:bodyPr>
          <a:lstStyle/>
          <a:p>
            <a:pPr marL="0" indent="0">
              <a:buNone/>
            </a:pPr>
            <a:r>
              <a:rPr lang="en-US" sz="2000" dirty="0" err="1"/>
              <a:t>Navezava</a:t>
            </a:r>
            <a:r>
              <a:rPr lang="en-US" sz="2000" dirty="0"/>
              <a:t> </a:t>
            </a:r>
            <a:r>
              <a:rPr lang="en-US" sz="2000" dirty="0" err="1"/>
              <a:t>na</a:t>
            </a:r>
            <a:r>
              <a:rPr lang="en-US" sz="2000" dirty="0"/>
              <a:t> </a:t>
            </a:r>
            <a:r>
              <a:rPr lang="en-US" sz="2000" dirty="0" err="1"/>
              <a:t>druge</a:t>
            </a:r>
            <a:r>
              <a:rPr lang="en-US" sz="2000" dirty="0"/>
              <a:t> </a:t>
            </a:r>
            <a:r>
              <a:rPr lang="en-US" sz="2000" dirty="0" err="1"/>
              <a:t>projekte</a:t>
            </a:r>
            <a:r>
              <a:rPr lang="en-US" sz="2000" dirty="0"/>
              <a:t> / </a:t>
            </a:r>
            <a:r>
              <a:rPr lang="en-US" sz="2000" dirty="0" err="1"/>
              <a:t>akcije</a:t>
            </a:r>
            <a:r>
              <a:rPr lang="en-US" sz="2000" dirty="0"/>
              <a:t> …</a:t>
            </a:r>
          </a:p>
          <a:p>
            <a:pPr marL="0" indent="0">
              <a:buNone/>
            </a:pPr>
            <a:r>
              <a:rPr lang="en-US" sz="2000" dirty="0"/>
              <a:t>S </a:t>
            </a:r>
            <a:r>
              <a:rPr lang="en-US" sz="2000" dirty="0" err="1"/>
              <a:t>sredstvi</a:t>
            </a:r>
            <a:r>
              <a:rPr lang="en-US" sz="2000" dirty="0"/>
              <a:t> (</a:t>
            </a:r>
            <a:r>
              <a:rPr lang="en-US" sz="2000" dirty="0" err="1"/>
              <a:t>čas</a:t>
            </a:r>
            <a:r>
              <a:rPr lang="en-US" sz="2000" dirty="0"/>
              <a:t>, finance) le v </a:t>
            </a:r>
            <a:r>
              <a:rPr lang="en-US" sz="2000" dirty="0" err="1"/>
              <a:t>sklopu</a:t>
            </a:r>
            <a:r>
              <a:rPr lang="en-US" sz="2000" dirty="0"/>
              <a:t> </a:t>
            </a:r>
            <a:r>
              <a:rPr lang="en-US" sz="2000" dirty="0" err="1"/>
              <a:t>te</a:t>
            </a:r>
            <a:r>
              <a:rPr lang="en-US" sz="2000" dirty="0"/>
              <a:t> "interne </a:t>
            </a:r>
            <a:r>
              <a:rPr lang="en-US" sz="2000" dirty="0" err="1"/>
              <a:t>akcije</a:t>
            </a:r>
            <a:r>
              <a:rPr lang="en-US" sz="2000" dirty="0"/>
              <a:t>" ne bi </a:t>
            </a:r>
            <a:r>
              <a:rPr lang="en-US" sz="2000" dirty="0" err="1"/>
              <a:t>mogli</a:t>
            </a:r>
            <a:r>
              <a:rPr lang="en-US" sz="2000" dirty="0"/>
              <a:t> </a:t>
            </a:r>
            <a:r>
              <a:rPr lang="en-US" sz="2000" dirty="0" err="1"/>
              <a:t>izvesti</a:t>
            </a:r>
            <a:r>
              <a:rPr lang="en-US" sz="2000" dirty="0"/>
              <a:t> </a:t>
            </a:r>
            <a:r>
              <a:rPr lang="en-US" sz="2000" dirty="0" err="1"/>
              <a:t>vseh</a:t>
            </a:r>
            <a:r>
              <a:rPr lang="en-US" sz="2000" dirty="0"/>
              <a:t> </a:t>
            </a:r>
            <a:r>
              <a:rPr lang="en-US" sz="2000" dirty="0" err="1"/>
              <a:t>aktivnosti</a:t>
            </a:r>
            <a:endParaRPr lang="en-US" sz="2000" dirty="0"/>
          </a:p>
          <a:p>
            <a:pPr marL="0" indent="0">
              <a:buNone/>
            </a:pPr>
            <a:r>
              <a:rPr lang="en-US" sz="2000" dirty="0" err="1"/>
              <a:t>Gre</a:t>
            </a:r>
            <a:r>
              <a:rPr lang="en-US" sz="2000" dirty="0"/>
              <a:t> za to, da </a:t>
            </a:r>
            <a:r>
              <a:rPr lang="en-US" sz="2000" dirty="0" err="1"/>
              <a:t>nadgradimo</a:t>
            </a:r>
            <a:r>
              <a:rPr lang="en-US" sz="2000" dirty="0"/>
              <a:t> </a:t>
            </a:r>
            <a:r>
              <a:rPr lang="en-US" sz="2000" dirty="0" err="1"/>
              <a:t>te</a:t>
            </a:r>
            <a:r>
              <a:rPr lang="en-US" sz="2000" dirty="0"/>
              <a:t> </a:t>
            </a:r>
            <a:r>
              <a:rPr lang="en-US" sz="2000" dirty="0" err="1"/>
              <a:t>projekte</a:t>
            </a:r>
            <a:r>
              <a:rPr lang="en-US" sz="2000" dirty="0"/>
              <a:t> (</a:t>
            </a:r>
            <a:r>
              <a:rPr lang="en-US" sz="2000" dirty="0" err="1"/>
              <a:t>dodatne</a:t>
            </a:r>
            <a:r>
              <a:rPr lang="en-US" sz="2000" dirty="0"/>
              <a:t> </a:t>
            </a:r>
            <a:r>
              <a:rPr lang="en-US" sz="2000" dirty="0" err="1"/>
              <a:t>vsebine</a:t>
            </a:r>
            <a:r>
              <a:rPr lang="en-US" sz="2000" dirty="0"/>
              <a:t>, </a:t>
            </a:r>
            <a:r>
              <a:rPr lang="en-US" sz="2000" dirty="0" err="1"/>
              <a:t>uporaba</a:t>
            </a:r>
            <a:r>
              <a:rPr lang="en-US" sz="2000" dirty="0"/>
              <a:t> </a:t>
            </a:r>
            <a:r>
              <a:rPr lang="en-US" sz="2000" dirty="0" err="1"/>
              <a:t>rezultatov</a:t>
            </a:r>
            <a:r>
              <a:rPr lang="en-US" sz="2000" dirty="0"/>
              <a:t>, </a:t>
            </a:r>
            <a:r>
              <a:rPr lang="en-US" sz="2000" dirty="0" err="1"/>
              <a:t>osnova</a:t>
            </a:r>
            <a:r>
              <a:rPr lang="en-US" sz="2000" dirty="0"/>
              <a:t> za </a:t>
            </a:r>
            <a:r>
              <a:rPr lang="en-US" sz="2000" dirty="0" err="1"/>
              <a:t>nadaljni</a:t>
            </a:r>
            <a:r>
              <a:rPr lang="en-US" sz="2000" dirty="0"/>
              <a:t> </a:t>
            </a:r>
            <a:r>
              <a:rPr lang="en-US" sz="2000" dirty="0" err="1"/>
              <a:t>razvoj</a:t>
            </a:r>
            <a:r>
              <a:rPr lang="en-US" sz="2000" dirty="0"/>
              <a:t> …)</a:t>
            </a:r>
          </a:p>
          <a:p>
            <a:pPr marL="0" indent="0">
              <a:buNone/>
            </a:pPr>
            <a:r>
              <a:rPr lang="en-US" sz="2000" dirty="0"/>
              <a:t>In </a:t>
            </a:r>
            <a:r>
              <a:rPr lang="en-US" sz="2000" dirty="0" err="1"/>
              <a:t>obratno</a:t>
            </a:r>
            <a:r>
              <a:rPr lang="en-US" sz="2000" dirty="0"/>
              <a:t>: </a:t>
            </a:r>
            <a:r>
              <a:rPr lang="en-US" sz="2000" dirty="0" err="1"/>
              <a:t>aktivnosti</a:t>
            </a:r>
            <a:r>
              <a:rPr lang="en-US" sz="2000" dirty="0"/>
              <a:t> MINUT NAPOJ </a:t>
            </a:r>
            <a:r>
              <a:rPr lang="en-US" sz="2000" dirty="0" err="1"/>
              <a:t>bodo</a:t>
            </a:r>
            <a:r>
              <a:rPr lang="en-US" sz="2000" dirty="0"/>
              <a:t> </a:t>
            </a:r>
            <a:r>
              <a:rPr lang="en-US" sz="2000" dirty="0" err="1"/>
              <a:t>služile</a:t>
            </a:r>
            <a:r>
              <a:rPr lang="en-US" sz="2000" dirty="0"/>
              <a:t> za </a:t>
            </a:r>
            <a:r>
              <a:rPr lang="en-US" sz="2000" dirty="0" err="1"/>
              <a:t>izvedbo</a:t>
            </a:r>
            <a:r>
              <a:rPr lang="en-US" sz="2000" dirty="0"/>
              <a:t> </a:t>
            </a:r>
            <a:r>
              <a:rPr lang="en-US" sz="2000" dirty="0" err="1"/>
              <a:t>drugih</a:t>
            </a:r>
            <a:r>
              <a:rPr lang="en-US" sz="2000" dirty="0"/>
              <a:t> </a:t>
            </a:r>
            <a:r>
              <a:rPr lang="en-US" sz="2000" dirty="0" err="1"/>
              <a:t>projektov</a:t>
            </a:r>
            <a:endParaRPr lang="en-US" sz="2000" dirty="0"/>
          </a:p>
          <a:p>
            <a:pPr marL="0" indent="0">
              <a:buNone/>
            </a:pPr>
            <a:endParaRPr lang="en-US" sz="2000" dirty="0"/>
          </a:p>
          <a:p>
            <a:endParaRPr lang="sl-SI" sz="2000" dirty="0"/>
          </a:p>
        </p:txBody>
      </p:sp>
      <mc:AlternateContent xmlns:mc="http://schemas.openxmlformats.org/markup-compatibility/2006" xmlns:p14="http://schemas.microsoft.com/office/powerpoint/2010/main">
        <mc:Choice Requires="p14">
          <p:contentPart p14:bwMode="auto" r:id="rId2">
            <p14:nvContentPartPr>
              <p14:cNvPr id="4" name="Rokopis 3">
                <a:extLst>
                  <a:ext uri="{FF2B5EF4-FFF2-40B4-BE49-F238E27FC236}">
                    <a16:creationId xmlns:a16="http://schemas.microsoft.com/office/drawing/2014/main" id="{B09195A4-ABDC-41A2-7BCB-2BC28D23DB10}"/>
                  </a:ext>
                </a:extLst>
              </p14:cNvPr>
              <p14:cNvContentPartPr/>
              <p14:nvPr/>
            </p14:nvContentPartPr>
            <p14:xfrm>
              <a:off x="1718824" y="2641280"/>
              <a:ext cx="360" cy="360"/>
            </p14:xfrm>
          </p:contentPart>
        </mc:Choice>
        <mc:Fallback xmlns="">
          <p:pic>
            <p:nvPicPr>
              <p:cNvPr id="4" name="Rokopis 3">
                <a:extLst>
                  <a:ext uri="{FF2B5EF4-FFF2-40B4-BE49-F238E27FC236}">
                    <a16:creationId xmlns:a16="http://schemas.microsoft.com/office/drawing/2014/main" id="{B09195A4-ABDC-41A2-7BCB-2BC28D23DB10}"/>
                  </a:ext>
                </a:extLst>
              </p:cNvPr>
              <p:cNvPicPr/>
              <p:nvPr/>
            </p:nvPicPr>
            <p:blipFill>
              <a:blip r:embed="rId3"/>
              <a:stretch>
                <a:fillRect/>
              </a:stretch>
            </p:blipFill>
            <p:spPr>
              <a:xfrm>
                <a:off x="1709824" y="263228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Rokopis 4">
                <a:extLst>
                  <a:ext uri="{FF2B5EF4-FFF2-40B4-BE49-F238E27FC236}">
                    <a16:creationId xmlns:a16="http://schemas.microsoft.com/office/drawing/2014/main" id="{3ADD7CD5-B904-CC11-91F0-F3E343F77B29}"/>
                  </a:ext>
                </a:extLst>
              </p14:cNvPr>
              <p14:cNvContentPartPr/>
              <p14:nvPr/>
            </p14:nvContentPartPr>
            <p14:xfrm>
              <a:off x="1503544" y="2673680"/>
              <a:ext cx="360" cy="5040"/>
            </p14:xfrm>
          </p:contentPart>
        </mc:Choice>
        <mc:Fallback xmlns="">
          <p:pic>
            <p:nvPicPr>
              <p:cNvPr id="5" name="Rokopis 4">
                <a:extLst>
                  <a:ext uri="{FF2B5EF4-FFF2-40B4-BE49-F238E27FC236}">
                    <a16:creationId xmlns:a16="http://schemas.microsoft.com/office/drawing/2014/main" id="{3ADD7CD5-B904-CC11-91F0-F3E343F77B29}"/>
                  </a:ext>
                </a:extLst>
              </p:cNvPr>
              <p:cNvPicPr/>
              <p:nvPr/>
            </p:nvPicPr>
            <p:blipFill>
              <a:blip r:embed="rId5"/>
              <a:stretch>
                <a:fillRect/>
              </a:stretch>
            </p:blipFill>
            <p:spPr>
              <a:xfrm>
                <a:off x="1494544" y="2665040"/>
                <a:ext cx="18000" cy="226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Rokopis 5">
                <a:extLst>
                  <a:ext uri="{FF2B5EF4-FFF2-40B4-BE49-F238E27FC236}">
                    <a16:creationId xmlns:a16="http://schemas.microsoft.com/office/drawing/2014/main" id="{BC42927F-0CB7-42D2-1130-AE809D820218}"/>
                  </a:ext>
                </a:extLst>
              </p14:cNvPr>
              <p14:cNvContentPartPr/>
              <p14:nvPr/>
            </p14:nvContentPartPr>
            <p14:xfrm>
              <a:off x="1661584" y="2706440"/>
              <a:ext cx="360" cy="360"/>
            </p14:xfrm>
          </p:contentPart>
        </mc:Choice>
        <mc:Fallback xmlns="">
          <p:pic>
            <p:nvPicPr>
              <p:cNvPr id="6" name="Rokopis 5">
                <a:extLst>
                  <a:ext uri="{FF2B5EF4-FFF2-40B4-BE49-F238E27FC236}">
                    <a16:creationId xmlns:a16="http://schemas.microsoft.com/office/drawing/2014/main" id="{BC42927F-0CB7-42D2-1130-AE809D820218}"/>
                  </a:ext>
                </a:extLst>
              </p:cNvPr>
              <p:cNvPicPr/>
              <p:nvPr/>
            </p:nvPicPr>
            <p:blipFill>
              <a:blip r:embed="rId3"/>
              <a:stretch>
                <a:fillRect/>
              </a:stretch>
            </p:blipFill>
            <p:spPr>
              <a:xfrm>
                <a:off x="1652944" y="2697440"/>
                <a:ext cx="18000" cy="18000"/>
              </a:xfrm>
              <a:prstGeom prst="rect">
                <a:avLst/>
              </a:prstGeom>
            </p:spPr>
          </p:pic>
        </mc:Fallback>
      </mc:AlternateContent>
    </p:spTree>
    <p:extLst>
      <p:ext uri="{BB962C8B-B14F-4D97-AF65-F5344CB8AC3E}">
        <p14:creationId xmlns:p14="http://schemas.microsoft.com/office/powerpoint/2010/main" val="1924613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800AC1-C51A-3CA7-FC72-7D45BED41D0D}"/>
              </a:ext>
            </a:extLst>
          </p:cNvPr>
          <p:cNvSpPr>
            <a:spLocks noGrp="1"/>
          </p:cNvSpPr>
          <p:nvPr>
            <p:ph idx="1"/>
          </p:nvPr>
        </p:nvSpPr>
        <p:spPr/>
        <p:txBody>
          <a:bodyPr>
            <a:normAutofit fontScale="92500" lnSpcReduction="20000"/>
          </a:bodyPr>
          <a:lstStyle/>
          <a:p>
            <a:pPr marL="0" indent="0">
              <a:buNone/>
            </a:pPr>
            <a:endParaRPr lang="sl-SI" dirty="0"/>
          </a:p>
          <a:p>
            <a:r>
              <a:rPr lang="sl-SI" b="1" i="1" dirty="0">
                <a:solidFill>
                  <a:srgbClr val="FFFF00"/>
                </a:solidFill>
              </a:rPr>
              <a:t>Vsebinski</a:t>
            </a:r>
            <a:r>
              <a:rPr lang="sl-SI" dirty="0"/>
              <a:t>: Primeri dobre prakse </a:t>
            </a:r>
            <a:r>
              <a:rPr lang="sl-SI" b="1" dirty="0">
                <a:solidFill>
                  <a:srgbClr val="FFC000"/>
                </a:solidFill>
              </a:rPr>
              <a:t>uporabe RIN v drugih predmetih</a:t>
            </a:r>
            <a:r>
              <a:rPr lang="sl-SI" dirty="0"/>
              <a:t>, s posebnim </a:t>
            </a:r>
            <a:r>
              <a:rPr lang="sl-SI" b="1" dirty="0">
                <a:solidFill>
                  <a:srgbClr val="FFC000"/>
                </a:solidFill>
              </a:rPr>
              <a:t>poudarkom na temeljnih znanjih RIN</a:t>
            </a:r>
          </a:p>
          <a:p>
            <a:pPr marL="57150" indent="0">
              <a:buNone/>
            </a:pPr>
            <a:endParaRPr lang="sl-SI" dirty="0"/>
          </a:p>
          <a:p>
            <a:r>
              <a:rPr lang="sl-SI" b="1" i="1" dirty="0">
                <a:solidFill>
                  <a:srgbClr val="FFFF00"/>
                </a:solidFill>
              </a:rPr>
              <a:t>Družbeni</a:t>
            </a:r>
            <a:r>
              <a:rPr lang="sl-SI" dirty="0"/>
              <a:t>: ustvariti trdnejšo </a:t>
            </a:r>
            <a:r>
              <a:rPr lang="sl-SI" b="1" dirty="0">
                <a:solidFill>
                  <a:srgbClr val="FFC000"/>
                </a:solidFill>
              </a:rPr>
              <a:t>skupnost učiteljev</a:t>
            </a:r>
            <a:r>
              <a:rPr lang="sl-SI" dirty="0"/>
              <a:t> (angl. </a:t>
            </a:r>
            <a:r>
              <a:rPr lang="sl-SI" i="1" dirty="0"/>
              <a:t>CoP – community of practice</a:t>
            </a:r>
            <a:r>
              <a:rPr lang="sl-SI" dirty="0"/>
              <a:t>), ki bo nudila pomoč in oporo.</a:t>
            </a:r>
            <a:br>
              <a:rPr lang="sl-SI" dirty="0"/>
            </a:br>
            <a:r>
              <a:rPr lang="sl-SI" dirty="0"/>
              <a:t>Z mislijo na krepitev skupnosti so v projektu tudi študenti, bodoči učitelji.</a:t>
            </a:r>
          </a:p>
        </p:txBody>
      </p:sp>
      <p:sp>
        <p:nvSpPr>
          <p:cNvPr id="2" name="Title 1">
            <a:extLst>
              <a:ext uri="{FF2B5EF4-FFF2-40B4-BE49-F238E27FC236}">
                <a16:creationId xmlns:a16="http://schemas.microsoft.com/office/drawing/2014/main" id="{114B6FD3-7F04-9E7B-2F87-B14AB1BA28B5}"/>
              </a:ext>
            </a:extLst>
          </p:cNvPr>
          <p:cNvSpPr>
            <a:spLocks noGrp="1"/>
          </p:cNvSpPr>
          <p:nvPr>
            <p:ph type="title"/>
          </p:nvPr>
        </p:nvSpPr>
        <p:spPr/>
        <p:txBody>
          <a:bodyPr/>
          <a:lstStyle/>
          <a:p>
            <a:r>
              <a:rPr lang="sl-SI" dirty="0"/>
              <a:t>Cilja</a:t>
            </a:r>
          </a:p>
        </p:txBody>
      </p:sp>
    </p:spTree>
    <p:extLst>
      <p:ext uri="{BB962C8B-B14F-4D97-AF65-F5344CB8AC3E}">
        <p14:creationId xmlns:p14="http://schemas.microsoft.com/office/powerpoint/2010/main" val="9005215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99C970F8-61A1-8BC7-1690-3CEB2C601A15}"/>
              </a:ext>
            </a:extLst>
          </p:cNvPr>
          <p:cNvPicPr>
            <a:picLocks noChangeAspect="1"/>
          </p:cNvPicPr>
          <p:nvPr/>
        </p:nvPicPr>
        <p:blipFill>
          <a:blip r:embed="rId2"/>
          <a:stretch>
            <a:fillRect/>
          </a:stretch>
        </p:blipFill>
        <p:spPr>
          <a:xfrm>
            <a:off x="1279370" y="383458"/>
            <a:ext cx="8592086" cy="6091083"/>
          </a:xfrm>
          <a:prstGeom prst="rect">
            <a:avLst/>
          </a:prstGeom>
        </p:spPr>
      </p:pic>
    </p:spTree>
    <p:extLst>
      <p:ext uri="{BB962C8B-B14F-4D97-AF65-F5344CB8AC3E}">
        <p14:creationId xmlns:p14="http://schemas.microsoft.com/office/powerpoint/2010/main" val="33977746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descr="Slika, ki vsebuje besede preslikava&#10;&#10;Opis je samodejno ustvarjen">
            <a:extLst>
              <a:ext uri="{FF2B5EF4-FFF2-40B4-BE49-F238E27FC236}">
                <a16:creationId xmlns:a16="http://schemas.microsoft.com/office/drawing/2014/main" id="{D618B91B-1F5F-83DE-4239-C071C88577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34" y="-234818"/>
            <a:ext cx="12267034" cy="7673711"/>
          </a:xfrm>
          <a:prstGeom prst="rect">
            <a:avLst/>
          </a:prstGeom>
        </p:spPr>
      </p:pic>
      <p:sp>
        <p:nvSpPr>
          <p:cNvPr id="2" name="Naslov 1">
            <a:extLst>
              <a:ext uri="{FF2B5EF4-FFF2-40B4-BE49-F238E27FC236}">
                <a16:creationId xmlns:a16="http://schemas.microsoft.com/office/drawing/2014/main" id="{D36DB621-B4FC-6DF3-55AC-1722B1FF4831}"/>
              </a:ext>
            </a:extLst>
          </p:cNvPr>
          <p:cNvSpPr>
            <a:spLocks noGrp="1"/>
          </p:cNvSpPr>
          <p:nvPr>
            <p:ph type="ctr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sl-SI" dirty="0"/>
              <a:t>Fizično računalništvo</a:t>
            </a:r>
            <a:br>
              <a:rPr lang="sl-SI" dirty="0"/>
            </a:br>
            <a:r>
              <a:rPr lang="sl-SI" dirty="0"/>
              <a:t>pri pouku fizike</a:t>
            </a:r>
          </a:p>
        </p:txBody>
      </p:sp>
      <p:sp>
        <p:nvSpPr>
          <p:cNvPr id="3" name="Podnaslov 2">
            <a:extLst>
              <a:ext uri="{FF2B5EF4-FFF2-40B4-BE49-F238E27FC236}">
                <a16:creationId xmlns:a16="http://schemas.microsoft.com/office/drawing/2014/main" id="{3C1EB2B5-6AFB-F5D7-CD7B-EFFA200FAD03}"/>
              </a:ext>
            </a:extLst>
          </p:cNvPr>
          <p:cNvSpPr>
            <a:spLocks noGrp="1"/>
          </p:cNvSpPr>
          <p:nvPr>
            <p:ph type="subTitle" idx="1"/>
          </p:nvPr>
        </p:nvSpPr>
        <p:spPr>
          <a:xfrm>
            <a:off x="2084832" y="3959736"/>
            <a:ext cx="9144000" cy="476753"/>
          </a:xfrm>
        </p:spPr>
        <p:style>
          <a:lnRef idx="0">
            <a:schemeClr val="accent1"/>
          </a:lnRef>
          <a:fillRef idx="3">
            <a:schemeClr val="accent1"/>
          </a:fillRef>
          <a:effectRef idx="3">
            <a:schemeClr val="accent1"/>
          </a:effectRef>
          <a:fontRef idx="minor">
            <a:schemeClr val="lt1"/>
          </a:fontRef>
        </p:style>
        <p:txBody>
          <a:bodyPr>
            <a:normAutofit fontScale="92500"/>
          </a:bodyPr>
          <a:lstStyle/>
          <a:p>
            <a:r>
              <a:rPr lang="sl-SI" dirty="0" err="1"/>
              <a:t>Micro:bit</a:t>
            </a:r>
            <a:r>
              <a:rPr lang="sl-SI" dirty="0"/>
              <a:t> pri fiziki</a:t>
            </a:r>
          </a:p>
        </p:txBody>
      </p:sp>
    </p:spTree>
    <p:extLst>
      <p:ext uri="{BB962C8B-B14F-4D97-AF65-F5344CB8AC3E}">
        <p14:creationId xmlns:p14="http://schemas.microsoft.com/office/powerpoint/2010/main" val="22880466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4CE30A0-BD09-3116-4B97-306624966636}"/>
              </a:ext>
            </a:extLst>
          </p:cNvPr>
          <p:cNvSpPr>
            <a:spLocks noGrp="1"/>
          </p:cNvSpPr>
          <p:nvPr>
            <p:ph type="title"/>
          </p:nvPr>
        </p:nvSpPr>
        <p:spPr>
          <a:xfrm>
            <a:off x="488302" y="533400"/>
            <a:ext cx="10972800" cy="1143000"/>
          </a:xfrm>
        </p:spPr>
        <p:txBody>
          <a:bodyPr>
            <a:normAutofit fontScale="90000"/>
          </a:bodyPr>
          <a:lstStyle/>
          <a:p>
            <a:r>
              <a:rPr lang="sl-SI" dirty="0"/>
              <a:t>Ko združimo računalništvo in osnovno elektroniko…</a:t>
            </a:r>
          </a:p>
        </p:txBody>
      </p:sp>
      <p:pic>
        <p:nvPicPr>
          <p:cNvPr id="6" name="Označba mesta vsebine 5">
            <a:extLst>
              <a:ext uri="{FF2B5EF4-FFF2-40B4-BE49-F238E27FC236}">
                <a16:creationId xmlns:a16="http://schemas.microsoft.com/office/drawing/2014/main" id="{33AF62E5-6F50-CE57-7D0A-32F3EF2583E1}"/>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530512" y="1851188"/>
            <a:ext cx="2628900" cy="3505200"/>
          </a:xfrm>
        </p:spPr>
      </p:pic>
      <p:sp>
        <p:nvSpPr>
          <p:cNvPr id="4" name="Naslov 1">
            <a:extLst>
              <a:ext uri="{FF2B5EF4-FFF2-40B4-BE49-F238E27FC236}">
                <a16:creationId xmlns:a16="http://schemas.microsoft.com/office/drawing/2014/main" id="{0F3BF9EE-AFA2-C169-AD5A-9E6C30FB8D43}"/>
              </a:ext>
            </a:extLst>
          </p:cNvPr>
          <p:cNvSpPr txBox="1">
            <a:spLocks/>
          </p:cNvSpPr>
          <p:nvPr/>
        </p:nvSpPr>
        <p:spPr>
          <a:xfrm>
            <a:off x="1032588" y="5181600"/>
            <a:ext cx="10972800" cy="1143000"/>
          </a:xfrm>
          <a:prstGeom prst="rect">
            <a:avLst/>
          </a:prstGeom>
        </p:spPr>
        <p:txBody>
          <a:bodyPr vert="horz" lIns="0" rIns="0" bIns="0" anchor="b">
            <a:normAutofit fontScale="97500"/>
            <a:scene3d>
              <a:camera prst="orthographicFront"/>
              <a:lightRig rig="soft" dir="t">
                <a:rot lat="0" lon="0" rev="10800000"/>
              </a:lightRig>
            </a:scene3d>
            <a:sp3d>
              <a:bevelT w="27940" h="12700"/>
              <a:contourClr>
                <a:srgbClr val="DDDDDD"/>
              </a:contourClr>
            </a:sp3d>
          </a:bodyPr>
          <a:lstStyle>
            <a:lvl1pPr algn="l" rtl="0" eaLnBrk="1" latinLnBrk="0" hangingPunct="1">
              <a:spcBef>
                <a:spcPct val="0"/>
              </a:spcBef>
              <a:buNone/>
              <a:defRPr kumimoji="0" sz="5000" b="1" kern="1200" cap="none" spc="150">
                <a:ln w="11430"/>
                <a:solidFill>
                  <a:srgbClr val="F8F8F8"/>
                </a:solidFill>
                <a:effectLst>
                  <a:outerShdw blurRad="25400" algn="tl" rotWithShape="0">
                    <a:srgbClr val="000000">
                      <a:alpha val="43000"/>
                    </a:srgbClr>
                  </a:outerShdw>
                </a:effectLst>
                <a:latin typeface="+mj-lt"/>
                <a:ea typeface="+mj-ea"/>
                <a:cs typeface="+mj-cs"/>
              </a:defRPr>
            </a:lvl1pPr>
          </a:lstStyle>
          <a:p>
            <a:pPr algn="r"/>
            <a:r>
              <a:rPr lang="sl-SI" dirty="0"/>
              <a:t>…se zgodi marsikaj.</a:t>
            </a:r>
          </a:p>
        </p:txBody>
      </p:sp>
      <p:pic>
        <p:nvPicPr>
          <p:cNvPr id="7" name="VID_20220914_104908">
            <a:hlinkClick r:id="" action="ppaction://media"/>
            <a:extLst>
              <a:ext uri="{FF2B5EF4-FFF2-40B4-BE49-F238E27FC236}">
                <a16:creationId xmlns:a16="http://schemas.microsoft.com/office/drawing/2014/main" id="{13931A92-7604-1354-73FC-83EC0CB7397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13455" y="1962378"/>
            <a:ext cx="6033796" cy="3394010"/>
          </a:xfrm>
          <a:prstGeom prst="rect">
            <a:avLst/>
          </a:prstGeom>
        </p:spPr>
      </p:pic>
    </p:spTree>
    <p:extLst>
      <p:ext uri="{BB962C8B-B14F-4D97-AF65-F5344CB8AC3E}">
        <p14:creationId xmlns:p14="http://schemas.microsoft.com/office/powerpoint/2010/main" val="31215547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3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EC0285E-D747-FE6E-0C06-D89DD7ACCF7C}"/>
              </a:ext>
            </a:extLst>
          </p:cNvPr>
          <p:cNvSpPr>
            <a:spLocks noGrp="1"/>
          </p:cNvSpPr>
          <p:nvPr>
            <p:ph type="ctrTitle"/>
          </p:nvPr>
        </p:nvSpPr>
        <p:spPr/>
        <p:txBody>
          <a:bodyPr/>
          <a:lstStyle/>
          <a:p>
            <a:r>
              <a:rPr lang="sl-SI" dirty="0">
                <a:latin typeface="Roboto"/>
                <a:ea typeface="Roboto"/>
                <a:cs typeface="Roboto"/>
              </a:rPr>
              <a:t>Digitalna umetnost in matematika</a:t>
            </a:r>
            <a:endParaRPr lang="sl-SI"/>
          </a:p>
        </p:txBody>
      </p:sp>
      <p:sp>
        <p:nvSpPr>
          <p:cNvPr id="3" name="Podnaslov 2">
            <a:extLst>
              <a:ext uri="{FF2B5EF4-FFF2-40B4-BE49-F238E27FC236}">
                <a16:creationId xmlns:a16="http://schemas.microsoft.com/office/drawing/2014/main" id="{E005A4E0-6988-C2E5-8790-CC6AF3114703}"/>
              </a:ext>
            </a:extLst>
          </p:cNvPr>
          <p:cNvSpPr>
            <a:spLocks noGrp="1"/>
          </p:cNvSpPr>
          <p:nvPr>
            <p:ph type="subTitle" idx="1"/>
          </p:nvPr>
        </p:nvSpPr>
        <p:spPr/>
        <p:txBody>
          <a:bodyPr vert="horz" lIns="91440" tIns="45720" rIns="91440" bIns="45720" rtlCol="0" anchor="t">
            <a:normAutofit/>
          </a:bodyPr>
          <a:lstStyle/>
          <a:p>
            <a:r>
              <a:rPr lang="sl-SI" dirty="0">
                <a:latin typeface="Roboto Light"/>
                <a:ea typeface="Roboto Light"/>
                <a:cs typeface="Roboto Light"/>
              </a:rPr>
              <a:t>Mojca Baloh, prof.</a:t>
            </a:r>
          </a:p>
          <a:p>
            <a:r>
              <a:rPr lang="sl-SI" dirty="0">
                <a:latin typeface="Roboto Light"/>
                <a:ea typeface="Roboto Light"/>
                <a:cs typeface="Roboto Light"/>
              </a:rPr>
              <a:t>Dr. Uroš Ocepek, prof.</a:t>
            </a:r>
            <a:endParaRPr lang="sl-SI" dirty="0">
              <a:cs typeface="Roboto Light"/>
            </a:endParaRPr>
          </a:p>
        </p:txBody>
      </p:sp>
      <p:pic>
        <p:nvPicPr>
          <p:cNvPr id="5" name="Grafika 4">
            <a:extLst>
              <a:ext uri="{FF2B5EF4-FFF2-40B4-BE49-F238E27FC236}">
                <a16:creationId xmlns:a16="http://schemas.microsoft.com/office/drawing/2014/main" id="{C18C3B3D-950B-DCB2-6216-F61F44B2BB3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4478" y="216274"/>
            <a:ext cx="1320859" cy="1839768"/>
          </a:xfrm>
          <a:prstGeom prst="rect">
            <a:avLst/>
          </a:prstGeom>
        </p:spPr>
      </p:pic>
    </p:spTree>
    <p:extLst>
      <p:ext uri="{BB962C8B-B14F-4D97-AF65-F5344CB8AC3E}">
        <p14:creationId xmlns:p14="http://schemas.microsoft.com/office/powerpoint/2010/main" val="100777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E8725AD-F8D1-FCE3-8B91-E00F355CD010}"/>
              </a:ext>
            </a:extLst>
          </p:cNvPr>
          <p:cNvSpPr>
            <a:spLocks noGrp="1"/>
          </p:cNvSpPr>
          <p:nvPr>
            <p:ph type="title"/>
          </p:nvPr>
        </p:nvSpPr>
        <p:spPr>
          <a:xfrm>
            <a:off x="5649383" y="365125"/>
            <a:ext cx="6099853" cy="1341437"/>
          </a:xfrm>
        </p:spPr>
        <p:txBody>
          <a:bodyPr/>
          <a:lstStyle/>
          <a:p>
            <a:r>
              <a:rPr lang="sl-SI" dirty="0">
                <a:latin typeface="Roboto Black"/>
                <a:ea typeface="Roboto Black"/>
                <a:cs typeface="Roboto Black"/>
              </a:rPr>
              <a:t>Digitalna umetnost in matematika</a:t>
            </a:r>
          </a:p>
        </p:txBody>
      </p:sp>
      <p:pic>
        <p:nvPicPr>
          <p:cNvPr id="6" name="Slika 6">
            <a:extLst>
              <a:ext uri="{FF2B5EF4-FFF2-40B4-BE49-F238E27FC236}">
                <a16:creationId xmlns:a16="http://schemas.microsoft.com/office/drawing/2014/main" id="{6117EB08-9D25-CCB3-8C43-08EF03F5AE8B}"/>
              </a:ext>
            </a:extLst>
          </p:cNvPr>
          <p:cNvPicPr>
            <a:picLocks noGrp="1" noChangeAspect="1"/>
          </p:cNvPicPr>
          <p:nvPr>
            <p:ph idx="1"/>
          </p:nvPr>
        </p:nvPicPr>
        <p:blipFill>
          <a:blip r:embed="rId2"/>
          <a:stretch>
            <a:fillRect/>
          </a:stretch>
        </p:blipFill>
        <p:spPr>
          <a:xfrm>
            <a:off x="987177" y="366323"/>
            <a:ext cx="4526611" cy="4351338"/>
          </a:xfrm>
        </p:spPr>
      </p:pic>
      <p:sp>
        <p:nvSpPr>
          <p:cNvPr id="7" name="PoljeZBesedilom 6">
            <a:extLst>
              <a:ext uri="{FF2B5EF4-FFF2-40B4-BE49-F238E27FC236}">
                <a16:creationId xmlns:a16="http://schemas.microsoft.com/office/drawing/2014/main" id="{0BC2F288-A2EA-EDB0-827D-7CA5F97F9DC6}"/>
              </a:ext>
            </a:extLst>
          </p:cNvPr>
          <p:cNvSpPr txBox="1"/>
          <p:nvPr/>
        </p:nvSpPr>
        <p:spPr>
          <a:xfrm>
            <a:off x="5651739" y="1892060"/>
            <a:ext cx="6093124"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sl-SI" sz="2400" dirty="0">
                <a:latin typeface="Calibri Light"/>
                <a:cs typeface="Calibri Light"/>
              </a:rPr>
              <a:t>Dijaki imajo težave z razumevanjem koordinatnega sistema, poznavanjem pomena in razumevanjem krožnih funkcij ter z abstraktnim razumevanjem geometrijskih likov in teles. </a:t>
            </a:r>
            <a:endParaRPr lang="sl-SI" sz="2400">
              <a:latin typeface="Calibri Light"/>
              <a:cs typeface="Calibri Light"/>
            </a:endParaRPr>
          </a:p>
          <a:p>
            <a:pPr marL="342900" indent="-342900">
              <a:buFont typeface="Arial"/>
              <a:buChar char="•"/>
            </a:pPr>
            <a:r>
              <a:rPr lang="sl-SI" sz="2400" dirty="0">
                <a:latin typeface="Calibri Light"/>
                <a:cs typeface="Calibri Light"/>
              </a:rPr>
              <a:t>Projekt smo zasnovali tako, da bodo vključeni dijaki oblikovali algoritme (oz. bodo pisali skripto) za generiranje digitalnih likovnih del. </a:t>
            </a:r>
            <a:endParaRPr lang="sl-SI" sz="2400">
              <a:latin typeface="Calibri Light"/>
              <a:cs typeface="Calibri Light"/>
            </a:endParaRPr>
          </a:p>
          <a:p>
            <a:pPr marL="342900" indent="-342900">
              <a:buFont typeface="Arial"/>
              <a:buChar char="•"/>
            </a:pPr>
            <a:r>
              <a:rPr lang="sl-SI" sz="2400" dirty="0">
                <a:latin typeface="Calibri Light"/>
                <a:cs typeface="Calibri Light"/>
              </a:rPr>
              <a:t>Uporabili bomo knjižnico p5.js in jezik </a:t>
            </a:r>
            <a:r>
              <a:rPr lang="sl-SI" sz="2400" dirty="0" err="1">
                <a:latin typeface="Calibri Light"/>
                <a:cs typeface="Calibri Light"/>
              </a:rPr>
              <a:t>JavaScript</a:t>
            </a:r>
            <a:r>
              <a:rPr lang="sl-SI" sz="2400" dirty="0">
                <a:latin typeface="Calibri Light"/>
                <a:cs typeface="Calibri Light"/>
              </a:rPr>
              <a:t>, s pomočjo katerega bodo dijaki pisali lastne algoritme, pri katerih pa bodo morali uporabiti matematično znanje z namenom likovnega upodabljanja.</a:t>
            </a:r>
            <a:r>
              <a:rPr lang="sl-SI" sz="2400" dirty="0">
                <a:latin typeface="Calibri Light"/>
                <a:ea typeface="Calibri"/>
                <a:cs typeface="Calibri"/>
              </a:rPr>
              <a:t> </a:t>
            </a:r>
            <a:endParaRPr lang="sl-SI" sz="2400">
              <a:latin typeface="Calibri Light"/>
              <a:cs typeface="Calibri"/>
            </a:endParaRPr>
          </a:p>
        </p:txBody>
      </p:sp>
    </p:spTree>
    <p:extLst>
      <p:ext uri="{BB962C8B-B14F-4D97-AF65-F5344CB8AC3E}">
        <p14:creationId xmlns:p14="http://schemas.microsoft.com/office/powerpoint/2010/main" val="37460204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A33A1AF-2D80-331F-F7A1-D681DA204D34}"/>
              </a:ext>
            </a:extLst>
          </p:cNvPr>
          <p:cNvSpPr>
            <a:spLocks noGrp="1"/>
          </p:cNvSpPr>
          <p:nvPr>
            <p:ph type="title"/>
          </p:nvPr>
        </p:nvSpPr>
        <p:spPr>
          <a:xfrm>
            <a:off x="4100422" y="365125"/>
            <a:ext cx="4557682" cy="1347128"/>
          </a:xfrm>
        </p:spPr>
        <p:txBody>
          <a:bodyPr/>
          <a:lstStyle/>
          <a:p>
            <a:r>
              <a:rPr lang="sl-SI" dirty="0">
                <a:latin typeface="Roboto Black"/>
                <a:ea typeface="Roboto Black"/>
                <a:cs typeface="Roboto Black"/>
              </a:rPr>
              <a:t>Navodila za učenca</a:t>
            </a:r>
            <a:endParaRPr lang="sl-SI" dirty="0"/>
          </a:p>
        </p:txBody>
      </p:sp>
      <p:pic>
        <p:nvPicPr>
          <p:cNvPr id="4" name="Slika 4">
            <a:extLst>
              <a:ext uri="{FF2B5EF4-FFF2-40B4-BE49-F238E27FC236}">
                <a16:creationId xmlns:a16="http://schemas.microsoft.com/office/drawing/2014/main" id="{9CE79A84-B83C-B008-2F13-4229B8A35C20}"/>
              </a:ext>
            </a:extLst>
          </p:cNvPr>
          <p:cNvPicPr>
            <a:picLocks noGrp="1" noChangeAspect="1"/>
          </p:cNvPicPr>
          <p:nvPr>
            <p:ph idx="1"/>
          </p:nvPr>
        </p:nvPicPr>
        <p:blipFill>
          <a:blip r:embed="rId2"/>
          <a:stretch>
            <a:fillRect/>
          </a:stretch>
        </p:blipFill>
        <p:spPr>
          <a:xfrm>
            <a:off x="1065284" y="366323"/>
            <a:ext cx="2741827" cy="2546980"/>
          </a:xfrm>
        </p:spPr>
      </p:pic>
      <p:sp>
        <p:nvSpPr>
          <p:cNvPr id="5" name="PoljeZBesedilom 4">
            <a:extLst>
              <a:ext uri="{FF2B5EF4-FFF2-40B4-BE49-F238E27FC236}">
                <a16:creationId xmlns:a16="http://schemas.microsoft.com/office/drawing/2014/main" id="{0A1D8A55-155C-B254-D511-C64F0F2D451D}"/>
              </a:ext>
            </a:extLst>
          </p:cNvPr>
          <p:cNvSpPr txBox="1"/>
          <p:nvPr/>
        </p:nvSpPr>
        <p:spPr>
          <a:xfrm>
            <a:off x="4098985" y="1712343"/>
            <a:ext cx="4554746"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sl-SI" sz="2000" dirty="0">
                <a:latin typeface="Calibri Light"/>
                <a:cs typeface="Calibri Light"/>
              </a:rPr>
              <a:t>Spletni vplivneži na veliko promovirajo NFT-je, jih uporabljajo za </a:t>
            </a:r>
            <a:r>
              <a:rPr lang="sl-SI" sz="2000" dirty="0" err="1">
                <a:latin typeface="Calibri Light"/>
                <a:cs typeface="Calibri Light"/>
              </a:rPr>
              <a:t>avatarje</a:t>
            </a:r>
            <a:r>
              <a:rPr lang="sl-SI" sz="2000" dirty="0">
                <a:latin typeface="Calibri Light"/>
                <a:cs typeface="Calibri Light"/>
              </a:rPr>
              <a:t>, jih prodajajo naprej. </a:t>
            </a:r>
          </a:p>
          <a:p>
            <a:pPr marL="342900" indent="-342900">
              <a:buFont typeface="Arial"/>
              <a:buChar char="•"/>
            </a:pPr>
            <a:r>
              <a:rPr lang="sl-SI" sz="2000" dirty="0">
                <a:latin typeface="Calibri Light"/>
                <a:cs typeface="Calibri Light"/>
              </a:rPr>
              <a:t>Večina umetnikov uporablja knjižnico p5.js, s pomočjo katero generira množico različnih umetniških del, ki jih kasneje pretvorijo in prodajajo kot NFT. </a:t>
            </a:r>
          </a:p>
          <a:p>
            <a:pPr marL="342900" indent="-342900">
              <a:buFont typeface="Arial"/>
              <a:buChar char="•"/>
            </a:pPr>
            <a:r>
              <a:rPr lang="sl-SI" sz="2000" dirty="0">
                <a:latin typeface="Calibri Light"/>
                <a:cs typeface="Calibri Light"/>
              </a:rPr>
              <a:t>V sklopu projekta bomo spoznali preprosto generiranje umetniških del preko vključevanja znanja matematike (geometrijskih likov, kotnih funkcij … ) in znanja programiranja v skriptnem jeziku </a:t>
            </a:r>
            <a:r>
              <a:rPr lang="sl-SI" sz="2000" dirty="0" err="1">
                <a:latin typeface="Calibri Light"/>
                <a:cs typeface="Calibri Light"/>
              </a:rPr>
              <a:t>JavaScript</a:t>
            </a:r>
            <a:r>
              <a:rPr lang="sl-SI" sz="2000" dirty="0">
                <a:latin typeface="Calibri Light"/>
                <a:cs typeface="Calibri Light"/>
              </a:rPr>
              <a:t>. </a:t>
            </a:r>
          </a:p>
          <a:p>
            <a:pPr marL="342900" indent="-342900">
              <a:buFont typeface="Arial"/>
              <a:buChar char="•"/>
            </a:pPr>
            <a:r>
              <a:rPr lang="sl-SI" sz="2000" dirty="0">
                <a:latin typeface="Calibri Light"/>
                <a:cs typeface="Calibri Light"/>
              </a:rPr>
              <a:t>Cilj projekta bo generirati zanimiva umetniška dela.</a:t>
            </a:r>
            <a:r>
              <a:rPr lang="sl-SI" sz="2000" dirty="0">
                <a:latin typeface="Calibri Light"/>
                <a:ea typeface="Calibri"/>
                <a:cs typeface="Calibri"/>
              </a:rPr>
              <a:t> </a:t>
            </a:r>
            <a:endParaRPr lang="sl-SI" sz="2000" dirty="0">
              <a:latin typeface="Calibri Light"/>
              <a:cs typeface="Calibri Light"/>
            </a:endParaRPr>
          </a:p>
        </p:txBody>
      </p:sp>
      <p:pic>
        <p:nvPicPr>
          <p:cNvPr id="12" name="Slika 12">
            <a:extLst>
              <a:ext uri="{FF2B5EF4-FFF2-40B4-BE49-F238E27FC236}">
                <a16:creationId xmlns:a16="http://schemas.microsoft.com/office/drawing/2014/main" id="{DD6BBAEE-9F2C-988D-7F79-46329BE9955D}"/>
              </a:ext>
            </a:extLst>
          </p:cNvPr>
          <p:cNvPicPr>
            <a:picLocks noChangeAspect="1"/>
          </p:cNvPicPr>
          <p:nvPr/>
        </p:nvPicPr>
        <p:blipFill>
          <a:blip r:embed="rId3"/>
          <a:stretch>
            <a:fillRect/>
          </a:stretch>
        </p:blipFill>
        <p:spPr>
          <a:xfrm>
            <a:off x="1065362" y="3243532"/>
            <a:ext cx="2743200" cy="2743200"/>
          </a:xfrm>
          <a:prstGeom prst="rect">
            <a:avLst/>
          </a:prstGeom>
        </p:spPr>
      </p:pic>
      <p:pic>
        <p:nvPicPr>
          <p:cNvPr id="14" name="Slika 14">
            <a:extLst>
              <a:ext uri="{FF2B5EF4-FFF2-40B4-BE49-F238E27FC236}">
                <a16:creationId xmlns:a16="http://schemas.microsoft.com/office/drawing/2014/main" id="{763468DF-20B7-BCFD-2126-ED7A3EDD88A0}"/>
              </a:ext>
            </a:extLst>
          </p:cNvPr>
          <p:cNvPicPr>
            <a:picLocks noChangeAspect="1"/>
          </p:cNvPicPr>
          <p:nvPr/>
        </p:nvPicPr>
        <p:blipFill>
          <a:blip r:embed="rId4"/>
          <a:stretch>
            <a:fillRect/>
          </a:stretch>
        </p:blipFill>
        <p:spPr>
          <a:xfrm>
            <a:off x="8944154" y="364656"/>
            <a:ext cx="2800709" cy="2757197"/>
          </a:xfrm>
          <a:prstGeom prst="rect">
            <a:avLst/>
          </a:prstGeom>
        </p:spPr>
      </p:pic>
    </p:spTree>
    <p:extLst>
      <p:ext uri="{BB962C8B-B14F-4D97-AF65-F5344CB8AC3E}">
        <p14:creationId xmlns:p14="http://schemas.microsoft.com/office/powerpoint/2010/main" val="22365349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descr="Close-up van een kameleon op een tak">
            <a:extLst>
              <a:ext uri="{FF2B5EF4-FFF2-40B4-BE49-F238E27FC236}">
                <a16:creationId xmlns:a16="http://schemas.microsoft.com/office/drawing/2014/main" id="{4F49F55F-96C3-2512-238F-9E80F0BBF6CE}"/>
              </a:ext>
            </a:extLst>
          </p:cNvPr>
          <p:cNvPicPr>
            <a:picLocks noChangeAspect="1"/>
          </p:cNvPicPr>
          <p:nvPr/>
        </p:nvPicPr>
        <p:blipFill rotWithShape="1">
          <a:blip r:embed="rId2"/>
          <a:srcRect t="10083" b="27703"/>
          <a:stretch/>
        </p:blipFill>
        <p:spPr>
          <a:xfrm>
            <a:off x="21" y="54942"/>
            <a:ext cx="12191979" cy="5063112"/>
          </a:xfrm>
          <a:prstGeom prst="rect">
            <a:avLst/>
          </a:prstGeom>
        </p:spPr>
      </p:pic>
      <p:sp>
        <p:nvSpPr>
          <p:cNvPr id="2" name="Title 1">
            <a:extLst>
              <a:ext uri="{FF2B5EF4-FFF2-40B4-BE49-F238E27FC236}">
                <a16:creationId xmlns:a16="http://schemas.microsoft.com/office/drawing/2014/main" id="{10BC210E-BB86-01D5-45BA-2B28FD68BA3E}"/>
              </a:ext>
            </a:extLst>
          </p:cNvPr>
          <p:cNvSpPr>
            <a:spLocks noGrp="1"/>
          </p:cNvSpPr>
          <p:nvPr>
            <p:ph type="ctrTitle"/>
          </p:nvPr>
        </p:nvSpPr>
        <p:spPr>
          <a:xfrm>
            <a:off x="337669" y="405363"/>
            <a:ext cx="4833620" cy="3233419"/>
          </a:xfrm>
        </p:spPr>
        <p:txBody>
          <a:bodyPr anchor="t">
            <a:normAutofit fontScale="90000"/>
          </a:bodyPr>
          <a:lstStyle/>
          <a:p>
            <a:r>
              <a:rPr lang="en-GB" dirty="0" err="1"/>
              <a:t>Kameleon</a:t>
            </a:r>
            <a:r>
              <a:rPr lang="en-GB" dirty="0"/>
              <a:t> </a:t>
            </a:r>
            <a:r>
              <a:rPr lang="en-GB" dirty="0" err="1"/>
              <a:t>na</a:t>
            </a:r>
            <a:r>
              <a:rPr lang="en-GB" dirty="0"/>
              <a:t> </a:t>
            </a:r>
            <a:r>
              <a:rPr lang="en-GB" dirty="0" err="1"/>
              <a:t>malo</a:t>
            </a:r>
            <a:r>
              <a:rPr lang="en-GB" dirty="0"/>
              <a:t> </a:t>
            </a:r>
            <a:r>
              <a:rPr lang="en-GB" dirty="0" err="1"/>
              <a:t>drugačen</a:t>
            </a:r>
            <a:r>
              <a:rPr lang="en-GB" dirty="0"/>
              <a:t> </a:t>
            </a:r>
            <a:r>
              <a:rPr lang="en-GB" dirty="0" err="1"/>
              <a:t>način</a:t>
            </a:r>
            <a:endParaRPr lang="en-SI" dirty="0"/>
          </a:p>
        </p:txBody>
      </p:sp>
      <p:sp>
        <p:nvSpPr>
          <p:cNvPr id="3" name="Subtitle 2">
            <a:extLst>
              <a:ext uri="{FF2B5EF4-FFF2-40B4-BE49-F238E27FC236}">
                <a16:creationId xmlns:a16="http://schemas.microsoft.com/office/drawing/2014/main" id="{282C7BE5-0434-3EBD-4549-9FDAE672BC8A}"/>
              </a:ext>
            </a:extLst>
          </p:cNvPr>
          <p:cNvSpPr>
            <a:spLocks noGrp="1"/>
          </p:cNvSpPr>
          <p:nvPr>
            <p:ph type="subTitle" idx="1"/>
          </p:nvPr>
        </p:nvSpPr>
        <p:spPr>
          <a:xfrm>
            <a:off x="647701" y="5560043"/>
            <a:ext cx="9524999" cy="564596"/>
          </a:xfrm>
        </p:spPr>
        <p:txBody>
          <a:bodyPr anchor="ctr">
            <a:normAutofit/>
          </a:bodyPr>
          <a:lstStyle/>
          <a:p>
            <a:r>
              <a:rPr lang="en-GB" dirty="0" err="1"/>
              <a:t>Medpredmetno</a:t>
            </a:r>
            <a:r>
              <a:rPr lang="en-GB" dirty="0"/>
              <a:t> </a:t>
            </a:r>
            <a:r>
              <a:rPr lang="en-GB" dirty="0" err="1"/>
              <a:t>povezovanje</a:t>
            </a:r>
            <a:r>
              <a:rPr lang="en-GB" dirty="0"/>
              <a:t> BIO-RAČ, 9. </a:t>
            </a:r>
            <a:r>
              <a:rPr lang="en-GB" dirty="0" err="1"/>
              <a:t>razred</a:t>
            </a:r>
            <a:endParaRPr lang="en-SI" dirty="0"/>
          </a:p>
        </p:txBody>
      </p:sp>
      <p:pic>
        <p:nvPicPr>
          <p:cNvPr id="7" name="Picture 6">
            <a:extLst>
              <a:ext uri="{FF2B5EF4-FFF2-40B4-BE49-F238E27FC236}">
                <a16:creationId xmlns:a16="http://schemas.microsoft.com/office/drawing/2014/main" id="{8E2FF7D6-00A3-91B4-AE3A-D7A19D41814D}"/>
              </a:ext>
            </a:extLst>
          </p:cNvPr>
          <p:cNvPicPr>
            <a:picLocks noChangeAspect="1"/>
          </p:cNvPicPr>
          <p:nvPr/>
        </p:nvPicPr>
        <p:blipFill>
          <a:blip r:embed="rId3"/>
          <a:stretch>
            <a:fillRect/>
          </a:stretch>
        </p:blipFill>
        <p:spPr>
          <a:xfrm>
            <a:off x="337669" y="3572715"/>
            <a:ext cx="1879697" cy="1276416"/>
          </a:xfrm>
          <a:prstGeom prst="rect">
            <a:avLst/>
          </a:prstGeom>
        </p:spPr>
      </p:pic>
    </p:spTree>
    <p:extLst>
      <p:ext uri="{BB962C8B-B14F-4D97-AF65-F5344CB8AC3E}">
        <p14:creationId xmlns:p14="http://schemas.microsoft.com/office/powerpoint/2010/main" val="2100585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Graphical user interface&#10;&#10;Description automatically generated">
            <a:extLst>
              <a:ext uri="{FF2B5EF4-FFF2-40B4-BE49-F238E27FC236}">
                <a16:creationId xmlns:a16="http://schemas.microsoft.com/office/drawing/2014/main" id="{3EA36DC5-F25E-280D-043E-61EF88A291D3}"/>
              </a:ext>
            </a:extLst>
          </p:cNvPr>
          <p:cNvPicPr>
            <a:picLocks noGrp="1" noChangeAspect="1"/>
          </p:cNvPicPr>
          <p:nvPr>
            <p:ph sz="half" idx="4294967295"/>
          </p:nvPr>
        </p:nvPicPr>
        <p:blipFill rotWithShape="1">
          <a:blip r:embed="rId2">
            <a:extLst>
              <a:ext uri="{28A0092B-C50C-407E-A947-70E740481C1C}">
                <a14:useLocalDpi xmlns:a14="http://schemas.microsoft.com/office/drawing/2010/main" val="0"/>
              </a:ext>
            </a:extLst>
          </a:blip>
          <a:srcRect r="-1" b="6628"/>
          <a:stretch/>
        </p:blipFill>
        <p:spPr>
          <a:xfrm>
            <a:off x="20" y="914400"/>
            <a:ext cx="7353280" cy="5029200"/>
          </a:xfrm>
          <a:noFill/>
        </p:spPr>
      </p:pic>
      <p:sp>
        <p:nvSpPr>
          <p:cNvPr id="2" name="Title 1">
            <a:extLst>
              <a:ext uri="{FF2B5EF4-FFF2-40B4-BE49-F238E27FC236}">
                <a16:creationId xmlns:a16="http://schemas.microsoft.com/office/drawing/2014/main" id="{A712FF90-C48D-CBC2-9807-329D6CE41A43}"/>
              </a:ext>
            </a:extLst>
          </p:cNvPr>
          <p:cNvSpPr>
            <a:spLocks noGrp="1"/>
          </p:cNvSpPr>
          <p:nvPr>
            <p:ph type="title"/>
          </p:nvPr>
        </p:nvSpPr>
        <p:spPr>
          <a:xfrm>
            <a:off x="1855316" y="1216909"/>
            <a:ext cx="3496972" cy="1831091"/>
          </a:xfrm>
        </p:spPr>
        <p:style>
          <a:lnRef idx="0">
            <a:schemeClr val="accent5"/>
          </a:lnRef>
          <a:fillRef idx="3">
            <a:schemeClr val="accent5"/>
          </a:fillRef>
          <a:effectRef idx="3">
            <a:schemeClr val="accent5"/>
          </a:effectRef>
          <a:fontRef idx="minor">
            <a:schemeClr val="lt1"/>
          </a:fontRef>
        </p:style>
        <p:txBody>
          <a:bodyPr anchor="t">
            <a:normAutofit fontScale="90000"/>
          </a:bodyPr>
          <a:lstStyle/>
          <a:p>
            <a:pPr>
              <a:lnSpc>
                <a:spcPct val="110000"/>
              </a:lnSpc>
            </a:pPr>
            <a:r>
              <a:rPr lang="en-GB" sz="2300" dirty="0"/>
              <a:t>Problem: </a:t>
            </a:r>
            <a:r>
              <a:rPr lang="en-US" sz="2300" dirty="0" err="1">
                <a:effectLst/>
              </a:rPr>
              <a:t>Elektronski</a:t>
            </a:r>
            <a:r>
              <a:rPr lang="en-US" sz="2300" dirty="0">
                <a:effectLst/>
              </a:rPr>
              <a:t> model, ki </a:t>
            </a:r>
            <a:r>
              <a:rPr lang="en-US" sz="2300" dirty="0" err="1">
                <a:effectLst/>
              </a:rPr>
              <a:t>prikazuje</a:t>
            </a:r>
            <a:r>
              <a:rPr lang="en-US" sz="2300" dirty="0">
                <a:effectLst/>
              </a:rPr>
              <a:t> </a:t>
            </a:r>
            <a:r>
              <a:rPr lang="en-US" sz="2300" dirty="0" err="1">
                <a:effectLst/>
              </a:rPr>
              <a:t>delovanje</a:t>
            </a:r>
            <a:r>
              <a:rPr lang="en-US" sz="2300" dirty="0">
                <a:effectLst/>
              </a:rPr>
              <a:t> </a:t>
            </a:r>
            <a:r>
              <a:rPr lang="en-US" sz="2300" dirty="0" err="1">
                <a:effectLst/>
              </a:rPr>
              <a:t>prilagajanja</a:t>
            </a:r>
            <a:r>
              <a:rPr lang="en-US" sz="2300" dirty="0">
                <a:effectLst/>
              </a:rPr>
              <a:t> </a:t>
            </a:r>
            <a:r>
              <a:rPr lang="en-US" sz="2300" dirty="0" err="1">
                <a:effectLst/>
              </a:rPr>
              <a:t>barve</a:t>
            </a:r>
            <a:r>
              <a:rPr lang="en-US" sz="2300" dirty="0">
                <a:effectLst/>
              </a:rPr>
              <a:t> </a:t>
            </a:r>
            <a:r>
              <a:rPr lang="en-US" sz="2300" dirty="0" err="1">
                <a:effectLst/>
              </a:rPr>
              <a:t>kože</a:t>
            </a:r>
            <a:r>
              <a:rPr lang="en-US" sz="2300" dirty="0">
                <a:effectLst/>
              </a:rPr>
              <a:t> </a:t>
            </a:r>
            <a:r>
              <a:rPr lang="en-US" sz="2300" dirty="0" err="1">
                <a:effectLst/>
              </a:rPr>
              <a:t>kameleona</a:t>
            </a:r>
            <a:r>
              <a:rPr lang="en-US" sz="2300" dirty="0">
                <a:effectLst/>
              </a:rPr>
              <a:t> </a:t>
            </a:r>
            <a:r>
              <a:rPr lang="en-US" sz="2300" dirty="0" err="1">
                <a:effectLst/>
              </a:rPr>
              <a:t>barvi</a:t>
            </a:r>
            <a:r>
              <a:rPr lang="en-US" sz="2300" dirty="0">
                <a:effectLst/>
              </a:rPr>
              <a:t> </a:t>
            </a:r>
            <a:r>
              <a:rPr lang="en-US" sz="2300" dirty="0" err="1">
                <a:effectLst/>
              </a:rPr>
              <a:t>okolice</a:t>
            </a:r>
            <a:r>
              <a:rPr lang="en-US" sz="2300" dirty="0">
                <a:effectLst/>
              </a:rPr>
              <a:t>.</a:t>
            </a:r>
            <a:br>
              <a:rPr lang="en-SI" sz="2300" dirty="0">
                <a:effectLst/>
              </a:rPr>
            </a:br>
            <a:endParaRPr lang="en-SI" sz="2300" dirty="0"/>
          </a:p>
        </p:txBody>
      </p:sp>
      <p:sp>
        <p:nvSpPr>
          <p:cNvPr id="3" name="Content Placeholder 2">
            <a:extLst>
              <a:ext uri="{FF2B5EF4-FFF2-40B4-BE49-F238E27FC236}">
                <a16:creationId xmlns:a16="http://schemas.microsoft.com/office/drawing/2014/main" id="{C4E27D47-9135-7461-4A21-B68183990685}"/>
              </a:ext>
            </a:extLst>
          </p:cNvPr>
          <p:cNvSpPr>
            <a:spLocks noGrp="1"/>
          </p:cNvSpPr>
          <p:nvPr>
            <p:ph idx="1"/>
          </p:nvPr>
        </p:nvSpPr>
        <p:spPr>
          <a:xfrm>
            <a:off x="8115300" y="834620"/>
            <a:ext cx="3424328" cy="5375680"/>
          </a:xfrm>
        </p:spPr>
        <p:txBody>
          <a:bodyPr>
            <a:normAutofit fontScale="77500" lnSpcReduction="20000"/>
          </a:bodyPr>
          <a:lstStyle/>
          <a:p>
            <a:pPr marL="0" indent="0">
              <a:lnSpc>
                <a:spcPct val="110000"/>
              </a:lnSpc>
              <a:buNone/>
            </a:pPr>
            <a:r>
              <a:rPr lang="en-GB" dirty="0"/>
              <a:t>MODULACIJA: </a:t>
            </a:r>
          </a:p>
          <a:p>
            <a:pPr>
              <a:lnSpc>
                <a:spcPct val="110000"/>
              </a:lnSpc>
              <a:spcAft>
                <a:spcPts val="800"/>
              </a:spcAft>
            </a:pPr>
            <a:r>
              <a:rPr lang="en-SI" dirty="0">
                <a:effectLst/>
              </a:rPr>
              <a:t>3D mode</a:t>
            </a:r>
            <a:r>
              <a:rPr lang="en-GB" dirty="0">
                <a:effectLst/>
              </a:rPr>
              <a:t>l lupine </a:t>
            </a:r>
            <a:r>
              <a:rPr lang="en-SI" dirty="0" err="1">
                <a:effectLst/>
              </a:rPr>
              <a:t>kameleona</a:t>
            </a:r>
            <a:r>
              <a:rPr lang="en-SI" dirty="0">
                <a:effectLst/>
              </a:rPr>
              <a:t> s </a:t>
            </a:r>
            <a:r>
              <a:rPr lang="en-SI" dirty="0" err="1">
                <a:effectLst/>
              </a:rPr>
              <a:t>terarijem</a:t>
            </a:r>
            <a:r>
              <a:rPr lang="en-SI" dirty="0">
                <a:effectLst/>
              </a:rPr>
              <a:t> </a:t>
            </a:r>
            <a:r>
              <a:rPr lang="en-GB" dirty="0">
                <a:effectLst/>
              </a:rPr>
              <a:t>,</a:t>
            </a:r>
          </a:p>
          <a:p>
            <a:pPr>
              <a:lnSpc>
                <a:spcPct val="110000"/>
              </a:lnSpc>
              <a:spcAft>
                <a:spcPts val="800"/>
              </a:spcAft>
            </a:pPr>
            <a:r>
              <a:rPr lang="en-SI" dirty="0" err="1">
                <a:effectLst/>
              </a:rPr>
              <a:t>osvetljevanje</a:t>
            </a:r>
            <a:r>
              <a:rPr lang="en-SI" dirty="0">
                <a:effectLst/>
              </a:rPr>
              <a:t> </a:t>
            </a:r>
            <a:r>
              <a:rPr lang="en-GB" dirty="0" err="1"/>
              <a:t>n</a:t>
            </a:r>
            <a:r>
              <a:rPr lang="en-GB" dirty="0" err="1">
                <a:effectLst/>
              </a:rPr>
              <a:t>otranjosti</a:t>
            </a:r>
            <a:r>
              <a:rPr lang="en-GB" dirty="0">
                <a:effectLst/>
              </a:rPr>
              <a:t> </a:t>
            </a:r>
            <a:r>
              <a:rPr lang="en-SI" dirty="0" err="1">
                <a:effectLst/>
              </a:rPr>
              <a:t>terarija</a:t>
            </a:r>
            <a:r>
              <a:rPr lang="en-SI" dirty="0">
                <a:effectLst/>
              </a:rPr>
              <a:t> z </a:t>
            </a:r>
            <a:r>
              <a:rPr lang="en-SI" dirty="0" err="1">
                <a:effectLst/>
              </a:rPr>
              <a:t>dodatno</a:t>
            </a:r>
            <a:r>
              <a:rPr lang="en-SI" dirty="0">
                <a:effectLst/>
              </a:rPr>
              <a:t> </a:t>
            </a:r>
            <a:r>
              <a:rPr lang="en-GB" dirty="0" err="1">
                <a:effectLst/>
              </a:rPr>
              <a:t>zunanjo</a:t>
            </a:r>
            <a:r>
              <a:rPr lang="en-GB" dirty="0">
                <a:effectLst/>
              </a:rPr>
              <a:t> </a:t>
            </a:r>
            <a:r>
              <a:rPr lang="en-SI" dirty="0">
                <a:effectLst/>
              </a:rPr>
              <a:t>led </a:t>
            </a:r>
            <a:r>
              <a:rPr lang="en-SI" dirty="0" err="1">
                <a:effectLst/>
              </a:rPr>
              <a:t>diodo</a:t>
            </a:r>
            <a:r>
              <a:rPr lang="en-SI" dirty="0">
                <a:effectLst/>
              </a:rPr>
              <a:t> v </a:t>
            </a:r>
            <a:r>
              <a:rPr lang="en-SI" dirty="0" err="1">
                <a:effectLst/>
              </a:rPr>
              <a:t>osnovnih</a:t>
            </a:r>
            <a:r>
              <a:rPr lang="en-SI" dirty="0">
                <a:effectLst/>
              </a:rPr>
              <a:t> </a:t>
            </a:r>
            <a:r>
              <a:rPr lang="en-SI" dirty="0" err="1">
                <a:effectLst/>
              </a:rPr>
              <a:t>barvah</a:t>
            </a:r>
            <a:r>
              <a:rPr lang="en-GB" dirty="0">
                <a:effectLst/>
              </a:rPr>
              <a:t>,</a:t>
            </a:r>
          </a:p>
          <a:p>
            <a:pPr>
              <a:lnSpc>
                <a:spcPct val="110000"/>
              </a:lnSpc>
              <a:spcAft>
                <a:spcPts val="800"/>
              </a:spcAft>
            </a:pPr>
            <a:r>
              <a:rPr lang="en-GB" dirty="0" err="1">
                <a:effectLst/>
              </a:rPr>
              <a:t>barve</a:t>
            </a:r>
            <a:r>
              <a:rPr lang="en-GB" dirty="0">
                <a:effectLst/>
              </a:rPr>
              <a:t> </a:t>
            </a:r>
            <a:r>
              <a:rPr lang="en-GB" dirty="0" err="1">
                <a:effectLst/>
              </a:rPr>
              <a:t>zazna</a:t>
            </a:r>
            <a:r>
              <a:rPr lang="en-GB" dirty="0">
                <a:effectLst/>
              </a:rPr>
              <a:t> </a:t>
            </a:r>
            <a:r>
              <a:rPr lang="en-GB" dirty="0" err="1">
                <a:effectLst/>
              </a:rPr>
              <a:t>barvni</a:t>
            </a:r>
            <a:r>
              <a:rPr lang="en-GB" dirty="0">
                <a:effectLst/>
              </a:rPr>
              <a:t> </a:t>
            </a:r>
            <a:r>
              <a:rPr lang="en-GB" dirty="0" err="1">
                <a:effectLst/>
              </a:rPr>
              <a:t>senzor</a:t>
            </a:r>
            <a:r>
              <a:rPr lang="en-GB" dirty="0">
                <a:effectLst/>
              </a:rPr>
              <a:t> </a:t>
            </a:r>
            <a:r>
              <a:rPr lang="en-GB" dirty="0" err="1">
                <a:effectLst/>
              </a:rPr>
              <a:t>na</a:t>
            </a:r>
            <a:r>
              <a:rPr lang="en-GB" dirty="0">
                <a:effectLst/>
              </a:rPr>
              <a:t> </a:t>
            </a:r>
            <a:r>
              <a:rPr lang="en-GB" dirty="0" err="1">
                <a:effectLst/>
              </a:rPr>
              <a:t>kameleonu</a:t>
            </a:r>
            <a:r>
              <a:rPr lang="en-GB" dirty="0">
                <a:effectLst/>
              </a:rPr>
              <a:t>,</a:t>
            </a:r>
          </a:p>
          <a:p>
            <a:pPr>
              <a:lnSpc>
                <a:spcPct val="110000"/>
              </a:lnSpc>
              <a:spcAft>
                <a:spcPts val="800"/>
              </a:spcAft>
            </a:pPr>
            <a:r>
              <a:rPr lang="en-SI" dirty="0">
                <a:effectLst/>
              </a:rPr>
              <a:t>RGB </a:t>
            </a:r>
            <a:r>
              <a:rPr lang="en-SI" dirty="0" err="1">
                <a:effectLst/>
              </a:rPr>
              <a:t>dioda</a:t>
            </a:r>
            <a:r>
              <a:rPr lang="en-SI" dirty="0">
                <a:effectLst/>
              </a:rPr>
              <a:t> </a:t>
            </a:r>
            <a:r>
              <a:rPr lang="en-GB" dirty="0"/>
              <a:t>v</a:t>
            </a:r>
            <a:r>
              <a:rPr lang="en-SI" dirty="0">
                <a:effectLst/>
              </a:rPr>
              <a:t> </a:t>
            </a:r>
            <a:r>
              <a:rPr lang="en-SI" dirty="0" err="1">
                <a:effectLst/>
              </a:rPr>
              <a:t>kameleonu</a:t>
            </a:r>
            <a:r>
              <a:rPr lang="en-SI" dirty="0">
                <a:effectLst/>
              </a:rPr>
              <a:t> </a:t>
            </a:r>
            <a:r>
              <a:rPr lang="en-GB" dirty="0">
                <a:effectLst/>
              </a:rPr>
              <a:t>se </a:t>
            </a:r>
            <a:r>
              <a:rPr lang="en-GB" dirty="0" err="1">
                <a:effectLst/>
              </a:rPr>
              <a:t>vklaplja</a:t>
            </a:r>
            <a:r>
              <a:rPr lang="en-GB" dirty="0">
                <a:effectLst/>
              </a:rPr>
              <a:t> </a:t>
            </a:r>
            <a:r>
              <a:rPr lang="en-SI" dirty="0">
                <a:effectLst/>
              </a:rPr>
              <a:t>v </a:t>
            </a:r>
            <a:r>
              <a:rPr lang="en-SI" dirty="0" err="1">
                <a:effectLst/>
              </a:rPr>
              <a:t>barvah</a:t>
            </a:r>
            <a:r>
              <a:rPr lang="en-SI" dirty="0">
                <a:effectLst/>
              </a:rPr>
              <a:t> </a:t>
            </a:r>
            <a:r>
              <a:rPr lang="en-SI" dirty="0" err="1">
                <a:effectLst/>
              </a:rPr>
              <a:t>dodatne</a:t>
            </a:r>
            <a:r>
              <a:rPr lang="en-SI" dirty="0">
                <a:effectLst/>
              </a:rPr>
              <a:t> </a:t>
            </a:r>
            <a:r>
              <a:rPr lang="en-GB" dirty="0" err="1">
                <a:effectLst/>
              </a:rPr>
              <a:t>zunaje</a:t>
            </a:r>
            <a:r>
              <a:rPr lang="en-GB" dirty="0">
                <a:effectLst/>
              </a:rPr>
              <a:t> led diode.</a:t>
            </a:r>
            <a:endParaRPr lang="en-SI" dirty="0">
              <a:effectLst/>
            </a:endParaRPr>
          </a:p>
          <a:p>
            <a:pPr>
              <a:lnSpc>
                <a:spcPct val="110000"/>
              </a:lnSpc>
            </a:pPr>
            <a:endParaRPr lang="en-SI" dirty="0"/>
          </a:p>
        </p:txBody>
      </p:sp>
      <p:sp>
        <p:nvSpPr>
          <p:cNvPr id="19" name="Slide Number Placeholder 8">
            <a:extLst>
              <a:ext uri="{FF2B5EF4-FFF2-40B4-BE49-F238E27FC236}">
                <a16:creationId xmlns:a16="http://schemas.microsoft.com/office/drawing/2014/main" id="{F8766146-3F5E-4648-A5C2-4B92438D6E25}"/>
              </a:ext>
            </a:extLst>
          </p:cNvPr>
          <p:cNvSpPr>
            <a:spLocks noGrp="1"/>
          </p:cNvSpPr>
          <p:nvPr>
            <p:ph type="sldNum" sz="quarter" idx="12"/>
          </p:nvPr>
        </p:nvSpPr>
        <p:spPr>
          <a:xfrm>
            <a:off x="11444747" y="6332538"/>
            <a:ext cx="539808" cy="365125"/>
          </a:xfrm>
        </p:spPr>
        <p:txBody>
          <a:bodyPr/>
          <a:lstStyle/>
          <a:p>
            <a:pPr>
              <a:spcAft>
                <a:spcPts val="600"/>
              </a:spcAft>
            </a:pPr>
            <a:fld id="{45C5C030-0550-4584-9C82-E35DF7DBC581}" type="slidenum">
              <a:rPr lang="en-US" smtClean="0"/>
              <a:pPr>
                <a:spcAft>
                  <a:spcPts val="600"/>
                </a:spcAft>
              </a:pPr>
              <a:t>28</a:t>
            </a:fld>
            <a:endParaRPr lang="en-US"/>
          </a:p>
        </p:txBody>
      </p:sp>
    </p:spTree>
    <p:extLst>
      <p:ext uri="{BB962C8B-B14F-4D97-AF65-F5344CB8AC3E}">
        <p14:creationId xmlns:p14="http://schemas.microsoft.com/office/powerpoint/2010/main" val="17057106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diagram&#10;&#10;Description automatically generated">
            <a:extLst>
              <a:ext uri="{FF2B5EF4-FFF2-40B4-BE49-F238E27FC236}">
                <a16:creationId xmlns:a16="http://schemas.microsoft.com/office/drawing/2014/main" id="{578A4D4A-5F83-7CFC-C329-257B56227688}"/>
              </a:ext>
            </a:extLst>
          </p:cNvPr>
          <p:cNvPicPr>
            <a:picLocks noChangeAspect="1"/>
          </p:cNvPicPr>
          <p:nvPr/>
        </p:nvPicPr>
        <p:blipFill>
          <a:blip r:embed="rId2"/>
          <a:stretch>
            <a:fillRect/>
          </a:stretch>
        </p:blipFill>
        <p:spPr>
          <a:xfrm>
            <a:off x="366192" y="4251264"/>
            <a:ext cx="2540263" cy="1902252"/>
          </a:xfrm>
          <a:prstGeom prst="rect">
            <a:avLst/>
          </a:prstGeom>
        </p:spPr>
      </p:pic>
      <p:pic>
        <p:nvPicPr>
          <p:cNvPr id="5" name="Picture 4" descr="Diagram&#10;&#10;Description automatically generated">
            <a:extLst>
              <a:ext uri="{FF2B5EF4-FFF2-40B4-BE49-F238E27FC236}">
                <a16:creationId xmlns:a16="http://schemas.microsoft.com/office/drawing/2014/main" id="{0B59452E-8371-45AD-534D-9FE51AE55D3D}"/>
              </a:ext>
            </a:extLst>
          </p:cNvPr>
          <p:cNvPicPr>
            <a:picLocks noChangeAspect="1"/>
          </p:cNvPicPr>
          <p:nvPr/>
        </p:nvPicPr>
        <p:blipFill>
          <a:blip r:embed="rId3"/>
          <a:stretch>
            <a:fillRect/>
          </a:stretch>
        </p:blipFill>
        <p:spPr>
          <a:xfrm>
            <a:off x="3397034" y="4748945"/>
            <a:ext cx="2722561" cy="1963568"/>
          </a:xfrm>
          <a:prstGeom prst="rect">
            <a:avLst/>
          </a:prstGeom>
        </p:spPr>
      </p:pic>
      <p:pic>
        <p:nvPicPr>
          <p:cNvPr id="8" name="Picture 7">
            <a:extLst>
              <a:ext uri="{FF2B5EF4-FFF2-40B4-BE49-F238E27FC236}">
                <a16:creationId xmlns:a16="http://schemas.microsoft.com/office/drawing/2014/main" id="{C349F561-FE41-753C-DAD2-A0A7B3837F9E}"/>
              </a:ext>
            </a:extLst>
          </p:cNvPr>
          <p:cNvPicPr>
            <a:picLocks noChangeAspect="1"/>
          </p:cNvPicPr>
          <p:nvPr/>
        </p:nvPicPr>
        <p:blipFill>
          <a:blip r:embed="rId4"/>
          <a:stretch>
            <a:fillRect/>
          </a:stretch>
        </p:blipFill>
        <p:spPr>
          <a:xfrm>
            <a:off x="6263489" y="5439181"/>
            <a:ext cx="2152370" cy="1273332"/>
          </a:xfrm>
          <a:prstGeom prst="rect">
            <a:avLst/>
          </a:prstGeom>
        </p:spPr>
      </p:pic>
      <p:pic>
        <p:nvPicPr>
          <p:cNvPr id="10" name="Picture 9">
            <a:extLst>
              <a:ext uri="{FF2B5EF4-FFF2-40B4-BE49-F238E27FC236}">
                <a16:creationId xmlns:a16="http://schemas.microsoft.com/office/drawing/2014/main" id="{53961623-0317-1989-8497-9856AD3ED452}"/>
              </a:ext>
            </a:extLst>
          </p:cNvPr>
          <p:cNvPicPr>
            <a:picLocks noChangeAspect="1"/>
          </p:cNvPicPr>
          <p:nvPr/>
        </p:nvPicPr>
        <p:blipFill>
          <a:blip r:embed="rId5"/>
          <a:stretch>
            <a:fillRect/>
          </a:stretch>
        </p:blipFill>
        <p:spPr>
          <a:xfrm>
            <a:off x="8906438" y="3711000"/>
            <a:ext cx="2633191" cy="1996669"/>
          </a:xfrm>
          <a:prstGeom prst="rect">
            <a:avLst/>
          </a:prstGeom>
        </p:spPr>
      </p:pic>
      <p:sp>
        <p:nvSpPr>
          <p:cNvPr id="2" name="Title 1">
            <a:extLst>
              <a:ext uri="{FF2B5EF4-FFF2-40B4-BE49-F238E27FC236}">
                <a16:creationId xmlns:a16="http://schemas.microsoft.com/office/drawing/2014/main" id="{24CBB49B-9739-B119-9B87-CD39A7426C07}"/>
              </a:ext>
            </a:extLst>
          </p:cNvPr>
          <p:cNvSpPr>
            <a:spLocks noGrp="1"/>
          </p:cNvSpPr>
          <p:nvPr>
            <p:ph type="title"/>
          </p:nvPr>
        </p:nvSpPr>
        <p:spPr>
          <a:xfrm>
            <a:off x="573882" y="0"/>
            <a:ext cx="10625229" cy="1147053"/>
          </a:xfrm>
        </p:spPr>
        <p:txBody>
          <a:bodyPr/>
          <a:lstStyle/>
          <a:p>
            <a:r>
              <a:rPr lang="en-GB" dirty="0" err="1"/>
              <a:t>Korak</a:t>
            </a:r>
            <a:r>
              <a:rPr lang="en-GB" dirty="0"/>
              <a:t> za </a:t>
            </a:r>
            <a:r>
              <a:rPr lang="en-GB" dirty="0" err="1"/>
              <a:t>korakom</a:t>
            </a:r>
            <a:r>
              <a:rPr lang="en-GB" dirty="0"/>
              <a:t> do </a:t>
            </a:r>
            <a:r>
              <a:rPr lang="en-GB" dirty="0" err="1"/>
              <a:t>rešitve</a:t>
            </a:r>
            <a:endParaRPr lang="en-SI" dirty="0"/>
          </a:p>
        </p:txBody>
      </p:sp>
      <p:sp>
        <p:nvSpPr>
          <p:cNvPr id="3" name="Content Placeholder 2">
            <a:extLst>
              <a:ext uri="{FF2B5EF4-FFF2-40B4-BE49-F238E27FC236}">
                <a16:creationId xmlns:a16="http://schemas.microsoft.com/office/drawing/2014/main" id="{8DB96B8C-9583-6407-9CAF-F8662031DFF7}"/>
              </a:ext>
            </a:extLst>
          </p:cNvPr>
          <p:cNvSpPr>
            <a:spLocks noGrp="1"/>
          </p:cNvSpPr>
          <p:nvPr>
            <p:ph idx="1"/>
          </p:nvPr>
        </p:nvSpPr>
        <p:spPr>
          <a:xfrm>
            <a:off x="1827121" y="990347"/>
            <a:ext cx="7892288" cy="3758598"/>
          </a:xfr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a:normAutofit/>
          </a:bodyPr>
          <a:lstStyle/>
          <a:p>
            <a:pPr marL="0" indent="0">
              <a:buNone/>
            </a:pPr>
            <a:r>
              <a:rPr lang="en-GB" sz="2400" dirty="0" err="1"/>
              <a:t>Organiziran</a:t>
            </a:r>
            <a:r>
              <a:rPr lang="en-GB" sz="2400" dirty="0"/>
              <a:t> </a:t>
            </a:r>
            <a:r>
              <a:rPr lang="en-GB" sz="2400" dirty="0" err="1"/>
              <a:t>bo</a:t>
            </a:r>
            <a:r>
              <a:rPr lang="en-GB" sz="2400" dirty="0"/>
              <a:t> </a:t>
            </a:r>
            <a:r>
              <a:rPr lang="en-GB" sz="2400" dirty="0" err="1"/>
              <a:t>naravoslovni</a:t>
            </a:r>
            <a:r>
              <a:rPr lang="en-GB" sz="2400" dirty="0"/>
              <a:t> dan (5 </a:t>
            </a:r>
            <a:r>
              <a:rPr lang="en-GB" sz="2400" dirty="0" err="1"/>
              <a:t>šolskih</a:t>
            </a:r>
            <a:r>
              <a:rPr lang="en-GB" sz="2400" dirty="0"/>
              <a:t> </a:t>
            </a:r>
            <a:r>
              <a:rPr lang="en-GB" sz="2400" dirty="0" err="1"/>
              <a:t>ur</a:t>
            </a:r>
            <a:r>
              <a:rPr lang="en-GB" sz="2400" dirty="0"/>
              <a:t>), </a:t>
            </a:r>
            <a:r>
              <a:rPr lang="en-GB" sz="2400" dirty="0" err="1"/>
              <a:t>kjer</a:t>
            </a:r>
            <a:r>
              <a:rPr lang="en-GB" sz="2400" dirty="0"/>
              <a:t> </a:t>
            </a:r>
            <a:r>
              <a:rPr lang="en-GB" sz="2400" dirty="0" err="1"/>
              <a:t>bodo</a:t>
            </a:r>
            <a:r>
              <a:rPr lang="en-GB" sz="2400" dirty="0"/>
              <a:t> </a:t>
            </a:r>
            <a:r>
              <a:rPr lang="en-GB" sz="2400" dirty="0" err="1"/>
              <a:t>učenci</a:t>
            </a:r>
            <a:r>
              <a:rPr lang="en-GB" sz="2400" dirty="0"/>
              <a:t> </a:t>
            </a:r>
            <a:r>
              <a:rPr lang="en-GB" sz="2400" dirty="0" err="1"/>
              <a:t>korak</a:t>
            </a:r>
            <a:r>
              <a:rPr lang="en-GB" sz="2400" dirty="0"/>
              <a:t> za </a:t>
            </a:r>
            <a:r>
              <a:rPr lang="en-GB" sz="2400" dirty="0" err="1"/>
              <a:t>korakom</a:t>
            </a:r>
            <a:r>
              <a:rPr lang="en-GB" sz="2400" dirty="0"/>
              <a:t> </a:t>
            </a:r>
            <a:r>
              <a:rPr lang="en-GB" sz="2400" dirty="0" err="1"/>
              <a:t>prehajali</a:t>
            </a:r>
            <a:r>
              <a:rPr lang="en-GB" sz="2400" dirty="0"/>
              <a:t> od </a:t>
            </a:r>
            <a:r>
              <a:rPr lang="en-GB" sz="2400" dirty="0" err="1"/>
              <a:t>osnov</a:t>
            </a:r>
            <a:r>
              <a:rPr lang="en-GB" sz="2400" dirty="0"/>
              <a:t> dela z </a:t>
            </a:r>
            <a:r>
              <a:rPr lang="en-GB" sz="2400" dirty="0" err="1"/>
              <a:t>arduinom</a:t>
            </a:r>
            <a:r>
              <a:rPr lang="en-GB" sz="2400" dirty="0"/>
              <a:t> k </a:t>
            </a:r>
            <a:r>
              <a:rPr lang="en-GB" sz="2400" dirty="0" err="1"/>
              <a:t>malo</a:t>
            </a:r>
            <a:r>
              <a:rPr lang="en-GB" sz="2400" dirty="0"/>
              <a:t> </a:t>
            </a:r>
            <a:r>
              <a:rPr lang="en-GB" sz="2400" dirty="0" err="1"/>
              <a:t>težjim</a:t>
            </a:r>
            <a:r>
              <a:rPr lang="en-GB" sz="2400" dirty="0"/>
              <a:t> </a:t>
            </a:r>
            <a:r>
              <a:rPr lang="en-GB" sz="2400" dirty="0" err="1"/>
              <a:t>nalogam</a:t>
            </a:r>
            <a:r>
              <a:rPr lang="en-GB" sz="2400" dirty="0"/>
              <a:t> s </a:t>
            </a:r>
            <a:r>
              <a:rPr lang="en-GB" sz="2400" dirty="0" err="1"/>
              <a:t>spoznavanjem</a:t>
            </a:r>
            <a:r>
              <a:rPr lang="en-GB" sz="2400" dirty="0"/>
              <a:t> in </a:t>
            </a:r>
            <a:r>
              <a:rPr lang="en-GB" sz="2400" dirty="0" err="1"/>
              <a:t>uporabo</a:t>
            </a:r>
            <a:r>
              <a:rPr lang="en-GB" sz="2400" dirty="0"/>
              <a:t> RGB diode </a:t>
            </a:r>
            <a:r>
              <a:rPr lang="en-GB" sz="2400" dirty="0" err="1"/>
              <a:t>ter</a:t>
            </a:r>
            <a:r>
              <a:rPr lang="en-GB" sz="2400" dirty="0"/>
              <a:t>  </a:t>
            </a:r>
            <a:r>
              <a:rPr lang="en-GB" sz="2400" dirty="0" err="1"/>
              <a:t>branjem</a:t>
            </a:r>
            <a:r>
              <a:rPr lang="en-GB" sz="2400" dirty="0"/>
              <a:t> </a:t>
            </a:r>
            <a:r>
              <a:rPr lang="en-GB" sz="2400" dirty="0" err="1"/>
              <a:t>barv</a:t>
            </a:r>
            <a:r>
              <a:rPr lang="en-GB" sz="2400" dirty="0"/>
              <a:t> s </a:t>
            </a:r>
            <a:r>
              <a:rPr lang="en-GB" sz="2400" dirty="0" err="1"/>
              <a:t>pomočjo</a:t>
            </a:r>
            <a:r>
              <a:rPr lang="en-GB" sz="2400" dirty="0"/>
              <a:t> </a:t>
            </a:r>
            <a:r>
              <a:rPr lang="en-GB" sz="2400" dirty="0" err="1"/>
              <a:t>barvnega</a:t>
            </a:r>
            <a:r>
              <a:rPr lang="en-GB" sz="2400" dirty="0"/>
              <a:t> </a:t>
            </a:r>
            <a:r>
              <a:rPr lang="en-GB" sz="2400" dirty="0" err="1"/>
              <a:t>senzorja</a:t>
            </a:r>
            <a:r>
              <a:rPr lang="en-GB" sz="2400" dirty="0"/>
              <a:t>. Na </a:t>
            </a:r>
            <a:r>
              <a:rPr lang="en-GB" sz="2400" dirty="0" err="1"/>
              <a:t>koncu</a:t>
            </a:r>
            <a:r>
              <a:rPr lang="en-GB" sz="2400" dirty="0"/>
              <a:t> </a:t>
            </a:r>
            <a:r>
              <a:rPr lang="en-GB" sz="2400" dirty="0" err="1"/>
              <a:t>bodo</a:t>
            </a:r>
            <a:r>
              <a:rPr lang="en-GB" sz="2400" dirty="0"/>
              <a:t> </a:t>
            </a:r>
            <a:r>
              <a:rPr lang="en-GB" sz="2400" dirty="0" err="1"/>
              <a:t>spretnosti</a:t>
            </a:r>
            <a:r>
              <a:rPr lang="en-GB" sz="2400" dirty="0"/>
              <a:t> in </a:t>
            </a:r>
            <a:r>
              <a:rPr lang="en-GB" sz="2400" dirty="0" err="1"/>
              <a:t>znanja</a:t>
            </a:r>
            <a:r>
              <a:rPr lang="en-GB" sz="2400" dirty="0"/>
              <a:t> </a:t>
            </a:r>
            <a:r>
              <a:rPr lang="en-GB" sz="2400" dirty="0" err="1"/>
              <a:t>združili</a:t>
            </a:r>
            <a:r>
              <a:rPr lang="en-GB" sz="2400" dirty="0"/>
              <a:t> v </a:t>
            </a:r>
            <a:r>
              <a:rPr lang="en-GB" sz="2400" dirty="0" err="1"/>
              <a:t>rešitev</a:t>
            </a:r>
            <a:r>
              <a:rPr lang="en-GB" sz="2400" dirty="0"/>
              <a:t> </a:t>
            </a:r>
            <a:r>
              <a:rPr lang="en-GB" sz="2400" dirty="0" err="1"/>
              <a:t>problema</a:t>
            </a:r>
            <a:r>
              <a:rPr lang="en-GB" sz="2400" dirty="0"/>
              <a:t>. </a:t>
            </a:r>
            <a:r>
              <a:rPr lang="en-GB" sz="2400" dirty="0" err="1"/>
              <a:t>Hkrati</a:t>
            </a:r>
            <a:r>
              <a:rPr lang="en-GB" sz="2400" dirty="0"/>
              <a:t> </a:t>
            </a:r>
            <a:r>
              <a:rPr lang="en-GB" sz="2400" dirty="0" err="1"/>
              <a:t>bodo</a:t>
            </a:r>
            <a:r>
              <a:rPr lang="en-GB" sz="2400" dirty="0"/>
              <a:t> </a:t>
            </a:r>
            <a:r>
              <a:rPr lang="en-GB" sz="2400" dirty="0" err="1"/>
              <a:t>učenci</a:t>
            </a:r>
            <a:r>
              <a:rPr lang="en-GB" sz="2400" dirty="0"/>
              <a:t> </a:t>
            </a:r>
            <a:r>
              <a:rPr lang="en-GB" sz="2400" dirty="0" err="1"/>
              <a:t>spoznavali</a:t>
            </a:r>
            <a:r>
              <a:rPr lang="en-GB" sz="2400" dirty="0"/>
              <a:t> </a:t>
            </a:r>
            <a:r>
              <a:rPr lang="en-GB" sz="2400" dirty="0" err="1"/>
              <a:t>tudi</a:t>
            </a:r>
            <a:r>
              <a:rPr lang="en-GB" sz="2400" dirty="0"/>
              <a:t> </a:t>
            </a:r>
            <a:r>
              <a:rPr lang="en-GB" sz="2400" dirty="0" err="1"/>
              <a:t>spremenljivke</a:t>
            </a:r>
            <a:r>
              <a:rPr lang="en-GB" sz="2400" dirty="0"/>
              <a:t>, </a:t>
            </a:r>
            <a:r>
              <a:rPr lang="en-GB" sz="2400" dirty="0" err="1"/>
              <a:t>izpisovanje</a:t>
            </a:r>
            <a:r>
              <a:rPr lang="en-GB" sz="2400" dirty="0"/>
              <a:t> </a:t>
            </a:r>
            <a:r>
              <a:rPr lang="en-GB" sz="2400" dirty="0" err="1"/>
              <a:t>vrednosti</a:t>
            </a:r>
            <a:r>
              <a:rPr lang="en-GB" sz="2400" dirty="0"/>
              <a:t> </a:t>
            </a:r>
            <a:r>
              <a:rPr lang="en-GB" sz="2400" dirty="0" err="1"/>
              <a:t>spremenljivk</a:t>
            </a:r>
            <a:r>
              <a:rPr lang="en-GB" sz="2400" dirty="0"/>
              <a:t>, </a:t>
            </a:r>
            <a:r>
              <a:rPr lang="en-GB" sz="2400" dirty="0" err="1"/>
              <a:t>zanko</a:t>
            </a:r>
            <a:r>
              <a:rPr lang="en-GB" sz="2400" dirty="0"/>
              <a:t>, </a:t>
            </a:r>
            <a:r>
              <a:rPr lang="en-GB" sz="2400" dirty="0" err="1"/>
              <a:t>funkcije</a:t>
            </a:r>
            <a:r>
              <a:rPr lang="en-GB" sz="2400" dirty="0"/>
              <a:t> in </a:t>
            </a:r>
            <a:r>
              <a:rPr lang="en-GB" sz="2400" dirty="0" err="1"/>
              <a:t>pogojni</a:t>
            </a:r>
            <a:r>
              <a:rPr lang="en-GB" sz="2400" dirty="0"/>
              <a:t> </a:t>
            </a:r>
            <a:r>
              <a:rPr lang="en-GB" sz="2400" dirty="0" err="1"/>
              <a:t>stavek</a:t>
            </a:r>
            <a:r>
              <a:rPr lang="en-GB" sz="2400" dirty="0"/>
              <a:t>. </a:t>
            </a:r>
          </a:p>
          <a:p>
            <a:pPr marL="0" indent="0">
              <a:buNone/>
            </a:pPr>
            <a:endParaRPr lang="en-SI" sz="2400" dirty="0"/>
          </a:p>
        </p:txBody>
      </p:sp>
    </p:spTree>
    <p:extLst>
      <p:ext uri="{BB962C8B-B14F-4D97-AF65-F5344CB8AC3E}">
        <p14:creationId xmlns:p14="http://schemas.microsoft.com/office/powerpoint/2010/main" val="1026291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56D3223-2BA1-857D-9352-0B8F177598C6}"/>
              </a:ext>
            </a:extLst>
          </p:cNvPr>
          <p:cNvSpPr>
            <a:spLocks noGrp="1"/>
          </p:cNvSpPr>
          <p:nvPr>
            <p:ph type="title"/>
          </p:nvPr>
        </p:nvSpPr>
        <p:spPr/>
        <p:txBody>
          <a:bodyPr/>
          <a:lstStyle/>
          <a:p>
            <a:r>
              <a:rPr lang="en-US" dirty="0" err="1"/>
              <a:t>Pregled</a:t>
            </a:r>
            <a:endParaRPr lang="sl-SI" dirty="0"/>
          </a:p>
        </p:txBody>
      </p:sp>
      <p:sp>
        <p:nvSpPr>
          <p:cNvPr id="3" name="Označba mesta vsebine 2">
            <a:extLst>
              <a:ext uri="{FF2B5EF4-FFF2-40B4-BE49-F238E27FC236}">
                <a16:creationId xmlns:a16="http://schemas.microsoft.com/office/drawing/2014/main" id="{02E0A7FA-23DB-61CE-DA53-55647501906C}"/>
              </a:ext>
            </a:extLst>
          </p:cNvPr>
          <p:cNvSpPr>
            <a:spLocks noGrp="1"/>
          </p:cNvSpPr>
          <p:nvPr>
            <p:ph idx="1"/>
          </p:nvPr>
        </p:nvSpPr>
        <p:spPr/>
        <p:txBody>
          <a:bodyPr/>
          <a:lstStyle/>
          <a:p>
            <a:pPr marL="0" indent="0">
              <a:buNone/>
            </a:pPr>
            <a:r>
              <a:rPr lang="en-US" dirty="0"/>
              <a:t>Tri </a:t>
            </a:r>
            <a:r>
              <a:rPr lang="en-US" dirty="0" err="1"/>
              <a:t>glavne</a:t>
            </a:r>
            <a:r>
              <a:rPr lang="en-US" dirty="0"/>
              <a:t> </a:t>
            </a:r>
            <a:r>
              <a:rPr lang="en-US" dirty="0" err="1"/>
              <a:t>aktivnosti</a:t>
            </a:r>
            <a:endParaRPr lang="en-US" dirty="0"/>
          </a:p>
          <a:p>
            <a:pPr lvl="1"/>
            <a:r>
              <a:rPr lang="en-US" dirty="0"/>
              <a:t>Video </a:t>
            </a:r>
            <a:r>
              <a:rPr lang="en-US" dirty="0" err="1"/>
              <a:t>posnetki</a:t>
            </a:r>
            <a:r>
              <a:rPr lang="en-US" dirty="0"/>
              <a:t> </a:t>
            </a:r>
            <a:r>
              <a:rPr lang="en-US" dirty="0" err="1"/>
              <a:t>seminarjev</a:t>
            </a:r>
            <a:r>
              <a:rPr lang="en-US" dirty="0"/>
              <a:t> s </a:t>
            </a:r>
            <a:r>
              <a:rPr lang="en-US" dirty="0" err="1"/>
              <a:t>tega</a:t>
            </a:r>
            <a:r>
              <a:rPr lang="en-US" dirty="0"/>
              <a:t> </a:t>
            </a:r>
            <a:r>
              <a:rPr lang="en-US" dirty="0" err="1"/>
              <a:t>področja</a:t>
            </a:r>
            <a:r>
              <a:rPr lang="en-US" dirty="0"/>
              <a:t> </a:t>
            </a:r>
          </a:p>
          <a:p>
            <a:pPr lvl="1"/>
            <a:r>
              <a:rPr lang="en-US" dirty="0" err="1"/>
              <a:t>Aktivnost</a:t>
            </a:r>
            <a:r>
              <a:rPr lang="en-US" dirty="0"/>
              <a:t> "S </a:t>
            </a:r>
            <a:r>
              <a:rPr lang="en-US" dirty="0" err="1"/>
              <a:t>programiranjem</a:t>
            </a:r>
            <a:r>
              <a:rPr lang="en-US" dirty="0"/>
              <a:t> v </a:t>
            </a:r>
            <a:r>
              <a:rPr lang="en-US" dirty="0" err="1"/>
              <a:t>matematiko</a:t>
            </a:r>
            <a:r>
              <a:rPr lang="en-US" dirty="0"/>
              <a:t>"</a:t>
            </a:r>
          </a:p>
          <a:p>
            <a:pPr lvl="1"/>
            <a:r>
              <a:rPr lang="en-US" dirty="0"/>
              <a:t>MINUT NAPOJ</a:t>
            </a:r>
            <a:endParaRPr lang="sl-SI" dirty="0"/>
          </a:p>
        </p:txBody>
      </p:sp>
    </p:spTree>
    <p:extLst>
      <p:ext uri="{BB962C8B-B14F-4D97-AF65-F5344CB8AC3E}">
        <p14:creationId xmlns:p14="http://schemas.microsoft.com/office/powerpoint/2010/main" val="19957530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pl-PL" dirty="0"/>
              <a:t>Sklop nalog iz kemije s programiranjem v projektu Tomo</a:t>
            </a:r>
            <a:endParaRPr lang="sl-SI" dirty="0"/>
          </a:p>
        </p:txBody>
      </p:sp>
      <p:pic>
        <p:nvPicPr>
          <p:cNvPr id="4" name="Slika 3"/>
          <p:cNvPicPr>
            <a:picLocks noChangeAspect="1"/>
          </p:cNvPicPr>
          <p:nvPr/>
        </p:nvPicPr>
        <p:blipFill rotWithShape="1">
          <a:blip r:embed="rId2" cstate="screen">
            <a:extLst>
              <a:ext uri="{28A0092B-C50C-407E-A947-70E740481C1C}">
                <a14:useLocalDpi xmlns:a14="http://schemas.microsoft.com/office/drawing/2010/main"/>
              </a:ext>
            </a:extLst>
          </a:blip>
          <a:srcRect l="17403" t="7508" r="25000" b="3689"/>
          <a:stretch/>
        </p:blipFill>
        <p:spPr>
          <a:xfrm>
            <a:off x="5467598" y="1574336"/>
            <a:ext cx="5886202" cy="5104847"/>
          </a:xfrm>
          <a:prstGeom prst="rect">
            <a:avLst/>
          </a:prstGeom>
        </p:spPr>
      </p:pic>
      <p:sp>
        <p:nvSpPr>
          <p:cNvPr id="7" name="Pravokotnik 6"/>
          <p:cNvSpPr/>
          <p:nvPr/>
        </p:nvSpPr>
        <p:spPr>
          <a:xfrm>
            <a:off x="838200" y="4774959"/>
            <a:ext cx="3912092" cy="1477328"/>
          </a:xfrm>
          <a:prstGeom prst="rect">
            <a:avLst/>
          </a:prstGeom>
        </p:spPr>
        <p:txBody>
          <a:bodyPr wrap="square">
            <a:spAutoFit/>
          </a:bodyPr>
          <a:lstStyle/>
          <a:p>
            <a:pPr fontAlgn="base"/>
            <a:r>
              <a:rPr lang="sl-SI" b="0" i="0" u="none" strike="noStrike" dirty="0">
                <a:effectLst/>
                <a:latin typeface="Arial" panose="020B0604020202020204" pitchFamily="34" charset="0"/>
              </a:rPr>
              <a:t>Uredi enačbe kemijskih reakcij</a:t>
            </a:r>
          </a:p>
          <a:p>
            <a:pPr fontAlgn="base"/>
            <a:endParaRPr lang="sl-SI" b="0" i="0" u="none" strike="noStrike" dirty="0">
              <a:effectLst/>
              <a:latin typeface="Arial" panose="020B0604020202020204" pitchFamily="34" charset="0"/>
            </a:endParaRPr>
          </a:p>
          <a:p>
            <a:pPr fontAlgn="base"/>
            <a:r>
              <a:rPr lang="pt-BR" b="0" i="0" u="none" strike="noStrike" dirty="0">
                <a:effectLst/>
                <a:latin typeface="Arial" panose="020B0604020202020204" pitchFamily="34" charset="0"/>
              </a:rPr>
              <a:t>H</a:t>
            </a:r>
            <a:r>
              <a:rPr lang="pt-BR" b="0" i="0" u="none" strike="noStrike" baseline="-25000" dirty="0">
                <a:effectLst/>
                <a:latin typeface="Arial" panose="020B0604020202020204" pitchFamily="34" charset="0"/>
              </a:rPr>
              <a:t>2</a:t>
            </a:r>
            <a:r>
              <a:rPr lang="pt-BR" b="0" i="0" u="none" strike="noStrike" dirty="0">
                <a:effectLst/>
                <a:latin typeface="Arial" panose="020B0604020202020204" pitchFamily="34" charset="0"/>
              </a:rPr>
              <a:t>S + O</a:t>
            </a:r>
            <a:r>
              <a:rPr lang="pt-BR" baseline="-25000" dirty="0">
                <a:latin typeface="Arial" panose="020B0604020202020204" pitchFamily="34" charset="0"/>
              </a:rPr>
              <a:t>2</a:t>
            </a:r>
            <a:r>
              <a:rPr lang="pt-BR" b="0" i="0" u="none" strike="noStrike" dirty="0">
                <a:effectLst/>
                <a:latin typeface="Arial" panose="020B0604020202020204" pitchFamily="34" charset="0"/>
              </a:rPr>
              <a:t> → SO</a:t>
            </a:r>
            <a:r>
              <a:rPr lang="pt-BR" baseline="-25000" dirty="0">
                <a:latin typeface="Arial" panose="020B0604020202020204" pitchFamily="34" charset="0"/>
              </a:rPr>
              <a:t>2</a:t>
            </a:r>
            <a:r>
              <a:rPr lang="pt-BR" b="0" i="0" u="none" strike="noStrike" dirty="0">
                <a:effectLst/>
                <a:latin typeface="Arial" panose="020B0604020202020204" pitchFamily="34" charset="0"/>
              </a:rPr>
              <a:t> + H</a:t>
            </a:r>
            <a:r>
              <a:rPr lang="pt-BR" baseline="-25000" dirty="0">
                <a:latin typeface="Arial" panose="020B0604020202020204" pitchFamily="34" charset="0"/>
              </a:rPr>
              <a:t>2</a:t>
            </a:r>
            <a:r>
              <a:rPr lang="pt-BR" b="0" i="0" u="none" strike="noStrike" dirty="0">
                <a:effectLst/>
                <a:latin typeface="Arial" panose="020B0604020202020204" pitchFamily="34" charset="0"/>
              </a:rPr>
              <a:t>O</a:t>
            </a:r>
          </a:p>
          <a:p>
            <a:pPr fontAlgn="base"/>
            <a:r>
              <a:rPr lang="pt-BR" b="0" i="0" u="none" strike="noStrike" dirty="0">
                <a:effectLst/>
                <a:latin typeface="Arial" panose="020B0604020202020204" pitchFamily="34" charset="0"/>
              </a:rPr>
              <a:t>NH</a:t>
            </a:r>
            <a:r>
              <a:rPr lang="pt-BR" baseline="-25000" dirty="0">
                <a:latin typeface="Arial" panose="020B0604020202020204" pitchFamily="34" charset="0"/>
              </a:rPr>
              <a:t>3 </a:t>
            </a:r>
            <a:r>
              <a:rPr lang="pt-BR" b="0" i="0" u="none" strike="noStrike" dirty="0">
                <a:effectLst/>
                <a:latin typeface="Arial" panose="020B0604020202020204" pitchFamily="34" charset="0"/>
              </a:rPr>
              <a:t>+ O</a:t>
            </a:r>
            <a:r>
              <a:rPr lang="pt-BR" baseline="-25000" dirty="0">
                <a:latin typeface="Arial" panose="020B0604020202020204" pitchFamily="34" charset="0"/>
              </a:rPr>
              <a:t>2 </a:t>
            </a:r>
            <a:r>
              <a:rPr lang="pt-BR" b="0" i="0" u="none" strike="noStrike" dirty="0">
                <a:effectLst/>
                <a:latin typeface="Arial" panose="020B0604020202020204" pitchFamily="34" charset="0"/>
              </a:rPr>
              <a:t>→ NO + H</a:t>
            </a:r>
            <a:r>
              <a:rPr lang="pt-BR" baseline="-25000" dirty="0">
                <a:latin typeface="Arial" panose="020B0604020202020204" pitchFamily="34" charset="0"/>
              </a:rPr>
              <a:t>2</a:t>
            </a:r>
            <a:r>
              <a:rPr lang="pt-BR" b="0" i="0" u="none" strike="noStrike" dirty="0">
                <a:effectLst/>
                <a:latin typeface="Arial" panose="020B0604020202020204" pitchFamily="34" charset="0"/>
              </a:rPr>
              <a:t>O</a:t>
            </a:r>
          </a:p>
          <a:p>
            <a:pPr fontAlgn="base"/>
            <a:r>
              <a:rPr lang="pt-BR" b="0" i="0" u="none" strike="noStrike" dirty="0">
                <a:effectLst/>
                <a:latin typeface="Arial" panose="020B0604020202020204" pitchFamily="34" charset="0"/>
              </a:rPr>
              <a:t>Ag+ HNO</a:t>
            </a:r>
            <a:r>
              <a:rPr lang="pt-BR" baseline="-25000" dirty="0">
                <a:latin typeface="Arial" panose="020B0604020202020204" pitchFamily="34" charset="0"/>
              </a:rPr>
              <a:t>3</a:t>
            </a:r>
            <a:r>
              <a:rPr lang="pt-BR" b="0" i="0" u="none" strike="noStrike" dirty="0">
                <a:effectLst/>
                <a:latin typeface="Arial" panose="020B0604020202020204" pitchFamily="34" charset="0"/>
              </a:rPr>
              <a:t> → AgNO</a:t>
            </a:r>
            <a:r>
              <a:rPr lang="pt-BR" baseline="-25000" dirty="0">
                <a:latin typeface="Arial" panose="020B0604020202020204" pitchFamily="34" charset="0"/>
              </a:rPr>
              <a:t>3</a:t>
            </a:r>
            <a:r>
              <a:rPr lang="pt-BR" b="0" i="0" u="none" strike="noStrike" dirty="0">
                <a:effectLst/>
                <a:latin typeface="Arial" panose="020B0604020202020204" pitchFamily="34" charset="0"/>
              </a:rPr>
              <a:t> + NO</a:t>
            </a:r>
            <a:r>
              <a:rPr lang="pt-BR" baseline="-25000" dirty="0">
                <a:latin typeface="Arial" panose="020B0604020202020204" pitchFamily="34" charset="0"/>
              </a:rPr>
              <a:t>2</a:t>
            </a:r>
            <a:r>
              <a:rPr lang="pt-BR" b="0" i="0" u="none" strike="noStrike" dirty="0">
                <a:effectLst/>
                <a:latin typeface="Arial" panose="020B0604020202020204" pitchFamily="34" charset="0"/>
              </a:rPr>
              <a:t> + H</a:t>
            </a:r>
            <a:r>
              <a:rPr lang="pt-BR" baseline="-25000" dirty="0">
                <a:latin typeface="Arial" panose="020B0604020202020204" pitchFamily="34" charset="0"/>
              </a:rPr>
              <a:t>2</a:t>
            </a:r>
            <a:r>
              <a:rPr lang="pt-BR" b="0" i="0" u="none" strike="noStrike" dirty="0">
                <a:effectLst/>
                <a:latin typeface="Arial" panose="020B0604020202020204" pitchFamily="34" charset="0"/>
              </a:rPr>
              <a:t>O</a:t>
            </a:r>
          </a:p>
        </p:txBody>
      </p:sp>
      <p:sp>
        <p:nvSpPr>
          <p:cNvPr id="8" name="Pravokotnik 7"/>
          <p:cNvSpPr/>
          <p:nvPr/>
        </p:nvSpPr>
        <p:spPr>
          <a:xfrm>
            <a:off x="120894" y="2365527"/>
            <a:ext cx="4163626" cy="2677656"/>
          </a:xfrm>
          <a:prstGeom prst="rect">
            <a:avLst/>
          </a:prstGeom>
        </p:spPr>
        <p:txBody>
          <a:bodyPr wrap="square">
            <a:spAutoFit/>
          </a:bodyPr>
          <a:lstStyle/>
          <a:p>
            <a:r>
              <a:rPr lang="aa-ET" sz="2400" dirty="0">
                <a:effectLst/>
                <a:latin typeface="Calibri" panose="020F0502020204030204" pitchFamily="34" charset="0"/>
                <a:ea typeface="Calibri" panose="020F0502020204030204" pitchFamily="34" charset="0"/>
              </a:rPr>
              <a:t>Dijaki bodo v Pythonu programirali naloge s področja kemije in s tem utrjevali koncepte programiranja na konkretnem primeru, ki so ga spoznali pri kemiji. </a:t>
            </a:r>
            <a:br>
              <a:rPr lang="aa-ET" sz="2400" dirty="0">
                <a:effectLst/>
                <a:latin typeface="Calibri" panose="020F0502020204030204" pitchFamily="34" charset="0"/>
                <a:ea typeface="Calibri" panose="020F0502020204030204" pitchFamily="34" charset="0"/>
              </a:rPr>
            </a:br>
            <a:endParaRPr lang="sl-SI" sz="2400" dirty="0"/>
          </a:p>
        </p:txBody>
      </p:sp>
    </p:spTree>
    <p:extLst>
      <p:ext uri="{BB962C8B-B14F-4D97-AF65-F5344CB8AC3E}">
        <p14:creationId xmlns:p14="http://schemas.microsoft.com/office/powerpoint/2010/main" val="13415116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Cilji pri pouku informatike</a:t>
            </a:r>
          </a:p>
        </p:txBody>
      </p:sp>
      <p:sp>
        <p:nvSpPr>
          <p:cNvPr id="3" name="Označba mesta vsebine 2"/>
          <p:cNvSpPr>
            <a:spLocks noGrp="1"/>
          </p:cNvSpPr>
          <p:nvPr>
            <p:ph idx="1"/>
          </p:nvPr>
        </p:nvSpPr>
        <p:spPr>
          <a:xfrm>
            <a:off x="838200" y="1825625"/>
            <a:ext cx="10400930" cy="2409024"/>
          </a:xfrm>
        </p:spPr>
        <p:txBody>
          <a:bodyPr>
            <a:normAutofit fontScale="92500" lnSpcReduction="20000"/>
          </a:bodyPr>
          <a:lstStyle/>
          <a:p>
            <a:r>
              <a:rPr lang="sl-SI" dirty="0"/>
              <a:t>naučiti se zapisati algoritem in program za pravilnost uporabe simbolov kemijskih elementov </a:t>
            </a:r>
          </a:p>
          <a:p>
            <a:r>
              <a:rPr lang="sl-SI" dirty="0"/>
              <a:t>spoznati in utrjevati koncepte programiranja, </a:t>
            </a:r>
          </a:p>
          <a:p>
            <a:pPr lvl="1"/>
            <a:r>
              <a:rPr lang="sl-SI" dirty="0"/>
              <a:t>seznami, funkcije, slovarji,… v programskem jeziku </a:t>
            </a:r>
            <a:r>
              <a:rPr lang="sl-SI" dirty="0" err="1"/>
              <a:t>Python</a:t>
            </a:r>
            <a:r>
              <a:rPr lang="sl-SI" dirty="0"/>
              <a:t> </a:t>
            </a:r>
          </a:p>
          <a:p>
            <a:r>
              <a:rPr lang="sl-SI" dirty="0"/>
              <a:t>uporaba knjižnice </a:t>
            </a:r>
            <a:r>
              <a:rPr lang="sl-SI" dirty="0" err="1"/>
              <a:t>ChemPy</a:t>
            </a:r>
            <a:endParaRPr lang="sl-SI" dirty="0"/>
          </a:p>
        </p:txBody>
      </p:sp>
      <p:pic>
        <p:nvPicPr>
          <p:cNvPr id="4" name="Slika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38200" y="4234649"/>
            <a:ext cx="11079331" cy="2214530"/>
          </a:xfrm>
          <a:prstGeom prst="rect">
            <a:avLst/>
          </a:prstGeom>
        </p:spPr>
      </p:pic>
    </p:spTree>
    <p:extLst>
      <p:ext uri="{BB962C8B-B14F-4D97-AF65-F5344CB8AC3E}">
        <p14:creationId xmlns:p14="http://schemas.microsoft.com/office/powerpoint/2010/main" val="21126251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AAFA4BC6-8102-4DD7-82E7-73148B9A00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Naslov 1">
            <a:extLst>
              <a:ext uri="{FF2B5EF4-FFF2-40B4-BE49-F238E27FC236}">
                <a16:creationId xmlns:a16="http://schemas.microsoft.com/office/drawing/2014/main" id="{5964DD9A-597E-4746-BF0D-D568F6E4107D}"/>
              </a:ext>
            </a:extLst>
          </p:cNvPr>
          <p:cNvSpPr>
            <a:spLocks noGrp="1"/>
          </p:cNvSpPr>
          <p:nvPr>
            <p:ph type="ctrTitle"/>
          </p:nvPr>
        </p:nvSpPr>
        <p:spPr>
          <a:xfrm>
            <a:off x="3895603" y="1943099"/>
            <a:ext cx="8296397" cy="2971801"/>
          </a:xfrm>
        </p:spPr>
        <p:txBody>
          <a:bodyPr/>
          <a:lstStyle/>
          <a:p>
            <a:r>
              <a:rPr lang="sl-SI" b="1" dirty="0"/>
              <a:t>DIGITALNA TEHNOLOGIJA V POUK MATEMATIKE</a:t>
            </a:r>
          </a:p>
        </p:txBody>
      </p:sp>
      <p:sp>
        <p:nvSpPr>
          <p:cNvPr id="3" name="Podnaslov 2">
            <a:extLst>
              <a:ext uri="{FF2B5EF4-FFF2-40B4-BE49-F238E27FC236}">
                <a16:creationId xmlns:a16="http://schemas.microsoft.com/office/drawing/2014/main" id="{F35A137E-82F7-4C3B-B637-9B7B7A91987A}"/>
              </a:ext>
            </a:extLst>
          </p:cNvPr>
          <p:cNvSpPr>
            <a:spLocks noGrp="1"/>
          </p:cNvSpPr>
          <p:nvPr>
            <p:ph type="subTitle" idx="1"/>
          </p:nvPr>
        </p:nvSpPr>
        <p:spPr>
          <a:xfrm>
            <a:off x="4003211" y="3823546"/>
            <a:ext cx="6400800" cy="1947333"/>
          </a:xfrm>
        </p:spPr>
        <p:txBody>
          <a:bodyPr>
            <a:noAutofit/>
          </a:bodyPr>
          <a:lstStyle/>
          <a:p>
            <a:endParaRPr lang="sl-SI" sz="2000" dirty="0"/>
          </a:p>
          <a:p>
            <a:endParaRPr lang="sl-SI" sz="2000" dirty="0"/>
          </a:p>
          <a:p>
            <a:endParaRPr lang="sl-SI" sz="2000" dirty="0"/>
          </a:p>
          <a:p>
            <a:endParaRPr lang="sl-SI" sz="2000" dirty="0"/>
          </a:p>
          <a:p>
            <a:endParaRPr lang="sl-SI" sz="1200" dirty="0"/>
          </a:p>
          <a:p>
            <a:endParaRPr lang="sl-SI" sz="2000" dirty="0"/>
          </a:p>
          <a:p>
            <a:r>
              <a:rPr lang="sl-SI" sz="2000" dirty="0"/>
              <a:t>Klavdija Hribernik, Irena Mrak Merhar</a:t>
            </a:r>
          </a:p>
        </p:txBody>
      </p:sp>
      <p:pic>
        <p:nvPicPr>
          <p:cNvPr id="10" name="Slika 9">
            <a:extLst>
              <a:ext uri="{FF2B5EF4-FFF2-40B4-BE49-F238E27FC236}">
                <a16:creationId xmlns:a16="http://schemas.microsoft.com/office/drawing/2014/main" id="{94FCE4CC-7417-4DA8-984A-0CC850D261DD}"/>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3954843"/>
            <a:ext cx="4476390" cy="3042632"/>
          </a:xfrm>
          <a:prstGeom prst="rect">
            <a:avLst/>
          </a:prstGeom>
        </p:spPr>
      </p:pic>
    </p:spTree>
    <p:extLst>
      <p:ext uri="{BB962C8B-B14F-4D97-AF65-F5344CB8AC3E}">
        <p14:creationId xmlns:p14="http://schemas.microsoft.com/office/powerpoint/2010/main" val="14089498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Označba mesta vsebine 14">
            <a:extLst>
              <a:ext uri="{FF2B5EF4-FFF2-40B4-BE49-F238E27FC236}">
                <a16:creationId xmlns:a16="http://schemas.microsoft.com/office/drawing/2014/main" id="{25AE5B3F-E3A3-49F0-8D12-5C341C09572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79369" y="100173"/>
            <a:ext cx="1340829" cy="1867410"/>
          </a:xfrm>
        </p:spPr>
      </p:pic>
      <p:sp>
        <p:nvSpPr>
          <p:cNvPr id="2" name="Naslov 1">
            <a:extLst>
              <a:ext uri="{FF2B5EF4-FFF2-40B4-BE49-F238E27FC236}">
                <a16:creationId xmlns:a16="http://schemas.microsoft.com/office/drawing/2014/main" id="{F10A3374-D4F3-47EF-AB3A-8C1CAFD2E943}"/>
              </a:ext>
            </a:extLst>
          </p:cNvPr>
          <p:cNvSpPr>
            <a:spLocks noGrp="1"/>
          </p:cNvSpPr>
          <p:nvPr>
            <p:ph type="title"/>
          </p:nvPr>
        </p:nvSpPr>
        <p:spPr>
          <a:xfrm>
            <a:off x="258297" y="-15954"/>
            <a:ext cx="7434971" cy="1229291"/>
          </a:xfrm>
        </p:spPr>
        <p:txBody>
          <a:bodyPr>
            <a:normAutofit/>
          </a:bodyPr>
          <a:lstStyle/>
          <a:p>
            <a:r>
              <a:rPr lang="sl-SI" sz="2600" b="1" dirty="0"/>
              <a:t>Namen in CILJI projekta</a:t>
            </a:r>
          </a:p>
        </p:txBody>
      </p:sp>
      <p:sp>
        <p:nvSpPr>
          <p:cNvPr id="4" name="Označba mesta besedila 3">
            <a:extLst>
              <a:ext uri="{FF2B5EF4-FFF2-40B4-BE49-F238E27FC236}">
                <a16:creationId xmlns:a16="http://schemas.microsoft.com/office/drawing/2014/main" id="{648F98A3-A1F4-4D02-BFBC-4CBC466AA544}"/>
              </a:ext>
            </a:extLst>
          </p:cNvPr>
          <p:cNvSpPr>
            <a:spLocks noGrp="1"/>
          </p:cNvSpPr>
          <p:nvPr>
            <p:ph type="body" sz="half" idx="2"/>
          </p:nvPr>
        </p:nvSpPr>
        <p:spPr>
          <a:xfrm>
            <a:off x="258297" y="1327638"/>
            <a:ext cx="10679333" cy="5039855"/>
          </a:xfrm>
        </p:spPr>
        <p:txBody>
          <a:bodyPr>
            <a:noAutofit/>
          </a:bodyPr>
          <a:lstStyle/>
          <a:p>
            <a:pPr>
              <a:lnSpc>
                <a:spcPct val="107000"/>
              </a:lnSpc>
              <a:spcAft>
                <a:spcPts val="800"/>
              </a:spcAft>
            </a:pPr>
            <a:r>
              <a:rPr lang="sl-SI" b="1"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rPr>
              <a:t>Temeljna znanja</a:t>
            </a:r>
            <a:endParaRPr lang="sl-SI"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Temeljna znanja RIN: algoritmi in programiranje  </a:t>
            </a:r>
            <a:endParaRPr lang="sl-SI"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Temeljna znanja matematike: Geometrija v ravnini (osnovni pojmi, skladnost in merjenje kotov, preslikave v ravnini ter načrtovanje: trikotnik, krog in krožnica, štirikotniki)</a:t>
            </a:r>
            <a:endParaRPr lang="sl-SI"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b="1"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rPr>
              <a:t>Operativni učni cilji</a:t>
            </a:r>
            <a:endParaRPr lang="sl-SI"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sl-SI" sz="1600" dirty="0">
                <a:solidFill>
                  <a:schemeClr val="tx1"/>
                </a:solidFill>
                <a:effectLst/>
                <a:latin typeface="Verdana" panose="020B0604030504040204" pitchFamily="34" charset="0"/>
                <a:ea typeface="Times New Roman" panose="02020603050405020304" pitchFamily="18" charset="0"/>
                <a:cs typeface="Tahoma" panose="020B0604030504040204" pitchFamily="34" charset="0"/>
              </a:rPr>
              <a:t>Zmožnost uporabljanja tehnologije pri izvajanju matematičnih postopkov.</a:t>
            </a:r>
            <a:endParaRPr lang="sl-SI"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sl-SI" sz="1600" dirty="0">
                <a:solidFill>
                  <a:schemeClr val="tx1"/>
                </a:solidFill>
                <a:effectLst/>
                <a:latin typeface="Verdana" panose="020B0604030504040204" pitchFamily="34" charset="0"/>
                <a:ea typeface="Times New Roman" panose="02020603050405020304" pitchFamily="18" charset="0"/>
                <a:cs typeface="Tahoma" panose="020B0604030504040204" pitchFamily="34" charset="0"/>
              </a:rPr>
              <a:t>Dijak pozna pomen in vlogo digitalne/računalniške tehnologije, jo spozna in zna uporabljati.</a:t>
            </a:r>
            <a:endParaRPr lang="sl-SI"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sl-SI" sz="1600" dirty="0">
                <a:solidFill>
                  <a:schemeClr val="tx1"/>
                </a:solidFill>
                <a:effectLst/>
                <a:latin typeface="Verdana" panose="020B0604030504040204" pitchFamily="34" charset="0"/>
                <a:ea typeface="Times New Roman" panose="02020603050405020304" pitchFamily="18" charset="0"/>
                <a:cs typeface="Tahoma" panose="020B0604030504040204" pitchFamily="34" charset="0"/>
              </a:rPr>
              <a:t>Dijak razume, katera matematična pravila in postopki so v ozadju posameznega modula (npr. nariši pravokotnico, nariši simetralo daljice, nariši kot) </a:t>
            </a:r>
            <a:r>
              <a:rPr lang="sl-SI" sz="1600" i="1" dirty="0">
                <a:solidFill>
                  <a:schemeClr val="tx1"/>
                </a:solidFill>
                <a:effectLst/>
                <a:latin typeface="Verdana" panose="020B0604030504040204" pitchFamily="34" charset="0"/>
                <a:ea typeface="Times New Roman" panose="02020603050405020304" pitchFamily="18" charset="0"/>
                <a:cs typeface="Tahoma" panose="020B0604030504040204" pitchFamily="34" charset="0"/>
              </a:rPr>
              <a:t>(preverjanje rešitve, razumevanje ozadja uporabljene funkcije, zamenjava koraka risanja s primerljivo funkcijo)</a:t>
            </a:r>
            <a:endParaRPr lang="sl-SI"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sl-SI" sz="1600" dirty="0">
                <a:solidFill>
                  <a:schemeClr val="tx1"/>
                </a:solidFill>
                <a:effectLst/>
                <a:latin typeface="Verdana" panose="020B0604030504040204" pitchFamily="34" charset="0"/>
                <a:ea typeface="Times New Roman" panose="02020603050405020304" pitchFamily="18" charset="0"/>
                <a:cs typeface="Tahoma" panose="020B0604030504040204" pitchFamily="34" charset="0"/>
              </a:rPr>
              <a:t>Dijak se usposablja za učinkovito in konstruktivno sodelovanje v skupini.</a:t>
            </a:r>
            <a:endParaRPr lang="sl-SI"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Slika 11">
            <a:extLst>
              <a:ext uri="{FF2B5EF4-FFF2-40B4-BE49-F238E27FC236}">
                <a16:creationId xmlns:a16="http://schemas.microsoft.com/office/drawing/2014/main" id="{23E69C3C-2B3D-4717-8258-DB1D30F8DB98}"/>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1127" y="5234630"/>
            <a:ext cx="2528865" cy="1718886"/>
          </a:xfrm>
          <a:prstGeom prst="rect">
            <a:avLst/>
          </a:prstGeom>
        </p:spPr>
      </p:pic>
      <p:pic>
        <p:nvPicPr>
          <p:cNvPr id="7" name="Slika 6">
            <a:extLst>
              <a:ext uri="{FF2B5EF4-FFF2-40B4-BE49-F238E27FC236}">
                <a16:creationId xmlns:a16="http://schemas.microsoft.com/office/drawing/2014/main" id="{54D6F620-BAFC-4D4C-97CC-37E189ADDA50}"/>
              </a:ext>
            </a:extLst>
          </p:cNvPr>
          <p:cNvPicPr>
            <a:picLocks noChangeAspect="1"/>
          </p:cNvPicPr>
          <p:nvPr/>
        </p:nvPicPr>
        <p:blipFill>
          <a:blip r:embed="rId5">
            <a:alphaModFix amt="35000"/>
            <a:extLst>
              <a:ext uri="{28A0092B-C50C-407E-A947-70E740481C1C}">
                <a14:useLocalDpi xmlns:a14="http://schemas.microsoft.com/office/drawing/2010/main" val="0"/>
              </a:ext>
            </a:extLst>
          </a:blip>
          <a:stretch>
            <a:fillRect/>
          </a:stretch>
        </p:blipFill>
        <p:spPr>
          <a:xfrm>
            <a:off x="4665783" y="1213337"/>
            <a:ext cx="7526217" cy="5644663"/>
          </a:xfrm>
          <a:prstGeom prst="rect">
            <a:avLst/>
          </a:prstGeom>
          <a:ln>
            <a:noFill/>
          </a:ln>
          <a:effectLst>
            <a:softEdge rad="112500"/>
          </a:effectLst>
        </p:spPr>
      </p:pic>
    </p:spTree>
    <p:extLst>
      <p:ext uri="{BB962C8B-B14F-4D97-AF65-F5344CB8AC3E}">
        <p14:creationId xmlns:p14="http://schemas.microsoft.com/office/powerpoint/2010/main" val="1754223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Označba mesta vsebine 14">
            <a:extLst>
              <a:ext uri="{FF2B5EF4-FFF2-40B4-BE49-F238E27FC236}">
                <a16:creationId xmlns:a16="http://schemas.microsoft.com/office/drawing/2014/main" id="{25AE5B3F-E3A3-49F0-8D12-5C341C09572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79369" y="100173"/>
            <a:ext cx="1340829" cy="1867410"/>
          </a:xfrm>
        </p:spPr>
      </p:pic>
      <p:sp>
        <p:nvSpPr>
          <p:cNvPr id="2" name="Naslov 1">
            <a:extLst>
              <a:ext uri="{FF2B5EF4-FFF2-40B4-BE49-F238E27FC236}">
                <a16:creationId xmlns:a16="http://schemas.microsoft.com/office/drawing/2014/main" id="{F10A3374-D4F3-47EF-AB3A-8C1CAFD2E943}"/>
              </a:ext>
            </a:extLst>
          </p:cNvPr>
          <p:cNvSpPr>
            <a:spLocks noGrp="1"/>
          </p:cNvSpPr>
          <p:nvPr>
            <p:ph type="title"/>
          </p:nvPr>
        </p:nvSpPr>
        <p:spPr>
          <a:xfrm>
            <a:off x="258298" y="-15954"/>
            <a:ext cx="6309556" cy="1229291"/>
          </a:xfrm>
        </p:spPr>
        <p:txBody>
          <a:bodyPr>
            <a:normAutofit/>
          </a:bodyPr>
          <a:lstStyle/>
          <a:p>
            <a:r>
              <a:rPr lang="sl-SI" sz="2800" b="1" dirty="0"/>
              <a:t>pogled na povezovanje RIN in MINUT predmetov</a:t>
            </a:r>
            <a:endParaRPr lang="sl-SI" sz="2600" b="1" dirty="0"/>
          </a:p>
        </p:txBody>
      </p:sp>
      <p:sp>
        <p:nvSpPr>
          <p:cNvPr id="4" name="Označba mesta besedila 3">
            <a:extLst>
              <a:ext uri="{FF2B5EF4-FFF2-40B4-BE49-F238E27FC236}">
                <a16:creationId xmlns:a16="http://schemas.microsoft.com/office/drawing/2014/main" id="{648F98A3-A1F4-4D02-BFBC-4CBC466AA544}"/>
              </a:ext>
            </a:extLst>
          </p:cNvPr>
          <p:cNvSpPr>
            <a:spLocks noGrp="1"/>
          </p:cNvSpPr>
          <p:nvPr>
            <p:ph type="body" sz="half" idx="2"/>
          </p:nvPr>
        </p:nvSpPr>
        <p:spPr>
          <a:xfrm>
            <a:off x="258298" y="1327638"/>
            <a:ext cx="5456702" cy="5039855"/>
          </a:xfrm>
        </p:spPr>
        <p:txBody>
          <a:bodyPr>
            <a:normAutofit fontScale="77500" lnSpcReduction="20000"/>
          </a:bodyPr>
          <a:lstStyle/>
          <a:p>
            <a:r>
              <a:rPr lang="sl-SI" sz="18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Digitalna tehnologija se pri pouku uporablja redko, saj se marsikateremu profesorju zdi, da je preveč dela s kombiniranjem učilnic, da je priprava na uro z uporabo tehnologije zahtevnejše delo, da je tekom ure več mrtvega časa in da je razlika med počasnejšimi in hitrejšimi dijaki bolj opazna. Hkrati pa je želja, da dijaki digitalno tehnologijo obvladajo, uporabljajo in usvojeno znanje dokažejo tudi na poklicni maturi iz matematike. </a:t>
            </a:r>
            <a:br>
              <a:rPr lang="sl-SI" sz="18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br>
            <a:r>
              <a:rPr lang="sl-SI" sz="18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Če združimo želje zadnjega stavka in zavedanje, da bo ura, obogatena z uporabo digitalne tehnologije dijakom pomagala, da bodo znali sami preverjati svoje znanje (in ne bodo zgolj čakali, da jim profesor servira rešitev), da bodo digitalno tehnologijo razumeli kot pripomoček, ki jim pomaga, ne pa namesto njih razmišlja, da lahko dijaki z uporabo digitalne tehnologije nadgradijo znanje, raziskujejo probleme in rešujejo kompleksnejše postopke ter imajo boljšo predstavo o tekoči snovi, potem se bomo za uporabo digitalne tehnologije pri pouku zagotovo odločili.</a:t>
            </a:r>
            <a:br>
              <a:rPr lang="sl-SI" sz="18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br>
            <a:endParaRPr lang="sl-SI" sz="1800" dirty="0">
              <a:solidFill>
                <a:schemeClr val="tx1"/>
              </a:solidFill>
              <a:effectLst/>
              <a:latin typeface="Times New Roman" panose="02020603050405020304" pitchFamily="18" charset="0"/>
              <a:ea typeface="Times New Roman" panose="02020603050405020304" pitchFamily="18" charset="0"/>
            </a:endParaRPr>
          </a:p>
        </p:txBody>
      </p:sp>
      <p:pic>
        <p:nvPicPr>
          <p:cNvPr id="12" name="Slika 11">
            <a:extLst>
              <a:ext uri="{FF2B5EF4-FFF2-40B4-BE49-F238E27FC236}">
                <a16:creationId xmlns:a16="http://schemas.microsoft.com/office/drawing/2014/main" id="{23E69C3C-2B3D-4717-8258-DB1D30F8DB98}"/>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1127" y="5234630"/>
            <a:ext cx="2528865" cy="1718886"/>
          </a:xfrm>
          <a:prstGeom prst="rect">
            <a:avLst/>
          </a:prstGeom>
        </p:spPr>
      </p:pic>
      <p:pic>
        <p:nvPicPr>
          <p:cNvPr id="5" name="Slika 4">
            <a:extLst>
              <a:ext uri="{FF2B5EF4-FFF2-40B4-BE49-F238E27FC236}">
                <a16:creationId xmlns:a16="http://schemas.microsoft.com/office/drawing/2014/main" id="{BC005F30-7404-4B68-931B-714A7F3FD84B}"/>
              </a:ext>
            </a:extLst>
          </p:cNvPr>
          <p:cNvPicPr>
            <a:picLocks noChangeAspect="1"/>
          </p:cNvPicPr>
          <p:nvPr/>
        </p:nvPicPr>
        <p:blipFill>
          <a:blip r:embed="rId5">
            <a:alphaModFix amt="35000"/>
            <a:extLst>
              <a:ext uri="{28A0092B-C50C-407E-A947-70E740481C1C}">
                <a14:useLocalDpi xmlns:a14="http://schemas.microsoft.com/office/drawing/2010/main" val="0"/>
              </a:ext>
            </a:extLst>
          </a:blip>
          <a:stretch>
            <a:fillRect/>
          </a:stretch>
        </p:blipFill>
        <p:spPr>
          <a:xfrm rot="5400000">
            <a:off x="5661515" y="982541"/>
            <a:ext cx="6523892" cy="4892919"/>
          </a:xfrm>
          <a:prstGeom prst="rect">
            <a:avLst/>
          </a:prstGeom>
          <a:ln>
            <a:noFill/>
          </a:ln>
          <a:effectLst>
            <a:softEdge rad="112500"/>
          </a:effectLst>
        </p:spPr>
      </p:pic>
    </p:spTree>
    <p:extLst>
      <p:ext uri="{BB962C8B-B14F-4D97-AF65-F5344CB8AC3E}">
        <p14:creationId xmlns:p14="http://schemas.microsoft.com/office/powerpoint/2010/main" val="8999054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329"/>
        <p:cNvGrpSpPr/>
        <p:nvPr/>
      </p:nvGrpSpPr>
      <p:grpSpPr>
        <a:xfrm>
          <a:off x="0" y="0"/>
          <a:ext cx="0" cy="0"/>
          <a:chOff x="0" y="0"/>
          <a:chExt cx="0" cy="0"/>
        </a:xfrm>
      </p:grpSpPr>
      <p:sp>
        <p:nvSpPr>
          <p:cNvPr id="1330" name="Google Shape;1330;p59"/>
          <p:cNvSpPr txBox="1">
            <a:spLocks noGrp="1"/>
          </p:cNvSpPr>
          <p:nvPr>
            <p:ph type="ctrTitle"/>
          </p:nvPr>
        </p:nvSpPr>
        <p:spPr>
          <a:xfrm>
            <a:off x="1497201" y="1467000"/>
            <a:ext cx="8246407" cy="2436400"/>
          </a:xfrm>
          <a:prstGeom prst="rect">
            <a:avLst/>
          </a:prstGeom>
        </p:spPr>
        <p:txBody>
          <a:bodyPr spcFirstLastPara="1" vert="horz" wrap="square" lIns="121900" tIns="121900" rIns="121900" bIns="121900" rtlCol="0" anchor="b" anchorCtr="0">
            <a:noAutofit/>
          </a:bodyPr>
          <a:lstStyle/>
          <a:p>
            <a:pPr>
              <a:spcBef>
                <a:spcPts val="0"/>
              </a:spcBef>
            </a:pPr>
            <a:r>
              <a:rPr lang="sl-SI" dirty="0"/>
              <a:t>MERJENJE ČISTOSTI ZRAKA</a:t>
            </a:r>
            <a:endParaRPr dirty="0"/>
          </a:p>
        </p:txBody>
      </p:sp>
      <p:sp>
        <p:nvSpPr>
          <p:cNvPr id="1332" name="Google Shape;1332;p59"/>
          <p:cNvSpPr/>
          <p:nvPr/>
        </p:nvSpPr>
        <p:spPr>
          <a:xfrm>
            <a:off x="11919978" y="4893614"/>
            <a:ext cx="6533" cy="9353"/>
          </a:xfrm>
          <a:custGeom>
            <a:avLst/>
            <a:gdLst/>
            <a:ahLst/>
            <a:cxnLst/>
            <a:rect l="l" t="t" r="r" b="b"/>
            <a:pathLst>
              <a:path w="234" h="335" extrusionOk="0">
                <a:moveTo>
                  <a:pt x="100" y="335"/>
                </a:moveTo>
                <a:cubicBezTo>
                  <a:pt x="234" y="301"/>
                  <a:pt x="200" y="168"/>
                  <a:pt x="100" y="1"/>
                </a:cubicBezTo>
                <a:cubicBezTo>
                  <a:pt x="0" y="1"/>
                  <a:pt x="0" y="301"/>
                  <a:pt x="100" y="335"/>
                </a:cubicBezTo>
                <a:close/>
              </a:path>
            </a:pathLst>
          </a:custGeom>
          <a:solidFill>
            <a:srgbClr val="EAEEEF"/>
          </a:solidFill>
          <a:ln>
            <a:noFill/>
          </a:ln>
        </p:spPr>
        <p:txBody>
          <a:bodyPr spcFirstLastPara="1" wrap="square" lIns="121900" tIns="121900" rIns="121900" bIns="121900" anchor="ctr" anchorCtr="0">
            <a:noAutofit/>
          </a:bodyPr>
          <a:lstStyle/>
          <a:p>
            <a:endParaRPr sz="2400"/>
          </a:p>
        </p:txBody>
      </p:sp>
      <p:sp>
        <p:nvSpPr>
          <p:cNvPr id="1333" name="Google Shape;1333;p59"/>
          <p:cNvSpPr/>
          <p:nvPr/>
        </p:nvSpPr>
        <p:spPr>
          <a:xfrm>
            <a:off x="11924639" y="5152504"/>
            <a:ext cx="7455" cy="9325"/>
          </a:xfrm>
          <a:custGeom>
            <a:avLst/>
            <a:gdLst/>
            <a:ahLst/>
            <a:cxnLst/>
            <a:rect l="l" t="t" r="r" b="b"/>
            <a:pathLst>
              <a:path w="267" h="334" extrusionOk="0">
                <a:moveTo>
                  <a:pt x="167" y="334"/>
                </a:moveTo>
                <a:cubicBezTo>
                  <a:pt x="267" y="334"/>
                  <a:pt x="267" y="34"/>
                  <a:pt x="167" y="0"/>
                </a:cubicBezTo>
                <a:cubicBezTo>
                  <a:pt x="200" y="167"/>
                  <a:pt x="0" y="234"/>
                  <a:pt x="167" y="334"/>
                </a:cubicBezTo>
                <a:close/>
              </a:path>
            </a:pathLst>
          </a:custGeom>
          <a:solidFill>
            <a:srgbClr val="EAEEEF"/>
          </a:solidFill>
          <a:ln>
            <a:noFill/>
          </a:ln>
        </p:spPr>
        <p:txBody>
          <a:bodyPr spcFirstLastPara="1" wrap="square" lIns="121900" tIns="121900" rIns="121900" bIns="121900" anchor="ctr" anchorCtr="0">
            <a:noAutofit/>
          </a:bodyPr>
          <a:lstStyle/>
          <a:p>
            <a:endParaRPr sz="2400"/>
          </a:p>
        </p:txBody>
      </p:sp>
      <p:sp>
        <p:nvSpPr>
          <p:cNvPr id="1334" name="Google Shape;1334;p59"/>
          <p:cNvSpPr/>
          <p:nvPr/>
        </p:nvSpPr>
        <p:spPr>
          <a:xfrm>
            <a:off x="11952555" y="4765116"/>
            <a:ext cx="7483" cy="10275"/>
          </a:xfrm>
          <a:custGeom>
            <a:avLst/>
            <a:gdLst/>
            <a:ahLst/>
            <a:cxnLst/>
            <a:rect l="l" t="t" r="r" b="b"/>
            <a:pathLst>
              <a:path w="268" h="368" extrusionOk="0">
                <a:moveTo>
                  <a:pt x="168" y="368"/>
                </a:moveTo>
                <a:cubicBezTo>
                  <a:pt x="268" y="368"/>
                  <a:pt x="268" y="67"/>
                  <a:pt x="168" y="1"/>
                </a:cubicBezTo>
                <a:cubicBezTo>
                  <a:pt x="168" y="234"/>
                  <a:pt x="1" y="301"/>
                  <a:pt x="168" y="368"/>
                </a:cubicBezTo>
                <a:close/>
              </a:path>
            </a:pathLst>
          </a:custGeom>
          <a:solidFill>
            <a:srgbClr val="EAEEEF"/>
          </a:solidFill>
          <a:ln>
            <a:noFill/>
          </a:ln>
        </p:spPr>
        <p:txBody>
          <a:bodyPr spcFirstLastPara="1" wrap="square" lIns="121900" tIns="121900" rIns="121900" bIns="121900" anchor="ctr" anchorCtr="0">
            <a:noAutofit/>
          </a:bodyPr>
          <a:lstStyle/>
          <a:p>
            <a:endParaRPr sz="2400"/>
          </a:p>
        </p:txBody>
      </p:sp>
      <p:sp>
        <p:nvSpPr>
          <p:cNvPr id="1335" name="Google Shape;1335;p59"/>
          <p:cNvSpPr/>
          <p:nvPr/>
        </p:nvSpPr>
        <p:spPr>
          <a:xfrm>
            <a:off x="11957217" y="4913182"/>
            <a:ext cx="18651" cy="23313"/>
          </a:xfrm>
          <a:custGeom>
            <a:avLst/>
            <a:gdLst/>
            <a:ahLst/>
            <a:cxnLst/>
            <a:rect l="l" t="t" r="r" b="b"/>
            <a:pathLst>
              <a:path w="668" h="835" extrusionOk="0">
                <a:moveTo>
                  <a:pt x="1" y="734"/>
                </a:moveTo>
                <a:cubicBezTo>
                  <a:pt x="668" y="834"/>
                  <a:pt x="67" y="0"/>
                  <a:pt x="1" y="734"/>
                </a:cubicBezTo>
                <a:close/>
              </a:path>
            </a:pathLst>
          </a:custGeom>
          <a:solidFill>
            <a:srgbClr val="EAEEEF"/>
          </a:solidFill>
          <a:ln>
            <a:noFill/>
          </a:ln>
        </p:spPr>
        <p:txBody>
          <a:bodyPr spcFirstLastPara="1" wrap="square" lIns="121900" tIns="121900" rIns="121900" bIns="121900" anchor="ctr" anchorCtr="0">
            <a:noAutofit/>
          </a:bodyPr>
          <a:lstStyle/>
          <a:p>
            <a:endParaRPr sz="2400"/>
          </a:p>
        </p:txBody>
      </p:sp>
      <p:sp>
        <p:nvSpPr>
          <p:cNvPr id="1336" name="Google Shape;1336;p59"/>
          <p:cNvSpPr/>
          <p:nvPr/>
        </p:nvSpPr>
        <p:spPr>
          <a:xfrm>
            <a:off x="11959089" y="4133771"/>
            <a:ext cx="17729" cy="25184"/>
          </a:xfrm>
          <a:custGeom>
            <a:avLst/>
            <a:gdLst/>
            <a:ahLst/>
            <a:cxnLst/>
            <a:rect l="l" t="t" r="r" b="b"/>
            <a:pathLst>
              <a:path w="635" h="902" extrusionOk="0">
                <a:moveTo>
                  <a:pt x="267" y="534"/>
                </a:moveTo>
                <a:cubicBezTo>
                  <a:pt x="634" y="901"/>
                  <a:pt x="0" y="0"/>
                  <a:pt x="267" y="534"/>
                </a:cubicBezTo>
                <a:close/>
              </a:path>
            </a:pathLst>
          </a:custGeom>
          <a:solidFill>
            <a:srgbClr val="EAEEEF"/>
          </a:solidFill>
          <a:ln>
            <a:noFill/>
          </a:ln>
        </p:spPr>
        <p:txBody>
          <a:bodyPr spcFirstLastPara="1" wrap="square" lIns="121900" tIns="121900" rIns="121900" bIns="121900" anchor="ctr" anchorCtr="0">
            <a:noAutofit/>
          </a:bodyPr>
          <a:lstStyle/>
          <a:p>
            <a:endParaRPr sz="2400"/>
          </a:p>
        </p:txBody>
      </p:sp>
      <p:sp>
        <p:nvSpPr>
          <p:cNvPr id="1337" name="Google Shape;1337;p59"/>
          <p:cNvSpPr/>
          <p:nvPr/>
        </p:nvSpPr>
        <p:spPr>
          <a:xfrm>
            <a:off x="11968384" y="4824717"/>
            <a:ext cx="4691" cy="9353"/>
          </a:xfrm>
          <a:custGeom>
            <a:avLst/>
            <a:gdLst/>
            <a:ahLst/>
            <a:cxnLst/>
            <a:rect l="l" t="t" r="r" b="b"/>
            <a:pathLst>
              <a:path w="168" h="335" extrusionOk="0">
                <a:moveTo>
                  <a:pt x="134" y="267"/>
                </a:moveTo>
                <a:cubicBezTo>
                  <a:pt x="168" y="234"/>
                  <a:pt x="101" y="1"/>
                  <a:pt x="1" y="101"/>
                </a:cubicBezTo>
                <a:cubicBezTo>
                  <a:pt x="1" y="167"/>
                  <a:pt x="101" y="334"/>
                  <a:pt x="134" y="267"/>
                </a:cubicBezTo>
                <a:close/>
              </a:path>
            </a:pathLst>
          </a:custGeom>
          <a:solidFill>
            <a:srgbClr val="EAEEEF"/>
          </a:solidFill>
          <a:ln>
            <a:noFill/>
          </a:ln>
        </p:spPr>
        <p:txBody>
          <a:bodyPr spcFirstLastPara="1" wrap="square" lIns="121900" tIns="121900" rIns="121900" bIns="121900" anchor="ctr" anchorCtr="0">
            <a:noAutofit/>
          </a:bodyPr>
          <a:lstStyle/>
          <a:p>
            <a:endParaRPr sz="2400"/>
          </a:p>
        </p:txBody>
      </p:sp>
      <p:sp>
        <p:nvSpPr>
          <p:cNvPr id="1338" name="Google Shape;1338;p59"/>
          <p:cNvSpPr/>
          <p:nvPr/>
        </p:nvSpPr>
        <p:spPr>
          <a:xfrm>
            <a:off x="11975838" y="4288342"/>
            <a:ext cx="5612" cy="9353"/>
          </a:xfrm>
          <a:custGeom>
            <a:avLst/>
            <a:gdLst/>
            <a:ahLst/>
            <a:cxnLst/>
            <a:rect l="l" t="t" r="r" b="b"/>
            <a:pathLst>
              <a:path w="201" h="335" extrusionOk="0">
                <a:moveTo>
                  <a:pt x="201" y="334"/>
                </a:moveTo>
                <a:lnTo>
                  <a:pt x="201" y="1"/>
                </a:lnTo>
                <a:lnTo>
                  <a:pt x="1" y="1"/>
                </a:lnTo>
                <a:lnTo>
                  <a:pt x="1" y="334"/>
                </a:lnTo>
                <a:close/>
              </a:path>
            </a:pathLst>
          </a:custGeom>
          <a:solidFill>
            <a:srgbClr val="EAEEEF"/>
          </a:solidFill>
          <a:ln>
            <a:noFill/>
          </a:ln>
        </p:spPr>
        <p:txBody>
          <a:bodyPr spcFirstLastPara="1" wrap="square" lIns="121900" tIns="121900" rIns="121900" bIns="121900" anchor="ctr" anchorCtr="0">
            <a:noAutofit/>
          </a:bodyPr>
          <a:lstStyle/>
          <a:p>
            <a:endParaRPr sz="2400"/>
          </a:p>
        </p:txBody>
      </p:sp>
      <p:sp>
        <p:nvSpPr>
          <p:cNvPr id="1339" name="Google Shape;1339;p59"/>
          <p:cNvSpPr/>
          <p:nvPr/>
        </p:nvSpPr>
        <p:spPr>
          <a:xfrm>
            <a:off x="11977708" y="4278097"/>
            <a:ext cx="4691" cy="9353"/>
          </a:xfrm>
          <a:custGeom>
            <a:avLst/>
            <a:gdLst/>
            <a:ahLst/>
            <a:cxnLst/>
            <a:rect l="l" t="t" r="r" b="b"/>
            <a:pathLst>
              <a:path w="168" h="335" extrusionOk="0">
                <a:moveTo>
                  <a:pt x="134" y="234"/>
                </a:moveTo>
                <a:cubicBezTo>
                  <a:pt x="167" y="201"/>
                  <a:pt x="67" y="1"/>
                  <a:pt x="0" y="68"/>
                </a:cubicBezTo>
                <a:cubicBezTo>
                  <a:pt x="0" y="134"/>
                  <a:pt x="101" y="334"/>
                  <a:pt x="134" y="234"/>
                </a:cubicBezTo>
                <a:close/>
              </a:path>
            </a:pathLst>
          </a:custGeom>
          <a:solidFill>
            <a:srgbClr val="EAEEEF"/>
          </a:solidFill>
          <a:ln>
            <a:noFill/>
          </a:ln>
        </p:spPr>
        <p:txBody>
          <a:bodyPr spcFirstLastPara="1" wrap="square" lIns="121900" tIns="121900" rIns="121900" bIns="121900" anchor="ctr" anchorCtr="0">
            <a:noAutofit/>
          </a:bodyPr>
          <a:lstStyle/>
          <a:p>
            <a:endParaRPr sz="2400"/>
          </a:p>
        </p:txBody>
      </p:sp>
      <p:sp>
        <p:nvSpPr>
          <p:cNvPr id="4" name="Označba mesta besedila 2">
            <a:extLst>
              <a:ext uri="{FF2B5EF4-FFF2-40B4-BE49-F238E27FC236}">
                <a16:creationId xmlns:a16="http://schemas.microsoft.com/office/drawing/2014/main" id="{BDF9B19B-AE78-5FEB-BAB2-84B73332410D}"/>
              </a:ext>
            </a:extLst>
          </p:cNvPr>
          <p:cNvSpPr txBox="1">
            <a:spLocks/>
          </p:cNvSpPr>
          <p:nvPr/>
        </p:nvSpPr>
        <p:spPr>
          <a:xfrm>
            <a:off x="554315" y="2197600"/>
            <a:ext cx="10197200" cy="4660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2800"/>
              <a:buFont typeface="Catamaran"/>
              <a:buNone/>
              <a:defRPr sz="2000" b="0" i="0" u="none" strike="noStrike" cap="none">
                <a:solidFill>
                  <a:schemeClr val="dk1"/>
                </a:solidFill>
                <a:latin typeface="Catamaran"/>
                <a:ea typeface="Catamaran"/>
                <a:cs typeface="Catamaran"/>
                <a:sym typeface="Catamaran"/>
              </a:defRPr>
            </a:lvl1pPr>
            <a:lvl2pPr marL="914400" marR="0" lvl="1" indent="-317500" algn="ctr" rtl="0">
              <a:lnSpc>
                <a:spcPct val="100000"/>
              </a:lnSpc>
              <a:spcBef>
                <a:spcPts val="0"/>
              </a:spcBef>
              <a:spcAft>
                <a:spcPts val="0"/>
              </a:spcAft>
              <a:buClr>
                <a:schemeClr val="dk1"/>
              </a:buClr>
              <a:buSzPts val="2800"/>
              <a:buFont typeface="Catamaran"/>
              <a:buNone/>
              <a:defRPr sz="2800" b="0" i="0" u="none" strike="noStrike" cap="none">
                <a:solidFill>
                  <a:schemeClr val="dk1"/>
                </a:solidFill>
                <a:latin typeface="Catamaran"/>
                <a:ea typeface="Catamaran"/>
                <a:cs typeface="Catamaran"/>
                <a:sym typeface="Catamaran"/>
              </a:defRPr>
            </a:lvl2pPr>
            <a:lvl3pPr marL="1371600" marR="0" lvl="2" indent="-317500" algn="ctr" rtl="0">
              <a:lnSpc>
                <a:spcPct val="100000"/>
              </a:lnSpc>
              <a:spcBef>
                <a:spcPts val="0"/>
              </a:spcBef>
              <a:spcAft>
                <a:spcPts val="0"/>
              </a:spcAft>
              <a:buClr>
                <a:schemeClr val="dk1"/>
              </a:buClr>
              <a:buSzPts val="2800"/>
              <a:buFont typeface="Catamaran"/>
              <a:buNone/>
              <a:defRPr sz="2800" b="0" i="0" u="none" strike="noStrike" cap="none">
                <a:solidFill>
                  <a:schemeClr val="dk1"/>
                </a:solidFill>
                <a:latin typeface="Catamaran"/>
                <a:ea typeface="Catamaran"/>
                <a:cs typeface="Catamaran"/>
                <a:sym typeface="Catamaran"/>
              </a:defRPr>
            </a:lvl3pPr>
            <a:lvl4pPr marL="1828800" marR="0" lvl="3" indent="-317500" algn="ctr" rtl="0">
              <a:lnSpc>
                <a:spcPct val="100000"/>
              </a:lnSpc>
              <a:spcBef>
                <a:spcPts val="0"/>
              </a:spcBef>
              <a:spcAft>
                <a:spcPts val="0"/>
              </a:spcAft>
              <a:buClr>
                <a:schemeClr val="dk1"/>
              </a:buClr>
              <a:buSzPts val="2800"/>
              <a:buFont typeface="Catamaran"/>
              <a:buNone/>
              <a:defRPr sz="2800" b="0" i="0" u="none" strike="noStrike" cap="none">
                <a:solidFill>
                  <a:schemeClr val="dk1"/>
                </a:solidFill>
                <a:latin typeface="Catamaran"/>
                <a:ea typeface="Catamaran"/>
                <a:cs typeface="Catamaran"/>
                <a:sym typeface="Catamaran"/>
              </a:defRPr>
            </a:lvl4pPr>
            <a:lvl5pPr marL="2286000" marR="0" lvl="4" indent="-317500" algn="ctr" rtl="0">
              <a:lnSpc>
                <a:spcPct val="100000"/>
              </a:lnSpc>
              <a:spcBef>
                <a:spcPts val="0"/>
              </a:spcBef>
              <a:spcAft>
                <a:spcPts val="0"/>
              </a:spcAft>
              <a:buClr>
                <a:schemeClr val="dk1"/>
              </a:buClr>
              <a:buSzPts val="2800"/>
              <a:buFont typeface="Catamaran"/>
              <a:buNone/>
              <a:defRPr sz="2800" b="0" i="0" u="none" strike="noStrike" cap="none">
                <a:solidFill>
                  <a:schemeClr val="dk1"/>
                </a:solidFill>
                <a:latin typeface="Catamaran"/>
                <a:ea typeface="Catamaran"/>
                <a:cs typeface="Catamaran"/>
                <a:sym typeface="Catamaran"/>
              </a:defRPr>
            </a:lvl5pPr>
            <a:lvl6pPr marL="2743200" marR="0" lvl="5" indent="-317500" algn="ctr" rtl="0">
              <a:lnSpc>
                <a:spcPct val="100000"/>
              </a:lnSpc>
              <a:spcBef>
                <a:spcPts val="0"/>
              </a:spcBef>
              <a:spcAft>
                <a:spcPts val="0"/>
              </a:spcAft>
              <a:buClr>
                <a:schemeClr val="dk1"/>
              </a:buClr>
              <a:buSzPts val="2800"/>
              <a:buFont typeface="Catamaran"/>
              <a:buNone/>
              <a:defRPr sz="2800" b="0" i="0" u="none" strike="noStrike" cap="none">
                <a:solidFill>
                  <a:schemeClr val="dk1"/>
                </a:solidFill>
                <a:latin typeface="Catamaran"/>
                <a:ea typeface="Catamaran"/>
                <a:cs typeface="Catamaran"/>
                <a:sym typeface="Catamaran"/>
              </a:defRPr>
            </a:lvl6pPr>
            <a:lvl7pPr marL="3200400" marR="0" lvl="6" indent="-317500" algn="ctr" rtl="0">
              <a:lnSpc>
                <a:spcPct val="100000"/>
              </a:lnSpc>
              <a:spcBef>
                <a:spcPts val="0"/>
              </a:spcBef>
              <a:spcAft>
                <a:spcPts val="0"/>
              </a:spcAft>
              <a:buClr>
                <a:schemeClr val="dk1"/>
              </a:buClr>
              <a:buSzPts val="2800"/>
              <a:buFont typeface="Catamaran"/>
              <a:buNone/>
              <a:defRPr sz="2800" b="0" i="0" u="none" strike="noStrike" cap="none">
                <a:solidFill>
                  <a:schemeClr val="dk1"/>
                </a:solidFill>
                <a:latin typeface="Catamaran"/>
                <a:ea typeface="Catamaran"/>
                <a:cs typeface="Catamaran"/>
                <a:sym typeface="Catamaran"/>
              </a:defRPr>
            </a:lvl7pPr>
            <a:lvl8pPr marL="3657600" marR="0" lvl="7" indent="-317500" algn="ctr" rtl="0">
              <a:lnSpc>
                <a:spcPct val="100000"/>
              </a:lnSpc>
              <a:spcBef>
                <a:spcPts val="0"/>
              </a:spcBef>
              <a:spcAft>
                <a:spcPts val="0"/>
              </a:spcAft>
              <a:buClr>
                <a:schemeClr val="dk1"/>
              </a:buClr>
              <a:buSzPts val="2800"/>
              <a:buFont typeface="Catamaran"/>
              <a:buNone/>
              <a:defRPr sz="2800" b="0" i="0" u="none" strike="noStrike" cap="none">
                <a:solidFill>
                  <a:schemeClr val="dk1"/>
                </a:solidFill>
                <a:latin typeface="Catamaran"/>
                <a:ea typeface="Catamaran"/>
                <a:cs typeface="Catamaran"/>
                <a:sym typeface="Catamaran"/>
              </a:defRPr>
            </a:lvl8pPr>
            <a:lvl9pPr marL="4114800" marR="0" lvl="8" indent="-317500" algn="ctr" rtl="0">
              <a:lnSpc>
                <a:spcPct val="100000"/>
              </a:lnSpc>
              <a:spcBef>
                <a:spcPts val="0"/>
              </a:spcBef>
              <a:spcAft>
                <a:spcPts val="0"/>
              </a:spcAft>
              <a:buClr>
                <a:schemeClr val="dk1"/>
              </a:buClr>
              <a:buSzPts val="2800"/>
              <a:buFont typeface="Catamaran"/>
              <a:buNone/>
              <a:defRPr sz="2800" b="0" i="0" u="none" strike="noStrike" cap="none">
                <a:solidFill>
                  <a:schemeClr val="dk1"/>
                </a:solidFill>
                <a:latin typeface="Catamaran"/>
                <a:ea typeface="Catamaran"/>
                <a:cs typeface="Catamaran"/>
                <a:sym typeface="Catamaran"/>
              </a:defRPr>
            </a:lvl9pPr>
          </a:lstStyle>
          <a:p>
            <a:pPr marL="186262" indent="0"/>
            <a:r>
              <a:rPr lang="sl-SI" sz="3200" dirty="0">
                <a:solidFill>
                  <a:schemeClr val="accent5">
                    <a:lumMod val="75000"/>
                  </a:schemeClr>
                </a:solidFill>
              </a:rPr>
              <a:t>RAČ-GEO</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30"/>
                                        </p:tgtEl>
                                        <p:attrNameLst>
                                          <p:attrName>style.visibility</p:attrName>
                                        </p:attrNameLst>
                                      </p:cBhvr>
                                      <p:to>
                                        <p:strVal val="visible"/>
                                      </p:to>
                                    </p:set>
                                    <p:animEffect transition="in" filter="fade">
                                      <p:cBhvr>
                                        <p:cTn id="7" dur="1000"/>
                                        <p:tgtEl>
                                          <p:spTgt spid="13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6EF5A53-0A64-4CA5-B9C7-1CB97CB5C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10" name="Freeform: Shape 9">
            <a:extLst>
              <a:ext uri="{FF2B5EF4-FFF2-40B4-BE49-F238E27FC236}">
                <a16:creationId xmlns:a16="http://schemas.microsoft.com/office/drawing/2014/main" id="{34ABFBEA-4EB0-4D02-A2C0-1733CD3D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12" name="Freeform: Shape 11">
            <a:extLst>
              <a:ext uri="{FF2B5EF4-FFF2-40B4-BE49-F238E27FC236}">
                <a16:creationId xmlns:a16="http://schemas.microsoft.com/office/drawing/2014/main" id="{19E083F6-57F4-487B-A766-EA0462B1E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useBgFill="1">
        <p:nvSpPr>
          <p:cNvPr id="14" name="Rectangle 13">
            <a:extLst>
              <a:ext uri="{FF2B5EF4-FFF2-40B4-BE49-F238E27FC236}">
                <a16:creationId xmlns:a16="http://schemas.microsoft.com/office/drawing/2014/main" id="{987A0FBA-CC04-4256-A8EB-BB3C543E98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1F6F945-08BE-4D33-9FAA-86D383E8D2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578823" cy="6028256"/>
          </a:xfrm>
          <a:custGeom>
            <a:avLst/>
            <a:gdLst>
              <a:gd name="connsiteX0" fmla="*/ 0 w 5578823"/>
              <a:gd name="connsiteY0" fmla="*/ 0 h 6028256"/>
              <a:gd name="connsiteX1" fmla="*/ 3897606 w 5578823"/>
              <a:gd name="connsiteY1" fmla="*/ 0 h 6028256"/>
              <a:gd name="connsiteX2" fmla="*/ 4274232 w 5578823"/>
              <a:gd name="connsiteY2" fmla="*/ 360545 h 6028256"/>
              <a:gd name="connsiteX3" fmla="*/ 4673934 w 5578823"/>
              <a:gd name="connsiteY3" fmla="*/ 738354 h 6028256"/>
              <a:gd name="connsiteX4" fmla="*/ 5421862 w 5578823"/>
              <a:gd name="connsiteY4" fmla="*/ 1773839 h 6028256"/>
              <a:gd name="connsiteX5" fmla="*/ 5469198 w 5578823"/>
              <a:gd name="connsiteY5" fmla="*/ 3329255 h 6028256"/>
              <a:gd name="connsiteX6" fmla="*/ 4741546 w 5578823"/>
              <a:gd name="connsiteY6" fmla="*/ 4877588 h 6028256"/>
              <a:gd name="connsiteX7" fmla="*/ 1325600 w 5578823"/>
              <a:gd name="connsiteY7" fmla="*/ 5980388 h 6028256"/>
              <a:gd name="connsiteX8" fmla="*/ 137593 w 5578823"/>
              <a:gd name="connsiteY8" fmla="*/ 5804042 h 6028256"/>
              <a:gd name="connsiteX9" fmla="*/ 0 w 5578823"/>
              <a:gd name="connsiteY9" fmla="*/ 5760161 h 6028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78823" h="6028256">
                <a:moveTo>
                  <a:pt x="0" y="0"/>
                </a:moveTo>
                <a:lnTo>
                  <a:pt x="3897606" y="0"/>
                </a:lnTo>
                <a:lnTo>
                  <a:pt x="4274232" y="360545"/>
                </a:lnTo>
                <a:cubicBezTo>
                  <a:pt x="4408856" y="488910"/>
                  <a:pt x="4542134" y="615181"/>
                  <a:pt x="4673934" y="738354"/>
                </a:cubicBezTo>
                <a:cubicBezTo>
                  <a:pt x="5042663" y="1082881"/>
                  <a:pt x="5282330" y="1428108"/>
                  <a:pt x="5421862" y="1773839"/>
                </a:cubicBezTo>
                <a:cubicBezTo>
                  <a:pt x="5631101" y="2292214"/>
                  <a:pt x="5614731" y="2811325"/>
                  <a:pt x="5469198" y="3329255"/>
                </a:cubicBezTo>
                <a:cubicBezTo>
                  <a:pt x="5323662" y="3847185"/>
                  <a:pt x="5048962" y="4363935"/>
                  <a:pt x="4741546" y="4877588"/>
                </a:cubicBezTo>
                <a:cubicBezTo>
                  <a:pt x="4027238" y="6071494"/>
                  <a:pt x="2764972" y="6102970"/>
                  <a:pt x="1325600" y="5980388"/>
                </a:cubicBezTo>
                <a:cubicBezTo>
                  <a:pt x="903947" y="5944442"/>
                  <a:pt x="499735" y="5907589"/>
                  <a:pt x="137593" y="5804042"/>
                </a:cubicBezTo>
                <a:lnTo>
                  <a:pt x="0" y="57601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E633B38B-B87A-4288-A20F-0223A6C27A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704117" cy="6096000"/>
          </a:xfrm>
          <a:custGeom>
            <a:avLst/>
            <a:gdLst>
              <a:gd name="connsiteX0" fmla="*/ 0 w 5704117"/>
              <a:gd name="connsiteY0" fmla="*/ 0 h 6096000"/>
              <a:gd name="connsiteX1" fmla="*/ 4562795 w 5704117"/>
              <a:gd name="connsiteY1" fmla="*/ 0 h 6096000"/>
              <a:gd name="connsiteX2" fmla="*/ 4721192 w 5704117"/>
              <a:gd name="connsiteY2" fmla="*/ 133595 h 6096000"/>
              <a:gd name="connsiteX3" fmla="*/ 5467522 w 5704117"/>
              <a:gd name="connsiteY3" fmla="*/ 1054328 h 6096000"/>
              <a:gd name="connsiteX4" fmla="*/ 5538873 w 5704117"/>
              <a:gd name="connsiteY4" fmla="*/ 2897564 h 6096000"/>
              <a:gd name="connsiteX5" fmla="*/ 4442050 w 5704117"/>
              <a:gd name="connsiteY5" fmla="*/ 4732407 h 6096000"/>
              <a:gd name="connsiteX6" fmla="*/ 93046 w 5704117"/>
              <a:gd name="connsiteY6" fmla="*/ 6082857 h 6096000"/>
              <a:gd name="connsiteX7" fmla="*/ 0 w 5704117"/>
              <a:gd name="connsiteY7" fmla="*/ 6078450 h 6096000"/>
              <a:gd name="connsiteX0" fmla="*/ 4562795 w 5704117"/>
              <a:gd name="connsiteY0" fmla="*/ 0 h 6096000"/>
              <a:gd name="connsiteX1" fmla="*/ 4721192 w 5704117"/>
              <a:gd name="connsiteY1" fmla="*/ 133595 h 6096000"/>
              <a:gd name="connsiteX2" fmla="*/ 5467522 w 5704117"/>
              <a:gd name="connsiteY2" fmla="*/ 1054328 h 6096000"/>
              <a:gd name="connsiteX3" fmla="*/ 5538873 w 5704117"/>
              <a:gd name="connsiteY3" fmla="*/ 2897564 h 6096000"/>
              <a:gd name="connsiteX4" fmla="*/ 4442050 w 5704117"/>
              <a:gd name="connsiteY4" fmla="*/ 4732407 h 6096000"/>
              <a:gd name="connsiteX5" fmla="*/ 93046 w 5704117"/>
              <a:gd name="connsiteY5" fmla="*/ 6082857 h 6096000"/>
              <a:gd name="connsiteX6" fmla="*/ 0 w 5704117"/>
              <a:gd name="connsiteY6" fmla="*/ 6078450 h 6096000"/>
              <a:gd name="connsiteX7" fmla="*/ 91440 w 5704117"/>
              <a:gd name="connsiteY7" fmla="*/ 91440 h 6096000"/>
              <a:gd name="connsiteX0" fmla="*/ 4562795 w 5704117"/>
              <a:gd name="connsiteY0" fmla="*/ 0 h 6096000"/>
              <a:gd name="connsiteX1" fmla="*/ 4721192 w 5704117"/>
              <a:gd name="connsiteY1" fmla="*/ 133595 h 6096000"/>
              <a:gd name="connsiteX2" fmla="*/ 5467522 w 5704117"/>
              <a:gd name="connsiteY2" fmla="*/ 1054328 h 6096000"/>
              <a:gd name="connsiteX3" fmla="*/ 5538873 w 5704117"/>
              <a:gd name="connsiteY3" fmla="*/ 2897564 h 6096000"/>
              <a:gd name="connsiteX4" fmla="*/ 4442050 w 5704117"/>
              <a:gd name="connsiteY4" fmla="*/ 4732407 h 6096000"/>
              <a:gd name="connsiteX5" fmla="*/ 93046 w 5704117"/>
              <a:gd name="connsiteY5" fmla="*/ 6082857 h 6096000"/>
              <a:gd name="connsiteX6" fmla="*/ 0 w 5704117"/>
              <a:gd name="connsiteY6" fmla="*/ 6078450 h 60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4117" h="6096000">
                <a:moveTo>
                  <a:pt x="4562795" y="0"/>
                </a:moveTo>
                <a:lnTo>
                  <a:pt x="4721192" y="133595"/>
                </a:lnTo>
                <a:cubicBezTo>
                  <a:pt x="5067135" y="440105"/>
                  <a:pt x="5309779" y="747048"/>
                  <a:pt x="5467522" y="1054328"/>
                </a:cubicBezTo>
                <a:cubicBezTo>
                  <a:pt x="5782917" y="1668625"/>
                  <a:pt x="5758242" y="2283795"/>
                  <a:pt x="5538873" y="2897564"/>
                </a:cubicBezTo>
                <a:cubicBezTo>
                  <a:pt x="5319500" y="3511334"/>
                  <a:pt x="4905433" y="4123706"/>
                  <a:pt x="4442050" y="4732407"/>
                </a:cubicBezTo>
                <a:cubicBezTo>
                  <a:pt x="3499930" y="5970384"/>
                  <a:pt x="1925433" y="6153690"/>
                  <a:pt x="93046" y="6082857"/>
                </a:cubicBezTo>
                <a:lnTo>
                  <a:pt x="0" y="6078450"/>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Avenir Next LT Pro Light"/>
            </a:endParaRPr>
          </a:p>
        </p:txBody>
      </p:sp>
      <p:sp>
        <p:nvSpPr>
          <p:cNvPr id="3" name="Označba mesta besedila 2">
            <a:extLst>
              <a:ext uri="{FF2B5EF4-FFF2-40B4-BE49-F238E27FC236}">
                <a16:creationId xmlns:a16="http://schemas.microsoft.com/office/drawing/2014/main" id="{22AF369B-EB83-7A99-8281-60B4DC3B0BF8}"/>
              </a:ext>
            </a:extLst>
          </p:cNvPr>
          <p:cNvSpPr>
            <a:spLocks noGrp="1"/>
          </p:cNvSpPr>
          <p:nvPr>
            <p:ph type="body" idx="1"/>
          </p:nvPr>
        </p:nvSpPr>
        <p:spPr>
          <a:xfrm>
            <a:off x="6096000" y="2286000"/>
            <a:ext cx="5334000" cy="3810001"/>
          </a:xfrm>
        </p:spPr>
        <p:txBody>
          <a:bodyPr vert="horz" lIns="91440" tIns="45720" rIns="91440" bIns="45720" rtlCol="0">
            <a:normAutofit/>
          </a:bodyPr>
          <a:lstStyle/>
          <a:p>
            <a:pPr marL="186262" indent="-228600">
              <a:lnSpc>
                <a:spcPct val="115000"/>
              </a:lnSpc>
              <a:spcAft>
                <a:spcPts val="600"/>
              </a:spcAft>
              <a:buFont typeface="Arial" panose="020B0604020202020204" pitchFamily="34" charset="0"/>
              <a:buChar char="•"/>
            </a:pPr>
            <a:r>
              <a:rPr lang="en-US" sz="2200"/>
              <a:t>Onesnaženost zraka je globalni problem. Dejavniki, ki botrujejo k največjemu povečanju le-teh v zraku so cestni promet ter izpusti iz kurilnih naprav in industrijskih virov. Onesnažen zrak posredno vpliva na dvig temperature ter ima posledično negativen vpliv tako na zdravje ljudi kot na ekosistem. </a:t>
            </a:r>
          </a:p>
        </p:txBody>
      </p:sp>
      <p:sp>
        <p:nvSpPr>
          <p:cNvPr id="2" name="Naslov 1">
            <a:extLst>
              <a:ext uri="{FF2B5EF4-FFF2-40B4-BE49-F238E27FC236}">
                <a16:creationId xmlns:a16="http://schemas.microsoft.com/office/drawing/2014/main" id="{7EB2BA5D-1FA4-8F07-B65B-71853CB0A1FB}"/>
              </a:ext>
            </a:extLst>
          </p:cNvPr>
          <p:cNvSpPr>
            <a:spLocks noGrp="1"/>
          </p:cNvSpPr>
          <p:nvPr>
            <p:ph type="title"/>
          </p:nvPr>
        </p:nvSpPr>
        <p:spPr>
          <a:xfrm>
            <a:off x="6096000" y="762000"/>
            <a:ext cx="5334000" cy="1524000"/>
          </a:xfrm>
        </p:spPr>
        <p:txBody>
          <a:bodyPr vert="horz" lIns="91440" tIns="45720" rIns="91440" bIns="45720" rtlCol="0" anchor="ctr">
            <a:normAutofit/>
          </a:bodyPr>
          <a:lstStyle/>
          <a:p>
            <a:pPr>
              <a:spcBef>
                <a:spcPct val="0"/>
              </a:spcBef>
            </a:pPr>
            <a:r>
              <a:rPr lang="en-US" sz="3200"/>
              <a:t>POVEZOVANJE</a:t>
            </a:r>
          </a:p>
        </p:txBody>
      </p:sp>
    </p:spTree>
    <p:extLst>
      <p:ext uri="{BB962C8B-B14F-4D97-AF65-F5344CB8AC3E}">
        <p14:creationId xmlns:p14="http://schemas.microsoft.com/office/powerpoint/2010/main" val="30219828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6EF5A53-0A64-4CA5-B9C7-1CB97CB5C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10" name="Freeform: Shape 9">
            <a:extLst>
              <a:ext uri="{FF2B5EF4-FFF2-40B4-BE49-F238E27FC236}">
                <a16:creationId xmlns:a16="http://schemas.microsoft.com/office/drawing/2014/main" id="{34ABFBEA-4EB0-4D02-A2C0-1733CD3D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12" name="Freeform: Shape 11">
            <a:extLst>
              <a:ext uri="{FF2B5EF4-FFF2-40B4-BE49-F238E27FC236}">
                <a16:creationId xmlns:a16="http://schemas.microsoft.com/office/drawing/2014/main" id="{19E083F6-57F4-487B-A766-EA0462B1E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useBgFill="1">
        <p:nvSpPr>
          <p:cNvPr id="14" name="Rectangle 13">
            <a:extLst>
              <a:ext uri="{FF2B5EF4-FFF2-40B4-BE49-F238E27FC236}">
                <a16:creationId xmlns:a16="http://schemas.microsoft.com/office/drawing/2014/main" id="{987A0FBA-CC04-4256-A8EB-BB3C543E98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3E9B86C0-FDA1-4FEB-807F-B6CA59CE8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17019" y="0"/>
            <a:ext cx="5578823" cy="6028256"/>
          </a:xfrm>
          <a:custGeom>
            <a:avLst/>
            <a:gdLst>
              <a:gd name="connsiteX0" fmla="*/ 0 w 5578823"/>
              <a:gd name="connsiteY0" fmla="*/ 0 h 6028256"/>
              <a:gd name="connsiteX1" fmla="*/ 3897606 w 5578823"/>
              <a:gd name="connsiteY1" fmla="*/ 0 h 6028256"/>
              <a:gd name="connsiteX2" fmla="*/ 4274232 w 5578823"/>
              <a:gd name="connsiteY2" fmla="*/ 360545 h 6028256"/>
              <a:gd name="connsiteX3" fmla="*/ 4673934 w 5578823"/>
              <a:gd name="connsiteY3" fmla="*/ 738354 h 6028256"/>
              <a:gd name="connsiteX4" fmla="*/ 5421862 w 5578823"/>
              <a:gd name="connsiteY4" fmla="*/ 1773839 h 6028256"/>
              <a:gd name="connsiteX5" fmla="*/ 5469198 w 5578823"/>
              <a:gd name="connsiteY5" fmla="*/ 3329255 h 6028256"/>
              <a:gd name="connsiteX6" fmla="*/ 4741546 w 5578823"/>
              <a:gd name="connsiteY6" fmla="*/ 4877588 h 6028256"/>
              <a:gd name="connsiteX7" fmla="*/ 1325600 w 5578823"/>
              <a:gd name="connsiteY7" fmla="*/ 5980388 h 6028256"/>
              <a:gd name="connsiteX8" fmla="*/ 137593 w 5578823"/>
              <a:gd name="connsiteY8" fmla="*/ 5804042 h 6028256"/>
              <a:gd name="connsiteX9" fmla="*/ 0 w 5578823"/>
              <a:gd name="connsiteY9" fmla="*/ 5760161 h 6028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78823" h="6028256">
                <a:moveTo>
                  <a:pt x="0" y="0"/>
                </a:moveTo>
                <a:lnTo>
                  <a:pt x="3897606" y="0"/>
                </a:lnTo>
                <a:lnTo>
                  <a:pt x="4274232" y="360545"/>
                </a:lnTo>
                <a:cubicBezTo>
                  <a:pt x="4408856" y="488910"/>
                  <a:pt x="4542134" y="615181"/>
                  <a:pt x="4673934" y="738354"/>
                </a:cubicBezTo>
                <a:cubicBezTo>
                  <a:pt x="5042663" y="1082881"/>
                  <a:pt x="5282330" y="1428108"/>
                  <a:pt x="5421862" y="1773839"/>
                </a:cubicBezTo>
                <a:cubicBezTo>
                  <a:pt x="5631101" y="2292214"/>
                  <a:pt x="5614731" y="2811325"/>
                  <a:pt x="5469198" y="3329255"/>
                </a:cubicBezTo>
                <a:cubicBezTo>
                  <a:pt x="5323662" y="3847185"/>
                  <a:pt x="5048962" y="4363935"/>
                  <a:pt x="4741546" y="4877588"/>
                </a:cubicBezTo>
                <a:cubicBezTo>
                  <a:pt x="4027238" y="6071494"/>
                  <a:pt x="2764972" y="6102970"/>
                  <a:pt x="1325600" y="5980388"/>
                </a:cubicBezTo>
                <a:cubicBezTo>
                  <a:pt x="903947" y="5944442"/>
                  <a:pt x="499735" y="5907589"/>
                  <a:pt x="137593" y="5804042"/>
                </a:cubicBezTo>
                <a:lnTo>
                  <a:pt x="0" y="576016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362A0EA-3E81-4464-94B8-70BE5870E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7883" y="0"/>
            <a:ext cx="5704117" cy="6096000"/>
          </a:xfrm>
          <a:custGeom>
            <a:avLst/>
            <a:gdLst>
              <a:gd name="connsiteX0" fmla="*/ 0 w 5704117"/>
              <a:gd name="connsiteY0" fmla="*/ 0 h 6096000"/>
              <a:gd name="connsiteX1" fmla="*/ 4562795 w 5704117"/>
              <a:gd name="connsiteY1" fmla="*/ 0 h 6096000"/>
              <a:gd name="connsiteX2" fmla="*/ 4721192 w 5704117"/>
              <a:gd name="connsiteY2" fmla="*/ 133595 h 6096000"/>
              <a:gd name="connsiteX3" fmla="*/ 5467522 w 5704117"/>
              <a:gd name="connsiteY3" fmla="*/ 1054328 h 6096000"/>
              <a:gd name="connsiteX4" fmla="*/ 5538873 w 5704117"/>
              <a:gd name="connsiteY4" fmla="*/ 2897564 h 6096000"/>
              <a:gd name="connsiteX5" fmla="*/ 4442050 w 5704117"/>
              <a:gd name="connsiteY5" fmla="*/ 4732407 h 6096000"/>
              <a:gd name="connsiteX6" fmla="*/ 93046 w 5704117"/>
              <a:gd name="connsiteY6" fmla="*/ 6082857 h 6096000"/>
              <a:gd name="connsiteX7" fmla="*/ 0 w 5704117"/>
              <a:gd name="connsiteY7" fmla="*/ 6078450 h 6096000"/>
              <a:gd name="connsiteX0" fmla="*/ 4562795 w 5704117"/>
              <a:gd name="connsiteY0" fmla="*/ 0 h 6096000"/>
              <a:gd name="connsiteX1" fmla="*/ 4721192 w 5704117"/>
              <a:gd name="connsiteY1" fmla="*/ 133595 h 6096000"/>
              <a:gd name="connsiteX2" fmla="*/ 5467522 w 5704117"/>
              <a:gd name="connsiteY2" fmla="*/ 1054328 h 6096000"/>
              <a:gd name="connsiteX3" fmla="*/ 5538873 w 5704117"/>
              <a:gd name="connsiteY3" fmla="*/ 2897564 h 6096000"/>
              <a:gd name="connsiteX4" fmla="*/ 4442050 w 5704117"/>
              <a:gd name="connsiteY4" fmla="*/ 4732407 h 6096000"/>
              <a:gd name="connsiteX5" fmla="*/ 93046 w 5704117"/>
              <a:gd name="connsiteY5" fmla="*/ 6082857 h 6096000"/>
              <a:gd name="connsiteX6" fmla="*/ 0 w 5704117"/>
              <a:gd name="connsiteY6" fmla="*/ 6078450 h 6096000"/>
              <a:gd name="connsiteX7" fmla="*/ 91440 w 5704117"/>
              <a:gd name="connsiteY7" fmla="*/ 91440 h 6096000"/>
              <a:gd name="connsiteX0" fmla="*/ 4562795 w 5704117"/>
              <a:gd name="connsiteY0" fmla="*/ 0 h 6096000"/>
              <a:gd name="connsiteX1" fmla="*/ 4721192 w 5704117"/>
              <a:gd name="connsiteY1" fmla="*/ 133595 h 6096000"/>
              <a:gd name="connsiteX2" fmla="*/ 5467522 w 5704117"/>
              <a:gd name="connsiteY2" fmla="*/ 1054328 h 6096000"/>
              <a:gd name="connsiteX3" fmla="*/ 5538873 w 5704117"/>
              <a:gd name="connsiteY3" fmla="*/ 2897564 h 6096000"/>
              <a:gd name="connsiteX4" fmla="*/ 4442050 w 5704117"/>
              <a:gd name="connsiteY4" fmla="*/ 4732407 h 6096000"/>
              <a:gd name="connsiteX5" fmla="*/ 93046 w 5704117"/>
              <a:gd name="connsiteY5" fmla="*/ 6082857 h 6096000"/>
              <a:gd name="connsiteX6" fmla="*/ 0 w 5704117"/>
              <a:gd name="connsiteY6" fmla="*/ 6078450 h 60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4117" h="6096000">
                <a:moveTo>
                  <a:pt x="4562795" y="0"/>
                </a:moveTo>
                <a:lnTo>
                  <a:pt x="4721192" y="133595"/>
                </a:lnTo>
                <a:cubicBezTo>
                  <a:pt x="5067135" y="440105"/>
                  <a:pt x="5309779" y="747048"/>
                  <a:pt x="5467522" y="1054328"/>
                </a:cubicBezTo>
                <a:cubicBezTo>
                  <a:pt x="5782917" y="1668625"/>
                  <a:pt x="5758242" y="2283795"/>
                  <a:pt x="5538873" y="2897564"/>
                </a:cubicBezTo>
                <a:cubicBezTo>
                  <a:pt x="5319500" y="3511334"/>
                  <a:pt x="4905433" y="4123706"/>
                  <a:pt x="4442050" y="4732407"/>
                </a:cubicBezTo>
                <a:cubicBezTo>
                  <a:pt x="3499930" y="5970384"/>
                  <a:pt x="1925433" y="6153690"/>
                  <a:pt x="93046" y="6082857"/>
                </a:cubicBezTo>
                <a:lnTo>
                  <a:pt x="0" y="6078450"/>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Avenir Next LT Pro Light"/>
            </a:endParaRPr>
          </a:p>
        </p:txBody>
      </p:sp>
      <p:sp>
        <p:nvSpPr>
          <p:cNvPr id="3" name="Označba mesta besedila 2">
            <a:extLst>
              <a:ext uri="{FF2B5EF4-FFF2-40B4-BE49-F238E27FC236}">
                <a16:creationId xmlns:a16="http://schemas.microsoft.com/office/drawing/2014/main" id="{22AF369B-EB83-7A99-8281-60B4DC3B0BF8}"/>
              </a:ext>
            </a:extLst>
          </p:cNvPr>
          <p:cNvSpPr>
            <a:spLocks noGrp="1"/>
          </p:cNvSpPr>
          <p:nvPr>
            <p:ph type="body" idx="1"/>
          </p:nvPr>
        </p:nvSpPr>
        <p:spPr>
          <a:xfrm>
            <a:off x="762000" y="2286000"/>
            <a:ext cx="5334000" cy="3810001"/>
          </a:xfrm>
        </p:spPr>
        <p:txBody>
          <a:bodyPr vert="horz" lIns="91440" tIns="45720" rIns="91440" bIns="45720" rtlCol="0">
            <a:normAutofit/>
          </a:bodyPr>
          <a:lstStyle/>
          <a:p>
            <a:pPr marL="186262" indent="-228600">
              <a:lnSpc>
                <a:spcPct val="115000"/>
              </a:lnSpc>
              <a:spcAft>
                <a:spcPts val="600"/>
              </a:spcAft>
              <a:buFont typeface="Arial" panose="020B0604020202020204" pitchFamily="34" charset="0"/>
              <a:buChar char="•"/>
            </a:pPr>
            <a:r>
              <a:rPr lang="en-US" sz="1500"/>
              <a:t>Učencem bi na zelo konkreten način </a:t>
            </a:r>
            <a:r>
              <a:rPr lang="en-US" sz="1500" b="1"/>
              <a:t>pokazali kako </a:t>
            </a:r>
            <a:r>
              <a:rPr lang="en-US" sz="1500"/>
              <a:t>z uporabo tehnologije (Raspberry pi) lahko </a:t>
            </a:r>
            <a:r>
              <a:rPr lang="en-US" sz="1500" b="1"/>
              <a:t>preverijo vsebnost škodljivih delcev v zraku </a:t>
            </a:r>
            <a:r>
              <a:rPr lang="en-US" sz="1500"/>
              <a:t>na posamičnih lokacijah skozi celotno šolsko leto. Učenci bi ugotavljali, </a:t>
            </a:r>
            <a:r>
              <a:rPr lang="en-US" sz="1500" b="1"/>
              <a:t>kateri vir ali zunanji dejavnik (letni čas) najbolj vpliva na povečanje delcev</a:t>
            </a:r>
            <a:r>
              <a:rPr lang="en-US" sz="1500"/>
              <a:t> v določeni uri v dnevu. Iz podatkov bi dobili </a:t>
            </a:r>
            <a:r>
              <a:rPr lang="en-US" sz="1500" b="1"/>
              <a:t>povprečne mesečne vrednosti</a:t>
            </a:r>
            <a:r>
              <a:rPr lang="en-US" sz="1500"/>
              <a:t>, ki bi jih kasneje primerjali s splošnimi vrednostmi, ki so zapisane v slovenski zakonodaji. Učenci bi po </a:t>
            </a:r>
            <a:r>
              <a:rPr lang="en-US" sz="1500" b="1"/>
              <a:t>analizi podatkov </a:t>
            </a:r>
            <a:r>
              <a:rPr lang="en-US" sz="1500"/>
              <a:t>tudi ugotavljali,</a:t>
            </a:r>
            <a:r>
              <a:rPr lang="en-US" sz="1500" b="1"/>
              <a:t> na kakšne načine </a:t>
            </a:r>
            <a:r>
              <a:rPr lang="en-US" sz="1500"/>
              <a:t>bi lahko tovrstna povečanja v posameznem dnevu zmanjšali. </a:t>
            </a:r>
          </a:p>
        </p:txBody>
      </p:sp>
      <p:sp>
        <p:nvSpPr>
          <p:cNvPr id="2" name="Naslov 1">
            <a:extLst>
              <a:ext uri="{FF2B5EF4-FFF2-40B4-BE49-F238E27FC236}">
                <a16:creationId xmlns:a16="http://schemas.microsoft.com/office/drawing/2014/main" id="{7EB2BA5D-1FA4-8F07-B65B-71853CB0A1FB}"/>
              </a:ext>
            </a:extLst>
          </p:cNvPr>
          <p:cNvSpPr>
            <a:spLocks noGrp="1"/>
          </p:cNvSpPr>
          <p:nvPr>
            <p:ph type="title"/>
          </p:nvPr>
        </p:nvSpPr>
        <p:spPr>
          <a:xfrm>
            <a:off x="762000" y="762000"/>
            <a:ext cx="5334000" cy="1524000"/>
          </a:xfrm>
        </p:spPr>
        <p:txBody>
          <a:bodyPr vert="horz" lIns="91440" tIns="45720" rIns="91440" bIns="45720" rtlCol="0" anchor="ctr">
            <a:normAutofit/>
          </a:bodyPr>
          <a:lstStyle/>
          <a:p>
            <a:pPr>
              <a:spcBef>
                <a:spcPct val="0"/>
              </a:spcBef>
            </a:pPr>
            <a:r>
              <a:rPr lang="en-US" sz="3200"/>
              <a:t>POVEZOVANJE</a:t>
            </a:r>
          </a:p>
        </p:txBody>
      </p:sp>
    </p:spTree>
    <p:extLst>
      <p:ext uri="{BB962C8B-B14F-4D97-AF65-F5344CB8AC3E}">
        <p14:creationId xmlns:p14="http://schemas.microsoft.com/office/powerpoint/2010/main" val="2146615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A6EF5A53-0A64-4CA5-B9C7-1CB97CB5C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11" name="Freeform: Shape 10">
            <a:extLst>
              <a:ext uri="{FF2B5EF4-FFF2-40B4-BE49-F238E27FC236}">
                <a16:creationId xmlns:a16="http://schemas.microsoft.com/office/drawing/2014/main" id="{34ABFBEA-4EB0-4D02-A2C0-1733CD3D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13" name="Freeform: Shape 12">
            <a:extLst>
              <a:ext uri="{FF2B5EF4-FFF2-40B4-BE49-F238E27FC236}">
                <a16:creationId xmlns:a16="http://schemas.microsoft.com/office/drawing/2014/main" id="{19E083F6-57F4-487B-A766-EA0462B1E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useBgFill="1">
        <p:nvSpPr>
          <p:cNvPr id="15" name="Rectangle 14">
            <a:extLst>
              <a:ext uri="{FF2B5EF4-FFF2-40B4-BE49-F238E27FC236}">
                <a16:creationId xmlns:a16="http://schemas.microsoft.com/office/drawing/2014/main" id="{987A0FBA-CC04-4256-A8EB-BB3C543E98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F95E8271-D5FF-4A58-A151-6D825CF02D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39897" cy="3809999"/>
          </a:xfrm>
          <a:custGeom>
            <a:avLst/>
            <a:gdLst>
              <a:gd name="connsiteX0" fmla="*/ 0 w 4939897"/>
              <a:gd name="connsiteY0" fmla="*/ 0 h 1934415"/>
              <a:gd name="connsiteX1" fmla="*/ 4465929 w 4939897"/>
              <a:gd name="connsiteY1" fmla="*/ 0 h 1934415"/>
              <a:gd name="connsiteX2" fmla="*/ 4488924 w 4939897"/>
              <a:gd name="connsiteY2" fmla="*/ 19060 h 1934415"/>
              <a:gd name="connsiteX3" fmla="*/ 4930284 w 4939897"/>
              <a:gd name="connsiteY3" fmla="*/ 902192 h 1934415"/>
              <a:gd name="connsiteX4" fmla="*/ 4062070 w 4939897"/>
              <a:gd name="connsiteY4" fmla="*/ 1639180 h 1934415"/>
              <a:gd name="connsiteX5" fmla="*/ 2991177 w 4939897"/>
              <a:gd name="connsiteY5" fmla="*/ 1934355 h 1934415"/>
              <a:gd name="connsiteX6" fmla="*/ 1001442 w 4939897"/>
              <a:gd name="connsiteY6" fmla="*/ 1260124 h 1934415"/>
              <a:gd name="connsiteX7" fmla="*/ 294151 w 4939897"/>
              <a:gd name="connsiteY7" fmla="*/ 1060052 h 1934415"/>
              <a:gd name="connsiteX8" fmla="*/ 0 w 4939897"/>
              <a:gd name="connsiteY8" fmla="*/ 989104 h 1934415"/>
              <a:gd name="connsiteX9" fmla="*/ 0 w 4939897"/>
              <a:gd name="connsiteY9" fmla="*/ 0 h 1934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39897" h="1934415">
                <a:moveTo>
                  <a:pt x="0" y="0"/>
                </a:moveTo>
                <a:lnTo>
                  <a:pt x="4465929" y="0"/>
                </a:lnTo>
                <a:lnTo>
                  <a:pt x="4488924" y="19060"/>
                </a:lnTo>
                <a:cubicBezTo>
                  <a:pt x="4783094" y="277980"/>
                  <a:pt x="4987466" y="609911"/>
                  <a:pt x="4930284" y="902192"/>
                </a:cubicBezTo>
                <a:cubicBezTo>
                  <a:pt x="4861323" y="1254367"/>
                  <a:pt x="4448191" y="1461726"/>
                  <a:pt x="4062070" y="1639180"/>
                </a:cubicBezTo>
                <a:cubicBezTo>
                  <a:pt x="3741231" y="1786528"/>
                  <a:pt x="3401594" y="1937890"/>
                  <a:pt x="2991177" y="1934355"/>
                </a:cubicBezTo>
                <a:cubicBezTo>
                  <a:pt x="2307904" y="1928562"/>
                  <a:pt x="1665224" y="1509149"/>
                  <a:pt x="1001442" y="1260124"/>
                </a:cubicBezTo>
                <a:cubicBezTo>
                  <a:pt x="806589" y="1187040"/>
                  <a:pt x="560285" y="1124281"/>
                  <a:pt x="294151" y="1060052"/>
                </a:cubicBezTo>
                <a:lnTo>
                  <a:pt x="0" y="989104"/>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solidFill>
                <a:prstClr val="white"/>
              </a:solidFill>
              <a:latin typeface="Avenir Next LT Pro" panose="020B0504020202020204" pitchFamily="34" charset="0"/>
            </a:endParaRPr>
          </a:p>
        </p:txBody>
      </p:sp>
      <p:sp>
        <p:nvSpPr>
          <p:cNvPr id="2" name="Naslov 1">
            <a:extLst>
              <a:ext uri="{FF2B5EF4-FFF2-40B4-BE49-F238E27FC236}">
                <a16:creationId xmlns:a16="http://schemas.microsoft.com/office/drawing/2014/main" id="{7EB2BA5D-1FA4-8F07-B65B-71853CB0A1FB}"/>
              </a:ext>
            </a:extLst>
          </p:cNvPr>
          <p:cNvSpPr>
            <a:spLocks noGrp="1"/>
          </p:cNvSpPr>
          <p:nvPr>
            <p:ph type="title"/>
          </p:nvPr>
        </p:nvSpPr>
        <p:spPr>
          <a:xfrm>
            <a:off x="718750" y="762000"/>
            <a:ext cx="3853249" cy="2286000"/>
          </a:xfrm>
        </p:spPr>
        <p:txBody>
          <a:bodyPr vert="horz" lIns="91440" tIns="45720" rIns="91440" bIns="45720" rtlCol="0" anchor="t">
            <a:normAutofit/>
          </a:bodyPr>
          <a:lstStyle/>
          <a:p>
            <a:pPr>
              <a:spcBef>
                <a:spcPct val="0"/>
              </a:spcBef>
            </a:pPr>
            <a:r>
              <a:rPr lang="en-US" sz="3200">
                <a:solidFill>
                  <a:srgbClr val="FFFFFF"/>
                </a:solidFill>
              </a:rPr>
              <a:t>POVEZOVANJE</a:t>
            </a:r>
          </a:p>
        </p:txBody>
      </p:sp>
      <p:sp>
        <p:nvSpPr>
          <p:cNvPr id="19" name="Freeform: Shape 18">
            <a:extLst>
              <a:ext uri="{FF2B5EF4-FFF2-40B4-BE49-F238E27FC236}">
                <a16:creationId xmlns:a16="http://schemas.microsoft.com/office/drawing/2014/main" id="{E65E7DAE-0831-45F9-BBA2-9BBD2E397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21" name="Freeform: Shape 20">
            <a:extLst>
              <a:ext uri="{FF2B5EF4-FFF2-40B4-BE49-F238E27FC236}">
                <a16:creationId xmlns:a16="http://schemas.microsoft.com/office/drawing/2014/main" id="{F493E929-55A8-46F3-836C-1C37C8975B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graphicFrame>
        <p:nvGraphicFramePr>
          <p:cNvPr id="5" name="Označba mesta besedila 2">
            <a:extLst>
              <a:ext uri="{FF2B5EF4-FFF2-40B4-BE49-F238E27FC236}">
                <a16:creationId xmlns:a16="http://schemas.microsoft.com/office/drawing/2014/main" id="{9B8958CE-8E2B-BC8D-9897-0671E81EE0C2}"/>
              </a:ext>
            </a:extLst>
          </p:cNvPr>
          <p:cNvGraphicFramePr/>
          <p:nvPr>
            <p:extLst>
              <p:ext uri="{D42A27DB-BD31-4B8C-83A1-F6EECF244321}">
                <p14:modId xmlns:p14="http://schemas.microsoft.com/office/powerpoint/2010/main" val="2799474886"/>
              </p:ext>
            </p:extLst>
          </p:nvPr>
        </p:nvGraphicFramePr>
        <p:xfrm>
          <a:off x="5290748" y="771726"/>
          <a:ext cx="6139252" cy="53242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177329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óra i linijki">
            <a:extLst>
              <a:ext uri="{FF2B5EF4-FFF2-40B4-BE49-F238E27FC236}">
                <a16:creationId xmlns:a16="http://schemas.microsoft.com/office/drawing/2014/main" id="{FDA589EA-CD51-3A8C-4450-D7FD34A94568}"/>
              </a:ext>
            </a:extLst>
          </p:cNvPr>
          <p:cNvPicPr>
            <a:picLocks noChangeAspect="1"/>
          </p:cNvPicPr>
          <p:nvPr/>
        </p:nvPicPr>
        <p:blipFill rotWithShape="1">
          <a:blip r:embed="rId2"/>
          <a:srcRect l="2468" r="8728" b="-3"/>
          <a:stretch/>
        </p:blipFill>
        <p:spPr>
          <a:xfrm>
            <a:off x="20" y="10"/>
            <a:ext cx="9137156" cy="6857989"/>
          </a:xfrm>
          <a:prstGeom prst="rect">
            <a:avLst/>
          </a:prstGeom>
        </p:spPr>
      </p:pic>
      <p:sp>
        <p:nvSpPr>
          <p:cNvPr id="2" name="Title"/>
          <p:cNvSpPr>
            <a:spLocks noGrp="1"/>
          </p:cNvSpPr>
          <p:nvPr>
            <p:ph type="ctrTitle"/>
          </p:nvPr>
        </p:nvSpPr>
        <p:spPr>
          <a:xfrm>
            <a:off x="8504880" y="3545133"/>
            <a:ext cx="3153720" cy="2985247"/>
          </a:xfrm>
        </p:spPr>
        <p:txBody>
          <a:bodyPr>
            <a:normAutofit/>
          </a:bodyPr>
          <a:lstStyle/>
          <a:p>
            <a:pPr algn="r"/>
            <a:r>
              <a:rPr lang="en-GB" sz="4400"/>
              <a:t>Projekt NAPOJ-MINUT</a:t>
            </a:r>
          </a:p>
        </p:txBody>
      </p:sp>
      <p:sp>
        <p:nvSpPr>
          <p:cNvPr id="3" name="SubTitle"/>
          <p:cNvSpPr>
            <a:spLocks noGrp="1"/>
          </p:cNvSpPr>
          <p:nvPr>
            <p:ph type="subTitle" idx="1"/>
          </p:nvPr>
        </p:nvSpPr>
        <p:spPr>
          <a:xfrm>
            <a:off x="9137176" y="1116873"/>
            <a:ext cx="2521424" cy="1520669"/>
          </a:xfrm>
        </p:spPr>
        <p:txBody>
          <a:bodyPr>
            <a:normAutofit fontScale="77500" lnSpcReduction="20000"/>
          </a:bodyPr>
          <a:lstStyle/>
          <a:p>
            <a:pPr algn="r"/>
            <a:r>
              <a:rPr lang="en-GB" sz="3200" dirty="0" err="1"/>
              <a:t>Kemijski</a:t>
            </a:r>
            <a:r>
              <a:rPr lang="en-GB" sz="3200" dirty="0"/>
              <a:t> </a:t>
            </a:r>
            <a:r>
              <a:rPr lang="en-GB" sz="3200" dirty="0" err="1"/>
              <a:t>kalkulator</a:t>
            </a:r>
            <a:endParaRPr lang="en-GB" sz="3200" dirty="0"/>
          </a:p>
          <a:p>
            <a:pPr algn="r"/>
            <a:r>
              <a:rPr lang="en-GB" sz="1600" dirty="0" err="1"/>
              <a:t>Gabrijela</a:t>
            </a:r>
            <a:r>
              <a:rPr lang="en-GB" sz="1600" dirty="0"/>
              <a:t> </a:t>
            </a:r>
            <a:r>
              <a:rPr lang="en-GB" sz="1600" dirty="0" err="1"/>
              <a:t>Krajnc</a:t>
            </a:r>
            <a:r>
              <a:rPr lang="en-GB" sz="1600" dirty="0"/>
              <a:t>, </a:t>
            </a:r>
            <a:r>
              <a:rPr lang="en-GB" sz="1600" dirty="0" err="1"/>
              <a:t>Maša</a:t>
            </a:r>
            <a:r>
              <a:rPr lang="en-GB" sz="1600" dirty="0"/>
              <a:t> </a:t>
            </a:r>
            <a:r>
              <a:rPr lang="en-GB" sz="1600" dirty="0" err="1"/>
              <a:t>Mohar</a:t>
            </a:r>
            <a:r>
              <a:rPr lang="en-GB" sz="1600" dirty="0"/>
              <a:t>
</a:t>
            </a:r>
          </a:p>
        </p:txBody>
      </p:sp>
      <p:pic>
        <p:nvPicPr>
          <p:cNvPr id="5" name="Picture 5">
            <a:extLst>
              <a:ext uri="{FF2B5EF4-FFF2-40B4-BE49-F238E27FC236}">
                <a16:creationId xmlns:a16="http://schemas.microsoft.com/office/drawing/2014/main" id="{0E1E9B4F-9BF9-AA4A-5159-7FFE608C02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293175" y="2505747"/>
            <a:ext cx="2000754" cy="1656362"/>
          </a:xfrm>
          <a:prstGeom prst="rect">
            <a:avLst/>
          </a:prstGeom>
        </p:spPr>
      </p:pic>
    </p:spTree>
    <p:extLst>
      <p:ext uri="{BB962C8B-B14F-4D97-AF65-F5344CB8AC3E}">
        <p14:creationId xmlns:p14="http://schemas.microsoft.com/office/powerpoint/2010/main" val="73043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C17176D-672A-30AA-08A9-41A6D7A2E3D9}"/>
              </a:ext>
            </a:extLst>
          </p:cNvPr>
          <p:cNvSpPr>
            <a:spLocks noGrp="1"/>
          </p:cNvSpPr>
          <p:nvPr>
            <p:ph type="title"/>
          </p:nvPr>
        </p:nvSpPr>
        <p:spPr/>
        <p:txBody>
          <a:bodyPr/>
          <a:lstStyle/>
          <a:p>
            <a:r>
              <a:rPr lang="en-US" dirty="0"/>
              <a:t>TO DO</a:t>
            </a:r>
            <a:endParaRPr lang="sl-SI" dirty="0"/>
          </a:p>
        </p:txBody>
      </p:sp>
      <p:sp>
        <p:nvSpPr>
          <p:cNvPr id="3" name="Označba mesta vsebine 2">
            <a:extLst>
              <a:ext uri="{FF2B5EF4-FFF2-40B4-BE49-F238E27FC236}">
                <a16:creationId xmlns:a16="http://schemas.microsoft.com/office/drawing/2014/main" id="{77C2EACB-4DD0-CD91-7197-9266F2F2E7EE}"/>
              </a:ext>
            </a:extLst>
          </p:cNvPr>
          <p:cNvSpPr>
            <a:spLocks noGrp="1"/>
          </p:cNvSpPr>
          <p:nvPr>
            <p:ph idx="1"/>
          </p:nvPr>
        </p:nvSpPr>
        <p:spPr/>
        <p:txBody>
          <a:bodyPr/>
          <a:lstStyle/>
          <a:p>
            <a:r>
              <a:rPr lang="en-US" dirty="0"/>
              <a:t>Par </a:t>
            </a:r>
            <a:r>
              <a:rPr lang="en-US" dirty="0" err="1"/>
              <a:t>besed</a:t>
            </a:r>
            <a:r>
              <a:rPr lang="en-US" dirty="0"/>
              <a:t> o </a:t>
            </a:r>
            <a:r>
              <a:rPr lang="en-US" dirty="0" err="1"/>
              <a:t>tem</a:t>
            </a:r>
            <a:r>
              <a:rPr lang="en-US" dirty="0"/>
              <a:t>, </a:t>
            </a:r>
            <a:r>
              <a:rPr lang="en-US" dirty="0" err="1"/>
              <a:t>kaj</a:t>
            </a:r>
            <a:r>
              <a:rPr lang="en-US" dirty="0"/>
              <a:t> </a:t>
            </a:r>
            <a:r>
              <a:rPr lang="en-US" dirty="0" err="1"/>
              <a:t>vsaka</a:t>
            </a:r>
            <a:r>
              <a:rPr lang="en-US" dirty="0"/>
              <a:t> od </a:t>
            </a:r>
            <a:r>
              <a:rPr lang="en-US" dirty="0" err="1"/>
              <a:t>tistih</a:t>
            </a:r>
            <a:r>
              <a:rPr lang="en-US" dirty="0"/>
              <a:t> </a:t>
            </a:r>
            <a:r>
              <a:rPr lang="en-US" dirty="0" err="1"/>
              <a:t>treh</a:t>
            </a:r>
            <a:r>
              <a:rPr lang="en-US" dirty="0"/>
              <a:t> </a:t>
            </a:r>
            <a:r>
              <a:rPr lang="en-US" dirty="0" err="1"/>
              <a:t>aktivnosti</a:t>
            </a:r>
            <a:r>
              <a:rPr lang="en-US" dirty="0"/>
              <a:t> je, oz. </a:t>
            </a:r>
            <a:r>
              <a:rPr lang="en-US" dirty="0" err="1"/>
              <a:t>kaj</a:t>
            </a:r>
            <a:r>
              <a:rPr lang="en-US" dirty="0"/>
              <a:t> se je v ok </a:t>
            </a:r>
            <a:r>
              <a:rPr lang="en-US" dirty="0" err="1"/>
              <a:t>viru</a:t>
            </a:r>
            <a:r>
              <a:rPr lang="en-US" dirty="0"/>
              <a:t> TEGA </a:t>
            </a:r>
            <a:r>
              <a:rPr lang="en-US" dirty="0" err="1"/>
              <a:t>projekta</a:t>
            </a:r>
            <a:r>
              <a:rPr lang="en-US" dirty="0"/>
              <a:t> tam </a:t>
            </a:r>
            <a:r>
              <a:rPr lang="en-US" dirty="0" err="1"/>
              <a:t>počelo</a:t>
            </a:r>
            <a:endParaRPr lang="sl-SI" dirty="0"/>
          </a:p>
        </p:txBody>
      </p:sp>
    </p:spTree>
    <p:extLst>
      <p:ext uri="{BB962C8B-B14F-4D97-AF65-F5344CB8AC3E}">
        <p14:creationId xmlns:p14="http://schemas.microsoft.com/office/powerpoint/2010/main" val="41508143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a:xfrm>
            <a:off x="883920" y="800849"/>
            <a:ext cx="4065767" cy="3510553"/>
          </a:xfrm>
        </p:spPr>
        <p:txBody>
          <a:bodyPr anchor="t">
            <a:normAutofit/>
          </a:bodyPr>
          <a:lstStyle/>
          <a:p>
            <a:r>
              <a:rPr lang="en-GB" dirty="0"/>
              <a:t>Osnova projekta</a:t>
            </a:r>
          </a:p>
        </p:txBody>
      </p:sp>
      <p:sp>
        <p:nvSpPr>
          <p:cNvPr id="3" name="Content Placeholder"/>
          <p:cNvSpPr>
            <a:spLocks noGrp="1"/>
          </p:cNvSpPr>
          <p:nvPr>
            <p:ph idx="1"/>
          </p:nvPr>
        </p:nvSpPr>
        <p:spPr>
          <a:xfrm>
            <a:off x="3243072" y="1415802"/>
            <a:ext cx="6956551" cy="5791200"/>
          </a:xfrm>
        </p:spPr>
        <p:txBody>
          <a:bodyPr anchor="ctr">
            <a:normAutofit/>
          </a:bodyPr>
          <a:lstStyle/>
          <a:p>
            <a:r>
              <a:rPr lang="sl-SI" dirty="0">
                <a:solidFill>
                  <a:schemeClr val="tx1"/>
                </a:solidFill>
                <a:effectLst/>
                <a:latin typeface="Calibri" panose="020F0502020204030204" pitchFamily="34" charset="0"/>
                <a:ea typeface="Arial" panose="020B0604020202020204" pitchFamily="34" charset="0"/>
                <a:cs typeface="Calibri" panose="020F0502020204030204" pitchFamily="34" charset="0"/>
              </a:rPr>
              <a:t>Projekt lahko uporabijo učitelji naravoslovnih ved, predvsem učitelji kemije pri poučevanju količinskih odnosov. </a:t>
            </a:r>
            <a:endParaRPr lang="en-GB" dirty="0">
              <a:solidFill>
                <a:schemeClr val="tx1"/>
              </a:solidFill>
              <a:effectLst/>
              <a:latin typeface="Calibri" panose="020F0502020204030204" pitchFamily="34" charset="0"/>
              <a:ea typeface="Arial" panose="020B0604020202020204" pitchFamily="34" charset="0"/>
              <a:cs typeface="Calibri" panose="020F0502020204030204" pitchFamily="34" charset="0"/>
            </a:endParaRPr>
          </a:p>
          <a:p>
            <a:endParaRPr lang="en-GB" dirty="0">
              <a:solidFill>
                <a:schemeClr val="tx1"/>
              </a:solidFill>
              <a:latin typeface="Calibri" panose="020F0502020204030204" pitchFamily="34" charset="0"/>
              <a:ea typeface="Arial" panose="020B0604020202020204" pitchFamily="34" charset="0"/>
              <a:cs typeface="Calibri" panose="020F0502020204030204" pitchFamily="34" charset="0"/>
            </a:endParaRPr>
          </a:p>
          <a:p>
            <a:r>
              <a:rPr lang="sl-SI" dirty="0">
                <a:solidFill>
                  <a:schemeClr val="tx1"/>
                </a:solidFill>
                <a:effectLst/>
                <a:latin typeface="Calibri" panose="020F0502020204030204" pitchFamily="34" charset="0"/>
                <a:ea typeface="Arial" panose="020B0604020202020204" pitchFamily="34" charset="0"/>
                <a:cs typeface="Calibri" panose="020F0502020204030204" pitchFamily="34" charset="0"/>
              </a:rPr>
              <a:t>Predvideno je, da se </a:t>
            </a:r>
            <a:r>
              <a:rPr lang="en-GB" dirty="0" err="1">
                <a:solidFill>
                  <a:schemeClr val="tx1"/>
                </a:solidFill>
                <a:effectLst/>
                <a:latin typeface="Calibri" panose="020F0502020204030204" pitchFamily="34" charset="0"/>
                <a:ea typeface="Arial" panose="020B0604020202020204" pitchFamily="34" charset="0"/>
                <a:cs typeface="Calibri" panose="020F0502020204030204" pitchFamily="34" charset="0"/>
              </a:rPr>
              <a:t>naloge</a:t>
            </a:r>
            <a:r>
              <a:rPr lang="en-GB" dirty="0">
                <a:solidFill>
                  <a:schemeClr val="tx1"/>
                </a:solidFill>
                <a:effectLst/>
                <a:latin typeface="Calibri" panose="020F0502020204030204" pitchFamily="34" charset="0"/>
                <a:ea typeface="Arial" panose="020B0604020202020204" pitchFamily="34" charset="0"/>
                <a:cs typeface="Calibri" panose="020F0502020204030204" pitchFamily="34" charset="0"/>
              </a:rPr>
              <a:t> v </a:t>
            </a:r>
            <a:r>
              <a:rPr lang="en-GB" dirty="0" err="1">
                <a:solidFill>
                  <a:schemeClr val="tx1"/>
                </a:solidFill>
                <a:effectLst/>
                <a:latin typeface="Calibri" panose="020F0502020204030204" pitchFamily="34" charset="0"/>
                <a:ea typeface="Arial" panose="020B0604020202020204" pitchFamily="34" charset="0"/>
                <a:cs typeface="Calibri" panose="020F0502020204030204" pitchFamily="34" charset="0"/>
              </a:rPr>
              <a:t>projektu</a:t>
            </a:r>
            <a:r>
              <a:rPr lang="en-GB" dirty="0">
                <a:solidFill>
                  <a:schemeClr val="tx1"/>
                </a:solidFill>
                <a:effectLst/>
                <a:latin typeface="Calibri" panose="020F0502020204030204" pitchFamily="34" charset="0"/>
                <a:ea typeface="Arial" panose="020B0604020202020204" pitchFamily="34" charset="0"/>
                <a:cs typeface="Calibri" panose="020F0502020204030204" pitchFamily="34" charset="0"/>
              </a:rPr>
              <a:t> </a:t>
            </a:r>
            <a:r>
              <a:rPr lang="sl-SI" dirty="0">
                <a:solidFill>
                  <a:schemeClr val="tx1"/>
                </a:solidFill>
                <a:effectLst/>
                <a:latin typeface="Calibri" panose="020F0502020204030204" pitchFamily="34" charset="0"/>
                <a:ea typeface="Arial" panose="020B0604020202020204" pitchFamily="34" charset="0"/>
                <a:cs typeface="Calibri" panose="020F0502020204030204" pitchFamily="34" charset="0"/>
              </a:rPr>
              <a:t>uporabi pri utrjevanju znanja omenjene snovi</a:t>
            </a:r>
            <a:r>
              <a:rPr lang="en-GB" sz="1800" dirty="0">
                <a:solidFill>
                  <a:schemeClr val="tx1"/>
                </a:solidFill>
                <a:effectLst/>
                <a:latin typeface="Calibri" panose="020F0502020204030204" pitchFamily="34" charset="0"/>
                <a:ea typeface="Arial" panose="020B0604020202020204" pitchFamily="34" charset="0"/>
                <a:cs typeface="Calibri" panose="020F0502020204030204" pitchFamily="34" charset="0"/>
              </a:rPr>
              <a:t>.</a:t>
            </a:r>
            <a:endParaRPr lang="en-GB"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dirty="0">
              <a:solidFill>
                <a:schemeClr val="tx1"/>
              </a:solidFill>
            </a:endParaRPr>
          </a:p>
        </p:txBody>
      </p:sp>
      <p:pic>
        <p:nvPicPr>
          <p:cNvPr id="8" name="Picture 5">
            <a:extLst>
              <a:ext uri="{FF2B5EF4-FFF2-40B4-BE49-F238E27FC236}">
                <a16:creationId xmlns:a16="http://schemas.microsoft.com/office/drawing/2014/main" id="{0E1E9B4F-9BF9-AA4A-5159-7FFE608C02D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872725" y="123155"/>
            <a:ext cx="2000754" cy="1656362"/>
          </a:xfrm>
          <a:prstGeom prst="rect">
            <a:avLst/>
          </a:prstGeom>
        </p:spPr>
      </p:pic>
    </p:spTree>
    <p:extLst>
      <p:ext uri="{BB962C8B-B14F-4D97-AF65-F5344CB8AC3E}">
        <p14:creationId xmlns:p14="http://schemas.microsoft.com/office/powerpoint/2010/main" val="9001849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AE69B-20A3-2DE2-862B-01C87A1FE691}"/>
              </a:ext>
            </a:extLst>
          </p:cNvPr>
          <p:cNvSpPr>
            <a:spLocks noGrp="1"/>
          </p:cNvSpPr>
          <p:nvPr>
            <p:ph type="title"/>
          </p:nvPr>
        </p:nvSpPr>
        <p:spPr>
          <a:xfrm>
            <a:off x="587248" y="0"/>
            <a:ext cx="10668000" cy="1524000"/>
          </a:xfrm>
        </p:spPr>
        <p:txBody>
          <a:bodyPr/>
          <a:lstStyle/>
          <a:p>
            <a:r>
              <a:rPr lang="en-GB" dirty="0"/>
              <a:t>CILJ </a:t>
            </a:r>
            <a:r>
              <a:rPr lang="en-GB" dirty="0" err="1"/>
              <a:t>Projekta</a:t>
            </a:r>
            <a:endParaRPr lang="en-US" dirty="0"/>
          </a:p>
        </p:txBody>
      </p:sp>
      <p:sp>
        <p:nvSpPr>
          <p:cNvPr id="3" name="Content Placeholder 2">
            <a:extLst>
              <a:ext uri="{FF2B5EF4-FFF2-40B4-BE49-F238E27FC236}">
                <a16:creationId xmlns:a16="http://schemas.microsoft.com/office/drawing/2014/main" id="{EDA27E98-BA88-3522-FBA7-36FAA5C528BE}"/>
              </a:ext>
            </a:extLst>
          </p:cNvPr>
          <p:cNvSpPr>
            <a:spLocks noGrp="1"/>
          </p:cNvSpPr>
          <p:nvPr>
            <p:ph idx="1"/>
          </p:nvPr>
        </p:nvSpPr>
        <p:spPr>
          <a:xfrm>
            <a:off x="777413" y="1247522"/>
            <a:ext cx="11108944" cy="3818083"/>
          </a:xfrm>
        </p:spPr>
        <p:txBody>
          <a:bodyPr>
            <a:noAutofit/>
          </a:bodyPr>
          <a:lstStyle/>
          <a:p>
            <a:pPr marL="0" indent="0">
              <a:buNone/>
            </a:pPr>
            <a:r>
              <a:rPr lang="en-US" sz="1800" dirty="0"/>
              <a:t>● </a:t>
            </a:r>
            <a:r>
              <a:rPr lang="en-US" sz="1800" dirty="0" err="1"/>
              <a:t>Spoznati</a:t>
            </a:r>
            <a:r>
              <a:rPr lang="en-US" sz="1800" dirty="0"/>
              <a:t>, da </a:t>
            </a:r>
            <a:r>
              <a:rPr lang="en-US" sz="1800" dirty="0" err="1"/>
              <a:t>lahko</a:t>
            </a:r>
            <a:r>
              <a:rPr lang="en-US" sz="1800" dirty="0"/>
              <a:t> s </a:t>
            </a:r>
            <a:r>
              <a:rPr lang="en-US" sz="1800" dirty="0" err="1"/>
              <a:t>pomočjo</a:t>
            </a:r>
            <a:r>
              <a:rPr lang="en-US" sz="1800" dirty="0"/>
              <a:t> </a:t>
            </a:r>
            <a:r>
              <a:rPr lang="en-US" sz="1800" dirty="0" err="1"/>
              <a:t>računalniških</a:t>
            </a:r>
            <a:r>
              <a:rPr lang="en-US" sz="1800" dirty="0"/>
              <a:t> </a:t>
            </a:r>
            <a:r>
              <a:rPr lang="en-US" sz="1800" dirty="0" err="1"/>
              <a:t>simulacij</a:t>
            </a:r>
            <a:r>
              <a:rPr lang="en-US" sz="1800" dirty="0"/>
              <a:t> </a:t>
            </a:r>
            <a:r>
              <a:rPr lang="en-US" sz="1800" dirty="0" err="1"/>
              <a:t>pridobivamo</a:t>
            </a:r>
            <a:r>
              <a:rPr lang="en-US" sz="1800" dirty="0"/>
              <a:t> </a:t>
            </a:r>
            <a:r>
              <a:rPr lang="en-US" sz="1800" dirty="0" err="1"/>
              <a:t>znanja</a:t>
            </a:r>
            <a:r>
              <a:rPr lang="en-US" sz="1800" dirty="0"/>
              <a:t> z </a:t>
            </a:r>
            <a:r>
              <a:rPr lang="en-US" sz="1800" dirty="0" err="1"/>
              <a:t>določenih</a:t>
            </a:r>
            <a:r>
              <a:rPr lang="en-US" sz="1800" dirty="0"/>
              <a:t> </a:t>
            </a:r>
            <a:r>
              <a:rPr lang="en-US" sz="1800" dirty="0" err="1"/>
              <a:t>drugih</a:t>
            </a:r>
            <a:r>
              <a:rPr lang="en-US" sz="1800" dirty="0"/>
              <a:t> </a:t>
            </a:r>
            <a:r>
              <a:rPr lang="en-US" sz="1800" dirty="0" err="1"/>
              <a:t>področij</a:t>
            </a:r>
            <a:endParaRPr lang="en-US" sz="1800" dirty="0"/>
          </a:p>
          <a:p>
            <a:pPr marL="0" indent="0">
              <a:buNone/>
            </a:pPr>
            <a:r>
              <a:rPr lang="en-US" sz="1800" dirty="0"/>
              <a:t>● </a:t>
            </a:r>
            <a:r>
              <a:rPr lang="en-US" sz="1800" dirty="0" err="1"/>
              <a:t>Učenec</a:t>
            </a:r>
            <a:r>
              <a:rPr lang="en-US" sz="1800" dirty="0"/>
              <a:t> </a:t>
            </a:r>
            <a:r>
              <a:rPr lang="en-US" sz="1800" dirty="0" err="1"/>
              <a:t>pozna</a:t>
            </a:r>
            <a:r>
              <a:rPr lang="en-US" sz="1800" dirty="0"/>
              <a:t> </a:t>
            </a:r>
            <a:r>
              <a:rPr lang="en-US" sz="1800" dirty="0" err="1"/>
              <a:t>pojem</a:t>
            </a:r>
            <a:r>
              <a:rPr lang="en-US" sz="1800" dirty="0"/>
              <a:t> </a:t>
            </a:r>
            <a:r>
              <a:rPr lang="en-US" sz="1800" dirty="0" err="1"/>
              <a:t>množina</a:t>
            </a:r>
            <a:r>
              <a:rPr lang="en-US" sz="1800" dirty="0"/>
              <a:t> </a:t>
            </a:r>
            <a:r>
              <a:rPr lang="en-US" sz="1800" dirty="0" err="1"/>
              <a:t>snovi</a:t>
            </a:r>
            <a:r>
              <a:rPr lang="en-US" sz="1800" dirty="0"/>
              <a:t> in </a:t>
            </a:r>
            <a:r>
              <a:rPr lang="en-US" sz="1800" dirty="0" err="1"/>
              <a:t>enoto</a:t>
            </a:r>
            <a:r>
              <a:rPr lang="en-US" sz="1800" dirty="0"/>
              <a:t> </a:t>
            </a:r>
            <a:r>
              <a:rPr lang="en-US" sz="1800" dirty="0" err="1"/>
              <a:t>za</a:t>
            </a:r>
            <a:r>
              <a:rPr lang="en-US" sz="1800" dirty="0"/>
              <a:t> </a:t>
            </a:r>
            <a:r>
              <a:rPr lang="en-US" sz="1800" dirty="0" err="1"/>
              <a:t>množino</a:t>
            </a:r>
            <a:r>
              <a:rPr lang="en-US" sz="1800" dirty="0"/>
              <a:t> </a:t>
            </a:r>
            <a:r>
              <a:rPr lang="en-US" sz="1800" dirty="0" err="1"/>
              <a:t>snovi</a:t>
            </a:r>
            <a:r>
              <a:rPr lang="en-US" sz="1800" dirty="0"/>
              <a:t> mol.</a:t>
            </a:r>
          </a:p>
          <a:p>
            <a:pPr marL="0" indent="0">
              <a:buNone/>
            </a:pPr>
            <a:r>
              <a:rPr lang="en-US" sz="1800" dirty="0"/>
              <a:t>● </a:t>
            </a:r>
            <a:r>
              <a:rPr lang="en-US" sz="1800" dirty="0" err="1"/>
              <a:t>Medpredmetna</a:t>
            </a:r>
            <a:r>
              <a:rPr lang="en-US" sz="1800" dirty="0"/>
              <a:t> </a:t>
            </a:r>
            <a:r>
              <a:rPr lang="en-US" sz="1800" dirty="0" err="1"/>
              <a:t>povezava</a:t>
            </a:r>
            <a:r>
              <a:rPr lang="en-US" sz="1800" dirty="0"/>
              <a:t> z </a:t>
            </a:r>
            <a:r>
              <a:rPr lang="en-US" sz="1800" dirty="0" err="1"/>
              <a:t>matematiko</a:t>
            </a:r>
            <a:r>
              <a:rPr lang="en-US" sz="1800" dirty="0"/>
              <a:t> - MNOŽINA SNOVI </a:t>
            </a:r>
            <a:r>
              <a:rPr lang="en-US" sz="1800" dirty="0" err="1"/>
              <a:t>Matematika</a:t>
            </a:r>
            <a:r>
              <a:rPr lang="en-US" sz="1800" dirty="0"/>
              <a:t>: </a:t>
            </a:r>
            <a:r>
              <a:rPr lang="en-US" sz="1800" dirty="0" err="1"/>
              <a:t>Računske</a:t>
            </a:r>
            <a:r>
              <a:rPr lang="en-US" sz="1800" dirty="0"/>
              <a:t> </a:t>
            </a:r>
            <a:r>
              <a:rPr lang="en-US" sz="1800" dirty="0" err="1"/>
              <a:t>operacije</a:t>
            </a:r>
            <a:r>
              <a:rPr lang="en-US" sz="1800" dirty="0"/>
              <a:t> z </a:t>
            </a:r>
            <a:r>
              <a:rPr lang="en-US" sz="1800" dirty="0" err="1"/>
              <a:t>ulomki</a:t>
            </a:r>
            <a:r>
              <a:rPr lang="en-US" sz="1800" dirty="0"/>
              <a:t>; </a:t>
            </a:r>
            <a:r>
              <a:rPr lang="en-US" sz="1800" dirty="0" err="1"/>
              <a:t>Enačbe</a:t>
            </a:r>
            <a:r>
              <a:rPr lang="en-US" sz="1800" dirty="0"/>
              <a:t> in </a:t>
            </a:r>
            <a:r>
              <a:rPr lang="en-US" sz="1800" dirty="0" err="1"/>
              <a:t>neenačbe</a:t>
            </a:r>
            <a:r>
              <a:rPr lang="en-US" sz="1800" dirty="0"/>
              <a:t> (</a:t>
            </a:r>
            <a:r>
              <a:rPr lang="en-US" sz="1800" dirty="0" err="1"/>
              <a:t>izražati</a:t>
            </a:r>
            <a:r>
              <a:rPr lang="en-US" sz="1800" dirty="0"/>
              <a:t> </a:t>
            </a:r>
            <a:r>
              <a:rPr lang="en-US" sz="1800" dirty="0" err="1"/>
              <a:t>neznanko</a:t>
            </a:r>
            <a:r>
              <a:rPr lang="en-US" sz="1800" dirty="0"/>
              <a:t> </a:t>
            </a:r>
            <a:r>
              <a:rPr lang="en-US" sz="1800" dirty="0" err="1"/>
              <a:t>iz</a:t>
            </a:r>
            <a:r>
              <a:rPr lang="en-US" sz="1800" dirty="0"/>
              <a:t> </a:t>
            </a:r>
            <a:r>
              <a:rPr lang="en-US" sz="1800" dirty="0" err="1"/>
              <a:t>obrazca</a:t>
            </a:r>
            <a:r>
              <a:rPr lang="en-US" sz="1800" dirty="0"/>
              <a:t>)</a:t>
            </a:r>
          </a:p>
          <a:p>
            <a:pPr marL="0" indent="0">
              <a:buNone/>
            </a:pPr>
            <a:r>
              <a:rPr lang="en-US" sz="1800" dirty="0"/>
              <a:t>● </a:t>
            </a:r>
            <a:r>
              <a:rPr lang="en-US" sz="1800" dirty="0" err="1"/>
              <a:t>Spoznajo</a:t>
            </a:r>
            <a:r>
              <a:rPr lang="en-US" sz="1800" dirty="0"/>
              <a:t> </a:t>
            </a:r>
            <a:r>
              <a:rPr lang="en-US" sz="1800" dirty="0" err="1"/>
              <a:t>pojem</a:t>
            </a:r>
            <a:r>
              <a:rPr lang="en-US" sz="1800" dirty="0"/>
              <a:t> </a:t>
            </a:r>
            <a:r>
              <a:rPr lang="en-US" sz="1800" dirty="0" err="1"/>
              <a:t>množine</a:t>
            </a:r>
            <a:r>
              <a:rPr lang="en-US" sz="1800" dirty="0"/>
              <a:t> </a:t>
            </a:r>
            <a:r>
              <a:rPr lang="en-US" sz="1800" dirty="0" err="1"/>
              <a:t>snovi</a:t>
            </a:r>
            <a:r>
              <a:rPr lang="en-US" sz="1800" dirty="0"/>
              <a:t> z </a:t>
            </a:r>
            <a:r>
              <a:rPr lang="en-US" sz="1800" dirty="0" err="1"/>
              <a:t>enoto</a:t>
            </a:r>
            <a:r>
              <a:rPr lang="en-US" sz="1800" dirty="0"/>
              <a:t> mol in </a:t>
            </a:r>
            <a:r>
              <a:rPr lang="en-US" sz="1800" dirty="0" err="1"/>
              <a:t>število</a:t>
            </a:r>
            <a:r>
              <a:rPr lang="en-US" sz="1800" dirty="0"/>
              <a:t> </a:t>
            </a:r>
            <a:r>
              <a:rPr lang="en-US" sz="1800" dirty="0" err="1"/>
              <a:t>delcev</a:t>
            </a:r>
            <a:r>
              <a:rPr lang="en-US" sz="1800" dirty="0"/>
              <a:t> v </a:t>
            </a:r>
            <a:r>
              <a:rPr lang="en-US" sz="1800" dirty="0" err="1"/>
              <a:t>enem</a:t>
            </a:r>
            <a:r>
              <a:rPr lang="en-US" sz="1800" dirty="0"/>
              <a:t> </a:t>
            </a:r>
            <a:r>
              <a:rPr lang="en-US" sz="1800" dirty="0" err="1"/>
              <a:t>molu</a:t>
            </a:r>
            <a:r>
              <a:rPr lang="en-US" sz="1800" dirty="0"/>
              <a:t> </a:t>
            </a:r>
            <a:r>
              <a:rPr lang="en-US" sz="1800" dirty="0" err="1"/>
              <a:t>snovi</a:t>
            </a:r>
            <a:r>
              <a:rPr lang="en-US" sz="1800" dirty="0"/>
              <a:t>, </a:t>
            </a:r>
          </a:p>
          <a:p>
            <a:pPr marL="0" indent="0">
              <a:buNone/>
            </a:pPr>
            <a:r>
              <a:rPr lang="en-US" sz="1800" dirty="0"/>
              <a:t>● </a:t>
            </a:r>
            <a:r>
              <a:rPr lang="en-US" sz="1800" dirty="0" err="1"/>
              <a:t>Učenci</a:t>
            </a:r>
            <a:r>
              <a:rPr lang="en-US" sz="1800" dirty="0"/>
              <a:t> </a:t>
            </a:r>
            <a:r>
              <a:rPr lang="en-US" sz="1800" dirty="0" err="1"/>
              <a:t>razumejo</a:t>
            </a:r>
            <a:r>
              <a:rPr lang="en-US" sz="1800" dirty="0"/>
              <a:t> </a:t>
            </a:r>
            <a:r>
              <a:rPr lang="en-US" sz="1800" dirty="0" err="1"/>
              <a:t>povezavo</a:t>
            </a:r>
            <a:r>
              <a:rPr lang="en-US" sz="1800" dirty="0"/>
              <a:t> </a:t>
            </a:r>
            <a:r>
              <a:rPr lang="en-US" sz="1800" dirty="0" err="1"/>
              <a:t>molske</a:t>
            </a:r>
            <a:r>
              <a:rPr lang="en-US" sz="1800" dirty="0"/>
              <a:t> </a:t>
            </a:r>
            <a:r>
              <a:rPr lang="en-US" sz="1800" dirty="0" err="1"/>
              <a:t>mase</a:t>
            </a:r>
            <a:r>
              <a:rPr lang="en-US" sz="1800" dirty="0"/>
              <a:t> </a:t>
            </a:r>
            <a:r>
              <a:rPr lang="en-US" sz="1800" dirty="0" err="1"/>
              <a:t>elementov</a:t>
            </a:r>
            <a:r>
              <a:rPr lang="en-US" sz="1800" dirty="0"/>
              <a:t> in </a:t>
            </a:r>
            <a:r>
              <a:rPr lang="en-US" sz="1800" dirty="0" err="1"/>
              <a:t>spojin</a:t>
            </a:r>
            <a:r>
              <a:rPr lang="en-US" sz="1800" dirty="0"/>
              <a:t> z </a:t>
            </a:r>
            <a:r>
              <a:rPr lang="en-US" sz="1800" dirty="0" err="1"/>
              <a:t>množino</a:t>
            </a:r>
            <a:r>
              <a:rPr lang="en-US" sz="1800" dirty="0"/>
              <a:t> </a:t>
            </a:r>
            <a:r>
              <a:rPr lang="en-US" sz="1800" dirty="0" err="1"/>
              <a:t>snovi</a:t>
            </a:r>
            <a:r>
              <a:rPr lang="en-US" sz="1800" dirty="0"/>
              <a:t>,</a:t>
            </a:r>
          </a:p>
          <a:p>
            <a:pPr marL="0" indent="0">
              <a:buNone/>
            </a:pPr>
            <a:r>
              <a:rPr lang="en-US" sz="1800" dirty="0"/>
              <a:t>● </a:t>
            </a:r>
            <a:r>
              <a:rPr lang="en-US" sz="1800" dirty="0" err="1"/>
              <a:t>Učenci</a:t>
            </a:r>
            <a:r>
              <a:rPr lang="en-US" sz="1800" dirty="0"/>
              <a:t> </a:t>
            </a:r>
            <a:r>
              <a:rPr lang="en-US" sz="1800" dirty="0" err="1"/>
              <a:t>znajo</a:t>
            </a:r>
            <a:r>
              <a:rPr lang="en-US" sz="1800" dirty="0"/>
              <a:t> </a:t>
            </a:r>
            <a:r>
              <a:rPr lang="en-US" sz="1800" dirty="0" err="1"/>
              <a:t>iz</a:t>
            </a:r>
            <a:r>
              <a:rPr lang="en-US" sz="1800" dirty="0"/>
              <a:t> </a:t>
            </a:r>
            <a:r>
              <a:rPr lang="en-US" sz="1800" dirty="0" err="1"/>
              <a:t>množine</a:t>
            </a:r>
            <a:r>
              <a:rPr lang="en-US" sz="1800" dirty="0"/>
              <a:t> </a:t>
            </a:r>
            <a:r>
              <a:rPr lang="en-US" sz="1800" dirty="0" err="1"/>
              <a:t>snovi</a:t>
            </a:r>
            <a:r>
              <a:rPr lang="en-US" sz="1800" dirty="0"/>
              <a:t> </a:t>
            </a:r>
            <a:r>
              <a:rPr lang="en-US" sz="1800" dirty="0" err="1"/>
              <a:t>izračunati</a:t>
            </a:r>
            <a:r>
              <a:rPr lang="en-US" sz="1800" dirty="0"/>
              <a:t> </a:t>
            </a:r>
            <a:r>
              <a:rPr lang="en-US" sz="1800" dirty="0" err="1"/>
              <a:t>maso</a:t>
            </a:r>
            <a:r>
              <a:rPr lang="en-US" sz="1800" dirty="0"/>
              <a:t> </a:t>
            </a:r>
            <a:r>
              <a:rPr lang="en-US" sz="1800" dirty="0" err="1"/>
              <a:t>snovi</a:t>
            </a:r>
            <a:r>
              <a:rPr lang="en-US" sz="1800" dirty="0"/>
              <a:t> in </a:t>
            </a:r>
            <a:r>
              <a:rPr lang="en-US" sz="1800" dirty="0" err="1"/>
              <a:t>obratno</a:t>
            </a:r>
            <a:endParaRPr lang="en-US" sz="1800" dirty="0"/>
          </a:p>
          <a:p>
            <a:pPr marL="0" indent="0">
              <a:buNone/>
            </a:pPr>
            <a:r>
              <a:rPr lang="en-US" sz="1800" dirty="0"/>
              <a:t>● </a:t>
            </a:r>
            <a:r>
              <a:rPr lang="en-US" sz="1800" dirty="0" err="1"/>
              <a:t>Učenci</a:t>
            </a:r>
            <a:r>
              <a:rPr lang="en-US" sz="1800" dirty="0"/>
              <a:t> </a:t>
            </a:r>
            <a:r>
              <a:rPr lang="en-US" sz="1800" dirty="0" err="1"/>
              <a:t>razumejo</a:t>
            </a:r>
            <a:r>
              <a:rPr lang="en-US" sz="1800" dirty="0"/>
              <a:t> </a:t>
            </a:r>
            <a:r>
              <a:rPr lang="en-US" sz="1800" dirty="0" err="1"/>
              <a:t>postopke</a:t>
            </a:r>
            <a:r>
              <a:rPr lang="en-US" sz="1800" dirty="0"/>
              <a:t> </a:t>
            </a:r>
            <a:r>
              <a:rPr lang="en-US" sz="1800" dirty="0" err="1"/>
              <a:t>za</a:t>
            </a:r>
            <a:r>
              <a:rPr lang="en-US" sz="1800" dirty="0"/>
              <a:t> </a:t>
            </a:r>
            <a:r>
              <a:rPr lang="en-US" sz="1800" dirty="0" err="1"/>
              <a:t>izražanje</a:t>
            </a:r>
            <a:r>
              <a:rPr lang="en-US" sz="1800" dirty="0"/>
              <a:t> </a:t>
            </a:r>
            <a:r>
              <a:rPr lang="en-US" sz="1800" dirty="0" err="1"/>
              <a:t>količin</a:t>
            </a:r>
            <a:endParaRPr lang="en-US" sz="1800" dirty="0"/>
          </a:p>
          <a:p>
            <a:pPr marL="0" indent="0">
              <a:buNone/>
            </a:pPr>
            <a:r>
              <a:rPr lang="en-US" sz="1800" dirty="0"/>
              <a:t>● </a:t>
            </a:r>
            <a:r>
              <a:rPr lang="en-US" sz="1800" dirty="0" err="1"/>
              <a:t>Razvijajo</a:t>
            </a:r>
            <a:r>
              <a:rPr lang="en-US" sz="1800" dirty="0"/>
              <a:t> </a:t>
            </a:r>
            <a:r>
              <a:rPr lang="en-US" sz="1800" dirty="0" err="1"/>
              <a:t>sposobnost</a:t>
            </a:r>
            <a:r>
              <a:rPr lang="en-US" sz="1800" dirty="0"/>
              <a:t> </a:t>
            </a:r>
            <a:r>
              <a:rPr lang="en-US" sz="1800" dirty="0" err="1"/>
              <a:t>opazovanja</a:t>
            </a:r>
            <a:r>
              <a:rPr lang="en-US" sz="1800" dirty="0"/>
              <a:t> in </a:t>
            </a:r>
            <a:r>
              <a:rPr lang="en-US" sz="1800" dirty="0" err="1"/>
              <a:t>uporabljajo</a:t>
            </a:r>
            <a:r>
              <a:rPr lang="en-US" sz="1800" dirty="0"/>
              <a:t> </a:t>
            </a:r>
            <a:r>
              <a:rPr lang="en-US" sz="1800" dirty="0" err="1"/>
              <a:t>submikroskopske</a:t>
            </a:r>
            <a:r>
              <a:rPr lang="en-US" sz="1800" dirty="0"/>
              <a:t> </a:t>
            </a:r>
            <a:r>
              <a:rPr lang="en-US" sz="1800" dirty="0" err="1"/>
              <a:t>prikaze</a:t>
            </a:r>
            <a:endParaRPr lang="en-US" sz="1800" dirty="0"/>
          </a:p>
          <a:p>
            <a:pPr marL="0" indent="0">
              <a:buNone/>
            </a:pPr>
            <a:r>
              <a:rPr lang="en-US" sz="1800" dirty="0"/>
              <a:t>● </a:t>
            </a:r>
            <a:r>
              <a:rPr lang="en-US" sz="1800" dirty="0" err="1"/>
              <a:t>Spoznajo</a:t>
            </a:r>
            <a:r>
              <a:rPr lang="en-US" sz="1800" dirty="0"/>
              <a:t> in </a:t>
            </a:r>
            <a:r>
              <a:rPr lang="en-US" sz="1800" dirty="0" err="1"/>
              <a:t>uporabijo</a:t>
            </a:r>
            <a:r>
              <a:rPr lang="en-US" sz="1800" dirty="0"/>
              <a:t> program Scratch</a:t>
            </a:r>
          </a:p>
          <a:p>
            <a:pPr marL="0" indent="0">
              <a:buNone/>
            </a:pPr>
            <a:r>
              <a:rPr lang="en-US" sz="1800" dirty="0"/>
              <a:t>● </a:t>
            </a:r>
            <a:r>
              <a:rPr lang="en-US" sz="1800" dirty="0" err="1"/>
              <a:t>Zapišejo</a:t>
            </a:r>
            <a:r>
              <a:rPr lang="en-US" sz="1800" dirty="0"/>
              <a:t> </a:t>
            </a:r>
            <a:r>
              <a:rPr lang="en-US" sz="1800" dirty="0" err="1"/>
              <a:t>algoritem</a:t>
            </a:r>
            <a:r>
              <a:rPr lang="en-US" sz="1800" dirty="0"/>
              <a:t> in </a:t>
            </a:r>
            <a:r>
              <a:rPr lang="en-US" sz="1800" dirty="0" err="1"/>
              <a:t>ga</a:t>
            </a:r>
            <a:r>
              <a:rPr lang="en-US" sz="1800" dirty="0"/>
              <a:t> </a:t>
            </a:r>
            <a:r>
              <a:rPr lang="en-US" sz="1800" dirty="0" err="1"/>
              <a:t>pretvorijo</a:t>
            </a:r>
            <a:r>
              <a:rPr lang="en-US" sz="1800" dirty="0"/>
              <a:t> v </a:t>
            </a:r>
            <a:r>
              <a:rPr lang="en-US" sz="1800" dirty="0" err="1"/>
              <a:t>enostaven</a:t>
            </a:r>
            <a:r>
              <a:rPr lang="en-US" sz="1800" dirty="0"/>
              <a:t> program</a:t>
            </a:r>
          </a:p>
          <a:p>
            <a:pPr marL="0" indent="0">
              <a:buNone/>
            </a:pPr>
            <a:r>
              <a:rPr lang="en-US" sz="1800" dirty="0"/>
              <a:t>● V </a:t>
            </a:r>
            <a:r>
              <a:rPr lang="en-US" sz="1800" dirty="0" err="1"/>
              <a:t>danem</a:t>
            </a:r>
            <a:r>
              <a:rPr lang="en-US" sz="1800" dirty="0"/>
              <a:t> </a:t>
            </a:r>
            <a:r>
              <a:rPr lang="en-US" sz="1800" dirty="0" err="1"/>
              <a:t>programu</a:t>
            </a:r>
            <a:r>
              <a:rPr lang="en-US" sz="1800" dirty="0"/>
              <a:t> </a:t>
            </a:r>
            <a:r>
              <a:rPr lang="en-US" sz="1800" dirty="0" err="1"/>
              <a:t>spremenijo</a:t>
            </a:r>
            <a:r>
              <a:rPr lang="en-US" sz="1800" dirty="0"/>
              <a:t> </a:t>
            </a:r>
            <a:r>
              <a:rPr lang="en-US" sz="1800" dirty="0" err="1"/>
              <a:t>logiko</a:t>
            </a:r>
            <a:r>
              <a:rPr lang="en-US" sz="1800" dirty="0"/>
              <a:t> </a:t>
            </a:r>
            <a:r>
              <a:rPr lang="en-US" sz="1800" dirty="0" err="1"/>
              <a:t>za</a:t>
            </a:r>
            <a:r>
              <a:rPr lang="en-US" sz="1800" dirty="0"/>
              <a:t> </a:t>
            </a:r>
            <a:r>
              <a:rPr lang="en-US" sz="1800" dirty="0" err="1"/>
              <a:t>iskanje</a:t>
            </a:r>
            <a:r>
              <a:rPr lang="en-US" sz="1800" dirty="0"/>
              <a:t> </a:t>
            </a:r>
            <a:r>
              <a:rPr lang="en-US" sz="1800" dirty="0" err="1"/>
              <a:t>molske</a:t>
            </a:r>
            <a:r>
              <a:rPr lang="en-US" sz="1800" dirty="0"/>
              <a:t> </a:t>
            </a:r>
            <a:r>
              <a:rPr lang="en-US" sz="1800" dirty="0" err="1"/>
              <a:t>mase</a:t>
            </a:r>
            <a:endParaRPr lang="en-US" sz="1800" dirty="0"/>
          </a:p>
          <a:p>
            <a:pPr marL="0" indent="0">
              <a:buNone/>
            </a:pPr>
            <a:r>
              <a:rPr lang="en-US" sz="1800" dirty="0"/>
              <a:t>● </a:t>
            </a:r>
            <a:r>
              <a:rPr lang="en-US" sz="1800" dirty="0" err="1"/>
              <a:t>Učenci</a:t>
            </a:r>
            <a:r>
              <a:rPr lang="en-US" sz="1800" dirty="0"/>
              <a:t> </a:t>
            </a:r>
            <a:r>
              <a:rPr lang="en-US" sz="1800" dirty="0" err="1"/>
              <a:t>pripravijo</a:t>
            </a:r>
            <a:r>
              <a:rPr lang="en-US" sz="1800" dirty="0"/>
              <a:t> </a:t>
            </a:r>
            <a:r>
              <a:rPr lang="en-US" sz="1800" dirty="0" err="1"/>
              <a:t>predstavitev</a:t>
            </a:r>
            <a:r>
              <a:rPr lang="en-US" sz="1800" dirty="0"/>
              <a:t> </a:t>
            </a:r>
            <a:r>
              <a:rPr lang="en-US" sz="1800" dirty="0" err="1"/>
              <a:t>rešitve</a:t>
            </a:r>
            <a:r>
              <a:rPr lang="en-US" sz="1800" dirty="0"/>
              <a:t> </a:t>
            </a:r>
            <a:r>
              <a:rPr lang="en-US" sz="1800" dirty="0" err="1"/>
              <a:t>svoje</a:t>
            </a:r>
            <a:r>
              <a:rPr lang="en-US" sz="1800" dirty="0"/>
              <a:t> </a:t>
            </a:r>
            <a:r>
              <a:rPr lang="en-US" sz="1800" dirty="0" err="1"/>
              <a:t>naloge</a:t>
            </a:r>
            <a:endParaRPr lang="en-US" sz="1800" dirty="0"/>
          </a:p>
        </p:txBody>
      </p:sp>
      <p:pic>
        <p:nvPicPr>
          <p:cNvPr id="4" name="Picture 5">
            <a:extLst>
              <a:ext uri="{FF2B5EF4-FFF2-40B4-BE49-F238E27FC236}">
                <a16:creationId xmlns:a16="http://schemas.microsoft.com/office/drawing/2014/main" id="{0E1E9B4F-9BF9-AA4A-5159-7FFE608C02D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885603" y="136034"/>
            <a:ext cx="2000754" cy="1656362"/>
          </a:xfrm>
          <a:prstGeom prst="rect">
            <a:avLst/>
          </a:prstGeom>
        </p:spPr>
      </p:pic>
    </p:spTree>
    <p:extLst>
      <p:ext uri="{BB962C8B-B14F-4D97-AF65-F5344CB8AC3E}">
        <p14:creationId xmlns:p14="http://schemas.microsoft.com/office/powerpoint/2010/main" val="23876478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p:cNvPicPr>
            <a:picLocks noChangeAspect="1"/>
          </p:cNvPicPr>
          <p:nvPr/>
        </p:nvPicPr>
        <p:blipFill rotWithShape="1">
          <a:blip r:embed="rId2"/>
          <a:srcRect l="29683" t="31535" r="32394" b="26549"/>
          <a:stretch/>
        </p:blipFill>
        <p:spPr>
          <a:xfrm>
            <a:off x="212072" y="1468084"/>
            <a:ext cx="6130344" cy="4234890"/>
          </a:xfrm>
          <a:prstGeom prst="rect">
            <a:avLst/>
          </a:prstGeom>
        </p:spPr>
      </p:pic>
      <p:sp>
        <p:nvSpPr>
          <p:cNvPr id="6" name="PoljeZBesedilom 5"/>
          <p:cNvSpPr txBox="1"/>
          <p:nvPr/>
        </p:nvSpPr>
        <p:spPr>
          <a:xfrm>
            <a:off x="1004552" y="785612"/>
            <a:ext cx="1685077" cy="369332"/>
          </a:xfrm>
          <a:prstGeom prst="rect">
            <a:avLst/>
          </a:prstGeom>
          <a:noFill/>
        </p:spPr>
        <p:txBody>
          <a:bodyPr wrap="none" rtlCol="0">
            <a:spAutoFit/>
          </a:bodyPr>
          <a:lstStyle/>
          <a:p>
            <a:r>
              <a:rPr lang="sl-SI" dirty="0"/>
              <a:t>Primer naloge:</a:t>
            </a:r>
          </a:p>
        </p:txBody>
      </p:sp>
      <p:sp>
        <p:nvSpPr>
          <p:cNvPr id="7" name="PoljeZBesedilom 6"/>
          <p:cNvSpPr txBox="1"/>
          <p:nvPr/>
        </p:nvSpPr>
        <p:spPr>
          <a:xfrm>
            <a:off x="6529360" y="3272135"/>
            <a:ext cx="5756288" cy="1200329"/>
          </a:xfrm>
          <a:prstGeom prst="rect">
            <a:avLst/>
          </a:prstGeom>
          <a:noFill/>
        </p:spPr>
        <p:txBody>
          <a:bodyPr wrap="square" rtlCol="0">
            <a:spAutoFit/>
          </a:bodyPr>
          <a:lstStyle/>
          <a:p>
            <a:r>
              <a:rPr lang="sl-SI" sz="2400" dirty="0"/>
              <a:t>Ostale naloge pa si lahko ogledate</a:t>
            </a:r>
            <a:r>
              <a:rPr lang="en-US" sz="2400" dirty="0"/>
              <a:t>,</a:t>
            </a:r>
            <a:r>
              <a:rPr lang="sl-SI" sz="2400" dirty="0"/>
              <a:t> ko bo projekt zaključen in ga boste lahko uporabili tudi za lastno uporabo ;)</a:t>
            </a:r>
          </a:p>
        </p:txBody>
      </p:sp>
      <p:pic>
        <p:nvPicPr>
          <p:cNvPr id="8" name="Picture 5">
            <a:extLst>
              <a:ext uri="{FF2B5EF4-FFF2-40B4-BE49-F238E27FC236}">
                <a16:creationId xmlns:a16="http://schemas.microsoft.com/office/drawing/2014/main" id="{0E1E9B4F-9BF9-AA4A-5159-7FFE608C02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911361" y="226186"/>
            <a:ext cx="2000754" cy="1656362"/>
          </a:xfrm>
          <a:prstGeom prst="rect">
            <a:avLst/>
          </a:prstGeom>
        </p:spPr>
      </p:pic>
    </p:spTree>
    <p:extLst>
      <p:ext uri="{BB962C8B-B14F-4D97-AF65-F5344CB8AC3E}">
        <p14:creationId xmlns:p14="http://schemas.microsoft.com/office/powerpoint/2010/main" val="28182449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a:xfrm>
            <a:off x="883920" y="800849"/>
            <a:ext cx="4065767" cy="3510553"/>
          </a:xfrm>
        </p:spPr>
        <p:txBody>
          <a:bodyPr anchor="t">
            <a:normAutofit/>
          </a:bodyPr>
          <a:lstStyle/>
          <a:p>
            <a:r>
              <a:rPr lang="en-GB" sz="3100" dirty="0"/>
              <a:t>Medpredmetno povezovanje</a:t>
            </a:r>
          </a:p>
        </p:txBody>
      </p:sp>
      <p:sp>
        <p:nvSpPr>
          <p:cNvPr id="3" name="Content Placeholder"/>
          <p:cNvSpPr>
            <a:spLocks noGrp="1"/>
          </p:cNvSpPr>
          <p:nvPr>
            <p:ph idx="1"/>
          </p:nvPr>
        </p:nvSpPr>
        <p:spPr>
          <a:xfrm>
            <a:off x="5895753" y="533400"/>
            <a:ext cx="5458046" cy="5791200"/>
          </a:xfrm>
        </p:spPr>
        <p:txBody>
          <a:bodyPr anchor="ctr">
            <a:normAutofit/>
          </a:bodyPr>
          <a:lstStyle/>
          <a:p>
            <a:r>
              <a:rPr lang="en-GB" dirty="0" err="1"/>
              <a:t>Računalništvo</a:t>
            </a:r>
            <a:endParaRPr lang="en-GB" dirty="0"/>
          </a:p>
          <a:p>
            <a:r>
              <a:rPr lang="en-GB" dirty="0" err="1"/>
              <a:t>Matematika</a:t>
            </a:r>
            <a:endParaRPr lang="en-GB" dirty="0"/>
          </a:p>
          <a:p>
            <a:r>
              <a:rPr lang="en-GB" dirty="0" err="1"/>
              <a:t>Kemija</a:t>
            </a:r>
            <a:endParaRPr lang="en-GB" dirty="0"/>
          </a:p>
          <a:p>
            <a:r>
              <a:rPr lang="en-GB" dirty="0" err="1"/>
              <a:t>Informatika</a:t>
            </a:r>
            <a:endParaRPr lang="en-GB" dirty="0"/>
          </a:p>
        </p:txBody>
      </p:sp>
      <p:pic>
        <p:nvPicPr>
          <p:cNvPr id="8" name="Picture 5">
            <a:extLst>
              <a:ext uri="{FF2B5EF4-FFF2-40B4-BE49-F238E27FC236}">
                <a16:creationId xmlns:a16="http://schemas.microsoft.com/office/drawing/2014/main" id="{0E1E9B4F-9BF9-AA4A-5159-7FFE608C02D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772146" y="213308"/>
            <a:ext cx="2000754" cy="1656362"/>
          </a:xfrm>
          <a:prstGeom prst="rect">
            <a:avLst/>
          </a:prstGeom>
        </p:spPr>
      </p:pic>
    </p:spTree>
    <p:extLst>
      <p:ext uri="{BB962C8B-B14F-4D97-AF65-F5344CB8AC3E}">
        <p14:creationId xmlns:p14="http://schemas.microsoft.com/office/powerpoint/2010/main" val="4054702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E35E6FF-CC4E-0EE3-D0A4-B2FB6C81E44B}"/>
              </a:ext>
            </a:extLst>
          </p:cNvPr>
          <p:cNvSpPr>
            <a:spLocks noGrp="1"/>
          </p:cNvSpPr>
          <p:nvPr>
            <p:ph type="title"/>
          </p:nvPr>
        </p:nvSpPr>
        <p:spPr/>
        <p:txBody>
          <a:bodyPr/>
          <a:lstStyle/>
          <a:p>
            <a:r>
              <a:rPr lang="en-US" dirty="0" err="1"/>
              <a:t>Ideje</a:t>
            </a:r>
            <a:r>
              <a:rPr lang="en-US" dirty="0"/>
              <a:t> za </a:t>
            </a:r>
            <a:r>
              <a:rPr lang="en-US" dirty="0" err="1"/>
              <a:t>naprej</a:t>
            </a:r>
            <a:r>
              <a:rPr lang="en-US" dirty="0"/>
              <a:t> / </a:t>
            </a:r>
            <a:r>
              <a:rPr lang="en-US" dirty="0" err="1"/>
              <a:t>težave</a:t>
            </a:r>
            <a:r>
              <a:rPr lang="en-US" dirty="0"/>
              <a:t>: </a:t>
            </a:r>
            <a:r>
              <a:rPr lang="en-US" dirty="0" err="1"/>
              <a:t>sredstva</a:t>
            </a:r>
            <a:r>
              <a:rPr lang="en-US" dirty="0"/>
              <a:t> (</a:t>
            </a:r>
            <a:r>
              <a:rPr lang="en-US" dirty="0" err="1"/>
              <a:t>predvsem</a:t>
            </a:r>
            <a:r>
              <a:rPr lang="en-US" dirty="0"/>
              <a:t> </a:t>
            </a:r>
            <a:r>
              <a:rPr lang="en-US" dirty="0" err="1"/>
              <a:t>ljudje</a:t>
            </a:r>
            <a:r>
              <a:rPr lang="en-US" dirty="0"/>
              <a:t>, </a:t>
            </a:r>
            <a:r>
              <a:rPr lang="en-US" dirty="0" err="1"/>
              <a:t>čas</a:t>
            </a:r>
            <a:r>
              <a:rPr lang="en-US" dirty="0"/>
              <a:t>, pa </a:t>
            </a:r>
            <a:r>
              <a:rPr lang="en-US" dirty="0" err="1"/>
              <a:t>tudi</a:t>
            </a:r>
            <a:r>
              <a:rPr lang="en-US" dirty="0"/>
              <a:t> finance …)</a:t>
            </a:r>
            <a:endParaRPr lang="sl-SI" dirty="0"/>
          </a:p>
        </p:txBody>
      </p:sp>
      <p:sp>
        <p:nvSpPr>
          <p:cNvPr id="3" name="Označba mesta vsebine 2">
            <a:extLst>
              <a:ext uri="{FF2B5EF4-FFF2-40B4-BE49-F238E27FC236}">
                <a16:creationId xmlns:a16="http://schemas.microsoft.com/office/drawing/2014/main" id="{37EF2003-5399-8A7D-52D6-02383871F02D}"/>
              </a:ext>
            </a:extLst>
          </p:cNvPr>
          <p:cNvSpPr>
            <a:spLocks noGrp="1"/>
          </p:cNvSpPr>
          <p:nvPr>
            <p:ph idx="1"/>
          </p:nvPr>
        </p:nvSpPr>
        <p:spPr/>
        <p:txBody>
          <a:bodyPr>
            <a:normAutofit fontScale="70000" lnSpcReduction="20000"/>
          </a:bodyPr>
          <a:lstStyle/>
          <a:p>
            <a:r>
              <a:rPr lang="en-US" sz="1800" dirty="0"/>
              <a:t>MINUT NAPOJ LETO 2</a:t>
            </a:r>
          </a:p>
          <a:p>
            <a:pPr lvl="1"/>
            <a:r>
              <a:rPr lang="en-US" sz="1600" dirty="0"/>
              <a:t>DETALJNA ANALIZ ANKET (</a:t>
            </a:r>
            <a:r>
              <a:rPr lang="en-US" sz="1600" dirty="0" err="1"/>
              <a:t>zbranih</a:t>
            </a:r>
            <a:r>
              <a:rPr lang="en-US" sz="1600" dirty="0"/>
              <a:t> </a:t>
            </a:r>
            <a:r>
              <a:rPr lang="en-US" sz="1600" dirty="0" err="1"/>
              <a:t>ogromno</a:t>
            </a:r>
            <a:r>
              <a:rPr lang="en-US" sz="1600" dirty="0"/>
              <a:t> </a:t>
            </a:r>
            <a:r>
              <a:rPr lang="en-US" sz="1600" dirty="0" err="1"/>
              <a:t>podatkov</a:t>
            </a:r>
            <a:r>
              <a:rPr lang="en-US" sz="1600" dirty="0"/>
              <a:t> </a:t>
            </a:r>
            <a:r>
              <a:rPr lang="en-US" sz="1600" dirty="0" err="1"/>
              <a:t>ob</a:t>
            </a:r>
            <a:r>
              <a:rPr lang="en-US" sz="1600" dirty="0"/>
              <a:t> </a:t>
            </a:r>
            <a:r>
              <a:rPr lang="en-US" sz="1600" dirty="0" err="1"/>
              <a:t>izvajanju</a:t>
            </a:r>
            <a:r>
              <a:rPr lang="en-US" sz="1600" dirty="0"/>
              <a:t> </a:t>
            </a:r>
            <a:r>
              <a:rPr lang="en-US" sz="1600" dirty="0" err="1"/>
              <a:t>gradi</a:t>
            </a:r>
            <a:r>
              <a:rPr lang="en-US" sz="1600" dirty="0"/>
              <a:t>)</a:t>
            </a:r>
          </a:p>
          <a:p>
            <a:pPr lvl="1"/>
            <a:r>
              <a:rPr lang="en-US" sz="1600" dirty="0"/>
              <a:t>MINUT NAPOJ 1A</a:t>
            </a:r>
          </a:p>
          <a:p>
            <a:pPr lvl="2"/>
            <a:r>
              <a:rPr lang="en-US" sz="1400" dirty="0" err="1"/>
              <a:t>Naprej</a:t>
            </a:r>
            <a:r>
              <a:rPr lang="en-US" sz="1400" dirty="0"/>
              <a:t> </a:t>
            </a:r>
            <a:r>
              <a:rPr lang="en-US" sz="1400" dirty="0" err="1"/>
              <a:t>razviti</a:t>
            </a:r>
            <a:r>
              <a:rPr lang="en-US" sz="1400" dirty="0"/>
              <a:t> </a:t>
            </a:r>
            <a:r>
              <a:rPr lang="en-US" sz="1400" dirty="0" err="1"/>
              <a:t>gradiva</a:t>
            </a:r>
            <a:r>
              <a:rPr lang="en-US" sz="1400" dirty="0"/>
              <a:t> </a:t>
            </a:r>
            <a:r>
              <a:rPr lang="en-US" sz="1400" dirty="0" err="1"/>
              <a:t>iz</a:t>
            </a:r>
            <a:r>
              <a:rPr lang="en-US" sz="1400" dirty="0"/>
              <a:t> MINUT NAPOJ, </a:t>
            </a:r>
            <a:r>
              <a:rPr lang="en-US" sz="1400" dirty="0" err="1"/>
              <a:t>spremljati</a:t>
            </a:r>
            <a:r>
              <a:rPr lang="en-US" sz="1400" dirty="0"/>
              <a:t> </a:t>
            </a:r>
            <a:r>
              <a:rPr lang="en-US" sz="1400" dirty="0" err="1"/>
              <a:t>njihovo</a:t>
            </a:r>
            <a:r>
              <a:rPr lang="en-US" sz="1400" dirty="0"/>
              <a:t> </a:t>
            </a:r>
            <a:r>
              <a:rPr lang="en-US" sz="1400" dirty="0" err="1"/>
              <a:t>izvedbo</a:t>
            </a:r>
            <a:r>
              <a:rPr lang="en-US" sz="1400" dirty="0"/>
              <a:t>, </a:t>
            </a:r>
            <a:r>
              <a:rPr lang="en-US" sz="1400" dirty="0" err="1"/>
              <a:t>preveriti</a:t>
            </a:r>
            <a:r>
              <a:rPr lang="en-US" sz="1400" dirty="0"/>
              <a:t> </a:t>
            </a:r>
            <a:r>
              <a:rPr lang="en-US" sz="1400" dirty="0" err="1"/>
              <a:t>učinke</a:t>
            </a:r>
            <a:r>
              <a:rPr lang="en-US" sz="1400" dirty="0"/>
              <a:t> </a:t>
            </a:r>
            <a:r>
              <a:rPr lang="en-US" sz="1400" dirty="0" err="1"/>
              <a:t>na</a:t>
            </a:r>
            <a:r>
              <a:rPr lang="en-US" sz="1400" dirty="0"/>
              <a:t> </a:t>
            </a:r>
            <a:r>
              <a:rPr lang="en-US" sz="1400" dirty="0" err="1"/>
              <a:t>učitelje</a:t>
            </a:r>
            <a:r>
              <a:rPr lang="en-US" sz="1400" dirty="0"/>
              <a:t> (in </a:t>
            </a:r>
            <a:r>
              <a:rPr lang="en-US" sz="1400" dirty="0" err="1"/>
              <a:t>njihove</a:t>
            </a:r>
            <a:r>
              <a:rPr lang="en-US" sz="1400" dirty="0"/>
              <a:t> </a:t>
            </a:r>
            <a:r>
              <a:rPr lang="en-US" sz="1400" dirty="0" err="1"/>
              <a:t>učence</a:t>
            </a:r>
            <a:r>
              <a:rPr lang="en-US" sz="1400" dirty="0"/>
              <a:t>), ki </a:t>
            </a:r>
            <a:r>
              <a:rPr lang="en-US" sz="1400" dirty="0" err="1"/>
              <a:t>niso</a:t>
            </a:r>
            <a:r>
              <a:rPr lang="en-US" sz="1400" dirty="0"/>
              <a:t> </a:t>
            </a:r>
            <a:r>
              <a:rPr lang="en-US" sz="1400" dirty="0" err="1"/>
              <a:t>bili</a:t>
            </a:r>
            <a:r>
              <a:rPr lang="en-US" sz="1400" dirty="0"/>
              <a:t> "</a:t>
            </a:r>
            <a:r>
              <a:rPr lang="en-US" sz="1400" dirty="0" err="1"/>
              <a:t>razvijalci</a:t>
            </a:r>
            <a:r>
              <a:rPr lang="en-US" sz="1400" dirty="0"/>
              <a:t>"</a:t>
            </a:r>
          </a:p>
          <a:p>
            <a:pPr lvl="1"/>
            <a:r>
              <a:rPr lang="en-US" sz="1600" dirty="0"/>
              <a:t>MINUT NAPOJ 2</a:t>
            </a:r>
          </a:p>
          <a:p>
            <a:pPr lvl="2"/>
            <a:r>
              <a:rPr lang="en-US" sz="1400" dirty="0"/>
              <a:t>Po </a:t>
            </a:r>
            <a:r>
              <a:rPr lang="en-US" sz="1400" dirty="0" err="1"/>
              <a:t>vzorcu</a:t>
            </a:r>
            <a:r>
              <a:rPr lang="en-US" sz="1400" dirty="0"/>
              <a:t> MINUT NAPOJ </a:t>
            </a:r>
            <a:r>
              <a:rPr lang="en-US" sz="1400" dirty="0" err="1"/>
              <a:t>pripraviti</a:t>
            </a:r>
            <a:r>
              <a:rPr lang="en-US" sz="1400" dirty="0"/>
              <a:t> MN2 - </a:t>
            </a:r>
            <a:r>
              <a:rPr lang="en-US" sz="1400" dirty="0" err="1"/>
              <a:t>novi</a:t>
            </a:r>
            <a:r>
              <a:rPr lang="en-US" sz="1400" dirty="0"/>
              <a:t> </a:t>
            </a:r>
            <a:r>
              <a:rPr lang="en-US" sz="1400" dirty="0" err="1"/>
              <a:t>pari</a:t>
            </a:r>
            <a:r>
              <a:rPr lang="en-US" sz="1400" dirty="0"/>
              <a:t> </a:t>
            </a:r>
            <a:r>
              <a:rPr lang="en-US" sz="1400" dirty="0" err="1"/>
              <a:t>učiteljev</a:t>
            </a:r>
            <a:r>
              <a:rPr lang="en-US" sz="1400" dirty="0"/>
              <a:t>, </a:t>
            </a:r>
            <a:r>
              <a:rPr lang="en-US" sz="1400" dirty="0" err="1"/>
              <a:t>nove</a:t>
            </a:r>
            <a:r>
              <a:rPr lang="en-US" sz="1400" dirty="0"/>
              <a:t> </a:t>
            </a:r>
            <a:r>
              <a:rPr lang="en-US" sz="1400" dirty="0" err="1"/>
              <a:t>teme</a:t>
            </a:r>
            <a:r>
              <a:rPr lang="en-US" sz="1400" dirty="0"/>
              <a:t>, </a:t>
            </a:r>
            <a:r>
              <a:rPr lang="en-US" sz="1400" dirty="0" err="1"/>
              <a:t>nove</a:t>
            </a:r>
            <a:r>
              <a:rPr lang="en-US" sz="1400" dirty="0"/>
              <a:t> </a:t>
            </a:r>
            <a:r>
              <a:rPr lang="en-US" sz="1400" dirty="0" err="1"/>
              <a:t>kombinacije</a:t>
            </a:r>
            <a:endParaRPr lang="en-US" sz="1400" dirty="0"/>
          </a:p>
          <a:p>
            <a:pPr lvl="2"/>
            <a:r>
              <a:rPr lang="en-US" sz="1400" dirty="0"/>
              <a:t>(</a:t>
            </a:r>
            <a:r>
              <a:rPr lang="en-US" sz="1400" dirty="0" err="1"/>
              <a:t>želja</a:t>
            </a:r>
            <a:r>
              <a:rPr lang="en-US" sz="1400" dirty="0"/>
              <a:t>: </a:t>
            </a:r>
            <a:r>
              <a:rPr lang="en-US" sz="1400" dirty="0" err="1"/>
              <a:t>prav</a:t>
            </a:r>
            <a:r>
              <a:rPr lang="en-US" sz="1400" dirty="0"/>
              <a:t> v </a:t>
            </a:r>
            <a:r>
              <a:rPr lang="en-US" sz="1400" dirty="0" err="1"/>
              <a:t>vse</a:t>
            </a:r>
            <a:r>
              <a:rPr lang="en-US" sz="1400" dirty="0"/>
              <a:t> </a:t>
            </a:r>
            <a:r>
              <a:rPr lang="en-US" sz="1400" dirty="0" err="1"/>
              <a:t>skupine</a:t>
            </a:r>
            <a:r>
              <a:rPr lang="en-US" sz="1400" dirty="0"/>
              <a:t> </a:t>
            </a:r>
            <a:r>
              <a:rPr lang="en-US" sz="1400" dirty="0" err="1"/>
              <a:t>vključiti</a:t>
            </a:r>
            <a:r>
              <a:rPr lang="en-US" sz="1400" dirty="0"/>
              <a:t> </a:t>
            </a:r>
            <a:r>
              <a:rPr lang="en-US" sz="1400" dirty="0" err="1"/>
              <a:t>tudi</a:t>
            </a:r>
            <a:r>
              <a:rPr lang="en-US" sz="1400" dirty="0"/>
              <a:t> </a:t>
            </a:r>
            <a:r>
              <a:rPr lang="en-US" sz="1400" dirty="0" err="1"/>
              <a:t>študente</a:t>
            </a:r>
            <a:r>
              <a:rPr lang="en-US" sz="1400" dirty="0"/>
              <a:t> </a:t>
            </a:r>
            <a:r>
              <a:rPr lang="en-US" sz="1400" dirty="0" err="1"/>
              <a:t>pedag</a:t>
            </a:r>
            <a:r>
              <a:rPr lang="en-US" sz="1400" dirty="0"/>
              <a:t>. in </a:t>
            </a:r>
            <a:r>
              <a:rPr lang="en-US" sz="1400" dirty="0" err="1"/>
              <a:t>rač</a:t>
            </a:r>
            <a:r>
              <a:rPr lang="en-US" sz="1400" dirty="0"/>
              <a:t>. </a:t>
            </a:r>
            <a:r>
              <a:rPr lang="en-US" sz="1400" dirty="0" err="1"/>
              <a:t>Fakultet</a:t>
            </a:r>
            <a:r>
              <a:rPr lang="en-US" sz="1400" dirty="0"/>
              <a:t> z MINUT in ROIN </a:t>
            </a:r>
            <a:r>
              <a:rPr lang="en-US" sz="1400" dirty="0" err="1"/>
              <a:t>področij</a:t>
            </a:r>
            <a:r>
              <a:rPr lang="en-US" sz="1400" dirty="0"/>
              <a:t> - </a:t>
            </a:r>
            <a:r>
              <a:rPr lang="en-US" sz="1400" dirty="0" err="1"/>
              <a:t>letos</a:t>
            </a:r>
            <a:r>
              <a:rPr lang="en-US" sz="1400" dirty="0"/>
              <a:t> le 2 </a:t>
            </a:r>
            <a:r>
              <a:rPr lang="en-US" sz="1400" dirty="0" err="1"/>
              <a:t>študentki</a:t>
            </a:r>
            <a:r>
              <a:rPr lang="en-US" sz="1400" dirty="0"/>
              <a:t> , </a:t>
            </a:r>
            <a:r>
              <a:rPr lang="en-US" sz="1400" dirty="0" err="1"/>
              <a:t>obe</a:t>
            </a:r>
            <a:r>
              <a:rPr lang="en-US" sz="1400" dirty="0"/>
              <a:t> PF RIN</a:t>
            </a:r>
          </a:p>
          <a:p>
            <a:pPr lvl="1"/>
            <a:r>
              <a:rPr lang="en-US" sz="1800" dirty="0" err="1"/>
              <a:t>Sodelovanje</a:t>
            </a:r>
            <a:r>
              <a:rPr lang="en-US" sz="1800" dirty="0"/>
              <a:t> s </a:t>
            </a:r>
            <a:r>
              <a:rPr lang="en-US" sz="1800" dirty="0" err="1"/>
              <a:t>svojo</a:t>
            </a:r>
            <a:r>
              <a:rPr lang="en-US" sz="1800" dirty="0"/>
              <a:t> </a:t>
            </a:r>
            <a:r>
              <a:rPr lang="en-US" sz="1800" dirty="0" err="1"/>
              <a:t>sekcijo</a:t>
            </a:r>
            <a:r>
              <a:rPr lang="en-US" sz="1800" dirty="0"/>
              <a:t> </a:t>
            </a:r>
            <a:r>
              <a:rPr lang="en-US" sz="1800" dirty="0" err="1"/>
              <a:t>na</a:t>
            </a:r>
            <a:r>
              <a:rPr lang="en-US" sz="1800" dirty="0"/>
              <a:t> </a:t>
            </a:r>
            <a:r>
              <a:rPr lang="en-US" sz="1800" dirty="0" err="1"/>
              <a:t>konferenci</a:t>
            </a:r>
            <a:r>
              <a:rPr lang="en-US" sz="1800" dirty="0"/>
              <a:t> STEAM COLAB </a:t>
            </a:r>
            <a:r>
              <a:rPr lang="en-US" sz="1800" dirty="0">
                <a:hlinkClick r:id="rId2"/>
              </a:rPr>
              <a:t>https://digitalna.uni-lj.si/steamcolab/</a:t>
            </a:r>
            <a:r>
              <a:rPr lang="en-US" sz="1800" dirty="0"/>
              <a:t> </a:t>
            </a:r>
          </a:p>
          <a:p>
            <a:r>
              <a:rPr lang="en-US" sz="2200" dirty="0"/>
              <a:t>S </a:t>
            </a:r>
            <a:r>
              <a:rPr lang="en-US" sz="2200" dirty="0" err="1"/>
              <a:t>programiranjem</a:t>
            </a:r>
            <a:r>
              <a:rPr lang="en-US" sz="2200" dirty="0"/>
              <a:t> v MATEMATIKO</a:t>
            </a:r>
          </a:p>
          <a:p>
            <a:pPr lvl="1"/>
            <a:r>
              <a:rPr lang="en-US" sz="1800" dirty="0" err="1"/>
              <a:t>Priprava</a:t>
            </a:r>
            <a:r>
              <a:rPr lang="en-US" sz="1800" dirty="0"/>
              <a:t> </a:t>
            </a:r>
            <a:r>
              <a:rPr lang="en-US" sz="1800" dirty="0" err="1"/>
              <a:t>samostojne</a:t>
            </a:r>
            <a:r>
              <a:rPr lang="en-US" sz="1800" dirty="0"/>
              <a:t> </a:t>
            </a:r>
            <a:r>
              <a:rPr lang="en-US" sz="1800" dirty="0" err="1"/>
              <a:t>spletne</a:t>
            </a:r>
            <a:r>
              <a:rPr lang="en-US" sz="1800" dirty="0"/>
              <a:t> </a:t>
            </a:r>
            <a:r>
              <a:rPr lang="en-US" sz="1800" dirty="0" err="1"/>
              <a:t>učilnice</a:t>
            </a:r>
            <a:r>
              <a:rPr lang="en-US" sz="1800" dirty="0"/>
              <a:t> za OŠ</a:t>
            </a:r>
          </a:p>
          <a:p>
            <a:pPr lvl="1"/>
            <a:r>
              <a:rPr lang="en-US" sz="1800" dirty="0" err="1"/>
              <a:t>Priprava</a:t>
            </a:r>
            <a:r>
              <a:rPr lang="en-US" sz="1800" dirty="0"/>
              <a:t> </a:t>
            </a:r>
            <a:r>
              <a:rPr lang="en-US" sz="1800" dirty="0" err="1"/>
              <a:t>samostojne</a:t>
            </a:r>
            <a:r>
              <a:rPr lang="en-US" sz="1800" dirty="0"/>
              <a:t> </a:t>
            </a:r>
            <a:r>
              <a:rPr lang="en-US" sz="1800" dirty="0" err="1"/>
              <a:t>spletne</a:t>
            </a:r>
            <a:r>
              <a:rPr lang="en-US" sz="1800" dirty="0"/>
              <a:t> </a:t>
            </a:r>
            <a:r>
              <a:rPr lang="en-US" sz="1800" dirty="0" err="1"/>
              <a:t>učilnice</a:t>
            </a:r>
            <a:r>
              <a:rPr lang="en-US" sz="1800" dirty="0"/>
              <a:t> za SŠ</a:t>
            </a:r>
          </a:p>
          <a:p>
            <a:pPr lvl="1"/>
            <a:r>
              <a:rPr lang="en-US" sz="1800" dirty="0" err="1"/>
              <a:t>Zbirka</a:t>
            </a:r>
            <a:r>
              <a:rPr lang="en-US" sz="1800" dirty="0"/>
              <a:t> </a:t>
            </a:r>
            <a:r>
              <a:rPr lang="en-US" sz="1800" dirty="0" err="1"/>
              <a:t>gradiv</a:t>
            </a:r>
            <a:r>
              <a:rPr lang="en-US" sz="1800" dirty="0"/>
              <a:t>: </a:t>
            </a:r>
            <a:r>
              <a:rPr lang="en-US" sz="1800" dirty="0" err="1"/>
              <a:t>na</a:t>
            </a:r>
            <a:r>
              <a:rPr lang="en-US" sz="1800" dirty="0"/>
              <a:t> </a:t>
            </a:r>
            <a:r>
              <a:rPr lang="en-US" sz="1800" dirty="0" err="1"/>
              <a:t>osnovi</a:t>
            </a:r>
            <a:r>
              <a:rPr lang="en-US" sz="1800" dirty="0"/>
              <a:t> </a:t>
            </a:r>
            <a:r>
              <a:rPr lang="en-US" sz="1800" dirty="0" err="1"/>
              <a:t>osnutkov</a:t>
            </a:r>
            <a:r>
              <a:rPr lang="en-US" sz="1800" dirty="0"/>
              <a:t> </a:t>
            </a:r>
            <a:r>
              <a:rPr lang="en-US" sz="1800" dirty="0" err="1"/>
              <a:t>gradiv</a:t>
            </a:r>
            <a:r>
              <a:rPr lang="en-US" sz="1800" dirty="0"/>
              <a:t> </a:t>
            </a:r>
            <a:r>
              <a:rPr lang="en-US" sz="1800" dirty="0" err="1"/>
              <a:t>iz</a:t>
            </a:r>
            <a:r>
              <a:rPr lang="en-US" sz="1800" dirty="0"/>
              <a:t> 2022 </a:t>
            </a:r>
            <a:r>
              <a:rPr lang="en-US" sz="1800" dirty="0" err="1"/>
              <a:t>pripraviti</a:t>
            </a:r>
            <a:r>
              <a:rPr lang="en-US" sz="1800" dirty="0"/>
              <a:t> </a:t>
            </a:r>
            <a:r>
              <a:rPr lang="en-US" sz="1800" dirty="0" err="1"/>
              <a:t>izboljšane</a:t>
            </a:r>
            <a:r>
              <a:rPr lang="en-US" sz="1800" dirty="0"/>
              <a:t> </a:t>
            </a:r>
            <a:r>
              <a:rPr lang="en-US" sz="1800" dirty="0" err="1"/>
              <a:t>različice</a:t>
            </a:r>
            <a:r>
              <a:rPr lang="en-US" sz="1800" dirty="0"/>
              <a:t> in </a:t>
            </a:r>
            <a:r>
              <a:rPr lang="en-US" sz="1800" dirty="0" err="1"/>
              <a:t>jih</a:t>
            </a:r>
            <a:r>
              <a:rPr lang="en-US" sz="1800" dirty="0"/>
              <a:t> po </a:t>
            </a:r>
            <a:r>
              <a:rPr lang="en-US" sz="1800" dirty="0" err="1"/>
              <a:t>možnosti</a:t>
            </a:r>
            <a:r>
              <a:rPr lang="en-US" sz="1800" dirty="0"/>
              <a:t> </a:t>
            </a:r>
            <a:r>
              <a:rPr lang="en-US" sz="1800" dirty="0" err="1"/>
              <a:t>tehnično</a:t>
            </a:r>
            <a:r>
              <a:rPr lang="en-US" sz="1800" dirty="0"/>
              <a:t> </a:t>
            </a:r>
            <a:r>
              <a:rPr lang="en-US" sz="1800" dirty="0" err="1"/>
              <a:t>realizrati</a:t>
            </a:r>
            <a:r>
              <a:rPr lang="en-US" sz="1800" dirty="0"/>
              <a:t> v </a:t>
            </a:r>
            <a:r>
              <a:rPr lang="en-US" sz="1800" dirty="0" err="1"/>
              <a:t>obliki</a:t>
            </a:r>
            <a:r>
              <a:rPr lang="en-US" sz="1800" dirty="0"/>
              <a:t> </a:t>
            </a:r>
            <a:r>
              <a:rPr lang="en-US" sz="1800" dirty="0" err="1"/>
              <a:t>primerni</a:t>
            </a:r>
            <a:r>
              <a:rPr lang="en-US" sz="1800" dirty="0"/>
              <a:t> za </a:t>
            </a:r>
            <a:r>
              <a:rPr lang="en-US" sz="1800" dirty="0" err="1"/>
              <a:t>objavo</a:t>
            </a:r>
            <a:r>
              <a:rPr lang="en-US" sz="1800" dirty="0"/>
              <a:t> </a:t>
            </a:r>
            <a:r>
              <a:rPr lang="en-US" sz="1800" dirty="0" err="1"/>
              <a:t>na</a:t>
            </a:r>
            <a:r>
              <a:rPr lang="en-US" sz="1800" dirty="0"/>
              <a:t> </a:t>
            </a:r>
            <a:r>
              <a:rPr lang="en-US" sz="1800" dirty="0">
                <a:hlinkClick r:id="rId3"/>
              </a:rPr>
              <a:t>https://lusy.fri.uni-lj.si/ucbenik/</a:t>
            </a:r>
            <a:r>
              <a:rPr lang="en-US" sz="1800" dirty="0"/>
              <a:t> </a:t>
            </a:r>
          </a:p>
          <a:p>
            <a:pPr lvl="1"/>
            <a:r>
              <a:rPr lang="en-US" sz="1800" dirty="0" err="1"/>
              <a:t>Izboljšati</a:t>
            </a:r>
            <a:r>
              <a:rPr lang="en-US" sz="1800" dirty="0"/>
              <a:t> in </a:t>
            </a:r>
            <a:r>
              <a:rPr lang="en-US" sz="1800" dirty="0" err="1"/>
              <a:t>nadgraditi</a:t>
            </a:r>
            <a:r>
              <a:rPr lang="en-US" sz="1800" dirty="0"/>
              <a:t> seminar (</a:t>
            </a:r>
            <a:r>
              <a:rPr lang="en-US" sz="1800" dirty="0" err="1"/>
              <a:t>osnovni</a:t>
            </a:r>
            <a:r>
              <a:rPr lang="en-US" sz="1800" dirty="0"/>
              <a:t>, </a:t>
            </a:r>
            <a:r>
              <a:rPr lang="en-US" sz="1800" dirty="0" err="1"/>
              <a:t>nadaljevaljni</a:t>
            </a:r>
            <a:r>
              <a:rPr lang="en-US" sz="1800" dirty="0"/>
              <a:t>)  (v </a:t>
            </a:r>
            <a:r>
              <a:rPr lang="en-US" sz="1800" dirty="0" err="1"/>
              <a:t>sklopu</a:t>
            </a:r>
            <a:r>
              <a:rPr lang="en-US" sz="1800" dirty="0"/>
              <a:t> </a:t>
            </a:r>
            <a:r>
              <a:rPr lang="en-US" sz="1800" dirty="0" err="1"/>
              <a:t>KATISa</a:t>
            </a:r>
            <a:r>
              <a:rPr lang="en-US" sz="1800" dirty="0"/>
              <a:t>?)</a:t>
            </a:r>
          </a:p>
          <a:p>
            <a:pPr lvl="1"/>
            <a:endParaRPr lang="sl-SI" sz="1800" dirty="0"/>
          </a:p>
        </p:txBody>
      </p:sp>
    </p:spTree>
    <p:extLst>
      <p:ext uri="{BB962C8B-B14F-4D97-AF65-F5344CB8AC3E}">
        <p14:creationId xmlns:p14="http://schemas.microsoft.com/office/powerpoint/2010/main" val="3768934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E35E6FF-CC4E-0EE3-D0A4-B2FB6C81E44B}"/>
              </a:ext>
            </a:extLst>
          </p:cNvPr>
          <p:cNvSpPr>
            <a:spLocks noGrp="1"/>
          </p:cNvSpPr>
          <p:nvPr>
            <p:ph type="title"/>
          </p:nvPr>
        </p:nvSpPr>
        <p:spPr/>
        <p:txBody>
          <a:bodyPr/>
          <a:lstStyle/>
          <a:p>
            <a:r>
              <a:rPr lang="en-US" dirty="0" err="1"/>
              <a:t>Ideje</a:t>
            </a:r>
            <a:r>
              <a:rPr lang="en-US" dirty="0"/>
              <a:t> za </a:t>
            </a:r>
            <a:r>
              <a:rPr lang="en-US" dirty="0" err="1"/>
              <a:t>naprej</a:t>
            </a:r>
            <a:r>
              <a:rPr lang="en-US" dirty="0"/>
              <a:t> / </a:t>
            </a:r>
            <a:r>
              <a:rPr lang="en-US" dirty="0" err="1"/>
              <a:t>težave</a:t>
            </a:r>
            <a:r>
              <a:rPr lang="en-US" dirty="0"/>
              <a:t>: </a:t>
            </a:r>
            <a:r>
              <a:rPr lang="en-US" dirty="0" err="1"/>
              <a:t>sredstva</a:t>
            </a:r>
            <a:r>
              <a:rPr lang="en-US" dirty="0"/>
              <a:t> (</a:t>
            </a:r>
            <a:r>
              <a:rPr lang="en-US" dirty="0" err="1"/>
              <a:t>predvsem</a:t>
            </a:r>
            <a:r>
              <a:rPr lang="en-US" dirty="0"/>
              <a:t> </a:t>
            </a:r>
            <a:r>
              <a:rPr lang="en-US" dirty="0" err="1"/>
              <a:t>ljudje</a:t>
            </a:r>
            <a:r>
              <a:rPr lang="en-US" dirty="0"/>
              <a:t>, </a:t>
            </a:r>
            <a:r>
              <a:rPr lang="en-US" dirty="0" err="1"/>
              <a:t>čas</a:t>
            </a:r>
            <a:r>
              <a:rPr lang="en-US" dirty="0"/>
              <a:t>, pa </a:t>
            </a:r>
            <a:r>
              <a:rPr lang="en-US" dirty="0" err="1"/>
              <a:t>tudi</a:t>
            </a:r>
            <a:r>
              <a:rPr lang="en-US" dirty="0"/>
              <a:t> finance …)</a:t>
            </a:r>
            <a:endParaRPr lang="sl-SI" dirty="0"/>
          </a:p>
        </p:txBody>
      </p:sp>
      <p:sp>
        <p:nvSpPr>
          <p:cNvPr id="3" name="Označba mesta vsebine 2">
            <a:extLst>
              <a:ext uri="{FF2B5EF4-FFF2-40B4-BE49-F238E27FC236}">
                <a16:creationId xmlns:a16="http://schemas.microsoft.com/office/drawing/2014/main" id="{37EF2003-5399-8A7D-52D6-02383871F02D}"/>
              </a:ext>
            </a:extLst>
          </p:cNvPr>
          <p:cNvSpPr>
            <a:spLocks noGrp="1"/>
          </p:cNvSpPr>
          <p:nvPr>
            <p:ph idx="1"/>
          </p:nvPr>
        </p:nvSpPr>
        <p:spPr/>
        <p:txBody>
          <a:bodyPr>
            <a:normAutofit fontScale="70000" lnSpcReduction="20000"/>
          </a:bodyPr>
          <a:lstStyle/>
          <a:p>
            <a:endParaRPr lang="en-US" sz="1800" dirty="0"/>
          </a:p>
          <a:p>
            <a:r>
              <a:rPr lang="en-US" sz="1800" dirty="0" err="1"/>
              <a:t>Delavnica</a:t>
            </a:r>
            <a:r>
              <a:rPr lang="en-US" sz="1800" dirty="0"/>
              <a:t>  "</a:t>
            </a:r>
            <a:r>
              <a:rPr lang="en-US" sz="1800" dirty="0" err="1"/>
              <a:t>Razvoj</a:t>
            </a:r>
            <a:r>
              <a:rPr lang="en-US" sz="1800" dirty="0"/>
              <a:t> </a:t>
            </a:r>
            <a:r>
              <a:rPr lang="en-US" sz="1800" dirty="0" err="1"/>
              <a:t>računalniškega</a:t>
            </a:r>
            <a:r>
              <a:rPr lang="en-US" sz="1800" dirty="0"/>
              <a:t> </a:t>
            </a:r>
            <a:r>
              <a:rPr lang="en-US" sz="1800" dirty="0" err="1"/>
              <a:t>mišljenja</a:t>
            </a:r>
            <a:r>
              <a:rPr lang="en-US" sz="1800" dirty="0"/>
              <a:t> od MINUT </a:t>
            </a:r>
            <a:r>
              <a:rPr lang="en-US" sz="1800" dirty="0" err="1"/>
              <a:t>problema</a:t>
            </a:r>
            <a:r>
              <a:rPr lang="en-US" sz="1800" dirty="0"/>
              <a:t> </a:t>
            </a:r>
            <a:r>
              <a:rPr lang="en-US" sz="1800" dirty="0" err="1"/>
              <a:t>preko</a:t>
            </a:r>
            <a:r>
              <a:rPr lang="en-US" sz="1800" dirty="0"/>
              <a:t> BOBER </a:t>
            </a:r>
            <a:r>
              <a:rPr lang="en-US" sz="1800" dirty="0" err="1"/>
              <a:t>obdelave</a:t>
            </a:r>
            <a:r>
              <a:rPr lang="en-US" sz="1800" dirty="0"/>
              <a:t> do </a:t>
            </a:r>
            <a:r>
              <a:rPr lang="en-US" sz="1800" dirty="0" err="1"/>
              <a:t>algoritma</a:t>
            </a:r>
            <a:r>
              <a:rPr lang="en-US" sz="1800" dirty="0"/>
              <a:t> za </a:t>
            </a:r>
            <a:r>
              <a:rPr lang="en-US" sz="1800" dirty="0" err="1"/>
              <a:t>izvedbo</a:t>
            </a:r>
            <a:r>
              <a:rPr lang="en-US" sz="1800" dirty="0"/>
              <a:t> </a:t>
            </a:r>
            <a:r>
              <a:rPr lang="en-US" sz="1800" dirty="0" err="1"/>
              <a:t>brez</a:t>
            </a:r>
            <a:r>
              <a:rPr lang="en-US" sz="1800" dirty="0"/>
              <a:t> </a:t>
            </a:r>
            <a:r>
              <a:rPr lang="en-US" sz="1800" dirty="0" err="1"/>
              <a:t>računalnika</a:t>
            </a:r>
            <a:r>
              <a:rPr lang="en-US" sz="1800" dirty="0"/>
              <a:t> </a:t>
            </a:r>
            <a:r>
              <a:rPr lang="en-US" sz="1800" dirty="0" err="1"/>
              <a:t>vse</a:t>
            </a:r>
            <a:r>
              <a:rPr lang="en-US" sz="1800" dirty="0"/>
              <a:t> do "</a:t>
            </a:r>
            <a:r>
              <a:rPr lang="en-US" sz="1800" dirty="0" err="1"/>
              <a:t>programabilnega</a:t>
            </a:r>
            <a:r>
              <a:rPr lang="en-US" sz="1800" dirty="0"/>
              <a:t>" </a:t>
            </a:r>
            <a:r>
              <a:rPr lang="en-US" sz="1800" dirty="0" err="1"/>
              <a:t>algoritma</a:t>
            </a:r>
            <a:r>
              <a:rPr lang="en-US" sz="1800" dirty="0"/>
              <a:t> in </a:t>
            </a:r>
            <a:r>
              <a:rPr lang="en-US" sz="1800" dirty="0" err="1"/>
              <a:t>realizacije</a:t>
            </a:r>
            <a:r>
              <a:rPr lang="en-US" sz="1800" dirty="0"/>
              <a:t> v </a:t>
            </a:r>
            <a:r>
              <a:rPr lang="en-US" sz="1800" dirty="0" err="1"/>
              <a:t>programskem</a:t>
            </a:r>
            <a:r>
              <a:rPr lang="en-US" sz="1800" dirty="0"/>
              <a:t> </a:t>
            </a:r>
            <a:r>
              <a:rPr lang="en-US" sz="1800" dirty="0" err="1"/>
              <a:t>jeziku</a:t>
            </a:r>
            <a:r>
              <a:rPr lang="en-US" sz="1800" dirty="0"/>
              <a:t> (</a:t>
            </a:r>
            <a:r>
              <a:rPr lang="en-US" sz="1800" dirty="0" err="1"/>
              <a:t>delčki</a:t>
            </a:r>
            <a:r>
              <a:rPr lang="en-US" sz="1800" dirty="0"/>
              <a:t> in </a:t>
            </a:r>
            <a:r>
              <a:rPr lang="en-US" sz="1800" dirty="0" err="1"/>
              <a:t>tekstovno</a:t>
            </a:r>
            <a:r>
              <a:rPr lang="en-US" sz="1800" dirty="0"/>
              <a:t>)" : </a:t>
            </a:r>
            <a:r>
              <a:rPr lang="en-US" sz="1800" dirty="0" err="1"/>
              <a:t>izdelava</a:t>
            </a:r>
            <a:r>
              <a:rPr lang="en-US" sz="1800" dirty="0"/>
              <a:t> </a:t>
            </a:r>
            <a:r>
              <a:rPr lang="en-US" sz="1800" dirty="0" err="1"/>
              <a:t>osnutkov</a:t>
            </a:r>
            <a:r>
              <a:rPr lang="en-US" sz="1800" dirty="0"/>
              <a:t> </a:t>
            </a:r>
            <a:r>
              <a:rPr lang="en-US" sz="1800" dirty="0" err="1"/>
              <a:t>učnih</a:t>
            </a:r>
            <a:r>
              <a:rPr lang="en-US" sz="1800" dirty="0"/>
              <a:t> </a:t>
            </a:r>
            <a:r>
              <a:rPr lang="en-US" sz="1800" dirty="0" err="1"/>
              <a:t>gradiv</a:t>
            </a:r>
            <a:endParaRPr lang="en-US" sz="1800" dirty="0"/>
          </a:p>
          <a:p>
            <a:pPr lvl="1"/>
            <a:r>
              <a:rPr lang="en-US" sz="1400" dirty="0"/>
              <a:t>15 - 20 </a:t>
            </a:r>
            <a:r>
              <a:rPr lang="en-US" sz="1400" dirty="0" err="1"/>
              <a:t>učiteljev</a:t>
            </a:r>
            <a:r>
              <a:rPr lang="en-US" sz="1400" dirty="0"/>
              <a:t>, ki </a:t>
            </a:r>
            <a:r>
              <a:rPr lang="en-US" sz="1400" dirty="0" err="1"/>
              <a:t>delajo</a:t>
            </a:r>
            <a:r>
              <a:rPr lang="en-US" sz="1400" dirty="0"/>
              <a:t> v </a:t>
            </a:r>
            <a:r>
              <a:rPr lang="en-US" sz="1400" dirty="0" err="1"/>
              <a:t>razvojnih</a:t>
            </a:r>
            <a:r>
              <a:rPr lang="en-US" sz="1400" dirty="0"/>
              <a:t> </a:t>
            </a:r>
            <a:r>
              <a:rPr lang="en-US" sz="1400" dirty="0" err="1"/>
              <a:t>trojkah</a:t>
            </a:r>
            <a:r>
              <a:rPr lang="en-US" sz="1400" dirty="0"/>
              <a:t> (</a:t>
            </a:r>
            <a:r>
              <a:rPr lang="en-US" sz="1400" dirty="0" err="1"/>
              <a:t>želja</a:t>
            </a:r>
            <a:r>
              <a:rPr lang="en-US" sz="1400" dirty="0"/>
              <a:t>: </a:t>
            </a:r>
            <a:r>
              <a:rPr lang="en-US" sz="1400" dirty="0" err="1"/>
              <a:t>vključiti</a:t>
            </a:r>
            <a:r>
              <a:rPr lang="en-US" sz="1400" dirty="0"/>
              <a:t> </a:t>
            </a:r>
            <a:r>
              <a:rPr lang="en-US" sz="1400" dirty="0" err="1"/>
              <a:t>tudi</a:t>
            </a:r>
            <a:r>
              <a:rPr lang="en-US" sz="1400" dirty="0"/>
              <a:t> </a:t>
            </a:r>
            <a:r>
              <a:rPr lang="en-US" sz="1400" dirty="0" err="1"/>
              <a:t>študente</a:t>
            </a:r>
            <a:r>
              <a:rPr lang="en-US" sz="1400" dirty="0"/>
              <a:t> </a:t>
            </a:r>
            <a:r>
              <a:rPr lang="en-US" sz="1400" dirty="0" err="1"/>
              <a:t>pedag</a:t>
            </a:r>
            <a:r>
              <a:rPr lang="en-US" sz="1400" dirty="0"/>
              <a:t>. in </a:t>
            </a:r>
            <a:r>
              <a:rPr lang="en-US" sz="1400" dirty="0" err="1"/>
              <a:t>rač</a:t>
            </a:r>
            <a:r>
              <a:rPr lang="en-US" sz="1400" dirty="0"/>
              <a:t>. </a:t>
            </a:r>
            <a:r>
              <a:rPr lang="en-US" sz="1400" dirty="0" err="1"/>
              <a:t>Fakultet</a:t>
            </a:r>
            <a:r>
              <a:rPr lang="en-US" sz="1400" dirty="0"/>
              <a:t> z MINUT in ROINJ </a:t>
            </a:r>
            <a:r>
              <a:rPr lang="en-US" sz="1400" dirty="0" err="1"/>
              <a:t>področij</a:t>
            </a:r>
            <a:r>
              <a:rPr lang="en-US" sz="1400" dirty="0"/>
              <a:t>)</a:t>
            </a:r>
          </a:p>
          <a:p>
            <a:pPr lvl="1"/>
            <a:endParaRPr lang="en-US" sz="1400" dirty="0"/>
          </a:p>
          <a:p>
            <a:r>
              <a:rPr lang="en-US" sz="1800" dirty="0" err="1"/>
              <a:t>Dodajanje</a:t>
            </a:r>
            <a:r>
              <a:rPr lang="en-US" sz="1800" dirty="0"/>
              <a:t> "</a:t>
            </a:r>
            <a:r>
              <a:rPr lang="en-US" sz="1800" dirty="0" err="1"/>
              <a:t>knjig</a:t>
            </a:r>
            <a:r>
              <a:rPr lang="en-US" sz="1800" dirty="0"/>
              <a:t> " </a:t>
            </a:r>
            <a:r>
              <a:rPr lang="en-US" sz="1800" dirty="0" err="1"/>
              <a:t>na</a:t>
            </a:r>
            <a:r>
              <a:rPr lang="en-US" sz="1800" dirty="0"/>
              <a:t> </a:t>
            </a:r>
            <a:r>
              <a:rPr lang="en-US" sz="1800" dirty="0">
                <a:hlinkClick r:id="rId2"/>
              </a:rPr>
              <a:t>https://lusy.fri.uni-lj.si/ucbenik/</a:t>
            </a:r>
            <a:r>
              <a:rPr lang="en-US" sz="1800" dirty="0"/>
              <a:t> </a:t>
            </a:r>
          </a:p>
          <a:p>
            <a:pPr lvl="1"/>
            <a:r>
              <a:rPr lang="en-US" sz="1400" dirty="0"/>
              <a:t>MINUT NAPOJ </a:t>
            </a:r>
            <a:r>
              <a:rPr lang="en-US" sz="1400" dirty="0" err="1"/>
              <a:t>knjižica</a:t>
            </a:r>
            <a:endParaRPr lang="en-US" sz="1400" dirty="0"/>
          </a:p>
          <a:p>
            <a:pPr lvl="1"/>
            <a:r>
              <a:rPr lang="en-US" sz="1400" dirty="0" err="1"/>
              <a:t>Knjižica</a:t>
            </a:r>
            <a:r>
              <a:rPr lang="en-US" sz="1400" dirty="0"/>
              <a:t> S </a:t>
            </a:r>
            <a:r>
              <a:rPr lang="en-US" sz="1400" dirty="0" err="1"/>
              <a:t>programiranjem</a:t>
            </a:r>
            <a:r>
              <a:rPr lang="en-US" sz="1400" dirty="0"/>
              <a:t> v </a:t>
            </a:r>
            <a:r>
              <a:rPr lang="en-US" sz="1400" dirty="0" err="1"/>
              <a:t>matematiko</a:t>
            </a:r>
            <a:r>
              <a:rPr lang="en-US" sz="1400" dirty="0"/>
              <a:t> </a:t>
            </a:r>
          </a:p>
          <a:p>
            <a:pPr lvl="1"/>
            <a:r>
              <a:rPr lang="en-US" sz="1400" dirty="0" err="1"/>
              <a:t>Knjižica</a:t>
            </a:r>
            <a:r>
              <a:rPr lang="en-US" sz="1400" dirty="0"/>
              <a:t> "</a:t>
            </a:r>
            <a:r>
              <a:rPr lang="en-US" sz="1400" dirty="0" err="1"/>
              <a:t>Razvor</a:t>
            </a:r>
            <a:r>
              <a:rPr lang="en-US" sz="1400" dirty="0"/>
              <a:t> </a:t>
            </a:r>
            <a:r>
              <a:rPr lang="en-US" sz="1400" dirty="0" err="1"/>
              <a:t>rač</a:t>
            </a:r>
            <a:r>
              <a:rPr lang="en-US" sz="1400" dirty="0"/>
              <a:t>. </a:t>
            </a:r>
            <a:r>
              <a:rPr lang="en-US" sz="1400" dirty="0" err="1"/>
              <a:t>Mišljenja</a:t>
            </a:r>
            <a:r>
              <a:rPr lang="en-US" sz="1400" dirty="0"/>
              <a:t> od MINUT </a:t>
            </a:r>
            <a:r>
              <a:rPr lang="en-US" sz="1400" dirty="0" err="1"/>
              <a:t>problema</a:t>
            </a:r>
            <a:r>
              <a:rPr lang="en-US" sz="1400" dirty="0"/>
              <a:t> </a:t>
            </a:r>
            <a:r>
              <a:rPr lang="en-US" sz="1400" dirty="0" err="1"/>
              <a:t>preko</a:t>
            </a:r>
            <a:r>
              <a:rPr lang="en-US" sz="1400" dirty="0"/>
              <a:t> </a:t>
            </a:r>
            <a:r>
              <a:rPr lang="en-US" sz="1400" dirty="0" err="1"/>
              <a:t>algoritma</a:t>
            </a:r>
            <a:r>
              <a:rPr lang="en-US" sz="1400" dirty="0"/>
              <a:t> do </a:t>
            </a:r>
            <a:r>
              <a:rPr lang="en-US" sz="1400" dirty="0" err="1"/>
              <a:t>programa</a:t>
            </a:r>
            <a:r>
              <a:rPr lang="en-US" sz="1400" dirty="0"/>
              <a:t>"</a:t>
            </a:r>
          </a:p>
          <a:p>
            <a:pPr lvl="1"/>
            <a:endParaRPr lang="en-US" sz="1400" dirty="0"/>
          </a:p>
          <a:p>
            <a:r>
              <a:rPr lang="en-US" sz="1800" dirty="0" err="1"/>
              <a:t>Diseminacija</a:t>
            </a:r>
            <a:endParaRPr lang="en-US" sz="1800" dirty="0"/>
          </a:p>
          <a:p>
            <a:pPr lvl="1"/>
            <a:r>
              <a:rPr lang="en-US" sz="3400" dirty="0"/>
              <a:t>??????</a:t>
            </a:r>
          </a:p>
          <a:p>
            <a:pPr lvl="1"/>
            <a:r>
              <a:rPr lang="en-US" sz="1400" dirty="0" err="1"/>
              <a:t>Najti</a:t>
            </a:r>
            <a:r>
              <a:rPr lang="en-US" sz="1400" dirty="0"/>
              <a:t> </a:t>
            </a:r>
            <a:r>
              <a:rPr lang="en-US" sz="1400" dirty="0" err="1"/>
              <a:t>načine</a:t>
            </a:r>
            <a:r>
              <a:rPr lang="en-US" sz="1400" dirty="0"/>
              <a:t>, </a:t>
            </a:r>
            <a:r>
              <a:rPr lang="en-US" sz="1400" dirty="0" err="1"/>
              <a:t>sredstva</a:t>
            </a:r>
            <a:r>
              <a:rPr lang="en-US" sz="1400" dirty="0"/>
              <a:t>, </a:t>
            </a:r>
            <a:r>
              <a:rPr lang="en-US" sz="1400" dirty="0" err="1"/>
              <a:t>čas</a:t>
            </a:r>
            <a:r>
              <a:rPr lang="en-US" sz="1400" dirty="0"/>
              <a:t> in </a:t>
            </a:r>
            <a:r>
              <a:rPr lang="en-US" sz="1400" dirty="0" err="1"/>
              <a:t>vse</a:t>
            </a:r>
            <a:r>
              <a:rPr lang="en-US" sz="1400" dirty="0"/>
              <a:t> </a:t>
            </a:r>
            <a:r>
              <a:rPr lang="en-US" sz="1400" dirty="0" err="1"/>
              <a:t>opravljeno</a:t>
            </a:r>
            <a:r>
              <a:rPr lang="en-US" sz="1400" dirty="0"/>
              <a:t> in </a:t>
            </a:r>
            <a:r>
              <a:rPr lang="en-US" sz="1400" dirty="0" err="1"/>
              <a:t>načrtovano</a:t>
            </a:r>
            <a:r>
              <a:rPr lang="en-US" sz="1400" dirty="0"/>
              <a:t> </a:t>
            </a:r>
            <a:r>
              <a:rPr lang="en-US" sz="1400" dirty="0" err="1"/>
              <a:t>delo</a:t>
            </a:r>
            <a:r>
              <a:rPr lang="en-US" sz="1400" dirty="0"/>
              <a:t> </a:t>
            </a:r>
            <a:r>
              <a:rPr lang="en-US" sz="1400" dirty="0" err="1"/>
              <a:t>prikazati</a:t>
            </a:r>
            <a:r>
              <a:rPr lang="en-US" sz="1400" dirty="0"/>
              <a:t> </a:t>
            </a:r>
            <a:r>
              <a:rPr lang="en-US" sz="1400" dirty="0" err="1"/>
              <a:t>širši</a:t>
            </a:r>
            <a:r>
              <a:rPr lang="en-US" sz="1400" dirty="0"/>
              <a:t> </a:t>
            </a:r>
            <a:r>
              <a:rPr lang="en-US" sz="1400" dirty="0" err="1"/>
              <a:t>skupnosti</a:t>
            </a:r>
            <a:r>
              <a:rPr lang="en-US" sz="1400" dirty="0"/>
              <a:t> </a:t>
            </a:r>
            <a:r>
              <a:rPr lang="en-US" sz="1400" dirty="0" err="1"/>
              <a:t>učiteljev</a:t>
            </a:r>
            <a:endParaRPr lang="en-US" sz="1400" dirty="0"/>
          </a:p>
          <a:p>
            <a:pPr lvl="1"/>
            <a:r>
              <a:rPr lang="en-US" sz="1400" dirty="0" err="1"/>
              <a:t>Navezava</a:t>
            </a:r>
            <a:r>
              <a:rPr lang="en-US" sz="1400" dirty="0"/>
              <a:t> </a:t>
            </a:r>
            <a:r>
              <a:rPr lang="en-US" sz="1400" dirty="0" err="1"/>
              <a:t>na</a:t>
            </a:r>
            <a:r>
              <a:rPr lang="en-US" sz="1400" dirty="0"/>
              <a:t> NAPOJ - </a:t>
            </a:r>
            <a:r>
              <a:rPr lang="en-US" sz="1400" dirty="0" err="1"/>
              <a:t>gradnja</a:t>
            </a:r>
            <a:r>
              <a:rPr lang="en-US" sz="1400" dirty="0"/>
              <a:t> </a:t>
            </a:r>
            <a:r>
              <a:rPr lang="en-US" sz="1400" dirty="0" err="1"/>
              <a:t>skupnosti</a:t>
            </a:r>
            <a:r>
              <a:rPr lang="en-US" sz="1400" dirty="0"/>
              <a:t>!</a:t>
            </a:r>
          </a:p>
          <a:p>
            <a:pPr marL="457200" lvl="1" indent="0">
              <a:buNone/>
            </a:pPr>
            <a:endParaRPr lang="sl-SI" sz="1800" dirty="0"/>
          </a:p>
        </p:txBody>
      </p:sp>
    </p:spTree>
    <p:extLst>
      <p:ext uri="{BB962C8B-B14F-4D97-AF65-F5344CB8AC3E}">
        <p14:creationId xmlns:p14="http://schemas.microsoft.com/office/powerpoint/2010/main" val="1313378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7" name="Freeform: Shape 10">
            <a:extLst>
              <a:ext uri="{FF2B5EF4-FFF2-40B4-BE49-F238E27FC236}">
                <a16:creationId xmlns:a16="http://schemas.microsoft.com/office/drawing/2014/main" id="{A6EF5A53-0A64-4CA5-B9C7-1CB97CB5C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28" name="Freeform: Shape 12">
            <a:extLst>
              <a:ext uri="{FF2B5EF4-FFF2-40B4-BE49-F238E27FC236}">
                <a16:creationId xmlns:a16="http://schemas.microsoft.com/office/drawing/2014/main" id="{34ABFBEA-4EB0-4D02-A2C0-1733CD3D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29" name="Freeform: Shape 14">
            <a:extLst>
              <a:ext uri="{FF2B5EF4-FFF2-40B4-BE49-F238E27FC236}">
                <a16:creationId xmlns:a16="http://schemas.microsoft.com/office/drawing/2014/main" id="{19E083F6-57F4-487B-A766-EA0462B1E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useBgFill="1">
        <p:nvSpPr>
          <p:cNvPr id="30" name="Rectangle 16">
            <a:extLst>
              <a:ext uri="{FF2B5EF4-FFF2-40B4-BE49-F238E27FC236}">
                <a16:creationId xmlns:a16="http://schemas.microsoft.com/office/drawing/2014/main" id="{7A18C9FB-EC4C-4DAE-8F7D-C6E5AF607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4" name="Naslov 3">
            <a:extLst>
              <a:ext uri="{FF2B5EF4-FFF2-40B4-BE49-F238E27FC236}">
                <a16:creationId xmlns:a16="http://schemas.microsoft.com/office/drawing/2014/main" id="{72194FA5-0047-EC04-5187-22D896CFDA36}"/>
              </a:ext>
            </a:extLst>
          </p:cNvPr>
          <p:cNvSpPr>
            <a:spLocks noGrp="1"/>
          </p:cNvSpPr>
          <p:nvPr>
            <p:ph type="title"/>
          </p:nvPr>
        </p:nvSpPr>
        <p:spPr>
          <a:xfrm>
            <a:off x="6858000" y="753765"/>
            <a:ext cx="4572000" cy="3056235"/>
          </a:xfrm>
        </p:spPr>
        <p:txBody>
          <a:bodyPr vert="horz" lIns="91440" tIns="45720" rIns="91440" bIns="45720" rtlCol="0" anchor="b">
            <a:normAutofit/>
          </a:bodyPr>
          <a:lstStyle/>
          <a:p>
            <a:r>
              <a:rPr lang="en-US" sz="4400" kern="1200" dirty="0" err="1">
                <a:solidFill>
                  <a:schemeClr val="tx1"/>
                </a:solidFill>
                <a:latin typeface="+mj-lt"/>
                <a:ea typeface="+mj-ea"/>
                <a:cs typeface="+mj-cs"/>
              </a:rPr>
              <a:t>Pregled</a:t>
            </a:r>
            <a:r>
              <a:rPr lang="en-US" sz="4400" kern="1200" dirty="0">
                <a:solidFill>
                  <a:schemeClr val="tx1"/>
                </a:solidFill>
                <a:latin typeface="+mj-lt"/>
                <a:ea typeface="+mj-ea"/>
                <a:cs typeface="+mj-cs"/>
              </a:rPr>
              <a:t> </a:t>
            </a:r>
            <a:r>
              <a:rPr lang="en-US" sz="4400" kern="1200" dirty="0" err="1">
                <a:solidFill>
                  <a:schemeClr val="tx1"/>
                </a:solidFill>
                <a:latin typeface="+mj-lt"/>
                <a:ea typeface="+mj-ea"/>
                <a:cs typeface="+mj-cs"/>
              </a:rPr>
              <a:t>lanskih</a:t>
            </a:r>
            <a:r>
              <a:rPr lang="en-US" sz="4400" kern="1200" dirty="0">
                <a:solidFill>
                  <a:schemeClr val="tx1"/>
                </a:solidFill>
                <a:latin typeface="+mj-lt"/>
                <a:ea typeface="+mj-ea"/>
                <a:cs typeface="+mj-cs"/>
              </a:rPr>
              <a:t> </a:t>
            </a:r>
            <a:r>
              <a:rPr lang="en-US" sz="4400" kern="1200" dirty="0" err="1">
                <a:solidFill>
                  <a:schemeClr val="tx1"/>
                </a:solidFill>
                <a:latin typeface="+mj-lt"/>
                <a:ea typeface="+mj-ea"/>
                <a:cs typeface="+mj-cs"/>
              </a:rPr>
              <a:t>aktivnosti</a:t>
            </a:r>
            <a:r>
              <a:rPr lang="en-US" sz="4400" kern="1200" dirty="0">
                <a:solidFill>
                  <a:schemeClr val="tx1"/>
                </a:solidFill>
                <a:latin typeface="+mj-lt"/>
                <a:ea typeface="+mj-ea"/>
                <a:cs typeface="+mj-cs"/>
              </a:rPr>
              <a:t> (</a:t>
            </a:r>
            <a:r>
              <a:rPr lang="en-US" sz="4400" kern="1200" dirty="0" err="1">
                <a:solidFill>
                  <a:schemeClr val="tx1"/>
                </a:solidFill>
                <a:latin typeface="+mj-lt"/>
                <a:ea typeface="+mj-ea"/>
                <a:cs typeface="+mj-cs"/>
              </a:rPr>
              <a:t>avgust</a:t>
            </a:r>
            <a:r>
              <a:rPr lang="en-US" sz="4400" kern="1200" dirty="0">
                <a:solidFill>
                  <a:schemeClr val="tx1"/>
                </a:solidFill>
                <a:latin typeface="+mj-lt"/>
                <a:ea typeface="+mj-ea"/>
                <a:cs typeface="+mj-cs"/>
              </a:rPr>
              <a:t> 2022 - </a:t>
            </a:r>
            <a:r>
              <a:rPr lang="en-US" sz="4400" kern="1200" dirty="0" err="1">
                <a:solidFill>
                  <a:schemeClr val="tx1"/>
                </a:solidFill>
                <a:latin typeface="+mj-lt"/>
                <a:ea typeface="+mj-ea"/>
                <a:cs typeface="+mj-cs"/>
              </a:rPr>
              <a:t>jan</a:t>
            </a:r>
            <a:r>
              <a:rPr lang="en-US" sz="4400" kern="1200" dirty="0">
                <a:solidFill>
                  <a:schemeClr val="tx1"/>
                </a:solidFill>
                <a:latin typeface="+mj-lt"/>
                <a:ea typeface="+mj-ea"/>
                <a:cs typeface="+mj-cs"/>
              </a:rPr>
              <a:t> 2023)</a:t>
            </a:r>
          </a:p>
        </p:txBody>
      </p:sp>
      <p:sp>
        <p:nvSpPr>
          <p:cNvPr id="5" name="Označba mesta besedila 4">
            <a:extLst>
              <a:ext uri="{FF2B5EF4-FFF2-40B4-BE49-F238E27FC236}">
                <a16:creationId xmlns:a16="http://schemas.microsoft.com/office/drawing/2014/main" id="{E026595C-8EBD-5961-9F14-19DE1D1F282C}"/>
              </a:ext>
            </a:extLst>
          </p:cNvPr>
          <p:cNvSpPr>
            <a:spLocks noGrp="1"/>
          </p:cNvSpPr>
          <p:nvPr>
            <p:ph type="body" idx="1"/>
          </p:nvPr>
        </p:nvSpPr>
        <p:spPr>
          <a:xfrm>
            <a:off x="6857999" y="4571999"/>
            <a:ext cx="4571999" cy="1524000"/>
          </a:xfrm>
        </p:spPr>
        <p:txBody>
          <a:bodyPr vert="horz" lIns="91440" tIns="45720" rIns="91440" bIns="45720" rtlCol="0">
            <a:normAutofit/>
          </a:bodyPr>
          <a:lstStyle/>
          <a:p>
            <a:endParaRPr lang="en-US" sz="2400" kern="1200">
              <a:solidFill>
                <a:schemeClr val="tx1">
                  <a:alpha val="70000"/>
                </a:schemeClr>
              </a:solidFill>
              <a:latin typeface="+mn-lt"/>
              <a:ea typeface="+mn-ea"/>
              <a:cs typeface="+mn-cs"/>
            </a:endParaRPr>
          </a:p>
        </p:txBody>
      </p:sp>
      <p:pic>
        <p:nvPicPr>
          <p:cNvPr id="31" name="Picture 6">
            <a:extLst>
              <a:ext uri="{FF2B5EF4-FFF2-40B4-BE49-F238E27FC236}">
                <a16:creationId xmlns:a16="http://schemas.microsoft.com/office/drawing/2014/main" id="{92C0341D-9982-7EF1-0C82-E392A5F498F9}"/>
              </a:ext>
            </a:extLst>
          </p:cNvPr>
          <p:cNvPicPr>
            <a:picLocks noChangeAspect="1"/>
          </p:cNvPicPr>
          <p:nvPr/>
        </p:nvPicPr>
        <p:blipFill rotWithShape="1">
          <a:blip r:embed="rId2"/>
          <a:srcRect l="6673" r="41270" b="-1"/>
          <a:stretch/>
        </p:blipFill>
        <p:spPr>
          <a:xfrm>
            <a:off x="2" y="10"/>
            <a:ext cx="5578823" cy="6028246"/>
          </a:xfrm>
          <a:custGeom>
            <a:avLst/>
            <a:gdLst/>
            <a:ahLst/>
            <a:cxnLst/>
            <a:rect l="l" t="t" r="r" b="b"/>
            <a:pathLst>
              <a:path w="5578823" h="6028256">
                <a:moveTo>
                  <a:pt x="0" y="0"/>
                </a:moveTo>
                <a:lnTo>
                  <a:pt x="3897606" y="0"/>
                </a:lnTo>
                <a:lnTo>
                  <a:pt x="4274232" y="360545"/>
                </a:lnTo>
                <a:cubicBezTo>
                  <a:pt x="4408856" y="488910"/>
                  <a:pt x="4542134" y="615181"/>
                  <a:pt x="4673934" y="738354"/>
                </a:cubicBezTo>
                <a:cubicBezTo>
                  <a:pt x="5042663" y="1082881"/>
                  <a:pt x="5282330" y="1428108"/>
                  <a:pt x="5421862" y="1773839"/>
                </a:cubicBezTo>
                <a:cubicBezTo>
                  <a:pt x="5631101" y="2292214"/>
                  <a:pt x="5614731" y="2811325"/>
                  <a:pt x="5469198" y="3329255"/>
                </a:cubicBezTo>
                <a:cubicBezTo>
                  <a:pt x="5323662" y="3847185"/>
                  <a:pt x="5048962" y="4363935"/>
                  <a:pt x="4741546" y="4877588"/>
                </a:cubicBezTo>
                <a:cubicBezTo>
                  <a:pt x="4027238" y="6071494"/>
                  <a:pt x="2764972" y="6102970"/>
                  <a:pt x="1325600" y="5980388"/>
                </a:cubicBezTo>
                <a:cubicBezTo>
                  <a:pt x="903947" y="5944442"/>
                  <a:pt x="499735" y="5907589"/>
                  <a:pt x="137593" y="5804042"/>
                </a:cubicBezTo>
                <a:lnTo>
                  <a:pt x="0" y="5760161"/>
                </a:lnTo>
                <a:close/>
              </a:path>
            </a:pathLst>
          </a:custGeom>
        </p:spPr>
      </p:pic>
      <p:sp>
        <p:nvSpPr>
          <p:cNvPr id="32" name="Freeform: Shape 18">
            <a:extLst>
              <a:ext uri="{FF2B5EF4-FFF2-40B4-BE49-F238E27FC236}">
                <a16:creationId xmlns:a16="http://schemas.microsoft.com/office/drawing/2014/main" id="{B47A9921-6509-49C2-BEBF-924F280660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704117" cy="6096000"/>
          </a:xfrm>
          <a:custGeom>
            <a:avLst/>
            <a:gdLst>
              <a:gd name="connsiteX0" fmla="*/ 0 w 5704117"/>
              <a:gd name="connsiteY0" fmla="*/ 0 h 6096000"/>
              <a:gd name="connsiteX1" fmla="*/ 4562795 w 5704117"/>
              <a:gd name="connsiteY1" fmla="*/ 0 h 6096000"/>
              <a:gd name="connsiteX2" fmla="*/ 4721192 w 5704117"/>
              <a:gd name="connsiteY2" fmla="*/ 133595 h 6096000"/>
              <a:gd name="connsiteX3" fmla="*/ 5467522 w 5704117"/>
              <a:gd name="connsiteY3" fmla="*/ 1054328 h 6096000"/>
              <a:gd name="connsiteX4" fmla="*/ 5538873 w 5704117"/>
              <a:gd name="connsiteY4" fmla="*/ 2897564 h 6096000"/>
              <a:gd name="connsiteX5" fmla="*/ 4442050 w 5704117"/>
              <a:gd name="connsiteY5" fmla="*/ 4732407 h 6096000"/>
              <a:gd name="connsiteX6" fmla="*/ 93046 w 5704117"/>
              <a:gd name="connsiteY6" fmla="*/ 6082857 h 6096000"/>
              <a:gd name="connsiteX7" fmla="*/ 0 w 5704117"/>
              <a:gd name="connsiteY7" fmla="*/ 6078450 h 6096000"/>
              <a:gd name="connsiteX0" fmla="*/ 4562795 w 5704117"/>
              <a:gd name="connsiteY0" fmla="*/ 0 h 6096000"/>
              <a:gd name="connsiteX1" fmla="*/ 4721192 w 5704117"/>
              <a:gd name="connsiteY1" fmla="*/ 133595 h 6096000"/>
              <a:gd name="connsiteX2" fmla="*/ 5467522 w 5704117"/>
              <a:gd name="connsiteY2" fmla="*/ 1054328 h 6096000"/>
              <a:gd name="connsiteX3" fmla="*/ 5538873 w 5704117"/>
              <a:gd name="connsiteY3" fmla="*/ 2897564 h 6096000"/>
              <a:gd name="connsiteX4" fmla="*/ 4442050 w 5704117"/>
              <a:gd name="connsiteY4" fmla="*/ 4732407 h 6096000"/>
              <a:gd name="connsiteX5" fmla="*/ 93046 w 5704117"/>
              <a:gd name="connsiteY5" fmla="*/ 6082857 h 6096000"/>
              <a:gd name="connsiteX6" fmla="*/ 0 w 5704117"/>
              <a:gd name="connsiteY6" fmla="*/ 6078450 h 6096000"/>
              <a:gd name="connsiteX7" fmla="*/ 91440 w 5704117"/>
              <a:gd name="connsiteY7" fmla="*/ 91440 h 6096000"/>
              <a:gd name="connsiteX0" fmla="*/ 4562795 w 5704117"/>
              <a:gd name="connsiteY0" fmla="*/ 0 h 6096000"/>
              <a:gd name="connsiteX1" fmla="*/ 4721192 w 5704117"/>
              <a:gd name="connsiteY1" fmla="*/ 133595 h 6096000"/>
              <a:gd name="connsiteX2" fmla="*/ 5467522 w 5704117"/>
              <a:gd name="connsiteY2" fmla="*/ 1054328 h 6096000"/>
              <a:gd name="connsiteX3" fmla="*/ 5538873 w 5704117"/>
              <a:gd name="connsiteY3" fmla="*/ 2897564 h 6096000"/>
              <a:gd name="connsiteX4" fmla="*/ 4442050 w 5704117"/>
              <a:gd name="connsiteY4" fmla="*/ 4732407 h 6096000"/>
              <a:gd name="connsiteX5" fmla="*/ 93046 w 5704117"/>
              <a:gd name="connsiteY5" fmla="*/ 6082857 h 6096000"/>
              <a:gd name="connsiteX6" fmla="*/ 0 w 5704117"/>
              <a:gd name="connsiteY6" fmla="*/ 6078450 h 60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4117" h="6096000">
                <a:moveTo>
                  <a:pt x="4562795" y="0"/>
                </a:moveTo>
                <a:lnTo>
                  <a:pt x="4721192" y="133595"/>
                </a:lnTo>
                <a:cubicBezTo>
                  <a:pt x="5067135" y="440105"/>
                  <a:pt x="5309779" y="747048"/>
                  <a:pt x="5467522" y="1054328"/>
                </a:cubicBezTo>
                <a:cubicBezTo>
                  <a:pt x="5782917" y="1668625"/>
                  <a:pt x="5758242" y="2283795"/>
                  <a:pt x="5538873" y="2897564"/>
                </a:cubicBezTo>
                <a:cubicBezTo>
                  <a:pt x="5319500" y="3511334"/>
                  <a:pt x="4905433" y="4123706"/>
                  <a:pt x="4442050" y="4732407"/>
                </a:cubicBezTo>
                <a:cubicBezTo>
                  <a:pt x="3499930" y="5970384"/>
                  <a:pt x="1925433" y="6153690"/>
                  <a:pt x="93046" y="6082857"/>
                </a:cubicBezTo>
                <a:lnTo>
                  <a:pt x="0" y="6078450"/>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Avenir Next LT Pro Light"/>
            </a:endParaRPr>
          </a:p>
        </p:txBody>
      </p:sp>
    </p:spTree>
    <p:extLst>
      <p:ext uri="{BB962C8B-B14F-4D97-AF65-F5344CB8AC3E}">
        <p14:creationId xmlns:p14="http://schemas.microsoft.com/office/powerpoint/2010/main" val="1624013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A6EF5A53-0A64-4CA5-B9C7-1CB97CB5C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39" name="Freeform: Shape 38">
            <a:extLst>
              <a:ext uri="{FF2B5EF4-FFF2-40B4-BE49-F238E27FC236}">
                <a16:creationId xmlns:a16="http://schemas.microsoft.com/office/drawing/2014/main" id="{34ABFBEA-4EB0-4D02-A2C0-1733CD3D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41" name="Freeform: Shape 40">
            <a:extLst>
              <a:ext uri="{FF2B5EF4-FFF2-40B4-BE49-F238E27FC236}">
                <a16:creationId xmlns:a16="http://schemas.microsoft.com/office/drawing/2014/main" id="{19E083F6-57F4-487B-A766-EA0462B1E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useBgFill="1">
        <p:nvSpPr>
          <p:cNvPr id="43" name="Rectangle 42">
            <a:extLst>
              <a:ext uri="{FF2B5EF4-FFF2-40B4-BE49-F238E27FC236}">
                <a16:creationId xmlns:a16="http://schemas.microsoft.com/office/drawing/2014/main" id="{7A18C9FB-EC4C-4DAE-8F7D-C6E5AF607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31" name="Picture 6">
            <a:extLst>
              <a:ext uri="{FF2B5EF4-FFF2-40B4-BE49-F238E27FC236}">
                <a16:creationId xmlns:a16="http://schemas.microsoft.com/office/drawing/2014/main" id="{92C0341D-9982-7EF1-0C82-E392A5F498F9}"/>
              </a:ext>
            </a:extLst>
          </p:cNvPr>
          <p:cNvPicPr>
            <a:picLocks noChangeAspect="1"/>
          </p:cNvPicPr>
          <p:nvPr/>
        </p:nvPicPr>
        <p:blipFill rotWithShape="1">
          <a:blip r:embed="rId2"/>
          <a:srcRect t="125"/>
          <a:stretch/>
        </p:blipFill>
        <p:spPr>
          <a:xfrm>
            <a:off x="20" y="10"/>
            <a:ext cx="12207220" cy="6857990"/>
          </a:xfrm>
          <a:prstGeom prst="rect">
            <a:avLst/>
          </a:prstGeom>
        </p:spPr>
      </p:pic>
      <p:sp>
        <p:nvSpPr>
          <p:cNvPr id="45" name="Rectangle 44">
            <a:extLst>
              <a:ext uri="{FF2B5EF4-FFF2-40B4-BE49-F238E27FC236}">
                <a16:creationId xmlns:a16="http://schemas.microsoft.com/office/drawing/2014/main" id="{5E698B96-C345-4CAB-9657-02BD17A194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alpha val="30000"/>
                </a:schemeClr>
              </a:gs>
              <a:gs pos="33000">
                <a:schemeClr val="bg1">
                  <a:alpha val="20000"/>
                </a:schemeClr>
              </a:gs>
              <a:gs pos="0">
                <a:schemeClr val="bg1">
                  <a:alpha val="0"/>
                </a:schemeClr>
              </a:gs>
              <a:gs pos="100000">
                <a:schemeClr val="bg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Naslov 3">
            <a:extLst>
              <a:ext uri="{FF2B5EF4-FFF2-40B4-BE49-F238E27FC236}">
                <a16:creationId xmlns:a16="http://schemas.microsoft.com/office/drawing/2014/main" id="{72194FA5-0047-EC04-5187-22D896CFDA36}"/>
              </a:ext>
            </a:extLst>
          </p:cNvPr>
          <p:cNvSpPr>
            <a:spLocks noGrp="1"/>
          </p:cNvSpPr>
          <p:nvPr>
            <p:ph type="title"/>
          </p:nvPr>
        </p:nvSpPr>
        <p:spPr>
          <a:xfrm>
            <a:off x="762000" y="762000"/>
            <a:ext cx="3810000" cy="3048000"/>
          </a:xfrm>
        </p:spPr>
        <p:txBody>
          <a:bodyPr vert="horz" lIns="91440" tIns="45720" rIns="91440" bIns="45720" rtlCol="0" anchor="b">
            <a:normAutofit/>
          </a:bodyPr>
          <a:lstStyle/>
          <a:p>
            <a:r>
              <a:rPr lang="en-US" sz="4400" kern="1200" dirty="0">
                <a:solidFill>
                  <a:schemeClr val="tx1"/>
                </a:solidFill>
                <a:latin typeface="+mj-lt"/>
                <a:ea typeface="+mj-ea"/>
                <a:cs typeface="+mj-cs"/>
              </a:rPr>
              <a:t>Video </a:t>
            </a:r>
            <a:r>
              <a:rPr lang="en-US" sz="4400" kern="1200" dirty="0" err="1">
                <a:solidFill>
                  <a:schemeClr val="tx1"/>
                </a:solidFill>
                <a:latin typeface="+mj-lt"/>
                <a:ea typeface="+mj-ea"/>
                <a:cs typeface="+mj-cs"/>
              </a:rPr>
              <a:t>posnetki</a:t>
            </a:r>
            <a:r>
              <a:rPr lang="en-US" sz="4400" kern="1200" dirty="0">
                <a:solidFill>
                  <a:schemeClr val="tx1"/>
                </a:solidFill>
                <a:latin typeface="+mj-lt"/>
                <a:ea typeface="+mj-ea"/>
                <a:cs typeface="+mj-cs"/>
              </a:rPr>
              <a:t> </a:t>
            </a:r>
            <a:r>
              <a:rPr lang="en-US" sz="4400" kern="1200" dirty="0" err="1">
                <a:solidFill>
                  <a:schemeClr val="tx1"/>
                </a:solidFill>
                <a:latin typeface="+mj-lt"/>
                <a:ea typeface="+mj-ea"/>
                <a:cs typeface="+mj-cs"/>
              </a:rPr>
              <a:t>seminarjev</a:t>
            </a:r>
            <a:endParaRPr lang="en-US" sz="4400" kern="1200" dirty="0">
              <a:solidFill>
                <a:schemeClr val="tx1"/>
              </a:solidFill>
              <a:latin typeface="+mj-lt"/>
              <a:ea typeface="+mj-ea"/>
              <a:cs typeface="+mj-cs"/>
            </a:endParaRPr>
          </a:p>
        </p:txBody>
      </p:sp>
      <p:sp>
        <p:nvSpPr>
          <p:cNvPr id="5" name="Označba mesta besedila 4">
            <a:extLst>
              <a:ext uri="{FF2B5EF4-FFF2-40B4-BE49-F238E27FC236}">
                <a16:creationId xmlns:a16="http://schemas.microsoft.com/office/drawing/2014/main" id="{E026595C-8EBD-5961-9F14-19DE1D1F282C}"/>
              </a:ext>
            </a:extLst>
          </p:cNvPr>
          <p:cNvSpPr>
            <a:spLocks noGrp="1"/>
          </p:cNvSpPr>
          <p:nvPr>
            <p:ph type="body" idx="1"/>
          </p:nvPr>
        </p:nvSpPr>
        <p:spPr>
          <a:xfrm>
            <a:off x="762000" y="4083733"/>
            <a:ext cx="3810000" cy="1524000"/>
          </a:xfrm>
        </p:spPr>
        <p:txBody>
          <a:bodyPr vert="horz" lIns="91440" tIns="45720" rIns="91440" bIns="45720" rtlCol="0">
            <a:normAutofit/>
          </a:bodyPr>
          <a:lstStyle/>
          <a:p>
            <a:endParaRPr lang="en-US" sz="2400" kern="1200">
              <a:solidFill>
                <a:schemeClr val="tx1">
                  <a:alpha val="70000"/>
                </a:schemeClr>
              </a:solidFill>
              <a:latin typeface="+mn-lt"/>
              <a:ea typeface="+mn-ea"/>
              <a:cs typeface="+mn-cs"/>
            </a:endParaRPr>
          </a:p>
        </p:txBody>
      </p:sp>
    </p:spTree>
    <p:extLst>
      <p:ext uri="{BB962C8B-B14F-4D97-AF65-F5344CB8AC3E}">
        <p14:creationId xmlns:p14="http://schemas.microsoft.com/office/powerpoint/2010/main" val="3777026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757331F-6FC3-242A-9FDA-0499FB2E539D}"/>
              </a:ext>
            </a:extLst>
          </p:cNvPr>
          <p:cNvSpPr>
            <a:spLocks noGrp="1"/>
          </p:cNvSpPr>
          <p:nvPr>
            <p:ph type="title"/>
          </p:nvPr>
        </p:nvSpPr>
        <p:spPr/>
        <p:txBody>
          <a:bodyPr/>
          <a:lstStyle/>
          <a:p>
            <a:r>
              <a:rPr lang="en-US" dirty="0"/>
              <a:t>Video </a:t>
            </a:r>
            <a:r>
              <a:rPr lang="en-US" dirty="0" err="1"/>
              <a:t>posnetki</a:t>
            </a:r>
            <a:r>
              <a:rPr lang="en-US" dirty="0"/>
              <a:t> </a:t>
            </a:r>
            <a:r>
              <a:rPr lang="en-US" dirty="0" err="1"/>
              <a:t>seminarjev</a:t>
            </a:r>
            <a:endParaRPr lang="sl-SI" dirty="0"/>
          </a:p>
        </p:txBody>
      </p:sp>
      <p:pic>
        <p:nvPicPr>
          <p:cNvPr id="4" name="Označba mesta vsebine 3">
            <a:extLst>
              <a:ext uri="{FF2B5EF4-FFF2-40B4-BE49-F238E27FC236}">
                <a16:creationId xmlns:a16="http://schemas.microsoft.com/office/drawing/2014/main" id="{20877345-CBBE-EF6D-0966-51117168328C}"/>
              </a:ext>
            </a:extLst>
          </p:cNvPr>
          <p:cNvPicPr>
            <a:picLocks noGrp="1" noChangeAspect="1"/>
          </p:cNvPicPr>
          <p:nvPr>
            <p:ph idx="1"/>
          </p:nvPr>
        </p:nvPicPr>
        <p:blipFill>
          <a:blip r:embed="rId2"/>
          <a:stretch>
            <a:fillRect/>
          </a:stretch>
        </p:blipFill>
        <p:spPr>
          <a:xfrm>
            <a:off x="1003967" y="2107184"/>
            <a:ext cx="10184066" cy="3817938"/>
          </a:xfrm>
          <a:prstGeom prst="rect">
            <a:avLst/>
          </a:prstGeom>
        </p:spPr>
      </p:pic>
      <p:sp>
        <p:nvSpPr>
          <p:cNvPr id="6" name="PoljeZBesedilom 5">
            <a:extLst>
              <a:ext uri="{FF2B5EF4-FFF2-40B4-BE49-F238E27FC236}">
                <a16:creationId xmlns:a16="http://schemas.microsoft.com/office/drawing/2014/main" id="{1DDD7812-E76F-5F21-B1F2-7555CF56FF76}"/>
              </a:ext>
            </a:extLst>
          </p:cNvPr>
          <p:cNvSpPr txBox="1"/>
          <p:nvPr/>
        </p:nvSpPr>
        <p:spPr>
          <a:xfrm>
            <a:off x="333248" y="6262547"/>
            <a:ext cx="7989665" cy="369332"/>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r>
              <a:rPr lang="sl-SI" dirty="0"/>
              <a:t>https://www.youtube.com/@webinarji-izzivipoucevanja3720/playlists</a:t>
            </a:r>
          </a:p>
        </p:txBody>
      </p:sp>
      <p:pic>
        <p:nvPicPr>
          <p:cNvPr id="8" name="Slika 7">
            <a:extLst>
              <a:ext uri="{FF2B5EF4-FFF2-40B4-BE49-F238E27FC236}">
                <a16:creationId xmlns:a16="http://schemas.microsoft.com/office/drawing/2014/main" id="{F988C491-33BA-80A9-D0DA-FCF35CC12360}"/>
              </a:ext>
            </a:extLst>
          </p:cNvPr>
          <p:cNvPicPr>
            <a:picLocks noChangeAspect="1"/>
          </p:cNvPicPr>
          <p:nvPr/>
        </p:nvPicPr>
        <p:blipFill>
          <a:blip r:embed="rId3"/>
          <a:stretch>
            <a:fillRect/>
          </a:stretch>
        </p:blipFill>
        <p:spPr>
          <a:xfrm>
            <a:off x="9166606" y="4094861"/>
            <a:ext cx="2628900" cy="2657475"/>
          </a:xfrm>
          <a:prstGeom prst="rect">
            <a:avLst/>
          </a:prstGeom>
        </p:spPr>
      </p:pic>
      <mc:AlternateContent xmlns:mc="http://schemas.openxmlformats.org/markup-compatibility/2006" xmlns:p14="http://schemas.microsoft.com/office/powerpoint/2010/main">
        <mc:Choice Requires="p14">
          <p:contentPart p14:bwMode="auto" r:id="rId4">
            <p14:nvContentPartPr>
              <p14:cNvPr id="3" name="Rokopis 2">
                <a:extLst>
                  <a:ext uri="{FF2B5EF4-FFF2-40B4-BE49-F238E27FC236}">
                    <a16:creationId xmlns:a16="http://schemas.microsoft.com/office/drawing/2014/main" id="{B1642E3E-65BF-184D-DAD2-DF4F59B75DD0}"/>
                  </a:ext>
                </a:extLst>
              </p14:cNvPr>
              <p14:cNvContentPartPr/>
              <p14:nvPr/>
            </p14:nvContentPartPr>
            <p14:xfrm>
              <a:off x="1129504" y="2339600"/>
              <a:ext cx="1829160" cy="1546920"/>
            </p14:xfrm>
          </p:contentPart>
        </mc:Choice>
        <mc:Fallback xmlns="">
          <p:pic>
            <p:nvPicPr>
              <p:cNvPr id="3" name="Rokopis 2">
                <a:extLst>
                  <a:ext uri="{FF2B5EF4-FFF2-40B4-BE49-F238E27FC236}">
                    <a16:creationId xmlns:a16="http://schemas.microsoft.com/office/drawing/2014/main" id="{B1642E3E-65BF-184D-DAD2-DF4F59B75DD0}"/>
                  </a:ext>
                </a:extLst>
              </p:cNvPr>
              <p:cNvPicPr/>
              <p:nvPr/>
            </p:nvPicPr>
            <p:blipFill>
              <a:blip r:embed="rId5"/>
              <a:stretch>
                <a:fillRect/>
              </a:stretch>
            </p:blipFill>
            <p:spPr>
              <a:xfrm>
                <a:off x="1120504" y="2330960"/>
                <a:ext cx="1846800" cy="15645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Rokopis 4">
                <a:extLst>
                  <a:ext uri="{FF2B5EF4-FFF2-40B4-BE49-F238E27FC236}">
                    <a16:creationId xmlns:a16="http://schemas.microsoft.com/office/drawing/2014/main" id="{B4E151B2-16E0-CB76-91AA-44EF233BEFD0}"/>
                  </a:ext>
                </a:extLst>
              </p14:cNvPr>
              <p14:cNvContentPartPr/>
              <p14:nvPr/>
            </p14:nvContentPartPr>
            <p14:xfrm>
              <a:off x="9346504" y="2404760"/>
              <a:ext cx="1769040" cy="1427760"/>
            </p14:xfrm>
          </p:contentPart>
        </mc:Choice>
        <mc:Fallback xmlns="">
          <p:pic>
            <p:nvPicPr>
              <p:cNvPr id="5" name="Rokopis 4">
                <a:extLst>
                  <a:ext uri="{FF2B5EF4-FFF2-40B4-BE49-F238E27FC236}">
                    <a16:creationId xmlns:a16="http://schemas.microsoft.com/office/drawing/2014/main" id="{B4E151B2-16E0-CB76-91AA-44EF233BEFD0}"/>
                  </a:ext>
                </a:extLst>
              </p:cNvPr>
              <p:cNvPicPr/>
              <p:nvPr/>
            </p:nvPicPr>
            <p:blipFill>
              <a:blip r:embed="rId7"/>
              <a:stretch>
                <a:fillRect/>
              </a:stretch>
            </p:blipFill>
            <p:spPr>
              <a:xfrm>
                <a:off x="9337864" y="2395760"/>
                <a:ext cx="1786680" cy="1445400"/>
              </a:xfrm>
              <a:prstGeom prst="rect">
                <a:avLst/>
              </a:prstGeom>
            </p:spPr>
          </p:pic>
        </mc:Fallback>
      </mc:AlternateContent>
    </p:spTree>
    <p:extLst>
      <p:ext uri="{BB962C8B-B14F-4D97-AF65-F5344CB8AC3E}">
        <p14:creationId xmlns:p14="http://schemas.microsoft.com/office/powerpoint/2010/main" val="770017816"/>
      </p:ext>
    </p:extLst>
  </p:cSld>
  <p:clrMapOvr>
    <a:masterClrMapping/>
  </p:clrMapOvr>
</p:sld>
</file>

<file path=ppt/theme/theme1.xml><?xml version="1.0" encoding="utf-8"?>
<a:theme xmlns:a="http://schemas.openxmlformats.org/drawingml/2006/main" name="PebbleVTI">
  <a:themeElements>
    <a:clrScheme name="AnalogousFromLightSeedLeftStep">
      <a:dk1>
        <a:srgbClr val="000000"/>
      </a:dk1>
      <a:lt1>
        <a:srgbClr val="FFFFFF"/>
      </a:lt1>
      <a:dk2>
        <a:srgbClr val="1B2F2C"/>
      </a:dk2>
      <a:lt2>
        <a:srgbClr val="F0F0F3"/>
      </a:lt2>
      <a:accent1>
        <a:srgbClr val="A7A259"/>
      </a:accent1>
      <a:accent2>
        <a:srgbClr val="D99147"/>
      </a:accent2>
      <a:accent3>
        <a:srgbClr val="E38379"/>
      </a:accent3>
      <a:accent4>
        <a:srgbClr val="DD5C85"/>
      </a:accent4>
      <a:accent5>
        <a:srgbClr val="E379C8"/>
      </a:accent5>
      <a:accent6>
        <a:srgbClr val="C95CDD"/>
      </a:accent6>
      <a:hlink>
        <a:srgbClr val="6C71B0"/>
      </a:hlink>
      <a:folHlink>
        <a:srgbClr val="7F7F7F"/>
      </a:folHlink>
    </a:clrScheme>
    <a:fontScheme name="Custom 4">
      <a:majorFont>
        <a:latin typeface="Sitka Subheading"/>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bbleVTI" id="{8B4DB91D-6BB4-4BA3-973A-733D3AF2680E}" vid="{9A19CF0D-2077-4BF4-BAA5-86934C336D59}"/>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{3F6FAAD2-7F9C-4D7A-AF41-51AA50E7DD45}tf16401371</Template>
  <TotalTime>301</TotalTime>
  <Words>2294</Words>
  <Application>Microsoft Office PowerPoint</Application>
  <PresentationFormat>Širokozaslonsko</PresentationFormat>
  <Paragraphs>192</Paragraphs>
  <Slides>43</Slides>
  <Notes>4</Notes>
  <HiddenSlides>0</HiddenSlides>
  <MMClips>1</MMClips>
  <ScaleCrop>false</ScaleCrop>
  <HeadingPairs>
    <vt:vector size="6" baseType="variant">
      <vt:variant>
        <vt:lpstr>Uporabljene pisave</vt:lpstr>
      </vt:variant>
      <vt:variant>
        <vt:i4>15</vt:i4>
      </vt:variant>
      <vt:variant>
        <vt:lpstr>Tema</vt:lpstr>
      </vt:variant>
      <vt:variant>
        <vt:i4>1</vt:i4>
      </vt:variant>
      <vt:variant>
        <vt:lpstr>Naslovi diapozitivov</vt:lpstr>
      </vt:variant>
      <vt:variant>
        <vt:i4>43</vt:i4>
      </vt:variant>
    </vt:vector>
  </HeadingPairs>
  <TitlesOfParts>
    <vt:vector size="59" baseType="lpstr">
      <vt:lpstr>Arial</vt:lpstr>
      <vt:lpstr>Avenir Next LT Pro</vt:lpstr>
      <vt:lpstr>Avenir Next LT Pro Light</vt:lpstr>
      <vt:lpstr>Calibri</vt:lpstr>
      <vt:lpstr>Calibri Light</vt:lpstr>
      <vt:lpstr>Catamaran</vt:lpstr>
      <vt:lpstr>Courier New</vt:lpstr>
      <vt:lpstr>Roboto</vt:lpstr>
      <vt:lpstr>Roboto Black</vt:lpstr>
      <vt:lpstr>Roboto Light</vt:lpstr>
      <vt:lpstr>Sitka Subheading</vt:lpstr>
      <vt:lpstr>Source Sans Pro</vt:lpstr>
      <vt:lpstr>Tahoma</vt:lpstr>
      <vt:lpstr>Times New Roman</vt:lpstr>
      <vt:lpstr>Verdana</vt:lpstr>
      <vt:lpstr>PebbleVTI</vt:lpstr>
      <vt:lpstr>Povezovanje računalništva in MINUT predmetov</vt:lpstr>
      <vt:lpstr>Različne aktivnosti</vt:lpstr>
      <vt:lpstr>Pregled</vt:lpstr>
      <vt:lpstr>TO DO</vt:lpstr>
      <vt:lpstr>Ideje za naprej / težave: sredstva (predvsem ljudje, čas, pa tudi finance …)</vt:lpstr>
      <vt:lpstr>Ideje za naprej / težave: sredstva (predvsem ljudje, čas, pa tudi finance …)</vt:lpstr>
      <vt:lpstr>Pregled lanskih aktivnosti (avgust 2022 - jan 2023)</vt:lpstr>
      <vt:lpstr>Video posnetki seminarjev</vt:lpstr>
      <vt:lpstr>Video posnetki seminarjev</vt:lpstr>
      <vt:lpstr>V okviru tega projekta</vt:lpstr>
      <vt:lpstr>S programiranjem v matematiko</vt:lpstr>
      <vt:lpstr>Cilj</vt:lpstr>
      <vt:lpstr>Izvedba</vt:lpstr>
      <vt:lpstr>Nekaj utrinkov</vt:lpstr>
      <vt:lpstr>Nekaj utrinkov</vt:lpstr>
      <vt:lpstr>PowerPointova predstavitev</vt:lpstr>
      <vt:lpstr>PowerPointova predstavitev</vt:lpstr>
      <vt:lpstr>NAPOJ MINUT</vt:lpstr>
      <vt:lpstr>PowerPointova predstavitev</vt:lpstr>
      <vt:lpstr>Cilja</vt:lpstr>
      <vt:lpstr>PowerPointova predstavitev</vt:lpstr>
      <vt:lpstr>Fizično računalništvo pri pouku fizike</vt:lpstr>
      <vt:lpstr>Ko združimo računalništvo in osnovno elektroniko…</vt:lpstr>
      <vt:lpstr>Digitalna umetnost in matematika</vt:lpstr>
      <vt:lpstr>Digitalna umetnost in matematika</vt:lpstr>
      <vt:lpstr>Navodila za učenca</vt:lpstr>
      <vt:lpstr>Kameleon na malo drugačen način</vt:lpstr>
      <vt:lpstr>Problem: Elektronski model, ki prikazuje delovanje prilagajanja barve kože kameleona barvi okolice. </vt:lpstr>
      <vt:lpstr>Korak za korakom do rešitve</vt:lpstr>
      <vt:lpstr>Sklop nalog iz kemije s programiranjem v projektu Tomo</vt:lpstr>
      <vt:lpstr>Cilji pri pouku informatike</vt:lpstr>
      <vt:lpstr>DIGITALNA TEHNOLOGIJA V POUK MATEMATIKE</vt:lpstr>
      <vt:lpstr>Namen in CILJI projekta</vt:lpstr>
      <vt:lpstr>pogled na povezovanje RIN in MINUT predmetov</vt:lpstr>
      <vt:lpstr>MERJENJE ČISTOSTI ZRAKA</vt:lpstr>
      <vt:lpstr>POVEZOVANJE</vt:lpstr>
      <vt:lpstr>POVEZOVANJE</vt:lpstr>
      <vt:lpstr>POVEZOVANJE</vt:lpstr>
      <vt:lpstr>Projekt NAPOJ-MINUT</vt:lpstr>
      <vt:lpstr>Osnova projekta</vt:lpstr>
      <vt:lpstr>CILJ Projekta</vt:lpstr>
      <vt:lpstr>PowerPointova predstavitev</vt:lpstr>
      <vt:lpstr>Medpredmetno povezovanje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Aktualnosti o poučevanju RIN</dc:title>
  <dc:creator>Matija Lokar</dc:creator>
  <cp:lastModifiedBy>Matija Lokar</cp:lastModifiedBy>
  <cp:revision>5</cp:revision>
  <dcterms:created xsi:type="dcterms:W3CDTF">2023-01-06T14:19:56Z</dcterms:created>
  <dcterms:modified xsi:type="dcterms:W3CDTF">2023-01-24T19:14:19Z</dcterms:modified>
</cp:coreProperties>
</file>