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45"/>
  </p:notesMasterIdLst>
  <p:sldIdLst>
    <p:sldId id="256" r:id="rId2"/>
    <p:sldId id="377" r:id="rId3"/>
    <p:sldId id="385" r:id="rId4"/>
    <p:sldId id="386" r:id="rId5"/>
    <p:sldId id="387" r:id="rId6"/>
    <p:sldId id="388" r:id="rId7"/>
    <p:sldId id="389" r:id="rId8"/>
    <p:sldId id="391" r:id="rId9"/>
    <p:sldId id="352" r:id="rId10"/>
    <p:sldId id="378" r:id="rId11"/>
    <p:sldId id="380" r:id="rId12"/>
    <p:sldId id="381" r:id="rId13"/>
    <p:sldId id="382" r:id="rId14"/>
    <p:sldId id="383" r:id="rId15"/>
    <p:sldId id="384" r:id="rId16"/>
    <p:sldId id="392" r:id="rId17"/>
    <p:sldId id="393" r:id="rId18"/>
    <p:sldId id="379" r:id="rId19"/>
    <p:sldId id="354" r:id="rId20"/>
    <p:sldId id="302" r:id="rId21"/>
    <p:sldId id="355" r:id="rId22"/>
    <p:sldId id="358" r:id="rId23"/>
    <p:sldId id="359" r:id="rId24"/>
    <p:sldId id="360" r:id="rId25"/>
    <p:sldId id="261" r:id="rId26"/>
    <p:sldId id="361" r:id="rId27"/>
    <p:sldId id="362" r:id="rId28"/>
    <p:sldId id="363" r:id="rId29"/>
    <p:sldId id="364" r:id="rId30"/>
    <p:sldId id="365" r:id="rId31"/>
    <p:sldId id="366" r:id="rId32"/>
    <p:sldId id="367" r:id="rId33"/>
    <p:sldId id="272" r:id="rId34"/>
    <p:sldId id="273" r:id="rId35"/>
    <p:sldId id="368" r:id="rId36"/>
    <p:sldId id="369" r:id="rId37"/>
    <p:sldId id="370" r:id="rId38"/>
    <p:sldId id="371" r:id="rId39"/>
    <p:sldId id="372" r:id="rId40"/>
    <p:sldId id="373" r:id="rId41"/>
    <p:sldId id="374" r:id="rId42"/>
    <p:sldId id="269" r:id="rId43"/>
    <p:sldId id="37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34" d="100"/>
          <a:sy n="134" d="100"/>
        </p:scale>
        <p:origin x="65" y="4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15A71-C6A5-4A78-AAA9-966B470B309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C1FB2A9-065A-4BD1-9010-D42951F8E906}">
      <dgm:prSet/>
      <dgm:spPr/>
      <dgm:t>
        <a:bodyPr/>
        <a:lstStyle/>
        <a:p>
          <a:r>
            <a:rPr lang="sl-SI"/>
            <a:t>Onesnaženost zraka, škodljivi delci - globalni problem. (GEO)</a:t>
          </a:r>
          <a:endParaRPr lang="en-US"/>
        </a:p>
      </dgm:t>
    </dgm:pt>
    <dgm:pt modelId="{99048131-BEE4-4FA3-88E4-BC5B22F11EE5}" type="parTrans" cxnId="{1DB98CBD-CB59-4754-848E-A39C27E24758}">
      <dgm:prSet/>
      <dgm:spPr/>
      <dgm:t>
        <a:bodyPr/>
        <a:lstStyle/>
        <a:p>
          <a:endParaRPr lang="en-US"/>
        </a:p>
      </dgm:t>
    </dgm:pt>
    <dgm:pt modelId="{BEBA0248-3019-4971-B190-09E555EA7192}" type="sibTrans" cxnId="{1DB98CBD-CB59-4754-848E-A39C27E24758}">
      <dgm:prSet/>
      <dgm:spPr/>
      <dgm:t>
        <a:bodyPr/>
        <a:lstStyle/>
        <a:p>
          <a:endParaRPr lang="en-US"/>
        </a:p>
      </dgm:t>
    </dgm:pt>
    <dgm:pt modelId="{894921B5-3334-482B-8D0D-6CFCE76F9624}">
      <dgm:prSet/>
      <dgm:spPr/>
      <dgm:t>
        <a:bodyPr/>
        <a:lstStyle/>
        <a:p>
          <a:r>
            <a:rPr lang="sl-SI"/>
            <a:t>Izdelava naprave za merjenje škodljivih delcev v zraku (Raspberry pi). (RIN)</a:t>
          </a:r>
          <a:endParaRPr lang="en-US"/>
        </a:p>
      </dgm:t>
    </dgm:pt>
    <dgm:pt modelId="{6CAF999F-8F4B-4E6E-AEB9-B88A3F504B86}" type="parTrans" cxnId="{35D7629F-D703-4767-9F77-4B6A828CDDB9}">
      <dgm:prSet/>
      <dgm:spPr/>
      <dgm:t>
        <a:bodyPr/>
        <a:lstStyle/>
        <a:p>
          <a:endParaRPr lang="en-US"/>
        </a:p>
      </dgm:t>
    </dgm:pt>
    <dgm:pt modelId="{269F06EF-39EF-4DA1-9AC7-F023264C422C}" type="sibTrans" cxnId="{35D7629F-D703-4767-9F77-4B6A828CDDB9}">
      <dgm:prSet/>
      <dgm:spPr/>
      <dgm:t>
        <a:bodyPr/>
        <a:lstStyle/>
        <a:p>
          <a:endParaRPr lang="en-US"/>
        </a:p>
      </dgm:t>
    </dgm:pt>
    <dgm:pt modelId="{BC195EB2-1C26-414F-9405-8D64BE88314A}">
      <dgm:prSet/>
      <dgm:spPr/>
      <dgm:t>
        <a:bodyPr/>
        <a:lstStyle/>
        <a:p>
          <a:r>
            <a:rPr lang="sl-SI"/>
            <a:t>Merjenje vsebnosti delcev v zraku skozi daljše obdobje. (GEO)</a:t>
          </a:r>
          <a:endParaRPr lang="en-US"/>
        </a:p>
      </dgm:t>
    </dgm:pt>
    <dgm:pt modelId="{07671542-1AAA-496A-A546-A97FBBA031CE}" type="parTrans" cxnId="{3AD3477E-067B-494D-BB8E-5C8DEF5E4652}">
      <dgm:prSet/>
      <dgm:spPr/>
      <dgm:t>
        <a:bodyPr/>
        <a:lstStyle/>
        <a:p>
          <a:endParaRPr lang="en-US"/>
        </a:p>
      </dgm:t>
    </dgm:pt>
    <dgm:pt modelId="{D44D81E0-3D76-4679-88C2-E9C6AC04861D}" type="sibTrans" cxnId="{3AD3477E-067B-494D-BB8E-5C8DEF5E4652}">
      <dgm:prSet/>
      <dgm:spPr/>
      <dgm:t>
        <a:bodyPr/>
        <a:lstStyle/>
        <a:p>
          <a:endParaRPr lang="en-US"/>
        </a:p>
      </dgm:t>
    </dgm:pt>
    <dgm:pt modelId="{5F528C88-4CC0-42CE-9B6E-C562B04EC226}">
      <dgm:prSet/>
      <dgm:spPr/>
      <dgm:t>
        <a:bodyPr/>
        <a:lstStyle/>
        <a:p>
          <a:r>
            <a:rPr lang="sl-SI"/>
            <a:t>Obdelava podatkov. (RIN)</a:t>
          </a:r>
          <a:endParaRPr lang="en-US"/>
        </a:p>
      </dgm:t>
    </dgm:pt>
    <dgm:pt modelId="{AC828A92-635E-4A12-98FE-12751295287E}" type="parTrans" cxnId="{F6A1CBA4-E4CD-44AC-9306-7729157C8A2D}">
      <dgm:prSet/>
      <dgm:spPr/>
      <dgm:t>
        <a:bodyPr/>
        <a:lstStyle/>
        <a:p>
          <a:endParaRPr lang="en-US"/>
        </a:p>
      </dgm:t>
    </dgm:pt>
    <dgm:pt modelId="{877D7AEA-0BE3-456B-A721-CA38628A743A}" type="sibTrans" cxnId="{F6A1CBA4-E4CD-44AC-9306-7729157C8A2D}">
      <dgm:prSet/>
      <dgm:spPr/>
      <dgm:t>
        <a:bodyPr/>
        <a:lstStyle/>
        <a:p>
          <a:endParaRPr lang="en-US"/>
        </a:p>
      </dgm:t>
    </dgm:pt>
    <dgm:pt modelId="{E263E799-FED5-4E7C-AA4A-EF2E8D866F30}">
      <dgm:prSet/>
      <dgm:spPr/>
      <dgm:t>
        <a:bodyPr/>
        <a:lstStyle/>
        <a:p>
          <a:r>
            <a:rPr lang="sl-SI"/>
            <a:t>Analiza podatkov. (GEO)</a:t>
          </a:r>
          <a:endParaRPr lang="en-US"/>
        </a:p>
      </dgm:t>
    </dgm:pt>
    <dgm:pt modelId="{4CCBA99F-B270-4BC6-8B7B-6CE3239B5980}" type="parTrans" cxnId="{D0916228-5520-4BC5-A2BA-7FCBEDF57A30}">
      <dgm:prSet/>
      <dgm:spPr/>
      <dgm:t>
        <a:bodyPr/>
        <a:lstStyle/>
        <a:p>
          <a:endParaRPr lang="en-US"/>
        </a:p>
      </dgm:t>
    </dgm:pt>
    <dgm:pt modelId="{29DECED2-20BC-4E21-928C-88E2BACE7A3E}" type="sibTrans" cxnId="{D0916228-5520-4BC5-A2BA-7FCBEDF57A30}">
      <dgm:prSet/>
      <dgm:spPr/>
      <dgm:t>
        <a:bodyPr/>
        <a:lstStyle/>
        <a:p>
          <a:endParaRPr lang="en-US"/>
        </a:p>
      </dgm:t>
    </dgm:pt>
    <dgm:pt modelId="{C70BEA02-95DE-459B-8218-6845661FB7FE}" type="pres">
      <dgm:prSet presAssocID="{EE415A71-C6A5-4A78-AAA9-966B470B309A}" presName="diagram" presStyleCnt="0">
        <dgm:presLayoutVars>
          <dgm:dir/>
          <dgm:resizeHandles val="exact"/>
        </dgm:presLayoutVars>
      </dgm:prSet>
      <dgm:spPr/>
    </dgm:pt>
    <dgm:pt modelId="{2EABB0D8-7816-4912-84DA-E529239AD1E3}" type="pres">
      <dgm:prSet presAssocID="{2C1FB2A9-065A-4BD1-9010-D42951F8E906}" presName="node" presStyleLbl="node1" presStyleIdx="0" presStyleCnt="5">
        <dgm:presLayoutVars>
          <dgm:bulletEnabled val="1"/>
        </dgm:presLayoutVars>
      </dgm:prSet>
      <dgm:spPr/>
    </dgm:pt>
    <dgm:pt modelId="{81E1D71E-EB11-4206-B34B-E14EFC541D3E}" type="pres">
      <dgm:prSet presAssocID="{BEBA0248-3019-4971-B190-09E555EA7192}" presName="sibTrans" presStyleCnt="0"/>
      <dgm:spPr/>
    </dgm:pt>
    <dgm:pt modelId="{C75D18B3-A1C9-4C3E-A4CC-D19AE7CF548D}" type="pres">
      <dgm:prSet presAssocID="{894921B5-3334-482B-8D0D-6CFCE76F9624}" presName="node" presStyleLbl="node1" presStyleIdx="1" presStyleCnt="5">
        <dgm:presLayoutVars>
          <dgm:bulletEnabled val="1"/>
        </dgm:presLayoutVars>
      </dgm:prSet>
      <dgm:spPr/>
    </dgm:pt>
    <dgm:pt modelId="{BC28BEBC-A2B0-4240-9C32-6B0FCF597544}" type="pres">
      <dgm:prSet presAssocID="{269F06EF-39EF-4DA1-9AC7-F023264C422C}" presName="sibTrans" presStyleCnt="0"/>
      <dgm:spPr/>
    </dgm:pt>
    <dgm:pt modelId="{159ABD57-C024-44F2-9641-7CA76465634F}" type="pres">
      <dgm:prSet presAssocID="{BC195EB2-1C26-414F-9405-8D64BE88314A}" presName="node" presStyleLbl="node1" presStyleIdx="2" presStyleCnt="5">
        <dgm:presLayoutVars>
          <dgm:bulletEnabled val="1"/>
        </dgm:presLayoutVars>
      </dgm:prSet>
      <dgm:spPr/>
    </dgm:pt>
    <dgm:pt modelId="{0ADF1013-6BF6-479B-9EA5-3714DDA088A5}" type="pres">
      <dgm:prSet presAssocID="{D44D81E0-3D76-4679-88C2-E9C6AC04861D}" presName="sibTrans" presStyleCnt="0"/>
      <dgm:spPr/>
    </dgm:pt>
    <dgm:pt modelId="{14964885-0B0A-449F-B1EB-5EB11E14FF21}" type="pres">
      <dgm:prSet presAssocID="{5F528C88-4CC0-42CE-9B6E-C562B04EC226}" presName="node" presStyleLbl="node1" presStyleIdx="3" presStyleCnt="5">
        <dgm:presLayoutVars>
          <dgm:bulletEnabled val="1"/>
        </dgm:presLayoutVars>
      </dgm:prSet>
      <dgm:spPr/>
    </dgm:pt>
    <dgm:pt modelId="{8C387899-3422-419E-AB53-06931B1AB61E}" type="pres">
      <dgm:prSet presAssocID="{877D7AEA-0BE3-456B-A721-CA38628A743A}" presName="sibTrans" presStyleCnt="0"/>
      <dgm:spPr/>
    </dgm:pt>
    <dgm:pt modelId="{9A02EC41-72BA-4A14-B635-A8778688DE00}" type="pres">
      <dgm:prSet presAssocID="{E263E799-FED5-4E7C-AA4A-EF2E8D866F30}" presName="node" presStyleLbl="node1" presStyleIdx="4" presStyleCnt="5">
        <dgm:presLayoutVars>
          <dgm:bulletEnabled val="1"/>
        </dgm:presLayoutVars>
      </dgm:prSet>
      <dgm:spPr/>
    </dgm:pt>
  </dgm:ptLst>
  <dgm:cxnLst>
    <dgm:cxn modelId="{D0916228-5520-4BC5-A2BA-7FCBEDF57A30}" srcId="{EE415A71-C6A5-4A78-AAA9-966B470B309A}" destId="{E263E799-FED5-4E7C-AA4A-EF2E8D866F30}" srcOrd="4" destOrd="0" parTransId="{4CCBA99F-B270-4BC6-8B7B-6CE3239B5980}" sibTransId="{29DECED2-20BC-4E21-928C-88E2BACE7A3E}"/>
    <dgm:cxn modelId="{43068337-D863-47BA-BFE6-8FFC5FC6480A}" type="presOf" srcId="{894921B5-3334-482B-8D0D-6CFCE76F9624}" destId="{C75D18B3-A1C9-4C3E-A4CC-D19AE7CF548D}" srcOrd="0" destOrd="0" presId="urn:microsoft.com/office/officeart/2005/8/layout/default"/>
    <dgm:cxn modelId="{E8C0416C-3DC8-492C-8755-5F733142AA97}" type="presOf" srcId="{5F528C88-4CC0-42CE-9B6E-C562B04EC226}" destId="{14964885-0B0A-449F-B1EB-5EB11E14FF21}" srcOrd="0" destOrd="0" presId="urn:microsoft.com/office/officeart/2005/8/layout/default"/>
    <dgm:cxn modelId="{3AD3477E-067B-494D-BB8E-5C8DEF5E4652}" srcId="{EE415A71-C6A5-4A78-AAA9-966B470B309A}" destId="{BC195EB2-1C26-414F-9405-8D64BE88314A}" srcOrd="2" destOrd="0" parTransId="{07671542-1AAA-496A-A546-A97FBBA031CE}" sibTransId="{D44D81E0-3D76-4679-88C2-E9C6AC04861D}"/>
    <dgm:cxn modelId="{35D7629F-D703-4767-9F77-4B6A828CDDB9}" srcId="{EE415A71-C6A5-4A78-AAA9-966B470B309A}" destId="{894921B5-3334-482B-8D0D-6CFCE76F9624}" srcOrd="1" destOrd="0" parTransId="{6CAF999F-8F4B-4E6E-AEB9-B88A3F504B86}" sibTransId="{269F06EF-39EF-4DA1-9AC7-F023264C422C}"/>
    <dgm:cxn modelId="{F4CC52A0-04FA-4338-8D33-7AA004755346}" type="presOf" srcId="{2C1FB2A9-065A-4BD1-9010-D42951F8E906}" destId="{2EABB0D8-7816-4912-84DA-E529239AD1E3}" srcOrd="0" destOrd="0" presId="urn:microsoft.com/office/officeart/2005/8/layout/default"/>
    <dgm:cxn modelId="{F6A1CBA4-E4CD-44AC-9306-7729157C8A2D}" srcId="{EE415A71-C6A5-4A78-AAA9-966B470B309A}" destId="{5F528C88-4CC0-42CE-9B6E-C562B04EC226}" srcOrd="3" destOrd="0" parTransId="{AC828A92-635E-4A12-98FE-12751295287E}" sibTransId="{877D7AEA-0BE3-456B-A721-CA38628A743A}"/>
    <dgm:cxn modelId="{1DB98CBD-CB59-4754-848E-A39C27E24758}" srcId="{EE415A71-C6A5-4A78-AAA9-966B470B309A}" destId="{2C1FB2A9-065A-4BD1-9010-D42951F8E906}" srcOrd="0" destOrd="0" parTransId="{99048131-BEE4-4FA3-88E4-BC5B22F11EE5}" sibTransId="{BEBA0248-3019-4971-B190-09E555EA7192}"/>
    <dgm:cxn modelId="{13C3C7C9-BF78-4593-BD6B-A233A015874E}" type="presOf" srcId="{E263E799-FED5-4E7C-AA4A-EF2E8D866F30}" destId="{9A02EC41-72BA-4A14-B635-A8778688DE00}" srcOrd="0" destOrd="0" presId="urn:microsoft.com/office/officeart/2005/8/layout/default"/>
    <dgm:cxn modelId="{FFE268D9-6A8C-4BA3-8BE3-A030AA3A497C}" type="presOf" srcId="{EE415A71-C6A5-4A78-AAA9-966B470B309A}" destId="{C70BEA02-95DE-459B-8218-6845661FB7FE}" srcOrd="0" destOrd="0" presId="urn:microsoft.com/office/officeart/2005/8/layout/default"/>
    <dgm:cxn modelId="{C3BFA3F2-EDCC-464B-A938-1ADCC66D88E5}" type="presOf" srcId="{BC195EB2-1C26-414F-9405-8D64BE88314A}" destId="{159ABD57-C024-44F2-9641-7CA76465634F}" srcOrd="0" destOrd="0" presId="urn:microsoft.com/office/officeart/2005/8/layout/default"/>
    <dgm:cxn modelId="{93CAB706-BB1E-403C-8B9D-F48400AE992E}" type="presParOf" srcId="{C70BEA02-95DE-459B-8218-6845661FB7FE}" destId="{2EABB0D8-7816-4912-84DA-E529239AD1E3}" srcOrd="0" destOrd="0" presId="urn:microsoft.com/office/officeart/2005/8/layout/default"/>
    <dgm:cxn modelId="{9B3856CE-26CE-45B3-BF54-6DDF1EB085C4}" type="presParOf" srcId="{C70BEA02-95DE-459B-8218-6845661FB7FE}" destId="{81E1D71E-EB11-4206-B34B-E14EFC541D3E}" srcOrd="1" destOrd="0" presId="urn:microsoft.com/office/officeart/2005/8/layout/default"/>
    <dgm:cxn modelId="{ADEB26D8-EF6C-4F79-9F7A-7E8519014CA5}" type="presParOf" srcId="{C70BEA02-95DE-459B-8218-6845661FB7FE}" destId="{C75D18B3-A1C9-4C3E-A4CC-D19AE7CF548D}" srcOrd="2" destOrd="0" presId="urn:microsoft.com/office/officeart/2005/8/layout/default"/>
    <dgm:cxn modelId="{CF4E531A-DE5E-485C-9AF1-DD6480AF920D}" type="presParOf" srcId="{C70BEA02-95DE-459B-8218-6845661FB7FE}" destId="{BC28BEBC-A2B0-4240-9C32-6B0FCF597544}" srcOrd="3" destOrd="0" presId="urn:microsoft.com/office/officeart/2005/8/layout/default"/>
    <dgm:cxn modelId="{81B05515-C8AF-4E60-B519-FF051E943CDD}" type="presParOf" srcId="{C70BEA02-95DE-459B-8218-6845661FB7FE}" destId="{159ABD57-C024-44F2-9641-7CA76465634F}" srcOrd="4" destOrd="0" presId="urn:microsoft.com/office/officeart/2005/8/layout/default"/>
    <dgm:cxn modelId="{16B3C4BC-4607-4459-A03A-80ECCEA6667F}" type="presParOf" srcId="{C70BEA02-95DE-459B-8218-6845661FB7FE}" destId="{0ADF1013-6BF6-479B-9EA5-3714DDA088A5}" srcOrd="5" destOrd="0" presId="urn:microsoft.com/office/officeart/2005/8/layout/default"/>
    <dgm:cxn modelId="{D3C5C3FA-B0F7-4361-8385-E286AE3B08B9}" type="presParOf" srcId="{C70BEA02-95DE-459B-8218-6845661FB7FE}" destId="{14964885-0B0A-449F-B1EB-5EB11E14FF21}" srcOrd="6" destOrd="0" presId="urn:microsoft.com/office/officeart/2005/8/layout/default"/>
    <dgm:cxn modelId="{0869DA30-8BD1-4529-813B-C03168BD31B3}" type="presParOf" srcId="{C70BEA02-95DE-459B-8218-6845661FB7FE}" destId="{8C387899-3422-419E-AB53-06931B1AB61E}" srcOrd="7" destOrd="0" presId="urn:microsoft.com/office/officeart/2005/8/layout/default"/>
    <dgm:cxn modelId="{5483944D-6144-466F-9F4C-5647F76D8CFB}" type="presParOf" srcId="{C70BEA02-95DE-459B-8218-6845661FB7FE}" destId="{9A02EC41-72BA-4A14-B635-A8778688DE0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BB0D8-7816-4912-84DA-E529239AD1E3}">
      <dsp:nvSpPr>
        <dsp:cNvPr id="0" name=""/>
        <dsp:cNvSpPr/>
      </dsp:nvSpPr>
      <dsp:spPr>
        <a:xfrm>
          <a:off x="274587" y="195"/>
          <a:ext cx="2661941" cy="15971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Onesnaženost zraka, škodljivi delci - globalni problem. (GEO)</a:t>
          </a:r>
          <a:endParaRPr lang="en-US" sz="2100" kern="1200"/>
        </a:p>
      </dsp:txBody>
      <dsp:txXfrm>
        <a:off x="274587" y="195"/>
        <a:ext cx="2661941" cy="1597164"/>
      </dsp:txXfrm>
    </dsp:sp>
    <dsp:sp modelId="{C75D18B3-A1C9-4C3E-A4CC-D19AE7CF548D}">
      <dsp:nvSpPr>
        <dsp:cNvPr id="0" name=""/>
        <dsp:cNvSpPr/>
      </dsp:nvSpPr>
      <dsp:spPr>
        <a:xfrm>
          <a:off x="3202723" y="195"/>
          <a:ext cx="2661941" cy="15971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Izdelava naprave za merjenje škodljivih delcev v zraku (Raspberry pi). (RIN)</a:t>
          </a:r>
          <a:endParaRPr lang="en-US" sz="2100" kern="1200"/>
        </a:p>
      </dsp:txBody>
      <dsp:txXfrm>
        <a:off x="3202723" y="195"/>
        <a:ext cx="2661941" cy="1597164"/>
      </dsp:txXfrm>
    </dsp:sp>
    <dsp:sp modelId="{159ABD57-C024-44F2-9641-7CA76465634F}">
      <dsp:nvSpPr>
        <dsp:cNvPr id="0" name=""/>
        <dsp:cNvSpPr/>
      </dsp:nvSpPr>
      <dsp:spPr>
        <a:xfrm>
          <a:off x="274587" y="1863554"/>
          <a:ext cx="2661941" cy="15971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Merjenje vsebnosti delcev v zraku skozi daljše obdobje. (GEO)</a:t>
          </a:r>
          <a:endParaRPr lang="en-US" sz="2100" kern="1200"/>
        </a:p>
      </dsp:txBody>
      <dsp:txXfrm>
        <a:off x="274587" y="1863554"/>
        <a:ext cx="2661941" cy="1597164"/>
      </dsp:txXfrm>
    </dsp:sp>
    <dsp:sp modelId="{14964885-0B0A-449F-B1EB-5EB11E14FF21}">
      <dsp:nvSpPr>
        <dsp:cNvPr id="0" name=""/>
        <dsp:cNvSpPr/>
      </dsp:nvSpPr>
      <dsp:spPr>
        <a:xfrm>
          <a:off x="3202723" y="1863554"/>
          <a:ext cx="2661941" cy="15971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Obdelava podatkov. (RIN)</a:t>
          </a:r>
          <a:endParaRPr lang="en-US" sz="2100" kern="1200"/>
        </a:p>
      </dsp:txBody>
      <dsp:txXfrm>
        <a:off x="3202723" y="1863554"/>
        <a:ext cx="2661941" cy="1597164"/>
      </dsp:txXfrm>
    </dsp:sp>
    <dsp:sp modelId="{9A02EC41-72BA-4A14-B635-A8778688DE00}">
      <dsp:nvSpPr>
        <dsp:cNvPr id="0" name=""/>
        <dsp:cNvSpPr/>
      </dsp:nvSpPr>
      <dsp:spPr>
        <a:xfrm>
          <a:off x="1738655" y="3726913"/>
          <a:ext cx="2661941" cy="15971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Analiza podatkov. (GEO)</a:t>
          </a:r>
          <a:endParaRPr lang="en-US" sz="2100" kern="1200"/>
        </a:p>
      </dsp:txBody>
      <dsp:txXfrm>
        <a:off x="1738655" y="3726913"/>
        <a:ext cx="2661941" cy="15971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16:26:51.88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16:27:00.351"/>
    </inkml:context>
    <inkml:brush xml:id="br0">
      <inkml:brushProperty name="width" value="0.05" units="cm"/>
      <inkml:brushProperty name="height" value="0.05" units="cm"/>
      <inkml:brushProperty name="color" value="#E71224"/>
    </inkml:brush>
  </inkml:definitions>
  <inkml:trace contextRef="#ctx0" brushRef="#br0">0 1 24575,'0'2'0,"0"2"0,0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16:27:01.39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16:26:28.184"/>
    </inkml:context>
    <inkml:brush xml:id="br0">
      <inkml:brushProperty name="width" value="0.05" units="cm"/>
      <inkml:brushProperty name="height" value="0.05" units="cm"/>
      <inkml:brushProperty name="color" value="#E71224"/>
    </inkml:brush>
  </inkml:definitions>
  <inkml:trace contextRef="#ctx0" brushRef="#br0">735 71 24575,'-68'-12'0,"49"12"0,0 1 0,0 1 0,0 1 0,0 0 0,0 1 0,0 2 0,1-1 0,0 2 0,0 1 0,-24 13 0,31-14 0,1 1 0,0 0 0,-11 13 0,10-11 0,-21 17 0,16-14 0,0 1 0,-24 27 0,9-9 0,21-20 0,0 1 0,1-1 0,1 2 0,0-1 0,-8 19 0,-7 11 0,-77 156 0,90-173 0,1 1 0,1 1 0,-7 47 0,8-27 0,0 74 0,8 194 0,-1-302 0,2 0 0,0 0 0,6 19 0,2 16 0,13 108 0,-18-124 0,1 13 0,-5-34 0,0-1 0,4 14 0,0 7 0,29 182 0,-29-186 0,1 12 0,5 39 0,0 11 0,0 0 0,-10-70 0,1-1 0,4 24 0,9 78 0,-10-84 0,-3-23 0,2 26 0,-3-18 0,1 0 0,1 0 0,7 25 0,-4-25 0,-2 1 0,0-1 0,-1 24 0,3 20 0,-3-44 0,-1 25 0,-3-6 0,2 54 0,5-59 0,-4-23 0,0 0 0,0 15 0,-1 35 0,-3 66 0,-3-93 0,2-23 0,1 0 0,1 15 0,-10 51 0,-1 11 0,11-69 0,-6 40 0,6-57 0,1-1 0,-1 1 0,1-1 0,0 1 0,0-1 0,0 1 0,1-1 0,-1 1 0,1-1 0,0 1 0,0-1 0,0 1 0,0-1 0,4 5 0,-1-1 0,1-1 0,0 0 0,0 0 0,0-1 0,11 9 0,7 4 0,0 0 0,49 25 0,86 34 0,-138-65 0,15 8 0,0-1 0,2-1 0,73 24 0,87 12 0,-89-31 0,95 4 0,-169-22 0,11 1 0,45 5 0,-54-11 0,53 9 0,-69-7 0,24 0 0,-26-2 0,36 5 0,38 9 0,-13-3 0,99 14 0,-88-14 0,-55-6 0,-21-2 0,27 0 0,-17-2 0,43 7 0,35 4 0,-35-9 0,-48-3 0,0 1 0,23 4 0,-12-1 0,0-2 0,0-1 0,34-2 0,-4-1 0,550 2 0,-595-1 0,27-4 0,-9-1 0,31-6 0,-15 1 0,26-4 0,19-4 0,-16 8 0,-62 9 0,25-8 0,5 0 0,-11 3 0,36-12 0,-51 13 0,-13 4 0,38-11 0,47-8 0,-62 17 0,-1-2 0,0 0 0,46-18 0,-69 20 0,0 1 0,-1-1 0,1 0 0,0 0 0,5-7 0,-5 6 0,-1 0 0,1 1 0,0 0 0,9-6 0,16-4 0,-12 6 0,0-1 0,0-1 0,-1-1 0,28-22 0,-42 28 0,0 0 0,0 0 0,0 0 0,0 0 0,-1-1 0,0 0 0,3-6 0,-3 5 0,0 1 0,0 0 0,1 0 0,0 0 0,8-11 0,19-15 0,40-57 0,-61 72 0,1 0 0,-2 0 0,8-22 0,-3 7 0,9-9 0,-16 31 0,-1 0 0,0-1 0,5-15 0,-2 1 0,0 0 0,-1-1 0,8-45 0,7-47 0,-4 19 0,-11 52 0,10-72 0,-7 51 0,1 1 0,10-58 0,0-10 0,-10 56 0,-8 48 0,-1 12 0,1-33 0,-5-230 0,-1 262 0,-1 0 0,0 0 0,-2 0 0,0 1 0,-15-35 0,6 15 0,-80-221 0,26 88 0,-37-31 0,15 61 0,66 107 0,-1 0 0,-33-35 0,46 57 0,2-2 0,-12-17 0,1 0 0,-33-40 0,-43-27 0,47 51 0,31 31 0,-2 0 0,-25-15 0,12 8 0,-169-111 0,-17-2 0,156 102 0,-105-40 0,126 58 0,-152-53 0,137 51 0,-1 2 0,-71-9 0,29 12 0,66 9 0,21 2 0,-28 0 0,-60-8 0,47 5 0,-3 0 0,-31 1 0,-2 0 0,60 4 0,-51-7 0,42 4 0,1 3 0,-41 2 0,13 1 0,-1197-2 0,1208 5 0,40-2 0,-25 0 0,-49 8 0,25-4 0,28-2 0,33-5 0,-1 1 0,0 0 0,0 0 0,0 0 0,1 0 0,-1 1 0,1 0 0,-1 0 0,1 0 0,0 0 0,-1 1 0,1 0 0,0 0 0,1 0 0,-1 0 0,1 0 0,-1 1 0,1 0 0,0-1 0,-4 8 0,-7 10-1365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16:26:40.595"/>
    </inkml:context>
    <inkml:brush xml:id="br0">
      <inkml:brushProperty name="width" value="0.05" units="cm"/>
      <inkml:brushProperty name="height" value="0.05" units="cm"/>
      <inkml:brushProperty name="color" value="#E71224"/>
    </inkml:brush>
  </inkml:definitions>
  <inkml:trace contextRef="#ctx0" brushRef="#br0">1424 14 24575,'-34'-10'0,"24"8"0,-1 1 0,0 1 0,0-1 0,0 2 0,0 0 0,0 0 0,0 1 0,1 0 0,-1 1 0,0 0 0,1 1 0,0 0 0,0 0 0,-11 8 0,14-8 0,-46 27 0,-69 55 0,79-54 0,28-21 0,-1 0 0,-13 15 0,-69 55 0,79-63 0,1 0 0,1 2 0,1 0 0,1 1 0,-16 28 0,20-29 0,-1-1 0,-28 35 0,-20 31 0,19-26 0,17-27 0,3-6 0,2 2 0,-27 47 0,33-51 0,-2 0 0,-26 32 0,28-38 0,-4 6 0,-13 27 0,-1 2 0,19-32 0,-11 26 0,0-2 0,17-30 0,-1 0 0,2 1 0,0-1 0,-4 25 0,4-17 0,-9 26 0,4-18 0,-7 35 0,11-36 0,-17 45 0,-23 62 0,29-94 0,3 1 0,-16 76 0,28-106 0,-3 19 0,-1 55 0,5-36 0,2 43 0,0-90 0,0 0 0,0-1 0,0 1 0,1 0 0,0-1 0,0 0 0,0 1 0,0-1 0,0 0 0,1 0 0,0 0 0,0 0 0,0-1 0,0 1 0,5 3 0,-5-3 0,1 0 0,-1 1 0,0 0 0,0-1 0,-1 1 0,0 0 0,0 0 0,0 1 0,0-1 0,-1 0 0,0 1 0,0-1 0,0 1 0,0 6 0,3 21 0,1 15 0,-4-36 0,0-1 0,4 19 0,-3-19 0,0 1 0,0 17 0,-2-17 0,1 0 0,3 14 0,-1-8 0,-1 0 0,0 0 0,-3 30 0,1-28 0,0 0 0,5 36 0,-2-37 0,-2 0 0,0 0 0,-2 22 0,2 31 0,4-36 0,-2-23 0,-2 0 0,1 15 0,4 49 0,-1 4 0,-4-60 0,4 25 0,-2-24 0,0 24 0,-3-12 0,8 57 0,-4-52 0,-3-25 0,1 1 0,1-1 0,6 23 0,11 44 0,-16-72 0,0 0 0,0 0 0,0-1 0,1 0 0,0 0 0,10 12 0,9 13 0,-16-21 0,0-1 0,1 0 0,0-1 0,1 0 0,0 0 0,1-1 0,0-1 0,0 1 0,1-2 0,0 0 0,0 0 0,0-1 0,27 9 0,-8-8 0,0 0 0,1-2 0,0-1 0,53-1 0,-75-2 0,0-1 0,15 5 0,20 1 0,734-7 0,-689-11 0,-55 12 0,43-8 0,34-6 0,-79 9 0,14-1 0,32-5 0,0 0 0,-24 4 0,-20 1 0,135-16 0,-131 17 0,-16 2 0,28 0 0,-6-3 0,0 1 0,237 5 0,-192 12 0,-59-11 0,40 6 0,-31-3 0,-1-3 0,41-2 0,-13 0 0,10 2 0,83-3 0,-122-3 0,14-1 0,-26 4 0,0-1 0,-1-2 0,30-8 0,-17 4 0,-24 6 0,95-19 0,-41 11 0,11-1 0,-43 7 0,19 0 0,35-6 0,-69 9 0,0-1 0,26-7 0,-12 3 0,3-2 0,0-1 0,0-3 0,44-20 0,-72 28 0,-1 0 0,0 0 0,0-1 0,0-1 0,-1 1 0,0-2 0,0 1 0,0-1 0,-1 0 0,-1 0 0,1-1 0,-1 0 0,-1 0 0,9-18 0,33-59 0,-3 5 0,-33 56 0,12-48 0,3-6 0,-11 42 0,23-53 0,-30 70 0,0-1 0,7-31 0,0-2 0,-10 35 0,5-35 0,-9 53 0,9-90 0,2 4 0,-9 43 0,-2-78 0,-3 50 0,3 25 0,-2-52 0,-3 77 0,0 0 0,-2 0 0,-12-32 0,-4-18 0,-16-40 0,21 66 0,-7-22 0,-54-139 0,-57-70 0,134 276 0,-15-31 0,-18-35 0,-46-67 0,-5 6 0,50 80 0,-68-85 0,71 98 0,-1 1 0,-72-55 0,75 64 0,-31-21 0,29 25 0,22 13 0,0 1 0,-1 0 0,1 1 0,-1 0 0,-17-5 0,9 3 0,-1 0 0,2-1 0,-26-17 0,-17-9 0,-142-54 0,-60-14 0,192 78 0,-92-28 0,32 20 0,-84-12 0,80 28 0,67 6 0,-22 0 0,22 0 0,-22 0 0,25 4 0,29 2 0,3 0 0,-13-1 0,-10 1 0,-2-1 0,37 5 0,-24-4 0,24 2 0,-27 0 0,-356 3-1365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60E58-CC93-4510-9407-06E3BB6CFEA7}" type="datetimeFigureOut">
              <a:rPr lang="sl-SI" smtClean="0"/>
              <a:t>24. 01. 2023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FA894-3232-4297-BAF1-18D5F287D166}" type="slidenum">
              <a:rPr lang="sl-SI" smtClean="0"/>
              <a:t>‹#›</a:t>
            </a:fld>
            <a:endParaRPr lang="sl-SI"/>
          </a:p>
        </p:txBody>
      </p:sp>
    </p:spTree>
    <p:extLst>
      <p:ext uri="{BB962C8B-B14F-4D97-AF65-F5344CB8AC3E}">
        <p14:creationId xmlns:p14="http://schemas.microsoft.com/office/powerpoint/2010/main" val="141679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32</a:t>
            </a:fld>
            <a:endParaRPr lang="sl-SI"/>
          </a:p>
        </p:txBody>
      </p:sp>
    </p:spTree>
    <p:extLst>
      <p:ext uri="{BB962C8B-B14F-4D97-AF65-F5344CB8AC3E}">
        <p14:creationId xmlns:p14="http://schemas.microsoft.com/office/powerpoint/2010/main" val="162003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33</a:t>
            </a:fld>
            <a:endParaRPr lang="sl-SI"/>
          </a:p>
        </p:txBody>
      </p:sp>
    </p:spTree>
    <p:extLst>
      <p:ext uri="{BB962C8B-B14F-4D97-AF65-F5344CB8AC3E}">
        <p14:creationId xmlns:p14="http://schemas.microsoft.com/office/powerpoint/2010/main" val="194525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222C40A-40EC-42F6-8CA8-10FE529D33EB}" type="slidenum">
              <a:rPr lang="sl-SI" smtClean="0"/>
              <a:t>34</a:t>
            </a:fld>
            <a:endParaRPr lang="sl-SI"/>
          </a:p>
        </p:txBody>
      </p:sp>
    </p:spTree>
    <p:extLst>
      <p:ext uri="{BB962C8B-B14F-4D97-AF65-F5344CB8AC3E}">
        <p14:creationId xmlns:p14="http://schemas.microsoft.com/office/powerpoint/2010/main" val="135645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5479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0041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68102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155"/>
        <p:cNvGrpSpPr/>
        <p:nvPr/>
      </p:nvGrpSpPr>
      <p:grpSpPr>
        <a:xfrm>
          <a:off x="0" y="0"/>
          <a:ext cx="0" cy="0"/>
          <a:chOff x="0" y="0"/>
          <a:chExt cx="0" cy="0"/>
        </a:xfrm>
      </p:grpSpPr>
      <p:sp>
        <p:nvSpPr>
          <p:cNvPr id="156" name="Google Shape;156;p4"/>
          <p:cNvSpPr/>
          <p:nvPr/>
        </p:nvSpPr>
        <p:spPr>
          <a:xfrm flipH="1">
            <a:off x="-747988" y="5446701"/>
            <a:ext cx="16243712" cy="3413324"/>
          </a:xfrm>
          <a:custGeom>
            <a:avLst/>
            <a:gdLst/>
            <a:ahLst/>
            <a:cxnLst/>
            <a:rect l="l" t="t" r="r" b="b"/>
            <a:pathLst>
              <a:path w="296346" h="185776" extrusionOk="0">
                <a:moveTo>
                  <a:pt x="66710" y="0"/>
                </a:moveTo>
                <a:cubicBezTo>
                  <a:pt x="57325" y="0"/>
                  <a:pt x="46367" y="1938"/>
                  <a:pt x="38628" y="7210"/>
                </a:cubicBezTo>
                <a:cubicBezTo>
                  <a:pt x="31323" y="12114"/>
                  <a:pt x="28521" y="20586"/>
                  <a:pt x="26553" y="28792"/>
                </a:cubicBezTo>
                <a:cubicBezTo>
                  <a:pt x="20782" y="53143"/>
                  <a:pt x="15011" y="77561"/>
                  <a:pt x="9207" y="101911"/>
                </a:cubicBezTo>
                <a:cubicBezTo>
                  <a:pt x="5872" y="115955"/>
                  <a:pt x="2536" y="130098"/>
                  <a:pt x="935" y="144475"/>
                </a:cubicBezTo>
                <a:cubicBezTo>
                  <a:pt x="334" y="149812"/>
                  <a:pt x="1" y="155483"/>
                  <a:pt x="2436" y="160320"/>
                </a:cubicBezTo>
                <a:cubicBezTo>
                  <a:pt x="4938" y="165323"/>
                  <a:pt x="9941" y="168526"/>
                  <a:pt x="14978" y="170961"/>
                </a:cubicBezTo>
                <a:cubicBezTo>
                  <a:pt x="30322" y="178233"/>
                  <a:pt x="47568" y="180067"/>
                  <a:pt x="64513" y="181502"/>
                </a:cubicBezTo>
                <a:cubicBezTo>
                  <a:pt x="98555" y="184344"/>
                  <a:pt x="132751" y="185776"/>
                  <a:pt x="166934" y="185776"/>
                </a:cubicBezTo>
                <a:cubicBezTo>
                  <a:pt x="182894" y="185776"/>
                  <a:pt x="198851" y="185464"/>
                  <a:pt x="214787" y="184837"/>
                </a:cubicBezTo>
                <a:cubicBezTo>
                  <a:pt x="239939" y="183870"/>
                  <a:pt x="267558" y="180901"/>
                  <a:pt x="284737" y="162521"/>
                </a:cubicBezTo>
                <a:cubicBezTo>
                  <a:pt x="289341" y="157618"/>
                  <a:pt x="292977" y="151680"/>
                  <a:pt x="294478" y="145176"/>
                </a:cubicBezTo>
                <a:cubicBezTo>
                  <a:pt x="296346" y="137137"/>
                  <a:pt x="294978" y="128664"/>
                  <a:pt x="293710" y="120491"/>
                </a:cubicBezTo>
                <a:cubicBezTo>
                  <a:pt x="287973" y="82998"/>
                  <a:pt x="285171" y="45071"/>
                  <a:pt x="285371" y="7110"/>
                </a:cubicBezTo>
                <a:lnTo>
                  <a:pt x="285371" y="7110"/>
                </a:lnTo>
                <a:cubicBezTo>
                  <a:pt x="274463" y="15783"/>
                  <a:pt x="261020" y="21287"/>
                  <a:pt x="247144" y="22788"/>
                </a:cubicBezTo>
                <a:cubicBezTo>
                  <a:pt x="240973" y="23455"/>
                  <a:pt x="234468" y="23422"/>
                  <a:pt x="229098" y="26557"/>
                </a:cubicBezTo>
                <a:cubicBezTo>
                  <a:pt x="219658" y="32028"/>
                  <a:pt x="216188" y="45871"/>
                  <a:pt x="205648" y="48640"/>
                </a:cubicBezTo>
                <a:cubicBezTo>
                  <a:pt x="204171" y="49025"/>
                  <a:pt x="202641" y="49161"/>
                  <a:pt x="201085" y="49161"/>
                </a:cubicBezTo>
                <a:cubicBezTo>
                  <a:pt x="197377" y="49161"/>
                  <a:pt x="193524" y="48390"/>
                  <a:pt x="189920" y="48390"/>
                </a:cubicBezTo>
                <a:cubicBezTo>
                  <a:pt x="187178" y="48390"/>
                  <a:pt x="184579" y="48836"/>
                  <a:pt x="182298" y="50408"/>
                </a:cubicBezTo>
                <a:cubicBezTo>
                  <a:pt x="179662" y="52209"/>
                  <a:pt x="178128" y="55145"/>
                  <a:pt x="175659" y="57146"/>
                </a:cubicBezTo>
                <a:cubicBezTo>
                  <a:pt x="172925" y="59433"/>
                  <a:pt x="169357" y="60270"/>
                  <a:pt x="165733" y="60270"/>
                </a:cubicBezTo>
                <a:cubicBezTo>
                  <a:pt x="164230" y="60270"/>
                  <a:pt x="162717" y="60126"/>
                  <a:pt x="161249" y="59881"/>
                </a:cubicBezTo>
                <a:cubicBezTo>
                  <a:pt x="151109" y="58147"/>
                  <a:pt x="141769" y="52142"/>
                  <a:pt x="136065" y="43603"/>
                </a:cubicBezTo>
                <a:cubicBezTo>
                  <a:pt x="130627" y="35531"/>
                  <a:pt x="127358" y="24322"/>
                  <a:pt x="117952" y="21554"/>
                </a:cubicBezTo>
                <a:cubicBezTo>
                  <a:pt x="111914" y="19753"/>
                  <a:pt x="104776" y="22188"/>
                  <a:pt x="99505" y="18752"/>
                </a:cubicBezTo>
                <a:cubicBezTo>
                  <a:pt x="96503" y="16784"/>
                  <a:pt x="94835" y="13381"/>
                  <a:pt x="92600" y="10546"/>
                </a:cubicBezTo>
                <a:cubicBezTo>
                  <a:pt x="87096" y="3541"/>
                  <a:pt x="77856" y="339"/>
                  <a:pt x="68983" y="38"/>
                </a:cubicBezTo>
                <a:cubicBezTo>
                  <a:pt x="68238" y="13"/>
                  <a:pt x="67479" y="0"/>
                  <a:pt x="66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465000" y="-182033"/>
            <a:ext cx="9585229" cy="2835540"/>
          </a:xfrm>
          <a:custGeom>
            <a:avLst/>
            <a:gdLst/>
            <a:ahLst/>
            <a:cxnLst/>
            <a:rect l="l" t="t" r="r" b="b"/>
            <a:pathLst>
              <a:path w="109358" h="65325" extrusionOk="0">
                <a:moveTo>
                  <a:pt x="0" y="50845"/>
                </a:moveTo>
                <a:cubicBezTo>
                  <a:pt x="0" y="50845"/>
                  <a:pt x="12451" y="65325"/>
                  <a:pt x="29331" y="56615"/>
                </a:cubicBezTo>
                <a:cubicBezTo>
                  <a:pt x="41893" y="50157"/>
                  <a:pt x="34579" y="33761"/>
                  <a:pt x="41204" y="20845"/>
                </a:cubicBezTo>
                <a:cubicBezTo>
                  <a:pt x="47830" y="7929"/>
                  <a:pt x="63426" y="10795"/>
                  <a:pt x="72601" y="22241"/>
                </a:cubicBezTo>
                <a:cubicBezTo>
                  <a:pt x="83767" y="36180"/>
                  <a:pt x="109357" y="29480"/>
                  <a:pt x="108892" y="1"/>
                </a:cubicBezTo>
                <a:lnTo>
                  <a:pt x="0"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4"/>
          <p:cNvSpPr/>
          <p:nvPr/>
        </p:nvSpPr>
        <p:spPr>
          <a:xfrm flipH="1">
            <a:off x="7287579" y="1809585"/>
            <a:ext cx="1174233" cy="297167"/>
          </a:xfrm>
          <a:custGeom>
            <a:avLst/>
            <a:gdLst/>
            <a:ahLst/>
            <a:cxnLst/>
            <a:rect l="l" t="t" r="r" b="b"/>
            <a:pathLst>
              <a:path w="35227" h="8915" extrusionOk="0">
                <a:moveTo>
                  <a:pt x="18723" y="1"/>
                </a:moveTo>
                <a:cubicBezTo>
                  <a:pt x="17652" y="1"/>
                  <a:pt x="16620" y="579"/>
                  <a:pt x="15783" y="1297"/>
                </a:cubicBezTo>
                <a:cubicBezTo>
                  <a:pt x="14916" y="2036"/>
                  <a:pt x="14208" y="3000"/>
                  <a:pt x="13469" y="3932"/>
                </a:cubicBezTo>
                <a:cubicBezTo>
                  <a:pt x="13180" y="4286"/>
                  <a:pt x="12826" y="4672"/>
                  <a:pt x="12376" y="4768"/>
                </a:cubicBezTo>
                <a:cubicBezTo>
                  <a:pt x="12262" y="4797"/>
                  <a:pt x="12149" y="4809"/>
                  <a:pt x="12035" y="4809"/>
                </a:cubicBezTo>
                <a:cubicBezTo>
                  <a:pt x="11506" y="4809"/>
                  <a:pt x="10977" y="4541"/>
                  <a:pt x="10447" y="4382"/>
                </a:cubicBezTo>
                <a:cubicBezTo>
                  <a:pt x="10049" y="4240"/>
                  <a:pt x="9620" y="4171"/>
                  <a:pt x="9193" y="4171"/>
                </a:cubicBezTo>
                <a:cubicBezTo>
                  <a:pt x="7793" y="4171"/>
                  <a:pt x="6403" y="4910"/>
                  <a:pt x="6108" y="6215"/>
                </a:cubicBezTo>
                <a:cubicBezTo>
                  <a:pt x="5650" y="6066"/>
                  <a:pt x="5158" y="5996"/>
                  <a:pt x="4659" y="5996"/>
                </a:cubicBezTo>
                <a:cubicBezTo>
                  <a:pt x="2671" y="5996"/>
                  <a:pt x="566" y="7116"/>
                  <a:pt x="0" y="8915"/>
                </a:cubicBezTo>
                <a:lnTo>
                  <a:pt x="34909" y="8915"/>
                </a:lnTo>
                <a:cubicBezTo>
                  <a:pt x="35226" y="7446"/>
                  <a:pt x="33788" y="5926"/>
                  <a:pt x="32330" y="5926"/>
                </a:cubicBezTo>
                <a:cubicBezTo>
                  <a:pt x="32160" y="5926"/>
                  <a:pt x="31991" y="5946"/>
                  <a:pt x="31823" y="5990"/>
                </a:cubicBezTo>
                <a:cubicBezTo>
                  <a:pt x="30910" y="6210"/>
                  <a:pt x="30119" y="6987"/>
                  <a:pt x="29180" y="6987"/>
                </a:cubicBezTo>
                <a:cubicBezTo>
                  <a:pt x="29161" y="6987"/>
                  <a:pt x="29142" y="6987"/>
                  <a:pt x="29123" y="6986"/>
                </a:cubicBezTo>
                <a:cubicBezTo>
                  <a:pt x="28513" y="6986"/>
                  <a:pt x="27998" y="6665"/>
                  <a:pt x="27516" y="6343"/>
                </a:cubicBezTo>
                <a:cubicBezTo>
                  <a:pt x="26070" y="5411"/>
                  <a:pt x="24752" y="4350"/>
                  <a:pt x="23595" y="3129"/>
                </a:cubicBezTo>
                <a:cubicBezTo>
                  <a:pt x="22244" y="1779"/>
                  <a:pt x="20862" y="75"/>
                  <a:pt x="18966" y="11"/>
                </a:cubicBezTo>
                <a:cubicBezTo>
                  <a:pt x="18885" y="4"/>
                  <a:pt x="18804" y="1"/>
                  <a:pt x="1872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4"/>
          <p:cNvSpPr/>
          <p:nvPr/>
        </p:nvSpPr>
        <p:spPr>
          <a:xfrm flipH="1">
            <a:off x="9937262" y="3841018"/>
            <a:ext cx="1174233" cy="297167"/>
          </a:xfrm>
          <a:custGeom>
            <a:avLst/>
            <a:gdLst/>
            <a:ahLst/>
            <a:cxnLst/>
            <a:rect l="l" t="t" r="r" b="b"/>
            <a:pathLst>
              <a:path w="35227" h="8915" extrusionOk="0">
                <a:moveTo>
                  <a:pt x="18723" y="1"/>
                </a:moveTo>
                <a:cubicBezTo>
                  <a:pt x="17652" y="1"/>
                  <a:pt x="16620" y="579"/>
                  <a:pt x="15783" y="1297"/>
                </a:cubicBezTo>
                <a:cubicBezTo>
                  <a:pt x="14916" y="2036"/>
                  <a:pt x="14208" y="3000"/>
                  <a:pt x="13469" y="3932"/>
                </a:cubicBezTo>
                <a:cubicBezTo>
                  <a:pt x="13180" y="4286"/>
                  <a:pt x="12826" y="4672"/>
                  <a:pt x="12376" y="4768"/>
                </a:cubicBezTo>
                <a:cubicBezTo>
                  <a:pt x="12262" y="4797"/>
                  <a:pt x="12149" y="4809"/>
                  <a:pt x="12035" y="4809"/>
                </a:cubicBezTo>
                <a:cubicBezTo>
                  <a:pt x="11506" y="4809"/>
                  <a:pt x="10977" y="4541"/>
                  <a:pt x="10447" y="4382"/>
                </a:cubicBezTo>
                <a:cubicBezTo>
                  <a:pt x="10049" y="4240"/>
                  <a:pt x="9620" y="4171"/>
                  <a:pt x="9193" y="4171"/>
                </a:cubicBezTo>
                <a:cubicBezTo>
                  <a:pt x="7793" y="4171"/>
                  <a:pt x="6403" y="4910"/>
                  <a:pt x="6108" y="6215"/>
                </a:cubicBezTo>
                <a:cubicBezTo>
                  <a:pt x="5650" y="6066"/>
                  <a:pt x="5158" y="5996"/>
                  <a:pt x="4659" y="5996"/>
                </a:cubicBezTo>
                <a:cubicBezTo>
                  <a:pt x="2671" y="5996"/>
                  <a:pt x="566" y="7116"/>
                  <a:pt x="0" y="8915"/>
                </a:cubicBezTo>
                <a:lnTo>
                  <a:pt x="34909" y="8915"/>
                </a:lnTo>
                <a:cubicBezTo>
                  <a:pt x="35226" y="7446"/>
                  <a:pt x="33788" y="5926"/>
                  <a:pt x="32330" y="5926"/>
                </a:cubicBezTo>
                <a:cubicBezTo>
                  <a:pt x="32160" y="5926"/>
                  <a:pt x="31991" y="5946"/>
                  <a:pt x="31823" y="5990"/>
                </a:cubicBezTo>
                <a:cubicBezTo>
                  <a:pt x="30910" y="6210"/>
                  <a:pt x="30119" y="6987"/>
                  <a:pt x="29180" y="6987"/>
                </a:cubicBezTo>
                <a:cubicBezTo>
                  <a:pt x="29161" y="6987"/>
                  <a:pt x="29142" y="6987"/>
                  <a:pt x="29123" y="6986"/>
                </a:cubicBezTo>
                <a:cubicBezTo>
                  <a:pt x="28513" y="6986"/>
                  <a:pt x="27998" y="6665"/>
                  <a:pt x="27516" y="6343"/>
                </a:cubicBezTo>
                <a:cubicBezTo>
                  <a:pt x="26070" y="5411"/>
                  <a:pt x="24752" y="4350"/>
                  <a:pt x="23595" y="3129"/>
                </a:cubicBezTo>
                <a:cubicBezTo>
                  <a:pt x="22244" y="1779"/>
                  <a:pt x="20862" y="75"/>
                  <a:pt x="18966" y="11"/>
                </a:cubicBezTo>
                <a:cubicBezTo>
                  <a:pt x="18885" y="4"/>
                  <a:pt x="18804" y="1"/>
                  <a:pt x="1872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4"/>
          <p:cNvSpPr txBox="1">
            <a:spLocks noGrp="1"/>
          </p:cNvSpPr>
          <p:nvPr>
            <p:ph type="title"/>
          </p:nvPr>
        </p:nvSpPr>
        <p:spPr>
          <a:xfrm>
            <a:off x="696000" y="655200"/>
            <a:ext cx="10800000" cy="8628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4100"/>
              <a:buNone/>
              <a:defRPr/>
            </a:lvl2pPr>
            <a:lvl3pPr lvl="2">
              <a:spcBef>
                <a:spcPts val="0"/>
              </a:spcBef>
              <a:spcAft>
                <a:spcPts val="0"/>
              </a:spcAft>
              <a:buSzPts val="4100"/>
              <a:buNone/>
              <a:defRPr/>
            </a:lvl3pPr>
            <a:lvl4pPr lvl="3">
              <a:spcBef>
                <a:spcPts val="0"/>
              </a:spcBef>
              <a:spcAft>
                <a:spcPts val="0"/>
              </a:spcAft>
              <a:buSzPts val="4100"/>
              <a:buNone/>
              <a:defRPr/>
            </a:lvl4pPr>
            <a:lvl5pPr lvl="4">
              <a:spcBef>
                <a:spcPts val="0"/>
              </a:spcBef>
              <a:spcAft>
                <a:spcPts val="0"/>
              </a:spcAft>
              <a:buSzPts val="4100"/>
              <a:buNone/>
              <a:defRPr/>
            </a:lvl5pPr>
            <a:lvl6pPr lvl="5">
              <a:spcBef>
                <a:spcPts val="0"/>
              </a:spcBef>
              <a:spcAft>
                <a:spcPts val="0"/>
              </a:spcAft>
              <a:buSzPts val="4100"/>
              <a:buNone/>
              <a:defRPr/>
            </a:lvl6pPr>
            <a:lvl7pPr lvl="6">
              <a:spcBef>
                <a:spcPts val="0"/>
              </a:spcBef>
              <a:spcAft>
                <a:spcPts val="0"/>
              </a:spcAft>
              <a:buSzPts val="4100"/>
              <a:buNone/>
              <a:defRPr/>
            </a:lvl7pPr>
            <a:lvl8pPr lvl="7">
              <a:spcBef>
                <a:spcPts val="0"/>
              </a:spcBef>
              <a:spcAft>
                <a:spcPts val="0"/>
              </a:spcAft>
              <a:buSzPts val="4100"/>
              <a:buNone/>
              <a:defRPr/>
            </a:lvl8pPr>
            <a:lvl9pPr lvl="8">
              <a:spcBef>
                <a:spcPts val="0"/>
              </a:spcBef>
              <a:spcAft>
                <a:spcPts val="0"/>
              </a:spcAft>
              <a:buSzPts val="4100"/>
              <a:buNone/>
              <a:defRPr/>
            </a:lvl9pPr>
          </a:lstStyle>
          <a:p>
            <a:endParaRPr/>
          </a:p>
        </p:txBody>
      </p:sp>
      <p:sp>
        <p:nvSpPr>
          <p:cNvPr id="161" name="Google Shape;161;p4"/>
          <p:cNvSpPr txBox="1">
            <a:spLocks noGrp="1"/>
          </p:cNvSpPr>
          <p:nvPr>
            <p:ph type="body" idx="1"/>
          </p:nvPr>
        </p:nvSpPr>
        <p:spPr>
          <a:xfrm>
            <a:off x="720000" y="1606400"/>
            <a:ext cx="10197200" cy="466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spcBef>
                <a:spcPts val="2133"/>
              </a:spcBef>
              <a:spcAft>
                <a:spcPts val="0"/>
              </a:spcAft>
              <a:buSzPts val="1400"/>
              <a:buAutoNum type="alphaLcPeriod"/>
              <a:defRPr/>
            </a:lvl2pPr>
            <a:lvl3pPr marL="1828754" lvl="2" indent="-423323" rtl="0">
              <a:spcBef>
                <a:spcPts val="2133"/>
              </a:spcBef>
              <a:spcAft>
                <a:spcPts val="0"/>
              </a:spcAft>
              <a:buSzPts val="1400"/>
              <a:buAutoNum type="romanLcPeriod"/>
              <a:defRPr/>
            </a:lvl3pPr>
            <a:lvl4pPr marL="2438339" lvl="3" indent="-423323" rtl="0">
              <a:spcBef>
                <a:spcPts val="2133"/>
              </a:spcBef>
              <a:spcAft>
                <a:spcPts val="0"/>
              </a:spcAft>
              <a:buSzPts val="1400"/>
              <a:buAutoNum type="arabicPeriod"/>
              <a:defRPr/>
            </a:lvl4pPr>
            <a:lvl5pPr marL="3047924" lvl="4" indent="-423323" rtl="0">
              <a:spcBef>
                <a:spcPts val="2133"/>
              </a:spcBef>
              <a:spcAft>
                <a:spcPts val="0"/>
              </a:spcAft>
              <a:buSzPts val="1400"/>
              <a:buAutoNum type="alphaLcPeriod"/>
              <a:defRPr/>
            </a:lvl5pPr>
            <a:lvl6pPr marL="3657509" lvl="5" indent="-423323" rtl="0">
              <a:spcBef>
                <a:spcPts val="2133"/>
              </a:spcBef>
              <a:spcAft>
                <a:spcPts val="0"/>
              </a:spcAft>
              <a:buSzPts val="1400"/>
              <a:buAutoNum type="romanLcPeriod"/>
              <a:defRPr/>
            </a:lvl6pPr>
            <a:lvl7pPr marL="4267093" lvl="6" indent="-423323" rtl="0">
              <a:spcBef>
                <a:spcPts val="2133"/>
              </a:spcBef>
              <a:spcAft>
                <a:spcPts val="0"/>
              </a:spcAft>
              <a:buSzPts val="1400"/>
              <a:buAutoNum type="arabicPeriod"/>
              <a:defRPr/>
            </a:lvl7pPr>
            <a:lvl8pPr marL="4876678" lvl="7" indent="-423323" rtl="0">
              <a:spcBef>
                <a:spcPts val="2133"/>
              </a:spcBef>
              <a:spcAft>
                <a:spcPts val="0"/>
              </a:spcAft>
              <a:buSzPts val="1400"/>
              <a:buAutoNum type="alphaLcPeriod"/>
              <a:defRPr/>
            </a:lvl8pPr>
            <a:lvl9pPr marL="5486263" lvl="8" indent="-423323" rtl="0">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363800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8029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8206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3732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7216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4924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97579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6685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1/24/2023</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92196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1/24/2023</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112766910"/>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png"/><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usy.fri.uni-lj.si/ucbenik/" TargetMode="External"/><Relationship Id="rId2" Type="http://schemas.openxmlformats.org/officeDocument/2006/relationships/hyperlink" Target="https://digitalna.uni-lj.si/steamcolab/"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lusy.fri.uni-lj.si/ucbeni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7.png"/><Relationship Id="rId4"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descr="Jigsaw puzzles in plastic figures">
            <a:extLst>
              <a:ext uri="{FF2B5EF4-FFF2-40B4-BE49-F238E27FC236}">
                <a16:creationId xmlns:a16="http://schemas.microsoft.com/office/drawing/2014/main" id="{F64A30BE-064D-C713-FE5C-3196AA4412CD}"/>
              </a:ext>
            </a:extLst>
          </p:cNvPr>
          <p:cNvPicPr>
            <a:picLocks noChangeAspect="1"/>
          </p:cNvPicPr>
          <p:nvPr/>
        </p:nvPicPr>
        <p:blipFill rotWithShape="1">
          <a:blip r:embed="rId2"/>
          <a:srcRect l="21306" r="17138"/>
          <a:stretch/>
        </p:blipFill>
        <p:spPr>
          <a:xfrm>
            <a:off x="20" y="10"/>
            <a:ext cx="6095980" cy="6857990"/>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
        <p:nvSpPr>
          <p:cNvPr id="11" name="Freeform: Shape 10">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2400596" y="454890"/>
            <a:ext cx="3969651" cy="5948221"/>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 name="Rectangle 1">
            <a:extLst>
              <a:ext uri="{FF2B5EF4-FFF2-40B4-BE49-F238E27FC236}">
                <a16:creationId xmlns:a16="http://schemas.microsoft.com/office/drawing/2014/main" id="{E8F0D262-970D-4CAA-9514-D5A0DDFCAA22}"/>
              </a:ext>
            </a:extLst>
          </p:cNvPr>
          <p:cNvSpPr>
            <a:spLocks noGrp="1" noChangeArrowheads="1"/>
          </p:cNvSpPr>
          <p:nvPr>
            <p:ph type="ctrTitle"/>
          </p:nvPr>
        </p:nvSpPr>
        <p:spPr bwMode="auto">
          <a:xfrm>
            <a:off x="6201383" y="489443"/>
            <a:ext cx="494651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sl-SI" sz="5400" b="0" i="0" u="none" strike="noStrike" cap="none" normalizeH="0" baseline="0" dirty="0" err="1">
                <a:ln>
                  <a:noFill/>
                </a:ln>
                <a:solidFill>
                  <a:schemeClr val="tx1"/>
                </a:solidFill>
                <a:effectLst/>
                <a:latin typeface="Arial" panose="020B0604020202020204" pitchFamily="34" charset="0"/>
              </a:rPr>
              <a:t>Povezovanje</a:t>
            </a:r>
            <a:r>
              <a:rPr kumimoji="0" lang="en-US" altLang="sl-SI" sz="5400" b="0" i="0" u="none" strike="noStrike" cap="none" normalizeH="0" baseline="0" dirty="0">
                <a:ln>
                  <a:noFill/>
                </a:ln>
                <a:solidFill>
                  <a:schemeClr val="tx1"/>
                </a:solidFill>
                <a:effectLst/>
                <a:latin typeface="Arial" panose="020B0604020202020204" pitchFamily="34" charset="0"/>
              </a:rPr>
              <a:t> </a:t>
            </a:r>
            <a:r>
              <a:rPr kumimoji="0" lang="en-US" altLang="sl-SI" sz="5400" b="0" i="0" u="none" strike="noStrike" cap="none" normalizeH="0" baseline="0" dirty="0" err="1">
                <a:ln>
                  <a:noFill/>
                </a:ln>
                <a:solidFill>
                  <a:schemeClr val="tx1"/>
                </a:solidFill>
                <a:effectLst/>
                <a:latin typeface="Arial" panose="020B0604020202020204" pitchFamily="34" charset="0"/>
              </a:rPr>
              <a:t>računalništva</a:t>
            </a:r>
            <a:r>
              <a:rPr kumimoji="0" lang="en-US" altLang="sl-SI" sz="5400" b="0" i="0" u="none" strike="noStrike" cap="none" normalizeH="0" baseline="0" dirty="0">
                <a:ln>
                  <a:noFill/>
                </a:ln>
                <a:solidFill>
                  <a:schemeClr val="tx1"/>
                </a:solidFill>
                <a:effectLst/>
                <a:latin typeface="Arial" panose="020B0604020202020204" pitchFamily="34" charset="0"/>
              </a:rPr>
              <a:t> in MINUT </a:t>
            </a:r>
            <a:r>
              <a:rPr kumimoji="0" lang="en-US" altLang="sl-SI" sz="5400" b="0" i="0" u="none" strike="noStrike" cap="none" normalizeH="0" baseline="0" dirty="0" err="1">
                <a:ln>
                  <a:noFill/>
                </a:ln>
                <a:solidFill>
                  <a:schemeClr val="tx1"/>
                </a:solidFill>
                <a:effectLst/>
                <a:latin typeface="Arial" panose="020B0604020202020204" pitchFamily="34" charset="0"/>
              </a:rPr>
              <a:t>predmetov</a:t>
            </a:r>
            <a:endParaRPr kumimoji="0" lang="sl-SI" altLang="sl-SI" sz="5400" b="0" i="0" u="none" strike="noStrike" cap="none" normalizeH="0" baseline="0" dirty="0">
              <a:ln>
                <a:noFill/>
              </a:ln>
              <a:solidFill>
                <a:schemeClr val="tx1"/>
              </a:solidFill>
              <a:effectLst/>
              <a:latin typeface="Arial" panose="020B0604020202020204" pitchFamily="34" charset="0"/>
            </a:endParaRPr>
          </a:p>
        </p:txBody>
      </p:sp>
      <p:sp>
        <p:nvSpPr>
          <p:cNvPr id="6" name="Podnaslov 5">
            <a:extLst>
              <a:ext uri="{FF2B5EF4-FFF2-40B4-BE49-F238E27FC236}">
                <a16:creationId xmlns:a16="http://schemas.microsoft.com/office/drawing/2014/main" id="{289B8997-1E1B-4A61-967C-263CC7ABC1D7}"/>
              </a:ext>
            </a:extLst>
          </p:cNvPr>
          <p:cNvSpPr>
            <a:spLocks noGrp="1"/>
          </p:cNvSpPr>
          <p:nvPr>
            <p:ph type="subTitle" idx="1"/>
          </p:nvPr>
        </p:nvSpPr>
        <p:spPr/>
        <p:txBody>
          <a:bodyPr/>
          <a:lstStyle/>
          <a:p>
            <a:endParaRPr lang="sl-SI"/>
          </a:p>
        </p:txBody>
      </p:sp>
    </p:spTree>
    <p:extLst>
      <p:ext uri="{BB962C8B-B14F-4D97-AF65-F5344CB8AC3E}">
        <p14:creationId xmlns:p14="http://schemas.microsoft.com/office/powerpoint/2010/main" val="3284523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FB1158-5E0A-732C-2B1A-E7ED3A68A60D}"/>
              </a:ext>
            </a:extLst>
          </p:cNvPr>
          <p:cNvSpPr>
            <a:spLocks noGrp="1"/>
          </p:cNvSpPr>
          <p:nvPr>
            <p:ph type="title"/>
          </p:nvPr>
        </p:nvSpPr>
        <p:spPr/>
        <p:txBody>
          <a:bodyPr/>
          <a:lstStyle/>
          <a:p>
            <a:r>
              <a:rPr lang="en-US" dirty="0"/>
              <a:t>V </a:t>
            </a:r>
            <a:r>
              <a:rPr lang="en-US" dirty="0" err="1"/>
              <a:t>okviru</a:t>
            </a:r>
            <a:r>
              <a:rPr lang="en-US" dirty="0"/>
              <a:t> </a:t>
            </a:r>
            <a:r>
              <a:rPr lang="en-US" dirty="0" err="1"/>
              <a:t>tega</a:t>
            </a:r>
            <a:r>
              <a:rPr lang="en-US" dirty="0"/>
              <a:t> </a:t>
            </a:r>
            <a:r>
              <a:rPr lang="en-US" dirty="0" err="1"/>
              <a:t>projekta</a:t>
            </a:r>
            <a:endParaRPr lang="sl-SI" dirty="0"/>
          </a:p>
        </p:txBody>
      </p:sp>
      <p:sp>
        <p:nvSpPr>
          <p:cNvPr id="3" name="Označba mesta vsebine 2">
            <a:extLst>
              <a:ext uri="{FF2B5EF4-FFF2-40B4-BE49-F238E27FC236}">
                <a16:creationId xmlns:a16="http://schemas.microsoft.com/office/drawing/2014/main" id="{CF4B008E-1A9D-3540-2D10-A8018FC17A23}"/>
              </a:ext>
            </a:extLst>
          </p:cNvPr>
          <p:cNvSpPr>
            <a:spLocks noGrp="1"/>
          </p:cNvSpPr>
          <p:nvPr>
            <p:ph idx="1"/>
          </p:nvPr>
        </p:nvSpPr>
        <p:spPr/>
        <p:txBody>
          <a:bodyPr/>
          <a:lstStyle/>
          <a:p>
            <a:r>
              <a:rPr lang="en-US" dirty="0" err="1"/>
              <a:t>Seminarji</a:t>
            </a:r>
            <a:r>
              <a:rPr lang="en-US" dirty="0"/>
              <a:t> </a:t>
            </a:r>
            <a:r>
              <a:rPr lang="en-US" dirty="0" err="1"/>
              <a:t>sami</a:t>
            </a:r>
            <a:r>
              <a:rPr lang="en-US" dirty="0"/>
              <a:t> </a:t>
            </a:r>
            <a:r>
              <a:rPr lang="en-US" dirty="0" err="1"/>
              <a:t>potekajo</a:t>
            </a:r>
            <a:r>
              <a:rPr lang="en-US" dirty="0"/>
              <a:t> (in so </a:t>
            </a:r>
            <a:r>
              <a:rPr lang="en-US" dirty="0" err="1"/>
              <a:t>finasirani</a:t>
            </a:r>
            <a:r>
              <a:rPr lang="en-US" dirty="0"/>
              <a:t>) v </a:t>
            </a:r>
            <a:r>
              <a:rPr lang="en-US" dirty="0" err="1"/>
              <a:t>sklopi</a:t>
            </a:r>
            <a:r>
              <a:rPr lang="en-US" dirty="0"/>
              <a:t> </a:t>
            </a:r>
            <a:r>
              <a:rPr lang="en-US" dirty="0" err="1"/>
              <a:t>strokovnega</a:t>
            </a:r>
            <a:r>
              <a:rPr lang="en-US" dirty="0"/>
              <a:t> </a:t>
            </a:r>
            <a:r>
              <a:rPr lang="en-US" dirty="0" err="1"/>
              <a:t>spopolnjevanja</a:t>
            </a:r>
            <a:r>
              <a:rPr lang="en-US" dirty="0"/>
              <a:t> </a:t>
            </a:r>
            <a:r>
              <a:rPr lang="en-US" dirty="0" err="1"/>
              <a:t>učiteljev</a:t>
            </a:r>
            <a:endParaRPr lang="en-US" dirty="0"/>
          </a:p>
          <a:p>
            <a:r>
              <a:rPr lang="en-US" dirty="0"/>
              <a:t>"Ta </a:t>
            </a:r>
            <a:r>
              <a:rPr lang="en-US" dirty="0" err="1"/>
              <a:t>projekt</a:t>
            </a:r>
            <a:r>
              <a:rPr lang="en-US" dirty="0"/>
              <a:t>" </a:t>
            </a:r>
          </a:p>
          <a:p>
            <a:pPr lvl="1"/>
            <a:r>
              <a:rPr lang="en-US" dirty="0" err="1"/>
              <a:t>Objavljanje</a:t>
            </a:r>
            <a:r>
              <a:rPr lang="en-US" dirty="0"/>
              <a:t> </a:t>
            </a:r>
            <a:r>
              <a:rPr lang="en-US" dirty="0" err="1"/>
              <a:t>posnetkov</a:t>
            </a:r>
            <a:endParaRPr lang="en-US" dirty="0"/>
          </a:p>
          <a:p>
            <a:pPr lvl="1"/>
            <a:r>
              <a:rPr lang="en-US" dirty="0" err="1"/>
              <a:t>Urejanje</a:t>
            </a:r>
            <a:endParaRPr lang="en-US" dirty="0"/>
          </a:p>
          <a:p>
            <a:pPr lvl="1"/>
            <a:r>
              <a:rPr lang="en-US" dirty="0" err="1"/>
              <a:t>Spremljanje</a:t>
            </a:r>
            <a:r>
              <a:rPr lang="en-US" dirty="0"/>
              <a:t> </a:t>
            </a:r>
            <a:r>
              <a:rPr lang="en-US" dirty="0" err="1"/>
              <a:t>komentarjev</a:t>
            </a:r>
            <a:r>
              <a:rPr lang="en-US" dirty="0"/>
              <a:t> …</a:t>
            </a:r>
            <a:endParaRPr lang="sl-SI" dirty="0"/>
          </a:p>
        </p:txBody>
      </p:sp>
    </p:spTree>
    <p:extLst>
      <p:ext uri="{BB962C8B-B14F-4D97-AF65-F5344CB8AC3E}">
        <p14:creationId xmlns:p14="http://schemas.microsoft.com/office/powerpoint/2010/main" val="1482692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5"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15E4E"/>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Freeform: Shape 18">
            <a:extLst>
              <a:ext uri="{FF2B5EF4-FFF2-40B4-BE49-F238E27FC236}">
                <a16:creationId xmlns:a16="http://schemas.microsoft.com/office/drawing/2014/main" id="{4A8FDA66-67B4-4DBE-8354-C26F91ADB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5" name="Označba mesta besedila 4">
            <a:extLst>
              <a:ext uri="{FF2B5EF4-FFF2-40B4-BE49-F238E27FC236}">
                <a16:creationId xmlns:a16="http://schemas.microsoft.com/office/drawing/2014/main" id="{DBC87CD2-B4CE-6449-1FC4-57671D476AD4}"/>
              </a:ext>
            </a:extLst>
          </p:cNvPr>
          <p:cNvSpPr>
            <a:spLocks noGrp="1"/>
          </p:cNvSpPr>
          <p:nvPr>
            <p:ph type="body" idx="1"/>
          </p:nvPr>
        </p:nvSpPr>
        <p:spPr>
          <a:xfrm>
            <a:off x="762000" y="4571999"/>
            <a:ext cx="4572000" cy="1524000"/>
          </a:xfrm>
        </p:spPr>
        <p:txBody>
          <a:bodyPr vert="horz" lIns="91440" tIns="45720" rIns="91440" bIns="45720" rtlCol="0" anchor="b">
            <a:normAutofit/>
          </a:bodyPr>
          <a:lstStyle/>
          <a:p>
            <a:pPr>
              <a:lnSpc>
                <a:spcPct val="115000"/>
              </a:lnSpc>
            </a:pPr>
            <a:r>
              <a:rPr lang="en-US" sz="2000" kern="1200">
                <a:solidFill>
                  <a:schemeClr val="tx1">
                    <a:alpha val="70000"/>
                  </a:schemeClr>
                </a:solidFill>
                <a:latin typeface="+mn-lt"/>
                <a:ea typeface="+mn-ea"/>
                <a:cs typeface="+mn-cs"/>
              </a:rPr>
              <a:t>Seminar (2 skupini - skupaj 30 uč. OŠ in SŠ) je potekal v sklopu strokovnega spopolnjevanja učiteljev</a:t>
            </a:r>
          </a:p>
          <a:p>
            <a:pPr>
              <a:lnSpc>
                <a:spcPct val="115000"/>
              </a:lnSpc>
            </a:pPr>
            <a:endParaRPr lang="en-US" sz="2000" kern="1200">
              <a:solidFill>
                <a:schemeClr val="tx1">
                  <a:alpha val="70000"/>
                </a:schemeClr>
              </a:solidFill>
              <a:latin typeface="+mn-lt"/>
              <a:ea typeface="+mn-ea"/>
              <a:cs typeface="+mn-cs"/>
            </a:endParaRPr>
          </a:p>
        </p:txBody>
      </p:sp>
      <p:sp>
        <p:nvSpPr>
          <p:cNvPr id="4" name="Naslov 3">
            <a:extLst>
              <a:ext uri="{FF2B5EF4-FFF2-40B4-BE49-F238E27FC236}">
                <a16:creationId xmlns:a16="http://schemas.microsoft.com/office/drawing/2014/main" id="{5EB6D11B-60BA-ACCF-ED5B-B94D08AC7AFA}"/>
              </a:ext>
            </a:extLst>
          </p:cNvPr>
          <p:cNvSpPr>
            <a:spLocks noGrp="1"/>
          </p:cNvSpPr>
          <p:nvPr>
            <p:ph type="title"/>
          </p:nvPr>
        </p:nvSpPr>
        <p:spPr>
          <a:xfrm>
            <a:off x="762000" y="2299787"/>
            <a:ext cx="4572000" cy="2286000"/>
          </a:xfrm>
        </p:spPr>
        <p:txBody>
          <a:bodyPr vert="horz" lIns="91440" tIns="45720" rIns="91440" bIns="45720" rtlCol="0" anchor="b">
            <a:normAutofit/>
          </a:bodyPr>
          <a:lstStyle/>
          <a:p>
            <a:r>
              <a:rPr lang="en-US" sz="4400" kern="1200">
                <a:solidFill>
                  <a:schemeClr val="tx1"/>
                </a:solidFill>
                <a:latin typeface="+mj-lt"/>
                <a:ea typeface="+mj-ea"/>
                <a:cs typeface="+mj-cs"/>
              </a:rPr>
              <a:t>S programiranjem v matematiko</a:t>
            </a:r>
          </a:p>
        </p:txBody>
      </p:sp>
      <p:pic>
        <p:nvPicPr>
          <p:cNvPr id="6" name="Slika 5">
            <a:extLst>
              <a:ext uri="{FF2B5EF4-FFF2-40B4-BE49-F238E27FC236}">
                <a16:creationId xmlns:a16="http://schemas.microsoft.com/office/drawing/2014/main" id="{1DE5CF42-BA42-E806-E73B-7A2E39F53021}"/>
              </a:ext>
            </a:extLst>
          </p:cNvPr>
          <p:cNvPicPr>
            <a:picLocks noChangeAspect="1"/>
          </p:cNvPicPr>
          <p:nvPr/>
        </p:nvPicPr>
        <p:blipFill>
          <a:blip r:embed="rId2"/>
          <a:stretch>
            <a:fillRect/>
          </a:stretch>
        </p:blipFill>
        <p:spPr>
          <a:xfrm>
            <a:off x="6858000" y="2106763"/>
            <a:ext cx="4565650" cy="3412823"/>
          </a:xfrm>
          <a:prstGeom prst="rect">
            <a:avLst/>
          </a:prstGeom>
        </p:spPr>
      </p:pic>
    </p:spTree>
    <p:extLst>
      <p:ext uri="{BB962C8B-B14F-4D97-AF65-F5344CB8AC3E}">
        <p14:creationId xmlns:p14="http://schemas.microsoft.com/office/powerpoint/2010/main" val="353141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F3A02F88-6527-B4B4-E05F-C62AD04922BB}"/>
              </a:ext>
            </a:extLst>
          </p:cNvPr>
          <p:cNvSpPr>
            <a:spLocks noGrp="1"/>
          </p:cNvSpPr>
          <p:nvPr>
            <p:ph type="title"/>
          </p:nvPr>
        </p:nvSpPr>
        <p:spPr/>
        <p:txBody>
          <a:bodyPr/>
          <a:lstStyle/>
          <a:p>
            <a:r>
              <a:rPr lang="en-US" dirty="0" err="1"/>
              <a:t>Cilj</a:t>
            </a:r>
            <a:endParaRPr lang="sl-SI" dirty="0"/>
          </a:p>
        </p:txBody>
      </p:sp>
      <p:sp>
        <p:nvSpPr>
          <p:cNvPr id="5" name="Označba mesta vsebine 4">
            <a:extLst>
              <a:ext uri="{FF2B5EF4-FFF2-40B4-BE49-F238E27FC236}">
                <a16:creationId xmlns:a16="http://schemas.microsoft.com/office/drawing/2014/main" id="{F8A426E6-BB5E-1647-4D37-475C7A909B40}"/>
              </a:ext>
            </a:extLst>
          </p:cNvPr>
          <p:cNvSpPr>
            <a:spLocks noGrp="1"/>
          </p:cNvSpPr>
          <p:nvPr>
            <p:ph idx="1"/>
          </p:nvPr>
        </p:nvSpPr>
        <p:spPr/>
        <p:txBody>
          <a:bodyPr/>
          <a:lstStyle/>
          <a:p>
            <a:r>
              <a:rPr lang="en-US" dirty="0" err="1"/>
              <a:t>Pokazati</a:t>
            </a:r>
            <a:r>
              <a:rPr lang="en-US" dirty="0"/>
              <a:t>, </a:t>
            </a:r>
            <a:r>
              <a:rPr lang="en-US" dirty="0" err="1"/>
              <a:t>kako</a:t>
            </a:r>
            <a:r>
              <a:rPr lang="en-US" dirty="0"/>
              <a:t> </a:t>
            </a:r>
            <a:r>
              <a:rPr lang="en-US" dirty="0" err="1"/>
              <a:t>navezati</a:t>
            </a:r>
            <a:r>
              <a:rPr lang="en-US" dirty="0"/>
              <a:t> </a:t>
            </a:r>
            <a:r>
              <a:rPr lang="en-US" dirty="0" err="1"/>
              <a:t>učenje</a:t>
            </a:r>
            <a:r>
              <a:rPr lang="en-US" dirty="0"/>
              <a:t> </a:t>
            </a:r>
            <a:r>
              <a:rPr lang="en-US" dirty="0" err="1"/>
              <a:t>programiranja</a:t>
            </a:r>
            <a:r>
              <a:rPr lang="en-US" dirty="0"/>
              <a:t> (RIN) in </a:t>
            </a:r>
            <a:r>
              <a:rPr lang="en-US" dirty="0" err="1"/>
              <a:t>učemnje</a:t>
            </a:r>
            <a:r>
              <a:rPr lang="en-US" dirty="0"/>
              <a:t> </a:t>
            </a:r>
            <a:r>
              <a:rPr lang="en-US" dirty="0" err="1"/>
              <a:t>matematike</a:t>
            </a:r>
            <a:endParaRPr lang="en-US" dirty="0"/>
          </a:p>
          <a:p>
            <a:r>
              <a:rPr lang="en-US" dirty="0"/>
              <a:t>Za OŠ in SŠ</a:t>
            </a:r>
          </a:p>
          <a:p>
            <a:r>
              <a:rPr lang="en-US" dirty="0" err="1"/>
              <a:t>Ideja</a:t>
            </a:r>
            <a:endParaRPr lang="en-US" dirty="0"/>
          </a:p>
          <a:p>
            <a:pPr lvl="1"/>
            <a:r>
              <a:rPr lang="en-US" dirty="0"/>
              <a:t>Ko se </a:t>
            </a:r>
            <a:r>
              <a:rPr lang="en-US" dirty="0" err="1"/>
              <a:t>učimo</a:t>
            </a:r>
            <a:r>
              <a:rPr lang="en-US" dirty="0"/>
              <a:t> </a:t>
            </a:r>
            <a:r>
              <a:rPr lang="en-US" dirty="0" err="1"/>
              <a:t>programirati</a:t>
            </a:r>
            <a:r>
              <a:rPr lang="en-US" dirty="0"/>
              <a:t>, se </a:t>
            </a:r>
            <a:r>
              <a:rPr lang="en-US" dirty="0" err="1"/>
              <a:t>učimo</a:t>
            </a:r>
            <a:r>
              <a:rPr lang="en-US" dirty="0"/>
              <a:t> </a:t>
            </a:r>
            <a:r>
              <a:rPr lang="en-US" dirty="0" err="1"/>
              <a:t>matematike</a:t>
            </a:r>
            <a:endParaRPr lang="en-US" dirty="0"/>
          </a:p>
          <a:p>
            <a:pPr lvl="1"/>
            <a:r>
              <a:rPr lang="en-US" dirty="0"/>
              <a:t>Ob </a:t>
            </a:r>
            <a:r>
              <a:rPr lang="en-US" dirty="0" err="1"/>
              <a:t>učenje</a:t>
            </a:r>
            <a:r>
              <a:rPr lang="en-US" dirty="0"/>
              <a:t> </a:t>
            </a:r>
            <a:r>
              <a:rPr lang="en-US" dirty="0" err="1"/>
              <a:t>matematike</a:t>
            </a:r>
            <a:r>
              <a:rPr lang="en-US" dirty="0"/>
              <a:t> se </a:t>
            </a:r>
            <a:r>
              <a:rPr lang="en-US" dirty="0" err="1"/>
              <a:t>učimo</a:t>
            </a:r>
            <a:r>
              <a:rPr lang="en-US" dirty="0"/>
              <a:t> </a:t>
            </a:r>
            <a:r>
              <a:rPr lang="en-US" dirty="0" err="1"/>
              <a:t>programirati</a:t>
            </a:r>
            <a:endParaRPr lang="sl-SI" dirty="0"/>
          </a:p>
        </p:txBody>
      </p:sp>
    </p:spTree>
    <p:extLst>
      <p:ext uri="{BB962C8B-B14F-4D97-AF65-F5344CB8AC3E}">
        <p14:creationId xmlns:p14="http://schemas.microsoft.com/office/powerpoint/2010/main" val="1448610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43EA5E-D734-D1A8-CE03-3DC5346B37EB}"/>
              </a:ext>
            </a:extLst>
          </p:cNvPr>
          <p:cNvSpPr>
            <a:spLocks noGrp="1"/>
          </p:cNvSpPr>
          <p:nvPr>
            <p:ph type="title"/>
          </p:nvPr>
        </p:nvSpPr>
        <p:spPr/>
        <p:txBody>
          <a:bodyPr/>
          <a:lstStyle/>
          <a:p>
            <a:r>
              <a:rPr lang="en-US" dirty="0" err="1"/>
              <a:t>Izvedba</a:t>
            </a:r>
            <a:endParaRPr lang="sl-SI" dirty="0"/>
          </a:p>
        </p:txBody>
      </p:sp>
      <p:sp>
        <p:nvSpPr>
          <p:cNvPr id="3" name="Označba mesta vsebine 2">
            <a:extLst>
              <a:ext uri="{FF2B5EF4-FFF2-40B4-BE49-F238E27FC236}">
                <a16:creationId xmlns:a16="http://schemas.microsoft.com/office/drawing/2014/main" id="{D2539632-A691-497A-E7AA-489AF5B1A770}"/>
              </a:ext>
            </a:extLst>
          </p:cNvPr>
          <p:cNvSpPr>
            <a:spLocks noGrp="1"/>
          </p:cNvSpPr>
          <p:nvPr>
            <p:ph idx="1"/>
          </p:nvPr>
        </p:nvSpPr>
        <p:spPr/>
        <p:txBody>
          <a:bodyPr>
            <a:normAutofit fontScale="62500" lnSpcReduction="20000"/>
          </a:bodyPr>
          <a:lstStyle/>
          <a:p>
            <a:r>
              <a:rPr lang="en-US" dirty="0"/>
              <a:t>Seminar v </a:t>
            </a:r>
            <a:r>
              <a:rPr lang="en-US" dirty="0" err="1"/>
              <a:t>okvru</a:t>
            </a:r>
            <a:r>
              <a:rPr lang="en-US" dirty="0"/>
              <a:t> </a:t>
            </a:r>
            <a:r>
              <a:rPr lang="en-US" dirty="0" err="1"/>
              <a:t>stalnega</a:t>
            </a:r>
            <a:r>
              <a:rPr lang="en-US" dirty="0"/>
              <a:t> </a:t>
            </a:r>
            <a:r>
              <a:rPr lang="en-US" dirty="0" err="1"/>
              <a:t>strokovnega</a:t>
            </a:r>
            <a:r>
              <a:rPr lang="en-US" dirty="0"/>
              <a:t> </a:t>
            </a:r>
            <a:r>
              <a:rPr lang="en-US" dirty="0" err="1"/>
              <a:t>spopolnjevanja</a:t>
            </a:r>
            <a:endParaRPr lang="en-US" dirty="0"/>
          </a:p>
          <a:p>
            <a:endParaRPr lang="en-US" dirty="0"/>
          </a:p>
          <a:p>
            <a:r>
              <a:rPr lang="en-US" dirty="0" err="1"/>
              <a:t>Nadgradnja</a:t>
            </a:r>
            <a:endParaRPr lang="en-US" dirty="0"/>
          </a:p>
          <a:p>
            <a:pPr lvl="1"/>
            <a:r>
              <a:rPr lang="en-US" dirty="0" err="1"/>
              <a:t>Spletna</a:t>
            </a:r>
            <a:r>
              <a:rPr lang="en-US" dirty="0"/>
              <a:t> </a:t>
            </a:r>
            <a:r>
              <a:rPr lang="en-US" dirty="0" err="1"/>
              <a:t>učilnica</a:t>
            </a:r>
            <a:endParaRPr lang="en-US" dirty="0"/>
          </a:p>
          <a:p>
            <a:pPr lvl="2"/>
            <a:r>
              <a:rPr lang="en-US" dirty="0" err="1"/>
              <a:t>Zasnova</a:t>
            </a:r>
            <a:endParaRPr lang="en-US" dirty="0"/>
          </a:p>
          <a:p>
            <a:pPr lvl="2"/>
            <a:r>
              <a:rPr lang="en-US" dirty="0" err="1"/>
              <a:t>Načrti</a:t>
            </a:r>
            <a:r>
              <a:rPr lang="en-US" dirty="0"/>
              <a:t>: </a:t>
            </a:r>
            <a:r>
              <a:rPr lang="en-US" dirty="0" err="1"/>
              <a:t>oblikovati</a:t>
            </a:r>
            <a:r>
              <a:rPr lang="en-US" dirty="0"/>
              <a:t> SU za </a:t>
            </a:r>
            <a:r>
              <a:rPr lang="en-US" dirty="0" err="1"/>
              <a:t>samostojno</a:t>
            </a:r>
            <a:r>
              <a:rPr lang="en-US" dirty="0"/>
              <a:t> </a:t>
            </a:r>
            <a:r>
              <a:rPr lang="en-US" dirty="0" err="1"/>
              <a:t>spoznavanje</a:t>
            </a:r>
            <a:endParaRPr lang="en-US" dirty="0"/>
          </a:p>
          <a:p>
            <a:pPr lvl="1"/>
            <a:r>
              <a:rPr lang="en-US" dirty="0" err="1"/>
              <a:t>Gradiva</a:t>
            </a:r>
            <a:endParaRPr lang="en-US" dirty="0"/>
          </a:p>
          <a:p>
            <a:pPr lvl="2"/>
            <a:r>
              <a:rPr lang="en-US" dirty="0"/>
              <a:t>V </a:t>
            </a:r>
            <a:r>
              <a:rPr lang="en-US" dirty="0" err="1"/>
              <a:t>okviru</a:t>
            </a:r>
            <a:r>
              <a:rPr lang="en-US" dirty="0"/>
              <a:t> </a:t>
            </a:r>
            <a:r>
              <a:rPr lang="en-US" dirty="0" err="1"/>
              <a:t>seminarja</a:t>
            </a:r>
            <a:r>
              <a:rPr lang="en-US" dirty="0"/>
              <a:t> </a:t>
            </a:r>
            <a:r>
              <a:rPr lang="en-US" dirty="0" err="1"/>
              <a:t>postavljene</a:t>
            </a:r>
            <a:r>
              <a:rPr lang="en-US" dirty="0"/>
              <a:t> </a:t>
            </a:r>
            <a:r>
              <a:rPr lang="en-US" dirty="0" err="1"/>
              <a:t>zasnove</a:t>
            </a:r>
            <a:endParaRPr lang="en-US" dirty="0"/>
          </a:p>
          <a:p>
            <a:pPr lvl="2"/>
            <a:r>
              <a:rPr lang="en-US" dirty="0" err="1"/>
              <a:t>Načrti</a:t>
            </a:r>
            <a:r>
              <a:rPr lang="en-US" dirty="0"/>
              <a:t>: </a:t>
            </a:r>
            <a:r>
              <a:rPr lang="en-US" dirty="0" err="1"/>
              <a:t>preoblikovanje</a:t>
            </a:r>
            <a:r>
              <a:rPr lang="en-US" dirty="0"/>
              <a:t> </a:t>
            </a:r>
            <a:r>
              <a:rPr lang="en-US" dirty="0" err="1"/>
              <a:t>gradiv</a:t>
            </a:r>
            <a:r>
              <a:rPr lang="en-US" dirty="0"/>
              <a:t> v </a:t>
            </a:r>
            <a:r>
              <a:rPr lang="en-US" dirty="0" err="1"/>
              <a:t>učna</a:t>
            </a:r>
            <a:r>
              <a:rPr lang="en-US" dirty="0"/>
              <a:t> </a:t>
            </a:r>
            <a:r>
              <a:rPr lang="en-US" dirty="0" err="1"/>
              <a:t>gradiva</a:t>
            </a:r>
            <a:r>
              <a:rPr lang="en-US" dirty="0"/>
              <a:t>, </a:t>
            </a:r>
            <a:r>
              <a:rPr lang="en-US" dirty="0" err="1"/>
              <a:t>izvedba</a:t>
            </a:r>
            <a:r>
              <a:rPr lang="en-US" dirty="0"/>
              <a:t> </a:t>
            </a:r>
            <a:r>
              <a:rPr lang="en-US" dirty="0" err="1"/>
              <a:t>gradiv</a:t>
            </a:r>
            <a:r>
              <a:rPr lang="en-US" dirty="0"/>
              <a:t> v </a:t>
            </a:r>
            <a:r>
              <a:rPr lang="en-US" dirty="0" err="1"/>
              <a:t>šoli</a:t>
            </a:r>
            <a:r>
              <a:rPr lang="en-US" dirty="0"/>
              <a:t>, </a:t>
            </a:r>
            <a:r>
              <a:rPr lang="en-US" dirty="0" err="1"/>
              <a:t>spremljanje</a:t>
            </a:r>
            <a:r>
              <a:rPr lang="en-US" dirty="0"/>
              <a:t> </a:t>
            </a:r>
            <a:r>
              <a:rPr lang="en-US" dirty="0" err="1"/>
              <a:t>izvedb</a:t>
            </a:r>
            <a:endParaRPr lang="en-US" dirty="0"/>
          </a:p>
          <a:p>
            <a:pPr lvl="1"/>
            <a:r>
              <a:rPr lang="en-US" dirty="0" err="1"/>
              <a:t>Anketiranje</a:t>
            </a:r>
            <a:r>
              <a:rPr lang="en-US" dirty="0"/>
              <a:t> </a:t>
            </a:r>
          </a:p>
          <a:p>
            <a:pPr lvl="2"/>
            <a:r>
              <a:rPr lang="en-US" dirty="0"/>
              <a:t>O </a:t>
            </a:r>
            <a:r>
              <a:rPr lang="en-US" dirty="0" err="1"/>
              <a:t>mnenju</a:t>
            </a:r>
            <a:r>
              <a:rPr lang="en-US" dirty="0"/>
              <a:t>, </a:t>
            </a:r>
            <a:r>
              <a:rPr lang="en-US" dirty="0" err="1"/>
              <a:t>odnosu</a:t>
            </a:r>
            <a:r>
              <a:rPr lang="en-US" dirty="0"/>
              <a:t> - </a:t>
            </a:r>
            <a:r>
              <a:rPr lang="en-US" dirty="0" err="1"/>
              <a:t>povezovanje</a:t>
            </a:r>
            <a:r>
              <a:rPr lang="en-US" dirty="0"/>
              <a:t> </a:t>
            </a:r>
            <a:r>
              <a:rPr lang="en-US" dirty="0" err="1"/>
              <a:t>matematika</a:t>
            </a:r>
            <a:r>
              <a:rPr lang="en-US" dirty="0"/>
              <a:t>/</a:t>
            </a:r>
            <a:r>
              <a:rPr lang="en-US" dirty="0" err="1"/>
              <a:t>programiranje</a:t>
            </a:r>
            <a:endParaRPr lang="en-US" dirty="0"/>
          </a:p>
          <a:p>
            <a:pPr lvl="2"/>
            <a:r>
              <a:rPr lang="en-US" dirty="0" err="1"/>
              <a:t>Analiza</a:t>
            </a:r>
            <a:r>
              <a:rPr lang="en-US" dirty="0"/>
              <a:t> je </a:t>
            </a:r>
            <a:r>
              <a:rPr lang="en-US" dirty="0" err="1"/>
              <a:t>še</a:t>
            </a:r>
            <a:r>
              <a:rPr lang="en-US" dirty="0"/>
              <a:t> v </a:t>
            </a:r>
            <a:r>
              <a:rPr lang="en-US" dirty="0" err="1"/>
              <a:t>načrtu</a:t>
            </a:r>
            <a:endParaRPr lang="sl-SI" dirty="0"/>
          </a:p>
        </p:txBody>
      </p:sp>
    </p:spTree>
    <p:extLst>
      <p:ext uri="{BB962C8B-B14F-4D97-AF65-F5344CB8AC3E}">
        <p14:creationId xmlns:p14="http://schemas.microsoft.com/office/powerpoint/2010/main" val="282422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564827-12E3-818D-1054-5F468F29995D}"/>
              </a:ext>
            </a:extLst>
          </p:cNvPr>
          <p:cNvSpPr>
            <a:spLocks noGrp="1"/>
          </p:cNvSpPr>
          <p:nvPr>
            <p:ph type="title"/>
          </p:nvPr>
        </p:nvSpPr>
        <p:spPr/>
        <p:txBody>
          <a:bodyPr/>
          <a:lstStyle/>
          <a:p>
            <a:r>
              <a:rPr lang="en-US" dirty="0" err="1"/>
              <a:t>Nekaj</a:t>
            </a:r>
            <a:r>
              <a:rPr lang="en-US" dirty="0"/>
              <a:t> </a:t>
            </a:r>
            <a:r>
              <a:rPr lang="en-US" dirty="0" err="1"/>
              <a:t>utrinkov</a:t>
            </a:r>
            <a:endParaRPr lang="sl-SI" dirty="0"/>
          </a:p>
        </p:txBody>
      </p:sp>
      <p:pic>
        <p:nvPicPr>
          <p:cNvPr id="4" name="Označba mesta vsebine 3">
            <a:extLst>
              <a:ext uri="{FF2B5EF4-FFF2-40B4-BE49-F238E27FC236}">
                <a16:creationId xmlns:a16="http://schemas.microsoft.com/office/drawing/2014/main" id="{AFB98404-C499-E2A6-2CF0-28C5BCA73BA8}"/>
              </a:ext>
            </a:extLst>
          </p:cNvPr>
          <p:cNvPicPr>
            <a:picLocks noGrp="1" noChangeAspect="1"/>
          </p:cNvPicPr>
          <p:nvPr>
            <p:ph idx="1"/>
          </p:nvPr>
        </p:nvPicPr>
        <p:blipFill>
          <a:blip r:embed="rId2"/>
          <a:stretch>
            <a:fillRect/>
          </a:stretch>
        </p:blipFill>
        <p:spPr>
          <a:xfrm>
            <a:off x="681243" y="2552007"/>
            <a:ext cx="3117633" cy="2097203"/>
          </a:xfrm>
          <a:prstGeom prst="rect">
            <a:avLst/>
          </a:prstGeom>
        </p:spPr>
      </p:pic>
      <p:pic>
        <p:nvPicPr>
          <p:cNvPr id="5" name="Slika 4">
            <a:extLst>
              <a:ext uri="{FF2B5EF4-FFF2-40B4-BE49-F238E27FC236}">
                <a16:creationId xmlns:a16="http://schemas.microsoft.com/office/drawing/2014/main" id="{ACE104E2-2099-1CE7-0A46-40C062527258}"/>
              </a:ext>
            </a:extLst>
          </p:cNvPr>
          <p:cNvPicPr>
            <a:picLocks noChangeAspect="1"/>
          </p:cNvPicPr>
          <p:nvPr/>
        </p:nvPicPr>
        <p:blipFill>
          <a:blip r:embed="rId3"/>
          <a:stretch>
            <a:fillRect/>
          </a:stretch>
        </p:blipFill>
        <p:spPr>
          <a:xfrm>
            <a:off x="6830043" y="1629294"/>
            <a:ext cx="4038026" cy="2552007"/>
          </a:xfrm>
          <a:prstGeom prst="rect">
            <a:avLst/>
          </a:prstGeom>
        </p:spPr>
      </p:pic>
      <p:pic>
        <p:nvPicPr>
          <p:cNvPr id="6" name="Slika 5">
            <a:extLst>
              <a:ext uri="{FF2B5EF4-FFF2-40B4-BE49-F238E27FC236}">
                <a16:creationId xmlns:a16="http://schemas.microsoft.com/office/drawing/2014/main" id="{996A41CB-160F-7861-6C7E-49F5757C0BE2}"/>
              </a:ext>
            </a:extLst>
          </p:cNvPr>
          <p:cNvPicPr>
            <a:picLocks noChangeAspect="1"/>
          </p:cNvPicPr>
          <p:nvPr/>
        </p:nvPicPr>
        <p:blipFill>
          <a:blip r:embed="rId4"/>
          <a:stretch>
            <a:fillRect/>
          </a:stretch>
        </p:blipFill>
        <p:spPr>
          <a:xfrm>
            <a:off x="3923348" y="3600608"/>
            <a:ext cx="3907120" cy="2858972"/>
          </a:xfrm>
          <a:prstGeom prst="rect">
            <a:avLst/>
          </a:prstGeom>
        </p:spPr>
      </p:pic>
    </p:spTree>
    <p:extLst>
      <p:ext uri="{BB962C8B-B14F-4D97-AF65-F5344CB8AC3E}">
        <p14:creationId xmlns:p14="http://schemas.microsoft.com/office/powerpoint/2010/main" val="205137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564827-12E3-818D-1054-5F468F29995D}"/>
              </a:ext>
            </a:extLst>
          </p:cNvPr>
          <p:cNvSpPr>
            <a:spLocks noGrp="1"/>
          </p:cNvSpPr>
          <p:nvPr>
            <p:ph type="title"/>
          </p:nvPr>
        </p:nvSpPr>
        <p:spPr/>
        <p:txBody>
          <a:bodyPr/>
          <a:lstStyle/>
          <a:p>
            <a:r>
              <a:rPr lang="en-US" dirty="0" err="1"/>
              <a:t>Nekaj</a:t>
            </a:r>
            <a:r>
              <a:rPr lang="en-US" dirty="0"/>
              <a:t> </a:t>
            </a:r>
            <a:r>
              <a:rPr lang="en-US" dirty="0" err="1"/>
              <a:t>utrinkov</a:t>
            </a:r>
            <a:endParaRPr lang="sl-SI" dirty="0"/>
          </a:p>
        </p:txBody>
      </p:sp>
      <p:pic>
        <p:nvPicPr>
          <p:cNvPr id="8" name="Slika 7">
            <a:extLst>
              <a:ext uri="{FF2B5EF4-FFF2-40B4-BE49-F238E27FC236}">
                <a16:creationId xmlns:a16="http://schemas.microsoft.com/office/drawing/2014/main" id="{2EE95974-C962-A6B4-FBF5-1583449C791D}"/>
              </a:ext>
            </a:extLst>
          </p:cNvPr>
          <p:cNvPicPr>
            <a:picLocks noChangeAspect="1"/>
          </p:cNvPicPr>
          <p:nvPr/>
        </p:nvPicPr>
        <p:blipFill>
          <a:blip r:embed="rId2"/>
          <a:stretch>
            <a:fillRect/>
          </a:stretch>
        </p:blipFill>
        <p:spPr>
          <a:xfrm>
            <a:off x="762000" y="2696672"/>
            <a:ext cx="4772457" cy="3107949"/>
          </a:xfrm>
          <a:prstGeom prst="rect">
            <a:avLst/>
          </a:prstGeom>
        </p:spPr>
      </p:pic>
      <p:pic>
        <p:nvPicPr>
          <p:cNvPr id="9" name="Slika 8">
            <a:extLst>
              <a:ext uri="{FF2B5EF4-FFF2-40B4-BE49-F238E27FC236}">
                <a16:creationId xmlns:a16="http://schemas.microsoft.com/office/drawing/2014/main" id="{E9DDBEE1-A611-3DFE-6C87-8871899A0659}"/>
              </a:ext>
            </a:extLst>
          </p:cNvPr>
          <p:cNvPicPr>
            <a:picLocks noChangeAspect="1"/>
          </p:cNvPicPr>
          <p:nvPr/>
        </p:nvPicPr>
        <p:blipFill>
          <a:blip r:embed="rId3"/>
          <a:stretch>
            <a:fillRect/>
          </a:stretch>
        </p:blipFill>
        <p:spPr>
          <a:xfrm>
            <a:off x="5874154" y="732025"/>
            <a:ext cx="3968270" cy="3107949"/>
          </a:xfrm>
          <a:prstGeom prst="rect">
            <a:avLst/>
          </a:prstGeom>
        </p:spPr>
      </p:pic>
      <p:pic>
        <p:nvPicPr>
          <p:cNvPr id="10" name="Slika 9">
            <a:extLst>
              <a:ext uri="{FF2B5EF4-FFF2-40B4-BE49-F238E27FC236}">
                <a16:creationId xmlns:a16="http://schemas.microsoft.com/office/drawing/2014/main" id="{42C5065F-EFC2-626A-2E7E-6FCB21908674}"/>
              </a:ext>
            </a:extLst>
          </p:cNvPr>
          <p:cNvPicPr>
            <a:picLocks noChangeAspect="1"/>
          </p:cNvPicPr>
          <p:nvPr/>
        </p:nvPicPr>
        <p:blipFill>
          <a:blip r:embed="rId4"/>
          <a:stretch>
            <a:fillRect/>
          </a:stretch>
        </p:blipFill>
        <p:spPr>
          <a:xfrm>
            <a:off x="6727274" y="4153962"/>
            <a:ext cx="3017735" cy="2527069"/>
          </a:xfrm>
          <a:prstGeom prst="rect">
            <a:avLst/>
          </a:prstGeom>
        </p:spPr>
      </p:pic>
    </p:spTree>
    <p:extLst>
      <p:ext uri="{BB962C8B-B14F-4D97-AF65-F5344CB8AC3E}">
        <p14:creationId xmlns:p14="http://schemas.microsoft.com/office/powerpoint/2010/main" val="3731048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jeZBesedilom 7">
            <a:extLst>
              <a:ext uri="{FF2B5EF4-FFF2-40B4-BE49-F238E27FC236}">
                <a16:creationId xmlns:a16="http://schemas.microsoft.com/office/drawing/2014/main" id="{173DFF00-9C86-E035-DD49-42C27B96E651}"/>
              </a:ext>
            </a:extLst>
          </p:cNvPr>
          <p:cNvSpPr txBox="1"/>
          <p:nvPr/>
        </p:nvSpPr>
        <p:spPr>
          <a:xfrm>
            <a:off x="100924" y="3526794"/>
            <a:ext cx="6096810" cy="163121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sl-SI" sz="2000" b="0" i="0" dirty="0">
                <a:solidFill>
                  <a:srgbClr val="333333"/>
                </a:solidFill>
                <a:effectLst/>
                <a:latin typeface="Source Sans Pro" panose="020B0503030403020204" pitchFamily="34" charset="0"/>
              </a:rPr>
              <a:t>glavna prednost se mi zdi predvsem ta, da matematične zadeve s programiranjem učenci konkretizirajo. s tem vidijo uporabnost matematike. v bistvu v tem vidim več koristi za pouk matematike, kot za pouk programiranja.</a:t>
            </a:r>
            <a:endParaRPr lang="sl-SI" sz="2000" dirty="0"/>
          </a:p>
        </p:txBody>
      </p:sp>
      <p:pic>
        <p:nvPicPr>
          <p:cNvPr id="4" name="Slika 3">
            <a:extLst>
              <a:ext uri="{FF2B5EF4-FFF2-40B4-BE49-F238E27FC236}">
                <a16:creationId xmlns:a16="http://schemas.microsoft.com/office/drawing/2014/main" id="{FE7E428E-82FC-456A-DDBE-8A23379C7D7C}"/>
              </a:ext>
            </a:extLst>
          </p:cNvPr>
          <p:cNvPicPr>
            <a:picLocks noChangeAspect="1"/>
          </p:cNvPicPr>
          <p:nvPr/>
        </p:nvPicPr>
        <p:blipFill>
          <a:blip r:embed="rId2"/>
          <a:stretch>
            <a:fillRect/>
          </a:stretch>
        </p:blipFill>
        <p:spPr>
          <a:xfrm>
            <a:off x="751976" y="520144"/>
            <a:ext cx="4861935" cy="2388142"/>
          </a:xfrm>
          <a:prstGeom prst="rect">
            <a:avLst/>
          </a:prstGeom>
        </p:spPr>
      </p:pic>
      <p:sp>
        <p:nvSpPr>
          <p:cNvPr id="6" name="PoljeZBesedilom 5">
            <a:extLst>
              <a:ext uri="{FF2B5EF4-FFF2-40B4-BE49-F238E27FC236}">
                <a16:creationId xmlns:a16="http://schemas.microsoft.com/office/drawing/2014/main" id="{7C29331B-AFB5-AB29-A800-48FEADE68618}"/>
              </a:ext>
            </a:extLst>
          </p:cNvPr>
          <p:cNvSpPr txBox="1"/>
          <p:nvPr/>
        </p:nvSpPr>
        <p:spPr>
          <a:xfrm>
            <a:off x="5932656" y="407724"/>
            <a:ext cx="6096810" cy="452431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dirty="0">
                <a:solidFill>
                  <a:srgbClr val="333333"/>
                </a:solidFill>
                <a:latin typeface="Source Sans Pro" panose="020B0503030403020204" pitchFamily="34" charset="0"/>
              </a:rPr>
              <a:t>P</a:t>
            </a:r>
            <a:r>
              <a:rPr lang="sl-SI" b="0" i="0" dirty="0">
                <a:solidFill>
                  <a:srgbClr val="333333"/>
                </a:solidFill>
                <a:effectLst/>
                <a:latin typeface="Source Sans Pro" panose="020B0503030403020204" pitchFamily="34" charset="0"/>
              </a:rPr>
              <a:t>red seminarjem sem bila zelo skeptična, ali je to poučevanje matematike v tej obliki sploh smiselno, oziroma sem ga ocenjevala kot nepraktično, zahtevno in časovno prepotratno. </a:t>
            </a:r>
            <a:r>
              <a:rPr lang="en-US" b="0" i="0" dirty="0">
                <a:solidFill>
                  <a:srgbClr val="333333"/>
                </a:solidFill>
                <a:effectLst/>
                <a:latin typeface="Source Sans Pro" panose="020B0503030403020204" pitchFamily="34" charset="0"/>
              </a:rPr>
              <a:t> </a:t>
            </a:r>
          </a:p>
          <a:p>
            <a:endParaRPr lang="en-US" b="0" i="0" dirty="0">
              <a:solidFill>
                <a:srgbClr val="333333"/>
              </a:solidFill>
              <a:effectLst/>
              <a:latin typeface="Source Sans Pro" panose="020B0503030403020204" pitchFamily="34" charset="0"/>
            </a:endParaRPr>
          </a:p>
          <a:p>
            <a:r>
              <a:rPr lang="en-US" b="0" i="0" dirty="0">
                <a:solidFill>
                  <a:srgbClr val="333333"/>
                </a:solidFill>
                <a:effectLst/>
                <a:latin typeface="Source Sans Pro" panose="020B0503030403020204" pitchFamily="34" charset="0"/>
              </a:rPr>
              <a:t>M</a:t>
            </a:r>
            <a:r>
              <a:rPr lang="sl-SI" b="0" i="0" dirty="0" err="1">
                <a:solidFill>
                  <a:srgbClr val="333333"/>
                </a:solidFill>
                <a:effectLst/>
                <a:latin typeface="Source Sans Pro" panose="020B0503030403020204" pitchFamily="34" charset="0"/>
              </a:rPr>
              <a:t>islila</a:t>
            </a:r>
            <a:r>
              <a:rPr lang="sl-SI" b="0" i="0" dirty="0">
                <a:solidFill>
                  <a:srgbClr val="333333"/>
                </a:solidFill>
                <a:effectLst/>
                <a:latin typeface="Source Sans Pro" panose="020B0503030403020204" pitchFamily="34" charset="0"/>
              </a:rPr>
              <a:t> sem, da bom dobila ideje le na področju poučevanja matematike med urami računalništva. </a:t>
            </a:r>
            <a:endParaRPr lang="en-US" b="0" i="0" dirty="0">
              <a:solidFill>
                <a:srgbClr val="333333"/>
              </a:solidFill>
              <a:effectLst/>
              <a:latin typeface="Source Sans Pro" panose="020B0503030403020204" pitchFamily="34" charset="0"/>
            </a:endParaRPr>
          </a:p>
          <a:p>
            <a:endParaRPr lang="en-US" dirty="0">
              <a:solidFill>
                <a:srgbClr val="333333"/>
              </a:solidFill>
              <a:latin typeface="Source Sans Pro" panose="020B0503030403020204" pitchFamily="34" charset="0"/>
            </a:endParaRPr>
          </a:p>
          <a:p>
            <a:r>
              <a:rPr lang="en-US" b="0" i="0" dirty="0">
                <a:solidFill>
                  <a:srgbClr val="333333"/>
                </a:solidFill>
                <a:effectLst/>
                <a:latin typeface="Source Sans Pro" panose="020B0503030403020204" pitchFamily="34" charset="0"/>
              </a:rPr>
              <a:t>P</a:t>
            </a:r>
            <a:r>
              <a:rPr lang="sl-SI" b="0" i="0" dirty="0">
                <a:solidFill>
                  <a:srgbClr val="333333"/>
                </a:solidFill>
                <a:effectLst/>
                <a:latin typeface="Source Sans Pro" panose="020B0503030403020204" pitchFamily="34" charset="0"/>
              </a:rPr>
              <a:t>o pregledu vrste idej, ki so jih pripravili kolegi, sem ugotovila, da bi lahko osnovne veščine programiranja utrjevali (nekateri učenci pa šele spoznavali) med utrjevanjem nekaterih snovi. če bi bil nastavek naloge ustrezno pripravljen, (morda celo </a:t>
            </a:r>
            <a:r>
              <a:rPr lang="sl-SI" b="0" i="0" dirty="0" err="1">
                <a:solidFill>
                  <a:srgbClr val="333333"/>
                </a:solidFill>
                <a:effectLst/>
                <a:latin typeface="Source Sans Pro" panose="020B0503030403020204" pitchFamily="34" charset="0"/>
              </a:rPr>
              <a:t>diferenciiran</a:t>
            </a:r>
            <a:r>
              <a:rPr lang="sl-SI" b="0" i="0" dirty="0">
                <a:solidFill>
                  <a:srgbClr val="333333"/>
                </a:solidFill>
                <a:effectLst/>
                <a:latin typeface="Source Sans Pro" panose="020B0503030403020204" pitchFamily="34" charset="0"/>
              </a:rPr>
              <a:t> za nepoznavalce in poznavalce), bi mi z dobrim načrtovanjem lahko uspelo izvesti vsaj občasno kakšno dejavnost, s katero bi dosegla še kakšen cilj s področja poučevanja programiranja.</a:t>
            </a:r>
            <a:endParaRPr lang="sl-SI" dirty="0"/>
          </a:p>
        </p:txBody>
      </p:sp>
      <p:sp>
        <p:nvSpPr>
          <p:cNvPr id="10" name="PoljeZBesedilom 9">
            <a:extLst>
              <a:ext uri="{FF2B5EF4-FFF2-40B4-BE49-F238E27FC236}">
                <a16:creationId xmlns:a16="http://schemas.microsoft.com/office/drawing/2014/main" id="{BBDC5193-4128-B73D-8E84-072337847AAB}"/>
              </a:ext>
            </a:extLst>
          </p:cNvPr>
          <p:cNvSpPr txBox="1"/>
          <p:nvPr/>
        </p:nvSpPr>
        <p:spPr>
          <a:xfrm>
            <a:off x="3803904" y="5371884"/>
            <a:ext cx="6096000" cy="120032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sl-SI" b="0" i="0" dirty="0">
                <a:solidFill>
                  <a:srgbClr val="333333"/>
                </a:solidFill>
                <a:effectLst/>
                <a:latin typeface="Source Sans Pro" panose="020B0503030403020204" pitchFamily="34" charset="0"/>
              </a:rPr>
              <a:t>nekaj novih idej - upala sem, da bom dobila ideje za izvedbo pouka, konkretne predloge; ugotovila sem, da veliko stvari že vem, uporabljam, kar si želim spremeniti, pa bo težje kot sem mislila - torej me čakajo novi izzivi :)</a:t>
            </a:r>
            <a:endParaRPr lang="sl-SI" dirty="0"/>
          </a:p>
        </p:txBody>
      </p:sp>
    </p:spTree>
    <p:extLst>
      <p:ext uri="{BB962C8B-B14F-4D97-AF65-F5344CB8AC3E}">
        <p14:creationId xmlns:p14="http://schemas.microsoft.com/office/powerpoint/2010/main" val="24118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A7E785B-55CE-E7F6-B83A-BDE970058235}"/>
              </a:ext>
            </a:extLst>
          </p:cNvPr>
          <p:cNvSpPr txBox="1"/>
          <p:nvPr/>
        </p:nvSpPr>
        <p:spPr>
          <a:xfrm>
            <a:off x="150368" y="2161324"/>
            <a:ext cx="6096000" cy="120032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sl-SI" b="0" i="0">
                <a:solidFill>
                  <a:srgbClr val="333333"/>
                </a:solidFill>
                <a:effectLst/>
                <a:latin typeface="Source Sans Pro" panose="020B0503030403020204" pitchFamily="34" charset="0"/>
              </a:rPr>
              <a:t>računalniško/matematično mišljenje lahko začne oblikovati že zelo zgodaj in da je to res zelo pomembna veščina, kar me definitivno prepriča v vpeljavo programiranja v pouk matematike.</a:t>
            </a:r>
            <a:endParaRPr lang="sl-SI" dirty="0"/>
          </a:p>
        </p:txBody>
      </p:sp>
      <p:sp>
        <p:nvSpPr>
          <p:cNvPr id="9" name="PoljeZBesedilom 8">
            <a:extLst>
              <a:ext uri="{FF2B5EF4-FFF2-40B4-BE49-F238E27FC236}">
                <a16:creationId xmlns:a16="http://schemas.microsoft.com/office/drawing/2014/main" id="{FD29159F-C2DD-CEE8-F8E2-86948343D34B}"/>
              </a:ext>
            </a:extLst>
          </p:cNvPr>
          <p:cNvSpPr txBox="1"/>
          <p:nvPr/>
        </p:nvSpPr>
        <p:spPr>
          <a:xfrm>
            <a:off x="337312" y="4826675"/>
            <a:ext cx="6096000" cy="203132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sl-SI" b="0" i="0" dirty="0">
                <a:solidFill>
                  <a:srgbClr val="333333"/>
                </a:solidFill>
                <a:effectLst/>
                <a:latin typeface="Source Sans Pro" panose="020B0503030403020204" pitchFamily="34" charset="0"/>
              </a:rPr>
              <a:t>mislim, da bom kakšno stvar vsekakor lahko uporabila - npr. že o rekurzivnem razmišljanju. ko razmišljaš o posodobitvah pouka, so ideje s seminarjev zelo dobrodošle. zdi se mi, da bi bil seminar lahko še bolj uporaben, če bi se ga udeležila z ene šole tako matematik kot računalničar, ki bi lahko skupaj načrtovala kakšno uro. sem poskusila prepričati naše matematike, pa mi ni uspelo.</a:t>
            </a:r>
            <a:endParaRPr lang="sl-SI" dirty="0"/>
          </a:p>
        </p:txBody>
      </p:sp>
      <p:sp>
        <p:nvSpPr>
          <p:cNvPr id="5" name="PoljeZBesedilom 4">
            <a:extLst>
              <a:ext uri="{FF2B5EF4-FFF2-40B4-BE49-F238E27FC236}">
                <a16:creationId xmlns:a16="http://schemas.microsoft.com/office/drawing/2014/main" id="{751F8BA6-CBCB-9411-0252-45AEAB56305A}"/>
              </a:ext>
            </a:extLst>
          </p:cNvPr>
          <p:cNvSpPr txBox="1"/>
          <p:nvPr/>
        </p:nvSpPr>
        <p:spPr>
          <a:xfrm>
            <a:off x="5177536" y="3107589"/>
            <a:ext cx="6096000" cy="175432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b="0" i="0" dirty="0">
                <a:solidFill>
                  <a:srgbClr val="333333"/>
                </a:solidFill>
                <a:effectLst/>
                <a:latin typeface="Source Sans Pro" panose="020B0503030403020204" pitchFamily="34" charset="0"/>
              </a:rPr>
              <a:t>K</a:t>
            </a:r>
            <a:r>
              <a:rPr lang="sl-SI" b="0" i="0" dirty="0">
                <a:solidFill>
                  <a:srgbClr val="333333"/>
                </a:solidFill>
                <a:effectLst/>
                <a:latin typeface="Source Sans Pro" panose="020B0503030403020204" pitchFamily="34" charset="0"/>
              </a:rPr>
              <a:t>oliko gradiv je že na voljo, ki jih lahko malo dopolnimo, preuredimo ali izboljšamo in uporabimo pri pouku. za nekatere učence bo to korak več, da jih spodbudimo k programiranju pri matematiki, kar bo dodana vrednost. </a:t>
            </a:r>
            <a:r>
              <a:rPr lang="sl-SI" b="0" i="0" dirty="0" err="1">
                <a:solidFill>
                  <a:srgbClr val="333333"/>
                </a:solidFill>
                <a:effectLst/>
                <a:latin typeface="Source Sans Pro" panose="020B0503030403020204" pitchFamily="34" charset="0"/>
              </a:rPr>
              <a:t>čimprej</a:t>
            </a:r>
            <a:r>
              <a:rPr lang="sl-SI" b="0" i="0" dirty="0">
                <a:solidFill>
                  <a:srgbClr val="333333"/>
                </a:solidFill>
                <a:effectLst/>
                <a:latin typeface="Source Sans Pro" panose="020B0503030403020204" pitchFamily="34" charset="0"/>
              </a:rPr>
              <a:t> bom preizkusila v razredu, da si dokažem, da je to možno.</a:t>
            </a:r>
            <a:endParaRPr lang="sl-SI" dirty="0"/>
          </a:p>
        </p:txBody>
      </p:sp>
      <p:sp>
        <p:nvSpPr>
          <p:cNvPr id="7" name="PoljeZBesedilom 6">
            <a:extLst>
              <a:ext uri="{FF2B5EF4-FFF2-40B4-BE49-F238E27FC236}">
                <a16:creationId xmlns:a16="http://schemas.microsoft.com/office/drawing/2014/main" id="{9A812F5A-D8D6-B0AA-28A9-D2EBB372D891}"/>
              </a:ext>
            </a:extLst>
          </p:cNvPr>
          <p:cNvSpPr txBox="1"/>
          <p:nvPr/>
        </p:nvSpPr>
        <p:spPr>
          <a:xfrm>
            <a:off x="5575808" y="442913"/>
            <a:ext cx="6096000" cy="175432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sl-SI" b="0" i="0" dirty="0">
                <a:solidFill>
                  <a:srgbClr val="333333"/>
                </a:solidFill>
                <a:effectLst/>
                <a:latin typeface="Source Sans Pro" panose="020B0503030403020204" pitchFamily="34" charset="0"/>
              </a:rPr>
              <a:t>sprva me je presenetilo, da so nekateri tako optimistični glede uporabe programiranja pri pouku matematike. po seminarju stvari vidim drugače tudi jaz in sicer zato, ker sem ugotovila, da bi si s tem lahko dejansko pomagala pri motiviranju učencev in utrjevanju nekaterih snovi, hkrati pa učence naučila nekaj, kar se sicer ne bi.</a:t>
            </a:r>
            <a:endParaRPr lang="sl-SI" dirty="0"/>
          </a:p>
        </p:txBody>
      </p:sp>
    </p:spTree>
    <p:extLst>
      <p:ext uri="{BB962C8B-B14F-4D97-AF65-F5344CB8AC3E}">
        <p14:creationId xmlns:p14="http://schemas.microsoft.com/office/powerpoint/2010/main" val="3935642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 name="Freeform: Shape 24">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42" name="Freeform: Shape 26">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43" name="Freeform: Shape 28">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44" name="Rectangle 30">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Naslov 3">
            <a:extLst>
              <a:ext uri="{FF2B5EF4-FFF2-40B4-BE49-F238E27FC236}">
                <a16:creationId xmlns:a16="http://schemas.microsoft.com/office/drawing/2014/main" id="{8CE11AB3-7F77-254B-B812-969FCB3DCA6F}"/>
              </a:ext>
            </a:extLst>
          </p:cNvPr>
          <p:cNvSpPr>
            <a:spLocks noGrp="1"/>
          </p:cNvSpPr>
          <p:nvPr>
            <p:ph type="title"/>
          </p:nvPr>
        </p:nvSpPr>
        <p:spPr>
          <a:xfrm>
            <a:off x="6096000" y="1524000"/>
            <a:ext cx="5334000" cy="2286000"/>
          </a:xfrm>
        </p:spPr>
        <p:txBody>
          <a:bodyPr vert="horz" lIns="91440" tIns="45720" rIns="91440" bIns="45720" rtlCol="0" anchor="b">
            <a:normAutofit/>
          </a:bodyPr>
          <a:lstStyle/>
          <a:p>
            <a:r>
              <a:rPr lang="en-US" sz="4400" kern="1200">
                <a:solidFill>
                  <a:schemeClr val="tx1"/>
                </a:solidFill>
                <a:latin typeface="+mj-lt"/>
                <a:ea typeface="+mj-ea"/>
                <a:cs typeface="+mj-cs"/>
              </a:rPr>
              <a:t>NAPOJ MINUT</a:t>
            </a:r>
          </a:p>
        </p:txBody>
      </p:sp>
      <p:sp>
        <p:nvSpPr>
          <p:cNvPr id="5" name="Označba mesta besedila 4">
            <a:extLst>
              <a:ext uri="{FF2B5EF4-FFF2-40B4-BE49-F238E27FC236}">
                <a16:creationId xmlns:a16="http://schemas.microsoft.com/office/drawing/2014/main" id="{6C7B5F7D-6E70-A3D9-988C-A73B43E4B9DD}"/>
              </a:ext>
            </a:extLst>
          </p:cNvPr>
          <p:cNvSpPr>
            <a:spLocks noGrp="1"/>
          </p:cNvSpPr>
          <p:nvPr>
            <p:ph type="body" idx="1"/>
          </p:nvPr>
        </p:nvSpPr>
        <p:spPr>
          <a:xfrm>
            <a:off x="6096000" y="4571999"/>
            <a:ext cx="5334000" cy="1524000"/>
          </a:xfrm>
        </p:spPr>
        <p:txBody>
          <a:bodyPr vert="horz" lIns="91440" tIns="45720" rIns="91440" bIns="45720" rtlCol="0">
            <a:normAutofit/>
          </a:bodyPr>
          <a:lstStyle/>
          <a:p>
            <a:r>
              <a:rPr lang="en-US" sz="2400" kern="1200" dirty="0">
                <a:solidFill>
                  <a:schemeClr val="tx1">
                    <a:alpha val="70000"/>
                  </a:schemeClr>
                </a:solidFill>
                <a:latin typeface="+mn-lt"/>
                <a:ea typeface="+mn-ea"/>
                <a:cs typeface="+mn-cs"/>
              </a:rPr>
              <a:t>"</a:t>
            </a:r>
            <a:r>
              <a:rPr lang="en-US" sz="2400" kern="1200" dirty="0" err="1">
                <a:solidFill>
                  <a:schemeClr val="tx1">
                    <a:alpha val="70000"/>
                  </a:schemeClr>
                </a:solidFill>
                <a:latin typeface="+mn-lt"/>
                <a:ea typeface="+mn-ea"/>
                <a:cs typeface="+mn-cs"/>
              </a:rPr>
              <a:t>glavna</a:t>
            </a:r>
            <a:r>
              <a:rPr lang="en-US" sz="2400" kern="1200" dirty="0">
                <a:solidFill>
                  <a:schemeClr val="tx1">
                    <a:alpha val="70000"/>
                  </a:schemeClr>
                </a:solidFill>
                <a:latin typeface="+mn-lt"/>
                <a:ea typeface="+mn-ea"/>
                <a:cs typeface="+mn-cs"/>
              </a:rPr>
              <a:t>" </a:t>
            </a:r>
            <a:r>
              <a:rPr lang="en-US" sz="2400" kern="1200" dirty="0" err="1">
                <a:solidFill>
                  <a:schemeClr val="tx1">
                    <a:alpha val="70000"/>
                  </a:schemeClr>
                </a:solidFill>
                <a:latin typeface="+mn-lt"/>
                <a:ea typeface="+mn-ea"/>
                <a:cs typeface="+mn-cs"/>
              </a:rPr>
              <a:t>aktivnost</a:t>
            </a:r>
            <a:endParaRPr lang="en-US" sz="2400" kern="1200" dirty="0">
              <a:solidFill>
                <a:schemeClr val="tx1">
                  <a:alpha val="70000"/>
                </a:schemeClr>
              </a:solidFill>
              <a:latin typeface="+mn-lt"/>
              <a:ea typeface="+mn-ea"/>
              <a:cs typeface="+mn-cs"/>
            </a:endParaRPr>
          </a:p>
        </p:txBody>
      </p:sp>
      <p:pic>
        <p:nvPicPr>
          <p:cNvPr id="7" name="Slika 6">
            <a:extLst>
              <a:ext uri="{FF2B5EF4-FFF2-40B4-BE49-F238E27FC236}">
                <a16:creationId xmlns:a16="http://schemas.microsoft.com/office/drawing/2014/main" id="{CE16598C-A06A-DA5A-8685-74707E691524}"/>
              </a:ext>
            </a:extLst>
          </p:cNvPr>
          <p:cNvPicPr>
            <a:picLocks noChangeAspect="1"/>
          </p:cNvPicPr>
          <p:nvPr/>
        </p:nvPicPr>
        <p:blipFill rotWithShape="1">
          <a:blip r:embed="rId2"/>
          <a:srcRect l="15181" r="25605" b="-1"/>
          <a:stretch/>
        </p:blipFill>
        <p:spPr>
          <a:xfrm>
            <a:off x="2" y="732510"/>
            <a:ext cx="5333999" cy="6125491"/>
          </a:xfrm>
          <a:custGeom>
            <a:avLst/>
            <a:gdLst/>
            <a:ahLst/>
            <a:cxnLst/>
            <a:rect l="l" t="t" r="r" b="b"/>
            <a:pathLst>
              <a:path w="5333999" h="6125491">
                <a:moveTo>
                  <a:pt x="0" y="0"/>
                </a:moveTo>
                <a:lnTo>
                  <a:pt x="201347" y="12133"/>
                </a:lnTo>
                <a:cubicBezTo>
                  <a:pt x="834520" y="59989"/>
                  <a:pt x="1489622" y="165274"/>
                  <a:pt x="2149412" y="288819"/>
                </a:cubicBezTo>
                <a:cubicBezTo>
                  <a:pt x="4194087" y="671477"/>
                  <a:pt x="4738431" y="1884930"/>
                  <a:pt x="5125148" y="3309606"/>
                </a:cubicBezTo>
                <a:cubicBezTo>
                  <a:pt x="5383961" y="4263563"/>
                  <a:pt x="5599841" y="5130569"/>
                  <a:pt x="4496734" y="5829050"/>
                </a:cubicBezTo>
                <a:cubicBezTo>
                  <a:pt x="4342061" y="5927011"/>
                  <a:pt x="4177261" y="6012425"/>
                  <a:pt x="4005032" y="6088102"/>
                </a:cubicBezTo>
                <a:lnTo>
                  <a:pt x="3915032" y="6125491"/>
                </a:lnTo>
                <a:lnTo>
                  <a:pt x="0" y="6125491"/>
                </a:lnTo>
                <a:close/>
              </a:path>
            </a:pathLst>
          </a:custGeom>
        </p:spPr>
      </p:pic>
      <p:sp>
        <p:nvSpPr>
          <p:cNvPr id="45" name="Freeform: Shape 32">
            <a:extLst>
              <a:ext uri="{FF2B5EF4-FFF2-40B4-BE49-F238E27FC236}">
                <a16:creationId xmlns:a16="http://schemas.microsoft.com/office/drawing/2014/main" id="{4EB7CBBE-178B-4DB3-AD92-DED458BAE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52425"/>
            <a:ext cx="5185830" cy="65055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val="358066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4FB50A1-83D5-8808-6BC9-57CD02FE094C}"/>
              </a:ext>
            </a:extLst>
          </p:cNvPr>
          <p:cNvPicPr>
            <a:picLocks noChangeAspect="1"/>
          </p:cNvPicPr>
          <p:nvPr/>
        </p:nvPicPr>
        <p:blipFill>
          <a:blip r:embed="rId2"/>
          <a:stretch>
            <a:fillRect/>
          </a:stretch>
        </p:blipFill>
        <p:spPr>
          <a:xfrm>
            <a:off x="125984" y="215074"/>
            <a:ext cx="8030731" cy="6049581"/>
          </a:xfrm>
          <a:prstGeom prst="rect">
            <a:avLst/>
          </a:prstGeom>
        </p:spPr>
      </p:pic>
      <p:pic>
        <p:nvPicPr>
          <p:cNvPr id="5" name="Slika 4">
            <a:extLst>
              <a:ext uri="{FF2B5EF4-FFF2-40B4-BE49-F238E27FC236}">
                <a16:creationId xmlns:a16="http://schemas.microsoft.com/office/drawing/2014/main" id="{1BC8DCDE-A055-99EE-DBBB-DC624670B69B}"/>
              </a:ext>
            </a:extLst>
          </p:cNvPr>
          <p:cNvPicPr>
            <a:picLocks noChangeAspect="1"/>
          </p:cNvPicPr>
          <p:nvPr/>
        </p:nvPicPr>
        <p:blipFill>
          <a:blip r:embed="rId3"/>
          <a:stretch>
            <a:fillRect/>
          </a:stretch>
        </p:blipFill>
        <p:spPr>
          <a:xfrm>
            <a:off x="9094025" y="2014093"/>
            <a:ext cx="2676525" cy="2724150"/>
          </a:xfrm>
          <a:prstGeom prst="rect">
            <a:avLst/>
          </a:prstGeom>
        </p:spPr>
      </p:pic>
    </p:spTree>
    <p:extLst>
      <p:ext uri="{BB962C8B-B14F-4D97-AF65-F5344CB8AC3E}">
        <p14:creationId xmlns:p14="http://schemas.microsoft.com/office/powerpoint/2010/main" val="311522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075321-26F8-4A26-59B4-D35772C5B0FD}"/>
              </a:ext>
            </a:extLst>
          </p:cNvPr>
          <p:cNvSpPr>
            <a:spLocks noGrp="1"/>
          </p:cNvSpPr>
          <p:nvPr>
            <p:ph type="title"/>
          </p:nvPr>
        </p:nvSpPr>
        <p:spPr/>
        <p:txBody>
          <a:bodyPr/>
          <a:lstStyle/>
          <a:p>
            <a:r>
              <a:rPr lang="en-US" dirty="0" err="1"/>
              <a:t>Različne</a:t>
            </a:r>
            <a:r>
              <a:rPr lang="en-US" dirty="0"/>
              <a:t> </a:t>
            </a:r>
            <a:r>
              <a:rPr lang="en-US" dirty="0" err="1"/>
              <a:t>aktivnosti</a:t>
            </a:r>
            <a:endParaRPr lang="sl-SI" dirty="0"/>
          </a:p>
        </p:txBody>
      </p:sp>
      <p:sp>
        <p:nvSpPr>
          <p:cNvPr id="3" name="Označba mesta vsebine 2">
            <a:extLst>
              <a:ext uri="{FF2B5EF4-FFF2-40B4-BE49-F238E27FC236}">
                <a16:creationId xmlns:a16="http://schemas.microsoft.com/office/drawing/2014/main" id="{C9FD994A-8032-5F51-BB58-26924CBA770A}"/>
              </a:ext>
            </a:extLst>
          </p:cNvPr>
          <p:cNvSpPr>
            <a:spLocks noGrp="1"/>
          </p:cNvSpPr>
          <p:nvPr>
            <p:ph idx="1"/>
          </p:nvPr>
        </p:nvSpPr>
        <p:spPr>
          <a:xfrm>
            <a:off x="2487168" y="2464817"/>
            <a:ext cx="8337296" cy="660400"/>
          </a:xfrm>
        </p:spPr>
        <p:txBody>
          <a:bodyPr>
            <a:noAutofit/>
          </a:bodyPr>
          <a:lstStyle/>
          <a:p>
            <a:pPr marL="0" indent="0">
              <a:buNone/>
            </a:pPr>
            <a:r>
              <a:rPr lang="en-US" sz="2000" dirty="0" err="1"/>
              <a:t>Navezava</a:t>
            </a:r>
            <a:r>
              <a:rPr lang="en-US" sz="2000" dirty="0"/>
              <a:t> </a:t>
            </a:r>
            <a:r>
              <a:rPr lang="en-US" sz="2000" dirty="0" err="1"/>
              <a:t>na</a:t>
            </a:r>
            <a:r>
              <a:rPr lang="en-US" sz="2000" dirty="0"/>
              <a:t> </a:t>
            </a:r>
            <a:r>
              <a:rPr lang="en-US" sz="2000" dirty="0" err="1"/>
              <a:t>druge</a:t>
            </a:r>
            <a:r>
              <a:rPr lang="en-US" sz="2000" dirty="0"/>
              <a:t> </a:t>
            </a:r>
            <a:r>
              <a:rPr lang="en-US" sz="2000" dirty="0" err="1"/>
              <a:t>projekte</a:t>
            </a:r>
            <a:r>
              <a:rPr lang="en-US" sz="2000" dirty="0"/>
              <a:t> / </a:t>
            </a:r>
            <a:r>
              <a:rPr lang="en-US" sz="2000" dirty="0" err="1"/>
              <a:t>akcije</a:t>
            </a:r>
            <a:r>
              <a:rPr lang="en-US" sz="2000" dirty="0"/>
              <a:t> …</a:t>
            </a:r>
          </a:p>
          <a:p>
            <a:pPr marL="0" indent="0">
              <a:buNone/>
            </a:pPr>
            <a:r>
              <a:rPr lang="en-US" sz="2000" dirty="0"/>
              <a:t>S </a:t>
            </a:r>
            <a:r>
              <a:rPr lang="en-US" sz="2000" dirty="0" err="1"/>
              <a:t>sredstvi</a:t>
            </a:r>
            <a:r>
              <a:rPr lang="en-US" sz="2000" dirty="0"/>
              <a:t> (</a:t>
            </a:r>
            <a:r>
              <a:rPr lang="en-US" sz="2000" dirty="0" err="1"/>
              <a:t>čas</a:t>
            </a:r>
            <a:r>
              <a:rPr lang="en-US" sz="2000" dirty="0"/>
              <a:t>, finance) le v </a:t>
            </a:r>
            <a:r>
              <a:rPr lang="en-US" sz="2000" dirty="0" err="1"/>
              <a:t>sklopu</a:t>
            </a:r>
            <a:r>
              <a:rPr lang="en-US" sz="2000" dirty="0"/>
              <a:t> </a:t>
            </a:r>
            <a:r>
              <a:rPr lang="en-US" sz="2000" dirty="0" err="1"/>
              <a:t>te</a:t>
            </a:r>
            <a:r>
              <a:rPr lang="en-US" sz="2000" dirty="0"/>
              <a:t> "interne </a:t>
            </a:r>
            <a:r>
              <a:rPr lang="en-US" sz="2000" dirty="0" err="1"/>
              <a:t>akcije</a:t>
            </a:r>
            <a:r>
              <a:rPr lang="en-US" sz="2000" dirty="0"/>
              <a:t>" ne bi </a:t>
            </a:r>
            <a:r>
              <a:rPr lang="en-US" sz="2000" dirty="0" err="1"/>
              <a:t>mogli</a:t>
            </a:r>
            <a:r>
              <a:rPr lang="en-US" sz="2000" dirty="0"/>
              <a:t> </a:t>
            </a:r>
            <a:r>
              <a:rPr lang="en-US" sz="2000" dirty="0" err="1"/>
              <a:t>izvesti</a:t>
            </a:r>
            <a:r>
              <a:rPr lang="en-US" sz="2000" dirty="0"/>
              <a:t> </a:t>
            </a:r>
            <a:r>
              <a:rPr lang="en-US" sz="2000" dirty="0" err="1"/>
              <a:t>vseh</a:t>
            </a:r>
            <a:r>
              <a:rPr lang="en-US" sz="2000" dirty="0"/>
              <a:t> </a:t>
            </a:r>
            <a:r>
              <a:rPr lang="en-US" sz="2000" dirty="0" err="1"/>
              <a:t>aktivnosti</a:t>
            </a:r>
            <a:endParaRPr lang="en-US" sz="2000" dirty="0"/>
          </a:p>
          <a:p>
            <a:pPr marL="0" indent="0">
              <a:buNone/>
            </a:pPr>
            <a:r>
              <a:rPr lang="en-US" sz="2000" dirty="0" err="1"/>
              <a:t>Gre</a:t>
            </a:r>
            <a:r>
              <a:rPr lang="en-US" sz="2000" dirty="0"/>
              <a:t> za to, da </a:t>
            </a:r>
            <a:r>
              <a:rPr lang="en-US" sz="2000" dirty="0" err="1"/>
              <a:t>nadgradimo</a:t>
            </a:r>
            <a:r>
              <a:rPr lang="en-US" sz="2000" dirty="0"/>
              <a:t> </a:t>
            </a:r>
            <a:r>
              <a:rPr lang="en-US" sz="2000" dirty="0" err="1"/>
              <a:t>te</a:t>
            </a:r>
            <a:r>
              <a:rPr lang="en-US" sz="2000" dirty="0"/>
              <a:t> </a:t>
            </a:r>
            <a:r>
              <a:rPr lang="en-US" sz="2000" dirty="0" err="1"/>
              <a:t>projekte</a:t>
            </a:r>
            <a:r>
              <a:rPr lang="en-US" sz="2000" dirty="0"/>
              <a:t> (</a:t>
            </a:r>
            <a:r>
              <a:rPr lang="en-US" sz="2000" dirty="0" err="1"/>
              <a:t>dodatne</a:t>
            </a:r>
            <a:r>
              <a:rPr lang="en-US" sz="2000" dirty="0"/>
              <a:t> </a:t>
            </a:r>
            <a:r>
              <a:rPr lang="en-US" sz="2000" dirty="0" err="1"/>
              <a:t>vsebine</a:t>
            </a:r>
            <a:r>
              <a:rPr lang="en-US" sz="2000" dirty="0"/>
              <a:t>, </a:t>
            </a:r>
            <a:r>
              <a:rPr lang="en-US" sz="2000" dirty="0" err="1"/>
              <a:t>uporaba</a:t>
            </a:r>
            <a:r>
              <a:rPr lang="en-US" sz="2000" dirty="0"/>
              <a:t> </a:t>
            </a:r>
            <a:r>
              <a:rPr lang="en-US" sz="2000" dirty="0" err="1"/>
              <a:t>rezultatov</a:t>
            </a:r>
            <a:r>
              <a:rPr lang="en-US" sz="2000" dirty="0"/>
              <a:t>, </a:t>
            </a:r>
            <a:r>
              <a:rPr lang="en-US" sz="2000" dirty="0" err="1"/>
              <a:t>osnova</a:t>
            </a:r>
            <a:r>
              <a:rPr lang="en-US" sz="2000" dirty="0"/>
              <a:t> za </a:t>
            </a:r>
            <a:r>
              <a:rPr lang="en-US" sz="2000" dirty="0" err="1"/>
              <a:t>nadaljni</a:t>
            </a:r>
            <a:r>
              <a:rPr lang="en-US" sz="2000" dirty="0"/>
              <a:t> </a:t>
            </a:r>
            <a:r>
              <a:rPr lang="en-US" sz="2000" dirty="0" err="1"/>
              <a:t>razvoj</a:t>
            </a:r>
            <a:r>
              <a:rPr lang="en-US" sz="2000" dirty="0"/>
              <a:t> …)</a:t>
            </a:r>
          </a:p>
          <a:p>
            <a:pPr marL="0" indent="0">
              <a:buNone/>
            </a:pPr>
            <a:r>
              <a:rPr lang="en-US" sz="2000" dirty="0"/>
              <a:t>In </a:t>
            </a:r>
            <a:r>
              <a:rPr lang="en-US" sz="2000" dirty="0" err="1"/>
              <a:t>obratno</a:t>
            </a:r>
            <a:r>
              <a:rPr lang="en-US" sz="2000" dirty="0"/>
              <a:t>: </a:t>
            </a:r>
            <a:r>
              <a:rPr lang="en-US" sz="2000" dirty="0" err="1"/>
              <a:t>aktivnosti</a:t>
            </a:r>
            <a:r>
              <a:rPr lang="en-US" sz="2000" dirty="0"/>
              <a:t> MINUT NAPOJ </a:t>
            </a:r>
            <a:r>
              <a:rPr lang="en-US" sz="2000" dirty="0" err="1"/>
              <a:t>bodo</a:t>
            </a:r>
            <a:r>
              <a:rPr lang="en-US" sz="2000" dirty="0"/>
              <a:t> </a:t>
            </a:r>
            <a:r>
              <a:rPr lang="en-US" sz="2000" dirty="0" err="1"/>
              <a:t>služile</a:t>
            </a:r>
            <a:r>
              <a:rPr lang="en-US" sz="2000" dirty="0"/>
              <a:t> za </a:t>
            </a:r>
            <a:r>
              <a:rPr lang="en-US" sz="2000" dirty="0" err="1"/>
              <a:t>izvedbo</a:t>
            </a:r>
            <a:r>
              <a:rPr lang="en-US" sz="2000" dirty="0"/>
              <a:t> </a:t>
            </a:r>
            <a:r>
              <a:rPr lang="en-US" sz="2000" dirty="0" err="1"/>
              <a:t>drugih</a:t>
            </a:r>
            <a:r>
              <a:rPr lang="en-US" sz="2000" dirty="0"/>
              <a:t> </a:t>
            </a:r>
            <a:r>
              <a:rPr lang="en-US" sz="2000" dirty="0" err="1"/>
              <a:t>projektov</a:t>
            </a:r>
            <a:endParaRPr lang="en-US" sz="2000" dirty="0"/>
          </a:p>
          <a:p>
            <a:pPr marL="0" indent="0">
              <a:buNone/>
            </a:pPr>
            <a:endParaRPr lang="en-US" sz="2000" dirty="0"/>
          </a:p>
          <a:p>
            <a:endParaRPr lang="sl-SI" sz="2000" dirty="0"/>
          </a:p>
        </p:txBody>
      </p:sp>
      <mc:AlternateContent xmlns:mc="http://schemas.openxmlformats.org/markup-compatibility/2006" xmlns:p14="http://schemas.microsoft.com/office/powerpoint/2010/main">
        <mc:Choice Requires="p14">
          <p:contentPart p14:bwMode="auto" r:id="rId2">
            <p14:nvContentPartPr>
              <p14:cNvPr id="4" name="Rokopis 3">
                <a:extLst>
                  <a:ext uri="{FF2B5EF4-FFF2-40B4-BE49-F238E27FC236}">
                    <a16:creationId xmlns:a16="http://schemas.microsoft.com/office/drawing/2014/main" id="{B09195A4-ABDC-41A2-7BCB-2BC28D23DB10}"/>
                  </a:ext>
                </a:extLst>
              </p14:cNvPr>
              <p14:cNvContentPartPr/>
              <p14:nvPr/>
            </p14:nvContentPartPr>
            <p14:xfrm>
              <a:off x="1718824" y="2641280"/>
              <a:ext cx="360" cy="360"/>
            </p14:xfrm>
          </p:contentPart>
        </mc:Choice>
        <mc:Fallback xmlns="">
          <p:pic>
            <p:nvPicPr>
              <p:cNvPr id="4" name="Rokopis 3">
                <a:extLst>
                  <a:ext uri="{FF2B5EF4-FFF2-40B4-BE49-F238E27FC236}">
                    <a16:creationId xmlns:a16="http://schemas.microsoft.com/office/drawing/2014/main" id="{B09195A4-ABDC-41A2-7BCB-2BC28D23DB10}"/>
                  </a:ext>
                </a:extLst>
              </p:cNvPr>
              <p:cNvPicPr/>
              <p:nvPr/>
            </p:nvPicPr>
            <p:blipFill>
              <a:blip r:embed="rId3"/>
              <a:stretch>
                <a:fillRect/>
              </a:stretch>
            </p:blipFill>
            <p:spPr>
              <a:xfrm>
                <a:off x="1709824" y="2632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Rokopis 4">
                <a:extLst>
                  <a:ext uri="{FF2B5EF4-FFF2-40B4-BE49-F238E27FC236}">
                    <a16:creationId xmlns:a16="http://schemas.microsoft.com/office/drawing/2014/main" id="{3ADD7CD5-B904-CC11-91F0-F3E343F77B29}"/>
                  </a:ext>
                </a:extLst>
              </p14:cNvPr>
              <p14:cNvContentPartPr/>
              <p14:nvPr/>
            </p14:nvContentPartPr>
            <p14:xfrm>
              <a:off x="1503544" y="2673680"/>
              <a:ext cx="360" cy="5040"/>
            </p14:xfrm>
          </p:contentPart>
        </mc:Choice>
        <mc:Fallback xmlns="">
          <p:pic>
            <p:nvPicPr>
              <p:cNvPr id="5" name="Rokopis 4">
                <a:extLst>
                  <a:ext uri="{FF2B5EF4-FFF2-40B4-BE49-F238E27FC236}">
                    <a16:creationId xmlns:a16="http://schemas.microsoft.com/office/drawing/2014/main" id="{3ADD7CD5-B904-CC11-91F0-F3E343F77B29}"/>
                  </a:ext>
                </a:extLst>
              </p:cNvPr>
              <p:cNvPicPr/>
              <p:nvPr/>
            </p:nvPicPr>
            <p:blipFill>
              <a:blip r:embed="rId5"/>
              <a:stretch>
                <a:fillRect/>
              </a:stretch>
            </p:blipFill>
            <p:spPr>
              <a:xfrm>
                <a:off x="1494544" y="2665040"/>
                <a:ext cx="180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Rokopis 5">
                <a:extLst>
                  <a:ext uri="{FF2B5EF4-FFF2-40B4-BE49-F238E27FC236}">
                    <a16:creationId xmlns:a16="http://schemas.microsoft.com/office/drawing/2014/main" id="{BC42927F-0CB7-42D2-1130-AE809D820218}"/>
                  </a:ext>
                </a:extLst>
              </p14:cNvPr>
              <p14:cNvContentPartPr/>
              <p14:nvPr/>
            </p14:nvContentPartPr>
            <p14:xfrm>
              <a:off x="1661584" y="2706440"/>
              <a:ext cx="360" cy="360"/>
            </p14:xfrm>
          </p:contentPart>
        </mc:Choice>
        <mc:Fallback xmlns="">
          <p:pic>
            <p:nvPicPr>
              <p:cNvPr id="6" name="Rokopis 5">
                <a:extLst>
                  <a:ext uri="{FF2B5EF4-FFF2-40B4-BE49-F238E27FC236}">
                    <a16:creationId xmlns:a16="http://schemas.microsoft.com/office/drawing/2014/main" id="{BC42927F-0CB7-42D2-1130-AE809D820218}"/>
                  </a:ext>
                </a:extLst>
              </p:cNvPr>
              <p:cNvPicPr/>
              <p:nvPr/>
            </p:nvPicPr>
            <p:blipFill>
              <a:blip r:embed="rId3"/>
              <a:stretch>
                <a:fillRect/>
              </a:stretch>
            </p:blipFill>
            <p:spPr>
              <a:xfrm>
                <a:off x="1652944" y="2697440"/>
                <a:ext cx="18000" cy="18000"/>
              </a:xfrm>
              <a:prstGeom prst="rect">
                <a:avLst/>
              </a:prstGeom>
            </p:spPr>
          </p:pic>
        </mc:Fallback>
      </mc:AlternateContent>
    </p:spTree>
    <p:extLst>
      <p:ext uri="{BB962C8B-B14F-4D97-AF65-F5344CB8AC3E}">
        <p14:creationId xmlns:p14="http://schemas.microsoft.com/office/powerpoint/2010/main" val="1924613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00AC1-C51A-3CA7-FC72-7D45BED41D0D}"/>
              </a:ext>
            </a:extLst>
          </p:cNvPr>
          <p:cNvSpPr>
            <a:spLocks noGrp="1"/>
          </p:cNvSpPr>
          <p:nvPr>
            <p:ph idx="1"/>
          </p:nvPr>
        </p:nvSpPr>
        <p:spPr/>
        <p:txBody>
          <a:bodyPr>
            <a:normAutofit fontScale="92500" lnSpcReduction="20000"/>
          </a:bodyPr>
          <a:lstStyle/>
          <a:p>
            <a:pPr marL="0" indent="0">
              <a:buNone/>
            </a:pPr>
            <a:endParaRPr lang="sl-SI" dirty="0"/>
          </a:p>
          <a:p>
            <a:r>
              <a:rPr lang="sl-SI" b="1" i="1" dirty="0">
                <a:solidFill>
                  <a:srgbClr val="FFFF00"/>
                </a:solidFill>
              </a:rPr>
              <a:t>Vsebinski</a:t>
            </a:r>
            <a:r>
              <a:rPr lang="sl-SI" dirty="0"/>
              <a:t>: Primeri dobre prakse </a:t>
            </a:r>
            <a:r>
              <a:rPr lang="sl-SI" b="1" dirty="0">
                <a:solidFill>
                  <a:srgbClr val="FFC000"/>
                </a:solidFill>
              </a:rPr>
              <a:t>uporabe RIN v drugih predmetih</a:t>
            </a:r>
            <a:r>
              <a:rPr lang="sl-SI" dirty="0"/>
              <a:t>, s posebnim </a:t>
            </a:r>
            <a:r>
              <a:rPr lang="sl-SI" b="1" dirty="0">
                <a:solidFill>
                  <a:srgbClr val="FFC000"/>
                </a:solidFill>
              </a:rPr>
              <a:t>poudarkom na temeljnih znanjih RIN</a:t>
            </a:r>
          </a:p>
          <a:p>
            <a:pPr marL="57150" indent="0">
              <a:buNone/>
            </a:pPr>
            <a:endParaRPr lang="sl-SI" dirty="0"/>
          </a:p>
          <a:p>
            <a:r>
              <a:rPr lang="sl-SI" b="1" i="1" dirty="0">
                <a:solidFill>
                  <a:srgbClr val="FFFF00"/>
                </a:solidFill>
              </a:rPr>
              <a:t>Družbeni</a:t>
            </a:r>
            <a:r>
              <a:rPr lang="sl-SI" dirty="0"/>
              <a:t>: ustvariti trdnejšo </a:t>
            </a:r>
            <a:r>
              <a:rPr lang="sl-SI" b="1" dirty="0">
                <a:solidFill>
                  <a:srgbClr val="FFC000"/>
                </a:solidFill>
              </a:rPr>
              <a:t>skupnost učiteljev</a:t>
            </a:r>
            <a:r>
              <a:rPr lang="sl-SI" dirty="0"/>
              <a:t> (angl. </a:t>
            </a:r>
            <a:r>
              <a:rPr lang="sl-SI" i="1" dirty="0"/>
              <a:t>CoP – community of practice</a:t>
            </a:r>
            <a:r>
              <a:rPr lang="sl-SI" dirty="0"/>
              <a:t>), ki bo nudila pomoč in oporo.</a:t>
            </a:r>
            <a:br>
              <a:rPr lang="sl-SI" dirty="0"/>
            </a:br>
            <a:r>
              <a:rPr lang="sl-SI" dirty="0"/>
              <a:t>Z mislijo na krepitev skupnosti so v projektu tudi študenti, bodoči učitelji.</a:t>
            </a:r>
          </a:p>
        </p:txBody>
      </p:sp>
      <p:sp>
        <p:nvSpPr>
          <p:cNvPr id="2" name="Title 1">
            <a:extLst>
              <a:ext uri="{FF2B5EF4-FFF2-40B4-BE49-F238E27FC236}">
                <a16:creationId xmlns:a16="http://schemas.microsoft.com/office/drawing/2014/main" id="{114B6FD3-7F04-9E7B-2F87-B14AB1BA28B5}"/>
              </a:ext>
            </a:extLst>
          </p:cNvPr>
          <p:cNvSpPr>
            <a:spLocks noGrp="1"/>
          </p:cNvSpPr>
          <p:nvPr>
            <p:ph type="title"/>
          </p:nvPr>
        </p:nvSpPr>
        <p:spPr/>
        <p:txBody>
          <a:bodyPr/>
          <a:lstStyle/>
          <a:p>
            <a:r>
              <a:rPr lang="sl-SI" dirty="0"/>
              <a:t>Cilja</a:t>
            </a:r>
          </a:p>
        </p:txBody>
      </p:sp>
    </p:spTree>
    <p:extLst>
      <p:ext uri="{BB962C8B-B14F-4D97-AF65-F5344CB8AC3E}">
        <p14:creationId xmlns:p14="http://schemas.microsoft.com/office/powerpoint/2010/main" val="90052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99C970F8-61A1-8BC7-1690-3CEB2C601A15}"/>
              </a:ext>
            </a:extLst>
          </p:cNvPr>
          <p:cNvPicPr>
            <a:picLocks noChangeAspect="1"/>
          </p:cNvPicPr>
          <p:nvPr/>
        </p:nvPicPr>
        <p:blipFill>
          <a:blip r:embed="rId2"/>
          <a:stretch>
            <a:fillRect/>
          </a:stretch>
        </p:blipFill>
        <p:spPr>
          <a:xfrm>
            <a:off x="1279370" y="383458"/>
            <a:ext cx="8592086" cy="6091083"/>
          </a:xfrm>
          <a:prstGeom prst="rect">
            <a:avLst/>
          </a:prstGeom>
        </p:spPr>
      </p:pic>
    </p:spTree>
    <p:extLst>
      <p:ext uri="{BB962C8B-B14F-4D97-AF65-F5344CB8AC3E}">
        <p14:creationId xmlns:p14="http://schemas.microsoft.com/office/powerpoint/2010/main" val="3397774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preslikava&#10;&#10;Opis je samodejno ustvarjen">
            <a:extLst>
              <a:ext uri="{FF2B5EF4-FFF2-40B4-BE49-F238E27FC236}">
                <a16:creationId xmlns:a16="http://schemas.microsoft.com/office/drawing/2014/main" id="{D618B91B-1F5F-83DE-4239-C071C885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4" y="-234818"/>
            <a:ext cx="12267034" cy="7673711"/>
          </a:xfrm>
          <a:prstGeom prst="rect">
            <a:avLst/>
          </a:prstGeom>
        </p:spPr>
      </p:pic>
      <p:sp>
        <p:nvSpPr>
          <p:cNvPr id="2" name="Naslov 1">
            <a:extLst>
              <a:ext uri="{FF2B5EF4-FFF2-40B4-BE49-F238E27FC236}">
                <a16:creationId xmlns:a16="http://schemas.microsoft.com/office/drawing/2014/main" id="{D36DB621-B4FC-6DF3-55AC-1722B1FF4831}"/>
              </a:ext>
            </a:extLst>
          </p:cNvPr>
          <p:cNvSpPr>
            <a:spLocks noGrp="1"/>
          </p:cNvSpPr>
          <p:nvPr>
            <p:ph type="ctr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sl-SI" dirty="0"/>
              <a:t>Fizično računalništvo</a:t>
            </a:r>
            <a:br>
              <a:rPr lang="sl-SI" dirty="0"/>
            </a:br>
            <a:r>
              <a:rPr lang="sl-SI" dirty="0"/>
              <a:t>pri pouku fizike</a:t>
            </a:r>
          </a:p>
        </p:txBody>
      </p:sp>
      <p:sp>
        <p:nvSpPr>
          <p:cNvPr id="3" name="Podnaslov 2">
            <a:extLst>
              <a:ext uri="{FF2B5EF4-FFF2-40B4-BE49-F238E27FC236}">
                <a16:creationId xmlns:a16="http://schemas.microsoft.com/office/drawing/2014/main" id="{3C1EB2B5-6AFB-F5D7-CD7B-EFFA200FAD03}"/>
              </a:ext>
            </a:extLst>
          </p:cNvPr>
          <p:cNvSpPr>
            <a:spLocks noGrp="1"/>
          </p:cNvSpPr>
          <p:nvPr>
            <p:ph type="subTitle" idx="1"/>
          </p:nvPr>
        </p:nvSpPr>
        <p:spPr>
          <a:xfrm>
            <a:off x="2084832" y="3959736"/>
            <a:ext cx="9144000" cy="476753"/>
          </a:xfrm>
        </p:spPr>
        <p:style>
          <a:lnRef idx="0">
            <a:schemeClr val="accent1"/>
          </a:lnRef>
          <a:fillRef idx="3">
            <a:schemeClr val="accent1"/>
          </a:fillRef>
          <a:effectRef idx="3">
            <a:schemeClr val="accent1"/>
          </a:effectRef>
          <a:fontRef idx="minor">
            <a:schemeClr val="lt1"/>
          </a:fontRef>
        </p:style>
        <p:txBody>
          <a:bodyPr>
            <a:normAutofit fontScale="92500"/>
          </a:bodyPr>
          <a:lstStyle/>
          <a:p>
            <a:r>
              <a:rPr lang="sl-SI" dirty="0" err="1"/>
              <a:t>Micro:bit</a:t>
            </a:r>
            <a:r>
              <a:rPr lang="sl-SI" dirty="0"/>
              <a:t> pri fiziki</a:t>
            </a:r>
          </a:p>
        </p:txBody>
      </p:sp>
    </p:spTree>
    <p:extLst>
      <p:ext uri="{BB962C8B-B14F-4D97-AF65-F5344CB8AC3E}">
        <p14:creationId xmlns:p14="http://schemas.microsoft.com/office/powerpoint/2010/main" val="228804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CE30A0-BD09-3116-4B97-306624966636}"/>
              </a:ext>
            </a:extLst>
          </p:cNvPr>
          <p:cNvSpPr>
            <a:spLocks noGrp="1"/>
          </p:cNvSpPr>
          <p:nvPr>
            <p:ph type="title"/>
          </p:nvPr>
        </p:nvSpPr>
        <p:spPr>
          <a:xfrm>
            <a:off x="488302" y="533400"/>
            <a:ext cx="10972800" cy="1143000"/>
          </a:xfrm>
        </p:spPr>
        <p:txBody>
          <a:bodyPr>
            <a:normAutofit fontScale="90000"/>
          </a:bodyPr>
          <a:lstStyle/>
          <a:p>
            <a:r>
              <a:rPr lang="sl-SI" dirty="0"/>
              <a:t>Ko združimo računalništvo in osnovno elektroniko…</a:t>
            </a:r>
          </a:p>
        </p:txBody>
      </p:sp>
      <p:pic>
        <p:nvPicPr>
          <p:cNvPr id="6" name="Označba mesta vsebine 5">
            <a:extLst>
              <a:ext uri="{FF2B5EF4-FFF2-40B4-BE49-F238E27FC236}">
                <a16:creationId xmlns:a16="http://schemas.microsoft.com/office/drawing/2014/main" id="{33AF62E5-6F50-CE57-7D0A-32F3EF2583E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30512" y="1851188"/>
            <a:ext cx="2628900" cy="3505200"/>
          </a:xfrm>
        </p:spPr>
      </p:pic>
      <p:sp>
        <p:nvSpPr>
          <p:cNvPr id="4" name="Naslov 1">
            <a:extLst>
              <a:ext uri="{FF2B5EF4-FFF2-40B4-BE49-F238E27FC236}">
                <a16:creationId xmlns:a16="http://schemas.microsoft.com/office/drawing/2014/main" id="{0F3BF9EE-AFA2-C169-AD5A-9E6C30FB8D43}"/>
              </a:ext>
            </a:extLst>
          </p:cNvPr>
          <p:cNvSpPr txBox="1">
            <a:spLocks/>
          </p:cNvSpPr>
          <p:nvPr/>
        </p:nvSpPr>
        <p:spPr>
          <a:xfrm>
            <a:off x="1032588" y="5181600"/>
            <a:ext cx="10972800" cy="1143000"/>
          </a:xfrm>
          <a:prstGeom prst="rect">
            <a:avLst/>
          </a:prstGeom>
        </p:spPr>
        <p:txBody>
          <a:bodyPr vert="horz" lIns="0" rIns="0" bIns="0" anchor="b">
            <a:normAutofit fontScale="975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5000" b="1" kern="1200" cap="none" spc="150">
                <a:ln w="11430"/>
                <a:solidFill>
                  <a:srgbClr val="F8F8F8"/>
                </a:solidFill>
                <a:effectLst>
                  <a:outerShdw blurRad="25400" algn="tl" rotWithShape="0">
                    <a:srgbClr val="000000">
                      <a:alpha val="43000"/>
                    </a:srgbClr>
                  </a:outerShdw>
                </a:effectLst>
                <a:latin typeface="+mj-lt"/>
                <a:ea typeface="+mj-ea"/>
                <a:cs typeface="+mj-cs"/>
              </a:defRPr>
            </a:lvl1pPr>
          </a:lstStyle>
          <a:p>
            <a:pPr algn="r"/>
            <a:r>
              <a:rPr lang="sl-SI" dirty="0"/>
              <a:t>…se zgodi marsikaj.</a:t>
            </a:r>
          </a:p>
        </p:txBody>
      </p:sp>
      <p:pic>
        <p:nvPicPr>
          <p:cNvPr id="7" name="VID_20220914_104908">
            <a:hlinkClick r:id="" action="ppaction://media"/>
            <a:extLst>
              <a:ext uri="{FF2B5EF4-FFF2-40B4-BE49-F238E27FC236}">
                <a16:creationId xmlns:a16="http://schemas.microsoft.com/office/drawing/2014/main" id="{13931A92-7604-1354-73FC-83EC0CB739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3455" y="1962378"/>
            <a:ext cx="6033796" cy="3394010"/>
          </a:xfrm>
          <a:prstGeom prst="rect">
            <a:avLst/>
          </a:prstGeom>
        </p:spPr>
      </p:pic>
    </p:spTree>
    <p:extLst>
      <p:ext uri="{BB962C8B-B14F-4D97-AF65-F5344CB8AC3E}">
        <p14:creationId xmlns:p14="http://schemas.microsoft.com/office/powerpoint/2010/main" val="3121554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C0285E-D747-FE6E-0C06-D89DD7ACCF7C}"/>
              </a:ext>
            </a:extLst>
          </p:cNvPr>
          <p:cNvSpPr>
            <a:spLocks noGrp="1"/>
          </p:cNvSpPr>
          <p:nvPr>
            <p:ph type="ctrTitle"/>
          </p:nvPr>
        </p:nvSpPr>
        <p:spPr/>
        <p:txBody>
          <a:bodyPr/>
          <a:lstStyle/>
          <a:p>
            <a:r>
              <a:rPr lang="sl-SI" dirty="0">
                <a:latin typeface="Roboto"/>
                <a:ea typeface="Roboto"/>
                <a:cs typeface="Roboto"/>
              </a:rPr>
              <a:t>Digitalna umetnost in matematika</a:t>
            </a:r>
            <a:endParaRPr lang="sl-SI"/>
          </a:p>
        </p:txBody>
      </p:sp>
      <p:sp>
        <p:nvSpPr>
          <p:cNvPr id="3" name="Podnaslov 2">
            <a:extLst>
              <a:ext uri="{FF2B5EF4-FFF2-40B4-BE49-F238E27FC236}">
                <a16:creationId xmlns:a16="http://schemas.microsoft.com/office/drawing/2014/main" id="{E005A4E0-6988-C2E5-8790-CC6AF3114703}"/>
              </a:ext>
            </a:extLst>
          </p:cNvPr>
          <p:cNvSpPr>
            <a:spLocks noGrp="1"/>
          </p:cNvSpPr>
          <p:nvPr>
            <p:ph type="subTitle" idx="1"/>
          </p:nvPr>
        </p:nvSpPr>
        <p:spPr/>
        <p:txBody>
          <a:bodyPr vert="horz" lIns="91440" tIns="45720" rIns="91440" bIns="45720" rtlCol="0" anchor="t">
            <a:normAutofit/>
          </a:bodyPr>
          <a:lstStyle/>
          <a:p>
            <a:r>
              <a:rPr lang="sl-SI" dirty="0">
                <a:latin typeface="Roboto Light"/>
                <a:ea typeface="Roboto Light"/>
                <a:cs typeface="Roboto Light"/>
              </a:rPr>
              <a:t>Mojca Baloh, prof.</a:t>
            </a:r>
          </a:p>
          <a:p>
            <a:r>
              <a:rPr lang="sl-SI" dirty="0">
                <a:latin typeface="Roboto Light"/>
                <a:ea typeface="Roboto Light"/>
                <a:cs typeface="Roboto Light"/>
              </a:rPr>
              <a:t>Dr. Uroš Ocepek, prof.</a:t>
            </a:r>
            <a:endParaRPr lang="sl-SI" dirty="0">
              <a:cs typeface="Roboto Light"/>
            </a:endParaRPr>
          </a:p>
        </p:txBody>
      </p:sp>
      <p:pic>
        <p:nvPicPr>
          <p:cNvPr id="5" name="Grafika 4">
            <a:extLst>
              <a:ext uri="{FF2B5EF4-FFF2-40B4-BE49-F238E27FC236}">
                <a16:creationId xmlns:a16="http://schemas.microsoft.com/office/drawing/2014/main" id="{C18C3B3D-950B-DCB2-6216-F61F44B2B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478" y="216274"/>
            <a:ext cx="1320859" cy="1839768"/>
          </a:xfrm>
          <a:prstGeom prst="rect">
            <a:avLst/>
          </a:prstGeom>
        </p:spPr>
      </p:pic>
    </p:spTree>
    <p:extLst>
      <p:ext uri="{BB962C8B-B14F-4D97-AF65-F5344CB8AC3E}">
        <p14:creationId xmlns:p14="http://schemas.microsoft.com/office/powerpoint/2010/main" val="10077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8725AD-F8D1-FCE3-8B91-E00F355CD010}"/>
              </a:ext>
            </a:extLst>
          </p:cNvPr>
          <p:cNvSpPr>
            <a:spLocks noGrp="1"/>
          </p:cNvSpPr>
          <p:nvPr>
            <p:ph type="title"/>
          </p:nvPr>
        </p:nvSpPr>
        <p:spPr>
          <a:xfrm>
            <a:off x="5649383" y="365125"/>
            <a:ext cx="6099853" cy="1341437"/>
          </a:xfrm>
        </p:spPr>
        <p:txBody>
          <a:bodyPr/>
          <a:lstStyle/>
          <a:p>
            <a:r>
              <a:rPr lang="sl-SI" dirty="0">
                <a:latin typeface="Roboto Black"/>
                <a:ea typeface="Roboto Black"/>
                <a:cs typeface="Roboto Black"/>
              </a:rPr>
              <a:t>Digitalna umetnost in matematika</a:t>
            </a:r>
          </a:p>
        </p:txBody>
      </p:sp>
      <p:pic>
        <p:nvPicPr>
          <p:cNvPr id="6" name="Slika 6">
            <a:extLst>
              <a:ext uri="{FF2B5EF4-FFF2-40B4-BE49-F238E27FC236}">
                <a16:creationId xmlns:a16="http://schemas.microsoft.com/office/drawing/2014/main" id="{6117EB08-9D25-CCB3-8C43-08EF03F5AE8B}"/>
              </a:ext>
            </a:extLst>
          </p:cNvPr>
          <p:cNvPicPr>
            <a:picLocks noGrp="1" noChangeAspect="1"/>
          </p:cNvPicPr>
          <p:nvPr>
            <p:ph idx="1"/>
          </p:nvPr>
        </p:nvPicPr>
        <p:blipFill>
          <a:blip r:embed="rId2"/>
          <a:stretch>
            <a:fillRect/>
          </a:stretch>
        </p:blipFill>
        <p:spPr>
          <a:xfrm>
            <a:off x="987177" y="366323"/>
            <a:ext cx="4526611" cy="4351338"/>
          </a:xfrm>
        </p:spPr>
      </p:pic>
      <p:sp>
        <p:nvSpPr>
          <p:cNvPr id="7" name="PoljeZBesedilom 6">
            <a:extLst>
              <a:ext uri="{FF2B5EF4-FFF2-40B4-BE49-F238E27FC236}">
                <a16:creationId xmlns:a16="http://schemas.microsoft.com/office/drawing/2014/main" id="{0BC2F288-A2EA-EDB0-827D-7CA5F97F9DC6}"/>
              </a:ext>
            </a:extLst>
          </p:cNvPr>
          <p:cNvSpPr txBox="1"/>
          <p:nvPr/>
        </p:nvSpPr>
        <p:spPr>
          <a:xfrm>
            <a:off x="5651739" y="1892060"/>
            <a:ext cx="609312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400" dirty="0">
                <a:latin typeface="Calibri Light"/>
                <a:cs typeface="Calibri Light"/>
              </a:rPr>
              <a:t>Dijaki imajo težave z razumevanjem koordinatnega sistema, poznavanjem pomena in razumevanjem krožnih funkcij ter z abstraktnim razumevanjem geometrijskih likov in teles. </a:t>
            </a:r>
            <a:endParaRPr lang="sl-SI" sz="2400">
              <a:latin typeface="Calibri Light"/>
              <a:cs typeface="Calibri Light"/>
            </a:endParaRPr>
          </a:p>
          <a:p>
            <a:pPr marL="342900" indent="-342900">
              <a:buFont typeface="Arial"/>
              <a:buChar char="•"/>
            </a:pPr>
            <a:r>
              <a:rPr lang="sl-SI" sz="2400" dirty="0">
                <a:latin typeface="Calibri Light"/>
                <a:cs typeface="Calibri Light"/>
              </a:rPr>
              <a:t>Projekt smo zasnovali tako, da bodo vključeni dijaki oblikovali algoritme (oz. bodo pisali skripto) za generiranje digitalnih likovnih del. </a:t>
            </a:r>
            <a:endParaRPr lang="sl-SI" sz="2400">
              <a:latin typeface="Calibri Light"/>
              <a:cs typeface="Calibri Light"/>
            </a:endParaRPr>
          </a:p>
          <a:p>
            <a:pPr marL="342900" indent="-342900">
              <a:buFont typeface="Arial"/>
              <a:buChar char="•"/>
            </a:pPr>
            <a:r>
              <a:rPr lang="sl-SI" sz="2400" dirty="0">
                <a:latin typeface="Calibri Light"/>
                <a:cs typeface="Calibri Light"/>
              </a:rPr>
              <a:t>Uporabili bomo knjižnico p5.js in jezik </a:t>
            </a:r>
            <a:r>
              <a:rPr lang="sl-SI" sz="2400" dirty="0" err="1">
                <a:latin typeface="Calibri Light"/>
                <a:cs typeface="Calibri Light"/>
              </a:rPr>
              <a:t>JavaScript</a:t>
            </a:r>
            <a:r>
              <a:rPr lang="sl-SI" sz="2400" dirty="0">
                <a:latin typeface="Calibri Light"/>
                <a:cs typeface="Calibri Light"/>
              </a:rPr>
              <a:t>, s pomočjo katerega bodo dijaki pisali lastne algoritme, pri katerih pa bodo morali uporabiti matematično znanje z namenom likovnega upodabljanja.</a:t>
            </a:r>
            <a:r>
              <a:rPr lang="sl-SI" sz="2400" dirty="0">
                <a:latin typeface="Calibri Light"/>
                <a:ea typeface="Calibri"/>
                <a:cs typeface="Calibri"/>
              </a:rPr>
              <a:t> </a:t>
            </a:r>
            <a:endParaRPr lang="sl-SI" sz="2400">
              <a:latin typeface="Calibri Light"/>
              <a:cs typeface="Calibri"/>
            </a:endParaRPr>
          </a:p>
        </p:txBody>
      </p:sp>
    </p:spTree>
    <p:extLst>
      <p:ext uri="{BB962C8B-B14F-4D97-AF65-F5344CB8AC3E}">
        <p14:creationId xmlns:p14="http://schemas.microsoft.com/office/powerpoint/2010/main" val="3746020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33A1AF-2D80-331F-F7A1-D681DA204D34}"/>
              </a:ext>
            </a:extLst>
          </p:cNvPr>
          <p:cNvSpPr>
            <a:spLocks noGrp="1"/>
          </p:cNvSpPr>
          <p:nvPr>
            <p:ph type="title"/>
          </p:nvPr>
        </p:nvSpPr>
        <p:spPr>
          <a:xfrm>
            <a:off x="4100422" y="365125"/>
            <a:ext cx="4557682" cy="1347128"/>
          </a:xfrm>
        </p:spPr>
        <p:txBody>
          <a:bodyPr/>
          <a:lstStyle/>
          <a:p>
            <a:r>
              <a:rPr lang="sl-SI" dirty="0">
                <a:latin typeface="Roboto Black"/>
                <a:ea typeface="Roboto Black"/>
                <a:cs typeface="Roboto Black"/>
              </a:rPr>
              <a:t>Navodila za učenca</a:t>
            </a:r>
            <a:endParaRPr lang="sl-SI" dirty="0"/>
          </a:p>
        </p:txBody>
      </p:sp>
      <p:pic>
        <p:nvPicPr>
          <p:cNvPr id="4" name="Slika 4">
            <a:extLst>
              <a:ext uri="{FF2B5EF4-FFF2-40B4-BE49-F238E27FC236}">
                <a16:creationId xmlns:a16="http://schemas.microsoft.com/office/drawing/2014/main" id="{9CE79A84-B83C-B008-2F13-4229B8A35C20}"/>
              </a:ext>
            </a:extLst>
          </p:cNvPr>
          <p:cNvPicPr>
            <a:picLocks noGrp="1" noChangeAspect="1"/>
          </p:cNvPicPr>
          <p:nvPr>
            <p:ph idx="1"/>
          </p:nvPr>
        </p:nvPicPr>
        <p:blipFill>
          <a:blip r:embed="rId2"/>
          <a:stretch>
            <a:fillRect/>
          </a:stretch>
        </p:blipFill>
        <p:spPr>
          <a:xfrm>
            <a:off x="1065284" y="366323"/>
            <a:ext cx="2741827" cy="2546980"/>
          </a:xfrm>
        </p:spPr>
      </p:pic>
      <p:sp>
        <p:nvSpPr>
          <p:cNvPr id="5" name="PoljeZBesedilom 4">
            <a:extLst>
              <a:ext uri="{FF2B5EF4-FFF2-40B4-BE49-F238E27FC236}">
                <a16:creationId xmlns:a16="http://schemas.microsoft.com/office/drawing/2014/main" id="{0A1D8A55-155C-B254-D511-C64F0F2D451D}"/>
              </a:ext>
            </a:extLst>
          </p:cNvPr>
          <p:cNvSpPr txBox="1"/>
          <p:nvPr/>
        </p:nvSpPr>
        <p:spPr>
          <a:xfrm>
            <a:off x="4098985" y="1712343"/>
            <a:ext cx="455474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000" dirty="0">
                <a:latin typeface="Calibri Light"/>
                <a:cs typeface="Calibri Light"/>
              </a:rPr>
              <a:t>Spletni vplivneži na veliko promovirajo NFT-je, jih uporabljajo za </a:t>
            </a:r>
            <a:r>
              <a:rPr lang="sl-SI" sz="2000" dirty="0" err="1">
                <a:latin typeface="Calibri Light"/>
                <a:cs typeface="Calibri Light"/>
              </a:rPr>
              <a:t>avatarje</a:t>
            </a:r>
            <a:r>
              <a:rPr lang="sl-SI" sz="2000" dirty="0">
                <a:latin typeface="Calibri Light"/>
                <a:cs typeface="Calibri Light"/>
              </a:rPr>
              <a:t>, jih prodajajo naprej. </a:t>
            </a:r>
          </a:p>
          <a:p>
            <a:pPr marL="342900" indent="-342900">
              <a:buFont typeface="Arial"/>
              <a:buChar char="•"/>
            </a:pPr>
            <a:r>
              <a:rPr lang="sl-SI" sz="2000" dirty="0">
                <a:latin typeface="Calibri Light"/>
                <a:cs typeface="Calibri Light"/>
              </a:rPr>
              <a:t>Večina umetnikov uporablja knjižnico p5.js, s pomočjo katero generira množico različnih umetniških del, ki jih kasneje pretvorijo in prodajajo kot NFT. </a:t>
            </a:r>
          </a:p>
          <a:p>
            <a:pPr marL="342900" indent="-342900">
              <a:buFont typeface="Arial"/>
              <a:buChar char="•"/>
            </a:pPr>
            <a:r>
              <a:rPr lang="sl-SI" sz="2000" dirty="0">
                <a:latin typeface="Calibri Light"/>
                <a:cs typeface="Calibri Light"/>
              </a:rPr>
              <a:t>V sklopu projekta bomo spoznali preprosto generiranje umetniških del preko vključevanja znanja matematike (geometrijskih likov, kotnih funkcij … ) in znanja programiranja v skriptnem jeziku </a:t>
            </a:r>
            <a:r>
              <a:rPr lang="sl-SI" sz="2000" dirty="0" err="1">
                <a:latin typeface="Calibri Light"/>
                <a:cs typeface="Calibri Light"/>
              </a:rPr>
              <a:t>JavaScript</a:t>
            </a:r>
            <a:r>
              <a:rPr lang="sl-SI" sz="2000" dirty="0">
                <a:latin typeface="Calibri Light"/>
                <a:cs typeface="Calibri Light"/>
              </a:rPr>
              <a:t>. </a:t>
            </a:r>
          </a:p>
          <a:p>
            <a:pPr marL="342900" indent="-342900">
              <a:buFont typeface="Arial"/>
              <a:buChar char="•"/>
            </a:pPr>
            <a:r>
              <a:rPr lang="sl-SI" sz="2000" dirty="0">
                <a:latin typeface="Calibri Light"/>
                <a:cs typeface="Calibri Light"/>
              </a:rPr>
              <a:t>Cilj projekta bo generirati zanimiva umetniška dela.</a:t>
            </a:r>
            <a:r>
              <a:rPr lang="sl-SI" sz="2000" dirty="0">
                <a:latin typeface="Calibri Light"/>
                <a:ea typeface="Calibri"/>
                <a:cs typeface="Calibri"/>
              </a:rPr>
              <a:t> </a:t>
            </a:r>
            <a:endParaRPr lang="sl-SI" sz="2000" dirty="0">
              <a:latin typeface="Calibri Light"/>
              <a:cs typeface="Calibri Light"/>
            </a:endParaRPr>
          </a:p>
        </p:txBody>
      </p:sp>
      <p:pic>
        <p:nvPicPr>
          <p:cNvPr id="12" name="Slika 12">
            <a:extLst>
              <a:ext uri="{FF2B5EF4-FFF2-40B4-BE49-F238E27FC236}">
                <a16:creationId xmlns:a16="http://schemas.microsoft.com/office/drawing/2014/main" id="{DD6BBAEE-9F2C-988D-7F79-46329BE9955D}"/>
              </a:ext>
            </a:extLst>
          </p:cNvPr>
          <p:cNvPicPr>
            <a:picLocks noChangeAspect="1"/>
          </p:cNvPicPr>
          <p:nvPr/>
        </p:nvPicPr>
        <p:blipFill>
          <a:blip r:embed="rId3"/>
          <a:stretch>
            <a:fillRect/>
          </a:stretch>
        </p:blipFill>
        <p:spPr>
          <a:xfrm>
            <a:off x="1065362" y="3243532"/>
            <a:ext cx="2743200" cy="2743200"/>
          </a:xfrm>
          <a:prstGeom prst="rect">
            <a:avLst/>
          </a:prstGeom>
        </p:spPr>
      </p:pic>
      <p:pic>
        <p:nvPicPr>
          <p:cNvPr id="14" name="Slika 14">
            <a:extLst>
              <a:ext uri="{FF2B5EF4-FFF2-40B4-BE49-F238E27FC236}">
                <a16:creationId xmlns:a16="http://schemas.microsoft.com/office/drawing/2014/main" id="{763468DF-20B7-BCFD-2126-ED7A3EDD88A0}"/>
              </a:ext>
            </a:extLst>
          </p:cNvPr>
          <p:cNvPicPr>
            <a:picLocks noChangeAspect="1"/>
          </p:cNvPicPr>
          <p:nvPr/>
        </p:nvPicPr>
        <p:blipFill>
          <a:blip r:embed="rId4"/>
          <a:stretch>
            <a:fillRect/>
          </a:stretch>
        </p:blipFill>
        <p:spPr>
          <a:xfrm>
            <a:off x="8944154" y="364656"/>
            <a:ext cx="2800709" cy="2757197"/>
          </a:xfrm>
          <a:prstGeom prst="rect">
            <a:avLst/>
          </a:prstGeom>
        </p:spPr>
      </p:pic>
    </p:spTree>
    <p:extLst>
      <p:ext uri="{BB962C8B-B14F-4D97-AF65-F5344CB8AC3E}">
        <p14:creationId xmlns:p14="http://schemas.microsoft.com/office/powerpoint/2010/main" val="2236534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lose-up van een kameleon op een tak">
            <a:extLst>
              <a:ext uri="{FF2B5EF4-FFF2-40B4-BE49-F238E27FC236}">
                <a16:creationId xmlns:a16="http://schemas.microsoft.com/office/drawing/2014/main" id="{4F49F55F-96C3-2512-238F-9E80F0BBF6CE}"/>
              </a:ext>
            </a:extLst>
          </p:cNvPr>
          <p:cNvPicPr>
            <a:picLocks noChangeAspect="1"/>
          </p:cNvPicPr>
          <p:nvPr/>
        </p:nvPicPr>
        <p:blipFill rotWithShape="1">
          <a:blip r:embed="rId2"/>
          <a:srcRect t="10083" b="27703"/>
          <a:stretch/>
        </p:blipFill>
        <p:spPr>
          <a:xfrm>
            <a:off x="21" y="54942"/>
            <a:ext cx="12191979" cy="5063112"/>
          </a:xfrm>
          <a:prstGeom prst="rect">
            <a:avLst/>
          </a:prstGeom>
        </p:spPr>
      </p:pic>
      <p:sp>
        <p:nvSpPr>
          <p:cNvPr id="2" name="Title 1">
            <a:extLst>
              <a:ext uri="{FF2B5EF4-FFF2-40B4-BE49-F238E27FC236}">
                <a16:creationId xmlns:a16="http://schemas.microsoft.com/office/drawing/2014/main" id="{10BC210E-BB86-01D5-45BA-2B28FD68BA3E}"/>
              </a:ext>
            </a:extLst>
          </p:cNvPr>
          <p:cNvSpPr>
            <a:spLocks noGrp="1"/>
          </p:cNvSpPr>
          <p:nvPr>
            <p:ph type="ctrTitle"/>
          </p:nvPr>
        </p:nvSpPr>
        <p:spPr>
          <a:xfrm>
            <a:off x="337669" y="405363"/>
            <a:ext cx="4833620" cy="3233419"/>
          </a:xfrm>
        </p:spPr>
        <p:txBody>
          <a:bodyPr anchor="t">
            <a:normAutofit fontScale="90000"/>
          </a:bodyPr>
          <a:lstStyle/>
          <a:p>
            <a:r>
              <a:rPr lang="en-GB" dirty="0" err="1"/>
              <a:t>Kameleon</a:t>
            </a:r>
            <a:r>
              <a:rPr lang="en-GB" dirty="0"/>
              <a:t> </a:t>
            </a:r>
            <a:r>
              <a:rPr lang="en-GB" dirty="0" err="1"/>
              <a:t>na</a:t>
            </a:r>
            <a:r>
              <a:rPr lang="en-GB" dirty="0"/>
              <a:t> </a:t>
            </a:r>
            <a:r>
              <a:rPr lang="en-GB" dirty="0" err="1"/>
              <a:t>malo</a:t>
            </a:r>
            <a:r>
              <a:rPr lang="en-GB" dirty="0"/>
              <a:t> </a:t>
            </a:r>
            <a:r>
              <a:rPr lang="en-GB" dirty="0" err="1"/>
              <a:t>drugačen</a:t>
            </a:r>
            <a:r>
              <a:rPr lang="en-GB" dirty="0"/>
              <a:t> </a:t>
            </a:r>
            <a:r>
              <a:rPr lang="en-GB" dirty="0" err="1"/>
              <a:t>način</a:t>
            </a:r>
            <a:endParaRPr lang="en-SI" dirty="0"/>
          </a:p>
        </p:txBody>
      </p:sp>
      <p:sp>
        <p:nvSpPr>
          <p:cNvPr id="3" name="Subtitle 2">
            <a:extLst>
              <a:ext uri="{FF2B5EF4-FFF2-40B4-BE49-F238E27FC236}">
                <a16:creationId xmlns:a16="http://schemas.microsoft.com/office/drawing/2014/main" id="{282C7BE5-0434-3EBD-4549-9FDAE672BC8A}"/>
              </a:ext>
            </a:extLst>
          </p:cNvPr>
          <p:cNvSpPr>
            <a:spLocks noGrp="1"/>
          </p:cNvSpPr>
          <p:nvPr>
            <p:ph type="subTitle" idx="1"/>
          </p:nvPr>
        </p:nvSpPr>
        <p:spPr>
          <a:xfrm>
            <a:off x="647701" y="5560043"/>
            <a:ext cx="9524999" cy="564596"/>
          </a:xfrm>
        </p:spPr>
        <p:txBody>
          <a:bodyPr anchor="ctr">
            <a:normAutofit/>
          </a:bodyPr>
          <a:lstStyle/>
          <a:p>
            <a:r>
              <a:rPr lang="en-GB" dirty="0" err="1"/>
              <a:t>Medpredmetno</a:t>
            </a:r>
            <a:r>
              <a:rPr lang="en-GB" dirty="0"/>
              <a:t> </a:t>
            </a:r>
            <a:r>
              <a:rPr lang="en-GB" dirty="0" err="1"/>
              <a:t>povezovanje</a:t>
            </a:r>
            <a:r>
              <a:rPr lang="en-GB" dirty="0"/>
              <a:t> BIO-RAČ, 9. </a:t>
            </a:r>
            <a:r>
              <a:rPr lang="en-GB" dirty="0" err="1"/>
              <a:t>razred</a:t>
            </a:r>
            <a:endParaRPr lang="en-SI" dirty="0"/>
          </a:p>
        </p:txBody>
      </p:sp>
      <p:pic>
        <p:nvPicPr>
          <p:cNvPr id="7" name="Picture 6">
            <a:extLst>
              <a:ext uri="{FF2B5EF4-FFF2-40B4-BE49-F238E27FC236}">
                <a16:creationId xmlns:a16="http://schemas.microsoft.com/office/drawing/2014/main" id="{8E2FF7D6-00A3-91B4-AE3A-D7A19D41814D}"/>
              </a:ext>
            </a:extLst>
          </p:cNvPr>
          <p:cNvPicPr>
            <a:picLocks noChangeAspect="1"/>
          </p:cNvPicPr>
          <p:nvPr/>
        </p:nvPicPr>
        <p:blipFill>
          <a:blip r:embed="rId3"/>
          <a:stretch>
            <a:fillRect/>
          </a:stretch>
        </p:blipFill>
        <p:spPr>
          <a:xfrm>
            <a:off x="337669" y="3572715"/>
            <a:ext cx="1879697" cy="1276416"/>
          </a:xfrm>
          <a:prstGeom prst="rect">
            <a:avLst/>
          </a:prstGeom>
        </p:spPr>
      </p:pic>
    </p:spTree>
    <p:extLst>
      <p:ext uri="{BB962C8B-B14F-4D97-AF65-F5344CB8AC3E}">
        <p14:creationId xmlns:p14="http://schemas.microsoft.com/office/powerpoint/2010/main" val="21005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3EA36DC5-F25E-280D-043E-61EF88A291D3}"/>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r="-1" b="6628"/>
          <a:stretch/>
        </p:blipFill>
        <p:spPr>
          <a:xfrm>
            <a:off x="20" y="914400"/>
            <a:ext cx="7353280" cy="5029200"/>
          </a:xfrm>
          <a:noFill/>
        </p:spPr>
      </p:pic>
      <p:sp>
        <p:nvSpPr>
          <p:cNvPr id="2" name="Title 1">
            <a:extLst>
              <a:ext uri="{FF2B5EF4-FFF2-40B4-BE49-F238E27FC236}">
                <a16:creationId xmlns:a16="http://schemas.microsoft.com/office/drawing/2014/main" id="{A712FF90-C48D-CBC2-9807-329D6CE41A43}"/>
              </a:ext>
            </a:extLst>
          </p:cNvPr>
          <p:cNvSpPr>
            <a:spLocks noGrp="1"/>
          </p:cNvSpPr>
          <p:nvPr>
            <p:ph type="title"/>
          </p:nvPr>
        </p:nvSpPr>
        <p:spPr>
          <a:xfrm>
            <a:off x="1855316" y="1216909"/>
            <a:ext cx="3496972" cy="1831091"/>
          </a:xfrm>
        </p:spPr>
        <p:style>
          <a:lnRef idx="0">
            <a:schemeClr val="accent5"/>
          </a:lnRef>
          <a:fillRef idx="3">
            <a:schemeClr val="accent5"/>
          </a:fillRef>
          <a:effectRef idx="3">
            <a:schemeClr val="accent5"/>
          </a:effectRef>
          <a:fontRef idx="minor">
            <a:schemeClr val="lt1"/>
          </a:fontRef>
        </p:style>
        <p:txBody>
          <a:bodyPr anchor="t">
            <a:normAutofit fontScale="90000"/>
          </a:bodyPr>
          <a:lstStyle/>
          <a:p>
            <a:pPr>
              <a:lnSpc>
                <a:spcPct val="110000"/>
              </a:lnSpc>
            </a:pPr>
            <a:r>
              <a:rPr lang="en-GB" sz="2300" dirty="0"/>
              <a:t>Problem: </a:t>
            </a:r>
            <a:r>
              <a:rPr lang="en-US" sz="2300" dirty="0" err="1">
                <a:effectLst/>
              </a:rPr>
              <a:t>Elektronski</a:t>
            </a:r>
            <a:r>
              <a:rPr lang="en-US" sz="2300" dirty="0">
                <a:effectLst/>
              </a:rPr>
              <a:t> model, ki </a:t>
            </a:r>
            <a:r>
              <a:rPr lang="en-US" sz="2300" dirty="0" err="1">
                <a:effectLst/>
              </a:rPr>
              <a:t>prikazuje</a:t>
            </a:r>
            <a:r>
              <a:rPr lang="en-US" sz="2300" dirty="0">
                <a:effectLst/>
              </a:rPr>
              <a:t> </a:t>
            </a:r>
            <a:r>
              <a:rPr lang="en-US" sz="2300" dirty="0" err="1">
                <a:effectLst/>
              </a:rPr>
              <a:t>delovanje</a:t>
            </a:r>
            <a:r>
              <a:rPr lang="en-US" sz="2300" dirty="0">
                <a:effectLst/>
              </a:rPr>
              <a:t> </a:t>
            </a:r>
            <a:r>
              <a:rPr lang="en-US" sz="2300" dirty="0" err="1">
                <a:effectLst/>
              </a:rPr>
              <a:t>prilagajanja</a:t>
            </a:r>
            <a:r>
              <a:rPr lang="en-US" sz="2300" dirty="0">
                <a:effectLst/>
              </a:rPr>
              <a:t> </a:t>
            </a:r>
            <a:r>
              <a:rPr lang="en-US" sz="2300" dirty="0" err="1">
                <a:effectLst/>
              </a:rPr>
              <a:t>barve</a:t>
            </a:r>
            <a:r>
              <a:rPr lang="en-US" sz="2300" dirty="0">
                <a:effectLst/>
              </a:rPr>
              <a:t> </a:t>
            </a:r>
            <a:r>
              <a:rPr lang="en-US" sz="2300" dirty="0" err="1">
                <a:effectLst/>
              </a:rPr>
              <a:t>kože</a:t>
            </a:r>
            <a:r>
              <a:rPr lang="en-US" sz="2300" dirty="0">
                <a:effectLst/>
              </a:rPr>
              <a:t> </a:t>
            </a:r>
            <a:r>
              <a:rPr lang="en-US" sz="2300" dirty="0" err="1">
                <a:effectLst/>
              </a:rPr>
              <a:t>kameleona</a:t>
            </a:r>
            <a:r>
              <a:rPr lang="en-US" sz="2300" dirty="0">
                <a:effectLst/>
              </a:rPr>
              <a:t> </a:t>
            </a:r>
            <a:r>
              <a:rPr lang="en-US" sz="2300" dirty="0" err="1">
                <a:effectLst/>
              </a:rPr>
              <a:t>barvi</a:t>
            </a:r>
            <a:r>
              <a:rPr lang="en-US" sz="2300" dirty="0">
                <a:effectLst/>
              </a:rPr>
              <a:t> </a:t>
            </a:r>
            <a:r>
              <a:rPr lang="en-US" sz="2300" dirty="0" err="1">
                <a:effectLst/>
              </a:rPr>
              <a:t>okolice</a:t>
            </a:r>
            <a:r>
              <a:rPr lang="en-US" sz="2300" dirty="0">
                <a:effectLst/>
              </a:rPr>
              <a:t>.</a:t>
            </a:r>
            <a:br>
              <a:rPr lang="en-SI" sz="2300" dirty="0">
                <a:effectLst/>
              </a:rPr>
            </a:br>
            <a:endParaRPr lang="en-SI" sz="2300" dirty="0"/>
          </a:p>
        </p:txBody>
      </p:sp>
      <p:sp>
        <p:nvSpPr>
          <p:cNvPr id="3" name="Content Placeholder 2">
            <a:extLst>
              <a:ext uri="{FF2B5EF4-FFF2-40B4-BE49-F238E27FC236}">
                <a16:creationId xmlns:a16="http://schemas.microsoft.com/office/drawing/2014/main" id="{C4E27D47-9135-7461-4A21-B68183990685}"/>
              </a:ext>
            </a:extLst>
          </p:cNvPr>
          <p:cNvSpPr>
            <a:spLocks noGrp="1"/>
          </p:cNvSpPr>
          <p:nvPr>
            <p:ph idx="1"/>
          </p:nvPr>
        </p:nvSpPr>
        <p:spPr>
          <a:xfrm>
            <a:off x="8115300" y="834620"/>
            <a:ext cx="3424328" cy="5375680"/>
          </a:xfrm>
        </p:spPr>
        <p:txBody>
          <a:bodyPr>
            <a:normAutofit fontScale="77500" lnSpcReduction="20000"/>
          </a:bodyPr>
          <a:lstStyle/>
          <a:p>
            <a:pPr marL="0" indent="0">
              <a:lnSpc>
                <a:spcPct val="110000"/>
              </a:lnSpc>
              <a:buNone/>
            </a:pPr>
            <a:r>
              <a:rPr lang="en-GB" dirty="0"/>
              <a:t>MODULACIJA: </a:t>
            </a:r>
          </a:p>
          <a:p>
            <a:pPr>
              <a:lnSpc>
                <a:spcPct val="110000"/>
              </a:lnSpc>
              <a:spcAft>
                <a:spcPts val="800"/>
              </a:spcAft>
            </a:pPr>
            <a:r>
              <a:rPr lang="en-SI" dirty="0">
                <a:effectLst/>
              </a:rPr>
              <a:t>3D mode</a:t>
            </a:r>
            <a:r>
              <a:rPr lang="en-GB" dirty="0">
                <a:effectLst/>
              </a:rPr>
              <a:t>l lupine </a:t>
            </a:r>
            <a:r>
              <a:rPr lang="en-SI" dirty="0" err="1">
                <a:effectLst/>
              </a:rPr>
              <a:t>kameleona</a:t>
            </a:r>
            <a:r>
              <a:rPr lang="en-SI" dirty="0">
                <a:effectLst/>
              </a:rPr>
              <a:t> s </a:t>
            </a:r>
            <a:r>
              <a:rPr lang="en-SI" dirty="0" err="1">
                <a:effectLst/>
              </a:rPr>
              <a:t>terarijem</a:t>
            </a:r>
            <a:r>
              <a:rPr lang="en-SI" dirty="0">
                <a:effectLst/>
              </a:rPr>
              <a:t> </a:t>
            </a:r>
            <a:r>
              <a:rPr lang="en-GB" dirty="0">
                <a:effectLst/>
              </a:rPr>
              <a:t>,</a:t>
            </a:r>
          </a:p>
          <a:p>
            <a:pPr>
              <a:lnSpc>
                <a:spcPct val="110000"/>
              </a:lnSpc>
              <a:spcAft>
                <a:spcPts val="800"/>
              </a:spcAft>
            </a:pPr>
            <a:r>
              <a:rPr lang="en-SI" dirty="0" err="1">
                <a:effectLst/>
              </a:rPr>
              <a:t>osvetljevanje</a:t>
            </a:r>
            <a:r>
              <a:rPr lang="en-SI" dirty="0">
                <a:effectLst/>
              </a:rPr>
              <a:t> </a:t>
            </a:r>
            <a:r>
              <a:rPr lang="en-GB" dirty="0" err="1"/>
              <a:t>n</a:t>
            </a:r>
            <a:r>
              <a:rPr lang="en-GB" dirty="0" err="1">
                <a:effectLst/>
              </a:rPr>
              <a:t>otranjosti</a:t>
            </a:r>
            <a:r>
              <a:rPr lang="en-GB" dirty="0">
                <a:effectLst/>
              </a:rPr>
              <a:t> </a:t>
            </a:r>
            <a:r>
              <a:rPr lang="en-SI" dirty="0" err="1">
                <a:effectLst/>
              </a:rPr>
              <a:t>terarija</a:t>
            </a:r>
            <a:r>
              <a:rPr lang="en-SI" dirty="0">
                <a:effectLst/>
              </a:rPr>
              <a:t> z </a:t>
            </a:r>
            <a:r>
              <a:rPr lang="en-SI" dirty="0" err="1">
                <a:effectLst/>
              </a:rPr>
              <a:t>dodatno</a:t>
            </a:r>
            <a:r>
              <a:rPr lang="en-SI" dirty="0">
                <a:effectLst/>
              </a:rPr>
              <a:t> </a:t>
            </a:r>
            <a:r>
              <a:rPr lang="en-GB" dirty="0" err="1">
                <a:effectLst/>
              </a:rPr>
              <a:t>zunanjo</a:t>
            </a:r>
            <a:r>
              <a:rPr lang="en-GB" dirty="0">
                <a:effectLst/>
              </a:rPr>
              <a:t> </a:t>
            </a:r>
            <a:r>
              <a:rPr lang="en-SI" dirty="0">
                <a:effectLst/>
              </a:rPr>
              <a:t>led </a:t>
            </a:r>
            <a:r>
              <a:rPr lang="en-SI" dirty="0" err="1">
                <a:effectLst/>
              </a:rPr>
              <a:t>diodo</a:t>
            </a:r>
            <a:r>
              <a:rPr lang="en-SI" dirty="0">
                <a:effectLst/>
              </a:rPr>
              <a:t> v </a:t>
            </a:r>
            <a:r>
              <a:rPr lang="en-SI" dirty="0" err="1">
                <a:effectLst/>
              </a:rPr>
              <a:t>osnovnih</a:t>
            </a:r>
            <a:r>
              <a:rPr lang="en-SI" dirty="0">
                <a:effectLst/>
              </a:rPr>
              <a:t> </a:t>
            </a:r>
            <a:r>
              <a:rPr lang="en-SI" dirty="0" err="1">
                <a:effectLst/>
              </a:rPr>
              <a:t>barvah</a:t>
            </a:r>
            <a:r>
              <a:rPr lang="en-GB" dirty="0">
                <a:effectLst/>
              </a:rPr>
              <a:t>,</a:t>
            </a:r>
          </a:p>
          <a:p>
            <a:pPr>
              <a:lnSpc>
                <a:spcPct val="110000"/>
              </a:lnSpc>
              <a:spcAft>
                <a:spcPts val="800"/>
              </a:spcAft>
            </a:pPr>
            <a:r>
              <a:rPr lang="en-GB" dirty="0" err="1">
                <a:effectLst/>
              </a:rPr>
              <a:t>barve</a:t>
            </a:r>
            <a:r>
              <a:rPr lang="en-GB" dirty="0">
                <a:effectLst/>
              </a:rPr>
              <a:t> </a:t>
            </a:r>
            <a:r>
              <a:rPr lang="en-GB" dirty="0" err="1">
                <a:effectLst/>
              </a:rPr>
              <a:t>zazna</a:t>
            </a:r>
            <a:r>
              <a:rPr lang="en-GB" dirty="0">
                <a:effectLst/>
              </a:rPr>
              <a:t> </a:t>
            </a:r>
            <a:r>
              <a:rPr lang="en-GB" dirty="0" err="1">
                <a:effectLst/>
              </a:rPr>
              <a:t>barvni</a:t>
            </a:r>
            <a:r>
              <a:rPr lang="en-GB" dirty="0">
                <a:effectLst/>
              </a:rPr>
              <a:t> </a:t>
            </a:r>
            <a:r>
              <a:rPr lang="en-GB" dirty="0" err="1">
                <a:effectLst/>
              </a:rPr>
              <a:t>senzor</a:t>
            </a:r>
            <a:r>
              <a:rPr lang="en-GB" dirty="0">
                <a:effectLst/>
              </a:rPr>
              <a:t> </a:t>
            </a:r>
            <a:r>
              <a:rPr lang="en-GB" dirty="0" err="1">
                <a:effectLst/>
              </a:rPr>
              <a:t>na</a:t>
            </a:r>
            <a:r>
              <a:rPr lang="en-GB" dirty="0">
                <a:effectLst/>
              </a:rPr>
              <a:t> </a:t>
            </a:r>
            <a:r>
              <a:rPr lang="en-GB" dirty="0" err="1">
                <a:effectLst/>
              </a:rPr>
              <a:t>kameleonu</a:t>
            </a:r>
            <a:r>
              <a:rPr lang="en-GB" dirty="0">
                <a:effectLst/>
              </a:rPr>
              <a:t>,</a:t>
            </a:r>
          </a:p>
          <a:p>
            <a:pPr>
              <a:lnSpc>
                <a:spcPct val="110000"/>
              </a:lnSpc>
              <a:spcAft>
                <a:spcPts val="800"/>
              </a:spcAft>
            </a:pPr>
            <a:r>
              <a:rPr lang="en-SI" dirty="0">
                <a:effectLst/>
              </a:rPr>
              <a:t>RGB </a:t>
            </a:r>
            <a:r>
              <a:rPr lang="en-SI" dirty="0" err="1">
                <a:effectLst/>
              </a:rPr>
              <a:t>dioda</a:t>
            </a:r>
            <a:r>
              <a:rPr lang="en-SI" dirty="0">
                <a:effectLst/>
              </a:rPr>
              <a:t> </a:t>
            </a:r>
            <a:r>
              <a:rPr lang="en-GB" dirty="0"/>
              <a:t>v</a:t>
            </a:r>
            <a:r>
              <a:rPr lang="en-SI" dirty="0">
                <a:effectLst/>
              </a:rPr>
              <a:t> </a:t>
            </a:r>
            <a:r>
              <a:rPr lang="en-SI" dirty="0" err="1">
                <a:effectLst/>
              </a:rPr>
              <a:t>kameleonu</a:t>
            </a:r>
            <a:r>
              <a:rPr lang="en-SI" dirty="0">
                <a:effectLst/>
              </a:rPr>
              <a:t> </a:t>
            </a:r>
            <a:r>
              <a:rPr lang="en-GB" dirty="0">
                <a:effectLst/>
              </a:rPr>
              <a:t>se </a:t>
            </a:r>
            <a:r>
              <a:rPr lang="en-GB" dirty="0" err="1">
                <a:effectLst/>
              </a:rPr>
              <a:t>vklaplja</a:t>
            </a:r>
            <a:r>
              <a:rPr lang="en-GB" dirty="0">
                <a:effectLst/>
              </a:rPr>
              <a:t> </a:t>
            </a:r>
            <a:r>
              <a:rPr lang="en-SI" dirty="0">
                <a:effectLst/>
              </a:rPr>
              <a:t>v </a:t>
            </a:r>
            <a:r>
              <a:rPr lang="en-SI" dirty="0" err="1">
                <a:effectLst/>
              </a:rPr>
              <a:t>barvah</a:t>
            </a:r>
            <a:r>
              <a:rPr lang="en-SI" dirty="0">
                <a:effectLst/>
              </a:rPr>
              <a:t> </a:t>
            </a:r>
            <a:r>
              <a:rPr lang="en-SI" dirty="0" err="1">
                <a:effectLst/>
              </a:rPr>
              <a:t>dodatne</a:t>
            </a:r>
            <a:r>
              <a:rPr lang="en-SI" dirty="0">
                <a:effectLst/>
              </a:rPr>
              <a:t> </a:t>
            </a:r>
            <a:r>
              <a:rPr lang="en-GB" dirty="0" err="1">
                <a:effectLst/>
              </a:rPr>
              <a:t>zunaje</a:t>
            </a:r>
            <a:r>
              <a:rPr lang="en-GB" dirty="0">
                <a:effectLst/>
              </a:rPr>
              <a:t> led diode.</a:t>
            </a:r>
            <a:endParaRPr lang="en-SI" dirty="0">
              <a:effectLst/>
            </a:endParaRPr>
          </a:p>
          <a:p>
            <a:pPr>
              <a:lnSpc>
                <a:spcPct val="110000"/>
              </a:lnSpc>
            </a:pPr>
            <a:endParaRPr lang="en-SI" dirty="0"/>
          </a:p>
        </p:txBody>
      </p:sp>
      <p:sp>
        <p:nvSpPr>
          <p:cNvPr id="19" name="Slide Number Placeholder 8">
            <a:extLst>
              <a:ext uri="{FF2B5EF4-FFF2-40B4-BE49-F238E27FC236}">
                <a16:creationId xmlns:a16="http://schemas.microsoft.com/office/drawing/2014/main" id="{F8766146-3F5E-4648-A5C2-4B92438D6E25}"/>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28</a:t>
            </a:fld>
            <a:endParaRPr lang="en-US"/>
          </a:p>
        </p:txBody>
      </p:sp>
    </p:spTree>
    <p:extLst>
      <p:ext uri="{BB962C8B-B14F-4D97-AF65-F5344CB8AC3E}">
        <p14:creationId xmlns:p14="http://schemas.microsoft.com/office/powerpoint/2010/main" val="1705710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78A4D4A-5F83-7CFC-C329-257B56227688}"/>
              </a:ext>
            </a:extLst>
          </p:cNvPr>
          <p:cNvPicPr>
            <a:picLocks noChangeAspect="1"/>
          </p:cNvPicPr>
          <p:nvPr/>
        </p:nvPicPr>
        <p:blipFill>
          <a:blip r:embed="rId2"/>
          <a:stretch>
            <a:fillRect/>
          </a:stretch>
        </p:blipFill>
        <p:spPr>
          <a:xfrm>
            <a:off x="366192" y="4251264"/>
            <a:ext cx="2540263" cy="1902252"/>
          </a:xfrm>
          <a:prstGeom prst="rect">
            <a:avLst/>
          </a:prstGeom>
        </p:spPr>
      </p:pic>
      <p:pic>
        <p:nvPicPr>
          <p:cNvPr id="5" name="Picture 4" descr="Diagram&#10;&#10;Description automatically generated">
            <a:extLst>
              <a:ext uri="{FF2B5EF4-FFF2-40B4-BE49-F238E27FC236}">
                <a16:creationId xmlns:a16="http://schemas.microsoft.com/office/drawing/2014/main" id="{0B59452E-8371-45AD-534D-9FE51AE55D3D}"/>
              </a:ext>
            </a:extLst>
          </p:cNvPr>
          <p:cNvPicPr>
            <a:picLocks noChangeAspect="1"/>
          </p:cNvPicPr>
          <p:nvPr/>
        </p:nvPicPr>
        <p:blipFill>
          <a:blip r:embed="rId3"/>
          <a:stretch>
            <a:fillRect/>
          </a:stretch>
        </p:blipFill>
        <p:spPr>
          <a:xfrm>
            <a:off x="3397034" y="4748945"/>
            <a:ext cx="2722561" cy="1963568"/>
          </a:xfrm>
          <a:prstGeom prst="rect">
            <a:avLst/>
          </a:prstGeom>
        </p:spPr>
      </p:pic>
      <p:pic>
        <p:nvPicPr>
          <p:cNvPr id="8" name="Picture 7">
            <a:extLst>
              <a:ext uri="{FF2B5EF4-FFF2-40B4-BE49-F238E27FC236}">
                <a16:creationId xmlns:a16="http://schemas.microsoft.com/office/drawing/2014/main" id="{C349F561-FE41-753C-DAD2-A0A7B3837F9E}"/>
              </a:ext>
            </a:extLst>
          </p:cNvPr>
          <p:cNvPicPr>
            <a:picLocks noChangeAspect="1"/>
          </p:cNvPicPr>
          <p:nvPr/>
        </p:nvPicPr>
        <p:blipFill>
          <a:blip r:embed="rId4"/>
          <a:stretch>
            <a:fillRect/>
          </a:stretch>
        </p:blipFill>
        <p:spPr>
          <a:xfrm>
            <a:off x="6263489" y="5439181"/>
            <a:ext cx="2152370" cy="1273332"/>
          </a:xfrm>
          <a:prstGeom prst="rect">
            <a:avLst/>
          </a:prstGeom>
        </p:spPr>
      </p:pic>
      <p:pic>
        <p:nvPicPr>
          <p:cNvPr id="10" name="Picture 9">
            <a:extLst>
              <a:ext uri="{FF2B5EF4-FFF2-40B4-BE49-F238E27FC236}">
                <a16:creationId xmlns:a16="http://schemas.microsoft.com/office/drawing/2014/main" id="{53961623-0317-1989-8497-9856AD3ED452}"/>
              </a:ext>
            </a:extLst>
          </p:cNvPr>
          <p:cNvPicPr>
            <a:picLocks noChangeAspect="1"/>
          </p:cNvPicPr>
          <p:nvPr/>
        </p:nvPicPr>
        <p:blipFill>
          <a:blip r:embed="rId5"/>
          <a:stretch>
            <a:fillRect/>
          </a:stretch>
        </p:blipFill>
        <p:spPr>
          <a:xfrm>
            <a:off x="8906438" y="3711000"/>
            <a:ext cx="2633191" cy="1996669"/>
          </a:xfrm>
          <a:prstGeom prst="rect">
            <a:avLst/>
          </a:prstGeom>
        </p:spPr>
      </p:pic>
      <p:sp>
        <p:nvSpPr>
          <p:cNvPr id="2" name="Title 1">
            <a:extLst>
              <a:ext uri="{FF2B5EF4-FFF2-40B4-BE49-F238E27FC236}">
                <a16:creationId xmlns:a16="http://schemas.microsoft.com/office/drawing/2014/main" id="{24CBB49B-9739-B119-9B87-CD39A7426C07}"/>
              </a:ext>
            </a:extLst>
          </p:cNvPr>
          <p:cNvSpPr>
            <a:spLocks noGrp="1"/>
          </p:cNvSpPr>
          <p:nvPr>
            <p:ph type="title"/>
          </p:nvPr>
        </p:nvSpPr>
        <p:spPr>
          <a:xfrm>
            <a:off x="573882" y="0"/>
            <a:ext cx="10625229" cy="1147053"/>
          </a:xfrm>
        </p:spPr>
        <p:txBody>
          <a:bodyPr/>
          <a:lstStyle/>
          <a:p>
            <a:r>
              <a:rPr lang="en-GB" dirty="0" err="1"/>
              <a:t>Korak</a:t>
            </a:r>
            <a:r>
              <a:rPr lang="en-GB" dirty="0"/>
              <a:t> za </a:t>
            </a:r>
            <a:r>
              <a:rPr lang="en-GB" dirty="0" err="1"/>
              <a:t>korakom</a:t>
            </a:r>
            <a:r>
              <a:rPr lang="en-GB" dirty="0"/>
              <a:t> do </a:t>
            </a:r>
            <a:r>
              <a:rPr lang="en-GB" dirty="0" err="1"/>
              <a:t>rešitve</a:t>
            </a:r>
            <a:endParaRPr lang="en-SI" dirty="0"/>
          </a:p>
        </p:txBody>
      </p:sp>
      <p:sp>
        <p:nvSpPr>
          <p:cNvPr id="3" name="Content Placeholder 2">
            <a:extLst>
              <a:ext uri="{FF2B5EF4-FFF2-40B4-BE49-F238E27FC236}">
                <a16:creationId xmlns:a16="http://schemas.microsoft.com/office/drawing/2014/main" id="{8DB96B8C-9583-6407-9CAF-F8662031DFF7}"/>
              </a:ext>
            </a:extLst>
          </p:cNvPr>
          <p:cNvSpPr>
            <a:spLocks noGrp="1"/>
          </p:cNvSpPr>
          <p:nvPr>
            <p:ph idx="1"/>
          </p:nvPr>
        </p:nvSpPr>
        <p:spPr>
          <a:xfrm>
            <a:off x="1827121" y="990347"/>
            <a:ext cx="7892288" cy="3758598"/>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en-GB" sz="2400" dirty="0" err="1"/>
              <a:t>Organiziran</a:t>
            </a:r>
            <a:r>
              <a:rPr lang="en-GB" sz="2400" dirty="0"/>
              <a:t> </a:t>
            </a:r>
            <a:r>
              <a:rPr lang="en-GB" sz="2400" dirty="0" err="1"/>
              <a:t>bo</a:t>
            </a:r>
            <a:r>
              <a:rPr lang="en-GB" sz="2400" dirty="0"/>
              <a:t> </a:t>
            </a:r>
            <a:r>
              <a:rPr lang="en-GB" sz="2400" dirty="0" err="1"/>
              <a:t>naravoslovni</a:t>
            </a:r>
            <a:r>
              <a:rPr lang="en-GB" sz="2400" dirty="0"/>
              <a:t> dan (5 </a:t>
            </a:r>
            <a:r>
              <a:rPr lang="en-GB" sz="2400" dirty="0" err="1"/>
              <a:t>šolskih</a:t>
            </a:r>
            <a:r>
              <a:rPr lang="en-GB" sz="2400" dirty="0"/>
              <a:t> </a:t>
            </a:r>
            <a:r>
              <a:rPr lang="en-GB" sz="2400" dirty="0" err="1"/>
              <a:t>ur</a:t>
            </a:r>
            <a:r>
              <a:rPr lang="en-GB" sz="2400" dirty="0"/>
              <a:t>), </a:t>
            </a:r>
            <a:r>
              <a:rPr lang="en-GB" sz="2400" dirty="0" err="1"/>
              <a:t>kjer</a:t>
            </a:r>
            <a:r>
              <a:rPr lang="en-GB" sz="2400" dirty="0"/>
              <a:t> </a:t>
            </a:r>
            <a:r>
              <a:rPr lang="en-GB" sz="2400" dirty="0" err="1"/>
              <a:t>bodo</a:t>
            </a:r>
            <a:r>
              <a:rPr lang="en-GB" sz="2400" dirty="0"/>
              <a:t> </a:t>
            </a:r>
            <a:r>
              <a:rPr lang="en-GB" sz="2400" dirty="0" err="1"/>
              <a:t>učenci</a:t>
            </a:r>
            <a:r>
              <a:rPr lang="en-GB" sz="2400" dirty="0"/>
              <a:t> </a:t>
            </a:r>
            <a:r>
              <a:rPr lang="en-GB" sz="2400" dirty="0" err="1"/>
              <a:t>korak</a:t>
            </a:r>
            <a:r>
              <a:rPr lang="en-GB" sz="2400" dirty="0"/>
              <a:t> za </a:t>
            </a:r>
            <a:r>
              <a:rPr lang="en-GB" sz="2400" dirty="0" err="1"/>
              <a:t>korakom</a:t>
            </a:r>
            <a:r>
              <a:rPr lang="en-GB" sz="2400" dirty="0"/>
              <a:t> </a:t>
            </a:r>
            <a:r>
              <a:rPr lang="en-GB" sz="2400" dirty="0" err="1"/>
              <a:t>prehajali</a:t>
            </a:r>
            <a:r>
              <a:rPr lang="en-GB" sz="2400" dirty="0"/>
              <a:t> od </a:t>
            </a:r>
            <a:r>
              <a:rPr lang="en-GB" sz="2400" dirty="0" err="1"/>
              <a:t>osnov</a:t>
            </a:r>
            <a:r>
              <a:rPr lang="en-GB" sz="2400" dirty="0"/>
              <a:t> dela z </a:t>
            </a:r>
            <a:r>
              <a:rPr lang="en-GB" sz="2400" dirty="0" err="1"/>
              <a:t>arduinom</a:t>
            </a:r>
            <a:r>
              <a:rPr lang="en-GB" sz="2400" dirty="0"/>
              <a:t> k </a:t>
            </a:r>
            <a:r>
              <a:rPr lang="en-GB" sz="2400" dirty="0" err="1"/>
              <a:t>malo</a:t>
            </a:r>
            <a:r>
              <a:rPr lang="en-GB" sz="2400" dirty="0"/>
              <a:t> </a:t>
            </a:r>
            <a:r>
              <a:rPr lang="en-GB" sz="2400" dirty="0" err="1"/>
              <a:t>težjim</a:t>
            </a:r>
            <a:r>
              <a:rPr lang="en-GB" sz="2400" dirty="0"/>
              <a:t> </a:t>
            </a:r>
            <a:r>
              <a:rPr lang="en-GB" sz="2400" dirty="0" err="1"/>
              <a:t>nalogam</a:t>
            </a:r>
            <a:r>
              <a:rPr lang="en-GB" sz="2400" dirty="0"/>
              <a:t> s </a:t>
            </a:r>
            <a:r>
              <a:rPr lang="en-GB" sz="2400" dirty="0" err="1"/>
              <a:t>spoznavanjem</a:t>
            </a:r>
            <a:r>
              <a:rPr lang="en-GB" sz="2400" dirty="0"/>
              <a:t> in </a:t>
            </a:r>
            <a:r>
              <a:rPr lang="en-GB" sz="2400" dirty="0" err="1"/>
              <a:t>uporabo</a:t>
            </a:r>
            <a:r>
              <a:rPr lang="en-GB" sz="2400" dirty="0"/>
              <a:t> RGB diode </a:t>
            </a:r>
            <a:r>
              <a:rPr lang="en-GB" sz="2400" dirty="0" err="1"/>
              <a:t>ter</a:t>
            </a:r>
            <a:r>
              <a:rPr lang="en-GB" sz="2400" dirty="0"/>
              <a:t>  </a:t>
            </a:r>
            <a:r>
              <a:rPr lang="en-GB" sz="2400" dirty="0" err="1"/>
              <a:t>branjem</a:t>
            </a:r>
            <a:r>
              <a:rPr lang="en-GB" sz="2400" dirty="0"/>
              <a:t> </a:t>
            </a:r>
            <a:r>
              <a:rPr lang="en-GB" sz="2400" dirty="0" err="1"/>
              <a:t>barv</a:t>
            </a:r>
            <a:r>
              <a:rPr lang="en-GB" sz="2400" dirty="0"/>
              <a:t> s </a:t>
            </a:r>
            <a:r>
              <a:rPr lang="en-GB" sz="2400" dirty="0" err="1"/>
              <a:t>pomočjo</a:t>
            </a:r>
            <a:r>
              <a:rPr lang="en-GB" sz="2400" dirty="0"/>
              <a:t> </a:t>
            </a:r>
            <a:r>
              <a:rPr lang="en-GB" sz="2400" dirty="0" err="1"/>
              <a:t>barvnega</a:t>
            </a:r>
            <a:r>
              <a:rPr lang="en-GB" sz="2400" dirty="0"/>
              <a:t> </a:t>
            </a:r>
            <a:r>
              <a:rPr lang="en-GB" sz="2400" dirty="0" err="1"/>
              <a:t>senzorja</a:t>
            </a:r>
            <a:r>
              <a:rPr lang="en-GB" sz="2400" dirty="0"/>
              <a:t>. Na </a:t>
            </a:r>
            <a:r>
              <a:rPr lang="en-GB" sz="2400" dirty="0" err="1"/>
              <a:t>koncu</a:t>
            </a:r>
            <a:r>
              <a:rPr lang="en-GB" sz="2400" dirty="0"/>
              <a:t> </a:t>
            </a:r>
            <a:r>
              <a:rPr lang="en-GB" sz="2400" dirty="0" err="1"/>
              <a:t>bodo</a:t>
            </a:r>
            <a:r>
              <a:rPr lang="en-GB" sz="2400" dirty="0"/>
              <a:t> </a:t>
            </a:r>
            <a:r>
              <a:rPr lang="en-GB" sz="2400" dirty="0" err="1"/>
              <a:t>spretnosti</a:t>
            </a:r>
            <a:r>
              <a:rPr lang="en-GB" sz="2400" dirty="0"/>
              <a:t> in </a:t>
            </a:r>
            <a:r>
              <a:rPr lang="en-GB" sz="2400" dirty="0" err="1"/>
              <a:t>znanja</a:t>
            </a:r>
            <a:r>
              <a:rPr lang="en-GB" sz="2400" dirty="0"/>
              <a:t> </a:t>
            </a:r>
            <a:r>
              <a:rPr lang="en-GB" sz="2400" dirty="0" err="1"/>
              <a:t>združili</a:t>
            </a:r>
            <a:r>
              <a:rPr lang="en-GB" sz="2400" dirty="0"/>
              <a:t> v </a:t>
            </a:r>
            <a:r>
              <a:rPr lang="en-GB" sz="2400" dirty="0" err="1"/>
              <a:t>rešitev</a:t>
            </a:r>
            <a:r>
              <a:rPr lang="en-GB" sz="2400" dirty="0"/>
              <a:t> </a:t>
            </a:r>
            <a:r>
              <a:rPr lang="en-GB" sz="2400" dirty="0" err="1"/>
              <a:t>problema</a:t>
            </a:r>
            <a:r>
              <a:rPr lang="en-GB" sz="2400" dirty="0"/>
              <a:t>. </a:t>
            </a:r>
            <a:r>
              <a:rPr lang="en-GB" sz="2400" dirty="0" err="1"/>
              <a:t>Hkrati</a:t>
            </a:r>
            <a:r>
              <a:rPr lang="en-GB" sz="2400" dirty="0"/>
              <a:t> </a:t>
            </a:r>
            <a:r>
              <a:rPr lang="en-GB" sz="2400" dirty="0" err="1"/>
              <a:t>bodo</a:t>
            </a:r>
            <a:r>
              <a:rPr lang="en-GB" sz="2400" dirty="0"/>
              <a:t> </a:t>
            </a:r>
            <a:r>
              <a:rPr lang="en-GB" sz="2400" dirty="0" err="1"/>
              <a:t>učenci</a:t>
            </a:r>
            <a:r>
              <a:rPr lang="en-GB" sz="2400" dirty="0"/>
              <a:t> </a:t>
            </a:r>
            <a:r>
              <a:rPr lang="en-GB" sz="2400" dirty="0" err="1"/>
              <a:t>spoznavali</a:t>
            </a:r>
            <a:r>
              <a:rPr lang="en-GB" sz="2400" dirty="0"/>
              <a:t> </a:t>
            </a:r>
            <a:r>
              <a:rPr lang="en-GB" sz="2400" dirty="0" err="1"/>
              <a:t>tudi</a:t>
            </a:r>
            <a:r>
              <a:rPr lang="en-GB" sz="2400" dirty="0"/>
              <a:t> </a:t>
            </a:r>
            <a:r>
              <a:rPr lang="en-GB" sz="2400" dirty="0" err="1"/>
              <a:t>spremenljivke</a:t>
            </a:r>
            <a:r>
              <a:rPr lang="en-GB" sz="2400" dirty="0"/>
              <a:t>, </a:t>
            </a:r>
            <a:r>
              <a:rPr lang="en-GB" sz="2400" dirty="0" err="1"/>
              <a:t>izpisovanje</a:t>
            </a:r>
            <a:r>
              <a:rPr lang="en-GB" sz="2400" dirty="0"/>
              <a:t> </a:t>
            </a:r>
            <a:r>
              <a:rPr lang="en-GB" sz="2400" dirty="0" err="1"/>
              <a:t>vrednosti</a:t>
            </a:r>
            <a:r>
              <a:rPr lang="en-GB" sz="2400" dirty="0"/>
              <a:t> </a:t>
            </a:r>
            <a:r>
              <a:rPr lang="en-GB" sz="2400" dirty="0" err="1"/>
              <a:t>spremenljivk</a:t>
            </a:r>
            <a:r>
              <a:rPr lang="en-GB" sz="2400" dirty="0"/>
              <a:t>, </a:t>
            </a:r>
            <a:r>
              <a:rPr lang="en-GB" sz="2400" dirty="0" err="1"/>
              <a:t>zanko</a:t>
            </a:r>
            <a:r>
              <a:rPr lang="en-GB" sz="2400" dirty="0"/>
              <a:t>, </a:t>
            </a:r>
            <a:r>
              <a:rPr lang="en-GB" sz="2400" dirty="0" err="1"/>
              <a:t>funkcije</a:t>
            </a:r>
            <a:r>
              <a:rPr lang="en-GB" sz="2400" dirty="0"/>
              <a:t> in </a:t>
            </a:r>
            <a:r>
              <a:rPr lang="en-GB" sz="2400" dirty="0" err="1"/>
              <a:t>pogojni</a:t>
            </a:r>
            <a:r>
              <a:rPr lang="en-GB" sz="2400" dirty="0"/>
              <a:t> </a:t>
            </a:r>
            <a:r>
              <a:rPr lang="en-GB" sz="2400" dirty="0" err="1"/>
              <a:t>stavek</a:t>
            </a:r>
            <a:r>
              <a:rPr lang="en-GB" sz="2400" dirty="0"/>
              <a:t>. </a:t>
            </a:r>
          </a:p>
          <a:p>
            <a:pPr marL="0" indent="0">
              <a:buNone/>
            </a:pPr>
            <a:endParaRPr lang="en-SI" sz="2400" dirty="0"/>
          </a:p>
        </p:txBody>
      </p:sp>
    </p:spTree>
    <p:extLst>
      <p:ext uri="{BB962C8B-B14F-4D97-AF65-F5344CB8AC3E}">
        <p14:creationId xmlns:p14="http://schemas.microsoft.com/office/powerpoint/2010/main" val="1026291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6D3223-2BA1-857D-9352-0B8F177598C6}"/>
              </a:ext>
            </a:extLst>
          </p:cNvPr>
          <p:cNvSpPr>
            <a:spLocks noGrp="1"/>
          </p:cNvSpPr>
          <p:nvPr>
            <p:ph type="title"/>
          </p:nvPr>
        </p:nvSpPr>
        <p:spPr/>
        <p:txBody>
          <a:bodyPr/>
          <a:lstStyle/>
          <a:p>
            <a:r>
              <a:rPr lang="en-US" dirty="0" err="1"/>
              <a:t>Pregled</a:t>
            </a:r>
            <a:endParaRPr lang="sl-SI" dirty="0"/>
          </a:p>
        </p:txBody>
      </p:sp>
      <p:sp>
        <p:nvSpPr>
          <p:cNvPr id="3" name="Označba mesta vsebine 2">
            <a:extLst>
              <a:ext uri="{FF2B5EF4-FFF2-40B4-BE49-F238E27FC236}">
                <a16:creationId xmlns:a16="http://schemas.microsoft.com/office/drawing/2014/main" id="{02E0A7FA-23DB-61CE-DA53-55647501906C}"/>
              </a:ext>
            </a:extLst>
          </p:cNvPr>
          <p:cNvSpPr>
            <a:spLocks noGrp="1"/>
          </p:cNvSpPr>
          <p:nvPr>
            <p:ph idx="1"/>
          </p:nvPr>
        </p:nvSpPr>
        <p:spPr/>
        <p:txBody>
          <a:bodyPr/>
          <a:lstStyle/>
          <a:p>
            <a:pPr marL="0" indent="0">
              <a:buNone/>
            </a:pPr>
            <a:r>
              <a:rPr lang="en-US" dirty="0"/>
              <a:t>Tri </a:t>
            </a:r>
            <a:r>
              <a:rPr lang="en-US" dirty="0" err="1"/>
              <a:t>glavne</a:t>
            </a:r>
            <a:r>
              <a:rPr lang="en-US" dirty="0"/>
              <a:t> </a:t>
            </a:r>
            <a:r>
              <a:rPr lang="en-US" dirty="0" err="1"/>
              <a:t>aktivnosti</a:t>
            </a:r>
            <a:endParaRPr lang="en-US" dirty="0"/>
          </a:p>
          <a:p>
            <a:pPr lvl="1"/>
            <a:r>
              <a:rPr lang="en-US" dirty="0"/>
              <a:t>Video </a:t>
            </a:r>
            <a:r>
              <a:rPr lang="en-US" dirty="0" err="1"/>
              <a:t>posnetki</a:t>
            </a:r>
            <a:r>
              <a:rPr lang="en-US" dirty="0"/>
              <a:t> </a:t>
            </a:r>
            <a:r>
              <a:rPr lang="en-US" dirty="0" err="1"/>
              <a:t>seminarjev</a:t>
            </a:r>
            <a:r>
              <a:rPr lang="en-US" dirty="0"/>
              <a:t> s </a:t>
            </a:r>
            <a:r>
              <a:rPr lang="en-US" dirty="0" err="1"/>
              <a:t>tega</a:t>
            </a:r>
            <a:r>
              <a:rPr lang="en-US" dirty="0"/>
              <a:t> </a:t>
            </a:r>
            <a:r>
              <a:rPr lang="en-US" dirty="0" err="1"/>
              <a:t>področja</a:t>
            </a:r>
            <a:r>
              <a:rPr lang="en-US" dirty="0"/>
              <a:t> </a:t>
            </a:r>
          </a:p>
          <a:p>
            <a:pPr lvl="1"/>
            <a:r>
              <a:rPr lang="en-US" dirty="0" err="1"/>
              <a:t>Aktivnost</a:t>
            </a:r>
            <a:r>
              <a:rPr lang="en-US" dirty="0"/>
              <a:t> "S </a:t>
            </a:r>
            <a:r>
              <a:rPr lang="en-US" dirty="0" err="1"/>
              <a:t>programiranjem</a:t>
            </a:r>
            <a:r>
              <a:rPr lang="en-US" dirty="0"/>
              <a:t> v </a:t>
            </a:r>
            <a:r>
              <a:rPr lang="en-US" dirty="0" err="1"/>
              <a:t>matematiko</a:t>
            </a:r>
            <a:r>
              <a:rPr lang="en-US" dirty="0"/>
              <a:t>"</a:t>
            </a:r>
          </a:p>
          <a:p>
            <a:pPr lvl="1"/>
            <a:r>
              <a:rPr lang="en-US" dirty="0"/>
              <a:t>MINUT NAPOJ</a:t>
            </a:r>
            <a:endParaRPr lang="sl-SI" dirty="0"/>
          </a:p>
        </p:txBody>
      </p:sp>
    </p:spTree>
    <p:extLst>
      <p:ext uri="{BB962C8B-B14F-4D97-AF65-F5344CB8AC3E}">
        <p14:creationId xmlns:p14="http://schemas.microsoft.com/office/powerpoint/2010/main" val="1995753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pl-PL" dirty="0"/>
              <a:t>Sklop nalog iz kemije s programiranjem v projektu Tomo</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l="17403" t="7508" r="25000" b="3689"/>
          <a:stretch/>
        </p:blipFill>
        <p:spPr>
          <a:xfrm>
            <a:off x="5467598" y="1574336"/>
            <a:ext cx="5886202" cy="5104847"/>
          </a:xfrm>
          <a:prstGeom prst="rect">
            <a:avLst/>
          </a:prstGeom>
        </p:spPr>
      </p:pic>
      <p:sp>
        <p:nvSpPr>
          <p:cNvPr id="7" name="Pravokotnik 6"/>
          <p:cNvSpPr/>
          <p:nvPr/>
        </p:nvSpPr>
        <p:spPr>
          <a:xfrm>
            <a:off x="838200" y="4774959"/>
            <a:ext cx="3912092" cy="1477328"/>
          </a:xfrm>
          <a:prstGeom prst="rect">
            <a:avLst/>
          </a:prstGeom>
        </p:spPr>
        <p:txBody>
          <a:bodyPr wrap="square">
            <a:spAutoFit/>
          </a:bodyPr>
          <a:lstStyle/>
          <a:p>
            <a:pPr fontAlgn="base"/>
            <a:r>
              <a:rPr lang="sl-SI" b="0" i="0" u="none" strike="noStrike" dirty="0">
                <a:effectLst/>
                <a:latin typeface="Arial" panose="020B0604020202020204" pitchFamily="34" charset="0"/>
              </a:rPr>
              <a:t>Uredi enačbe kemijskih reakcij</a:t>
            </a:r>
          </a:p>
          <a:p>
            <a:pPr fontAlgn="base"/>
            <a:endParaRPr lang="sl-SI" b="0" i="0" u="none" strike="noStrike" dirty="0">
              <a:effectLst/>
              <a:latin typeface="Arial" panose="020B0604020202020204" pitchFamily="34" charset="0"/>
            </a:endParaRPr>
          </a:p>
          <a:p>
            <a:pPr fontAlgn="base"/>
            <a:r>
              <a:rPr lang="pt-BR" b="0" i="0" u="none" strike="noStrike" dirty="0">
                <a:effectLst/>
                <a:latin typeface="Arial" panose="020B0604020202020204" pitchFamily="34" charset="0"/>
              </a:rPr>
              <a:t>H</a:t>
            </a:r>
            <a:r>
              <a:rPr lang="pt-BR" b="0" i="0" u="none" strike="noStrike" baseline="-25000" dirty="0">
                <a:effectLst/>
                <a:latin typeface="Arial" panose="020B0604020202020204" pitchFamily="34" charset="0"/>
              </a:rPr>
              <a:t>2</a:t>
            </a:r>
            <a:r>
              <a:rPr lang="pt-BR" b="0" i="0" u="none" strike="noStrike" dirty="0">
                <a:effectLst/>
                <a:latin typeface="Arial" panose="020B0604020202020204" pitchFamily="34" charset="0"/>
              </a:rPr>
              <a:t>S + O</a:t>
            </a:r>
            <a:r>
              <a:rPr lang="pt-BR" baseline="-25000" dirty="0">
                <a:latin typeface="Arial" panose="020B0604020202020204" pitchFamily="34" charset="0"/>
              </a:rPr>
              <a:t>2</a:t>
            </a:r>
            <a:r>
              <a:rPr lang="pt-BR" b="0" i="0" u="none" strike="noStrike" dirty="0">
                <a:effectLst/>
                <a:latin typeface="Arial" panose="020B0604020202020204" pitchFamily="34" charset="0"/>
              </a:rPr>
              <a:t> → SO</a:t>
            </a:r>
            <a:r>
              <a:rPr lang="pt-BR" baseline="-25000" dirty="0">
                <a:latin typeface="Arial" panose="020B0604020202020204" pitchFamily="34" charset="0"/>
              </a:rPr>
              <a:t>2</a:t>
            </a:r>
            <a:r>
              <a:rPr lang="pt-BR" b="0" i="0" u="none" strike="noStrike" dirty="0">
                <a:effectLst/>
                <a:latin typeface="Arial" panose="020B0604020202020204" pitchFamily="34" charset="0"/>
              </a:rPr>
              <a:t>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a:p>
            <a:pPr fontAlgn="base"/>
            <a:r>
              <a:rPr lang="pt-BR" b="0" i="0" u="none" strike="noStrike" dirty="0">
                <a:effectLst/>
                <a:latin typeface="Arial" panose="020B0604020202020204" pitchFamily="34" charset="0"/>
              </a:rPr>
              <a:t>NH</a:t>
            </a:r>
            <a:r>
              <a:rPr lang="pt-BR" baseline="-25000" dirty="0">
                <a:latin typeface="Arial" panose="020B0604020202020204" pitchFamily="34" charset="0"/>
              </a:rPr>
              <a:t>3 </a:t>
            </a:r>
            <a:r>
              <a:rPr lang="pt-BR" b="0" i="0" u="none" strike="noStrike" dirty="0">
                <a:effectLst/>
                <a:latin typeface="Arial" panose="020B0604020202020204" pitchFamily="34" charset="0"/>
              </a:rPr>
              <a:t>+ O</a:t>
            </a:r>
            <a:r>
              <a:rPr lang="pt-BR" baseline="-25000" dirty="0">
                <a:latin typeface="Arial" panose="020B0604020202020204" pitchFamily="34" charset="0"/>
              </a:rPr>
              <a:t>2 </a:t>
            </a:r>
            <a:r>
              <a:rPr lang="pt-BR" b="0" i="0" u="none" strike="noStrike" dirty="0">
                <a:effectLst/>
                <a:latin typeface="Arial" panose="020B0604020202020204" pitchFamily="34" charset="0"/>
              </a:rPr>
              <a:t>→ NO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a:p>
            <a:pPr fontAlgn="base"/>
            <a:r>
              <a:rPr lang="pt-BR" b="0" i="0" u="none" strike="noStrike" dirty="0">
                <a:effectLst/>
                <a:latin typeface="Arial" panose="020B0604020202020204" pitchFamily="34" charset="0"/>
              </a:rPr>
              <a:t>Ag+ HNO</a:t>
            </a:r>
            <a:r>
              <a:rPr lang="pt-BR" baseline="-25000" dirty="0">
                <a:latin typeface="Arial" panose="020B0604020202020204" pitchFamily="34" charset="0"/>
              </a:rPr>
              <a:t>3</a:t>
            </a:r>
            <a:r>
              <a:rPr lang="pt-BR" b="0" i="0" u="none" strike="noStrike" dirty="0">
                <a:effectLst/>
                <a:latin typeface="Arial" panose="020B0604020202020204" pitchFamily="34" charset="0"/>
              </a:rPr>
              <a:t> → AgNO</a:t>
            </a:r>
            <a:r>
              <a:rPr lang="pt-BR" baseline="-25000" dirty="0">
                <a:latin typeface="Arial" panose="020B0604020202020204" pitchFamily="34" charset="0"/>
              </a:rPr>
              <a:t>3</a:t>
            </a:r>
            <a:r>
              <a:rPr lang="pt-BR" b="0" i="0" u="none" strike="noStrike" dirty="0">
                <a:effectLst/>
                <a:latin typeface="Arial" panose="020B0604020202020204" pitchFamily="34" charset="0"/>
              </a:rPr>
              <a:t> + NO</a:t>
            </a:r>
            <a:r>
              <a:rPr lang="pt-BR" baseline="-25000" dirty="0">
                <a:latin typeface="Arial" panose="020B0604020202020204" pitchFamily="34" charset="0"/>
              </a:rPr>
              <a:t>2</a:t>
            </a:r>
            <a:r>
              <a:rPr lang="pt-BR" b="0" i="0" u="none" strike="noStrike" dirty="0">
                <a:effectLst/>
                <a:latin typeface="Arial" panose="020B0604020202020204" pitchFamily="34" charset="0"/>
              </a:rPr>
              <a:t> + H</a:t>
            </a:r>
            <a:r>
              <a:rPr lang="pt-BR" baseline="-25000" dirty="0">
                <a:latin typeface="Arial" panose="020B0604020202020204" pitchFamily="34" charset="0"/>
              </a:rPr>
              <a:t>2</a:t>
            </a:r>
            <a:r>
              <a:rPr lang="pt-BR" b="0" i="0" u="none" strike="noStrike" dirty="0">
                <a:effectLst/>
                <a:latin typeface="Arial" panose="020B0604020202020204" pitchFamily="34" charset="0"/>
              </a:rPr>
              <a:t>O</a:t>
            </a:r>
          </a:p>
        </p:txBody>
      </p:sp>
      <p:sp>
        <p:nvSpPr>
          <p:cNvPr id="8" name="Pravokotnik 7"/>
          <p:cNvSpPr/>
          <p:nvPr/>
        </p:nvSpPr>
        <p:spPr>
          <a:xfrm>
            <a:off x="120894" y="2365527"/>
            <a:ext cx="4163626" cy="2677656"/>
          </a:xfrm>
          <a:prstGeom prst="rect">
            <a:avLst/>
          </a:prstGeom>
        </p:spPr>
        <p:txBody>
          <a:bodyPr wrap="square">
            <a:spAutoFit/>
          </a:bodyPr>
          <a:lstStyle/>
          <a:p>
            <a:r>
              <a:rPr lang="aa-ET" sz="2400" dirty="0">
                <a:effectLst/>
                <a:latin typeface="Calibri" panose="020F0502020204030204" pitchFamily="34" charset="0"/>
                <a:ea typeface="Calibri" panose="020F0502020204030204" pitchFamily="34" charset="0"/>
              </a:rPr>
              <a:t>Dijaki bodo v Pythonu programirali naloge s področja kemije in s tem utrjevali koncepte programiranja na konkretnem primeru, ki so ga spoznali pri kemiji. </a:t>
            </a:r>
            <a:br>
              <a:rPr lang="aa-ET" sz="2400" dirty="0">
                <a:effectLst/>
                <a:latin typeface="Calibri" panose="020F0502020204030204" pitchFamily="34" charset="0"/>
                <a:ea typeface="Calibri" panose="020F0502020204030204" pitchFamily="34" charset="0"/>
              </a:rPr>
            </a:br>
            <a:endParaRPr lang="sl-SI" sz="2400" dirty="0"/>
          </a:p>
        </p:txBody>
      </p:sp>
    </p:spTree>
    <p:extLst>
      <p:ext uri="{BB962C8B-B14F-4D97-AF65-F5344CB8AC3E}">
        <p14:creationId xmlns:p14="http://schemas.microsoft.com/office/powerpoint/2010/main" val="1341511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Cilji pri pouku informatike</a:t>
            </a:r>
          </a:p>
        </p:txBody>
      </p:sp>
      <p:sp>
        <p:nvSpPr>
          <p:cNvPr id="3" name="Označba mesta vsebine 2"/>
          <p:cNvSpPr>
            <a:spLocks noGrp="1"/>
          </p:cNvSpPr>
          <p:nvPr>
            <p:ph idx="1"/>
          </p:nvPr>
        </p:nvSpPr>
        <p:spPr>
          <a:xfrm>
            <a:off x="838200" y="1825625"/>
            <a:ext cx="10400930" cy="2409024"/>
          </a:xfrm>
        </p:spPr>
        <p:txBody>
          <a:bodyPr>
            <a:normAutofit fontScale="92500" lnSpcReduction="20000"/>
          </a:bodyPr>
          <a:lstStyle/>
          <a:p>
            <a:r>
              <a:rPr lang="sl-SI" dirty="0"/>
              <a:t>naučiti se zapisati algoritem in program za pravilnost uporabe simbolov kemijskih elementov </a:t>
            </a:r>
          </a:p>
          <a:p>
            <a:r>
              <a:rPr lang="sl-SI" dirty="0"/>
              <a:t>spoznati in utrjevati koncepte programiranja, </a:t>
            </a:r>
          </a:p>
          <a:p>
            <a:pPr lvl="1"/>
            <a:r>
              <a:rPr lang="sl-SI" dirty="0"/>
              <a:t>seznami, funkcije, slovarji,… v programskem jeziku </a:t>
            </a:r>
            <a:r>
              <a:rPr lang="sl-SI" dirty="0" err="1"/>
              <a:t>Python</a:t>
            </a:r>
            <a:r>
              <a:rPr lang="sl-SI" dirty="0"/>
              <a:t> </a:t>
            </a:r>
          </a:p>
          <a:p>
            <a:r>
              <a:rPr lang="sl-SI" dirty="0"/>
              <a:t>uporaba knjižnice </a:t>
            </a:r>
            <a:r>
              <a:rPr lang="sl-SI" dirty="0" err="1"/>
              <a:t>ChemPy</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4234649"/>
            <a:ext cx="11079331" cy="2214530"/>
          </a:xfrm>
          <a:prstGeom prst="rect">
            <a:avLst/>
          </a:prstGeom>
        </p:spPr>
      </p:pic>
    </p:spTree>
    <p:extLst>
      <p:ext uri="{BB962C8B-B14F-4D97-AF65-F5344CB8AC3E}">
        <p14:creationId xmlns:p14="http://schemas.microsoft.com/office/powerpoint/2010/main" val="2112625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AAFA4BC6-8102-4DD7-82E7-73148B9A0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slov 1">
            <a:extLst>
              <a:ext uri="{FF2B5EF4-FFF2-40B4-BE49-F238E27FC236}">
                <a16:creationId xmlns:a16="http://schemas.microsoft.com/office/drawing/2014/main" id="{5964DD9A-597E-4746-BF0D-D568F6E4107D}"/>
              </a:ext>
            </a:extLst>
          </p:cNvPr>
          <p:cNvSpPr>
            <a:spLocks noGrp="1"/>
          </p:cNvSpPr>
          <p:nvPr>
            <p:ph type="ctrTitle"/>
          </p:nvPr>
        </p:nvSpPr>
        <p:spPr>
          <a:xfrm>
            <a:off x="3895603" y="1943099"/>
            <a:ext cx="8296397" cy="2971801"/>
          </a:xfrm>
        </p:spPr>
        <p:txBody>
          <a:bodyPr/>
          <a:lstStyle/>
          <a:p>
            <a:r>
              <a:rPr lang="sl-SI" b="1" dirty="0"/>
              <a:t>DIGITALNA TEHNOLOGIJA V POUK MATEMATIKE</a:t>
            </a:r>
          </a:p>
        </p:txBody>
      </p:sp>
      <p:sp>
        <p:nvSpPr>
          <p:cNvPr id="3" name="Podnaslov 2">
            <a:extLst>
              <a:ext uri="{FF2B5EF4-FFF2-40B4-BE49-F238E27FC236}">
                <a16:creationId xmlns:a16="http://schemas.microsoft.com/office/drawing/2014/main" id="{F35A137E-82F7-4C3B-B637-9B7B7A91987A}"/>
              </a:ext>
            </a:extLst>
          </p:cNvPr>
          <p:cNvSpPr>
            <a:spLocks noGrp="1"/>
          </p:cNvSpPr>
          <p:nvPr>
            <p:ph type="subTitle" idx="1"/>
          </p:nvPr>
        </p:nvSpPr>
        <p:spPr>
          <a:xfrm>
            <a:off x="4003211" y="3823546"/>
            <a:ext cx="6400800" cy="1947333"/>
          </a:xfrm>
        </p:spPr>
        <p:txBody>
          <a:bodyPr>
            <a:noAutofit/>
          </a:bodyPr>
          <a:lstStyle/>
          <a:p>
            <a:endParaRPr lang="sl-SI" sz="2000" dirty="0"/>
          </a:p>
          <a:p>
            <a:endParaRPr lang="sl-SI" sz="2000" dirty="0"/>
          </a:p>
          <a:p>
            <a:endParaRPr lang="sl-SI" sz="2000" dirty="0"/>
          </a:p>
          <a:p>
            <a:endParaRPr lang="sl-SI" sz="2000" dirty="0"/>
          </a:p>
          <a:p>
            <a:endParaRPr lang="sl-SI" sz="1200" dirty="0"/>
          </a:p>
          <a:p>
            <a:endParaRPr lang="sl-SI" sz="2000" dirty="0"/>
          </a:p>
          <a:p>
            <a:r>
              <a:rPr lang="sl-SI" sz="2000" dirty="0"/>
              <a:t>Klavdija Hribernik, Irena Mrak Merhar</a:t>
            </a:r>
          </a:p>
        </p:txBody>
      </p:sp>
      <p:pic>
        <p:nvPicPr>
          <p:cNvPr id="10" name="Slika 9">
            <a:extLst>
              <a:ext uri="{FF2B5EF4-FFF2-40B4-BE49-F238E27FC236}">
                <a16:creationId xmlns:a16="http://schemas.microsoft.com/office/drawing/2014/main" id="{94FCE4CC-7417-4DA8-984A-0CC850D261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954843"/>
            <a:ext cx="4476390" cy="3042632"/>
          </a:xfrm>
          <a:prstGeom prst="rect">
            <a:avLst/>
          </a:prstGeom>
        </p:spPr>
      </p:pic>
    </p:spTree>
    <p:extLst>
      <p:ext uri="{BB962C8B-B14F-4D97-AF65-F5344CB8AC3E}">
        <p14:creationId xmlns:p14="http://schemas.microsoft.com/office/powerpoint/2010/main" val="1408949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vsebine 14">
            <a:extLst>
              <a:ext uri="{FF2B5EF4-FFF2-40B4-BE49-F238E27FC236}">
                <a16:creationId xmlns:a16="http://schemas.microsoft.com/office/drawing/2014/main" id="{25AE5B3F-E3A3-49F0-8D12-5C341C0957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9369" y="100173"/>
            <a:ext cx="1340829" cy="1867410"/>
          </a:xfrm>
        </p:spPr>
      </p:pic>
      <p:sp>
        <p:nvSpPr>
          <p:cNvPr id="2" name="Naslov 1">
            <a:extLst>
              <a:ext uri="{FF2B5EF4-FFF2-40B4-BE49-F238E27FC236}">
                <a16:creationId xmlns:a16="http://schemas.microsoft.com/office/drawing/2014/main" id="{F10A3374-D4F3-47EF-AB3A-8C1CAFD2E943}"/>
              </a:ext>
            </a:extLst>
          </p:cNvPr>
          <p:cNvSpPr>
            <a:spLocks noGrp="1"/>
          </p:cNvSpPr>
          <p:nvPr>
            <p:ph type="title"/>
          </p:nvPr>
        </p:nvSpPr>
        <p:spPr>
          <a:xfrm>
            <a:off x="258297" y="-15954"/>
            <a:ext cx="7434971" cy="1229291"/>
          </a:xfrm>
        </p:spPr>
        <p:txBody>
          <a:bodyPr>
            <a:normAutofit/>
          </a:bodyPr>
          <a:lstStyle/>
          <a:p>
            <a:r>
              <a:rPr lang="sl-SI" sz="2600" b="1" dirty="0"/>
              <a:t>Namen in CILJI projekta</a:t>
            </a:r>
          </a:p>
        </p:txBody>
      </p:sp>
      <p:sp>
        <p:nvSpPr>
          <p:cNvPr id="4" name="Označba mesta besedila 3">
            <a:extLst>
              <a:ext uri="{FF2B5EF4-FFF2-40B4-BE49-F238E27FC236}">
                <a16:creationId xmlns:a16="http://schemas.microsoft.com/office/drawing/2014/main" id="{648F98A3-A1F4-4D02-BFBC-4CBC466AA544}"/>
              </a:ext>
            </a:extLst>
          </p:cNvPr>
          <p:cNvSpPr>
            <a:spLocks noGrp="1"/>
          </p:cNvSpPr>
          <p:nvPr>
            <p:ph type="body" sz="half" idx="2"/>
          </p:nvPr>
        </p:nvSpPr>
        <p:spPr>
          <a:xfrm>
            <a:off x="258297" y="1327638"/>
            <a:ext cx="10679333" cy="5039855"/>
          </a:xfrm>
        </p:spPr>
        <p:txBody>
          <a:bodyPr>
            <a:noAutofit/>
          </a:bodyPr>
          <a:lstStyle/>
          <a:p>
            <a:pPr>
              <a:lnSpc>
                <a:spcPct val="107000"/>
              </a:lnSpc>
              <a:spcAft>
                <a:spcPts val="800"/>
              </a:spcAft>
            </a:pPr>
            <a:r>
              <a:rPr lang="sl-SI" b="1"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rPr>
              <a:t>Temeljna znanja</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Temeljna znanja RIN: algoritmi in programiranje  </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Temeljna znanja matematike: Geometrija v ravnini (osnovni pojmi, skladnost in merjenje kotov, preslikave v ravnini ter načrtovanje: trikotnik, krog in krožnica, štirikotniki)</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b="1" dirty="0">
                <a:solidFill>
                  <a:schemeClr val="tx1"/>
                </a:solidFill>
                <a:effectLst/>
                <a:latin typeface="Tahoma" panose="020B0604030504040204" pitchFamily="34" charset="0"/>
                <a:ea typeface="Times New Roman" panose="02020603050405020304" pitchFamily="18" charset="0"/>
                <a:cs typeface="Times New Roman" panose="02020603050405020304" pitchFamily="18" charset="0"/>
              </a:rPr>
              <a:t>Operativni učni cilji</a:t>
            </a:r>
            <a:endParaRPr lang="sl-SI"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Zmožnost uporabljanja tehnologije pri izvajanju matematičnih postopkov.</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pozna pomen in vlogo digitalne/računalniške tehnologije, jo spozna in zna uporabljati.</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razume, katera matematična pravila in postopki so v ozadju posameznega modula (npr. nariši pravokotnico, nariši simetralo daljice, nariši kot) </a:t>
            </a:r>
            <a:r>
              <a:rPr lang="sl-SI" sz="1600" i="1"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(preverjanje rešitve, razumevanje ozadja uporabljene funkcije, zamenjava koraka risanja s primerljivo funkcijo)</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sl-SI" sz="1600" dirty="0">
                <a:solidFill>
                  <a:schemeClr val="tx1"/>
                </a:solidFill>
                <a:effectLst/>
                <a:latin typeface="Verdana" panose="020B0604030504040204" pitchFamily="34" charset="0"/>
                <a:ea typeface="Times New Roman" panose="02020603050405020304" pitchFamily="18" charset="0"/>
                <a:cs typeface="Tahoma" panose="020B0604030504040204" pitchFamily="34" charset="0"/>
              </a:rPr>
              <a:t>Dijak se usposablja za učinkovito in konstruktivno sodelovanje v skupini.</a:t>
            </a:r>
            <a:endParaRPr lang="sl-SI"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Slika 11">
            <a:extLst>
              <a:ext uri="{FF2B5EF4-FFF2-40B4-BE49-F238E27FC236}">
                <a16:creationId xmlns:a16="http://schemas.microsoft.com/office/drawing/2014/main" id="{23E69C3C-2B3D-4717-8258-DB1D30F8DB9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1127" y="5234630"/>
            <a:ext cx="2528865" cy="1718886"/>
          </a:xfrm>
          <a:prstGeom prst="rect">
            <a:avLst/>
          </a:prstGeom>
        </p:spPr>
      </p:pic>
      <p:pic>
        <p:nvPicPr>
          <p:cNvPr id="7" name="Slika 6">
            <a:extLst>
              <a:ext uri="{FF2B5EF4-FFF2-40B4-BE49-F238E27FC236}">
                <a16:creationId xmlns:a16="http://schemas.microsoft.com/office/drawing/2014/main" id="{54D6F620-BAFC-4D4C-97CC-37E189ADDA5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4665783" y="1213337"/>
            <a:ext cx="7526217" cy="5644663"/>
          </a:xfrm>
          <a:prstGeom prst="rect">
            <a:avLst/>
          </a:prstGeom>
          <a:ln>
            <a:noFill/>
          </a:ln>
          <a:effectLst>
            <a:softEdge rad="112500"/>
          </a:effectLst>
        </p:spPr>
      </p:pic>
    </p:spTree>
    <p:extLst>
      <p:ext uri="{BB962C8B-B14F-4D97-AF65-F5344CB8AC3E}">
        <p14:creationId xmlns:p14="http://schemas.microsoft.com/office/powerpoint/2010/main" val="175422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vsebine 14">
            <a:extLst>
              <a:ext uri="{FF2B5EF4-FFF2-40B4-BE49-F238E27FC236}">
                <a16:creationId xmlns:a16="http://schemas.microsoft.com/office/drawing/2014/main" id="{25AE5B3F-E3A3-49F0-8D12-5C341C0957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9369" y="100173"/>
            <a:ext cx="1340829" cy="1867410"/>
          </a:xfrm>
        </p:spPr>
      </p:pic>
      <p:sp>
        <p:nvSpPr>
          <p:cNvPr id="2" name="Naslov 1">
            <a:extLst>
              <a:ext uri="{FF2B5EF4-FFF2-40B4-BE49-F238E27FC236}">
                <a16:creationId xmlns:a16="http://schemas.microsoft.com/office/drawing/2014/main" id="{F10A3374-D4F3-47EF-AB3A-8C1CAFD2E943}"/>
              </a:ext>
            </a:extLst>
          </p:cNvPr>
          <p:cNvSpPr>
            <a:spLocks noGrp="1"/>
          </p:cNvSpPr>
          <p:nvPr>
            <p:ph type="title"/>
          </p:nvPr>
        </p:nvSpPr>
        <p:spPr>
          <a:xfrm>
            <a:off x="258298" y="-15954"/>
            <a:ext cx="6309556" cy="1229291"/>
          </a:xfrm>
        </p:spPr>
        <p:txBody>
          <a:bodyPr>
            <a:normAutofit/>
          </a:bodyPr>
          <a:lstStyle/>
          <a:p>
            <a:r>
              <a:rPr lang="sl-SI" sz="2800" b="1" dirty="0"/>
              <a:t>pogled na povezovanje RIN in MINUT predmetov</a:t>
            </a:r>
            <a:endParaRPr lang="sl-SI" sz="2600" b="1" dirty="0"/>
          </a:p>
        </p:txBody>
      </p:sp>
      <p:sp>
        <p:nvSpPr>
          <p:cNvPr id="4" name="Označba mesta besedila 3">
            <a:extLst>
              <a:ext uri="{FF2B5EF4-FFF2-40B4-BE49-F238E27FC236}">
                <a16:creationId xmlns:a16="http://schemas.microsoft.com/office/drawing/2014/main" id="{648F98A3-A1F4-4D02-BFBC-4CBC466AA544}"/>
              </a:ext>
            </a:extLst>
          </p:cNvPr>
          <p:cNvSpPr>
            <a:spLocks noGrp="1"/>
          </p:cNvSpPr>
          <p:nvPr>
            <p:ph type="body" sz="half" idx="2"/>
          </p:nvPr>
        </p:nvSpPr>
        <p:spPr>
          <a:xfrm>
            <a:off x="258298" y="1327638"/>
            <a:ext cx="5456702" cy="5039855"/>
          </a:xfrm>
        </p:spPr>
        <p:txBody>
          <a:bodyPr>
            <a:normAutofit fontScale="77500" lnSpcReduction="20000"/>
          </a:bodyPr>
          <a:lstStyle/>
          <a:p>
            <a: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Digitalna tehnologija se pri pouku uporablja redko, saj se marsikateremu profesorju zdi, da je preveč dela s kombiniranjem učilnic, da je priprava na uro z uporabo tehnologije zahtevnejše delo, da je tekom ure več mrtvega časa in da je razlika med počasnejšimi in hitrejšimi dijaki bolj opazna. Hkrati pa je želja, da dijaki digitalno tehnologijo obvladajo, uporabljajo in usvojeno znanje dokažejo tudi na poklicni maturi iz matematike. </a:t>
            </a:r>
            <a:b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Če združimo želje zadnjega stavka in zavedanje, da bo ura, obogatena z uporabo digitalne tehnologije dijakom pomagala, da bodo znali sami preverjati svoje znanje (in ne bodo zgolj čakali, da jim profesor servira rešitev), da bodo digitalno tehnologijo razumeli kot pripomoček, ki jim pomaga, ne pa namesto njih razmišlja, da lahko dijaki z uporabo digitalne tehnologije nadgradijo znanje, raziskujejo probleme in rešujejo kompleksnejše postopke ter imajo boljšo predstavo o tekoči snovi, potem se bomo za uporabo digitalne tehnologije pri pouku zagotovo odločili.</a:t>
            </a:r>
            <a:br>
              <a:rPr lang="sl-SI" sz="18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lang="sl-SI" sz="1800" dirty="0">
              <a:solidFill>
                <a:schemeClr val="tx1"/>
              </a:solidFill>
              <a:effectLst/>
              <a:latin typeface="Times New Roman" panose="02020603050405020304" pitchFamily="18" charset="0"/>
              <a:ea typeface="Times New Roman" panose="02020603050405020304" pitchFamily="18" charset="0"/>
            </a:endParaRPr>
          </a:p>
        </p:txBody>
      </p:sp>
      <p:pic>
        <p:nvPicPr>
          <p:cNvPr id="12" name="Slika 11">
            <a:extLst>
              <a:ext uri="{FF2B5EF4-FFF2-40B4-BE49-F238E27FC236}">
                <a16:creationId xmlns:a16="http://schemas.microsoft.com/office/drawing/2014/main" id="{23E69C3C-2B3D-4717-8258-DB1D30F8DB9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1127" y="5234630"/>
            <a:ext cx="2528865" cy="1718886"/>
          </a:xfrm>
          <a:prstGeom prst="rect">
            <a:avLst/>
          </a:prstGeom>
        </p:spPr>
      </p:pic>
      <p:pic>
        <p:nvPicPr>
          <p:cNvPr id="5" name="Slika 4">
            <a:extLst>
              <a:ext uri="{FF2B5EF4-FFF2-40B4-BE49-F238E27FC236}">
                <a16:creationId xmlns:a16="http://schemas.microsoft.com/office/drawing/2014/main" id="{BC005F30-7404-4B68-931B-714A7F3FD84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rot="5400000">
            <a:off x="5661515" y="982541"/>
            <a:ext cx="6523892" cy="4892919"/>
          </a:xfrm>
          <a:prstGeom prst="rect">
            <a:avLst/>
          </a:prstGeom>
          <a:ln>
            <a:noFill/>
          </a:ln>
          <a:effectLst>
            <a:softEdge rad="112500"/>
          </a:effectLst>
        </p:spPr>
      </p:pic>
    </p:spTree>
    <p:extLst>
      <p:ext uri="{BB962C8B-B14F-4D97-AF65-F5344CB8AC3E}">
        <p14:creationId xmlns:p14="http://schemas.microsoft.com/office/powerpoint/2010/main" val="899905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59"/>
          <p:cNvSpPr txBox="1">
            <a:spLocks noGrp="1"/>
          </p:cNvSpPr>
          <p:nvPr>
            <p:ph type="ctrTitle"/>
          </p:nvPr>
        </p:nvSpPr>
        <p:spPr>
          <a:xfrm>
            <a:off x="1497201" y="1467000"/>
            <a:ext cx="8246407" cy="2436400"/>
          </a:xfrm>
          <a:prstGeom prst="rect">
            <a:avLst/>
          </a:prstGeom>
        </p:spPr>
        <p:txBody>
          <a:bodyPr spcFirstLastPara="1" vert="horz" wrap="square" lIns="121900" tIns="121900" rIns="121900" bIns="121900" rtlCol="0" anchor="b" anchorCtr="0">
            <a:noAutofit/>
          </a:bodyPr>
          <a:lstStyle/>
          <a:p>
            <a:pPr>
              <a:spcBef>
                <a:spcPts val="0"/>
              </a:spcBef>
            </a:pPr>
            <a:r>
              <a:rPr lang="sl-SI" dirty="0"/>
              <a:t>MERJENJE ČISTOSTI ZRAKA</a:t>
            </a:r>
            <a:endParaRPr dirty="0"/>
          </a:p>
        </p:txBody>
      </p:sp>
      <p:sp>
        <p:nvSpPr>
          <p:cNvPr id="1332" name="Google Shape;1332;p59"/>
          <p:cNvSpPr/>
          <p:nvPr/>
        </p:nvSpPr>
        <p:spPr>
          <a:xfrm>
            <a:off x="11919978" y="4893614"/>
            <a:ext cx="6533" cy="9353"/>
          </a:xfrm>
          <a:custGeom>
            <a:avLst/>
            <a:gdLst/>
            <a:ahLst/>
            <a:cxnLst/>
            <a:rect l="l" t="t" r="r" b="b"/>
            <a:pathLst>
              <a:path w="234" h="335" extrusionOk="0">
                <a:moveTo>
                  <a:pt x="100" y="335"/>
                </a:moveTo>
                <a:cubicBezTo>
                  <a:pt x="234" y="301"/>
                  <a:pt x="200" y="168"/>
                  <a:pt x="100" y="1"/>
                </a:cubicBezTo>
                <a:cubicBezTo>
                  <a:pt x="0" y="1"/>
                  <a:pt x="0" y="301"/>
                  <a:pt x="100" y="335"/>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11924639" y="5152504"/>
            <a:ext cx="7455" cy="9325"/>
          </a:xfrm>
          <a:custGeom>
            <a:avLst/>
            <a:gdLst/>
            <a:ahLst/>
            <a:cxnLst/>
            <a:rect l="l" t="t" r="r" b="b"/>
            <a:pathLst>
              <a:path w="267" h="334" extrusionOk="0">
                <a:moveTo>
                  <a:pt x="167" y="334"/>
                </a:moveTo>
                <a:cubicBezTo>
                  <a:pt x="267" y="334"/>
                  <a:pt x="267" y="34"/>
                  <a:pt x="167" y="0"/>
                </a:cubicBezTo>
                <a:cubicBezTo>
                  <a:pt x="200" y="167"/>
                  <a:pt x="0" y="234"/>
                  <a:pt x="167" y="3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11952555" y="4765116"/>
            <a:ext cx="7483" cy="10275"/>
          </a:xfrm>
          <a:custGeom>
            <a:avLst/>
            <a:gdLst/>
            <a:ahLst/>
            <a:cxnLst/>
            <a:rect l="l" t="t" r="r" b="b"/>
            <a:pathLst>
              <a:path w="268" h="368" extrusionOk="0">
                <a:moveTo>
                  <a:pt x="168" y="368"/>
                </a:moveTo>
                <a:cubicBezTo>
                  <a:pt x="268" y="368"/>
                  <a:pt x="268" y="67"/>
                  <a:pt x="168" y="1"/>
                </a:cubicBezTo>
                <a:cubicBezTo>
                  <a:pt x="168" y="234"/>
                  <a:pt x="1" y="301"/>
                  <a:pt x="168" y="368"/>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5" name="Google Shape;1335;p59"/>
          <p:cNvSpPr/>
          <p:nvPr/>
        </p:nvSpPr>
        <p:spPr>
          <a:xfrm>
            <a:off x="11957217" y="4913182"/>
            <a:ext cx="18651" cy="23313"/>
          </a:xfrm>
          <a:custGeom>
            <a:avLst/>
            <a:gdLst/>
            <a:ahLst/>
            <a:cxnLst/>
            <a:rect l="l" t="t" r="r" b="b"/>
            <a:pathLst>
              <a:path w="668" h="835" extrusionOk="0">
                <a:moveTo>
                  <a:pt x="1" y="734"/>
                </a:moveTo>
                <a:cubicBezTo>
                  <a:pt x="668" y="834"/>
                  <a:pt x="67" y="0"/>
                  <a:pt x="1" y="7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6" name="Google Shape;1336;p59"/>
          <p:cNvSpPr/>
          <p:nvPr/>
        </p:nvSpPr>
        <p:spPr>
          <a:xfrm>
            <a:off x="11959089" y="4133771"/>
            <a:ext cx="17729" cy="25184"/>
          </a:xfrm>
          <a:custGeom>
            <a:avLst/>
            <a:gdLst/>
            <a:ahLst/>
            <a:cxnLst/>
            <a:rect l="l" t="t" r="r" b="b"/>
            <a:pathLst>
              <a:path w="635" h="902" extrusionOk="0">
                <a:moveTo>
                  <a:pt x="267" y="534"/>
                </a:moveTo>
                <a:cubicBezTo>
                  <a:pt x="634" y="901"/>
                  <a:pt x="0" y="0"/>
                  <a:pt x="267" y="5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7" name="Google Shape;1337;p59"/>
          <p:cNvSpPr/>
          <p:nvPr/>
        </p:nvSpPr>
        <p:spPr>
          <a:xfrm>
            <a:off x="11968384" y="4824717"/>
            <a:ext cx="4691" cy="9353"/>
          </a:xfrm>
          <a:custGeom>
            <a:avLst/>
            <a:gdLst/>
            <a:ahLst/>
            <a:cxnLst/>
            <a:rect l="l" t="t" r="r" b="b"/>
            <a:pathLst>
              <a:path w="168" h="335" extrusionOk="0">
                <a:moveTo>
                  <a:pt x="134" y="267"/>
                </a:moveTo>
                <a:cubicBezTo>
                  <a:pt x="168" y="234"/>
                  <a:pt x="101" y="1"/>
                  <a:pt x="1" y="101"/>
                </a:cubicBezTo>
                <a:cubicBezTo>
                  <a:pt x="1" y="167"/>
                  <a:pt x="101" y="334"/>
                  <a:pt x="134" y="267"/>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8" name="Google Shape;1338;p59"/>
          <p:cNvSpPr/>
          <p:nvPr/>
        </p:nvSpPr>
        <p:spPr>
          <a:xfrm>
            <a:off x="11975838" y="4288342"/>
            <a:ext cx="5612" cy="9353"/>
          </a:xfrm>
          <a:custGeom>
            <a:avLst/>
            <a:gdLst/>
            <a:ahLst/>
            <a:cxnLst/>
            <a:rect l="l" t="t" r="r" b="b"/>
            <a:pathLst>
              <a:path w="201" h="335" extrusionOk="0">
                <a:moveTo>
                  <a:pt x="201" y="334"/>
                </a:moveTo>
                <a:lnTo>
                  <a:pt x="201" y="1"/>
                </a:lnTo>
                <a:lnTo>
                  <a:pt x="1" y="1"/>
                </a:lnTo>
                <a:lnTo>
                  <a:pt x="1" y="334"/>
                </a:ln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1339" name="Google Shape;1339;p59"/>
          <p:cNvSpPr/>
          <p:nvPr/>
        </p:nvSpPr>
        <p:spPr>
          <a:xfrm>
            <a:off x="11977708" y="4278097"/>
            <a:ext cx="4691" cy="9353"/>
          </a:xfrm>
          <a:custGeom>
            <a:avLst/>
            <a:gdLst/>
            <a:ahLst/>
            <a:cxnLst/>
            <a:rect l="l" t="t" r="r" b="b"/>
            <a:pathLst>
              <a:path w="168" h="335" extrusionOk="0">
                <a:moveTo>
                  <a:pt x="134" y="234"/>
                </a:moveTo>
                <a:cubicBezTo>
                  <a:pt x="167" y="201"/>
                  <a:pt x="67" y="1"/>
                  <a:pt x="0" y="68"/>
                </a:cubicBezTo>
                <a:cubicBezTo>
                  <a:pt x="0" y="134"/>
                  <a:pt x="101" y="334"/>
                  <a:pt x="134" y="234"/>
                </a:cubicBezTo>
                <a:close/>
              </a:path>
            </a:pathLst>
          </a:custGeom>
          <a:solidFill>
            <a:srgbClr val="EAEEEF"/>
          </a:solidFill>
          <a:ln>
            <a:noFill/>
          </a:ln>
        </p:spPr>
        <p:txBody>
          <a:bodyPr spcFirstLastPara="1" wrap="square" lIns="121900" tIns="121900" rIns="121900" bIns="121900" anchor="ctr" anchorCtr="0">
            <a:noAutofit/>
          </a:bodyPr>
          <a:lstStyle/>
          <a:p>
            <a:endParaRPr sz="2400"/>
          </a:p>
        </p:txBody>
      </p:sp>
      <p:sp>
        <p:nvSpPr>
          <p:cNvPr id="4" name="Označba mesta besedila 2">
            <a:extLst>
              <a:ext uri="{FF2B5EF4-FFF2-40B4-BE49-F238E27FC236}">
                <a16:creationId xmlns:a16="http://schemas.microsoft.com/office/drawing/2014/main" id="{BDF9B19B-AE78-5FEB-BAB2-84B73332410D}"/>
              </a:ext>
            </a:extLst>
          </p:cNvPr>
          <p:cNvSpPr txBox="1">
            <a:spLocks/>
          </p:cNvSpPr>
          <p:nvPr/>
        </p:nvSpPr>
        <p:spPr>
          <a:xfrm>
            <a:off x="554315" y="2197600"/>
            <a:ext cx="10197200" cy="466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Catamaran"/>
              <a:buNone/>
              <a:defRPr sz="20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800"/>
              <a:buFont typeface="Catamaran"/>
              <a:buNone/>
              <a:defRPr sz="2800" b="0" i="0" u="none" strike="noStrike" cap="none">
                <a:solidFill>
                  <a:schemeClr val="dk1"/>
                </a:solidFill>
                <a:latin typeface="Catamaran"/>
                <a:ea typeface="Catamaran"/>
                <a:cs typeface="Catamaran"/>
                <a:sym typeface="Catamaran"/>
              </a:defRPr>
            </a:lvl9pPr>
          </a:lstStyle>
          <a:p>
            <a:pPr marL="186262" indent="0"/>
            <a:r>
              <a:rPr lang="sl-SI" sz="3200" dirty="0">
                <a:solidFill>
                  <a:schemeClr val="accent5">
                    <a:lumMod val="75000"/>
                  </a:schemeClr>
                </a:solidFill>
              </a:rPr>
              <a:t>RAČ-GEO</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0"/>
                                        </p:tgtEl>
                                        <p:attrNameLst>
                                          <p:attrName>style.visibility</p:attrName>
                                        </p:attrNameLst>
                                      </p:cBhvr>
                                      <p:to>
                                        <p:strVal val="visible"/>
                                      </p:to>
                                    </p:set>
                                    <p:animEffect transition="in" filter="fade">
                                      <p:cBhvr>
                                        <p:cTn id="7" dur="1000"/>
                                        <p:tgtEl>
                                          <p:spTgt spid="1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1F6F945-08BE-4D33-9FAA-86D383E8D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Označba mesta besedila 2">
            <a:extLst>
              <a:ext uri="{FF2B5EF4-FFF2-40B4-BE49-F238E27FC236}">
                <a16:creationId xmlns:a16="http://schemas.microsoft.com/office/drawing/2014/main" id="{22AF369B-EB83-7A99-8281-60B4DC3B0BF8}"/>
              </a:ext>
            </a:extLst>
          </p:cNvPr>
          <p:cNvSpPr>
            <a:spLocks noGrp="1"/>
          </p:cNvSpPr>
          <p:nvPr>
            <p:ph type="body" idx="1"/>
          </p:nvPr>
        </p:nvSpPr>
        <p:spPr>
          <a:xfrm>
            <a:off x="6096000" y="2286000"/>
            <a:ext cx="5334000" cy="3810001"/>
          </a:xfrm>
        </p:spPr>
        <p:txBody>
          <a:bodyPr vert="horz" lIns="91440" tIns="45720" rIns="91440" bIns="45720" rtlCol="0">
            <a:normAutofit/>
          </a:bodyPr>
          <a:lstStyle/>
          <a:p>
            <a:pPr marL="186262" indent="-228600">
              <a:lnSpc>
                <a:spcPct val="115000"/>
              </a:lnSpc>
              <a:spcAft>
                <a:spcPts val="600"/>
              </a:spcAft>
              <a:buFont typeface="Arial" panose="020B0604020202020204" pitchFamily="34" charset="0"/>
              <a:buChar char="•"/>
            </a:pPr>
            <a:r>
              <a:rPr lang="en-US" sz="2200"/>
              <a:t>Onesnaženost zraka je globalni problem. Dejavniki, ki botrujejo k največjemu povečanju le-teh v zraku so cestni promet ter izpusti iz kurilnih naprav in industrijskih virov. Onesnažen zrak posredno vpliva na dvig temperature ter ima posledično negativen vpliv tako na zdravje ljudi kot na ekosistem. </a:t>
            </a: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6096000" y="762000"/>
            <a:ext cx="5334000" cy="1524000"/>
          </a:xfrm>
        </p:spPr>
        <p:txBody>
          <a:bodyPr vert="horz" lIns="91440" tIns="45720" rIns="91440" bIns="45720" rtlCol="0" anchor="ctr">
            <a:normAutofit/>
          </a:bodyPr>
          <a:lstStyle/>
          <a:p>
            <a:pPr>
              <a:spcBef>
                <a:spcPct val="0"/>
              </a:spcBef>
            </a:pPr>
            <a:r>
              <a:rPr lang="en-US" sz="3200"/>
              <a:t>POVEZOVANJE</a:t>
            </a:r>
          </a:p>
        </p:txBody>
      </p:sp>
    </p:spTree>
    <p:extLst>
      <p:ext uri="{BB962C8B-B14F-4D97-AF65-F5344CB8AC3E}">
        <p14:creationId xmlns:p14="http://schemas.microsoft.com/office/powerpoint/2010/main" val="3021982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E9B86C0-FDA1-4FEB-807F-B6CA59CE8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17019"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Označba mesta besedila 2">
            <a:extLst>
              <a:ext uri="{FF2B5EF4-FFF2-40B4-BE49-F238E27FC236}">
                <a16:creationId xmlns:a16="http://schemas.microsoft.com/office/drawing/2014/main" id="{22AF369B-EB83-7A99-8281-60B4DC3B0BF8}"/>
              </a:ext>
            </a:extLst>
          </p:cNvPr>
          <p:cNvSpPr>
            <a:spLocks noGrp="1"/>
          </p:cNvSpPr>
          <p:nvPr>
            <p:ph type="body" idx="1"/>
          </p:nvPr>
        </p:nvSpPr>
        <p:spPr>
          <a:xfrm>
            <a:off x="762000" y="2286000"/>
            <a:ext cx="5334000" cy="3810001"/>
          </a:xfrm>
        </p:spPr>
        <p:txBody>
          <a:bodyPr vert="horz" lIns="91440" tIns="45720" rIns="91440" bIns="45720" rtlCol="0">
            <a:normAutofit/>
          </a:bodyPr>
          <a:lstStyle/>
          <a:p>
            <a:pPr marL="186262" indent="-228600">
              <a:lnSpc>
                <a:spcPct val="115000"/>
              </a:lnSpc>
              <a:spcAft>
                <a:spcPts val="600"/>
              </a:spcAft>
              <a:buFont typeface="Arial" panose="020B0604020202020204" pitchFamily="34" charset="0"/>
              <a:buChar char="•"/>
            </a:pPr>
            <a:r>
              <a:rPr lang="en-US" sz="1500"/>
              <a:t>Učencem bi na zelo konkreten način </a:t>
            </a:r>
            <a:r>
              <a:rPr lang="en-US" sz="1500" b="1"/>
              <a:t>pokazali kako </a:t>
            </a:r>
            <a:r>
              <a:rPr lang="en-US" sz="1500"/>
              <a:t>z uporabo tehnologije (Raspberry pi) lahko </a:t>
            </a:r>
            <a:r>
              <a:rPr lang="en-US" sz="1500" b="1"/>
              <a:t>preverijo vsebnost škodljivih delcev v zraku </a:t>
            </a:r>
            <a:r>
              <a:rPr lang="en-US" sz="1500"/>
              <a:t>na posamičnih lokacijah skozi celotno šolsko leto. Učenci bi ugotavljali, </a:t>
            </a:r>
            <a:r>
              <a:rPr lang="en-US" sz="1500" b="1"/>
              <a:t>kateri vir ali zunanji dejavnik (letni čas) najbolj vpliva na povečanje delcev</a:t>
            </a:r>
            <a:r>
              <a:rPr lang="en-US" sz="1500"/>
              <a:t> v določeni uri v dnevu. Iz podatkov bi dobili </a:t>
            </a:r>
            <a:r>
              <a:rPr lang="en-US" sz="1500" b="1"/>
              <a:t>povprečne mesečne vrednosti</a:t>
            </a:r>
            <a:r>
              <a:rPr lang="en-US" sz="1500"/>
              <a:t>, ki bi jih kasneje primerjali s splošnimi vrednostmi, ki so zapisane v slovenski zakonodaji. Učenci bi po </a:t>
            </a:r>
            <a:r>
              <a:rPr lang="en-US" sz="1500" b="1"/>
              <a:t>analizi podatkov </a:t>
            </a:r>
            <a:r>
              <a:rPr lang="en-US" sz="1500"/>
              <a:t>tudi ugotavljali,</a:t>
            </a:r>
            <a:r>
              <a:rPr lang="en-US" sz="1500" b="1"/>
              <a:t> na kakšne načine </a:t>
            </a:r>
            <a:r>
              <a:rPr lang="en-US" sz="1500"/>
              <a:t>bi lahko tovrstna povečanja v posameznem dnevu zmanjšali. </a:t>
            </a: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762000" y="762000"/>
            <a:ext cx="5334000" cy="1524000"/>
          </a:xfrm>
        </p:spPr>
        <p:txBody>
          <a:bodyPr vert="horz" lIns="91440" tIns="45720" rIns="91440" bIns="45720" rtlCol="0" anchor="ctr">
            <a:normAutofit/>
          </a:bodyPr>
          <a:lstStyle/>
          <a:p>
            <a:pPr>
              <a:spcBef>
                <a:spcPct val="0"/>
              </a:spcBef>
            </a:pPr>
            <a:r>
              <a:rPr lang="en-US" sz="3200"/>
              <a:t>POVEZOVANJE</a:t>
            </a:r>
          </a:p>
        </p:txBody>
      </p:sp>
    </p:spTree>
    <p:extLst>
      <p:ext uri="{BB962C8B-B14F-4D97-AF65-F5344CB8AC3E}">
        <p14:creationId xmlns:p14="http://schemas.microsoft.com/office/powerpoint/2010/main" val="214661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95E8271-D5FF-4A58-A151-6D825CF0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39897" cy="3809999"/>
          </a:xfrm>
          <a:custGeom>
            <a:avLst/>
            <a:gdLst>
              <a:gd name="connsiteX0" fmla="*/ 0 w 4939897"/>
              <a:gd name="connsiteY0" fmla="*/ 0 h 1934415"/>
              <a:gd name="connsiteX1" fmla="*/ 4465929 w 4939897"/>
              <a:gd name="connsiteY1" fmla="*/ 0 h 1934415"/>
              <a:gd name="connsiteX2" fmla="*/ 4488924 w 4939897"/>
              <a:gd name="connsiteY2" fmla="*/ 19060 h 1934415"/>
              <a:gd name="connsiteX3" fmla="*/ 4930284 w 4939897"/>
              <a:gd name="connsiteY3" fmla="*/ 902192 h 1934415"/>
              <a:gd name="connsiteX4" fmla="*/ 4062070 w 4939897"/>
              <a:gd name="connsiteY4" fmla="*/ 1639180 h 1934415"/>
              <a:gd name="connsiteX5" fmla="*/ 2991177 w 4939897"/>
              <a:gd name="connsiteY5" fmla="*/ 1934355 h 1934415"/>
              <a:gd name="connsiteX6" fmla="*/ 1001442 w 4939897"/>
              <a:gd name="connsiteY6" fmla="*/ 1260124 h 1934415"/>
              <a:gd name="connsiteX7" fmla="*/ 294151 w 4939897"/>
              <a:gd name="connsiteY7" fmla="*/ 1060052 h 1934415"/>
              <a:gd name="connsiteX8" fmla="*/ 0 w 4939897"/>
              <a:gd name="connsiteY8" fmla="*/ 989104 h 1934415"/>
              <a:gd name="connsiteX9" fmla="*/ 0 w 4939897"/>
              <a:gd name="connsiteY9" fmla="*/ 0 h 193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9897" h="1934415">
                <a:moveTo>
                  <a:pt x="0" y="0"/>
                </a:moveTo>
                <a:lnTo>
                  <a:pt x="4465929" y="0"/>
                </a:lnTo>
                <a:lnTo>
                  <a:pt x="4488924" y="19060"/>
                </a:lnTo>
                <a:cubicBezTo>
                  <a:pt x="4783094" y="277980"/>
                  <a:pt x="4987466" y="609911"/>
                  <a:pt x="4930284" y="902192"/>
                </a:cubicBezTo>
                <a:cubicBezTo>
                  <a:pt x="4861323" y="1254367"/>
                  <a:pt x="4448191" y="1461726"/>
                  <a:pt x="4062070" y="1639180"/>
                </a:cubicBezTo>
                <a:cubicBezTo>
                  <a:pt x="3741231" y="1786528"/>
                  <a:pt x="3401594" y="1937890"/>
                  <a:pt x="2991177" y="1934355"/>
                </a:cubicBezTo>
                <a:cubicBezTo>
                  <a:pt x="2307904" y="1928562"/>
                  <a:pt x="1665224" y="1509149"/>
                  <a:pt x="1001442" y="1260124"/>
                </a:cubicBezTo>
                <a:cubicBezTo>
                  <a:pt x="806589" y="1187040"/>
                  <a:pt x="560285" y="1124281"/>
                  <a:pt x="294151" y="1060052"/>
                </a:cubicBezTo>
                <a:lnTo>
                  <a:pt x="0" y="98910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Avenir Next LT Pro" panose="020B0504020202020204" pitchFamily="34" charset="0"/>
            </a:endParaRPr>
          </a:p>
        </p:txBody>
      </p:sp>
      <p:sp>
        <p:nvSpPr>
          <p:cNvPr id="2" name="Naslov 1">
            <a:extLst>
              <a:ext uri="{FF2B5EF4-FFF2-40B4-BE49-F238E27FC236}">
                <a16:creationId xmlns:a16="http://schemas.microsoft.com/office/drawing/2014/main" id="{7EB2BA5D-1FA4-8F07-B65B-71853CB0A1FB}"/>
              </a:ext>
            </a:extLst>
          </p:cNvPr>
          <p:cNvSpPr>
            <a:spLocks noGrp="1"/>
          </p:cNvSpPr>
          <p:nvPr>
            <p:ph type="title"/>
          </p:nvPr>
        </p:nvSpPr>
        <p:spPr>
          <a:xfrm>
            <a:off x="718750" y="762000"/>
            <a:ext cx="3853249" cy="2286000"/>
          </a:xfrm>
        </p:spPr>
        <p:txBody>
          <a:bodyPr vert="horz" lIns="91440" tIns="45720" rIns="91440" bIns="45720" rtlCol="0" anchor="t">
            <a:normAutofit/>
          </a:bodyPr>
          <a:lstStyle/>
          <a:p>
            <a:pPr>
              <a:spcBef>
                <a:spcPct val="0"/>
              </a:spcBef>
            </a:pPr>
            <a:r>
              <a:rPr lang="en-US" sz="3200">
                <a:solidFill>
                  <a:srgbClr val="FFFFFF"/>
                </a:solidFill>
              </a:rPr>
              <a:t>POVEZOVANJE</a:t>
            </a:r>
          </a:p>
        </p:txBody>
      </p:sp>
      <p:sp>
        <p:nvSpPr>
          <p:cNvPr id="19" name="Freeform: Shape 18">
            <a:extLst>
              <a:ext uri="{FF2B5EF4-FFF2-40B4-BE49-F238E27FC236}">
                <a16:creationId xmlns:a16="http://schemas.microsoft.com/office/drawing/2014/main" id="{E65E7DAE-0831-45F9-BBA2-9BBD2E397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1" name="Freeform: Shape 20">
            <a:extLst>
              <a:ext uri="{FF2B5EF4-FFF2-40B4-BE49-F238E27FC236}">
                <a16:creationId xmlns:a16="http://schemas.microsoft.com/office/drawing/2014/main" id="{F493E929-55A8-46F3-836C-1C37C8975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aphicFrame>
        <p:nvGraphicFramePr>
          <p:cNvPr id="5" name="Označba mesta besedila 2">
            <a:extLst>
              <a:ext uri="{FF2B5EF4-FFF2-40B4-BE49-F238E27FC236}">
                <a16:creationId xmlns:a16="http://schemas.microsoft.com/office/drawing/2014/main" id="{9B8958CE-8E2B-BC8D-9897-0671E81EE0C2}"/>
              </a:ext>
            </a:extLst>
          </p:cNvPr>
          <p:cNvGraphicFramePr/>
          <p:nvPr>
            <p:extLst>
              <p:ext uri="{D42A27DB-BD31-4B8C-83A1-F6EECF244321}">
                <p14:modId xmlns:p14="http://schemas.microsoft.com/office/powerpoint/2010/main" val="2799474886"/>
              </p:ext>
            </p:extLst>
          </p:nvPr>
        </p:nvGraphicFramePr>
        <p:xfrm>
          <a:off x="5290748" y="771726"/>
          <a:ext cx="6139252" cy="5324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7732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óra i linijki">
            <a:extLst>
              <a:ext uri="{FF2B5EF4-FFF2-40B4-BE49-F238E27FC236}">
                <a16:creationId xmlns:a16="http://schemas.microsoft.com/office/drawing/2014/main" id="{FDA589EA-CD51-3A8C-4450-D7FD34A94568}"/>
              </a:ext>
            </a:extLst>
          </p:cNvPr>
          <p:cNvPicPr>
            <a:picLocks noChangeAspect="1"/>
          </p:cNvPicPr>
          <p:nvPr/>
        </p:nvPicPr>
        <p:blipFill rotWithShape="1">
          <a:blip r:embed="rId2"/>
          <a:srcRect l="2468" r="8728" b="-3"/>
          <a:stretch/>
        </p:blipFill>
        <p:spPr>
          <a:xfrm>
            <a:off x="20" y="10"/>
            <a:ext cx="9137156" cy="6857989"/>
          </a:xfrm>
          <a:prstGeom prst="rect">
            <a:avLst/>
          </a:prstGeom>
        </p:spPr>
      </p:pic>
      <p:sp>
        <p:nvSpPr>
          <p:cNvPr id="2" name="Title"/>
          <p:cNvSpPr>
            <a:spLocks noGrp="1"/>
          </p:cNvSpPr>
          <p:nvPr>
            <p:ph type="ctrTitle"/>
          </p:nvPr>
        </p:nvSpPr>
        <p:spPr>
          <a:xfrm>
            <a:off x="8504880" y="3545133"/>
            <a:ext cx="3153720" cy="2985247"/>
          </a:xfrm>
        </p:spPr>
        <p:txBody>
          <a:bodyPr>
            <a:normAutofit/>
          </a:bodyPr>
          <a:lstStyle/>
          <a:p>
            <a:pPr algn="r"/>
            <a:r>
              <a:rPr lang="en-GB" sz="4400"/>
              <a:t>Projekt NAPOJ-MINUT</a:t>
            </a:r>
          </a:p>
        </p:txBody>
      </p:sp>
      <p:sp>
        <p:nvSpPr>
          <p:cNvPr id="3" name="SubTitle"/>
          <p:cNvSpPr>
            <a:spLocks noGrp="1"/>
          </p:cNvSpPr>
          <p:nvPr>
            <p:ph type="subTitle" idx="1"/>
          </p:nvPr>
        </p:nvSpPr>
        <p:spPr>
          <a:xfrm>
            <a:off x="9137176" y="1116873"/>
            <a:ext cx="2521424" cy="1520669"/>
          </a:xfrm>
        </p:spPr>
        <p:txBody>
          <a:bodyPr>
            <a:normAutofit fontScale="77500" lnSpcReduction="20000"/>
          </a:bodyPr>
          <a:lstStyle/>
          <a:p>
            <a:pPr algn="r"/>
            <a:r>
              <a:rPr lang="en-GB" sz="3200" dirty="0" err="1"/>
              <a:t>Kemijski</a:t>
            </a:r>
            <a:r>
              <a:rPr lang="en-GB" sz="3200" dirty="0"/>
              <a:t> </a:t>
            </a:r>
            <a:r>
              <a:rPr lang="en-GB" sz="3200" dirty="0" err="1"/>
              <a:t>kalkulator</a:t>
            </a:r>
            <a:endParaRPr lang="en-GB" sz="3200" dirty="0"/>
          </a:p>
          <a:p>
            <a:pPr algn="r"/>
            <a:r>
              <a:rPr lang="en-GB" sz="1600" dirty="0" err="1"/>
              <a:t>Gabrijela</a:t>
            </a:r>
            <a:r>
              <a:rPr lang="en-GB" sz="1600" dirty="0"/>
              <a:t> </a:t>
            </a:r>
            <a:r>
              <a:rPr lang="en-GB" sz="1600" dirty="0" err="1"/>
              <a:t>Krajnc</a:t>
            </a:r>
            <a:r>
              <a:rPr lang="en-GB" sz="1600" dirty="0"/>
              <a:t>, </a:t>
            </a:r>
            <a:r>
              <a:rPr lang="en-GB" sz="1600" dirty="0" err="1"/>
              <a:t>Maša</a:t>
            </a:r>
            <a:r>
              <a:rPr lang="en-GB" sz="1600" dirty="0"/>
              <a:t> </a:t>
            </a:r>
            <a:r>
              <a:rPr lang="en-GB" sz="1600" dirty="0" err="1"/>
              <a:t>Mohar</a:t>
            </a:r>
            <a:r>
              <a:rPr lang="en-GB" sz="1600" dirty="0"/>
              <a:t>
</a:t>
            </a:r>
          </a:p>
        </p:txBody>
      </p:sp>
      <p:pic>
        <p:nvPicPr>
          <p:cNvPr id="5" name="Picture 5">
            <a:extLst>
              <a:ext uri="{FF2B5EF4-FFF2-40B4-BE49-F238E27FC236}">
                <a16:creationId xmlns:a16="http://schemas.microsoft.com/office/drawing/2014/main" id="{0E1E9B4F-9BF9-AA4A-5159-7FFE608C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93175" y="2505747"/>
            <a:ext cx="2000754" cy="1656362"/>
          </a:xfrm>
          <a:prstGeom prst="rect">
            <a:avLst/>
          </a:prstGeom>
        </p:spPr>
      </p:pic>
    </p:spTree>
    <p:extLst>
      <p:ext uri="{BB962C8B-B14F-4D97-AF65-F5344CB8AC3E}">
        <p14:creationId xmlns:p14="http://schemas.microsoft.com/office/powerpoint/2010/main" val="73043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17176D-672A-30AA-08A9-41A6D7A2E3D9}"/>
              </a:ext>
            </a:extLst>
          </p:cNvPr>
          <p:cNvSpPr>
            <a:spLocks noGrp="1"/>
          </p:cNvSpPr>
          <p:nvPr>
            <p:ph type="title"/>
          </p:nvPr>
        </p:nvSpPr>
        <p:spPr/>
        <p:txBody>
          <a:bodyPr/>
          <a:lstStyle/>
          <a:p>
            <a:r>
              <a:rPr lang="en-US" dirty="0"/>
              <a:t>TO DO</a:t>
            </a:r>
            <a:endParaRPr lang="sl-SI" dirty="0"/>
          </a:p>
        </p:txBody>
      </p:sp>
      <p:sp>
        <p:nvSpPr>
          <p:cNvPr id="3" name="Označba mesta vsebine 2">
            <a:extLst>
              <a:ext uri="{FF2B5EF4-FFF2-40B4-BE49-F238E27FC236}">
                <a16:creationId xmlns:a16="http://schemas.microsoft.com/office/drawing/2014/main" id="{77C2EACB-4DD0-CD91-7197-9266F2F2E7EE}"/>
              </a:ext>
            </a:extLst>
          </p:cNvPr>
          <p:cNvSpPr>
            <a:spLocks noGrp="1"/>
          </p:cNvSpPr>
          <p:nvPr>
            <p:ph idx="1"/>
          </p:nvPr>
        </p:nvSpPr>
        <p:spPr/>
        <p:txBody>
          <a:bodyPr/>
          <a:lstStyle/>
          <a:p>
            <a:r>
              <a:rPr lang="en-US" dirty="0"/>
              <a:t>Par </a:t>
            </a:r>
            <a:r>
              <a:rPr lang="en-US" dirty="0" err="1"/>
              <a:t>besed</a:t>
            </a:r>
            <a:r>
              <a:rPr lang="en-US" dirty="0"/>
              <a:t> o </a:t>
            </a:r>
            <a:r>
              <a:rPr lang="en-US" dirty="0" err="1"/>
              <a:t>tem</a:t>
            </a:r>
            <a:r>
              <a:rPr lang="en-US" dirty="0"/>
              <a:t>, </a:t>
            </a:r>
            <a:r>
              <a:rPr lang="en-US" dirty="0" err="1"/>
              <a:t>kaj</a:t>
            </a:r>
            <a:r>
              <a:rPr lang="en-US" dirty="0"/>
              <a:t> </a:t>
            </a:r>
            <a:r>
              <a:rPr lang="en-US" dirty="0" err="1"/>
              <a:t>vsaka</a:t>
            </a:r>
            <a:r>
              <a:rPr lang="en-US" dirty="0"/>
              <a:t> od </a:t>
            </a:r>
            <a:r>
              <a:rPr lang="en-US" dirty="0" err="1"/>
              <a:t>tistih</a:t>
            </a:r>
            <a:r>
              <a:rPr lang="en-US" dirty="0"/>
              <a:t> </a:t>
            </a:r>
            <a:r>
              <a:rPr lang="en-US" dirty="0" err="1"/>
              <a:t>treh</a:t>
            </a:r>
            <a:r>
              <a:rPr lang="en-US" dirty="0"/>
              <a:t> </a:t>
            </a:r>
            <a:r>
              <a:rPr lang="en-US" dirty="0" err="1"/>
              <a:t>aktivnosti</a:t>
            </a:r>
            <a:r>
              <a:rPr lang="en-US" dirty="0"/>
              <a:t> je, oz. </a:t>
            </a:r>
            <a:r>
              <a:rPr lang="en-US" dirty="0" err="1"/>
              <a:t>kaj</a:t>
            </a:r>
            <a:r>
              <a:rPr lang="en-US" dirty="0"/>
              <a:t> se je v ok </a:t>
            </a:r>
            <a:r>
              <a:rPr lang="en-US" dirty="0" err="1"/>
              <a:t>viru</a:t>
            </a:r>
            <a:r>
              <a:rPr lang="en-US" dirty="0"/>
              <a:t> TEGA </a:t>
            </a:r>
            <a:r>
              <a:rPr lang="en-US" dirty="0" err="1"/>
              <a:t>projekta</a:t>
            </a:r>
            <a:r>
              <a:rPr lang="en-US" dirty="0"/>
              <a:t> tam </a:t>
            </a:r>
            <a:r>
              <a:rPr lang="en-US" dirty="0" err="1"/>
              <a:t>počelo</a:t>
            </a:r>
            <a:endParaRPr lang="sl-SI" dirty="0"/>
          </a:p>
        </p:txBody>
      </p:sp>
    </p:spTree>
    <p:extLst>
      <p:ext uri="{BB962C8B-B14F-4D97-AF65-F5344CB8AC3E}">
        <p14:creationId xmlns:p14="http://schemas.microsoft.com/office/powerpoint/2010/main" val="4150814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883920" y="800849"/>
            <a:ext cx="4065767" cy="3510553"/>
          </a:xfrm>
        </p:spPr>
        <p:txBody>
          <a:bodyPr anchor="t">
            <a:normAutofit/>
          </a:bodyPr>
          <a:lstStyle/>
          <a:p>
            <a:r>
              <a:rPr lang="en-GB" dirty="0"/>
              <a:t>Osnova projekta</a:t>
            </a:r>
          </a:p>
        </p:txBody>
      </p:sp>
      <p:sp>
        <p:nvSpPr>
          <p:cNvPr id="3" name="Content Placeholder"/>
          <p:cNvSpPr>
            <a:spLocks noGrp="1"/>
          </p:cNvSpPr>
          <p:nvPr>
            <p:ph idx="1"/>
          </p:nvPr>
        </p:nvSpPr>
        <p:spPr>
          <a:xfrm>
            <a:off x="3243072" y="1415802"/>
            <a:ext cx="6956551" cy="5791200"/>
          </a:xfrm>
        </p:spPr>
        <p:txBody>
          <a:bodyPr anchor="ctr">
            <a:normAutofit/>
          </a:bodyPr>
          <a:lstStyle/>
          <a:p>
            <a:r>
              <a:rPr lang="sl-SI" dirty="0">
                <a:solidFill>
                  <a:schemeClr val="tx1"/>
                </a:solidFill>
                <a:effectLst/>
                <a:latin typeface="Calibri" panose="020F0502020204030204" pitchFamily="34" charset="0"/>
                <a:ea typeface="Arial" panose="020B0604020202020204" pitchFamily="34" charset="0"/>
                <a:cs typeface="Calibri" panose="020F0502020204030204" pitchFamily="34" charset="0"/>
              </a:rPr>
              <a:t>Projekt lahko uporabijo učitelji naravoslovnih ved, predvsem učitelji kemije pri poučevanju količinskih odnosov. </a:t>
            </a:r>
            <a:endParaRPr lang="en-GB"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p>
            <a:endParaRPr lang="en-GB" dirty="0">
              <a:solidFill>
                <a:schemeClr val="tx1"/>
              </a:solidFill>
              <a:latin typeface="Calibri" panose="020F0502020204030204" pitchFamily="34" charset="0"/>
              <a:ea typeface="Arial" panose="020B0604020202020204" pitchFamily="34" charset="0"/>
              <a:cs typeface="Calibri" panose="020F0502020204030204" pitchFamily="34" charset="0"/>
            </a:endParaRPr>
          </a:p>
          <a:p>
            <a:r>
              <a:rPr lang="sl-SI" dirty="0">
                <a:solidFill>
                  <a:schemeClr val="tx1"/>
                </a:solidFill>
                <a:effectLst/>
                <a:latin typeface="Calibri" panose="020F0502020204030204" pitchFamily="34" charset="0"/>
                <a:ea typeface="Arial" panose="020B0604020202020204" pitchFamily="34" charset="0"/>
                <a:cs typeface="Calibri" panose="020F0502020204030204" pitchFamily="34" charset="0"/>
              </a:rPr>
              <a:t>Predvideno je, da se </a:t>
            </a:r>
            <a:r>
              <a:rPr lang="en-GB" dirty="0" err="1">
                <a:solidFill>
                  <a:schemeClr val="tx1"/>
                </a:solidFill>
                <a:effectLst/>
                <a:latin typeface="Calibri" panose="020F0502020204030204" pitchFamily="34" charset="0"/>
                <a:ea typeface="Arial" panose="020B0604020202020204" pitchFamily="34" charset="0"/>
                <a:cs typeface="Calibri" panose="020F0502020204030204" pitchFamily="34" charset="0"/>
              </a:rPr>
              <a:t>naloge</a:t>
            </a:r>
            <a:r>
              <a:rPr lang="en-GB" dirty="0">
                <a:solidFill>
                  <a:schemeClr val="tx1"/>
                </a:solidFill>
                <a:effectLst/>
                <a:latin typeface="Calibri" panose="020F0502020204030204" pitchFamily="34" charset="0"/>
                <a:ea typeface="Arial" panose="020B0604020202020204" pitchFamily="34" charset="0"/>
                <a:cs typeface="Calibri" panose="020F0502020204030204" pitchFamily="34" charset="0"/>
              </a:rPr>
              <a:t> v </a:t>
            </a:r>
            <a:r>
              <a:rPr lang="en-GB" dirty="0" err="1">
                <a:solidFill>
                  <a:schemeClr val="tx1"/>
                </a:solidFill>
                <a:effectLst/>
                <a:latin typeface="Calibri" panose="020F0502020204030204" pitchFamily="34" charset="0"/>
                <a:ea typeface="Arial" panose="020B0604020202020204" pitchFamily="34" charset="0"/>
                <a:cs typeface="Calibri" panose="020F0502020204030204" pitchFamily="34" charset="0"/>
              </a:rPr>
              <a:t>projektu</a:t>
            </a:r>
            <a:r>
              <a:rPr lang="en-GB" dirty="0">
                <a:solidFill>
                  <a:schemeClr val="tx1"/>
                </a:solidFill>
                <a:effectLst/>
                <a:latin typeface="Calibri" panose="020F0502020204030204" pitchFamily="34" charset="0"/>
                <a:ea typeface="Arial" panose="020B0604020202020204" pitchFamily="34" charset="0"/>
                <a:cs typeface="Calibri" panose="020F0502020204030204" pitchFamily="34" charset="0"/>
              </a:rPr>
              <a:t> </a:t>
            </a:r>
            <a:r>
              <a:rPr lang="sl-SI" dirty="0">
                <a:solidFill>
                  <a:schemeClr val="tx1"/>
                </a:solidFill>
                <a:effectLst/>
                <a:latin typeface="Calibri" panose="020F0502020204030204" pitchFamily="34" charset="0"/>
                <a:ea typeface="Arial" panose="020B0604020202020204" pitchFamily="34" charset="0"/>
                <a:cs typeface="Calibri" panose="020F0502020204030204" pitchFamily="34" charset="0"/>
              </a:rPr>
              <a:t>uporabi pri utrjevanju znanja omenjene snovi</a:t>
            </a:r>
            <a:r>
              <a:rPr lang="en-GB" sz="1800" dirty="0">
                <a:solidFill>
                  <a:schemeClr val="tx1"/>
                </a:solidFill>
                <a:effectLst/>
                <a:latin typeface="Calibri" panose="020F0502020204030204" pitchFamily="34" charset="0"/>
                <a:ea typeface="Arial" panose="020B0604020202020204" pitchFamily="34" charset="0"/>
                <a:cs typeface="Calibri" panose="020F0502020204030204" pitchFamily="34" charset="0"/>
              </a:rPr>
              <a:t>.</a:t>
            </a:r>
            <a:endParaRPr lang="en-GB"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solidFill>
                <a:schemeClr val="tx1"/>
              </a:solidFill>
            </a:endParaRPr>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72725" y="123155"/>
            <a:ext cx="2000754" cy="1656362"/>
          </a:xfrm>
          <a:prstGeom prst="rect">
            <a:avLst/>
          </a:prstGeom>
        </p:spPr>
      </p:pic>
    </p:spTree>
    <p:extLst>
      <p:ext uri="{BB962C8B-B14F-4D97-AF65-F5344CB8AC3E}">
        <p14:creationId xmlns:p14="http://schemas.microsoft.com/office/powerpoint/2010/main" val="90018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E69B-20A3-2DE2-862B-01C87A1FE691}"/>
              </a:ext>
            </a:extLst>
          </p:cNvPr>
          <p:cNvSpPr>
            <a:spLocks noGrp="1"/>
          </p:cNvSpPr>
          <p:nvPr>
            <p:ph type="title"/>
          </p:nvPr>
        </p:nvSpPr>
        <p:spPr>
          <a:xfrm>
            <a:off x="587248" y="0"/>
            <a:ext cx="10668000" cy="1524000"/>
          </a:xfrm>
        </p:spPr>
        <p:txBody>
          <a:bodyPr/>
          <a:lstStyle/>
          <a:p>
            <a:r>
              <a:rPr lang="en-GB" dirty="0"/>
              <a:t>CILJ </a:t>
            </a:r>
            <a:r>
              <a:rPr lang="en-GB" dirty="0" err="1"/>
              <a:t>Projekta</a:t>
            </a:r>
            <a:endParaRPr lang="en-US" dirty="0"/>
          </a:p>
        </p:txBody>
      </p:sp>
      <p:sp>
        <p:nvSpPr>
          <p:cNvPr id="3" name="Content Placeholder 2">
            <a:extLst>
              <a:ext uri="{FF2B5EF4-FFF2-40B4-BE49-F238E27FC236}">
                <a16:creationId xmlns:a16="http://schemas.microsoft.com/office/drawing/2014/main" id="{EDA27E98-BA88-3522-FBA7-36FAA5C528BE}"/>
              </a:ext>
            </a:extLst>
          </p:cNvPr>
          <p:cNvSpPr>
            <a:spLocks noGrp="1"/>
          </p:cNvSpPr>
          <p:nvPr>
            <p:ph idx="1"/>
          </p:nvPr>
        </p:nvSpPr>
        <p:spPr>
          <a:xfrm>
            <a:off x="777413" y="1247522"/>
            <a:ext cx="11108944" cy="3818083"/>
          </a:xfrm>
        </p:spPr>
        <p:txBody>
          <a:bodyPr>
            <a:noAutofit/>
          </a:bodyPr>
          <a:lstStyle/>
          <a:p>
            <a:pPr marL="0" indent="0">
              <a:buNone/>
            </a:pPr>
            <a:r>
              <a:rPr lang="en-US" sz="1800" dirty="0"/>
              <a:t>● </a:t>
            </a:r>
            <a:r>
              <a:rPr lang="en-US" sz="1800" dirty="0" err="1"/>
              <a:t>Spoznati</a:t>
            </a:r>
            <a:r>
              <a:rPr lang="en-US" sz="1800" dirty="0"/>
              <a:t>, da </a:t>
            </a:r>
            <a:r>
              <a:rPr lang="en-US" sz="1800" dirty="0" err="1"/>
              <a:t>lahko</a:t>
            </a:r>
            <a:r>
              <a:rPr lang="en-US" sz="1800" dirty="0"/>
              <a:t> s </a:t>
            </a:r>
            <a:r>
              <a:rPr lang="en-US" sz="1800" dirty="0" err="1"/>
              <a:t>pomočjo</a:t>
            </a:r>
            <a:r>
              <a:rPr lang="en-US" sz="1800" dirty="0"/>
              <a:t> </a:t>
            </a:r>
            <a:r>
              <a:rPr lang="en-US" sz="1800" dirty="0" err="1"/>
              <a:t>računalniških</a:t>
            </a:r>
            <a:r>
              <a:rPr lang="en-US" sz="1800" dirty="0"/>
              <a:t> </a:t>
            </a:r>
            <a:r>
              <a:rPr lang="en-US" sz="1800" dirty="0" err="1"/>
              <a:t>simulacij</a:t>
            </a:r>
            <a:r>
              <a:rPr lang="en-US" sz="1800" dirty="0"/>
              <a:t> </a:t>
            </a:r>
            <a:r>
              <a:rPr lang="en-US" sz="1800" dirty="0" err="1"/>
              <a:t>pridobivamo</a:t>
            </a:r>
            <a:r>
              <a:rPr lang="en-US" sz="1800" dirty="0"/>
              <a:t> </a:t>
            </a:r>
            <a:r>
              <a:rPr lang="en-US" sz="1800" dirty="0" err="1"/>
              <a:t>znanja</a:t>
            </a:r>
            <a:r>
              <a:rPr lang="en-US" sz="1800" dirty="0"/>
              <a:t> z </a:t>
            </a:r>
            <a:r>
              <a:rPr lang="en-US" sz="1800" dirty="0" err="1"/>
              <a:t>določenih</a:t>
            </a:r>
            <a:r>
              <a:rPr lang="en-US" sz="1800" dirty="0"/>
              <a:t> </a:t>
            </a:r>
            <a:r>
              <a:rPr lang="en-US" sz="1800" dirty="0" err="1"/>
              <a:t>drugih</a:t>
            </a:r>
            <a:r>
              <a:rPr lang="en-US" sz="1800" dirty="0"/>
              <a:t> </a:t>
            </a:r>
            <a:r>
              <a:rPr lang="en-US" sz="1800" dirty="0" err="1"/>
              <a:t>področij</a:t>
            </a:r>
            <a:endParaRPr lang="en-US" sz="1800" dirty="0"/>
          </a:p>
          <a:p>
            <a:pPr marL="0" indent="0">
              <a:buNone/>
            </a:pPr>
            <a:r>
              <a:rPr lang="en-US" sz="1800" dirty="0"/>
              <a:t>● </a:t>
            </a:r>
            <a:r>
              <a:rPr lang="en-US" sz="1800" dirty="0" err="1"/>
              <a:t>Učenec</a:t>
            </a:r>
            <a:r>
              <a:rPr lang="en-US" sz="1800" dirty="0"/>
              <a:t> </a:t>
            </a:r>
            <a:r>
              <a:rPr lang="en-US" sz="1800" dirty="0" err="1"/>
              <a:t>pozna</a:t>
            </a:r>
            <a:r>
              <a:rPr lang="en-US" sz="1800" dirty="0"/>
              <a:t> </a:t>
            </a:r>
            <a:r>
              <a:rPr lang="en-US" sz="1800" dirty="0" err="1"/>
              <a:t>pojem</a:t>
            </a:r>
            <a:r>
              <a:rPr lang="en-US" sz="1800" dirty="0"/>
              <a:t> </a:t>
            </a:r>
            <a:r>
              <a:rPr lang="en-US" sz="1800" dirty="0" err="1"/>
              <a:t>množina</a:t>
            </a:r>
            <a:r>
              <a:rPr lang="en-US" sz="1800" dirty="0"/>
              <a:t> </a:t>
            </a:r>
            <a:r>
              <a:rPr lang="en-US" sz="1800" dirty="0" err="1"/>
              <a:t>snovi</a:t>
            </a:r>
            <a:r>
              <a:rPr lang="en-US" sz="1800" dirty="0"/>
              <a:t> in </a:t>
            </a:r>
            <a:r>
              <a:rPr lang="en-US" sz="1800" dirty="0" err="1"/>
              <a:t>enoto</a:t>
            </a:r>
            <a:r>
              <a:rPr lang="en-US" sz="1800" dirty="0"/>
              <a:t> </a:t>
            </a:r>
            <a:r>
              <a:rPr lang="en-US" sz="1800" dirty="0" err="1"/>
              <a:t>za</a:t>
            </a:r>
            <a:r>
              <a:rPr lang="en-US" sz="1800" dirty="0"/>
              <a:t> </a:t>
            </a:r>
            <a:r>
              <a:rPr lang="en-US" sz="1800" dirty="0" err="1"/>
              <a:t>množino</a:t>
            </a:r>
            <a:r>
              <a:rPr lang="en-US" sz="1800" dirty="0"/>
              <a:t> </a:t>
            </a:r>
            <a:r>
              <a:rPr lang="en-US" sz="1800" dirty="0" err="1"/>
              <a:t>snovi</a:t>
            </a:r>
            <a:r>
              <a:rPr lang="en-US" sz="1800" dirty="0"/>
              <a:t> mol.</a:t>
            </a:r>
          </a:p>
          <a:p>
            <a:pPr marL="0" indent="0">
              <a:buNone/>
            </a:pPr>
            <a:r>
              <a:rPr lang="en-US" sz="1800" dirty="0"/>
              <a:t>● </a:t>
            </a:r>
            <a:r>
              <a:rPr lang="en-US" sz="1800" dirty="0" err="1"/>
              <a:t>Medpredmetna</a:t>
            </a:r>
            <a:r>
              <a:rPr lang="en-US" sz="1800" dirty="0"/>
              <a:t> </a:t>
            </a:r>
            <a:r>
              <a:rPr lang="en-US" sz="1800" dirty="0" err="1"/>
              <a:t>povezava</a:t>
            </a:r>
            <a:r>
              <a:rPr lang="en-US" sz="1800" dirty="0"/>
              <a:t> z </a:t>
            </a:r>
            <a:r>
              <a:rPr lang="en-US" sz="1800" dirty="0" err="1"/>
              <a:t>matematiko</a:t>
            </a:r>
            <a:r>
              <a:rPr lang="en-US" sz="1800" dirty="0"/>
              <a:t> - MNOŽINA SNOVI </a:t>
            </a:r>
            <a:r>
              <a:rPr lang="en-US" sz="1800" dirty="0" err="1"/>
              <a:t>Matematika</a:t>
            </a:r>
            <a:r>
              <a:rPr lang="en-US" sz="1800" dirty="0"/>
              <a:t>: </a:t>
            </a:r>
            <a:r>
              <a:rPr lang="en-US" sz="1800" dirty="0" err="1"/>
              <a:t>Računske</a:t>
            </a:r>
            <a:r>
              <a:rPr lang="en-US" sz="1800" dirty="0"/>
              <a:t> </a:t>
            </a:r>
            <a:r>
              <a:rPr lang="en-US" sz="1800" dirty="0" err="1"/>
              <a:t>operacije</a:t>
            </a:r>
            <a:r>
              <a:rPr lang="en-US" sz="1800" dirty="0"/>
              <a:t> z </a:t>
            </a:r>
            <a:r>
              <a:rPr lang="en-US" sz="1800" dirty="0" err="1"/>
              <a:t>ulomki</a:t>
            </a:r>
            <a:r>
              <a:rPr lang="en-US" sz="1800" dirty="0"/>
              <a:t>; </a:t>
            </a:r>
            <a:r>
              <a:rPr lang="en-US" sz="1800" dirty="0" err="1"/>
              <a:t>Enačbe</a:t>
            </a:r>
            <a:r>
              <a:rPr lang="en-US" sz="1800" dirty="0"/>
              <a:t> in </a:t>
            </a:r>
            <a:r>
              <a:rPr lang="en-US" sz="1800" dirty="0" err="1"/>
              <a:t>neenačbe</a:t>
            </a:r>
            <a:r>
              <a:rPr lang="en-US" sz="1800" dirty="0"/>
              <a:t> (</a:t>
            </a:r>
            <a:r>
              <a:rPr lang="en-US" sz="1800" dirty="0" err="1"/>
              <a:t>izražati</a:t>
            </a:r>
            <a:r>
              <a:rPr lang="en-US" sz="1800" dirty="0"/>
              <a:t> </a:t>
            </a:r>
            <a:r>
              <a:rPr lang="en-US" sz="1800" dirty="0" err="1"/>
              <a:t>neznanko</a:t>
            </a:r>
            <a:r>
              <a:rPr lang="en-US" sz="1800" dirty="0"/>
              <a:t> </a:t>
            </a:r>
            <a:r>
              <a:rPr lang="en-US" sz="1800" dirty="0" err="1"/>
              <a:t>iz</a:t>
            </a:r>
            <a:r>
              <a:rPr lang="en-US" sz="1800" dirty="0"/>
              <a:t> </a:t>
            </a:r>
            <a:r>
              <a:rPr lang="en-US" sz="1800" dirty="0" err="1"/>
              <a:t>obrazca</a:t>
            </a:r>
            <a:r>
              <a:rPr lang="en-US" sz="1800" dirty="0"/>
              <a:t>)</a:t>
            </a:r>
          </a:p>
          <a:p>
            <a:pPr marL="0" indent="0">
              <a:buNone/>
            </a:pPr>
            <a:r>
              <a:rPr lang="en-US" sz="1800" dirty="0"/>
              <a:t>● </a:t>
            </a:r>
            <a:r>
              <a:rPr lang="en-US" sz="1800" dirty="0" err="1"/>
              <a:t>Spoznajo</a:t>
            </a:r>
            <a:r>
              <a:rPr lang="en-US" sz="1800" dirty="0"/>
              <a:t> </a:t>
            </a:r>
            <a:r>
              <a:rPr lang="en-US" sz="1800" dirty="0" err="1"/>
              <a:t>pojem</a:t>
            </a:r>
            <a:r>
              <a:rPr lang="en-US" sz="1800" dirty="0"/>
              <a:t> </a:t>
            </a:r>
            <a:r>
              <a:rPr lang="en-US" sz="1800" dirty="0" err="1"/>
              <a:t>množine</a:t>
            </a:r>
            <a:r>
              <a:rPr lang="en-US" sz="1800" dirty="0"/>
              <a:t> </a:t>
            </a:r>
            <a:r>
              <a:rPr lang="en-US" sz="1800" dirty="0" err="1"/>
              <a:t>snovi</a:t>
            </a:r>
            <a:r>
              <a:rPr lang="en-US" sz="1800" dirty="0"/>
              <a:t> z </a:t>
            </a:r>
            <a:r>
              <a:rPr lang="en-US" sz="1800" dirty="0" err="1"/>
              <a:t>enoto</a:t>
            </a:r>
            <a:r>
              <a:rPr lang="en-US" sz="1800" dirty="0"/>
              <a:t> mol in </a:t>
            </a:r>
            <a:r>
              <a:rPr lang="en-US" sz="1800" dirty="0" err="1"/>
              <a:t>število</a:t>
            </a:r>
            <a:r>
              <a:rPr lang="en-US" sz="1800" dirty="0"/>
              <a:t> </a:t>
            </a:r>
            <a:r>
              <a:rPr lang="en-US" sz="1800" dirty="0" err="1"/>
              <a:t>delcev</a:t>
            </a:r>
            <a:r>
              <a:rPr lang="en-US" sz="1800" dirty="0"/>
              <a:t> v </a:t>
            </a:r>
            <a:r>
              <a:rPr lang="en-US" sz="1800" dirty="0" err="1"/>
              <a:t>enem</a:t>
            </a:r>
            <a:r>
              <a:rPr lang="en-US" sz="1800" dirty="0"/>
              <a:t> </a:t>
            </a:r>
            <a:r>
              <a:rPr lang="en-US" sz="1800" dirty="0" err="1"/>
              <a:t>molu</a:t>
            </a:r>
            <a:r>
              <a:rPr lang="en-US" sz="1800" dirty="0"/>
              <a:t> </a:t>
            </a:r>
            <a:r>
              <a:rPr lang="en-US" sz="1800" dirty="0" err="1"/>
              <a:t>snovi</a:t>
            </a:r>
            <a:r>
              <a:rPr lang="en-US" sz="1800" dirty="0"/>
              <a:t>, </a:t>
            </a:r>
          </a:p>
          <a:p>
            <a:pPr marL="0" indent="0">
              <a:buNone/>
            </a:pPr>
            <a:r>
              <a:rPr lang="en-US" sz="1800" dirty="0"/>
              <a:t>● </a:t>
            </a:r>
            <a:r>
              <a:rPr lang="en-US" sz="1800" dirty="0" err="1"/>
              <a:t>Učenci</a:t>
            </a:r>
            <a:r>
              <a:rPr lang="en-US" sz="1800" dirty="0"/>
              <a:t> </a:t>
            </a:r>
            <a:r>
              <a:rPr lang="en-US" sz="1800" dirty="0" err="1"/>
              <a:t>razumejo</a:t>
            </a:r>
            <a:r>
              <a:rPr lang="en-US" sz="1800" dirty="0"/>
              <a:t> </a:t>
            </a:r>
            <a:r>
              <a:rPr lang="en-US" sz="1800" dirty="0" err="1"/>
              <a:t>povezavo</a:t>
            </a:r>
            <a:r>
              <a:rPr lang="en-US" sz="1800" dirty="0"/>
              <a:t> </a:t>
            </a:r>
            <a:r>
              <a:rPr lang="en-US" sz="1800" dirty="0" err="1"/>
              <a:t>molske</a:t>
            </a:r>
            <a:r>
              <a:rPr lang="en-US" sz="1800" dirty="0"/>
              <a:t> </a:t>
            </a:r>
            <a:r>
              <a:rPr lang="en-US" sz="1800" dirty="0" err="1"/>
              <a:t>mase</a:t>
            </a:r>
            <a:r>
              <a:rPr lang="en-US" sz="1800" dirty="0"/>
              <a:t> </a:t>
            </a:r>
            <a:r>
              <a:rPr lang="en-US" sz="1800" dirty="0" err="1"/>
              <a:t>elementov</a:t>
            </a:r>
            <a:r>
              <a:rPr lang="en-US" sz="1800" dirty="0"/>
              <a:t> in </a:t>
            </a:r>
            <a:r>
              <a:rPr lang="en-US" sz="1800" dirty="0" err="1"/>
              <a:t>spojin</a:t>
            </a:r>
            <a:r>
              <a:rPr lang="en-US" sz="1800" dirty="0"/>
              <a:t> z </a:t>
            </a:r>
            <a:r>
              <a:rPr lang="en-US" sz="1800" dirty="0" err="1"/>
              <a:t>množino</a:t>
            </a:r>
            <a:r>
              <a:rPr lang="en-US" sz="1800" dirty="0"/>
              <a:t> </a:t>
            </a:r>
            <a:r>
              <a:rPr lang="en-US" sz="1800" dirty="0" err="1"/>
              <a:t>snovi</a:t>
            </a:r>
            <a:r>
              <a:rPr lang="en-US" sz="1800" dirty="0"/>
              <a:t>,</a:t>
            </a:r>
          </a:p>
          <a:p>
            <a:pPr marL="0" indent="0">
              <a:buNone/>
            </a:pPr>
            <a:r>
              <a:rPr lang="en-US" sz="1800" dirty="0"/>
              <a:t>● </a:t>
            </a:r>
            <a:r>
              <a:rPr lang="en-US" sz="1800" dirty="0" err="1"/>
              <a:t>Učenci</a:t>
            </a:r>
            <a:r>
              <a:rPr lang="en-US" sz="1800" dirty="0"/>
              <a:t> </a:t>
            </a:r>
            <a:r>
              <a:rPr lang="en-US" sz="1800" dirty="0" err="1"/>
              <a:t>znajo</a:t>
            </a:r>
            <a:r>
              <a:rPr lang="en-US" sz="1800" dirty="0"/>
              <a:t> </a:t>
            </a:r>
            <a:r>
              <a:rPr lang="en-US" sz="1800" dirty="0" err="1"/>
              <a:t>iz</a:t>
            </a:r>
            <a:r>
              <a:rPr lang="en-US" sz="1800" dirty="0"/>
              <a:t> </a:t>
            </a:r>
            <a:r>
              <a:rPr lang="en-US" sz="1800" dirty="0" err="1"/>
              <a:t>množine</a:t>
            </a:r>
            <a:r>
              <a:rPr lang="en-US" sz="1800" dirty="0"/>
              <a:t> </a:t>
            </a:r>
            <a:r>
              <a:rPr lang="en-US" sz="1800" dirty="0" err="1"/>
              <a:t>snovi</a:t>
            </a:r>
            <a:r>
              <a:rPr lang="en-US" sz="1800" dirty="0"/>
              <a:t> </a:t>
            </a:r>
            <a:r>
              <a:rPr lang="en-US" sz="1800" dirty="0" err="1"/>
              <a:t>izračunati</a:t>
            </a:r>
            <a:r>
              <a:rPr lang="en-US" sz="1800" dirty="0"/>
              <a:t> </a:t>
            </a:r>
            <a:r>
              <a:rPr lang="en-US" sz="1800" dirty="0" err="1"/>
              <a:t>maso</a:t>
            </a:r>
            <a:r>
              <a:rPr lang="en-US" sz="1800" dirty="0"/>
              <a:t> </a:t>
            </a:r>
            <a:r>
              <a:rPr lang="en-US" sz="1800" dirty="0" err="1"/>
              <a:t>snovi</a:t>
            </a:r>
            <a:r>
              <a:rPr lang="en-US" sz="1800" dirty="0"/>
              <a:t> in </a:t>
            </a:r>
            <a:r>
              <a:rPr lang="en-US" sz="1800" dirty="0" err="1"/>
              <a:t>obratno</a:t>
            </a:r>
            <a:endParaRPr lang="en-US" sz="1800" dirty="0"/>
          </a:p>
          <a:p>
            <a:pPr marL="0" indent="0">
              <a:buNone/>
            </a:pPr>
            <a:r>
              <a:rPr lang="en-US" sz="1800" dirty="0"/>
              <a:t>● </a:t>
            </a:r>
            <a:r>
              <a:rPr lang="en-US" sz="1800" dirty="0" err="1"/>
              <a:t>Učenci</a:t>
            </a:r>
            <a:r>
              <a:rPr lang="en-US" sz="1800" dirty="0"/>
              <a:t> </a:t>
            </a:r>
            <a:r>
              <a:rPr lang="en-US" sz="1800" dirty="0" err="1"/>
              <a:t>razumejo</a:t>
            </a:r>
            <a:r>
              <a:rPr lang="en-US" sz="1800" dirty="0"/>
              <a:t> </a:t>
            </a:r>
            <a:r>
              <a:rPr lang="en-US" sz="1800" dirty="0" err="1"/>
              <a:t>postopke</a:t>
            </a:r>
            <a:r>
              <a:rPr lang="en-US" sz="1800" dirty="0"/>
              <a:t> </a:t>
            </a:r>
            <a:r>
              <a:rPr lang="en-US" sz="1800" dirty="0" err="1"/>
              <a:t>za</a:t>
            </a:r>
            <a:r>
              <a:rPr lang="en-US" sz="1800" dirty="0"/>
              <a:t> </a:t>
            </a:r>
            <a:r>
              <a:rPr lang="en-US" sz="1800" dirty="0" err="1"/>
              <a:t>izražanje</a:t>
            </a:r>
            <a:r>
              <a:rPr lang="en-US" sz="1800" dirty="0"/>
              <a:t> </a:t>
            </a:r>
            <a:r>
              <a:rPr lang="en-US" sz="1800" dirty="0" err="1"/>
              <a:t>količin</a:t>
            </a:r>
            <a:endParaRPr lang="en-US" sz="1800" dirty="0"/>
          </a:p>
          <a:p>
            <a:pPr marL="0" indent="0">
              <a:buNone/>
            </a:pPr>
            <a:r>
              <a:rPr lang="en-US" sz="1800" dirty="0"/>
              <a:t>● </a:t>
            </a:r>
            <a:r>
              <a:rPr lang="en-US" sz="1800" dirty="0" err="1"/>
              <a:t>Razvijajo</a:t>
            </a:r>
            <a:r>
              <a:rPr lang="en-US" sz="1800" dirty="0"/>
              <a:t> </a:t>
            </a:r>
            <a:r>
              <a:rPr lang="en-US" sz="1800" dirty="0" err="1"/>
              <a:t>sposobnost</a:t>
            </a:r>
            <a:r>
              <a:rPr lang="en-US" sz="1800" dirty="0"/>
              <a:t> </a:t>
            </a:r>
            <a:r>
              <a:rPr lang="en-US" sz="1800" dirty="0" err="1"/>
              <a:t>opazovanja</a:t>
            </a:r>
            <a:r>
              <a:rPr lang="en-US" sz="1800" dirty="0"/>
              <a:t> in </a:t>
            </a:r>
            <a:r>
              <a:rPr lang="en-US" sz="1800" dirty="0" err="1"/>
              <a:t>uporabljajo</a:t>
            </a:r>
            <a:r>
              <a:rPr lang="en-US" sz="1800" dirty="0"/>
              <a:t> </a:t>
            </a:r>
            <a:r>
              <a:rPr lang="en-US" sz="1800" dirty="0" err="1"/>
              <a:t>submikroskopske</a:t>
            </a:r>
            <a:r>
              <a:rPr lang="en-US" sz="1800" dirty="0"/>
              <a:t> </a:t>
            </a:r>
            <a:r>
              <a:rPr lang="en-US" sz="1800" dirty="0" err="1"/>
              <a:t>prikaze</a:t>
            </a:r>
            <a:endParaRPr lang="en-US" sz="1800" dirty="0"/>
          </a:p>
          <a:p>
            <a:pPr marL="0" indent="0">
              <a:buNone/>
            </a:pPr>
            <a:r>
              <a:rPr lang="en-US" sz="1800" dirty="0"/>
              <a:t>● </a:t>
            </a:r>
            <a:r>
              <a:rPr lang="en-US" sz="1800" dirty="0" err="1"/>
              <a:t>Spoznajo</a:t>
            </a:r>
            <a:r>
              <a:rPr lang="en-US" sz="1800" dirty="0"/>
              <a:t> in </a:t>
            </a:r>
            <a:r>
              <a:rPr lang="en-US" sz="1800" dirty="0" err="1"/>
              <a:t>uporabijo</a:t>
            </a:r>
            <a:r>
              <a:rPr lang="en-US" sz="1800" dirty="0"/>
              <a:t> program Scratch</a:t>
            </a:r>
          </a:p>
          <a:p>
            <a:pPr marL="0" indent="0">
              <a:buNone/>
            </a:pPr>
            <a:r>
              <a:rPr lang="en-US" sz="1800" dirty="0"/>
              <a:t>● </a:t>
            </a:r>
            <a:r>
              <a:rPr lang="en-US" sz="1800" dirty="0" err="1"/>
              <a:t>Zapišejo</a:t>
            </a:r>
            <a:r>
              <a:rPr lang="en-US" sz="1800" dirty="0"/>
              <a:t> </a:t>
            </a:r>
            <a:r>
              <a:rPr lang="en-US" sz="1800" dirty="0" err="1"/>
              <a:t>algoritem</a:t>
            </a:r>
            <a:r>
              <a:rPr lang="en-US" sz="1800" dirty="0"/>
              <a:t> in </a:t>
            </a:r>
            <a:r>
              <a:rPr lang="en-US" sz="1800" dirty="0" err="1"/>
              <a:t>ga</a:t>
            </a:r>
            <a:r>
              <a:rPr lang="en-US" sz="1800" dirty="0"/>
              <a:t> </a:t>
            </a:r>
            <a:r>
              <a:rPr lang="en-US" sz="1800" dirty="0" err="1"/>
              <a:t>pretvorijo</a:t>
            </a:r>
            <a:r>
              <a:rPr lang="en-US" sz="1800" dirty="0"/>
              <a:t> v </a:t>
            </a:r>
            <a:r>
              <a:rPr lang="en-US" sz="1800" dirty="0" err="1"/>
              <a:t>enostaven</a:t>
            </a:r>
            <a:r>
              <a:rPr lang="en-US" sz="1800" dirty="0"/>
              <a:t> program</a:t>
            </a:r>
          </a:p>
          <a:p>
            <a:pPr marL="0" indent="0">
              <a:buNone/>
            </a:pPr>
            <a:r>
              <a:rPr lang="en-US" sz="1800" dirty="0"/>
              <a:t>● V </a:t>
            </a:r>
            <a:r>
              <a:rPr lang="en-US" sz="1800" dirty="0" err="1"/>
              <a:t>danem</a:t>
            </a:r>
            <a:r>
              <a:rPr lang="en-US" sz="1800" dirty="0"/>
              <a:t> </a:t>
            </a:r>
            <a:r>
              <a:rPr lang="en-US" sz="1800" dirty="0" err="1"/>
              <a:t>programu</a:t>
            </a:r>
            <a:r>
              <a:rPr lang="en-US" sz="1800" dirty="0"/>
              <a:t> </a:t>
            </a:r>
            <a:r>
              <a:rPr lang="en-US" sz="1800" dirty="0" err="1"/>
              <a:t>spremenijo</a:t>
            </a:r>
            <a:r>
              <a:rPr lang="en-US" sz="1800" dirty="0"/>
              <a:t> </a:t>
            </a:r>
            <a:r>
              <a:rPr lang="en-US" sz="1800" dirty="0" err="1"/>
              <a:t>logiko</a:t>
            </a:r>
            <a:r>
              <a:rPr lang="en-US" sz="1800" dirty="0"/>
              <a:t> </a:t>
            </a:r>
            <a:r>
              <a:rPr lang="en-US" sz="1800" dirty="0" err="1"/>
              <a:t>za</a:t>
            </a:r>
            <a:r>
              <a:rPr lang="en-US" sz="1800" dirty="0"/>
              <a:t> </a:t>
            </a:r>
            <a:r>
              <a:rPr lang="en-US" sz="1800" dirty="0" err="1"/>
              <a:t>iskanje</a:t>
            </a:r>
            <a:r>
              <a:rPr lang="en-US" sz="1800" dirty="0"/>
              <a:t> </a:t>
            </a:r>
            <a:r>
              <a:rPr lang="en-US" sz="1800" dirty="0" err="1"/>
              <a:t>molske</a:t>
            </a:r>
            <a:r>
              <a:rPr lang="en-US" sz="1800" dirty="0"/>
              <a:t> </a:t>
            </a:r>
            <a:r>
              <a:rPr lang="en-US" sz="1800" dirty="0" err="1"/>
              <a:t>mase</a:t>
            </a:r>
            <a:endParaRPr lang="en-US" sz="1800" dirty="0"/>
          </a:p>
          <a:p>
            <a:pPr marL="0" indent="0">
              <a:buNone/>
            </a:pPr>
            <a:r>
              <a:rPr lang="en-US" sz="1800" dirty="0"/>
              <a:t>● </a:t>
            </a:r>
            <a:r>
              <a:rPr lang="en-US" sz="1800" dirty="0" err="1"/>
              <a:t>Učenci</a:t>
            </a:r>
            <a:r>
              <a:rPr lang="en-US" sz="1800" dirty="0"/>
              <a:t> </a:t>
            </a:r>
            <a:r>
              <a:rPr lang="en-US" sz="1800" dirty="0" err="1"/>
              <a:t>pripravijo</a:t>
            </a:r>
            <a:r>
              <a:rPr lang="en-US" sz="1800" dirty="0"/>
              <a:t> </a:t>
            </a:r>
            <a:r>
              <a:rPr lang="en-US" sz="1800" dirty="0" err="1"/>
              <a:t>predstavitev</a:t>
            </a:r>
            <a:r>
              <a:rPr lang="en-US" sz="1800" dirty="0"/>
              <a:t> </a:t>
            </a:r>
            <a:r>
              <a:rPr lang="en-US" sz="1800" dirty="0" err="1"/>
              <a:t>rešitve</a:t>
            </a:r>
            <a:r>
              <a:rPr lang="en-US" sz="1800" dirty="0"/>
              <a:t> </a:t>
            </a:r>
            <a:r>
              <a:rPr lang="en-US" sz="1800" dirty="0" err="1"/>
              <a:t>svoje</a:t>
            </a:r>
            <a:r>
              <a:rPr lang="en-US" sz="1800" dirty="0"/>
              <a:t> </a:t>
            </a:r>
            <a:r>
              <a:rPr lang="en-US" sz="1800" dirty="0" err="1"/>
              <a:t>naloge</a:t>
            </a:r>
            <a:endParaRPr lang="en-US" sz="1800" dirty="0"/>
          </a:p>
        </p:txBody>
      </p:sp>
      <p:pic>
        <p:nvPicPr>
          <p:cNvPr id="4"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85603" y="136034"/>
            <a:ext cx="2000754" cy="1656362"/>
          </a:xfrm>
          <a:prstGeom prst="rect">
            <a:avLst/>
          </a:prstGeom>
        </p:spPr>
      </p:pic>
    </p:spTree>
    <p:extLst>
      <p:ext uri="{BB962C8B-B14F-4D97-AF65-F5344CB8AC3E}">
        <p14:creationId xmlns:p14="http://schemas.microsoft.com/office/powerpoint/2010/main" val="2387647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2"/>
          <a:srcRect l="29683" t="31535" r="32394" b="26549"/>
          <a:stretch/>
        </p:blipFill>
        <p:spPr>
          <a:xfrm>
            <a:off x="212072" y="1468084"/>
            <a:ext cx="6130344" cy="4234890"/>
          </a:xfrm>
          <a:prstGeom prst="rect">
            <a:avLst/>
          </a:prstGeom>
        </p:spPr>
      </p:pic>
      <p:sp>
        <p:nvSpPr>
          <p:cNvPr id="6" name="PoljeZBesedilom 5"/>
          <p:cNvSpPr txBox="1"/>
          <p:nvPr/>
        </p:nvSpPr>
        <p:spPr>
          <a:xfrm>
            <a:off x="1004552" y="785612"/>
            <a:ext cx="1685077" cy="369332"/>
          </a:xfrm>
          <a:prstGeom prst="rect">
            <a:avLst/>
          </a:prstGeom>
          <a:noFill/>
        </p:spPr>
        <p:txBody>
          <a:bodyPr wrap="none" rtlCol="0">
            <a:spAutoFit/>
          </a:bodyPr>
          <a:lstStyle/>
          <a:p>
            <a:r>
              <a:rPr lang="sl-SI" dirty="0"/>
              <a:t>Primer naloge:</a:t>
            </a:r>
          </a:p>
        </p:txBody>
      </p:sp>
      <p:sp>
        <p:nvSpPr>
          <p:cNvPr id="7" name="PoljeZBesedilom 6"/>
          <p:cNvSpPr txBox="1"/>
          <p:nvPr/>
        </p:nvSpPr>
        <p:spPr>
          <a:xfrm>
            <a:off x="6529360" y="3272135"/>
            <a:ext cx="5756288" cy="1200329"/>
          </a:xfrm>
          <a:prstGeom prst="rect">
            <a:avLst/>
          </a:prstGeom>
          <a:noFill/>
        </p:spPr>
        <p:txBody>
          <a:bodyPr wrap="square" rtlCol="0">
            <a:spAutoFit/>
          </a:bodyPr>
          <a:lstStyle/>
          <a:p>
            <a:r>
              <a:rPr lang="sl-SI" sz="2400" dirty="0"/>
              <a:t>Ostale naloge pa si lahko ogledate</a:t>
            </a:r>
            <a:r>
              <a:rPr lang="en-US" sz="2400" dirty="0"/>
              <a:t>,</a:t>
            </a:r>
            <a:r>
              <a:rPr lang="sl-SI" sz="2400" dirty="0"/>
              <a:t> ko bo projekt zaključen in ga boste lahko uporabili tudi za lastno uporabo ;)</a:t>
            </a:r>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11361" y="226186"/>
            <a:ext cx="2000754" cy="1656362"/>
          </a:xfrm>
          <a:prstGeom prst="rect">
            <a:avLst/>
          </a:prstGeom>
        </p:spPr>
      </p:pic>
    </p:spTree>
    <p:extLst>
      <p:ext uri="{BB962C8B-B14F-4D97-AF65-F5344CB8AC3E}">
        <p14:creationId xmlns:p14="http://schemas.microsoft.com/office/powerpoint/2010/main" val="2818244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883920" y="800849"/>
            <a:ext cx="4065767" cy="3510553"/>
          </a:xfrm>
        </p:spPr>
        <p:txBody>
          <a:bodyPr anchor="t">
            <a:normAutofit/>
          </a:bodyPr>
          <a:lstStyle/>
          <a:p>
            <a:r>
              <a:rPr lang="en-GB" sz="3100" dirty="0"/>
              <a:t>Medpredmetno povezovanje</a:t>
            </a:r>
          </a:p>
        </p:txBody>
      </p:sp>
      <p:sp>
        <p:nvSpPr>
          <p:cNvPr id="3" name="Content Placeholder"/>
          <p:cNvSpPr>
            <a:spLocks noGrp="1"/>
          </p:cNvSpPr>
          <p:nvPr>
            <p:ph idx="1"/>
          </p:nvPr>
        </p:nvSpPr>
        <p:spPr>
          <a:xfrm>
            <a:off x="5895753" y="533400"/>
            <a:ext cx="5458046" cy="5791200"/>
          </a:xfrm>
        </p:spPr>
        <p:txBody>
          <a:bodyPr anchor="ctr">
            <a:normAutofit/>
          </a:bodyPr>
          <a:lstStyle/>
          <a:p>
            <a:r>
              <a:rPr lang="en-GB" dirty="0" err="1"/>
              <a:t>Računalništvo</a:t>
            </a:r>
            <a:endParaRPr lang="en-GB" dirty="0"/>
          </a:p>
          <a:p>
            <a:r>
              <a:rPr lang="en-GB" dirty="0" err="1"/>
              <a:t>Matematika</a:t>
            </a:r>
            <a:endParaRPr lang="en-GB" dirty="0"/>
          </a:p>
          <a:p>
            <a:r>
              <a:rPr lang="en-GB" dirty="0" err="1"/>
              <a:t>Kemija</a:t>
            </a:r>
            <a:endParaRPr lang="en-GB" dirty="0"/>
          </a:p>
          <a:p>
            <a:r>
              <a:rPr lang="en-GB" dirty="0" err="1"/>
              <a:t>Informatika</a:t>
            </a:r>
            <a:endParaRPr lang="en-GB" dirty="0"/>
          </a:p>
        </p:txBody>
      </p:sp>
      <p:pic>
        <p:nvPicPr>
          <p:cNvPr id="8" name="Picture 5">
            <a:extLst>
              <a:ext uri="{FF2B5EF4-FFF2-40B4-BE49-F238E27FC236}">
                <a16:creationId xmlns:a16="http://schemas.microsoft.com/office/drawing/2014/main" id="{0E1E9B4F-9BF9-AA4A-5159-7FFE608C02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72146" y="213308"/>
            <a:ext cx="2000754" cy="1656362"/>
          </a:xfrm>
          <a:prstGeom prst="rect">
            <a:avLst/>
          </a:prstGeom>
        </p:spPr>
      </p:pic>
    </p:spTree>
    <p:extLst>
      <p:ext uri="{BB962C8B-B14F-4D97-AF65-F5344CB8AC3E}">
        <p14:creationId xmlns:p14="http://schemas.microsoft.com/office/powerpoint/2010/main" val="4054702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35E6FF-CC4E-0EE3-D0A4-B2FB6C81E44B}"/>
              </a:ext>
            </a:extLst>
          </p:cNvPr>
          <p:cNvSpPr>
            <a:spLocks noGrp="1"/>
          </p:cNvSpPr>
          <p:nvPr>
            <p:ph type="title"/>
          </p:nvPr>
        </p:nvSpPr>
        <p:spPr/>
        <p:txBody>
          <a:bodyPr/>
          <a:lstStyle/>
          <a:p>
            <a:r>
              <a:rPr lang="en-US" dirty="0" err="1"/>
              <a:t>Ideje</a:t>
            </a:r>
            <a:r>
              <a:rPr lang="en-US" dirty="0"/>
              <a:t> za </a:t>
            </a:r>
            <a:r>
              <a:rPr lang="en-US" dirty="0" err="1"/>
              <a:t>naprej</a:t>
            </a:r>
            <a:r>
              <a:rPr lang="en-US" dirty="0"/>
              <a:t> / </a:t>
            </a:r>
            <a:r>
              <a:rPr lang="en-US" dirty="0" err="1"/>
              <a:t>težave</a:t>
            </a:r>
            <a:r>
              <a:rPr lang="en-US" dirty="0"/>
              <a:t>: </a:t>
            </a:r>
            <a:r>
              <a:rPr lang="en-US" dirty="0" err="1"/>
              <a:t>sredstva</a:t>
            </a:r>
            <a:r>
              <a:rPr lang="en-US" dirty="0"/>
              <a:t> (</a:t>
            </a:r>
            <a:r>
              <a:rPr lang="en-US" dirty="0" err="1"/>
              <a:t>predvsem</a:t>
            </a:r>
            <a:r>
              <a:rPr lang="en-US" dirty="0"/>
              <a:t> </a:t>
            </a:r>
            <a:r>
              <a:rPr lang="en-US" dirty="0" err="1"/>
              <a:t>ljudje</a:t>
            </a:r>
            <a:r>
              <a:rPr lang="en-US" dirty="0"/>
              <a:t>, </a:t>
            </a:r>
            <a:r>
              <a:rPr lang="en-US" dirty="0" err="1"/>
              <a:t>čas</a:t>
            </a:r>
            <a:r>
              <a:rPr lang="en-US" dirty="0"/>
              <a:t>, pa </a:t>
            </a:r>
            <a:r>
              <a:rPr lang="en-US" dirty="0" err="1"/>
              <a:t>tudi</a:t>
            </a:r>
            <a:r>
              <a:rPr lang="en-US" dirty="0"/>
              <a:t> finance …)</a:t>
            </a:r>
            <a:endParaRPr lang="sl-SI" dirty="0"/>
          </a:p>
        </p:txBody>
      </p:sp>
      <p:sp>
        <p:nvSpPr>
          <p:cNvPr id="3" name="Označba mesta vsebine 2">
            <a:extLst>
              <a:ext uri="{FF2B5EF4-FFF2-40B4-BE49-F238E27FC236}">
                <a16:creationId xmlns:a16="http://schemas.microsoft.com/office/drawing/2014/main" id="{37EF2003-5399-8A7D-52D6-02383871F02D}"/>
              </a:ext>
            </a:extLst>
          </p:cNvPr>
          <p:cNvSpPr>
            <a:spLocks noGrp="1"/>
          </p:cNvSpPr>
          <p:nvPr>
            <p:ph idx="1"/>
          </p:nvPr>
        </p:nvSpPr>
        <p:spPr/>
        <p:txBody>
          <a:bodyPr>
            <a:normAutofit fontScale="70000" lnSpcReduction="20000"/>
          </a:bodyPr>
          <a:lstStyle/>
          <a:p>
            <a:r>
              <a:rPr lang="en-US" sz="1800" dirty="0"/>
              <a:t>MINUT NAPOJ LETO 2</a:t>
            </a:r>
          </a:p>
          <a:p>
            <a:pPr lvl="1"/>
            <a:r>
              <a:rPr lang="en-US" sz="1600" dirty="0"/>
              <a:t>DETALJNA ANALIZ ANKET (</a:t>
            </a:r>
            <a:r>
              <a:rPr lang="en-US" sz="1600" dirty="0" err="1"/>
              <a:t>zbranih</a:t>
            </a:r>
            <a:r>
              <a:rPr lang="en-US" sz="1600" dirty="0"/>
              <a:t> </a:t>
            </a:r>
            <a:r>
              <a:rPr lang="en-US" sz="1600" dirty="0" err="1"/>
              <a:t>ogromno</a:t>
            </a:r>
            <a:r>
              <a:rPr lang="en-US" sz="1600" dirty="0"/>
              <a:t> </a:t>
            </a:r>
            <a:r>
              <a:rPr lang="en-US" sz="1600" dirty="0" err="1"/>
              <a:t>podatkov</a:t>
            </a:r>
            <a:r>
              <a:rPr lang="en-US" sz="1600" dirty="0"/>
              <a:t> </a:t>
            </a:r>
            <a:r>
              <a:rPr lang="en-US" sz="1600" dirty="0" err="1"/>
              <a:t>ob</a:t>
            </a:r>
            <a:r>
              <a:rPr lang="en-US" sz="1600" dirty="0"/>
              <a:t> </a:t>
            </a:r>
            <a:r>
              <a:rPr lang="en-US" sz="1600" dirty="0" err="1"/>
              <a:t>izvajanju</a:t>
            </a:r>
            <a:r>
              <a:rPr lang="en-US" sz="1600" dirty="0"/>
              <a:t> </a:t>
            </a:r>
            <a:r>
              <a:rPr lang="en-US" sz="1600" dirty="0" err="1"/>
              <a:t>gradi</a:t>
            </a:r>
            <a:r>
              <a:rPr lang="en-US" sz="1600" dirty="0"/>
              <a:t>)</a:t>
            </a:r>
          </a:p>
          <a:p>
            <a:pPr lvl="1"/>
            <a:r>
              <a:rPr lang="en-US" sz="1600" dirty="0"/>
              <a:t>MINUT NAPOJ 1A</a:t>
            </a:r>
          </a:p>
          <a:p>
            <a:pPr lvl="2"/>
            <a:r>
              <a:rPr lang="en-US" sz="1400" dirty="0" err="1"/>
              <a:t>Naprej</a:t>
            </a:r>
            <a:r>
              <a:rPr lang="en-US" sz="1400" dirty="0"/>
              <a:t> </a:t>
            </a:r>
            <a:r>
              <a:rPr lang="en-US" sz="1400" dirty="0" err="1"/>
              <a:t>razviti</a:t>
            </a:r>
            <a:r>
              <a:rPr lang="en-US" sz="1400" dirty="0"/>
              <a:t> </a:t>
            </a:r>
            <a:r>
              <a:rPr lang="en-US" sz="1400" dirty="0" err="1"/>
              <a:t>gradiva</a:t>
            </a:r>
            <a:r>
              <a:rPr lang="en-US" sz="1400" dirty="0"/>
              <a:t> </a:t>
            </a:r>
            <a:r>
              <a:rPr lang="en-US" sz="1400" dirty="0" err="1"/>
              <a:t>iz</a:t>
            </a:r>
            <a:r>
              <a:rPr lang="en-US" sz="1400" dirty="0"/>
              <a:t> MINUT NAPOJ, </a:t>
            </a:r>
            <a:r>
              <a:rPr lang="en-US" sz="1400" dirty="0" err="1"/>
              <a:t>spremljati</a:t>
            </a:r>
            <a:r>
              <a:rPr lang="en-US" sz="1400" dirty="0"/>
              <a:t> </a:t>
            </a:r>
            <a:r>
              <a:rPr lang="en-US" sz="1400" dirty="0" err="1"/>
              <a:t>njihovo</a:t>
            </a:r>
            <a:r>
              <a:rPr lang="en-US" sz="1400" dirty="0"/>
              <a:t> </a:t>
            </a:r>
            <a:r>
              <a:rPr lang="en-US" sz="1400" dirty="0" err="1"/>
              <a:t>izvedbo</a:t>
            </a:r>
            <a:r>
              <a:rPr lang="en-US" sz="1400" dirty="0"/>
              <a:t>, </a:t>
            </a:r>
            <a:r>
              <a:rPr lang="en-US" sz="1400" dirty="0" err="1"/>
              <a:t>preveriti</a:t>
            </a:r>
            <a:r>
              <a:rPr lang="en-US" sz="1400" dirty="0"/>
              <a:t> </a:t>
            </a:r>
            <a:r>
              <a:rPr lang="en-US" sz="1400" dirty="0" err="1"/>
              <a:t>učinke</a:t>
            </a:r>
            <a:r>
              <a:rPr lang="en-US" sz="1400" dirty="0"/>
              <a:t> </a:t>
            </a:r>
            <a:r>
              <a:rPr lang="en-US" sz="1400" dirty="0" err="1"/>
              <a:t>na</a:t>
            </a:r>
            <a:r>
              <a:rPr lang="en-US" sz="1400" dirty="0"/>
              <a:t> </a:t>
            </a:r>
            <a:r>
              <a:rPr lang="en-US" sz="1400" dirty="0" err="1"/>
              <a:t>učitelje</a:t>
            </a:r>
            <a:r>
              <a:rPr lang="en-US" sz="1400" dirty="0"/>
              <a:t> (in </a:t>
            </a:r>
            <a:r>
              <a:rPr lang="en-US" sz="1400" dirty="0" err="1"/>
              <a:t>njihove</a:t>
            </a:r>
            <a:r>
              <a:rPr lang="en-US" sz="1400" dirty="0"/>
              <a:t> </a:t>
            </a:r>
            <a:r>
              <a:rPr lang="en-US" sz="1400" dirty="0" err="1"/>
              <a:t>učence</a:t>
            </a:r>
            <a:r>
              <a:rPr lang="en-US" sz="1400" dirty="0"/>
              <a:t>), ki </a:t>
            </a:r>
            <a:r>
              <a:rPr lang="en-US" sz="1400" dirty="0" err="1"/>
              <a:t>niso</a:t>
            </a:r>
            <a:r>
              <a:rPr lang="en-US" sz="1400" dirty="0"/>
              <a:t> </a:t>
            </a:r>
            <a:r>
              <a:rPr lang="en-US" sz="1400" dirty="0" err="1"/>
              <a:t>bili</a:t>
            </a:r>
            <a:r>
              <a:rPr lang="en-US" sz="1400" dirty="0"/>
              <a:t> "</a:t>
            </a:r>
            <a:r>
              <a:rPr lang="en-US" sz="1400" dirty="0" err="1"/>
              <a:t>razvijalci</a:t>
            </a:r>
            <a:r>
              <a:rPr lang="en-US" sz="1400" dirty="0"/>
              <a:t>"</a:t>
            </a:r>
          </a:p>
          <a:p>
            <a:pPr lvl="1"/>
            <a:r>
              <a:rPr lang="en-US" sz="1600" dirty="0"/>
              <a:t>MINUT NAPOJ 2</a:t>
            </a:r>
          </a:p>
          <a:p>
            <a:pPr lvl="2"/>
            <a:r>
              <a:rPr lang="en-US" sz="1400" dirty="0"/>
              <a:t>Po </a:t>
            </a:r>
            <a:r>
              <a:rPr lang="en-US" sz="1400" dirty="0" err="1"/>
              <a:t>vzorcu</a:t>
            </a:r>
            <a:r>
              <a:rPr lang="en-US" sz="1400" dirty="0"/>
              <a:t> MINUT NAPOJ </a:t>
            </a:r>
            <a:r>
              <a:rPr lang="en-US" sz="1400" dirty="0" err="1"/>
              <a:t>pripraviti</a:t>
            </a:r>
            <a:r>
              <a:rPr lang="en-US" sz="1400" dirty="0"/>
              <a:t> MN2 - </a:t>
            </a:r>
            <a:r>
              <a:rPr lang="en-US" sz="1400" dirty="0" err="1"/>
              <a:t>novi</a:t>
            </a:r>
            <a:r>
              <a:rPr lang="en-US" sz="1400" dirty="0"/>
              <a:t> </a:t>
            </a:r>
            <a:r>
              <a:rPr lang="en-US" sz="1400" dirty="0" err="1"/>
              <a:t>pari</a:t>
            </a:r>
            <a:r>
              <a:rPr lang="en-US" sz="1400" dirty="0"/>
              <a:t> </a:t>
            </a:r>
            <a:r>
              <a:rPr lang="en-US" sz="1400" dirty="0" err="1"/>
              <a:t>učiteljev</a:t>
            </a:r>
            <a:r>
              <a:rPr lang="en-US" sz="1400" dirty="0"/>
              <a:t>, </a:t>
            </a:r>
            <a:r>
              <a:rPr lang="en-US" sz="1400" dirty="0" err="1"/>
              <a:t>nove</a:t>
            </a:r>
            <a:r>
              <a:rPr lang="en-US" sz="1400" dirty="0"/>
              <a:t> </a:t>
            </a:r>
            <a:r>
              <a:rPr lang="en-US" sz="1400" dirty="0" err="1"/>
              <a:t>teme</a:t>
            </a:r>
            <a:r>
              <a:rPr lang="en-US" sz="1400" dirty="0"/>
              <a:t>, </a:t>
            </a:r>
            <a:r>
              <a:rPr lang="en-US" sz="1400" dirty="0" err="1"/>
              <a:t>nove</a:t>
            </a:r>
            <a:r>
              <a:rPr lang="en-US" sz="1400" dirty="0"/>
              <a:t> </a:t>
            </a:r>
            <a:r>
              <a:rPr lang="en-US" sz="1400" dirty="0" err="1"/>
              <a:t>kombinacije</a:t>
            </a:r>
            <a:endParaRPr lang="en-US" sz="1400" dirty="0"/>
          </a:p>
          <a:p>
            <a:pPr lvl="2"/>
            <a:r>
              <a:rPr lang="en-US" sz="1400" dirty="0"/>
              <a:t>(</a:t>
            </a:r>
            <a:r>
              <a:rPr lang="en-US" sz="1400" dirty="0" err="1"/>
              <a:t>želja</a:t>
            </a:r>
            <a:r>
              <a:rPr lang="en-US" sz="1400" dirty="0"/>
              <a:t>: </a:t>
            </a:r>
            <a:r>
              <a:rPr lang="en-US" sz="1400" dirty="0" err="1"/>
              <a:t>prav</a:t>
            </a:r>
            <a:r>
              <a:rPr lang="en-US" sz="1400" dirty="0"/>
              <a:t> v </a:t>
            </a:r>
            <a:r>
              <a:rPr lang="en-US" sz="1400" dirty="0" err="1"/>
              <a:t>vse</a:t>
            </a:r>
            <a:r>
              <a:rPr lang="en-US" sz="1400" dirty="0"/>
              <a:t> </a:t>
            </a:r>
            <a:r>
              <a:rPr lang="en-US" sz="1400" dirty="0" err="1"/>
              <a:t>skupine</a:t>
            </a:r>
            <a:r>
              <a:rPr lang="en-US" sz="1400" dirty="0"/>
              <a:t> </a:t>
            </a:r>
            <a:r>
              <a:rPr lang="en-US" sz="1400" dirty="0" err="1"/>
              <a:t>vključiti</a:t>
            </a:r>
            <a:r>
              <a:rPr lang="en-US" sz="1400" dirty="0"/>
              <a:t> </a:t>
            </a:r>
            <a:r>
              <a:rPr lang="en-US" sz="1400" dirty="0" err="1"/>
              <a:t>tudi</a:t>
            </a:r>
            <a:r>
              <a:rPr lang="en-US" sz="1400" dirty="0"/>
              <a:t> </a:t>
            </a:r>
            <a:r>
              <a:rPr lang="en-US" sz="1400" dirty="0" err="1"/>
              <a:t>študente</a:t>
            </a:r>
            <a:r>
              <a:rPr lang="en-US" sz="1400" dirty="0"/>
              <a:t> </a:t>
            </a:r>
            <a:r>
              <a:rPr lang="en-US" sz="1400" dirty="0" err="1"/>
              <a:t>pedag</a:t>
            </a:r>
            <a:r>
              <a:rPr lang="en-US" sz="1400" dirty="0"/>
              <a:t>. in </a:t>
            </a:r>
            <a:r>
              <a:rPr lang="en-US" sz="1400" dirty="0" err="1"/>
              <a:t>rač</a:t>
            </a:r>
            <a:r>
              <a:rPr lang="en-US" sz="1400" dirty="0"/>
              <a:t>. </a:t>
            </a:r>
            <a:r>
              <a:rPr lang="en-US" sz="1400" dirty="0" err="1"/>
              <a:t>Fakultet</a:t>
            </a:r>
            <a:r>
              <a:rPr lang="en-US" sz="1400" dirty="0"/>
              <a:t> z MINUT in ROIN </a:t>
            </a:r>
            <a:r>
              <a:rPr lang="en-US" sz="1400" dirty="0" err="1"/>
              <a:t>področij</a:t>
            </a:r>
            <a:r>
              <a:rPr lang="en-US" sz="1400" dirty="0"/>
              <a:t> - </a:t>
            </a:r>
            <a:r>
              <a:rPr lang="en-US" sz="1400" dirty="0" err="1"/>
              <a:t>letos</a:t>
            </a:r>
            <a:r>
              <a:rPr lang="en-US" sz="1400" dirty="0"/>
              <a:t> le 2 </a:t>
            </a:r>
            <a:r>
              <a:rPr lang="en-US" sz="1400" dirty="0" err="1"/>
              <a:t>študentki</a:t>
            </a:r>
            <a:r>
              <a:rPr lang="en-US" sz="1400" dirty="0"/>
              <a:t> , </a:t>
            </a:r>
            <a:r>
              <a:rPr lang="en-US" sz="1400" dirty="0" err="1"/>
              <a:t>obe</a:t>
            </a:r>
            <a:r>
              <a:rPr lang="en-US" sz="1400" dirty="0"/>
              <a:t> PF RIN</a:t>
            </a:r>
          </a:p>
          <a:p>
            <a:pPr lvl="1"/>
            <a:r>
              <a:rPr lang="en-US" sz="1800" dirty="0" err="1"/>
              <a:t>Sodelovanje</a:t>
            </a:r>
            <a:r>
              <a:rPr lang="en-US" sz="1800" dirty="0"/>
              <a:t> s </a:t>
            </a:r>
            <a:r>
              <a:rPr lang="en-US" sz="1800" dirty="0" err="1"/>
              <a:t>svojo</a:t>
            </a:r>
            <a:r>
              <a:rPr lang="en-US" sz="1800" dirty="0"/>
              <a:t> </a:t>
            </a:r>
            <a:r>
              <a:rPr lang="en-US" sz="1800" dirty="0" err="1"/>
              <a:t>sekcijo</a:t>
            </a:r>
            <a:r>
              <a:rPr lang="en-US" sz="1800" dirty="0"/>
              <a:t> </a:t>
            </a:r>
            <a:r>
              <a:rPr lang="en-US" sz="1800" dirty="0" err="1"/>
              <a:t>na</a:t>
            </a:r>
            <a:r>
              <a:rPr lang="en-US" sz="1800" dirty="0"/>
              <a:t> </a:t>
            </a:r>
            <a:r>
              <a:rPr lang="en-US" sz="1800" dirty="0" err="1"/>
              <a:t>konferenci</a:t>
            </a:r>
            <a:r>
              <a:rPr lang="en-US" sz="1800" dirty="0"/>
              <a:t> STEAM COLAB </a:t>
            </a:r>
            <a:r>
              <a:rPr lang="en-US" sz="1800" dirty="0">
                <a:hlinkClick r:id="rId2"/>
              </a:rPr>
              <a:t>https://digitalna.uni-lj.si/steamcolab/</a:t>
            </a:r>
            <a:r>
              <a:rPr lang="en-US" sz="1800" dirty="0"/>
              <a:t> </a:t>
            </a:r>
          </a:p>
          <a:p>
            <a:r>
              <a:rPr lang="en-US" sz="2200" dirty="0"/>
              <a:t>S </a:t>
            </a:r>
            <a:r>
              <a:rPr lang="en-US" sz="2200" dirty="0" err="1"/>
              <a:t>programiranjem</a:t>
            </a:r>
            <a:r>
              <a:rPr lang="en-US" sz="2200" dirty="0"/>
              <a:t> v MATEMATIKO</a:t>
            </a:r>
          </a:p>
          <a:p>
            <a:pPr lvl="1"/>
            <a:r>
              <a:rPr lang="en-US" sz="1800" dirty="0" err="1"/>
              <a:t>Priprava</a:t>
            </a:r>
            <a:r>
              <a:rPr lang="en-US" sz="1800" dirty="0"/>
              <a:t> </a:t>
            </a:r>
            <a:r>
              <a:rPr lang="en-US" sz="1800" dirty="0" err="1"/>
              <a:t>samostojne</a:t>
            </a:r>
            <a:r>
              <a:rPr lang="en-US" sz="1800" dirty="0"/>
              <a:t> </a:t>
            </a:r>
            <a:r>
              <a:rPr lang="en-US" sz="1800" dirty="0" err="1"/>
              <a:t>spletne</a:t>
            </a:r>
            <a:r>
              <a:rPr lang="en-US" sz="1800" dirty="0"/>
              <a:t> </a:t>
            </a:r>
            <a:r>
              <a:rPr lang="en-US" sz="1800" dirty="0" err="1"/>
              <a:t>učilnice</a:t>
            </a:r>
            <a:r>
              <a:rPr lang="en-US" sz="1800" dirty="0"/>
              <a:t> za OŠ</a:t>
            </a:r>
          </a:p>
          <a:p>
            <a:pPr lvl="1"/>
            <a:r>
              <a:rPr lang="en-US" sz="1800" dirty="0" err="1"/>
              <a:t>Priprava</a:t>
            </a:r>
            <a:r>
              <a:rPr lang="en-US" sz="1800" dirty="0"/>
              <a:t> </a:t>
            </a:r>
            <a:r>
              <a:rPr lang="en-US" sz="1800" dirty="0" err="1"/>
              <a:t>samostojne</a:t>
            </a:r>
            <a:r>
              <a:rPr lang="en-US" sz="1800" dirty="0"/>
              <a:t> </a:t>
            </a:r>
            <a:r>
              <a:rPr lang="en-US" sz="1800" dirty="0" err="1"/>
              <a:t>spletne</a:t>
            </a:r>
            <a:r>
              <a:rPr lang="en-US" sz="1800" dirty="0"/>
              <a:t> </a:t>
            </a:r>
            <a:r>
              <a:rPr lang="en-US" sz="1800" dirty="0" err="1"/>
              <a:t>učilnice</a:t>
            </a:r>
            <a:r>
              <a:rPr lang="en-US" sz="1800" dirty="0"/>
              <a:t> za SŠ</a:t>
            </a:r>
          </a:p>
          <a:p>
            <a:pPr lvl="1"/>
            <a:r>
              <a:rPr lang="en-US" sz="1800" dirty="0" err="1"/>
              <a:t>Zbirka</a:t>
            </a:r>
            <a:r>
              <a:rPr lang="en-US" sz="1800" dirty="0"/>
              <a:t> </a:t>
            </a:r>
            <a:r>
              <a:rPr lang="en-US" sz="1800" dirty="0" err="1"/>
              <a:t>gradiv</a:t>
            </a:r>
            <a:r>
              <a:rPr lang="en-US" sz="1800" dirty="0"/>
              <a:t>: </a:t>
            </a:r>
            <a:r>
              <a:rPr lang="en-US" sz="1800" dirty="0" err="1"/>
              <a:t>na</a:t>
            </a:r>
            <a:r>
              <a:rPr lang="en-US" sz="1800" dirty="0"/>
              <a:t> </a:t>
            </a:r>
            <a:r>
              <a:rPr lang="en-US" sz="1800" dirty="0" err="1"/>
              <a:t>osnovi</a:t>
            </a:r>
            <a:r>
              <a:rPr lang="en-US" sz="1800" dirty="0"/>
              <a:t> </a:t>
            </a:r>
            <a:r>
              <a:rPr lang="en-US" sz="1800" dirty="0" err="1"/>
              <a:t>osnutkov</a:t>
            </a:r>
            <a:r>
              <a:rPr lang="en-US" sz="1800" dirty="0"/>
              <a:t> </a:t>
            </a:r>
            <a:r>
              <a:rPr lang="en-US" sz="1800" dirty="0" err="1"/>
              <a:t>gradiv</a:t>
            </a:r>
            <a:r>
              <a:rPr lang="en-US" sz="1800" dirty="0"/>
              <a:t> </a:t>
            </a:r>
            <a:r>
              <a:rPr lang="en-US" sz="1800" dirty="0" err="1"/>
              <a:t>iz</a:t>
            </a:r>
            <a:r>
              <a:rPr lang="en-US" sz="1800" dirty="0"/>
              <a:t> 2022 </a:t>
            </a:r>
            <a:r>
              <a:rPr lang="en-US" sz="1800" dirty="0" err="1"/>
              <a:t>pripraviti</a:t>
            </a:r>
            <a:r>
              <a:rPr lang="en-US" sz="1800" dirty="0"/>
              <a:t> </a:t>
            </a:r>
            <a:r>
              <a:rPr lang="en-US" sz="1800" dirty="0" err="1"/>
              <a:t>izboljšane</a:t>
            </a:r>
            <a:r>
              <a:rPr lang="en-US" sz="1800" dirty="0"/>
              <a:t> </a:t>
            </a:r>
            <a:r>
              <a:rPr lang="en-US" sz="1800" dirty="0" err="1"/>
              <a:t>različice</a:t>
            </a:r>
            <a:r>
              <a:rPr lang="en-US" sz="1800" dirty="0"/>
              <a:t> in </a:t>
            </a:r>
            <a:r>
              <a:rPr lang="en-US" sz="1800" dirty="0" err="1"/>
              <a:t>jih</a:t>
            </a:r>
            <a:r>
              <a:rPr lang="en-US" sz="1800" dirty="0"/>
              <a:t> po </a:t>
            </a:r>
            <a:r>
              <a:rPr lang="en-US" sz="1800" dirty="0" err="1"/>
              <a:t>možnosti</a:t>
            </a:r>
            <a:r>
              <a:rPr lang="en-US" sz="1800" dirty="0"/>
              <a:t> </a:t>
            </a:r>
            <a:r>
              <a:rPr lang="en-US" sz="1800" dirty="0" err="1"/>
              <a:t>tehnično</a:t>
            </a:r>
            <a:r>
              <a:rPr lang="en-US" sz="1800" dirty="0"/>
              <a:t> </a:t>
            </a:r>
            <a:r>
              <a:rPr lang="en-US" sz="1800" dirty="0" err="1"/>
              <a:t>realizrati</a:t>
            </a:r>
            <a:r>
              <a:rPr lang="en-US" sz="1800" dirty="0"/>
              <a:t> v </a:t>
            </a:r>
            <a:r>
              <a:rPr lang="en-US" sz="1800" dirty="0" err="1"/>
              <a:t>obliki</a:t>
            </a:r>
            <a:r>
              <a:rPr lang="en-US" sz="1800" dirty="0"/>
              <a:t> </a:t>
            </a:r>
            <a:r>
              <a:rPr lang="en-US" sz="1800" dirty="0" err="1"/>
              <a:t>primerni</a:t>
            </a:r>
            <a:r>
              <a:rPr lang="en-US" sz="1800" dirty="0"/>
              <a:t> za </a:t>
            </a:r>
            <a:r>
              <a:rPr lang="en-US" sz="1800" dirty="0" err="1"/>
              <a:t>objavo</a:t>
            </a:r>
            <a:r>
              <a:rPr lang="en-US" sz="1800" dirty="0"/>
              <a:t> </a:t>
            </a:r>
            <a:r>
              <a:rPr lang="en-US" sz="1800" dirty="0" err="1"/>
              <a:t>na</a:t>
            </a:r>
            <a:r>
              <a:rPr lang="en-US" sz="1800" dirty="0"/>
              <a:t> </a:t>
            </a:r>
            <a:r>
              <a:rPr lang="en-US" sz="1800" dirty="0">
                <a:hlinkClick r:id="rId3"/>
              </a:rPr>
              <a:t>https://lusy.fri.uni-lj.si/ucbenik/</a:t>
            </a:r>
            <a:r>
              <a:rPr lang="en-US" sz="1800" dirty="0"/>
              <a:t> </a:t>
            </a:r>
          </a:p>
          <a:p>
            <a:pPr lvl="1"/>
            <a:r>
              <a:rPr lang="en-US" sz="1800" dirty="0" err="1"/>
              <a:t>Izboljšati</a:t>
            </a:r>
            <a:r>
              <a:rPr lang="en-US" sz="1800" dirty="0"/>
              <a:t> in </a:t>
            </a:r>
            <a:r>
              <a:rPr lang="en-US" sz="1800" dirty="0" err="1"/>
              <a:t>nadgraditi</a:t>
            </a:r>
            <a:r>
              <a:rPr lang="en-US" sz="1800" dirty="0"/>
              <a:t> seminar (</a:t>
            </a:r>
            <a:r>
              <a:rPr lang="en-US" sz="1800" dirty="0" err="1"/>
              <a:t>osnovni</a:t>
            </a:r>
            <a:r>
              <a:rPr lang="en-US" sz="1800" dirty="0"/>
              <a:t>, </a:t>
            </a:r>
            <a:r>
              <a:rPr lang="en-US" sz="1800" dirty="0" err="1"/>
              <a:t>nadaljevaljni</a:t>
            </a:r>
            <a:r>
              <a:rPr lang="en-US" sz="1800" dirty="0"/>
              <a:t>)  (v </a:t>
            </a:r>
            <a:r>
              <a:rPr lang="en-US" sz="1800" dirty="0" err="1"/>
              <a:t>sklopu</a:t>
            </a:r>
            <a:r>
              <a:rPr lang="en-US" sz="1800" dirty="0"/>
              <a:t> </a:t>
            </a:r>
            <a:r>
              <a:rPr lang="en-US" sz="1800" dirty="0" err="1"/>
              <a:t>KATISa</a:t>
            </a:r>
            <a:r>
              <a:rPr lang="en-US" sz="1800" dirty="0"/>
              <a:t>?)</a:t>
            </a:r>
          </a:p>
          <a:p>
            <a:pPr lvl="1"/>
            <a:endParaRPr lang="sl-SI" sz="1800" dirty="0"/>
          </a:p>
        </p:txBody>
      </p:sp>
    </p:spTree>
    <p:extLst>
      <p:ext uri="{BB962C8B-B14F-4D97-AF65-F5344CB8AC3E}">
        <p14:creationId xmlns:p14="http://schemas.microsoft.com/office/powerpoint/2010/main" val="3768934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35E6FF-CC4E-0EE3-D0A4-B2FB6C81E44B}"/>
              </a:ext>
            </a:extLst>
          </p:cNvPr>
          <p:cNvSpPr>
            <a:spLocks noGrp="1"/>
          </p:cNvSpPr>
          <p:nvPr>
            <p:ph type="title"/>
          </p:nvPr>
        </p:nvSpPr>
        <p:spPr/>
        <p:txBody>
          <a:bodyPr/>
          <a:lstStyle/>
          <a:p>
            <a:r>
              <a:rPr lang="en-US" dirty="0" err="1"/>
              <a:t>Ideje</a:t>
            </a:r>
            <a:r>
              <a:rPr lang="en-US" dirty="0"/>
              <a:t> za </a:t>
            </a:r>
            <a:r>
              <a:rPr lang="en-US" dirty="0" err="1"/>
              <a:t>naprej</a:t>
            </a:r>
            <a:r>
              <a:rPr lang="en-US" dirty="0"/>
              <a:t> / </a:t>
            </a:r>
            <a:r>
              <a:rPr lang="en-US" dirty="0" err="1"/>
              <a:t>težave</a:t>
            </a:r>
            <a:r>
              <a:rPr lang="en-US" dirty="0"/>
              <a:t>: </a:t>
            </a:r>
            <a:r>
              <a:rPr lang="en-US" dirty="0" err="1"/>
              <a:t>sredstva</a:t>
            </a:r>
            <a:r>
              <a:rPr lang="en-US" dirty="0"/>
              <a:t> (</a:t>
            </a:r>
            <a:r>
              <a:rPr lang="en-US" dirty="0" err="1"/>
              <a:t>predvsem</a:t>
            </a:r>
            <a:r>
              <a:rPr lang="en-US" dirty="0"/>
              <a:t> </a:t>
            </a:r>
            <a:r>
              <a:rPr lang="en-US" dirty="0" err="1"/>
              <a:t>ljudje</a:t>
            </a:r>
            <a:r>
              <a:rPr lang="en-US" dirty="0"/>
              <a:t>, </a:t>
            </a:r>
            <a:r>
              <a:rPr lang="en-US" dirty="0" err="1"/>
              <a:t>čas</a:t>
            </a:r>
            <a:r>
              <a:rPr lang="en-US" dirty="0"/>
              <a:t>, pa </a:t>
            </a:r>
            <a:r>
              <a:rPr lang="en-US" dirty="0" err="1"/>
              <a:t>tudi</a:t>
            </a:r>
            <a:r>
              <a:rPr lang="en-US" dirty="0"/>
              <a:t> finance …)</a:t>
            </a:r>
            <a:endParaRPr lang="sl-SI" dirty="0"/>
          </a:p>
        </p:txBody>
      </p:sp>
      <p:sp>
        <p:nvSpPr>
          <p:cNvPr id="3" name="Označba mesta vsebine 2">
            <a:extLst>
              <a:ext uri="{FF2B5EF4-FFF2-40B4-BE49-F238E27FC236}">
                <a16:creationId xmlns:a16="http://schemas.microsoft.com/office/drawing/2014/main" id="{37EF2003-5399-8A7D-52D6-02383871F02D}"/>
              </a:ext>
            </a:extLst>
          </p:cNvPr>
          <p:cNvSpPr>
            <a:spLocks noGrp="1"/>
          </p:cNvSpPr>
          <p:nvPr>
            <p:ph idx="1"/>
          </p:nvPr>
        </p:nvSpPr>
        <p:spPr/>
        <p:txBody>
          <a:bodyPr>
            <a:normAutofit fontScale="70000" lnSpcReduction="20000"/>
          </a:bodyPr>
          <a:lstStyle/>
          <a:p>
            <a:endParaRPr lang="en-US" sz="1800" dirty="0"/>
          </a:p>
          <a:p>
            <a:r>
              <a:rPr lang="en-US" sz="1800" dirty="0" err="1"/>
              <a:t>Delavnica</a:t>
            </a:r>
            <a:r>
              <a:rPr lang="en-US" sz="1800" dirty="0"/>
              <a:t>  "</a:t>
            </a:r>
            <a:r>
              <a:rPr lang="en-US" sz="1800" dirty="0" err="1"/>
              <a:t>Razvoj</a:t>
            </a:r>
            <a:r>
              <a:rPr lang="en-US" sz="1800" dirty="0"/>
              <a:t> </a:t>
            </a:r>
            <a:r>
              <a:rPr lang="en-US" sz="1800" dirty="0" err="1"/>
              <a:t>računalniškega</a:t>
            </a:r>
            <a:r>
              <a:rPr lang="en-US" sz="1800" dirty="0"/>
              <a:t> </a:t>
            </a:r>
            <a:r>
              <a:rPr lang="en-US" sz="1800" dirty="0" err="1"/>
              <a:t>mišljenja</a:t>
            </a:r>
            <a:r>
              <a:rPr lang="en-US" sz="1800" dirty="0"/>
              <a:t> od MINUT </a:t>
            </a:r>
            <a:r>
              <a:rPr lang="en-US" sz="1800" dirty="0" err="1"/>
              <a:t>problema</a:t>
            </a:r>
            <a:r>
              <a:rPr lang="en-US" sz="1800" dirty="0"/>
              <a:t> </a:t>
            </a:r>
            <a:r>
              <a:rPr lang="en-US" sz="1800" dirty="0" err="1"/>
              <a:t>preko</a:t>
            </a:r>
            <a:r>
              <a:rPr lang="en-US" sz="1800" dirty="0"/>
              <a:t> BOBER </a:t>
            </a:r>
            <a:r>
              <a:rPr lang="en-US" sz="1800" dirty="0" err="1"/>
              <a:t>obdelave</a:t>
            </a:r>
            <a:r>
              <a:rPr lang="en-US" sz="1800" dirty="0"/>
              <a:t> do </a:t>
            </a:r>
            <a:r>
              <a:rPr lang="en-US" sz="1800" dirty="0" err="1"/>
              <a:t>algoritma</a:t>
            </a:r>
            <a:r>
              <a:rPr lang="en-US" sz="1800" dirty="0"/>
              <a:t> za </a:t>
            </a:r>
            <a:r>
              <a:rPr lang="en-US" sz="1800" dirty="0" err="1"/>
              <a:t>izvedbo</a:t>
            </a:r>
            <a:r>
              <a:rPr lang="en-US" sz="1800" dirty="0"/>
              <a:t> </a:t>
            </a:r>
            <a:r>
              <a:rPr lang="en-US" sz="1800" dirty="0" err="1"/>
              <a:t>brez</a:t>
            </a:r>
            <a:r>
              <a:rPr lang="en-US" sz="1800" dirty="0"/>
              <a:t> </a:t>
            </a:r>
            <a:r>
              <a:rPr lang="en-US" sz="1800" dirty="0" err="1"/>
              <a:t>računalnika</a:t>
            </a:r>
            <a:r>
              <a:rPr lang="en-US" sz="1800" dirty="0"/>
              <a:t> </a:t>
            </a:r>
            <a:r>
              <a:rPr lang="en-US" sz="1800" dirty="0" err="1"/>
              <a:t>vse</a:t>
            </a:r>
            <a:r>
              <a:rPr lang="en-US" sz="1800" dirty="0"/>
              <a:t> do "</a:t>
            </a:r>
            <a:r>
              <a:rPr lang="en-US" sz="1800" dirty="0" err="1"/>
              <a:t>programabilnega</a:t>
            </a:r>
            <a:r>
              <a:rPr lang="en-US" sz="1800" dirty="0"/>
              <a:t>" </a:t>
            </a:r>
            <a:r>
              <a:rPr lang="en-US" sz="1800" dirty="0" err="1"/>
              <a:t>algoritma</a:t>
            </a:r>
            <a:r>
              <a:rPr lang="en-US" sz="1800" dirty="0"/>
              <a:t> in </a:t>
            </a:r>
            <a:r>
              <a:rPr lang="en-US" sz="1800" dirty="0" err="1"/>
              <a:t>realizacije</a:t>
            </a:r>
            <a:r>
              <a:rPr lang="en-US" sz="1800" dirty="0"/>
              <a:t> v </a:t>
            </a:r>
            <a:r>
              <a:rPr lang="en-US" sz="1800" dirty="0" err="1"/>
              <a:t>programskem</a:t>
            </a:r>
            <a:r>
              <a:rPr lang="en-US" sz="1800" dirty="0"/>
              <a:t> </a:t>
            </a:r>
            <a:r>
              <a:rPr lang="en-US" sz="1800" dirty="0" err="1"/>
              <a:t>jeziku</a:t>
            </a:r>
            <a:r>
              <a:rPr lang="en-US" sz="1800" dirty="0"/>
              <a:t> (</a:t>
            </a:r>
            <a:r>
              <a:rPr lang="en-US" sz="1800" dirty="0" err="1"/>
              <a:t>delčki</a:t>
            </a:r>
            <a:r>
              <a:rPr lang="en-US" sz="1800" dirty="0"/>
              <a:t> in </a:t>
            </a:r>
            <a:r>
              <a:rPr lang="en-US" sz="1800" dirty="0" err="1"/>
              <a:t>tekstovno</a:t>
            </a:r>
            <a:r>
              <a:rPr lang="en-US" sz="1800" dirty="0"/>
              <a:t>)" : </a:t>
            </a:r>
            <a:r>
              <a:rPr lang="en-US" sz="1800" dirty="0" err="1"/>
              <a:t>izdelava</a:t>
            </a:r>
            <a:r>
              <a:rPr lang="en-US" sz="1800" dirty="0"/>
              <a:t> </a:t>
            </a:r>
            <a:r>
              <a:rPr lang="en-US" sz="1800" dirty="0" err="1"/>
              <a:t>osnutkov</a:t>
            </a:r>
            <a:r>
              <a:rPr lang="en-US" sz="1800" dirty="0"/>
              <a:t> </a:t>
            </a:r>
            <a:r>
              <a:rPr lang="en-US" sz="1800" dirty="0" err="1"/>
              <a:t>učnih</a:t>
            </a:r>
            <a:r>
              <a:rPr lang="en-US" sz="1800" dirty="0"/>
              <a:t> </a:t>
            </a:r>
            <a:r>
              <a:rPr lang="en-US" sz="1800" dirty="0" err="1"/>
              <a:t>gradiv</a:t>
            </a:r>
            <a:endParaRPr lang="en-US" sz="1800" dirty="0"/>
          </a:p>
          <a:p>
            <a:pPr lvl="1"/>
            <a:r>
              <a:rPr lang="en-US" sz="1400" dirty="0"/>
              <a:t>15 - 20 </a:t>
            </a:r>
            <a:r>
              <a:rPr lang="en-US" sz="1400" dirty="0" err="1"/>
              <a:t>učiteljev</a:t>
            </a:r>
            <a:r>
              <a:rPr lang="en-US" sz="1400" dirty="0"/>
              <a:t>, ki </a:t>
            </a:r>
            <a:r>
              <a:rPr lang="en-US" sz="1400" dirty="0" err="1"/>
              <a:t>delajo</a:t>
            </a:r>
            <a:r>
              <a:rPr lang="en-US" sz="1400" dirty="0"/>
              <a:t> v </a:t>
            </a:r>
            <a:r>
              <a:rPr lang="en-US" sz="1400" dirty="0" err="1"/>
              <a:t>razvojnih</a:t>
            </a:r>
            <a:r>
              <a:rPr lang="en-US" sz="1400" dirty="0"/>
              <a:t> </a:t>
            </a:r>
            <a:r>
              <a:rPr lang="en-US" sz="1400" dirty="0" err="1"/>
              <a:t>trojkah</a:t>
            </a:r>
            <a:r>
              <a:rPr lang="en-US" sz="1400" dirty="0"/>
              <a:t> (</a:t>
            </a:r>
            <a:r>
              <a:rPr lang="en-US" sz="1400" dirty="0" err="1"/>
              <a:t>želja</a:t>
            </a:r>
            <a:r>
              <a:rPr lang="en-US" sz="1400" dirty="0"/>
              <a:t>: </a:t>
            </a:r>
            <a:r>
              <a:rPr lang="en-US" sz="1400" dirty="0" err="1"/>
              <a:t>vključiti</a:t>
            </a:r>
            <a:r>
              <a:rPr lang="en-US" sz="1400" dirty="0"/>
              <a:t> </a:t>
            </a:r>
            <a:r>
              <a:rPr lang="en-US" sz="1400" dirty="0" err="1"/>
              <a:t>tudi</a:t>
            </a:r>
            <a:r>
              <a:rPr lang="en-US" sz="1400" dirty="0"/>
              <a:t> </a:t>
            </a:r>
            <a:r>
              <a:rPr lang="en-US" sz="1400" dirty="0" err="1"/>
              <a:t>študente</a:t>
            </a:r>
            <a:r>
              <a:rPr lang="en-US" sz="1400" dirty="0"/>
              <a:t> </a:t>
            </a:r>
            <a:r>
              <a:rPr lang="en-US" sz="1400" dirty="0" err="1"/>
              <a:t>pedag</a:t>
            </a:r>
            <a:r>
              <a:rPr lang="en-US" sz="1400" dirty="0"/>
              <a:t>. in </a:t>
            </a:r>
            <a:r>
              <a:rPr lang="en-US" sz="1400" dirty="0" err="1"/>
              <a:t>rač</a:t>
            </a:r>
            <a:r>
              <a:rPr lang="en-US" sz="1400" dirty="0"/>
              <a:t>. </a:t>
            </a:r>
            <a:r>
              <a:rPr lang="en-US" sz="1400" dirty="0" err="1"/>
              <a:t>Fakultet</a:t>
            </a:r>
            <a:r>
              <a:rPr lang="en-US" sz="1400" dirty="0"/>
              <a:t> z MINUT in ROINJ </a:t>
            </a:r>
            <a:r>
              <a:rPr lang="en-US" sz="1400" dirty="0" err="1"/>
              <a:t>področij</a:t>
            </a:r>
            <a:r>
              <a:rPr lang="en-US" sz="1400" dirty="0"/>
              <a:t>)</a:t>
            </a:r>
          </a:p>
          <a:p>
            <a:pPr lvl="1"/>
            <a:endParaRPr lang="en-US" sz="1400" dirty="0"/>
          </a:p>
          <a:p>
            <a:r>
              <a:rPr lang="en-US" sz="1800" dirty="0" err="1"/>
              <a:t>Dodajanje</a:t>
            </a:r>
            <a:r>
              <a:rPr lang="en-US" sz="1800" dirty="0"/>
              <a:t> "</a:t>
            </a:r>
            <a:r>
              <a:rPr lang="en-US" sz="1800" dirty="0" err="1"/>
              <a:t>knjig</a:t>
            </a:r>
            <a:r>
              <a:rPr lang="en-US" sz="1800" dirty="0"/>
              <a:t> " </a:t>
            </a:r>
            <a:r>
              <a:rPr lang="en-US" sz="1800" dirty="0" err="1"/>
              <a:t>na</a:t>
            </a:r>
            <a:r>
              <a:rPr lang="en-US" sz="1800" dirty="0"/>
              <a:t> </a:t>
            </a:r>
            <a:r>
              <a:rPr lang="en-US" sz="1800" dirty="0">
                <a:hlinkClick r:id="rId2"/>
              </a:rPr>
              <a:t>https://lusy.fri.uni-lj.si/ucbenik/</a:t>
            </a:r>
            <a:r>
              <a:rPr lang="en-US" sz="1800" dirty="0"/>
              <a:t> </a:t>
            </a:r>
          </a:p>
          <a:p>
            <a:pPr lvl="1"/>
            <a:r>
              <a:rPr lang="en-US" sz="1400" dirty="0"/>
              <a:t>MINUT NAPOJ </a:t>
            </a:r>
            <a:r>
              <a:rPr lang="en-US" sz="1400" dirty="0" err="1"/>
              <a:t>knjižica</a:t>
            </a:r>
            <a:endParaRPr lang="en-US" sz="1400" dirty="0"/>
          </a:p>
          <a:p>
            <a:pPr lvl="1"/>
            <a:r>
              <a:rPr lang="en-US" sz="1400" dirty="0" err="1"/>
              <a:t>Knjižica</a:t>
            </a:r>
            <a:r>
              <a:rPr lang="en-US" sz="1400" dirty="0"/>
              <a:t> S </a:t>
            </a:r>
            <a:r>
              <a:rPr lang="en-US" sz="1400" dirty="0" err="1"/>
              <a:t>programiranjem</a:t>
            </a:r>
            <a:r>
              <a:rPr lang="en-US" sz="1400" dirty="0"/>
              <a:t> v </a:t>
            </a:r>
            <a:r>
              <a:rPr lang="en-US" sz="1400" dirty="0" err="1"/>
              <a:t>matematiko</a:t>
            </a:r>
            <a:r>
              <a:rPr lang="en-US" sz="1400" dirty="0"/>
              <a:t> </a:t>
            </a:r>
          </a:p>
          <a:p>
            <a:pPr lvl="1"/>
            <a:r>
              <a:rPr lang="en-US" sz="1400" dirty="0" err="1"/>
              <a:t>Knjižica</a:t>
            </a:r>
            <a:r>
              <a:rPr lang="en-US" sz="1400" dirty="0"/>
              <a:t> "</a:t>
            </a:r>
            <a:r>
              <a:rPr lang="en-US" sz="1400" dirty="0" err="1"/>
              <a:t>Razvor</a:t>
            </a:r>
            <a:r>
              <a:rPr lang="en-US" sz="1400" dirty="0"/>
              <a:t> </a:t>
            </a:r>
            <a:r>
              <a:rPr lang="en-US" sz="1400" dirty="0" err="1"/>
              <a:t>rač</a:t>
            </a:r>
            <a:r>
              <a:rPr lang="en-US" sz="1400" dirty="0"/>
              <a:t>. </a:t>
            </a:r>
            <a:r>
              <a:rPr lang="en-US" sz="1400" dirty="0" err="1"/>
              <a:t>Mišljenja</a:t>
            </a:r>
            <a:r>
              <a:rPr lang="en-US" sz="1400" dirty="0"/>
              <a:t> od MINUT </a:t>
            </a:r>
            <a:r>
              <a:rPr lang="en-US" sz="1400" dirty="0" err="1"/>
              <a:t>problema</a:t>
            </a:r>
            <a:r>
              <a:rPr lang="en-US" sz="1400" dirty="0"/>
              <a:t> </a:t>
            </a:r>
            <a:r>
              <a:rPr lang="en-US" sz="1400" dirty="0" err="1"/>
              <a:t>preko</a:t>
            </a:r>
            <a:r>
              <a:rPr lang="en-US" sz="1400" dirty="0"/>
              <a:t> </a:t>
            </a:r>
            <a:r>
              <a:rPr lang="en-US" sz="1400" dirty="0" err="1"/>
              <a:t>algoritma</a:t>
            </a:r>
            <a:r>
              <a:rPr lang="en-US" sz="1400" dirty="0"/>
              <a:t> do </a:t>
            </a:r>
            <a:r>
              <a:rPr lang="en-US" sz="1400" dirty="0" err="1"/>
              <a:t>programa</a:t>
            </a:r>
            <a:r>
              <a:rPr lang="en-US" sz="1400" dirty="0"/>
              <a:t>"</a:t>
            </a:r>
          </a:p>
          <a:p>
            <a:pPr lvl="1"/>
            <a:endParaRPr lang="en-US" sz="1400" dirty="0"/>
          </a:p>
          <a:p>
            <a:r>
              <a:rPr lang="en-US" sz="1800" dirty="0" err="1"/>
              <a:t>Diseminacija</a:t>
            </a:r>
            <a:endParaRPr lang="en-US" sz="1800" dirty="0"/>
          </a:p>
          <a:p>
            <a:pPr lvl="1"/>
            <a:r>
              <a:rPr lang="en-US" sz="3400" dirty="0"/>
              <a:t>??????</a:t>
            </a:r>
          </a:p>
          <a:p>
            <a:pPr lvl="1"/>
            <a:r>
              <a:rPr lang="en-US" sz="1400" dirty="0" err="1"/>
              <a:t>Najti</a:t>
            </a:r>
            <a:r>
              <a:rPr lang="en-US" sz="1400" dirty="0"/>
              <a:t> </a:t>
            </a:r>
            <a:r>
              <a:rPr lang="en-US" sz="1400" dirty="0" err="1"/>
              <a:t>načine</a:t>
            </a:r>
            <a:r>
              <a:rPr lang="en-US" sz="1400" dirty="0"/>
              <a:t>, </a:t>
            </a:r>
            <a:r>
              <a:rPr lang="en-US" sz="1400" dirty="0" err="1"/>
              <a:t>sredstva</a:t>
            </a:r>
            <a:r>
              <a:rPr lang="en-US" sz="1400" dirty="0"/>
              <a:t>, </a:t>
            </a:r>
            <a:r>
              <a:rPr lang="en-US" sz="1400" dirty="0" err="1"/>
              <a:t>čas</a:t>
            </a:r>
            <a:r>
              <a:rPr lang="en-US" sz="1400" dirty="0"/>
              <a:t> in </a:t>
            </a:r>
            <a:r>
              <a:rPr lang="en-US" sz="1400" dirty="0" err="1"/>
              <a:t>vse</a:t>
            </a:r>
            <a:r>
              <a:rPr lang="en-US" sz="1400" dirty="0"/>
              <a:t> </a:t>
            </a:r>
            <a:r>
              <a:rPr lang="en-US" sz="1400" dirty="0" err="1"/>
              <a:t>opravljeno</a:t>
            </a:r>
            <a:r>
              <a:rPr lang="en-US" sz="1400" dirty="0"/>
              <a:t> in </a:t>
            </a:r>
            <a:r>
              <a:rPr lang="en-US" sz="1400" dirty="0" err="1"/>
              <a:t>načrtovano</a:t>
            </a:r>
            <a:r>
              <a:rPr lang="en-US" sz="1400" dirty="0"/>
              <a:t> </a:t>
            </a:r>
            <a:r>
              <a:rPr lang="en-US" sz="1400" dirty="0" err="1"/>
              <a:t>delo</a:t>
            </a:r>
            <a:r>
              <a:rPr lang="en-US" sz="1400" dirty="0"/>
              <a:t> </a:t>
            </a:r>
            <a:r>
              <a:rPr lang="en-US" sz="1400" dirty="0" err="1"/>
              <a:t>prikazati</a:t>
            </a:r>
            <a:r>
              <a:rPr lang="en-US" sz="1400" dirty="0"/>
              <a:t> </a:t>
            </a:r>
            <a:r>
              <a:rPr lang="en-US" sz="1400" dirty="0" err="1"/>
              <a:t>širši</a:t>
            </a:r>
            <a:r>
              <a:rPr lang="en-US" sz="1400" dirty="0"/>
              <a:t> </a:t>
            </a:r>
            <a:r>
              <a:rPr lang="en-US" sz="1400" dirty="0" err="1"/>
              <a:t>skupnosti</a:t>
            </a:r>
            <a:r>
              <a:rPr lang="en-US" sz="1400" dirty="0"/>
              <a:t> </a:t>
            </a:r>
            <a:r>
              <a:rPr lang="en-US" sz="1400" dirty="0" err="1"/>
              <a:t>učiteljev</a:t>
            </a:r>
            <a:endParaRPr lang="en-US" sz="1400" dirty="0"/>
          </a:p>
          <a:p>
            <a:pPr lvl="1"/>
            <a:r>
              <a:rPr lang="en-US" sz="1400" dirty="0" err="1"/>
              <a:t>Navezava</a:t>
            </a:r>
            <a:r>
              <a:rPr lang="en-US" sz="1400" dirty="0"/>
              <a:t> </a:t>
            </a:r>
            <a:r>
              <a:rPr lang="en-US" sz="1400" dirty="0" err="1"/>
              <a:t>na</a:t>
            </a:r>
            <a:r>
              <a:rPr lang="en-US" sz="1400" dirty="0"/>
              <a:t> NAPOJ - </a:t>
            </a:r>
            <a:r>
              <a:rPr lang="en-US" sz="1400" dirty="0" err="1"/>
              <a:t>gradnja</a:t>
            </a:r>
            <a:r>
              <a:rPr lang="en-US" sz="1400" dirty="0"/>
              <a:t> </a:t>
            </a:r>
            <a:r>
              <a:rPr lang="en-US" sz="1400" dirty="0" err="1"/>
              <a:t>skupnosti</a:t>
            </a:r>
            <a:r>
              <a:rPr lang="en-US" sz="1400" dirty="0"/>
              <a:t>!</a:t>
            </a:r>
          </a:p>
          <a:p>
            <a:pPr marL="457200" lvl="1" indent="0">
              <a:buNone/>
            </a:pPr>
            <a:endParaRPr lang="sl-SI" sz="1800" dirty="0"/>
          </a:p>
        </p:txBody>
      </p:sp>
    </p:spTree>
    <p:extLst>
      <p:ext uri="{BB962C8B-B14F-4D97-AF65-F5344CB8AC3E}">
        <p14:creationId xmlns:p14="http://schemas.microsoft.com/office/powerpoint/2010/main" val="1313378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8"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9"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0"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Naslov 3">
            <a:extLst>
              <a:ext uri="{FF2B5EF4-FFF2-40B4-BE49-F238E27FC236}">
                <a16:creationId xmlns:a16="http://schemas.microsoft.com/office/drawing/2014/main" id="{72194FA5-0047-EC04-5187-22D896CFDA36}"/>
              </a:ext>
            </a:extLst>
          </p:cNvPr>
          <p:cNvSpPr>
            <a:spLocks noGrp="1"/>
          </p:cNvSpPr>
          <p:nvPr>
            <p:ph type="title"/>
          </p:nvPr>
        </p:nvSpPr>
        <p:spPr>
          <a:xfrm>
            <a:off x="6858000" y="753765"/>
            <a:ext cx="4572000" cy="3056235"/>
          </a:xfrm>
        </p:spPr>
        <p:txBody>
          <a:bodyPr vert="horz" lIns="91440" tIns="45720" rIns="91440" bIns="45720" rtlCol="0" anchor="b">
            <a:normAutofit/>
          </a:bodyPr>
          <a:lstStyle/>
          <a:p>
            <a:r>
              <a:rPr lang="en-US" sz="4400" kern="1200" dirty="0" err="1">
                <a:solidFill>
                  <a:schemeClr val="tx1"/>
                </a:solidFill>
                <a:latin typeface="+mj-lt"/>
                <a:ea typeface="+mj-ea"/>
                <a:cs typeface="+mj-cs"/>
              </a:rPr>
              <a:t>Pregled</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lanskih</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aktivnosti</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avgust</a:t>
            </a:r>
            <a:r>
              <a:rPr lang="en-US" sz="4400" kern="1200" dirty="0">
                <a:solidFill>
                  <a:schemeClr val="tx1"/>
                </a:solidFill>
                <a:latin typeface="+mj-lt"/>
                <a:ea typeface="+mj-ea"/>
                <a:cs typeface="+mj-cs"/>
              </a:rPr>
              <a:t> 2022 - </a:t>
            </a:r>
            <a:r>
              <a:rPr lang="en-US" sz="4400" kern="1200" dirty="0" err="1">
                <a:solidFill>
                  <a:schemeClr val="tx1"/>
                </a:solidFill>
                <a:latin typeface="+mj-lt"/>
                <a:ea typeface="+mj-ea"/>
                <a:cs typeface="+mj-cs"/>
              </a:rPr>
              <a:t>jan</a:t>
            </a:r>
            <a:r>
              <a:rPr lang="en-US" sz="4400" kern="1200" dirty="0">
                <a:solidFill>
                  <a:schemeClr val="tx1"/>
                </a:solidFill>
                <a:latin typeface="+mj-lt"/>
                <a:ea typeface="+mj-ea"/>
                <a:cs typeface="+mj-cs"/>
              </a:rPr>
              <a:t> 2023)</a:t>
            </a:r>
          </a:p>
        </p:txBody>
      </p:sp>
      <p:sp>
        <p:nvSpPr>
          <p:cNvPr id="5" name="Označba mesta besedila 4">
            <a:extLst>
              <a:ext uri="{FF2B5EF4-FFF2-40B4-BE49-F238E27FC236}">
                <a16:creationId xmlns:a16="http://schemas.microsoft.com/office/drawing/2014/main" id="{E026595C-8EBD-5961-9F14-19DE1D1F282C}"/>
              </a:ext>
            </a:extLst>
          </p:cNvPr>
          <p:cNvSpPr>
            <a:spLocks noGrp="1"/>
          </p:cNvSpPr>
          <p:nvPr>
            <p:ph type="body" idx="1"/>
          </p:nvPr>
        </p:nvSpPr>
        <p:spPr>
          <a:xfrm>
            <a:off x="6857999" y="4571999"/>
            <a:ext cx="4571999" cy="1524000"/>
          </a:xfrm>
        </p:spPr>
        <p:txBody>
          <a:bodyPr vert="horz" lIns="91440" tIns="45720" rIns="91440" bIns="45720" rtlCol="0">
            <a:normAutofit/>
          </a:bodyPr>
          <a:lstStyle/>
          <a:p>
            <a:endParaRPr lang="en-US" sz="2400" kern="1200">
              <a:solidFill>
                <a:schemeClr val="tx1">
                  <a:alpha val="70000"/>
                </a:schemeClr>
              </a:solidFill>
              <a:latin typeface="+mn-lt"/>
              <a:ea typeface="+mn-ea"/>
              <a:cs typeface="+mn-cs"/>
            </a:endParaRPr>
          </a:p>
        </p:txBody>
      </p:sp>
      <p:pic>
        <p:nvPicPr>
          <p:cNvPr id="31" name="Picture 6">
            <a:extLst>
              <a:ext uri="{FF2B5EF4-FFF2-40B4-BE49-F238E27FC236}">
                <a16:creationId xmlns:a16="http://schemas.microsoft.com/office/drawing/2014/main" id="{92C0341D-9982-7EF1-0C82-E392A5F498F9}"/>
              </a:ext>
            </a:extLst>
          </p:cNvPr>
          <p:cNvPicPr>
            <a:picLocks noChangeAspect="1"/>
          </p:cNvPicPr>
          <p:nvPr/>
        </p:nvPicPr>
        <p:blipFill rotWithShape="1">
          <a:blip r:embed="rId2"/>
          <a:srcRect l="6673" r="41270"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2" name="Freeform: Shape 18">
            <a:extLst>
              <a:ext uri="{FF2B5EF4-FFF2-40B4-BE49-F238E27FC236}">
                <a16:creationId xmlns:a16="http://schemas.microsoft.com/office/drawing/2014/main" id="{B47A9921-6509-49C2-BEBF-924F28066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val="1624013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39" name="Freeform: Shape 38">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41" name="Freeform: Shape 40">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43" name="Rectangle 42">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1" name="Picture 6">
            <a:extLst>
              <a:ext uri="{FF2B5EF4-FFF2-40B4-BE49-F238E27FC236}">
                <a16:creationId xmlns:a16="http://schemas.microsoft.com/office/drawing/2014/main" id="{92C0341D-9982-7EF1-0C82-E392A5F498F9}"/>
              </a:ext>
            </a:extLst>
          </p:cNvPr>
          <p:cNvPicPr>
            <a:picLocks noChangeAspect="1"/>
          </p:cNvPicPr>
          <p:nvPr/>
        </p:nvPicPr>
        <p:blipFill rotWithShape="1">
          <a:blip r:embed="rId2"/>
          <a:srcRect t="125"/>
          <a:stretch/>
        </p:blipFill>
        <p:spPr>
          <a:xfrm>
            <a:off x="20" y="10"/>
            <a:ext cx="12207220" cy="6857990"/>
          </a:xfrm>
          <a:prstGeom prst="rect">
            <a:avLst/>
          </a:prstGeom>
        </p:spPr>
      </p:pic>
      <p:sp>
        <p:nvSpPr>
          <p:cNvPr id="45" name="Rectangle 44">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slov 3">
            <a:extLst>
              <a:ext uri="{FF2B5EF4-FFF2-40B4-BE49-F238E27FC236}">
                <a16:creationId xmlns:a16="http://schemas.microsoft.com/office/drawing/2014/main" id="{72194FA5-0047-EC04-5187-22D896CFDA36}"/>
              </a:ext>
            </a:extLst>
          </p:cNvPr>
          <p:cNvSpPr>
            <a:spLocks noGrp="1"/>
          </p:cNvSpPr>
          <p:nvPr>
            <p:ph type="title"/>
          </p:nvPr>
        </p:nvSpPr>
        <p:spPr>
          <a:xfrm>
            <a:off x="762000" y="762000"/>
            <a:ext cx="3810000" cy="3048000"/>
          </a:xfrm>
        </p:spPr>
        <p:txBody>
          <a:bodyPr vert="horz" lIns="91440" tIns="45720" rIns="91440" bIns="45720" rtlCol="0" anchor="b">
            <a:normAutofit/>
          </a:bodyPr>
          <a:lstStyle/>
          <a:p>
            <a:r>
              <a:rPr lang="en-US" sz="4400" kern="1200" dirty="0">
                <a:solidFill>
                  <a:schemeClr val="tx1"/>
                </a:solidFill>
                <a:latin typeface="+mj-lt"/>
                <a:ea typeface="+mj-ea"/>
                <a:cs typeface="+mj-cs"/>
              </a:rPr>
              <a:t>Video </a:t>
            </a:r>
            <a:r>
              <a:rPr lang="en-US" sz="4400" kern="1200" dirty="0" err="1">
                <a:solidFill>
                  <a:schemeClr val="tx1"/>
                </a:solidFill>
                <a:latin typeface="+mj-lt"/>
                <a:ea typeface="+mj-ea"/>
                <a:cs typeface="+mj-cs"/>
              </a:rPr>
              <a:t>posnetki</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seminarjev</a:t>
            </a:r>
            <a:endParaRPr lang="en-US" sz="4400" kern="1200" dirty="0">
              <a:solidFill>
                <a:schemeClr val="tx1"/>
              </a:solidFill>
              <a:latin typeface="+mj-lt"/>
              <a:ea typeface="+mj-ea"/>
              <a:cs typeface="+mj-cs"/>
            </a:endParaRPr>
          </a:p>
        </p:txBody>
      </p:sp>
      <p:sp>
        <p:nvSpPr>
          <p:cNvPr id="5" name="Označba mesta besedila 4">
            <a:extLst>
              <a:ext uri="{FF2B5EF4-FFF2-40B4-BE49-F238E27FC236}">
                <a16:creationId xmlns:a16="http://schemas.microsoft.com/office/drawing/2014/main" id="{E026595C-8EBD-5961-9F14-19DE1D1F282C}"/>
              </a:ext>
            </a:extLst>
          </p:cNvPr>
          <p:cNvSpPr>
            <a:spLocks noGrp="1"/>
          </p:cNvSpPr>
          <p:nvPr>
            <p:ph type="body" idx="1"/>
          </p:nvPr>
        </p:nvSpPr>
        <p:spPr>
          <a:xfrm>
            <a:off x="762000" y="4083733"/>
            <a:ext cx="3810000" cy="1524000"/>
          </a:xfrm>
        </p:spPr>
        <p:txBody>
          <a:bodyPr vert="horz" lIns="91440" tIns="45720" rIns="91440" bIns="45720" rtlCol="0">
            <a:normAutofit/>
          </a:bodyPr>
          <a:lstStyle/>
          <a:p>
            <a:endParaRPr lang="en-US" sz="2400" kern="1200">
              <a:solidFill>
                <a:schemeClr val="tx1">
                  <a:alpha val="70000"/>
                </a:schemeClr>
              </a:solidFill>
              <a:latin typeface="+mn-lt"/>
              <a:ea typeface="+mn-ea"/>
              <a:cs typeface="+mn-cs"/>
            </a:endParaRPr>
          </a:p>
        </p:txBody>
      </p:sp>
    </p:spTree>
    <p:extLst>
      <p:ext uri="{BB962C8B-B14F-4D97-AF65-F5344CB8AC3E}">
        <p14:creationId xmlns:p14="http://schemas.microsoft.com/office/powerpoint/2010/main" val="3777026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57331F-6FC3-242A-9FDA-0499FB2E539D}"/>
              </a:ext>
            </a:extLst>
          </p:cNvPr>
          <p:cNvSpPr>
            <a:spLocks noGrp="1"/>
          </p:cNvSpPr>
          <p:nvPr>
            <p:ph type="title"/>
          </p:nvPr>
        </p:nvSpPr>
        <p:spPr/>
        <p:txBody>
          <a:bodyPr/>
          <a:lstStyle/>
          <a:p>
            <a:r>
              <a:rPr lang="en-US" dirty="0"/>
              <a:t>Video </a:t>
            </a:r>
            <a:r>
              <a:rPr lang="en-US" dirty="0" err="1"/>
              <a:t>posnetki</a:t>
            </a:r>
            <a:r>
              <a:rPr lang="en-US" dirty="0"/>
              <a:t> </a:t>
            </a:r>
            <a:r>
              <a:rPr lang="en-US" dirty="0" err="1"/>
              <a:t>seminarjev</a:t>
            </a:r>
            <a:endParaRPr lang="sl-SI" dirty="0"/>
          </a:p>
        </p:txBody>
      </p:sp>
      <p:pic>
        <p:nvPicPr>
          <p:cNvPr id="4" name="Označba mesta vsebine 3">
            <a:extLst>
              <a:ext uri="{FF2B5EF4-FFF2-40B4-BE49-F238E27FC236}">
                <a16:creationId xmlns:a16="http://schemas.microsoft.com/office/drawing/2014/main" id="{20877345-CBBE-EF6D-0966-51117168328C}"/>
              </a:ext>
            </a:extLst>
          </p:cNvPr>
          <p:cNvPicPr>
            <a:picLocks noGrp="1" noChangeAspect="1"/>
          </p:cNvPicPr>
          <p:nvPr>
            <p:ph idx="1"/>
          </p:nvPr>
        </p:nvPicPr>
        <p:blipFill>
          <a:blip r:embed="rId2"/>
          <a:stretch>
            <a:fillRect/>
          </a:stretch>
        </p:blipFill>
        <p:spPr>
          <a:xfrm>
            <a:off x="1003967" y="2107184"/>
            <a:ext cx="10184066" cy="3817938"/>
          </a:xfrm>
          <a:prstGeom prst="rect">
            <a:avLst/>
          </a:prstGeom>
        </p:spPr>
      </p:pic>
      <p:sp>
        <p:nvSpPr>
          <p:cNvPr id="6" name="PoljeZBesedilom 5">
            <a:extLst>
              <a:ext uri="{FF2B5EF4-FFF2-40B4-BE49-F238E27FC236}">
                <a16:creationId xmlns:a16="http://schemas.microsoft.com/office/drawing/2014/main" id="{1DDD7812-E76F-5F21-B1F2-7555CF56FF76}"/>
              </a:ext>
            </a:extLst>
          </p:cNvPr>
          <p:cNvSpPr txBox="1"/>
          <p:nvPr/>
        </p:nvSpPr>
        <p:spPr>
          <a:xfrm>
            <a:off x="333248" y="6262547"/>
            <a:ext cx="7989665"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sl-SI" dirty="0"/>
              <a:t>https://www.youtube.com/@webinarji-izzivipoucevanja3720/playlists</a:t>
            </a:r>
          </a:p>
        </p:txBody>
      </p:sp>
      <p:pic>
        <p:nvPicPr>
          <p:cNvPr id="8" name="Slika 7">
            <a:extLst>
              <a:ext uri="{FF2B5EF4-FFF2-40B4-BE49-F238E27FC236}">
                <a16:creationId xmlns:a16="http://schemas.microsoft.com/office/drawing/2014/main" id="{F988C491-33BA-80A9-D0DA-FCF35CC12360}"/>
              </a:ext>
            </a:extLst>
          </p:cNvPr>
          <p:cNvPicPr>
            <a:picLocks noChangeAspect="1"/>
          </p:cNvPicPr>
          <p:nvPr/>
        </p:nvPicPr>
        <p:blipFill>
          <a:blip r:embed="rId3"/>
          <a:stretch>
            <a:fillRect/>
          </a:stretch>
        </p:blipFill>
        <p:spPr>
          <a:xfrm>
            <a:off x="9166606" y="4094861"/>
            <a:ext cx="2628900" cy="2657475"/>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Rokopis 2">
                <a:extLst>
                  <a:ext uri="{FF2B5EF4-FFF2-40B4-BE49-F238E27FC236}">
                    <a16:creationId xmlns:a16="http://schemas.microsoft.com/office/drawing/2014/main" id="{B1642E3E-65BF-184D-DAD2-DF4F59B75DD0}"/>
                  </a:ext>
                </a:extLst>
              </p14:cNvPr>
              <p14:cNvContentPartPr/>
              <p14:nvPr/>
            </p14:nvContentPartPr>
            <p14:xfrm>
              <a:off x="1129504" y="2339600"/>
              <a:ext cx="1829160" cy="1546920"/>
            </p14:xfrm>
          </p:contentPart>
        </mc:Choice>
        <mc:Fallback xmlns="">
          <p:pic>
            <p:nvPicPr>
              <p:cNvPr id="3" name="Rokopis 2">
                <a:extLst>
                  <a:ext uri="{FF2B5EF4-FFF2-40B4-BE49-F238E27FC236}">
                    <a16:creationId xmlns:a16="http://schemas.microsoft.com/office/drawing/2014/main" id="{B1642E3E-65BF-184D-DAD2-DF4F59B75DD0}"/>
                  </a:ext>
                </a:extLst>
              </p:cNvPr>
              <p:cNvPicPr/>
              <p:nvPr/>
            </p:nvPicPr>
            <p:blipFill>
              <a:blip r:embed="rId5"/>
              <a:stretch>
                <a:fillRect/>
              </a:stretch>
            </p:blipFill>
            <p:spPr>
              <a:xfrm>
                <a:off x="1120504" y="2330960"/>
                <a:ext cx="1846800" cy="1564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Rokopis 4">
                <a:extLst>
                  <a:ext uri="{FF2B5EF4-FFF2-40B4-BE49-F238E27FC236}">
                    <a16:creationId xmlns:a16="http://schemas.microsoft.com/office/drawing/2014/main" id="{B4E151B2-16E0-CB76-91AA-44EF233BEFD0}"/>
                  </a:ext>
                </a:extLst>
              </p14:cNvPr>
              <p14:cNvContentPartPr/>
              <p14:nvPr/>
            </p14:nvContentPartPr>
            <p14:xfrm>
              <a:off x="9346504" y="2404760"/>
              <a:ext cx="1769040" cy="1427760"/>
            </p14:xfrm>
          </p:contentPart>
        </mc:Choice>
        <mc:Fallback xmlns="">
          <p:pic>
            <p:nvPicPr>
              <p:cNvPr id="5" name="Rokopis 4">
                <a:extLst>
                  <a:ext uri="{FF2B5EF4-FFF2-40B4-BE49-F238E27FC236}">
                    <a16:creationId xmlns:a16="http://schemas.microsoft.com/office/drawing/2014/main" id="{B4E151B2-16E0-CB76-91AA-44EF233BEFD0}"/>
                  </a:ext>
                </a:extLst>
              </p:cNvPr>
              <p:cNvPicPr/>
              <p:nvPr/>
            </p:nvPicPr>
            <p:blipFill>
              <a:blip r:embed="rId7"/>
              <a:stretch>
                <a:fillRect/>
              </a:stretch>
            </p:blipFill>
            <p:spPr>
              <a:xfrm>
                <a:off x="9337864" y="2395760"/>
                <a:ext cx="1786680" cy="1445400"/>
              </a:xfrm>
              <a:prstGeom prst="rect">
                <a:avLst/>
              </a:prstGeom>
            </p:spPr>
          </p:pic>
        </mc:Fallback>
      </mc:AlternateContent>
    </p:spTree>
    <p:extLst>
      <p:ext uri="{BB962C8B-B14F-4D97-AF65-F5344CB8AC3E}">
        <p14:creationId xmlns:p14="http://schemas.microsoft.com/office/powerpoint/2010/main" val="770017816"/>
      </p:ext>
    </p:extLst>
  </p:cSld>
  <p:clrMapOvr>
    <a:masterClrMapping/>
  </p:clrMapOvr>
</p:sld>
</file>

<file path=ppt/theme/theme1.xml><?xml version="1.0" encoding="utf-8"?>
<a:theme xmlns:a="http://schemas.openxmlformats.org/drawingml/2006/main" name="Pebble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{3F6FAAD2-7F9C-4D7A-AF41-51AA50E7DD45}tf16401371</Template>
  <TotalTime>301</TotalTime>
  <Words>2294</Words>
  <Application>Microsoft Office PowerPoint</Application>
  <PresentationFormat>Širokozaslonsko</PresentationFormat>
  <Paragraphs>192</Paragraphs>
  <Slides>43</Slides>
  <Notes>4</Notes>
  <HiddenSlides>0</HiddenSlides>
  <MMClips>1</MMClips>
  <ScaleCrop>false</ScaleCrop>
  <HeadingPairs>
    <vt:vector size="6" baseType="variant">
      <vt:variant>
        <vt:lpstr>Uporabljene pisave</vt:lpstr>
      </vt:variant>
      <vt:variant>
        <vt:i4>15</vt:i4>
      </vt:variant>
      <vt:variant>
        <vt:lpstr>Tema</vt:lpstr>
      </vt:variant>
      <vt:variant>
        <vt:i4>1</vt:i4>
      </vt:variant>
      <vt:variant>
        <vt:lpstr>Naslovi diapozitivov</vt:lpstr>
      </vt:variant>
      <vt:variant>
        <vt:i4>43</vt:i4>
      </vt:variant>
    </vt:vector>
  </HeadingPairs>
  <TitlesOfParts>
    <vt:vector size="59" baseType="lpstr">
      <vt:lpstr>Arial</vt:lpstr>
      <vt:lpstr>Avenir Next LT Pro</vt:lpstr>
      <vt:lpstr>Avenir Next LT Pro Light</vt:lpstr>
      <vt:lpstr>Calibri</vt:lpstr>
      <vt:lpstr>Calibri Light</vt:lpstr>
      <vt:lpstr>Catamaran</vt:lpstr>
      <vt:lpstr>Courier New</vt:lpstr>
      <vt:lpstr>Roboto</vt:lpstr>
      <vt:lpstr>Roboto Black</vt:lpstr>
      <vt:lpstr>Roboto Light</vt:lpstr>
      <vt:lpstr>Sitka Subheading</vt:lpstr>
      <vt:lpstr>Source Sans Pro</vt:lpstr>
      <vt:lpstr>Tahoma</vt:lpstr>
      <vt:lpstr>Times New Roman</vt:lpstr>
      <vt:lpstr>Verdana</vt:lpstr>
      <vt:lpstr>PebbleVTI</vt:lpstr>
      <vt:lpstr>Povezovanje računalništva in MINUT predmetov</vt:lpstr>
      <vt:lpstr>Različne aktivnosti</vt:lpstr>
      <vt:lpstr>Pregled</vt:lpstr>
      <vt:lpstr>TO DO</vt:lpstr>
      <vt:lpstr>Ideje za naprej / težave: sredstva (predvsem ljudje, čas, pa tudi finance …)</vt:lpstr>
      <vt:lpstr>Ideje za naprej / težave: sredstva (predvsem ljudje, čas, pa tudi finance …)</vt:lpstr>
      <vt:lpstr>Pregled lanskih aktivnosti (avgust 2022 - jan 2023)</vt:lpstr>
      <vt:lpstr>Video posnetki seminarjev</vt:lpstr>
      <vt:lpstr>Video posnetki seminarjev</vt:lpstr>
      <vt:lpstr>V okviru tega projekta</vt:lpstr>
      <vt:lpstr>S programiranjem v matematiko</vt:lpstr>
      <vt:lpstr>Cilj</vt:lpstr>
      <vt:lpstr>Izvedba</vt:lpstr>
      <vt:lpstr>Nekaj utrinkov</vt:lpstr>
      <vt:lpstr>Nekaj utrinkov</vt:lpstr>
      <vt:lpstr>PowerPointova predstavitev</vt:lpstr>
      <vt:lpstr>PowerPointova predstavitev</vt:lpstr>
      <vt:lpstr>NAPOJ MINUT</vt:lpstr>
      <vt:lpstr>PowerPointova predstavitev</vt:lpstr>
      <vt:lpstr>Cilja</vt:lpstr>
      <vt:lpstr>PowerPointova predstavitev</vt:lpstr>
      <vt:lpstr>Fizično računalništvo pri pouku fizike</vt:lpstr>
      <vt:lpstr>Ko združimo računalništvo in osnovno elektroniko…</vt:lpstr>
      <vt:lpstr>Digitalna umetnost in matematika</vt:lpstr>
      <vt:lpstr>Digitalna umetnost in matematika</vt:lpstr>
      <vt:lpstr>Navodila za učenca</vt:lpstr>
      <vt:lpstr>Kameleon na malo drugačen način</vt:lpstr>
      <vt:lpstr>Problem: Elektronski model, ki prikazuje delovanje prilagajanja barve kože kameleona barvi okolice. </vt:lpstr>
      <vt:lpstr>Korak za korakom do rešitve</vt:lpstr>
      <vt:lpstr>Sklop nalog iz kemije s programiranjem v projektu Tomo</vt:lpstr>
      <vt:lpstr>Cilji pri pouku informatike</vt:lpstr>
      <vt:lpstr>DIGITALNA TEHNOLOGIJA V POUK MATEMATIKE</vt:lpstr>
      <vt:lpstr>Namen in CILJI projekta</vt:lpstr>
      <vt:lpstr>pogled na povezovanje RIN in MINUT predmetov</vt:lpstr>
      <vt:lpstr>MERJENJE ČISTOSTI ZRAKA</vt:lpstr>
      <vt:lpstr>POVEZOVANJE</vt:lpstr>
      <vt:lpstr>POVEZOVANJE</vt:lpstr>
      <vt:lpstr>POVEZOVANJE</vt:lpstr>
      <vt:lpstr>Projekt NAPOJ-MINUT</vt:lpstr>
      <vt:lpstr>Osnova projekta</vt:lpstr>
      <vt:lpstr>CILJ Projekta</vt:lpstr>
      <vt:lpstr>PowerPointova predstavitev</vt:lpstr>
      <vt:lpstr>Medpredmetno povezovanje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Aktualnosti o poučevanju RIN</dc:title>
  <dc:creator>Matija Lokar</dc:creator>
  <cp:lastModifiedBy>Matija Lokar</cp:lastModifiedBy>
  <cp:revision>5</cp:revision>
  <dcterms:created xsi:type="dcterms:W3CDTF">2023-01-06T14:19:56Z</dcterms:created>
  <dcterms:modified xsi:type="dcterms:W3CDTF">2023-01-24T19:14:19Z</dcterms:modified>
</cp:coreProperties>
</file>