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643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/>
              <a:t>Kliknite, če želite urediti slog naslova matrice</a:t>
            </a:r>
            <a:endParaRPr kumimoji="0" lang="en-US"/>
          </a:p>
        </p:txBody>
      </p:sp>
      <p:sp>
        <p:nvSpPr>
          <p:cNvPr id="17" name="Podnaslov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/>
              <a:t>Kliknite, če želite urediti slog podnaslova matrice</a:t>
            </a:r>
            <a:endParaRPr kumimoji="0" lang="en-US"/>
          </a:p>
        </p:txBody>
      </p:sp>
      <p:sp>
        <p:nvSpPr>
          <p:cNvPr id="30" name="Ograda datuma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19" name="Ograda no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7" name="Ograda številke diapozitiva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219755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/>
              <a:t>Kliknite za urejanje slogov besedila matrice</a:t>
            </a:r>
          </a:p>
          <a:p>
            <a:pPr lvl="1" eaLnBrk="1" latinLnBrk="0" hangingPunct="1"/>
            <a:r>
              <a:rPr lang="sl-SI"/>
              <a:t>Druga raven</a:t>
            </a:r>
          </a:p>
          <a:p>
            <a:pPr lvl="2" eaLnBrk="1" latinLnBrk="0" hangingPunct="1"/>
            <a:r>
              <a:rPr lang="sl-SI"/>
              <a:t>Tretja raven</a:t>
            </a:r>
          </a:p>
          <a:p>
            <a:pPr lvl="3" eaLnBrk="1" latinLnBrk="0" hangingPunct="1"/>
            <a:r>
              <a:rPr lang="sl-SI"/>
              <a:t>Četrta raven</a:t>
            </a:r>
          </a:p>
          <a:p>
            <a:pPr lvl="4" eaLnBrk="1" latinLnBrk="0" hangingPunct="1"/>
            <a:r>
              <a:rPr lang="sl-SI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771934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sl-SI"/>
              <a:t>Kliknite, če želite urediti slog naslova matrice</a:t>
            </a:r>
            <a:endParaRPr kumimoji="0" lang="en-US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sl-SI"/>
              <a:t>Kliknite za urejanje slogov besedila matrice</a:t>
            </a:r>
          </a:p>
          <a:p>
            <a:pPr lvl="1" eaLnBrk="1" latinLnBrk="0" hangingPunct="1"/>
            <a:r>
              <a:rPr lang="sl-SI"/>
              <a:t>Druga raven</a:t>
            </a:r>
          </a:p>
          <a:p>
            <a:pPr lvl="2" eaLnBrk="1" latinLnBrk="0" hangingPunct="1"/>
            <a:r>
              <a:rPr lang="sl-SI"/>
              <a:t>Tretja raven</a:t>
            </a:r>
          </a:p>
          <a:p>
            <a:pPr lvl="3" eaLnBrk="1" latinLnBrk="0" hangingPunct="1"/>
            <a:r>
              <a:rPr lang="sl-SI"/>
              <a:t>Četrta raven</a:t>
            </a:r>
          </a:p>
          <a:p>
            <a:pPr lvl="4" eaLnBrk="1" latinLnBrk="0" hangingPunct="1"/>
            <a:r>
              <a:rPr lang="sl-SI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649695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/>
              <a:t>Kliknite, če želite urediti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/>
              <a:t>Kliknite za urejanje slogov besedila matrice</a:t>
            </a:r>
          </a:p>
          <a:p>
            <a:pPr lvl="1" eaLnBrk="1" latinLnBrk="0" hangingPunct="1"/>
            <a:r>
              <a:rPr lang="sl-SI"/>
              <a:t>Druga raven</a:t>
            </a:r>
          </a:p>
          <a:p>
            <a:pPr lvl="2" eaLnBrk="1" latinLnBrk="0" hangingPunct="1"/>
            <a:r>
              <a:rPr lang="sl-SI"/>
              <a:t>Tretja raven</a:t>
            </a:r>
          </a:p>
          <a:p>
            <a:pPr lvl="3" eaLnBrk="1" latinLnBrk="0" hangingPunct="1"/>
            <a:r>
              <a:rPr lang="sl-SI"/>
              <a:t>Četrta raven</a:t>
            </a:r>
          </a:p>
          <a:p>
            <a:pPr lvl="4" eaLnBrk="1" latinLnBrk="0" hangingPunct="1"/>
            <a:r>
              <a:rPr lang="sl-SI"/>
              <a:t>Peta raven</a:t>
            </a:r>
            <a:endParaRPr kumimoji="0" lang="en-US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25658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/>
              <a:t>Kliknite za urejanje slogov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87969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sl-SI"/>
              <a:t>Kliknite, če želite urediti slog naslova matrice</a:t>
            </a:r>
            <a:endParaRPr kumimoji="0" lang="en-US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/>
              <a:t>Kliknite za urejanje slogov besedila matrice</a:t>
            </a:r>
          </a:p>
          <a:p>
            <a:pPr lvl="1" eaLnBrk="1" latinLnBrk="0" hangingPunct="1"/>
            <a:r>
              <a:rPr lang="sl-SI"/>
              <a:t>Druga raven</a:t>
            </a:r>
          </a:p>
          <a:p>
            <a:pPr lvl="2" eaLnBrk="1" latinLnBrk="0" hangingPunct="1"/>
            <a:r>
              <a:rPr lang="sl-SI"/>
              <a:t>Tretja raven</a:t>
            </a:r>
          </a:p>
          <a:p>
            <a:pPr lvl="3" eaLnBrk="1" latinLnBrk="0" hangingPunct="1"/>
            <a:r>
              <a:rPr lang="sl-SI"/>
              <a:t>Četrta raven</a:t>
            </a:r>
          </a:p>
          <a:p>
            <a:pPr lvl="4" eaLnBrk="1" latinLnBrk="0" hangingPunct="1"/>
            <a:r>
              <a:rPr lang="sl-SI"/>
              <a:t>Peta raven</a:t>
            </a:r>
            <a:endParaRPr kumimoji="0" lang="en-US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/>
              <a:t>Kliknite za urejanje slogov besedila matrice</a:t>
            </a:r>
          </a:p>
          <a:p>
            <a:pPr lvl="1" eaLnBrk="1" latinLnBrk="0" hangingPunct="1"/>
            <a:r>
              <a:rPr lang="sl-SI"/>
              <a:t>Druga raven</a:t>
            </a:r>
          </a:p>
          <a:p>
            <a:pPr lvl="2" eaLnBrk="1" latinLnBrk="0" hangingPunct="1"/>
            <a:r>
              <a:rPr lang="sl-SI"/>
              <a:t>Tretja raven</a:t>
            </a:r>
          </a:p>
          <a:p>
            <a:pPr lvl="3" eaLnBrk="1" latinLnBrk="0" hangingPunct="1"/>
            <a:r>
              <a:rPr lang="sl-SI"/>
              <a:t>Četrta raven</a:t>
            </a:r>
          </a:p>
          <a:p>
            <a:pPr lvl="4" eaLnBrk="1" latinLnBrk="0" hangingPunct="1"/>
            <a:r>
              <a:rPr lang="sl-SI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82017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/>
              <a:t>Kliknite za urejanje slogov besedila matrice</a:t>
            </a:r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/>
              <a:t>Kliknite za urejanje slogov besedila matrice</a:t>
            </a:r>
          </a:p>
        </p:txBody>
      </p:sp>
      <p:sp>
        <p:nvSpPr>
          <p:cNvPr id="5" name="Ograda vsebine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/>
              <a:t>Kliknite za urejanje slogov besedila matrice</a:t>
            </a:r>
          </a:p>
          <a:p>
            <a:pPr lvl="1" eaLnBrk="1" latinLnBrk="0" hangingPunct="1"/>
            <a:r>
              <a:rPr lang="sl-SI"/>
              <a:t>Druga raven</a:t>
            </a:r>
          </a:p>
          <a:p>
            <a:pPr lvl="2" eaLnBrk="1" latinLnBrk="0" hangingPunct="1"/>
            <a:r>
              <a:rPr lang="sl-SI"/>
              <a:t>Tretja raven</a:t>
            </a:r>
          </a:p>
          <a:p>
            <a:pPr lvl="3" eaLnBrk="1" latinLnBrk="0" hangingPunct="1"/>
            <a:r>
              <a:rPr lang="sl-SI"/>
              <a:t>Četrta raven</a:t>
            </a:r>
          </a:p>
          <a:p>
            <a:pPr lvl="4" eaLnBrk="1" latinLnBrk="0" hangingPunct="1"/>
            <a:r>
              <a:rPr lang="sl-SI"/>
              <a:t>Peta raven</a:t>
            </a:r>
            <a:endParaRPr kumimoji="0" lang="en-US"/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/>
              <a:t>Kliknite za urejanje slogov besedila matrice</a:t>
            </a:r>
          </a:p>
          <a:p>
            <a:pPr lvl="1" eaLnBrk="1" latinLnBrk="0" hangingPunct="1"/>
            <a:r>
              <a:rPr lang="sl-SI"/>
              <a:t>Druga raven</a:t>
            </a:r>
          </a:p>
          <a:p>
            <a:pPr lvl="2" eaLnBrk="1" latinLnBrk="0" hangingPunct="1"/>
            <a:r>
              <a:rPr lang="sl-SI"/>
              <a:t>Tretja raven</a:t>
            </a:r>
          </a:p>
          <a:p>
            <a:pPr lvl="3" eaLnBrk="1" latinLnBrk="0" hangingPunct="1"/>
            <a:r>
              <a:rPr lang="sl-SI"/>
              <a:t>Četrta raven</a:t>
            </a:r>
          </a:p>
          <a:p>
            <a:pPr lvl="4" eaLnBrk="1" latinLnBrk="0" hangingPunct="1"/>
            <a:r>
              <a:rPr lang="sl-SI"/>
              <a:t>Peta raven</a:t>
            </a:r>
            <a:endParaRPr kumimoji="0" lang="en-US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37756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</a:bodyPr>
          <a:lstStyle>
            <a:lvl1pPr algn="l" rtl="0">
              <a:spcBef>
                <a:spcPct val="0"/>
              </a:spcBef>
              <a:buNone/>
              <a:defRPr sz="5000" b="1" cap="none" spc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/>
              <a:t>Kliknite, če želite urediti slog naslova matrice</a:t>
            </a:r>
            <a:endParaRPr kumimoji="0" lang="en-US" dirty="0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72432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200746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2600" b="1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/>
              <a:t>Kliknite, če želite urediti slog naslova matrice</a:t>
            </a:r>
            <a:endParaRPr kumimoji="0" lang="en-US"/>
          </a:p>
        </p:txBody>
      </p:sp>
      <p:sp>
        <p:nvSpPr>
          <p:cNvPr id="3" name="Ograda besedila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/>
              <a:t>Kliknite za urejanje slogov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/>
              <a:t>Kliknite za urejanje slogov besedila matrice</a:t>
            </a:r>
          </a:p>
          <a:p>
            <a:pPr lvl="1" eaLnBrk="1" latinLnBrk="0" hangingPunct="1"/>
            <a:r>
              <a:rPr lang="sl-SI"/>
              <a:t>Druga raven</a:t>
            </a:r>
          </a:p>
          <a:p>
            <a:pPr lvl="2" eaLnBrk="1" latinLnBrk="0" hangingPunct="1"/>
            <a:r>
              <a:rPr lang="sl-SI"/>
              <a:t>Tretja raven</a:t>
            </a:r>
          </a:p>
          <a:p>
            <a:pPr lvl="3" eaLnBrk="1" latinLnBrk="0" hangingPunct="1"/>
            <a:r>
              <a:rPr lang="sl-SI"/>
              <a:t>Četrta raven</a:t>
            </a:r>
          </a:p>
          <a:p>
            <a:pPr lvl="4" eaLnBrk="1" latinLnBrk="0" hangingPunct="1"/>
            <a:r>
              <a:rPr lang="sl-SI"/>
              <a:t>Peta raven</a:t>
            </a:r>
            <a:endParaRPr kumimoji="0" lang="en-US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24154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dreži in zaokroži en kot pravokotnika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Pravokotni trikotnik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/>
              <a:t>Kliknite, če želite urediti slog naslova matrice</a:t>
            </a:r>
            <a:endParaRPr kumimoji="0" lang="en-US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/>
              <a:t>Kliknite za urejanje slogov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/>
              <a:t>Kliknite ikono, če želite dodati sliko</a:t>
            </a:r>
            <a:endParaRPr kumimoji="0" lang="en-US" dirty="0"/>
          </a:p>
        </p:txBody>
      </p:sp>
      <p:sp>
        <p:nvSpPr>
          <p:cNvPr id="10" name="Prostoročno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Prostoročno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3947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ročno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Prostoročno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Ograda naslova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kumimoji="0" lang="sl-SI" dirty="0"/>
              <a:t>Kliknite, če želite urediti slog naslova matrice</a:t>
            </a:r>
            <a:endParaRPr kumimoji="0" lang="en-US" dirty="0"/>
          </a:p>
        </p:txBody>
      </p:sp>
      <p:sp>
        <p:nvSpPr>
          <p:cNvPr id="30" name="Ograda besedila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/>
              <a:t>Kliknite, če želite urediti sloge besedila matrice</a:t>
            </a:r>
          </a:p>
          <a:p>
            <a:pPr lvl="1" eaLnBrk="1" latinLnBrk="0" hangingPunct="1"/>
            <a:r>
              <a:rPr kumimoji="0" lang="sl-SI"/>
              <a:t>Druga raven</a:t>
            </a:r>
          </a:p>
          <a:p>
            <a:pPr lvl="2" eaLnBrk="1" latinLnBrk="0" hangingPunct="1"/>
            <a:r>
              <a:rPr kumimoji="0" lang="sl-SI"/>
              <a:t>Tretja raven</a:t>
            </a:r>
          </a:p>
          <a:p>
            <a:pPr lvl="3" eaLnBrk="1" latinLnBrk="0" hangingPunct="1"/>
            <a:r>
              <a:rPr kumimoji="0" lang="sl-SI"/>
              <a:t>Četrta raven</a:t>
            </a:r>
          </a:p>
          <a:p>
            <a:pPr lvl="4" eaLnBrk="1" latinLnBrk="0" hangingPunct="1"/>
            <a:r>
              <a:rPr kumimoji="0" lang="sl-SI"/>
              <a:t>Peta raven</a:t>
            </a:r>
            <a:endParaRPr kumimoji="0" lang="en-US"/>
          </a:p>
        </p:txBody>
      </p:sp>
      <p:sp>
        <p:nvSpPr>
          <p:cNvPr id="10" name="Ograda datuma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1DC22EF-41C5-4AE6-8015-B4F84666E097}" type="datetimeFigureOut">
              <a:rPr lang="sl-SI" smtClean="0"/>
              <a:t>25. 12. 2022</a:t>
            </a:fld>
            <a:endParaRPr lang="sl-SI"/>
          </a:p>
        </p:txBody>
      </p:sp>
      <p:sp>
        <p:nvSpPr>
          <p:cNvPr id="22" name="Ograda noge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8" name="Ograda številke diapozitiva 17"/>
          <p:cNvSpPr>
            <a:spLocks noGrp="1"/>
          </p:cNvSpPr>
          <p:nvPr>
            <p:ph type="sldNum" sz="quarter" idx="4"/>
          </p:nvPr>
        </p:nvSpPr>
        <p:spPr>
          <a:xfrm>
            <a:off x="9556781" y="6357959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0C08B21-C868-4722-AF92-A5798C964F19}" type="slidenum">
              <a:rPr lang="sl-SI" smtClean="0"/>
              <a:t>‹#›</a:t>
            </a:fld>
            <a:endParaRPr lang="sl-SI"/>
          </a:p>
        </p:txBody>
      </p:sp>
      <p:grpSp>
        <p:nvGrpSpPr>
          <p:cNvPr id="2" name="Skupina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Prostoročno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Prostoročno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  <p:pic>
        <p:nvPicPr>
          <p:cNvPr id="14" name="Slika 13" descr="88x31_a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668032" y="6429397"/>
            <a:ext cx="1489947" cy="3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004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5000" b="1" kern="1200" cap="none" spc="150">
          <a:ln w="11430"/>
          <a:solidFill>
            <a:srgbClr val="F8F8F8"/>
          </a:solidFill>
          <a:effectLst>
            <a:outerShdw blurRad="25400" algn="tl" rotWithShape="0">
              <a:srgbClr val="000000">
                <a:alpha val="43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, ki vsebuje besede preslikava&#10;&#10;Opis je samodejno ustvarjen">
            <a:extLst>
              <a:ext uri="{FF2B5EF4-FFF2-40B4-BE49-F238E27FC236}">
                <a16:creationId xmlns:a16="http://schemas.microsoft.com/office/drawing/2014/main" id="{D618B91B-1F5F-83DE-4239-C071C8857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34" y="-234818"/>
            <a:ext cx="12267034" cy="7673711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D36DB621-B4FC-6DF3-55AC-1722B1FF4831}"/>
              </a:ext>
            </a:extLst>
          </p:cNvPr>
          <p:cNvSpPr>
            <a:spLocks noGrp="1"/>
          </p:cNvSpPr>
          <p:nvPr>
            <p:ph type="ctrTitle"/>
          </p:nvPr>
        </p:nvSpPr>
        <p:spPr/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sl-SI" dirty="0"/>
              <a:t>Fizično računalništvo</a:t>
            </a:r>
            <a:br>
              <a:rPr lang="sl-SI" dirty="0"/>
            </a:br>
            <a:r>
              <a:rPr lang="sl-SI" dirty="0"/>
              <a:t>pri pouku fizike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3C1EB2B5-6AFB-F5D7-CD7B-EFFA200FAD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36064" y="3419224"/>
            <a:ext cx="9144000" cy="476753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 lnSpcReduction="10000"/>
          </a:bodyPr>
          <a:lstStyle/>
          <a:p>
            <a:r>
              <a:rPr lang="sl-SI" dirty="0" err="1"/>
              <a:t>Micro:bit</a:t>
            </a:r>
            <a:r>
              <a:rPr lang="sl-SI" dirty="0"/>
              <a:t> pri fiziki</a:t>
            </a:r>
          </a:p>
        </p:txBody>
      </p:sp>
    </p:spTree>
    <p:extLst>
      <p:ext uri="{BB962C8B-B14F-4D97-AF65-F5344CB8AC3E}">
        <p14:creationId xmlns:p14="http://schemas.microsoft.com/office/powerpoint/2010/main" val="22880466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00D2B3-D8F7-6A0A-0072-FA48BB35C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42" y="365125"/>
            <a:ext cx="11036558" cy="829193"/>
          </a:xfrm>
        </p:spPr>
        <p:txBody>
          <a:bodyPr>
            <a:normAutofit fontScale="90000"/>
          </a:bodyPr>
          <a:lstStyle/>
          <a:p>
            <a:r>
              <a:rPr lang="sl-SI" dirty="0"/>
              <a:t>Od kod                                               do kam?</a:t>
            </a:r>
          </a:p>
        </p:txBody>
      </p:sp>
      <p:pic>
        <p:nvPicPr>
          <p:cNvPr id="5" name="Označba mesta vsebine 4" descr="Slika, ki vsebuje besede notranji&#10;&#10;Opis je samodejno ustvarjen">
            <a:extLst>
              <a:ext uri="{FF2B5EF4-FFF2-40B4-BE49-F238E27FC236}">
                <a16:creationId xmlns:a16="http://schemas.microsoft.com/office/drawing/2014/main" id="{E2EC285F-4C19-32F8-75FF-295F88530A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819" y="3281984"/>
            <a:ext cx="5546151" cy="3119710"/>
          </a:xfrm>
        </p:spPr>
      </p:pic>
      <p:sp>
        <p:nvSpPr>
          <p:cNvPr id="7" name="PoljeZBesedilom 6">
            <a:extLst>
              <a:ext uri="{FF2B5EF4-FFF2-40B4-BE49-F238E27FC236}">
                <a16:creationId xmlns:a16="http://schemas.microsoft.com/office/drawing/2014/main" id="{60957A26-25B1-31D6-068F-68E9EA96BCB1}"/>
              </a:ext>
            </a:extLst>
          </p:cNvPr>
          <p:cNvSpPr txBox="1"/>
          <p:nvPr/>
        </p:nvSpPr>
        <p:spPr>
          <a:xfrm>
            <a:off x="6717415" y="6448110"/>
            <a:ext cx="481522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dirty="0"/>
              <a:t>https://www.cnet.com/tech/computing/quantum-computer-makers-like-their-odds-for-big-progress-soon/</a:t>
            </a:r>
          </a:p>
        </p:txBody>
      </p:sp>
      <p:grpSp>
        <p:nvGrpSpPr>
          <p:cNvPr id="18" name="Skupina 17">
            <a:extLst>
              <a:ext uri="{FF2B5EF4-FFF2-40B4-BE49-F238E27FC236}">
                <a16:creationId xmlns:a16="http://schemas.microsoft.com/office/drawing/2014/main" id="{3402AE56-3032-35DC-FAC4-5E5EC7A9827E}"/>
              </a:ext>
            </a:extLst>
          </p:cNvPr>
          <p:cNvGrpSpPr/>
          <p:nvPr/>
        </p:nvGrpSpPr>
        <p:grpSpPr>
          <a:xfrm>
            <a:off x="335879" y="3546132"/>
            <a:ext cx="6381536" cy="2716970"/>
            <a:chOff x="146029" y="3900168"/>
            <a:chExt cx="6381536" cy="2716970"/>
          </a:xfrm>
        </p:grpSpPr>
        <p:pic>
          <p:nvPicPr>
            <p:cNvPr id="9" name="Slika 8" descr="Slika, ki vsebuje besede vezje, elektronika&#10;&#10;Opis je samodejno ustvarjen">
              <a:extLst>
                <a:ext uri="{FF2B5EF4-FFF2-40B4-BE49-F238E27FC236}">
                  <a16:creationId xmlns:a16="http://schemas.microsoft.com/office/drawing/2014/main" id="{F4D51681-BC3C-1A2B-BD6D-F3C750D3C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029" y="3900168"/>
              <a:ext cx="4307127" cy="2411991"/>
            </a:xfrm>
            <a:prstGeom prst="rect">
              <a:avLst/>
            </a:prstGeom>
          </p:spPr>
        </p:pic>
        <p:sp>
          <p:nvSpPr>
            <p:cNvPr id="11" name="PoljeZBesedilom 10">
              <a:extLst>
                <a:ext uri="{FF2B5EF4-FFF2-40B4-BE49-F238E27FC236}">
                  <a16:creationId xmlns:a16="http://schemas.microsoft.com/office/drawing/2014/main" id="{FF20502B-3D05-E0D2-E6B0-2E341FDFF240}"/>
                </a:ext>
              </a:extLst>
            </p:cNvPr>
            <p:cNvSpPr txBox="1"/>
            <p:nvPr/>
          </p:nvSpPr>
          <p:spPr>
            <a:xfrm>
              <a:off x="230005" y="6401694"/>
              <a:ext cx="629756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800" dirty="0"/>
                <a:t>https://sites.google.com/a/git.edu/aniketdeshpande/home/aec</a:t>
              </a:r>
            </a:p>
          </p:txBody>
        </p:sp>
      </p:grpSp>
      <p:sp>
        <p:nvSpPr>
          <p:cNvPr id="12" name="Puščica: polkrožno 11">
            <a:extLst>
              <a:ext uri="{FF2B5EF4-FFF2-40B4-BE49-F238E27FC236}">
                <a16:creationId xmlns:a16="http://schemas.microsoft.com/office/drawing/2014/main" id="{9D6C3CF3-ABC4-59C1-A4A6-E320C32CC70B}"/>
              </a:ext>
            </a:extLst>
          </p:cNvPr>
          <p:cNvSpPr/>
          <p:nvPr/>
        </p:nvSpPr>
        <p:spPr>
          <a:xfrm>
            <a:off x="2192693" y="2906486"/>
            <a:ext cx="5747658" cy="1045028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>
              <a:solidFill>
                <a:schemeClr val="tx1"/>
              </a:solidFill>
            </a:endParaRPr>
          </a:p>
        </p:txBody>
      </p:sp>
      <p:grpSp>
        <p:nvGrpSpPr>
          <p:cNvPr id="17" name="Skupina 16">
            <a:extLst>
              <a:ext uri="{FF2B5EF4-FFF2-40B4-BE49-F238E27FC236}">
                <a16:creationId xmlns:a16="http://schemas.microsoft.com/office/drawing/2014/main" id="{F81F49A7-46B3-A4C2-7657-9BD93FD2CD15}"/>
              </a:ext>
            </a:extLst>
          </p:cNvPr>
          <p:cNvGrpSpPr/>
          <p:nvPr/>
        </p:nvGrpSpPr>
        <p:grpSpPr>
          <a:xfrm>
            <a:off x="3184849" y="771070"/>
            <a:ext cx="2932145" cy="2045881"/>
            <a:chOff x="3024406" y="911951"/>
            <a:chExt cx="2932145" cy="2045881"/>
          </a:xfrm>
        </p:grpSpPr>
        <p:pic>
          <p:nvPicPr>
            <p:cNvPr id="14" name="Slika 13" descr="Slika, ki vsebuje besede prenosnik, računalnik, notranji&#10;&#10;Opis je samodejno ustvarjen">
              <a:extLst>
                <a:ext uri="{FF2B5EF4-FFF2-40B4-BE49-F238E27FC236}">
                  <a16:creationId xmlns:a16="http://schemas.microsoft.com/office/drawing/2014/main" id="{8B4FF5E4-64F1-09EB-6358-9E33AE5BC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4406" y="911951"/>
              <a:ext cx="2857500" cy="1905000"/>
            </a:xfrm>
            <a:prstGeom prst="rect">
              <a:avLst/>
            </a:prstGeom>
          </p:spPr>
        </p:pic>
        <p:sp>
          <p:nvSpPr>
            <p:cNvPr id="16" name="PoljeZBesedilom 15">
              <a:extLst>
                <a:ext uri="{FF2B5EF4-FFF2-40B4-BE49-F238E27FC236}">
                  <a16:creationId xmlns:a16="http://schemas.microsoft.com/office/drawing/2014/main" id="{068BA15A-0792-60CD-5D79-B2FA426624B5}"/>
                </a:ext>
              </a:extLst>
            </p:cNvPr>
            <p:cNvSpPr txBox="1"/>
            <p:nvPr/>
          </p:nvSpPr>
          <p:spPr>
            <a:xfrm>
              <a:off x="3277378" y="2742388"/>
              <a:ext cx="2679173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800" dirty="0"/>
                <a:t>https://www.qaeducation.co.uk/news/physical-computing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2679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BD818C9-0ADA-392C-6501-444E2CD9E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1530"/>
            <a:ext cx="10972800" cy="788810"/>
          </a:xfrm>
        </p:spPr>
        <p:txBody>
          <a:bodyPr>
            <a:normAutofit fontScale="90000"/>
          </a:bodyPr>
          <a:lstStyle/>
          <a:p>
            <a:r>
              <a:rPr lang="sl-SI" dirty="0"/>
              <a:t>Fizično – kaj je to?</a:t>
            </a:r>
          </a:p>
        </p:txBody>
      </p:sp>
      <p:pic>
        <p:nvPicPr>
          <p:cNvPr id="5" name="Označba mesta vsebine 4" descr="Slika, ki vsebuje besede besedilo, notranji, tla, delovna miza&#10;&#10;Opis je samodejno ustvarjen">
            <a:extLst>
              <a:ext uri="{FF2B5EF4-FFF2-40B4-BE49-F238E27FC236}">
                <a16:creationId xmlns:a16="http://schemas.microsoft.com/office/drawing/2014/main" id="{630B5D42-5DD3-6B3F-72AF-F7AF023D1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13" y="1453160"/>
            <a:ext cx="4955295" cy="3051290"/>
          </a:xfrm>
        </p:spPr>
      </p:pic>
      <p:sp>
        <p:nvSpPr>
          <p:cNvPr id="9" name="PoljeZBesedilom 8">
            <a:extLst>
              <a:ext uri="{FF2B5EF4-FFF2-40B4-BE49-F238E27FC236}">
                <a16:creationId xmlns:a16="http://schemas.microsoft.com/office/drawing/2014/main" id="{74879554-9351-540A-A379-CF4A8CE5B3AC}"/>
              </a:ext>
            </a:extLst>
          </p:cNvPr>
          <p:cNvSpPr txBox="1"/>
          <p:nvPr/>
        </p:nvSpPr>
        <p:spPr>
          <a:xfrm>
            <a:off x="6926356" y="4506127"/>
            <a:ext cx="2853863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800" dirty="0"/>
              <a:t>https://serc.carleton.edu/msu_nanotech/methods/xps.html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:a16="http://schemas.microsoft.com/office/drawing/2014/main" id="{7F668F4A-DC0E-7A62-D2DF-F6F8F55FF99A}"/>
              </a:ext>
            </a:extLst>
          </p:cNvPr>
          <p:cNvSpPr txBox="1"/>
          <p:nvPr/>
        </p:nvSpPr>
        <p:spPr>
          <a:xfrm>
            <a:off x="609600" y="5230582"/>
            <a:ext cx="42360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sl-SI" dirty="0">
                <a:solidFill>
                  <a:srgbClr val="FFFF00"/>
                </a:solidFill>
              </a:rPr>
              <a:t>Izum elektronike</a:t>
            </a:r>
          </a:p>
          <a:p>
            <a:pPr marL="285750" indent="-285750">
              <a:buFontTx/>
              <a:buChar char="-"/>
            </a:pPr>
            <a:r>
              <a:rPr lang="sl-SI" dirty="0">
                <a:solidFill>
                  <a:srgbClr val="FFFF00"/>
                </a:solidFill>
              </a:rPr>
              <a:t>Polprevodniki in izdelava elektronike</a:t>
            </a:r>
          </a:p>
          <a:p>
            <a:pPr marL="285750" indent="-285750">
              <a:buFontTx/>
              <a:buChar char="-"/>
            </a:pPr>
            <a:r>
              <a:rPr lang="sl-SI" dirty="0">
                <a:solidFill>
                  <a:srgbClr val="FFFF00"/>
                </a:solidFill>
              </a:rPr>
              <a:t>Vsak dan uporabljamo 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:a16="http://schemas.microsoft.com/office/drawing/2014/main" id="{8DB54E0F-AE37-AB0D-DD35-E23B4990E486}"/>
              </a:ext>
            </a:extLst>
          </p:cNvPr>
          <p:cNvSpPr txBox="1"/>
          <p:nvPr/>
        </p:nvSpPr>
        <p:spPr>
          <a:xfrm>
            <a:off x="6096000" y="5010913"/>
            <a:ext cx="61068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l-SI" sz="3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zakaj ne bi posegli po osnovnih sestavinah?</a:t>
            </a:r>
          </a:p>
        </p:txBody>
      </p:sp>
      <p:sp>
        <p:nvSpPr>
          <p:cNvPr id="13" name="Puščica: desno 12">
            <a:extLst>
              <a:ext uri="{FF2B5EF4-FFF2-40B4-BE49-F238E27FC236}">
                <a16:creationId xmlns:a16="http://schemas.microsoft.com/office/drawing/2014/main" id="{1371E662-8218-2E21-5A59-029B7D165959}"/>
              </a:ext>
            </a:extLst>
          </p:cNvPr>
          <p:cNvSpPr/>
          <p:nvPr/>
        </p:nvSpPr>
        <p:spPr>
          <a:xfrm>
            <a:off x="4814596" y="5486400"/>
            <a:ext cx="1281404" cy="419878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036819C5-482E-EE0C-0D93-15ABE021173C}"/>
              </a:ext>
            </a:extLst>
          </p:cNvPr>
          <p:cNvGrpSpPr/>
          <p:nvPr/>
        </p:nvGrpSpPr>
        <p:grpSpPr>
          <a:xfrm>
            <a:off x="1051194" y="1510470"/>
            <a:ext cx="3352907" cy="3260313"/>
            <a:chOff x="1095950" y="1398688"/>
            <a:chExt cx="3352907" cy="3260313"/>
          </a:xfrm>
        </p:grpSpPr>
        <p:pic>
          <p:nvPicPr>
            <p:cNvPr id="7" name="Slika 6" descr="Slika, ki vsebuje besede stena, notranji&#10;&#10;Opis je samodejno ustvarjen">
              <a:extLst>
                <a:ext uri="{FF2B5EF4-FFF2-40B4-BE49-F238E27FC236}">
                  <a16:creationId xmlns:a16="http://schemas.microsoft.com/office/drawing/2014/main" id="{CBAB209F-D93C-21FD-D719-B55EDB99F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5950" y="1398688"/>
              <a:ext cx="3263396" cy="2921759"/>
            </a:xfrm>
            <a:prstGeom prst="rect">
              <a:avLst/>
            </a:prstGeom>
          </p:spPr>
        </p:pic>
        <p:sp>
          <p:nvSpPr>
            <p:cNvPr id="15" name="PoljeZBesedilom 14">
              <a:extLst>
                <a:ext uri="{FF2B5EF4-FFF2-40B4-BE49-F238E27FC236}">
                  <a16:creationId xmlns:a16="http://schemas.microsoft.com/office/drawing/2014/main" id="{C649768D-76E2-FD78-F0BB-6DFF49E18750}"/>
                </a:ext>
              </a:extLst>
            </p:cNvPr>
            <p:cNvSpPr txBox="1"/>
            <p:nvPr/>
          </p:nvSpPr>
          <p:spPr>
            <a:xfrm>
              <a:off x="1185461" y="4320447"/>
              <a:ext cx="3263396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sl-SI" sz="800" dirty="0"/>
                <a:t>https://www.extremetech.com/extreme/175004-the-genesis-of-the-transistor-the-single-greatest-discovery-in-the-last-100-years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74079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CE30A0-BD09-3116-4B97-306624966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02" y="5334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sl-SI" dirty="0"/>
              <a:t>Ko združimo računalništvo in osnovno elektroniko…</a:t>
            </a:r>
          </a:p>
        </p:txBody>
      </p:sp>
      <p:pic>
        <p:nvPicPr>
          <p:cNvPr id="6" name="Označba mesta vsebine 5">
            <a:extLst>
              <a:ext uri="{FF2B5EF4-FFF2-40B4-BE49-F238E27FC236}">
                <a16:creationId xmlns:a16="http://schemas.microsoft.com/office/drawing/2014/main" id="{33AF62E5-6F50-CE57-7D0A-32F3EF2583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512" y="1851188"/>
            <a:ext cx="2628900" cy="3505200"/>
          </a:xfrm>
        </p:spPr>
      </p:pic>
      <p:sp>
        <p:nvSpPr>
          <p:cNvPr id="4" name="Naslov 1">
            <a:extLst>
              <a:ext uri="{FF2B5EF4-FFF2-40B4-BE49-F238E27FC236}">
                <a16:creationId xmlns:a16="http://schemas.microsoft.com/office/drawing/2014/main" id="{0F3BF9EE-AFA2-C169-AD5A-9E6C30FB8D43}"/>
              </a:ext>
            </a:extLst>
          </p:cNvPr>
          <p:cNvSpPr txBox="1">
            <a:spLocks/>
          </p:cNvSpPr>
          <p:nvPr/>
        </p:nvSpPr>
        <p:spPr>
          <a:xfrm>
            <a:off x="1032588" y="5181600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 fontScale="975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1" kern="1200" cap="none" spc="15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sl-SI" dirty="0"/>
              <a:t>…se zgodi marsikaj.</a:t>
            </a:r>
          </a:p>
        </p:txBody>
      </p:sp>
      <p:pic>
        <p:nvPicPr>
          <p:cNvPr id="7" name="VID_20220914_104908">
            <a:hlinkClick r:id="" action="ppaction://media"/>
            <a:extLst>
              <a:ext uri="{FF2B5EF4-FFF2-40B4-BE49-F238E27FC236}">
                <a16:creationId xmlns:a16="http://schemas.microsoft.com/office/drawing/2014/main" id="{13931A92-7604-1354-73FC-83EC0CB739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3455" y="1962378"/>
            <a:ext cx="6033796" cy="339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54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7803152-2C6C-8A2E-BA7D-E8EF344F2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/>
              <a:t>In to lahko delajo tudi učenci/dijaki</a:t>
            </a:r>
          </a:p>
        </p:txBody>
      </p:sp>
      <p:pic>
        <p:nvPicPr>
          <p:cNvPr id="5" name="Označba mesta vsebine 4" descr="Slika, ki vsebuje besede besedilo, elektronika, računalnik, prikaz&#10;&#10;Opis je samodejno ustvarjen">
            <a:extLst>
              <a:ext uri="{FF2B5EF4-FFF2-40B4-BE49-F238E27FC236}">
                <a16:creationId xmlns:a16="http://schemas.microsoft.com/office/drawing/2014/main" id="{38B54925-96DE-D29B-1D1A-D45306E83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3" y="2211354"/>
            <a:ext cx="4739951" cy="3554964"/>
          </a:xfrm>
        </p:spPr>
      </p:pic>
      <p:pic>
        <p:nvPicPr>
          <p:cNvPr id="7" name="Slika 6" descr="Slika, ki vsebuje besede besedilo, oseba, notranji, otrok&#10;&#10;Opis je samodejno ustvarjen">
            <a:extLst>
              <a:ext uri="{FF2B5EF4-FFF2-40B4-BE49-F238E27FC236}">
                <a16:creationId xmlns:a16="http://schemas.microsoft.com/office/drawing/2014/main" id="{E7B6997F-9FC3-67F2-085A-AAB0F3642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073" y="2085391"/>
            <a:ext cx="5075853" cy="380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7696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G_7864">
            <a:hlinkClick r:id="" action="ppaction://media"/>
            <a:extLst>
              <a:ext uri="{FF2B5EF4-FFF2-40B4-BE49-F238E27FC236}">
                <a16:creationId xmlns:a16="http://schemas.microsoft.com/office/drawing/2014/main" id="{33EF970E-D8D1-DC40-B930-00ED45548123}"/>
              </a:ext>
            </a:extLst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61113" y="2874963"/>
            <a:ext cx="5830887" cy="3278187"/>
          </a:xfrm>
        </p:spPr>
      </p:pic>
      <p:pic>
        <p:nvPicPr>
          <p:cNvPr id="6" name="IMG_7863">
            <a:hlinkClick r:id="" action="ppaction://media"/>
            <a:extLst>
              <a:ext uri="{FF2B5EF4-FFF2-40B4-BE49-F238E27FC236}">
                <a16:creationId xmlns:a16="http://schemas.microsoft.com/office/drawing/2014/main" id="{0C3923C6-4899-B19A-0636-FC5A26D4BBD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556" y="647876"/>
            <a:ext cx="5937963" cy="334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4593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sx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sx" id="{1E68EFA8-71D0-45B1-AE82-6F5D818F1F18}" vid="{A6753E61-A4D1-4BF3-A963-BE290FC86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osx</Template>
  <TotalTime>34</TotalTime>
  <Words>133</Words>
  <Application>Microsoft Office PowerPoint</Application>
  <PresentationFormat>Širokozaslonsko</PresentationFormat>
  <Paragraphs>16</Paragraphs>
  <Slides>6</Slides>
  <Notes>0</Notes>
  <HiddenSlides>0</HiddenSlides>
  <MMClips>3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6</vt:i4>
      </vt:variant>
    </vt:vector>
  </HeadingPairs>
  <TitlesOfParts>
    <vt:vector size="10" baseType="lpstr">
      <vt:lpstr>Calibri</vt:lpstr>
      <vt:lpstr>Constantia</vt:lpstr>
      <vt:lpstr>Wingdings 2</vt:lpstr>
      <vt:lpstr>osx</vt:lpstr>
      <vt:lpstr>Fizično računalništvo pri pouku fizike</vt:lpstr>
      <vt:lpstr>Od kod                                               do kam?</vt:lpstr>
      <vt:lpstr>Fizično – kaj je to?</vt:lpstr>
      <vt:lpstr>Ko združimo računalništvo in osnovno elektroniko…</vt:lpstr>
      <vt:lpstr>In to lahko delajo tudi učenci/dijaki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Fizično računalništvo pri pouku fizike</dc:title>
  <dc:creator>Roman Bobnarič</dc:creator>
  <cp:lastModifiedBy>Roman Bobnarič</cp:lastModifiedBy>
  <cp:revision>3</cp:revision>
  <dcterms:created xsi:type="dcterms:W3CDTF">2022-12-25T20:46:29Z</dcterms:created>
  <dcterms:modified xsi:type="dcterms:W3CDTF">2022-12-25T21:22:25Z</dcterms:modified>
</cp:coreProperties>
</file>