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0"/>
  </p:notesMasterIdLst>
  <p:sldIdLst>
    <p:sldId id="258" r:id="rId2"/>
    <p:sldId id="276" r:id="rId3"/>
    <p:sldId id="273" r:id="rId4"/>
    <p:sldId id="271" r:id="rId5"/>
    <p:sldId id="277" r:id="rId6"/>
    <p:sldId id="272" r:id="rId7"/>
    <p:sldId id="278" r:id="rId8"/>
    <p:sldId id="279" r:id="rId9"/>
    <p:sldId id="274" r:id="rId10"/>
    <p:sldId id="275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126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5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EBFDBA-1C6A-40B0-82A2-F60182E8D8C4}" type="datetimeFigureOut">
              <a:rPr lang="sl-SI" smtClean="0"/>
              <a:t>21. 08. 2018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923C3D-2E83-4F36-8FAD-ACC6427EC4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54228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21-Aug-18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21-Aug-18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21-Aug-18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21-Aug-18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21-Aug-18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21-Aug-18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21-Aug-18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21-Aug-18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21-Aug-18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21-Aug-18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21-Aug-18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21-Aug-18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21-Aug-18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21-Aug-18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21-Aug-18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21-Aug-18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21-Aug-18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21-Aug-18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igcse2018.sigcse.org/" TargetMode="External"/><Relationship Id="rId2" Type="http://schemas.openxmlformats.org/officeDocument/2006/relationships/hyperlink" Target="http://eatcs.org/beatcs/index.php/beatcs/article/view/52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canterbury.ac.nz/media/documents/oexp-engineering/BigIdeas-webdocument.pdf" TargetMode="External"/><Relationship Id="rId4" Type="http://schemas.openxmlformats.org/officeDocument/2006/relationships/hyperlink" Target="https://dl.acm.org/ft_gateway.cfm?id=3166087&amp;ftid=1950754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78402"/>
            <a:ext cx="9613861" cy="1080938"/>
          </a:xfrm>
        </p:spPr>
        <p:txBody>
          <a:bodyPr/>
          <a:lstStyle/>
          <a:p>
            <a:r>
              <a:rPr lang="en-US" dirty="0" smtClean="0"/>
              <a:t>"</a:t>
            </a:r>
            <a:r>
              <a:rPr lang="en-US" dirty="0" err="1"/>
              <a:t>S</a:t>
            </a:r>
            <a:r>
              <a:rPr lang="en-US" dirty="0" err="1" smtClean="0"/>
              <a:t>oučenje</a:t>
            </a:r>
            <a:r>
              <a:rPr lang="en-US" dirty="0" smtClean="0"/>
              <a:t>"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Študij</a:t>
            </a:r>
            <a:r>
              <a:rPr lang="en-US" dirty="0" smtClean="0"/>
              <a:t> </a:t>
            </a:r>
            <a:r>
              <a:rPr lang="en-US" dirty="0" err="1" smtClean="0"/>
              <a:t>člankov</a:t>
            </a:r>
            <a:r>
              <a:rPr lang="sl-SI" dirty="0" smtClean="0"/>
              <a:t> kot na primer: </a:t>
            </a:r>
          </a:p>
          <a:p>
            <a:endParaRPr lang="sl-SI" dirty="0"/>
          </a:p>
        </p:txBody>
      </p:sp>
      <p:sp>
        <p:nvSpPr>
          <p:cNvPr id="6" name="Rectangle 5"/>
          <p:cNvSpPr/>
          <p:nvPr/>
        </p:nvSpPr>
        <p:spPr>
          <a:xfrm>
            <a:off x="1289154" y="3352064"/>
            <a:ext cx="1058305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l-SI" sz="2800" dirty="0"/>
          </a:p>
          <a:p>
            <a:r>
              <a:rPr lang="sl-SI" sz="2800" dirty="0"/>
              <a:t>Tim Bell, Paul </a:t>
            </a:r>
            <a:r>
              <a:rPr lang="sl-SI" sz="2800" dirty="0" err="1"/>
              <a:t>Tymann</a:t>
            </a:r>
            <a:r>
              <a:rPr lang="sl-SI" sz="2800" dirty="0"/>
              <a:t>, </a:t>
            </a:r>
            <a:r>
              <a:rPr lang="sl-SI" sz="2800" dirty="0" err="1"/>
              <a:t>Amiram</a:t>
            </a:r>
            <a:r>
              <a:rPr lang="sl-SI" sz="2800" dirty="0"/>
              <a:t> </a:t>
            </a:r>
            <a:r>
              <a:rPr lang="sl-SI" sz="2800" dirty="0" err="1" smtClean="0"/>
              <a:t>Yehudai</a:t>
            </a:r>
            <a:r>
              <a:rPr lang="sl-SI" sz="2800" dirty="0" smtClean="0"/>
              <a:t>, </a:t>
            </a:r>
          </a:p>
          <a:p>
            <a:r>
              <a:rPr lang="sl-SI" sz="2800" dirty="0"/>
              <a:t> </a:t>
            </a:r>
            <a:r>
              <a:rPr lang="sl-SI" sz="2800" dirty="0" smtClean="0"/>
              <a:t>     </a:t>
            </a:r>
            <a:r>
              <a:rPr lang="sl-SI" sz="2800" i="1" dirty="0" smtClean="0"/>
              <a:t>The </a:t>
            </a:r>
            <a:r>
              <a:rPr lang="sl-SI" sz="2800" i="1" dirty="0"/>
              <a:t>Big </a:t>
            </a:r>
            <a:r>
              <a:rPr lang="sl-SI" sz="2800" i="1" dirty="0" err="1"/>
              <a:t>Ideas</a:t>
            </a:r>
            <a:r>
              <a:rPr lang="sl-SI" sz="2800" i="1" dirty="0"/>
              <a:t> in </a:t>
            </a:r>
            <a:r>
              <a:rPr lang="sl-SI" sz="2800" i="1" dirty="0" err="1"/>
              <a:t>Computer</a:t>
            </a:r>
            <a:r>
              <a:rPr lang="sl-SI" sz="2800" i="1" dirty="0"/>
              <a:t> </a:t>
            </a:r>
            <a:r>
              <a:rPr lang="sl-SI" sz="2800" i="1" dirty="0" err="1"/>
              <a:t>Science</a:t>
            </a:r>
            <a:r>
              <a:rPr lang="sl-SI" sz="2800" i="1" dirty="0"/>
              <a:t> for K-12 </a:t>
            </a:r>
            <a:r>
              <a:rPr lang="sl-SI" sz="2800" i="1" dirty="0" err="1"/>
              <a:t>Curricula</a:t>
            </a:r>
            <a:r>
              <a:rPr lang="sl-SI" sz="2800" i="1" dirty="0"/>
              <a:t> </a:t>
            </a:r>
            <a:r>
              <a:rPr lang="sl-SI" sz="2800" dirty="0" smtClean="0"/>
              <a:t>, </a:t>
            </a:r>
            <a:br>
              <a:rPr lang="sl-SI" sz="2800" dirty="0" smtClean="0"/>
            </a:br>
            <a:r>
              <a:rPr lang="sl-SI" sz="2800" dirty="0" smtClean="0"/>
              <a:t>      in The </a:t>
            </a:r>
            <a:r>
              <a:rPr lang="sl-SI" sz="2800" dirty="0" err="1"/>
              <a:t>Education</a:t>
            </a:r>
            <a:r>
              <a:rPr lang="sl-SI" sz="2800" dirty="0"/>
              <a:t> </a:t>
            </a:r>
            <a:r>
              <a:rPr lang="sl-SI" sz="2800" dirty="0" err="1"/>
              <a:t>Column</a:t>
            </a:r>
            <a:r>
              <a:rPr lang="sl-SI" sz="2800" dirty="0"/>
              <a:t> </a:t>
            </a:r>
            <a:r>
              <a:rPr lang="sl-SI" sz="2800" dirty="0" err="1"/>
              <a:t>by</a:t>
            </a:r>
            <a:r>
              <a:rPr lang="sl-SI" sz="2800" dirty="0"/>
              <a:t> Juraj </a:t>
            </a:r>
            <a:r>
              <a:rPr lang="sl-SI" sz="2800" dirty="0" err="1"/>
              <a:t>Hromkovic</a:t>
            </a:r>
            <a:endParaRPr lang="sl-SI" sz="2800" dirty="0"/>
          </a:p>
          <a:p>
            <a:endParaRPr lang="sl-SI" sz="2800" dirty="0"/>
          </a:p>
          <a:p>
            <a:endParaRPr lang="sl-SI" sz="2800" dirty="0"/>
          </a:p>
        </p:txBody>
      </p:sp>
    </p:spTree>
    <p:extLst>
      <p:ext uri="{BB962C8B-B14F-4D97-AF65-F5344CB8AC3E}">
        <p14:creationId xmlns:p14="http://schemas.microsoft.com/office/powerpoint/2010/main" val="1917430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VELIKE IDEJE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US" dirty="0"/>
              <a:t>Digital systems are designed by humans to serve human </a:t>
            </a:r>
            <a:r>
              <a:rPr lang="en-US" dirty="0" smtClean="0"/>
              <a:t>needs.</a:t>
            </a:r>
            <a:endParaRPr lang="sl-SI" dirty="0" smtClean="0"/>
          </a:p>
          <a:p>
            <a:pPr marL="514350" indent="-514350">
              <a:buFont typeface="+mj-lt"/>
              <a:buAutoNum type="arabicPeriod" startAt="6"/>
            </a:pPr>
            <a:r>
              <a:rPr lang="en-US" dirty="0" smtClean="0"/>
              <a:t>Digital </a:t>
            </a:r>
            <a:r>
              <a:rPr lang="en-US" dirty="0"/>
              <a:t>systems create virtual representations of natural and </a:t>
            </a:r>
            <a:r>
              <a:rPr lang="en-US" dirty="0" smtClean="0"/>
              <a:t>artificial</a:t>
            </a:r>
            <a:r>
              <a:rPr lang="sl-SI" dirty="0" smtClean="0"/>
              <a:t> </a:t>
            </a:r>
            <a:r>
              <a:rPr lang="en-US" dirty="0" smtClean="0"/>
              <a:t>phenomena.</a:t>
            </a:r>
            <a:endParaRPr lang="sl-SI" dirty="0" smtClean="0"/>
          </a:p>
          <a:p>
            <a:pPr marL="514350" indent="-514350">
              <a:buFont typeface="+mj-lt"/>
              <a:buAutoNum type="arabicPeriod" startAt="6"/>
            </a:pPr>
            <a:r>
              <a:rPr lang="en-US" dirty="0"/>
              <a:t>Protecting data and system resources is critical in digital systems</a:t>
            </a:r>
            <a:r>
              <a:rPr lang="en-US" dirty="0" smtClean="0"/>
              <a:t>.</a:t>
            </a:r>
            <a:endParaRPr lang="sl-SI" dirty="0" smtClean="0"/>
          </a:p>
          <a:p>
            <a:pPr marL="514350" indent="-514350">
              <a:buFont typeface="+mj-lt"/>
              <a:buAutoNum type="arabicPeriod" startAt="6"/>
            </a:pPr>
            <a:r>
              <a:rPr lang="en-US" dirty="0"/>
              <a:t>Time dependent operations in digital systems must be coordinated</a:t>
            </a:r>
            <a:r>
              <a:rPr lang="en-US" dirty="0" smtClean="0"/>
              <a:t>.</a:t>
            </a:r>
            <a:endParaRPr lang="sl-SI" dirty="0" smtClean="0"/>
          </a:p>
          <a:p>
            <a:pPr marL="514350" indent="-514350">
              <a:buFont typeface="+mj-lt"/>
              <a:buAutoNum type="arabicPeriod" startAt="6"/>
            </a:pPr>
            <a:r>
              <a:rPr lang="en-US" dirty="0"/>
              <a:t>Digital systems communicate with each other using protocols.</a:t>
            </a:r>
            <a:endParaRPr lang="sl-SI" dirty="0" smtClean="0"/>
          </a:p>
          <a:p>
            <a:pPr marL="514350" indent="-514350">
              <a:buFont typeface="+mj-lt"/>
              <a:buAutoNum type="arabicPeriod" startAt="6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342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Informacija je predstavljena v digitalni obliki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90219" y="2336873"/>
            <a:ext cx="6203963" cy="3599316"/>
          </a:xfrm>
        </p:spPr>
        <p:txBody>
          <a:bodyPr/>
          <a:lstStyle/>
          <a:p>
            <a:r>
              <a:rPr lang="sl-SI" dirty="0" smtClean="0"/>
              <a:t>Tekst, slika, video, zvok …</a:t>
            </a:r>
          </a:p>
          <a:p>
            <a:r>
              <a:rPr lang="sl-SI" dirty="0" smtClean="0"/>
              <a:t>Vse v obliki števk</a:t>
            </a:r>
          </a:p>
          <a:p>
            <a:r>
              <a:rPr lang="sl-SI" dirty="0" smtClean="0"/>
              <a:t>Ista strojna oprema za prikaz </a:t>
            </a:r>
            <a:r>
              <a:rPr lang="sl-SI" dirty="0" err="1" smtClean="0"/>
              <a:t>vs</a:t>
            </a:r>
            <a:r>
              <a:rPr lang="sl-SI" dirty="0" smtClean="0"/>
              <a:t>. analogne naprave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869" y="3304217"/>
            <a:ext cx="3750130" cy="2631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071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Informacija je predstavljena v digitalni obliki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Binarni sistem</a:t>
            </a:r>
          </a:p>
          <a:p>
            <a:r>
              <a:rPr lang="sl-SI" dirty="0" smtClean="0"/>
              <a:t>Možnost pomnjenja ogromnih količin informacij</a:t>
            </a:r>
          </a:p>
          <a:p>
            <a:r>
              <a:rPr lang="sl-SI" dirty="0" smtClean="0"/>
              <a:t>Tehnike za ravnanje z informacijami – jedro</a:t>
            </a:r>
          </a:p>
          <a:p>
            <a:r>
              <a:rPr lang="sl-SI" dirty="0" smtClean="0"/>
              <a:t>Reprezentacije – različne, nove …</a:t>
            </a:r>
          </a:p>
          <a:p>
            <a:r>
              <a:rPr lang="sl-SI" dirty="0" smtClean="0"/>
              <a:t>Shranjevanje podatkov – fizično – nujno obstajajo omejitve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48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Algoritmi + podatki = reševanje problemov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67433" y="2336873"/>
            <a:ext cx="7806812" cy="3599316"/>
          </a:xfrm>
        </p:spPr>
        <p:txBody>
          <a:bodyPr>
            <a:normAutofit fontScale="92500"/>
          </a:bodyPr>
          <a:lstStyle/>
          <a:p>
            <a:r>
              <a:rPr lang="sl-SI" dirty="0" smtClean="0"/>
              <a:t>Pojem algoritma: proces, ki s podatki rešuje določen problem -&gt; najkrajša pot na zemljevidu, spreminjanje svetlosti slike, primerjava dveh DNA …</a:t>
            </a:r>
          </a:p>
          <a:p>
            <a:r>
              <a:rPr lang="sl-SI" dirty="0" smtClean="0"/>
              <a:t>Uporaba korakov, ki jih računalnik zmore</a:t>
            </a:r>
          </a:p>
          <a:p>
            <a:r>
              <a:rPr lang="sl-SI" dirty="0" smtClean="0"/>
              <a:t>Zaporedje ukazov, vejitev, ponavljanje</a:t>
            </a:r>
          </a:p>
          <a:p>
            <a:pPr lvl="1"/>
            <a:r>
              <a:rPr lang="sl-SI" dirty="0" smtClean="0"/>
              <a:t>+ beri informacijo, izpiši informacijo in shrani podatke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127" y="2686510"/>
            <a:ext cx="3148573" cy="3104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87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Algoritmi + podatki = reševanje problemov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smtClean="0"/>
              <a:t>Statična predstavitev dinamičnega (morda tudi neskončnega) procesa</a:t>
            </a:r>
          </a:p>
          <a:p>
            <a:r>
              <a:rPr lang="sl-SI" dirty="0" smtClean="0"/>
              <a:t>Vrsta algoritma je odvisna (tudi) od načina hranjenja in organizacije podatkov [pod. </a:t>
            </a:r>
            <a:r>
              <a:rPr lang="sl-SI" dirty="0"/>
              <a:t>s</a:t>
            </a:r>
            <a:r>
              <a:rPr lang="sl-SI" dirty="0" smtClean="0"/>
              <a:t>trukture]</a:t>
            </a:r>
          </a:p>
          <a:p>
            <a:pPr lvl="1"/>
            <a:r>
              <a:rPr lang="sl-SI" dirty="0"/>
              <a:t>p</a:t>
            </a:r>
            <a:r>
              <a:rPr lang="sl-SI" dirty="0" smtClean="0"/>
              <a:t>rostorska / časovna učinkovitost</a:t>
            </a:r>
          </a:p>
          <a:p>
            <a:r>
              <a:rPr lang="sl-SI" dirty="0" smtClean="0"/>
              <a:t>Različni algoritmi za isti problem</a:t>
            </a:r>
          </a:p>
          <a:p>
            <a:r>
              <a:rPr lang="sl-SI" dirty="0" smtClean="0"/>
              <a:t>Pravilnost algoritma</a:t>
            </a:r>
          </a:p>
          <a:p>
            <a:r>
              <a:rPr lang="sl-SI" dirty="0" smtClean="0"/>
              <a:t>Rekurzija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719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Zmogljivosti algoritmov je možno modelirati in izračunati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7438" y="2283684"/>
            <a:ext cx="7653619" cy="4119911"/>
          </a:xfrm>
        </p:spPr>
        <p:txBody>
          <a:bodyPr/>
          <a:lstStyle/>
          <a:p>
            <a:r>
              <a:rPr lang="sl-SI" dirty="0"/>
              <a:t>č</a:t>
            </a:r>
            <a:r>
              <a:rPr lang="sl-SI" dirty="0" smtClean="0"/>
              <a:t>as / prostor</a:t>
            </a:r>
          </a:p>
          <a:p>
            <a:r>
              <a:rPr lang="sl-SI" dirty="0" smtClean="0"/>
              <a:t>Čas ni nujno proporcionalen velikosti vhodnih podatkov</a:t>
            </a:r>
          </a:p>
          <a:p>
            <a:r>
              <a:rPr lang="sl-SI" dirty="0" smtClean="0"/>
              <a:t>Pomembna ocena vnaprej, pred implementacijo</a:t>
            </a:r>
          </a:p>
          <a:p>
            <a:r>
              <a:rPr lang="sl-SI" dirty="0" smtClean="0"/>
              <a:t>Problemi eksponentna narave – "neobvladljivi"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587" y="2283684"/>
            <a:ext cx="3420351" cy="3109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458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Neizračunljivost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dirty="0" smtClean="0"/>
              <a:t>Problemi, za katere ni algoritma: Ustavitveni problem</a:t>
            </a:r>
          </a:p>
          <a:p>
            <a:r>
              <a:rPr lang="sl-SI" dirty="0" err="1" smtClean="0"/>
              <a:t>Neobladljivi</a:t>
            </a:r>
            <a:r>
              <a:rPr lang="sl-SI" dirty="0" smtClean="0"/>
              <a:t>: ne obstaja </a:t>
            </a:r>
            <a:r>
              <a:rPr lang="sl-SI" dirty="0" err="1" smtClean="0"/>
              <a:t>računlnik</a:t>
            </a:r>
            <a:r>
              <a:rPr lang="sl-SI" dirty="0" smtClean="0"/>
              <a:t>, ki bi jih izvedel, ko je problem "dovolj" velik</a:t>
            </a:r>
          </a:p>
          <a:p>
            <a:pPr lvl="1"/>
            <a:r>
              <a:rPr lang="sl-SI" dirty="0" smtClean="0"/>
              <a:t>Hevristični algoritmi (približna rešitev)</a:t>
            </a:r>
          </a:p>
          <a:p>
            <a:pPr lvl="1"/>
            <a:r>
              <a:rPr lang="sl-SI" dirty="0" smtClean="0"/>
              <a:t>"dobri v praksi"</a:t>
            </a:r>
          </a:p>
          <a:p>
            <a:r>
              <a:rPr lang="sl-SI" dirty="0" smtClean="0"/>
              <a:t>Algoritmi, za katere [NE]vemo, da </a:t>
            </a:r>
            <a:r>
              <a:rPr lang="sl-SI" dirty="0"/>
              <a:t>s</a:t>
            </a:r>
            <a:r>
              <a:rPr lang="sl-SI" dirty="0" smtClean="0"/>
              <a:t>o neobvladljivi</a:t>
            </a:r>
          </a:p>
          <a:p>
            <a:r>
              <a:rPr lang="sl-SI" dirty="0" smtClean="0"/>
              <a:t>P, NP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72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Izražanje v obliki primerni za računalnik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9896" y="2336873"/>
            <a:ext cx="6554286" cy="3599316"/>
          </a:xfrm>
        </p:spPr>
        <p:txBody>
          <a:bodyPr>
            <a:normAutofit fontScale="92500" lnSpcReduction="20000"/>
          </a:bodyPr>
          <a:lstStyle/>
          <a:p>
            <a:r>
              <a:rPr lang="sl-SI" dirty="0" smtClean="0"/>
              <a:t>Različni programski jeziki</a:t>
            </a:r>
          </a:p>
          <a:p>
            <a:r>
              <a:rPr lang="sl-SI" dirty="0" smtClean="0"/>
              <a:t>6 lastnosti</a:t>
            </a:r>
          </a:p>
          <a:p>
            <a:pPr lvl="1"/>
            <a:r>
              <a:rPr lang="sl-SI" dirty="0" smtClean="0"/>
              <a:t>Kontrolne strukture: zaporedje, vejitev, ponavljanje</a:t>
            </a:r>
          </a:p>
          <a:p>
            <a:pPr lvl="1"/>
            <a:r>
              <a:rPr lang="sl-SI" dirty="0" smtClean="0"/>
              <a:t>Delo s podatki: beri, piši, hrani</a:t>
            </a:r>
          </a:p>
          <a:p>
            <a:r>
              <a:rPr lang="sl-SI" dirty="0" smtClean="0"/>
              <a:t>Kreativnost: različni načini izražanja algoritmov</a:t>
            </a:r>
          </a:p>
          <a:p>
            <a:r>
              <a:rPr lang="sl-SI" dirty="0" smtClean="0"/>
              <a:t>Programi so v računalniku shranjeni kot podatki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894" y="2431556"/>
            <a:ext cx="3052953" cy="2506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07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še zadnjih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sl-SI" dirty="0" smtClean="0"/>
              <a:t>Digitalne sisteme načrtuje človek, da z njimi zadovoljuje človekove potrebe [navezava na psihologijo, sociologijo, fiziologijo]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/>
              <a:t>Digitalni sistemi – navidezna predstavitev </a:t>
            </a:r>
            <a:r>
              <a:rPr lang="sl-SI" dirty="0" err="1" smtClean="0"/>
              <a:t>baravnih</a:t>
            </a:r>
            <a:r>
              <a:rPr lang="sl-SI" dirty="0" smtClean="0"/>
              <a:t> in umetnik pojavov (simulacije, navidezni svetovi, navidezni računalniki)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/>
              <a:t>Varovanje podatkov je kritično za digitalne sisteme (orodja za enkripcijo, prepoznavanje vdorov, avtentikacija/avtorizacija)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/>
              <a:t>Usklajenost časovno </a:t>
            </a:r>
            <a:r>
              <a:rPr lang="sl-SI" dirty="0" err="1" smtClean="0"/>
              <a:t>sodvisnih</a:t>
            </a:r>
            <a:r>
              <a:rPr lang="sl-SI" dirty="0" smtClean="0"/>
              <a:t> operacij</a:t>
            </a:r>
          </a:p>
          <a:p>
            <a:pPr marL="514350" indent="-514350">
              <a:buFont typeface="+mj-lt"/>
              <a:buAutoNum type="arabicPeriod"/>
            </a:pPr>
            <a:r>
              <a:rPr lang="sl-SI" dirty="0" smtClean="0"/>
              <a:t>Digitalni sistemi komunicirajo preko protokolov</a:t>
            </a:r>
          </a:p>
          <a:p>
            <a:endParaRPr lang="sl-SI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14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Dostop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eatcs.org/beatcs/index.php/beatcs/article/view/521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Posnetek predavanja Tima Bella na </a:t>
            </a:r>
            <a:r>
              <a:rPr lang="en-US" u="sng" dirty="0">
                <a:hlinkClick r:id="rId3" tooltip="Conference Website"/>
              </a:rPr>
              <a:t>SIGCSE </a:t>
            </a:r>
            <a:r>
              <a:rPr lang="en-US" u="sng" dirty="0" smtClean="0">
                <a:hlinkClick r:id="rId3" tooltip="Conference Website"/>
              </a:rPr>
              <a:t>'18</a:t>
            </a:r>
            <a:r>
              <a:rPr lang="sl-SI" dirty="0" smtClean="0"/>
              <a:t>:</a:t>
            </a:r>
          </a:p>
          <a:p>
            <a:pPr marL="457200" lvl="1" indent="0">
              <a:buNone/>
            </a:pPr>
            <a:r>
              <a:rPr lang="sl-SI" dirty="0">
                <a:hlinkClick r:id="rId4"/>
              </a:rPr>
              <a:t>https://</a:t>
            </a:r>
            <a:r>
              <a:rPr lang="sl-SI" dirty="0" smtClean="0">
                <a:hlinkClick r:id="rId4"/>
              </a:rPr>
              <a:t>dl.acm.org/ft_gateway.cfm?id=3166087&amp;ftid=1950754</a:t>
            </a:r>
            <a:r>
              <a:rPr lang="sl-SI" dirty="0" smtClean="0"/>
              <a:t> (začne se okoli 20 minute) 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Delovno gradivo (razširjeno):</a:t>
            </a:r>
          </a:p>
          <a:p>
            <a:pPr marL="457200" lvl="1" indent="0">
              <a:buNone/>
            </a:pPr>
            <a:r>
              <a:rPr lang="en-US" dirty="0">
                <a:hlinkClick r:id="rId5"/>
              </a:rPr>
              <a:t>https://</a:t>
            </a:r>
            <a:r>
              <a:rPr lang="en-US" dirty="0" smtClean="0">
                <a:hlinkClick r:id="rId5"/>
              </a:rPr>
              <a:t>www.canterbury.ac.nz/media/documents/oexp-engineering/BigIdeas-webdocument.pdf</a:t>
            </a:r>
            <a:r>
              <a:rPr lang="sl-SI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30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Izhaja iz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0342" y="2156991"/>
            <a:ext cx="8253817" cy="359931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5400" dirty="0" smtClean="0"/>
              <a:t>the </a:t>
            </a:r>
            <a:r>
              <a:rPr lang="en-US" sz="5400" dirty="0"/>
              <a:t>key ideas that students should encounter in their </a:t>
            </a:r>
            <a:r>
              <a:rPr lang="sl-SI" sz="5400" dirty="0" smtClean="0"/>
              <a:t>---</a:t>
            </a:r>
            <a:r>
              <a:rPr lang="en-US" sz="5400" dirty="0" smtClean="0"/>
              <a:t> education</a:t>
            </a:r>
            <a:r>
              <a:rPr lang="sl-SI" sz="5400" dirty="0" smtClean="0"/>
              <a:t> </a:t>
            </a:r>
            <a:r>
              <a:rPr lang="en-US" sz="5400" dirty="0" smtClean="0"/>
              <a:t>to </a:t>
            </a:r>
            <a:r>
              <a:rPr lang="en-US" sz="5400" dirty="0"/>
              <a:t>enable them to understand, enjoy and marvel at the </a:t>
            </a:r>
            <a:r>
              <a:rPr lang="sl-SI" sz="5400" dirty="0" smtClean="0"/>
              <a:t>---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9802761" y="3303639"/>
            <a:ext cx="2123768" cy="95410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2800" dirty="0" smtClean="0"/>
              <a:t>RIN  ni nič "posebnega"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792528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Vpogled v nekaj </a:t>
            </a:r>
            <a:r>
              <a:rPr lang="sl-SI" dirty="0" smtClean="0"/>
              <a:t>trditev iz članka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Focusing on a big picture view of a subject makes it easier for teachers </a:t>
            </a:r>
            <a:r>
              <a:rPr lang="en-US" dirty="0" smtClean="0"/>
              <a:t>to</a:t>
            </a:r>
            <a:r>
              <a:rPr lang="sl-SI" dirty="0" smtClean="0"/>
              <a:t> </a:t>
            </a:r>
            <a:r>
              <a:rPr lang="en-US" dirty="0" smtClean="0"/>
              <a:t>understand </a:t>
            </a:r>
            <a:r>
              <a:rPr lang="en-US" dirty="0"/>
              <a:t>what the subject is </a:t>
            </a:r>
            <a:r>
              <a:rPr lang="en-US" dirty="0" smtClean="0"/>
              <a:t>about</a:t>
            </a:r>
            <a:endParaRPr lang="sl-SI" dirty="0" smtClean="0"/>
          </a:p>
          <a:p>
            <a:r>
              <a:rPr lang="en-US" dirty="0"/>
              <a:t>the plethora </a:t>
            </a:r>
            <a:r>
              <a:rPr lang="en-US" dirty="0" smtClean="0"/>
              <a:t>of</a:t>
            </a:r>
            <a:r>
              <a:rPr lang="sl-SI" dirty="0" smtClean="0"/>
              <a:t> </a:t>
            </a:r>
            <a:r>
              <a:rPr lang="en-US" dirty="0" smtClean="0"/>
              <a:t>introductory </a:t>
            </a:r>
            <a:r>
              <a:rPr lang="en-US" dirty="0"/>
              <a:t>coding websites might give the impression that programming is </a:t>
            </a:r>
            <a:r>
              <a:rPr lang="en-US" dirty="0" smtClean="0"/>
              <a:t>the</a:t>
            </a:r>
            <a:r>
              <a:rPr lang="sl-SI" dirty="0" smtClean="0"/>
              <a:t> </a:t>
            </a:r>
            <a:r>
              <a:rPr lang="en-US" dirty="0" smtClean="0"/>
              <a:t>only </a:t>
            </a:r>
            <a:r>
              <a:rPr lang="en-US" dirty="0"/>
              <a:t>topic of relevance in computer science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960077" y="3333135"/>
            <a:ext cx="2123768" cy="95410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2800" dirty="0" smtClean="0"/>
              <a:t>Pregled nad "poljem"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85954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concern amongst teachers as computer science appears in the curriculum is that things will change so fast that the curriculum will soon be out of </a:t>
            </a:r>
            <a:r>
              <a:rPr lang="en-US" dirty="0" smtClean="0"/>
              <a:t>date</a:t>
            </a:r>
            <a:endParaRPr lang="sl-SI" dirty="0" smtClean="0"/>
          </a:p>
          <a:p>
            <a:r>
              <a:rPr lang="en-US" dirty="0"/>
              <a:t>The big ideas for computing education should be stable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64594" y="4925962"/>
            <a:ext cx="2418735" cy="1384995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2800" dirty="0" smtClean="0"/>
              <a:t>Kar naprej nekaj novega …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9527458" y="5243691"/>
            <a:ext cx="2418735" cy="52322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2800" dirty="0" smtClean="0"/>
              <a:t>RIN včasih…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44911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085" y="753228"/>
            <a:ext cx="9613861" cy="1080938"/>
          </a:xfrm>
        </p:spPr>
        <p:txBody>
          <a:bodyPr>
            <a:normAutofit/>
          </a:bodyPr>
          <a:lstStyle/>
          <a:p>
            <a:r>
              <a:rPr lang="sl-SI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/>
              <a:t>big picture view of a subject, one that focuses on the big ideas of the </a:t>
            </a:r>
            <a:r>
              <a:rPr lang="en-US" dirty="0" smtClean="0"/>
              <a:t>subject,</a:t>
            </a:r>
            <a:r>
              <a:rPr lang="sl-SI" dirty="0" smtClean="0"/>
              <a:t> </a:t>
            </a:r>
            <a:r>
              <a:rPr lang="en-US" dirty="0" smtClean="0"/>
              <a:t>paints </a:t>
            </a:r>
            <a:r>
              <a:rPr lang="en-US" dirty="0"/>
              <a:t>a picture of a discipline with </a:t>
            </a:r>
            <a:r>
              <a:rPr lang="en-US" dirty="0" smtClean="0"/>
              <a:t>longevity</a:t>
            </a:r>
            <a:endParaRPr lang="sl-SI" dirty="0" smtClean="0"/>
          </a:p>
          <a:p>
            <a:r>
              <a:rPr lang="en-US" dirty="0"/>
              <a:t>The big ideas </a:t>
            </a:r>
            <a:r>
              <a:rPr lang="sl-SI" dirty="0" smtClean="0"/>
              <a:t>… (are) … </a:t>
            </a:r>
            <a:r>
              <a:rPr lang="en-US" dirty="0" smtClean="0"/>
              <a:t>ideas </a:t>
            </a:r>
            <a:r>
              <a:rPr lang="en-US" dirty="0"/>
              <a:t>that capture the </a:t>
            </a:r>
            <a:r>
              <a:rPr lang="en-US" dirty="0" smtClean="0"/>
              <a:t>essence</a:t>
            </a:r>
            <a:r>
              <a:rPr lang="sl-SI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</a:t>
            </a:r>
            <a:r>
              <a:rPr lang="en-US" dirty="0" smtClean="0"/>
              <a:t>discipline</a:t>
            </a:r>
            <a:endParaRPr lang="sl-SI" dirty="0" smtClean="0"/>
          </a:p>
          <a:p>
            <a:r>
              <a:rPr lang="en-US" dirty="0"/>
              <a:t>They should </a:t>
            </a:r>
            <a:r>
              <a:rPr lang="sl-SI" dirty="0" smtClean="0"/>
              <a:t>… </a:t>
            </a:r>
            <a:r>
              <a:rPr lang="en-US" dirty="0" smtClean="0"/>
              <a:t>not </a:t>
            </a:r>
            <a:r>
              <a:rPr lang="en-US" dirty="0"/>
              <a:t>focus on a specific technology. </a:t>
            </a:r>
            <a:endParaRPr lang="sl-SI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171768" y="5562947"/>
            <a:ext cx="2418735" cy="52322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2800" dirty="0" smtClean="0"/>
              <a:t>"tečaj Worda"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9227286" y="5562947"/>
            <a:ext cx="2418735" cy="954107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2800" dirty="0" smtClean="0"/>
              <a:t>HTML brez "ideje"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19955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i</a:t>
            </a:r>
            <a:r>
              <a:rPr lang="en-US" dirty="0"/>
              <a:t>s focused </a:t>
            </a:r>
            <a:r>
              <a:rPr lang="sl-SI" dirty="0"/>
              <a:t>…</a:t>
            </a:r>
            <a:r>
              <a:rPr lang="en-US" dirty="0"/>
              <a:t> on what a younger student should take away from their education, regardless of whether they will </a:t>
            </a:r>
            <a:r>
              <a:rPr lang="en-US" dirty="0" err="1"/>
              <a:t>specialise</a:t>
            </a:r>
            <a:r>
              <a:rPr lang="en-US" dirty="0"/>
              <a:t> in the subject, or use the knowledge to be a more informed citizen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34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sl-SI" sz="4000" dirty="0" smtClean="0"/>
              <a:t>t</a:t>
            </a:r>
            <a:r>
              <a:rPr lang="en-US" sz="4000" dirty="0" smtClean="0"/>
              <a:t>he </a:t>
            </a:r>
            <a:r>
              <a:rPr lang="en-US" sz="4000" dirty="0"/>
              <a:t>ideas don’t necessarily reflect the weight that might be given to a topic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207622" y="2711592"/>
            <a:ext cx="2502597" cy="523220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2800" dirty="0" smtClean="0"/>
              <a:t>programiranje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42453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VELIKE IDEJE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Information is represented in digital form</a:t>
            </a:r>
            <a:r>
              <a:rPr lang="en-US" dirty="0" smtClean="0"/>
              <a:t>.</a:t>
            </a:r>
            <a:endParaRPr lang="sl-SI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Algorithms interact with data to solve computational problems</a:t>
            </a:r>
            <a:r>
              <a:rPr lang="en-US" dirty="0" smtClean="0"/>
              <a:t>.</a:t>
            </a:r>
            <a:endParaRPr lang="sl-SI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performance of algorithms can be modelled and </a:t>
            </a:r>
            <a:r>
              <a:rPr lang="en-US" dirty="0" smtClean="0"/>
              <a:t>evaluated</a:t>
            </a:r>
            <a:endParaRPr lang="sl-SI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Some computational problems cannot be solved by </a:t>
            </a:r>
            <a:r>
              <a:rPr lang="en-US" dirty="0" smtClean="0"/>
              <a:t>algorithms.</a:t>
            </a:r>
            <a:endParaRPr lang="sl-SI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Programs </a:t>
            </a:r>
            <a:r>
              <a:rPr lang="en-US" dirty="0"/>
              <a:t>express algorithms and data in a form that can be </a:t>
            </a:r>
            <a:r>
              <a:rPr lang="en-US" dirty="0" smtClean="0"/>
              <a:t>implemented</a:t>
            </a:r>
            <a:r>
              <a:rPr lang="sl-SI" dirty="0" smtClean="0"/>
              <a:t> </a:t>
            </a:r>
            <a:r>
              <a:rPr lang="en-US" dirty="0" smtClean="0"/>
              <a:t>on </a:t>
            </a:r>
            <a:r>
              <a:rPr lang="en-US" dirty="0"/>
              <a:t>a computer.</a:t>
            </a:r>
          </a:p>
        </p:txBody>
      </p:sp>
    </p:spTree>
    <p:extLst>
      <p:ext uri="{BB962C8B-B14F-4D97-AF65-F5344CB8AC3E}">
        <p14:creationId xmlns:p14="http://schemas.microsoft.com/office/powerpoint/2010/main" val="1625026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135</Template>
  <TotalTime>168</TotalTime>
  <Words>758</Words>
  <Application>Microsoft Office PowerPoint</Application>
  <PresentationFormat>Widescreen</PresentationFormat>
  <Paragraphs>94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Trebuchet MS</vt:lpstr>
      <vt:lpstr>Berlin</vt:lpstr>
      <vt:lpstr>"Součenje"</vt:lpstr>
      <vt:lpstr>Dostop</vt:lpstr>
      <vt:lpstr>Izhaja iz </vt:lpstr>
      <vt:lpstr>Vpogled v nekaj trditev iz članka</vt:lpstr>
      <vt:lpstr>…</vt:lpstr>
      <vt:lpstr>…</vt:lpstr>
      <vt:lpstr>is focused … on what a younger student should take away from their education, regardless of whether they will specialise in the subject, or use the knowledge to be a more informed citizen </vt:lpstr>
      <vt:lpstr>PowerPoint Presentation</vt:lpstr>
      <vt:lpstr>VELIKE IDEJE</vt:lpstr>
      <vt:lpstr>VELIKE IDEJE</vt:lpstr>
      <vt:lpstr>Informacija je predstavljena v digitalni obliki</vt:lpstr>
      <vt:lpstr>Informacija je predstavljena v digitalni obliki</vt:lpstr>
      <vt:lpstr>Algoritmi + podatki = reševanje problemov</vt:lpstr>
      <vt:lpstr>Algoritmi + podatki = reševanje problemov</vt:lpstr>
      <vt:lpstr>Zmogljivosti algoritmov je možno modelirati in izračunati</vt:lpstr>
      <vt:lpstr>Neizračunljivost</vt:lpstr>
      <vt:lpstr>Izražanje v obliki primerni za računalnik</vt:lpstr>
      <vt:lpstr>In še zadnjih 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SKUPNOST</dc:title>
  <dc:creator>Matija Lokar</dc:creator>
  <cp:lastModifiedBy>Matija Lokar</cp:lastModifiedBy>
  <cp:revision>21</cp:revision>
  <dcterms:created xsi:type="dcterms:W3CDTF">2018-03-22T14:31:27Z</dcterms:created>
  <dcterms:modified xsi:type="dcterms:W3CDTF">2018-08-21T13:42:07Z</dcterms:modified>
</cp:coreProperties>
</file>