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7"/>
  </p:notesMasterIdLst>
  <p:sldIdLst>
    <p:sldId id="256" r:id="rId2"/>
    <p:sldId id="286" r:id="rId3"/>
    <p:sldId id="304" r:id="rId4"/>
    <p:sldId id="305" r:id="rId5"/>
    <p:sldId id="287" r:id="rId6"/>
    <p:sldId id="289" r:id="rId7"/>
    <p:sldId id="290" r:id="rId8"/>
    <p:sldId id="294" r:id="rId9"/>
    <p:sldId id="306" r:id="rId10"/>
    <p:sldId id="291" r:id="rId11"/>
    <p:sldId id="288" r:id="rId12"/>
    <p:sldId id="307" r:id="rId13"/>
    <p:sldId id="308" r:id="rId14"/>
    <p:sldId id="309" r:id="rId15"/>
    <p:sldId id="310" r:id="rId16"/>
    <p:sldId id="292" r:id="rId17"/>
    <p:sldId id="293" r:id="rId18"/>
    <p:sldId id="303" r:id="rId19"/>
    <p:sldId id="297" r:id="rId20"/>
    <p:sldId id="295" r:id="rId21"/>
    <p:sldId id="299" r:id="rId22"/>
    <p:sldId id="298" r:id="rId23"/>
    <p:sldId id="301" r:id="rId24"/>
    <p:sldId id="302" r:id="rId25"/>
    <p:sldId id="30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FFE4B3"/>
    <a:srgbClr val="FFAD19"/>
    <a:srgbClr val="CC8300"/>
    <a:srgbClr val="FFB3BE"/>
    <a:srgbClr val="FFCCCC"/>
    <a:srgbClr val="3A1D00"/>
    <a:srgbClr val="D93F01"/>
    <a:srgbClr val="0099FF"/>
    <a:srgbClr val="EE00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97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006FA-46D9-48E5-A8FF-59EF1551E5C1}" type="datetimeFigureOut">
              <a:rPr lang="en-US" smtClean="0"/>
              <a:t>21-Aug-18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4E1FD-BB13-4DDE-91F6-B3FE35543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91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1" t="23151" r="18767" b="34303"/>
          <a:stretch/>
        </p:blipFill>
        <p:spPr>
          <a:xfrm>
            <a:off x="3607723" y="1807362"/>
            <a:ext cx="5536277" cy="5050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21-Aug-18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176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21-Aug-18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831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21-Aug-18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0408" y="3101616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611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609597"/>
            <a:ext cx="7210394" cy="3592750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16"/>
            <a:ext cx="7210394" cy="1090789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21-Aug-18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11616"/>
            <a:ext cx="865613" cy="1090789"/>
          </a:xfrm>
        </p:spPr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15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1" t="23151" r="18767" b="34303"/>
          <a:stretch/>
        </p:blipFill>
        <p:spPr>
          <a:xfrm>
            <a:off x="7188431" y="24938"/>
            <a:ext cx="1882833" cy="17176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21-Aug-18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21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21-Aug-18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88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21-Aug-18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099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21-Aug-18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34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21-Aug-18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71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21-Aug-18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1" t="23151" r="18767" b="34303"/>
          <a:stretch/>
        </p:blipFill>
        <p:spPr>
          <a:xfrm>
            <a:off x="7188431" y="24938"/>
            <a:ext cx="1882833" cy="171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951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21-Aug-18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42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21-Aug-18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101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21-Aug-18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33180" y="6638105"/>
            <a:ext cx="610820" cy="219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272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edtechmagazine.com/k12/article/2018/04/The-2018-Honor-Roll-EdTechs-Must-Read-K-12-IT-Blog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pd4cs.org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teachthought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csteachingtips.org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acm.si/ucitelji/novice" TargetMode="External"/><Relationship Id="rId2" Type="http://schemas.openxmlformats.org/officeDocument/2006/relationships/hyperlink" Target="https://www.acm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steachers.org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igcse.org/sigcse/events/iticse" TargetMode="External"/><Relationship Id="rId2" Type="http://schemas.openxmlformats.org/officeDocument/2006/relationships/hyperlink" Target="https://sigcse.org/sigcs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igcse.org/sigcse/events/ice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inroads.acm.org/" TargetMode="External"/><Relationship Id="rId2" Type="http://schemas.openxmlformats.org/officeDocument/2006/relationships/hyperlink" Target="https://sigcse.org/sigcse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elloworld.raspberrypi.org/" TargetMode="External"/><Relationship Id="rId4" Type="http://schemas.openxmlformats.org/officeDocument/2006/relationships/hyperlink" Target="https://inroads.acm.org/article.cfm?aid=3152433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igcse.org/sigcse/resources/publish" TargetMode="External"/><Relationship Id="rId2" Type="http://schemas.openxmlformats.org/officeDocument/2006/relationships/hyperlink" Target="https://sigcse.org/sigcs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roads.acm.org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sigcse.org/sigcse/events/icer" TargetMode="External"/><Relationship Id="rId2" Type="http://schemas.openxmlformats.org/officeDocument/2006/relationships/hyperlink" Target="https://sigcse.org/sigcse/events/itics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l.acm.org/" TargetMode="External"/><Relationship Id="rId5" Type="http://schemas.openxmlformats.org/officeDocument/2006/relationships/hyperlink" Target="http://www.informatikdidaktik.de/wipsce2018" TargetMode="External"/><Relationship Id="rId4" Type="http://schemas.openxmlformats.org/officeDocument/2006/relationships/hyperlink" Target="http://issep2018t.ipo.spb.ru/index.php?id=1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cs.aalto.fi/LeTech/" TargetMode="External"/><Relationship Id="rId2" Type="http://schemas.openxmlformats.org/officeDocument/2006/relationships/hyperlink" Target="https://sigcse.org/sigcs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roads.acm.org/" TargetMode="External"/><Relationship Id="rId5" Type="http://schemas.openxmlformats.org/officeDocument/2006/relationships/hyperlink" Target="https://onlinelibrary.wiley.com/doi/abs/10.1002/smr.1924" TargetMode="External"/><Relationship Id="rId4" Type="http://schemas.openxmlformats.org/officeDocument/2006/relationships/hyperlink" Target="https://scholar.google.fi/scholar?oi=bibs&amp;cluster=14322269124631697419&amp;btnI=1&amp;hl=s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c.gatech.edu/~mark.guzdial/" TargetMode="External"/><Relationship Id="rId2" Type="http://schemas.openxmlformats.org/officeDocument/2006/relationships/hyperlink" Target="https://computinged.wordpres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putinged.wordpress.com/2017/10/18/why-should-we-teach-programming-hint-its-not-to-learn-problem-solving/" TargetMode="External"/><Relationship Id="rId5" Type="http://schemas.openxmlformats.org/officeDocument/2006/relationships/hyperlink" Target="https://computinged.wordpress.com/2018/06/15/are-you-talking-to-me-interaction-between-teachers-and-researchers-around-evidence-truth-and-decision-making/" TargetMode="External"/><Relationship Id="rId4" Type="http://schemas.openxmlformats.org/officeDocument/2006/relationships/hyperlink" Target="https://computinged.wordpress.com/2014/10/15/we-need-to-fix-the-computer-science-teaching-proble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thompson.net/resume/default.html" TargetMode="External"/><Relationship Id="rId2" Type="http://schemas.openxmlformats.org/officeDocument/2006/relationships/hyperlink" Target="http://blog.acthompson.ne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log.acthompson.net/2012/12/programming-with-blocks.html" TargetMode="External"/><Relationship Id="rId4" Type="http://schemas.openxmlformats.org/officeDocument/2006/relationships/hyperlink" Target="http://blog.acthompson.net/2018/04/how-to-teach-computer-science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eacher.wordpress.com/2018/04/09/learn-to-code-online-making-waves-with-code-combat/" TargetMode="External"/><Relationship Id="rId2" Type="http://schemas.openxmlformats.org/officeDocument/2006/relationships/hyperlink" Target="https://digiteacher.wordpres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igiteacher.wordpress.com/2018/05/18/five-strategies-to-avoid-digital-distraction-in-the-classro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bits-and-behavior/a-parenting-guide-to-cs-learning-f87867ce1470" TargetMode="External"/><Relationship Id="rId2" Type="http://schemas.openxmlformats.org/officeDocument/2006/relationships/hyperlink" Target="https://medium.com/bits-and-behavior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dium.com/bits-and-behavior/why-learn-to-code-113810a89491" TargetMode="External"/><Relationship Id="rId4" Type="http://schemas.openxmlformats.org/officeDocument/2006/relationships/hyperlink" Target="https://medium.com/bits-and-behavior/why-people-shouldnt-learn-to-code-1aaa43c31c9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61855" y="1749245"/>
            <a:ext cx="8246070" cy="1527050"/>
          </a:xfrm>
        </p:spPr>
        <p:txBody>
          <a:bodyPr>
            <a:noAutofit/>
          </a:bodyPr>
          <a:lstStyle/>
          <a:p>
            <a:r>
              <a:rPr lang="sl-SI" sz="8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ZANIMIVA GRADIVA</a:t>
            </a:r>
            <a:endParaRPr lang="en-US" sz="8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9540" y="2970885"/>
            <a:ext cx="6108200" cy="916230"/>
          </a:xfrm>
        </p:spPr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The 2018 Honor Roll: </a:t>
            </a:r>
            <a:r>
              <a:rPr lang="en-US" dirty="0" err="1">
                <a:hlinkClick r:id="rId2"/>
              </a:rPr>
              <a:t>EdTech’s</a:t>
            </a:r>
            <a:r>
              <a:rPr lang="en-US" dirty="0">
                <a:hlinkClick r:id="rId2"/>
              </a:rPr>
              <a:t> Must-Read K-12 IT Blogs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788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PORTALI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86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http://www.pd4cs.org</a:t>
            </a:r>
            <a:r>
              <a:rPr lang="en-US" dirty="0" smtClean="0">
                <a:hlinkClick r:id="rId2"/>
              </a:rPr>
              <a:t>/</a:t>
            </a:r>
            <a:r>
              <a:rPr lang="sl-SI" dirty="0" smtClean="0"/>
              <a:t>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75684" y="1825625"/>
            <a:ext cx="379263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625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https://www.teachthought.com</a:t>
            </a:r>
            <a:r>
              <a:rPr lang="en-US" dirty="0" smtClean="0">
                <a:hlinkClick r:id="rId2"/>
              </a:rPr>
              <a:t>/</a:t>
            </a:r>
            <a:r>
              <a:rPr lang="sl-SI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04429" y="1825625"/>
            <a:ext cx="633514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249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http://csteachingtips.org</a:t>
            </a:r>
            <a:r>
              <a:rPr lang="en-US" dirty="0" smtClean="0">
                <a:hlinkClick r:id="rId2"/>
              </a:rPr>
              <a:t>/</a:t>
            </a:r>
            <a:r>
              <a:rPr lang="sl-SI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47046" y="1825625"/>
            <a:ext cx="664990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40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ORGANIZACIJE/SKUPNOSTI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61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b="1" dirty="0" smtClean="0"/>
              <a:t>CSTA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6835" y="1443835"/>
            <a:ext cx="6260905" cy="4886559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Povezava z </a:t>
            </a:r>
            <a:r>
              <a:rPr lang="sl-SI" dirty="0" smtClean="0">
                <a:hlinkClick r:id="rId2"/>
              </a:rPr>
              <a:t>ACM</a:t>
            </a:r>
            <a:endParaRPr lang="sl-SI" dirty="0" smtClean="0"/>
          </a:p>
          <a:p>
            <a:pPr marL="400050" lvl="1" indent="0">
              <a:buNone/>
            </a:pPr>
            <a:r>
              <a:rPr lang="sl-SI" dirty="0" smtClean="0">
                <a:hlinkClick r:id="rId3"/>
              </a:rPr>
              <a:t>ACM Slovenija</a:t>
            </a:r>
            <a:endParaRPr lang="en-US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en-US" dirty="0" smtClean="0"/>
              <a:t>CSTA's </a:t>
            </a:r>
            <a:r>
              <a:rPr lang="en-US" dirty="0"/>
              <a:t>mission is to empower, engage and advocate for K-12 CS teachers worldwide. </a:t>
            </a:r>
            <a:endParaRPr lang="sl-SI" sz="2000" dirty="0" smtClean="0"/>
          </a:p>
          <a:p>
            <a:endParaRPr lang="sl-SI" sz="2000" dirty="0" smtClean="0">
              <a:hlinkClick r:id="rId4"/>
            </a:endParaRPr>
          </a:p>
          <a:p>
            <a:pPr marL="0" indent="0">
              <a:buNone/>
            </a:pPr>
            <a:r>
              <a:rPr lang="en-US" sz="2000" dirty="0" smtClean="0">
                <a:hlinkClick r:id="rId4"/>
              </a:rPr>
              <a:t>https</a:t>
            </a:r>
            <a:r>
              <a:rPr lang="en-US" sz="2000" dirty="0">
                <a:hlinkClick r:id="rId4"/>
              </a:rPr>
              <a:t>://www.csteachers.org</a:t>
            </a:r>
            <a:r>
              <a:rPr lang="en-US" sz="2000" dirty="0" smtClean="0">
                <a:hlinkClick r:id="rId4"/>
              </a:rPr>
              <a:t>/</a:t>
            </a:r>
            <a:r>
              <a:rPr lang="sl-SI" sz="2000" dirty="0" smtClean="0"/>
              <a:t> </a:t>
            </a:r>
          </a:p>
          <a:p>
            <a:pPr marL="0" indent="0">
              <a:buNone/>
            </a:pPr>
            <a:endParaRPr lang="sl-SI" sz="2000" dirty="0"/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041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871" y="491695"/>
            <a:ext cx="7886700" cy="1325563"/>
          </a:xfrm>
        </p:spPr>
        <p:txBody>
          <a:bodyPr/>
          <a:lstStyle/>
          <a:p>
            <a:r>
              <a:rPr lang="sl-SI" dirty="0" err="1" smtClean="0"/>
              <a:t>Computing</a:t>
            </a:r>
            <a:r>
              <a:rPr lang="sl-SI" dirty="0" smtClean="0"/>
              <a:t> at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7900" y="1367868"/>
            <a:ext cx="6108199" cy="122164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To promote and support excellence in computer science </a:t>
            </a:r>
            <a:r>
              <a:rPr lang="en-US" b="1" dirty="0" smtClean="0"/>
              <a:t>education</a:t>
            </a:r>
            <a:endParaRPr lang="sl-SI" b="1" dirty="0" smtClean="0"/>
          </a:p>
          <a:p>
            <a:pPr marL="0" indent="0">
              <a:buNone/>
            </a:pPr>
            <a:endParaRPr lang="sl-SI" b="1" dirty="0" smtClean="0"/>
          </a:p>
          <a:p>
            <a:pPr marL="0" indent="0">
              <a:buNone/>
            </a:pPr>
            <a:endParaRPr lang="sl-SI" b="1" dirty="0"/>
          </a:p>
          <a:p>
            <a:pPr marL="0" indent="0">
              <a:buNone/>
            </a:pPr>
            <a:endParaRPr lang="sl-SI" b="1" dirty="0" smtClean="0"/>
          </a:p>
          <a:p>
            <a:pPr marL="0" indent="0">
              <a:buNone/>
            </a:pPr>
            <a:endParaRPr lang="sl-SI" b="1" dirty="0"/>
          </a:p>
          <a:p>
            <a:pPr marL="0" indent="0">
              <a:buNone/>
            </a:pPr>
            <a:endParaRPr lang="sl-SI" dirty="0" smtClean="0"/>
          </a:p>
          <a:p>
            <a:endParaRPr lang="en-US" dirty="0"/>
          </a:p>
        </p:txBody>
      </p:sp>
      <p:pic>
        <p:nvPicPr>
          <p:cNvPr id="1028" name="Picture 4" descr="Logo_a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0" y="96847"/>
            <a:ext cx="280987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310" y="2665476"/>
            <a:ext cx="3240025" cy="21122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7165" y="2428078"/>
            <a:ext cx="2303412" cy="439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73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Skupnost "kot se šika"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540" y="1690689"/>
            <a:ext cx="5479642" cy="487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749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55" y="222195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Special Interest Group on Computer Science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>
              <a:hlinkClick r:id="rId2"/>
            </a:endParaRPr>
          </a:p>
          <a:p>
            <a:r>
              <a:rPr lang="sl-SI" dirty="0" smtClean="0"/>
              <a:t>ACM</a:t>
            </a:r>
            <a:endParaRPr lang="sl-SI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://sigcse.org/sigcse</a:t>
            </a:r>
            <a:r>
              <a:rPr lang="en-US" dirty="0" smtClean="0">
                <a:hlinkClick r:id="rId2"/>
              </a:rPr>
              <a:t>/</a:t>
            </a:r>
            <a:endParaRPr lang="sl-SI" dirty="0" smtClean="0"/>
          </a:p>
          <a:p>
            <a:endParaRPr lang="sl-SI" dirty="0"/>
          </a:p>
          <a:p>
            <a:r>
              <a:rPr lang="sl-SI" dirty="0" smtClean="0"/>
              <a:t>Konferenci </a:t>
            </a:r>
            <a:r>
              <a:rPr lang="sl-SI" dirty="0" err="1" smtClean="0">
                <a:hlinkClick r:id="rId3"/>
              </a:rPr>
              <a:t>ITiCSE</a:t>
            </a:r>
            <a:r>
              <a:rPr lang="sl-SI" dirty="0" smtClean="0"/>
              <a:t> in </a:t>
            </a:r>
            <a:r>
              <a:rPr lang="sl-SI" dirty="0" smtClean="0">
                <a:hlinkClick r:id="rId4"/>
              </a:rPr>
              <a:t>ICER</a:t>
            </a:r>
            <a:endParaRPr lang="sl-SI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844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Osebni izbor Matija Lokar za NAPOJ3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372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ČLANKI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58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KONFERENCE/ZNANSTVENE REVIJE/REVIJE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26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Strokovne </a:t>
            </a:r>
            <a:r>
              <a:rPr lang="sl-SI" dirty="0" smtClean="0"/>
              <a:t>revije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l-SI" dirty="0" smtClean="0">
              <a:hlinkClick r:id="rId2"/>
            </a:endParaRPr>
          </a:p>
          <a:p>
            <a:r>
              <a:rPr lang="sl-SI" dirty="0" smtClean="0">
                <a:hlinkClick r:id="rId3"/>
              </a:rPr>
              <a:t>ACM </a:t>
            </a:r>
            <a:r>
              <a:rPr lang="sl-SI" dirty="0" err="1" smtClean="0">
                <a:hlinkClick r:id="rId3"/>
              </a:rPr>
              <a:t>Inroads</a:t>
            </a:r>
            <a:endParaRPr lang="sl-SI" dirty="0" smtClean="0"/>
          </a:p>
          <a:p>
            <a:pPr lvl="1"/>
            <a:r>
              <a:rPr lang="sl-SI" dirty="0" err="1" smtClean="0">
                <a:hlinkClick r:id="rId4"/>
              </a:rPr>
              <a:t>Portnoff</a:t>
            </a:r>
            <a:r>
              <a:rPr lang="sl-SI" dirty="0" smtClean="0">
                <a:hlinkClick r:id="rId4"/>
              </a:rPr>
              <a:t>, The </a:t>
            </a:r>
            <a:r>
              <a:rPr lang="sl-SI" dirty="0" err="1" smtClean="0">
                <a:hlinkClick r:id="rId4"/>
              </a:rPr>
              <a:t>Introductory</a:t>
            </a:r>
            <a:r>
              <a:rPr lang="sl-SI" dirty="0" smtClean="0">
                <a:hlinkClick r:id="rId4"/>
              </a:rPr>
              <a:t> </a:t>
            </a:r>
            <a:r>
              <a:rPr lang="sl-SI" dirty="0" err="1" smtClean="0">
                <a:hlinkClick r:id="rId4"/>
              </a:rPr>
              <a:t>Computer</a:t>
            </a:r>
            <a:r>
              <a:rPr lang="sl-SI" dirty="0" smtClean="0">
                <a:hlinkClick r:id="rId4"/>
              </a:rPr>
              <a:t> </a:t>
            </a:r>
            <a:r>
              <a:rPr lang="sl-SI" dirty="0" err="1" smtClean="0">
                <a:hlinkClick r:id="rId4"/>
              </a:rPr>
              <a:t>Programming</a:t>
            </a:r>
            <a:r>
              <a:rPr lang="sl-SI" dirty="0" smtClean="0">
                <a:hlinkClick r:id="rId4"/>
              </a:rPr>
              <a:t> </a:t>
            </a:r>
            <a:r>
              <a:rPr lang="sl-SI" dirty="0" err="1" smtClean="0">
                <a:hlinkClick r:id="rId4"/>
              </a:rPr>
              <a:t>course</a:t>
            </a:r>
            <a:r>
              <a:rPr lang="sl-SI" dirty="0" smtClean="0">
                <a:hlinkClick r:id="rId4"/>
              </a:rPr>
              <a:t> is First and </a:t>
            </a:r>
            <a:r>
              <a:rPr lang="sl-SI" dirty="0" err="1" smtClean="0">
                <a:hlinkClick r:id="rId4"/>
              </a:rPr>
              <a:t>Foremost</a:t>
            </a:r>
            <a:r>
              <a:rPr lang="sl-SI" dirty="0" smtClean="0">
                <a:hlinkClick r:id="rId4"/>
              </a:rPr>
              <a:t> a LANGUAGE </a:t>
            </a:r>
            <a:r>
              <a:rPr lang="sl-SI" dirty="0" err="1" smtClean="0">
                <a:hlinkClick r:id="rId4"/>
              </a:rPr>
              <a:t>Course</a:t>
            </a:r>
            <a:endParaRPr lang="sl-SI" dirty="0" smtClean="0"/>
          </a:p>
          <a:p>
            <a:r>
              <a:rPr lang="sl-SI" dirty="0" smtClean="0"/>
              <a:t>Revija </a:t>
            </a:r>
            <a:r>
              <a:rPr lang="sl-SI" dirty="0" smtClean="0">
                <a:hlinkClick r:id="rId5"/>
              </a:rPr>
              <a:t>Hello World </a:t>
            </a:r>
            <a:endParaRPr lang="sl-SI" dirty="0" smtClean="0"/>
          </a:p>
          <a:p>
            <a:pPr lvl="1"/>
            <a:r>
              <a:rPr lang="sl-SI" dirty="0"/>
              <a:t>HW5: New </a:t>
            </a:r>
            <a:r>
              <a:rPr lang="sl-SI" dirty="0" err="1"/>
              <a:t>times</a:t>
            </a:r>
            <a:r>
              <a:rPr lang="sl-SI" dirty="0"/>
              <a:t> </a:t>
            </a:r>
            <a:r>
              <a:rPr lang="sl-SI" dirty="0" err="1"/>
              <a:t>demand</a:t>
            </a:r>
            <a:r>
              <a:rPr lang="sl-SI" dirty="0"/>
              <a:t> </a:t>
            </a:r>
            <a:r>
              <a:rPr lang="sl-SI" dirty="0" err="1"/>
              <a:t>new</a:t>
            </a:r>
            <a:r>
              <a:rPr lang="sl-SI" dirty="0"/>
              <a:t> </a:t>
            </a:r>
            <a:r>
              <a:rPr lang="sl-SI" dirty="0" err="1"/>
              <a:t>educational</a:t>
            </a:r>
            <a:r>
              <a:rPr lang="sl-SI" dirty="0"/>
              <a:t> </a:t>
            </a:r>
            <a:r>
              <a:rPr lang="sl-SI" dirty="0" err="1"/>
              <a:t>approaches</a:t>
            </a:r>
            <a:r>
              <a:rPr lang="sl-SI" dirty="0"/>
              <a:t> (56-57)</a:t>
            </a:r>
          </a:p>
          <a:p>
            <a:pPr lvl="1"/>
            <a:r>
              <a:rPr lang="sl-SI" dirty="0"/>
              <a:t>HW5: </a:t>
            </a:r>
            <a:r>
              <a:rPr lang="sl-SI" dirty="0" err="1"/>
              <a:t>Flow</a:t>
            </a:r>
            <a:r>
              <a:rPr lang="sl-SI" dirty="0"/>
              <a:t> </a:t>
            </a:r>
            <a:r>
              <a:rPr lang="sl-SI" dirty="0" err="1"/>
              <a:t>control</a:t>
            </a:r>
            <a:r>
              <a:rPr lang="sl-SI" dirty="0"/>
              <a:t> in </a:t>
            </a:r>
            <a:r>
              <a:rPr lang="sl-SI" dirty="0" err="1"/>
              <a:t>primary</a:t>
            </a:r>
            <a:r>
              <a:rPr lang="sl-SI" dirty="0"/>
              <a:t> </a:t>
            </a:r>
            <a:r>
              <a:rPr lang="sl-SI" dirty="0" err="1"/>
              <a:t>programming</a:t>
            </a:r>
            <a:r>
              <a:rPr lang="sl-SI" dirty="0"/>
              <a:t> (66 – 68)</a:t>
            </a:r>
          </a:p>
          <a:p>
            <a:pPr lvl="1"/>
            <a:r>
              <a:rPr lang="sl-SI" dirty="0"/>
              <a:t>HW1: </a:t>
            </a:r>
            <a:r>
              <a:rPr lang="sl-SI" dirty="0" err="1"/>
              <a:t>Jungle</a:t>
            </a:r>
            <a:r>
              <a:rPr lang="sl-SI" dirty="0"/>
              <a:t> </a:t>
            </a:r>
            <a:r>
              <a:rPr lang="sl-SI" dirty="0" err="1"/>
              <a:t>maze</a:t>
            </a:r>
            <a:r>
              <a:rPr lang="sl-SI" dirty="0"/>
              <a:t> </a:t>
            </a:r>
            <a:r>
              <a:rPr lang="sl-SI" dirty="0" err="1"/>
              <a:t>solver</a:t>
            </a:r>
            <a:r>
              <a:rPr lang="sl-SI" dirty="0"/>
              <a:t>(50 – 51)</a:t>
            </a:r>
          </a:p>
          <a:p>
            <a:pPr lvl="1"/>
            <a:r>
              <a:rPr lang="sl-SI" dirty="0"/>
              <a:t>HW1: </a:t>
            </a:r>
            <a:r>
              <a:rPr lang="sl-SI" dirty="0" err="1"/>
              <a:t>Quantum</a:t>
            </a:r>
            <a:r>
              <a:rPr lang="sl-SI" dirty="0"/>
              <a:t>: </a:t>
            </a:r>
            <a:r>
              <a:rPr lang="sl-SI" dirty="0" err="1"/>
              <a:t>tests</a:t>
            </a:r>
            <a:r>
              <a:rPr lang="sl-SI" dirty="0"/>
              <a:t> </a:t>
            </a:r>
            <a:r>
              <a:rPr lang="sl-SI" dirty="0" err="1"/>
              <a:t>worth</a:t>
            </a:r>
            <a:r>
              <a:rPr lang="sl-SI" dirty="0"/>
              <a:t> </a:t>
            </a:r>
            <a:r>
              <a:rPr lang="sl-SI" dirty="0" err="1"/>
              <a:t>teaching</a:t>
            </a:r>
            <a:r>
              <a:rPr lang="sl-SI" dirty="0"/>
              <a:t> to + </a:t>
            </a:r>
            <a:r>
              <a:rPr lang="sl-SI" dirty="0" err="1"/>
              <a:t>project</a:t>
            </a:r>
            <a:r>
              <a:rPr lang="sl-SI" dirty="0"/>
              <a:t> </a:t>
            </a:r>
            <a:r>
              <a:rPr lang="sl-SI" dirty="0" err="1"/>
              <a:t>Quantum</a:t>
            </a:r>
            <a:r>
              <a:rPr lang="sl-SI" dirty="0"/>
              <a:t> – a </a:t>
            </a:r>
            <a:r>
              <a:rPr lang="sl-SI" dirty="0" err="1"/>
              <a:t>teacher</a:t>
            </a:r>
            <a:r>
              <a:rPr lang="sl-SI" dirty="0"/>
              <a:t>’s </a:t>
            </a:r>
            <a:r>
              <a:rPr lang="sl-SI" dirty="0" err="1"/>
              <a:t>perspective</a:t>
            </a:r>
            <a:r>
              <a:rPr lang="sl-SI" dirty="0"/>
              <a:t> (40 – 41)</a:t>
            </a:r>
          </a:p>
          <a:p>
            <a:pPr lvl="1"/>
            <a:r>
              <a:rPr lang="sl-SI" dirty="0"/>
              <a:t>HW4: </a:t>
            </a:r>
            <a:r>
              <a:rPr lang="sl-SI" dirty="0" err="1"/>
              <a:t>Approaches</a:t>
            </a:r>
            <a:r>
              <a:rPr lang="sl-SI" dirty="0"/>
              <a:t> to </a:t>
            </a:r>
            <a:r>
              <a:rPr lang="sl-SI" dirty="0" err="1"/>
              <a:t>professional</a:t>
            </a:r>
            <a:r>
              <a:rPr lang="sl-SI" dirty="0"/>
              <a:t> </a:t>
            </a:r>
            <a:r>
              <a:rPr lang="sl-SI" dirty="0" err="1"/>
              <a:t>development</a:t>
            </a:r>
            <a:r>
              <a:rPr lang="sl-SI" dirty="0"/>
              <a:t> (18 – 27)</a:t>
            </a:r>
          </a:p>
          <a:p>
            <a:pPr lvl="1"/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30632521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/>
              <a:t>Znanstvene revije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721" y="1443835"/>
            <a:ext cx="7015280" cy="4886559"/>
          </a:xfrm>
        </p:spPr>
        <p:txBody>
          <a:bodyPr/>
          <a:lstStyle/>
          <a:p>
            <a:endParaRPr lang="sl-SI" dirty="0" smtClean="0">
              <a:hlinkClick r:id="rId2"/>
            </a:endParaRPr>
          </a:p>
          <a:p>
            <a:pPr marL="457200" lvl="1" indent="0">
              <a:buNone/>
            </a:pPr>
            <a:r>
              <a:rPr lang="sl-SI" dirty="0" smtClean="0"/>
              <a:t>glej spisek na </a:t>
            </a:r>
            <a:r>
              <a:rPr lang="sl-SI" dirty="0" smtClean="0">
                <a:hlinkClick r:id="rId3"/>
              </a:rPr>
              <a:t>https://sigcse.org/sigcse/resources/publish</a:t>
            </a:r>
            <a:r>
              <a:rPr lang="sl-SI" dirty="0" smtClean="0"/>
              <a:t> </a:t>
            </a:r>
          </a:p>
          <a:p>
            <a:pPr lvl="1"/>
            <a:endParaRPr lang="en-US" dirty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39701760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Zborniki konferenc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Pogosto povezave do zbornikov z "domačih strani"</a:t>
            </a:r>
            <a:endParaRPr lang="sl-SI" dirty="0" smtClean="0">
              <a:hlinkClick r:id="rId2"/>
            </a:endParaRPr>
          </a:p>
          <a:p>
            <a:r>
              <a:rPr lang="sl-SI" dirty="0" err="1" smtClean="0">
                <a:hlinkClick r:id="rId2"/>
              </a:rPr>
              <a:t>ITiCSE</a:t>
            </a:r>
            <a:r>
              <a:rPr lang="sl-SI" dirty="0" smtClean="0"/>
              <a:t> </a:t>
            </a:r>
          </a:p>
          <a:p>
            <a:r>
              <a:rPr lang="sl-SI" dirty="0" smtClean="0">
                <a:hlinkClick r:id="rId3"/>
              </a:rPr>
              <a:t>ICER</a:t>
            </a:r>
            <a:endParaRPr lang="sl-SI" dirty="0" smtClean="0"/>
          </a:p>
          <a:p>
            <a:r>
              <a:rPr lang="sl-SI" dirty="0" smtClean="0">
                <a:hlinkClick r:id="rId4"/>
              </a:rPr>
              <a:t>ISSEP</a:t>
            </a:r>
            <a:endParaRPr lang="sl-SI" dirty="0" smtClean="0"/>
          </a:p>
          <a:p>
            <a:r>
              <a:rPr lang="sl-SI" dirty="0" err="1" smtClean="0">
                <a:hlinkClick r:id="rId5"/>
              </a:rPr>
              <a:t>WiPSCE</a:t>
            </a:r>
            <a:endParaRPr lang="sl-SI" dirty="0" smtClean="0"/>
          </a:p>
          <a:p>
            <a:r>
              <a:rPr lang="sl-SI" dirty="0" smtClean="0"/>
              <a:t>Veliko na </a:t>
            </a:r>
            <a:r>
              <a:rPr lang="sl-SI" dirty="0" smtClean="0">
                <a:hlinkClick r:id="rId6"/>
              </a:rPr>
              <a:t>ACM </a:t>
            </a:r>
            <a:r>
              <a:rPr lang="sl-SI" dirty="0" err="1" smtClean="0">
                <a:hlinkClick r:id="rId6"/>
              </a:rPr>
              <a:t>Digital</a:t>
            </a:r>
            <a:r>
              <a:rPr lang="sl-SI" dirty="0" smtClean="0">
                <a:hlinkClick r:id="rId6"/>
              </a:rPr>
              <a:t> </a:t>
            </a:r>
            <a:r>
              <a:rPr lang="sl-SI" dirty="0" err="1" smtClean="0">
                <a:hlinkClick r:id="rId6"/>
              </a:rPr>
              <a:t>Library</a:t>
            </a:r>
            <a:endParaRPr lang="sl-SI" dirty="0" smtClean="0"/>
          </a:p>
          <a:p>
            <a:pPr lvl="1"/>
            <a:r>
              <a:rPr lang="sl-SI" dirty="0" smtClean="0"/>
              <a:t>Določeni prispevki prost dostop …</a:t>
            </a:r>
          </a:p>
          <a:p>
            <a:pPr lvl="1"/>
            <a:endParaRPr lang="sl-SI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7388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l-SI" dirty="0" smtClean="0">
              <a:hlinkClick r:id="rId2"/>
            </a:endParaRPr>
          </a:p>
          <a:p>
            <a:pPr marL="0" indent="0">
              <a:buNone/>
            </a:pPr>
            <a:r>
              <a:rPr lang="sl-SI" dirty="0" smtClean="0"/>
              <a:t>Google </a:t>
            </a:r>
            <a:r>
              <a:rPr lang="sl-SI" dirty="0" err="1" smtClean="0"/>
              <a:t>scholar</a:t>
            </a:r>
            <a:r>
              <a:rPr lang="sl-SI" dirty="0" smtClean="0"/>
              <a:t> (</a:t>
            </a:r>
            <a:r>
              <a:rPr lang="en-US" dirty="0"/>
              <a:t>Learning + Technology (</a:t>
            </a:r>
            <a:r>
              <a:rPr lang="en-US" dirty="0" err="1">
                <a:hlinkClick r:id="rId3"/>
              </a:rPr>
              <a:t>LeTech</a:t>
            </a:r>
            <a:r>
              <a:rPr lang="en-US" dirty="0" smtClean="0"/>
              <a:t>)</a:t>
            </a:r>
            <a:r>
              <a:rPr lang="sl-SI" dirty="0" smtClean="0"/>
              <a:t> – Aalto </a:t>
            </a:r>
            <a:r>
              <a:rPr lang="sl-SI" dirty="0" err="1" smtClean="0"/>
              <a:t>University</a:t>
            </a:r>
            <a:r>
              <a:rPr lang="sl-SI" dirty="0" smtClean="0"/>
              <a:t> Finska)</a:t>
            </a:r>
          </a:p>
          <a:p>
            <a:pPr lvl="1"/>
            <a:r>
              <a:rPr lang="sl-SI" sz="2000" u="sng" dirty="0" smtClean="0">
                <a:hlinkClick r:id="rId4"/>
              </a:rPr>
              <a:t>J. </a:t>
            </a:r>
            <a:r>
              <a:rPr lang="sl-SI" sz="2000" u="sng" dirty="0" err="1" smtClean="0">
                <a:hlinkClick r:id="rId4"/>
              </a:rPr>
              <a:t>Sorva</a:t>
            </a:r>
            <a:r>
              <a:rPr lang="sl-SI" sz="2000" u="sng" dirty="0" smtClean="0">
                <a:hlinkClick r:id="rId4"/>
              </a:rPr>
              <a:t>, </a:t>
            </a:r>
            <a:r>
              <a:rPr lang="en-US" sz="2000" u="sng" dirty="0" smtClean="0">
                <a:hlinkClick r:id="rId4"/>
              </a:rPr>
              <a:t>Misconceptions </a:t>
            </a:r>
            <a:r>
              <a:rPr lang="en-US" sz="2000" u="sng" dirty="0">
                <a:hlinkClick r:id="rId4"/>
              </a:rPr>
              <a:t>and the Beginner </a:t>
            </a:r>
            <a:r>
              <a:rPr lang="en-US" sz="2000" u="sng" dirty="0" smtClean="0">
                <a:hlinkClick r:id="rId4"/>
              </a:rPr>
              <a:t>Programmer</a:t>
            </a:r>
            <a:endParaRPr lang="sl-SI" sz="2000" u="sng" dirty="0" smtClean="0"/>
          </a:p>
          <a:p>
            <a:pPr lvl="1"/>
            <a:r>
              <a:rPr lang="en-US" sz="2000" dirty="0" err="1">
                <a:hlinkClick r:id="rId5"/>
              </a:rPr>
              <a:t>Jsvee</a:t>
            </a:r>
            <a:r>
              <a:rPr lang="en-US" sz="2000" dirty="0">
                <a:hlinkClick r:id="rId5"/>
              </a:rPr>
              <a:t> &amp; </a:t>
            </a:r>
            <a:r>
              <a:rPr lang="en-US" sz="2000" dirty="0" err="1">
                <a:hlinkClick r:id="rId5"/>
              </a:rPr>
              <a:t>Kelmu</a:t>
            </a:r>
            <a:r>
              <a:rPr lang="en-US" sz="2000" dirty="0">
                <a:hlinkClick r:id="rId5"/>
              </a:rPr>
              <a:t>: Creating and tailoring program animations for computing </a:t>
            </a:r>
            <a:r>
              <a:rPr lang="en-US" sz="2000" dirty="0" smtClean="0">
                <a:hlinkClick r:id="rId5"/>
              </a:rPr>
              <a:t>education</a:t>
            </a:r>
            <a:endParaRPr lang="sl-SI" dirty="0" smtClean="0">
              <a:hlinkClick r:id="rId6"/>
            </a:endParaRPr>
          </a:p>
        </p:txBody>
      </p:sp>
    </p:spTree>
    <p:extLst>
      <p:ext uri="{BB962C8B-B14F-4D97-AF65-F5344CB8AC3E}">
        <p14:creationId xmlns:p14="http://schemas.microsoft.com/office/powerpoint/2010/main" val="3684209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TWITTER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1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7" y="4039820"/>
            <a:ext cx="5117777" cy="25964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432" y="590679"/>
            <a:ext cx="4474763" cy="27253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686" y="69490"/>
            <a:ext cx="4328746" cy="28777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5770" y="3671031"/>
            <a:ext cx="539115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48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BLOGi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179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8965" y="374900"/>
            <a:ext cx="6260904" cy="91623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hlinkClick r:id="rId2"/>
              </a:rPr>
              <a:t>Computing Education Research Blog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>
                <a:hlinkClick r:id="rId3"/>
              </a:rPr>
              <a:t>Mark Guzdial </a:t>
            </a:r>
            <a:endParaRPr lang="sl-SI" dirty="0" smtClean="0"/>
          </a:p>
          <a:p>
            <a:pPr lvl="1"/>
            <a:r>
              <a:rPr lang="sl-SI" dirty="0"/>
              <a:t>p</a:t>
            </a:r>
            <a:r>
              <a:rPr lang="sl-SI" dirty="0" smtClean="0"/>
              <a:t>rof. CS na Georgia </a:t>
            </a:r>
            <a:r>
              <a:rPr lang="sl-SI" dirty="0" err="1" smtClean="0"/>
              <a:t>Tech</a:t>
            </a:r>
            <a:r>
              <a:rPr lang="sl-SI" dirty="0" smtClean="0"/>
              <a:t> (sedaj gre na U. Michigan) </a:t>
            </a:r>
          </a:p>
          <a:p>
            <a:pPr lvl="1"/>
            <a:r>
              <a:rPr lang="sl-SI" dirty="0" smtClean="0"/>
              <a:t>Kolumnist v </a:t>
            </a:r>
            <a:r>
              <a:rPr lang="sl-SI" dirty="0" err="1" smtClean="0"/>
              <a:t>Communications</a:t>
            </a:r>
            <a:r>
              <a:rPr lang="sl-SI" dirty="0" smtClean="0"/>
              <a:t> of ACM</a:t>
            </a:r>
          </a:p>
          <a:p>
            <a:pPr lvl="1"/>
            <a:r>
              <a:rPr lang="sl-SI" dirty="0" smtClean="0"/>
              <a:t>"</a:t>
            </a:r>
            <a:r>
              <a:rPr lang="sl-SI" dirty="0" err="1" smtClean="0"/>
              <a:t>media</a:t>
            </a:r>
            <a:r>
              <a:rPr lang="sl-SI" dirty="0" smtClean="0"/>
              <a:t> </a:t>
            </a:r>
            <a:r>
              <a:rPr lang="sl-SI" dirty="0" err="1" smtClean="0"/>
              <a:t>computation</a:t>
            </a:r>
            <a:r>
              <a:rPr lang="sl-SI" dirty="0" smtClean="0"/>
              <a:t>" </a:t>
            </a:r>
          </a:p>
          <a:p>
            <a:r>
              <a:rPr lang="sl-SI" dirty="0" smtClean="0"/>
              <a:t>Bolj "raziskovalno" usmerjen blog, a zelo uporaben tudi za </a:t>
            </a:r>
            <a:r>
              <a:rPr lang="sl-SI" dirty="0" err="1" smtClean="0"/>
              <a:t>učirtelja</a:t>
            </a:r>
            <a:r>
              <a:rPr lang="sl-SI" dirty="0" smtClean="0"/>
              <a:t> </a:t>
            </a:r>
            <a:r>
              <a:rPr lang="sl-SI" dirty="0" err="1" smtClean="0"/>
              <a:t>RiN</a:t>
            </a:r>
            <a:endParaRPr lang="sl-SI" dirty="0" smtClean="0"/>
          </a:p>
          <a:p>
            <a:pPr lvl="1"/>
            <a:r>
              <a:rPr lang="en-US" sz="2000" dirty="0">
                <a:hlinkClick r:id="rId4"/>
              </a:rPr>
              <a:t>Teaching Computer Science Better to get Better </a:t>
            </a:r>
            <a:r>
              <a:rPr lang="en-US" sz="2000" dirty="0" smtClean="0">
                <a:hlinkClick r:id="rId4"/>
              </a:rPr>
              <a:t>Results</a:t>
            </a:r>
            <a:endParaRPr lang="sl-SI" sz="2000" dirty="0" smtClean="0">
              <a:hlinkClick r:id="rId5"/>
            </a:endParaRPr>
          </a:p>
          <a:p>
            <a:pPr lvl="1"/>
            <a:r>
              <a:rPr lang="en-US" sz="2000" dirty="0" smtClean="0">
                <a:hlinkClick r:id="rId5"/>
              </a:rPr>
              <a:t>Are </a:t>
            </a:r>
            <a:r>
              <a:rPr lang="en-US" sz="2000" dirty="0">
                <a:hlinkClick r:id="rId5"/>
              </a:rPr>
              <a:t>you talking to me? Interaction between teachers and researchers around evidence, truth, theory, and </a:t>
            </a:r>
            <a:r>
              <a:rPr lang="en-US" sz="2000" dirty="0" smtClean="0">
                <a:hlinkClick r:id="rId5"/>
              </a:rPr>
              <a:t>decision-making</a:t>
            </a:r>
            <a:endParaRPr lang="sl-SI" sz="2000" dirty="0" smtClean="0"/>
          </a:p>
          <a:p>
            <a:pPr lvl="1"/>
            <a:r>
              <a:rPr lang="en-US" sz="2000" dirty="0">
                <a:hlinkClick r:id="rId6"/>
              </a:rPr>
              <a:t>Why should we teach programming (Hint: It’s not to learn problem-solving)</a:t>
            </a:r>
            <a:endParaRPr lang="en-US" sz="2000" dirty="0"/>
          </a:p>
          <a:p>
            <a:endParaRPr lang="en-US" sz="2000" dirty="0"/>
          </a:p>
          <a:p>
            <a:endParaRPr lang="sl-SI" dirty="0" smtClean="0"/>
          </a:p>
          <a:p>
            <a:endParaRPr lang="sl-SI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381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hlinkClick r:id="rId2"/>
              </a:rPr>
              <a:t>Computer Science </a:t>
            </a:r>
            <a:r>
              <a:rPr lang="en-US" b="1" dirty="0" smtClean="0">
                <a:hlinkClick r:id="rId2"/>
              </a:rPr>
              <a:t>Teacher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6835" y="1443835"/>
            <a:ext cx="6260905" cy="4886559"/>
          </a:xfrm>
        </p:spPr>
        <p:txBody>
          <a:bodyPr/>
          <a:lstStyle/>
          <a:p>
            <a:r>
              <a:rPr lang="sl-SI" dirty="0" smtClean="0">
                <a:hlinkClick r:id="rId3"/>
              </a:rPr>
              <a:t>Alfred Thompson</a:t>
            </a:r>
            <a:endParaRPr lang="sl-SI" dirty="0"/>
          </a:p>
          <a:p>
            <a:r>
              <a:rPr lang="sl-SI" dirty="0" smtClean="0"/>
              <a:t>Učitelj CS na srednji šoli</a:t>
            </a:r>
          </a:p>
          <a:p>
            <a:endParaRPr lang="sl-SI" dirty="0"/>
          </a:p>
          <a:p>
            <a:r>
              <a:rPr lang="sl-SI" dirty="0" smtClean="0"/>
              <a:t>Primeri iz prakse (aktivnega) učitelja CS</a:t>
            </a:r>
          </a:p>
          <a:p>
            <a:r>
              <a:rPr lang="sl-SI" dirty="0" smtClean="0"/>
              <a:t>Precej solidnih komentarjev in razprav</a:t>
            </a:r>
          </a:p>
          <a:p>
            <a:pPr marL="0" indent="0">
              <a:buNone/>
            </a:pPr>
            <a:endParaRPr lang="sl-SI" sz="2000" dirty="0" smtClean="0">
              <a:hlinkClick r:id="rId4"/>
            </a:endParaRPr>
          </a:p>
          <a:p>
            <a:r>
              <a:rPr lang="en-US" sz="2000" dirty="0" smtClean="0">
                <a:hlinkClick r:id="rId4"/>
              </a:rPr>
              <a:t>How </a:t>
            </a:r>
            <a:r>
              <a:rPr lang="en-US" sz="2000" dirty="0">
                <a:hlinkClick r:id="rId4"/>
              </a:rPr>
              <a:t>To Teach Computer </a:t>
            </a:r>
            <a:r>
              <a:rPr lang="en-US" sz="2000" dirty="0" smtClean="0">
                <a:hlinkClick r:id="rId4"/>
              </a:rPr>
              <a:t>Science</a:t>
            </a:r>
            <a:endParaRPr lang="sl-SI" sz="2000" dirty="0" smtClean="0"/>
          </a:p>
          <a:p>
            <a:r>
              <a:rPr lang="en-US" sz="2000" dirty="0">
                <a:hlinkClick r:id="rId5"/>
              </a:rPr>
              <a:t>Programming With </a:t>
            </a:r>
            <a:r>
              <a:rPr lang="en-US" sz="2000" dirty="0" smtClean="0">
                <a:hlinkClick r:id="rId5"/>
              </a:rPr>
              <a:t>Blocks</a:t>
            </a:r>
            <a:endParaRPr lang="sl-SI" sz="2000" dirty="0" smtClean="0"/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348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>
                <a:hlinkClick r:id="rId2"/>
              </a:rPr>
              <a:t>Digiteacher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Dorian Love</a:t>
            </a:r>
          </a:p>
          <a:p>
            <a:pPr lvl="1"/>
            <a:r>
              <a:rPr lang="sl-SI" dirty="0" smtClean="0"/>
              <a:t>Učitelj angleščine in ICT v </a:t>
            </a:r>
            <a:r>
              <a:rPr lang="sl-SI" dirty="0" err="1" smtClean="0"/>
              <a:t>Johanesburgu</a:t>
            </a:r>
            <a:endParaRPr lang="sl-SI" dirty="0" smtClean="0"/>
          </a:p>
          <a:p>
            <a:r>
              <a:rPr lang="sl-SI" dirty="0" smtClean="0"/>
              <a:t>Precej o IKT orodjih, o poučevanju </a:t>
            </a:r>
            <a:r>
              <a:rPr lang="sl-SI" dirty="0" err="1" smtClean="0"/>
              <a:t>naploh</a:t>
            </a:r>
            <a:r>
              <a:rPr lang="sl-SI" dirty="0" smtClean="0"/>
              <a:t> </a:t>
            </a:r>
          </a:p>
          <a:p>
            <a:r>
              <a:rPr lang="sl-SI" dirty="0" smtClean="0"/>
              <a:t>Ključne besede</a:t>
            </a:r>
          </a:p>
          <a:p>
            <a:pPr marL="0" indent="0">
              <a:buNone/>
            </a:pPr>
            <a:r>
              <a:rPr lang="sl-SI" dirty="0" smtClean="0">
                <a:hlinkClick r:id="rId3"/>
              </a:rPr>
              <a:t> </a:t>
            </a:r>
          </a:p>
          <a:p>
            <a:r>
              <a:rPr lang="en-US" sz="2000" dirty="0" smtClean="0">
                <a:hlinkClick r:id="rId3"/>
              </a:rPr>
              <a:t>Learn </a:t>
            </a:r>
            <a:r>
              <a:rPr lang="en-US" sz="2000" dirty="0">
                <a:hlinkClick r:id="rId3"/>
              </a:rPr>
              <a:t>to Code Online – Making Waves with Code </a:t>
            </a:r>
            <a:r>
              <a:rPr lang="en-US" sz="2000" dirty="0" smtClean="0">
                <a:hlinkClick r:id="rId3"/>
              </a:rPr>
              <a:t>Combat</a:t>
            </a:r>
            <a:endParaRPr lang="sl-SI" sz="2000" dirty="0" smtClean="0"/>
          </a:p>
          <a:p>
            <a:r>
              <a:rPr lang="en-US" sz="2000" dirty="0">
                <a:hlinkClick r:id="rId4"/>
              </a:rPr>
              <a:t>Five Strategies to Avoid Digital Distraction in the Classroom</a:t>
            </a:r>
            <a:endParaRPr lang="en-US" sz="2000" dirty="0"/>
          </a:p>
          <a:p>
            <a:endParaRPr lang="sl-SI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273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Bits and </a:t>
            </a:r>
            <a:r>
              <a:rPr lang="en-US" dirty="0" err="1" smtClean="0">
                <a:hlinkClick r:id="rId2"/>
              </a:rPr>
              <a:t>Behaviour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Andy </a:t>
            </a:r>
            <a:r>
              <a:rPr lang="en-US" dirty="0" err="1" smtClean="0"/>
              <a:t>Ko</a:t>
            </a:r>
            <a:endParaRPr lang="en-US" dirty="0" smtClean="0"/>
          </a:p>
          <a:p>
            <a:r>
              <a:rPr lang="en-US" dirty="0" smtClean="0"/>
              <a:t>University of Washington</a:t>
            </a:r>
          </a:p>
          <a:p>
            <a:r>
              <a:rPr lang="en-US" dirty="0" err="1" smtClean="0"/>
              <a:t>Raziskovalec</a:t>
            </a:r>
            <a:r>
              <a:rPr lang="en-US" dirty="0" smtClean="0"/>
              <a:t> (</a:t>
            </a:r>
            <a:r>
              <a:rPr lang="en-US" dirty="0" err="1" smtClean="0"/>
              <a:t>tudi</a:t>
            </a:r>
            <a:r>
              <a:rPr lang="en-US" dirty="0" smtClean="0"/>
              <a:t>) </a:t>
            </a:r>
            <a:r>
              <a:rPr lang="en-US" dirty="0" err="1" smtClean="0"/>
              <a:t>področja</a:t>
            </a:r>
            <a:r>
              <a:rPr lang="en-US" dirty="0" smtClean="0"/>
              <a:t> CS v K-12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A parenting guide to CS </a:t>
            </a:r>
            <a:r>
              <a:rPr lang="en-US" dirty="0" smtClean="0">
                <a:hlinkClick r:id="rId3"/>
              </a:rPr>
              <a:t>learning</a:t>
            </a:r>
            <a:endParaRPr lang="en-US" dirty="0" smtClean="0"/>
          </a:p>
          <a:p>
            <a:r>
              <a:rPr lang="en-US" dirty="0">
                <a:hlinkClick r:id="rId4"/>
              </a:rPr>
              <a:t>Why people shouldn’t learn to </a:t>
            </a:r>
            <a:r>
              <a:rPr lang="en-US" dirty="0" smtClean="0">
                <a:hlinkClick r:id="rId4"/>
              </a:rPr>
              <a:t>code</a:t>
            </a:r>
            <a:endParaRPr lang="en-US" dirty="0" smtClean="0"/>
          </a:p>
          <a:p>
            <a:r>
              <a:rPr lang="sl-SI" dirty="0" err="1">
                <a:hlinkClick r:id="rId5"/>
              </a:rPr>
              <a:t>Why</a:t>
            </a:r>
            <a:r>
              <a:rPr lang="sl-SI" dirty="0">
                <a:hlinkClick r:id="rId5"/>
              </a:rPr>
              <a:t> </a:t>
            </a:r>
            <a:r>
              <a:rPr lang="sl-SI" dirty="0" err="1">
                <a:hlinkClick r:id="rId5"/>
              </a:rPr>
              <a:t>learn</a:t>
            </a:r>
            <a:r>
              <a:rPr lang="sl-SI" dirty="0">
                <a:hlinkClick r:id="rId5"/>
              </a:rPr>
              <a:t> to </a:t>
            </a:r>
            <a:r>
              <a:rPr lang="sl-SI" dirty="0" err="1">
                <a:hlinkClick r:id="rId5"/>
              </a:rPr>
              <a:t>code</a:t>
            </a:r>
            <a:r>
              <a:rPr lang="sl-SI" dirty="0">
                <a:hlinkClick r:id="rId5"/>
              </a:rPr>
              <a:t>?</a:t>
            </a:r>
            <a:endParaRPr lang="sl-SI" dirty="0"/>
          </a:p>
          <a:p>
            <a:endParaRPr lang="en-US" dirty="0"/>
          </a:p>
          <a:p>
            <a:endParaRPr lang="en-US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96839308"/>
      </p:ext>
    </p:extLst>
  </p:cSld>
  <p:clrMapOvr>
    <a:masterClrMapping/>
  </p:clrMapOvr>
</p:sld>
</file>

<file path=ppt/theme/theme1.xml><?xml version="1.0" encoding="utf-8"?>
<a:theme xmlns:a="http://schemas.openxmlformats.org/drawingml/2006/main" name="NAPOJ3_2018_SKUPNOST_V4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NAPOJ3_2018_SKUPNOST_V4</Template>
  <TotalTime>857</TotalTime>
  <Words>367</Words>
  <Application>Microsoft Office PowerPoint</Application>
  <PresentationFormat>On-screen Show (4:3)</PresentationFormat>
  <Paragraphs>98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NAPOJ3_2018_SKUPNOST_V4</vt:lpstr>
      <vt:lpstr>ZANIMIVA GRADIVA</vt:lpstr>
      <vt:lpstr>PowerPoint Presentation</vt:lpstr>
      <vt:lpstr>TWITTER</vt:lpstr>
      <vt:lpstr>PowerPoint Presentation</vt:lpstr>
      <vt:lpstr>BLOGi</vt:lpstr>
      <vt:lpstr>Computing Education Research Blog </vt:lpstr>
      <vt:lpstr>Computer Science Teacher</vt:lpstr>
      <vt:lpstr>Digiteacher</vt:lpstr>
      <vt:lpstr>Bits and Behaviour</vt:lpstr>
      <vt:lpstr>The 2018 Honor Roll: EdTech’s Must-Read K-12 IT Blogs </vt:lpstr>
      <vt:lpstr>PORTALI</vt:lpstr>
      <vt:lpstr>http://www.pd4cs.org/ </vt:lpstr>
      <vt:lpstr>https://www.teachthought.com/ </vt:lpstr>
      <vt:lpstr>http://csteachingtips.org/ </vt:lpstr>
      <vt:lpstr>ORGANIZACIJE/SKUPNOSTI</vt:lpstr>
      <vt:lpstr>CSTA</vt:lpstr>
      <vt:lpstr>Computing at School</vt:lpstr>
      <vt:lpstr>Skupnost "kot se šika"</vt:lpstr>
      <vt:lpstr> Special Interest Group on Computer Science Education</vt:lpstr>
      <vt:lpstr>ČLANKI</vt:lpstr>
      <vt:lpstr>KONFERENCE/ZNANSTVENE REVIJE/REVIJE</vt:lpstr>
      <vt:lpstr>Strokovne revije </vt:lpstr>
      <vt:lpstr>Znanstvene revije</vt:lpstr>
      <vt:lpstr>Zborniki konferenc</vt:lpstr>
      <vt:lpstr>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Matija Lokar</cp:lastModifiedBy>
  <cp:revision>117</cp:revision>
  <dcterms:created xsi:type="dcterms:W3CDTF">2013-08-21T19:17:07Z</dcterms:created>
  <dcterms:modified xsi:type="dcterms:W3CDTF">2018-08-21T11:10:16Z</dcterms:modified>
</cp:coreProperties>
</file>