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75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F:\2022-23\projekti\Minut\NAK\PREJ-2023-02-09%20TU%20SO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F:\2022-23\projekti\Minut\NAK\PREJ-2023-02-09%20TU%20SO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'PREJ-2023-02-09'!$O$66:$O$67</c:f>
              <c:strCache>
                <c:ptCount val="2"/>
                <c:pt idx="1">
                  <c:v>prej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'PREJ-2023-02-09'!$N$68:$N$71</c:f>
              <c:strCache>
                <c:ptCount val="4"/>
                <c:pt idx="0">
                  <c:v>se strinjam</c:v>
                </c:pt>
                <c:pt idx="1">
                  <c:v>se delno strinjam</c:v>
                </c:pt>
                <c:pt idx="2">
                  <c:v>se ne strinjam</c:v>
                </c:pt>
                <c:pt idx="3">
                  <c:v>se ne morem odločiti</c:v>
                </c:pt>
              </c:strCache>
            </c:strRef>
          </c:cat>
          <c:val>
            <c:numRef>
              <c:f>'PREJ-2023-02-09'!$O$68:$O$71</c:f>
              <c:numCache>
                <c:formatCode>General</c:formatCode>
                <c:ptCount val="4"/>
                <c:pt idx="0">
                  <c:v>8</c:v>
                </c:pt>
                <c:pt idx="1">
                  <c:v>12</c:v>
                </c:pt>
                <c:pt idx="2">
                  <c:v>4</c:v>
                </c:pt>
                <c:pt idx="3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2CD-40B4-B4DE-8662D64C4AC7}"/>
            </c:ext>
          </c:extLst>
        </c:ser>
        <c:ser>
          <c:idx val="1"/>
          <c:order val="1"/>
          <c:tx>
            <c:strRef>
              <c:f>'PREJ-2023-02-09'!$P$66:$P$67</c:f>
              <c:strCache>
                <c:ptCount val="2"/>
                <c:pt idx="1">
                  <c:v>potem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'PREJ-2023-02-09'!$N$68:$N$71</c:f>
              <c:strCache>
                <c:ptCount val="4"/>
                <c:pt idx="0">
                  <c:v>se strinjam</c:v>
                </c:pt>
                <c:pt idx="1">
                  <c:v>se delno strinjam</c:v>
                </c:pt>
                <c:pt idx="2">
                  <c:v>se ne strinjam</c:v>
                </c:pt>
                <c:pt idx="3">
                  <c:v>se ne morem odločiti</c:v>
                </c:pt>
              </c:strCache>
            </c:strRef>
          </c:cat>
          <c:val>
            <c:numRef>
              <c:f>'PREJ-2023-02-09'!$P$68:$P$71</c:f>
              <c:numCache>
                <c:formatCode>General</c:formatCode>
                <c:ptCount val="4"/>
                <c:pt idx="0">
                  <c:v>4</c:v>
                </c:pt>
                <c:pt idx="1">
                  <c:v>10</c:v>
                </c:pt>
                <c:pt idx="2">
                  <c:v>6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2CD-40B4-B4DE-8662D64C4A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25353807"/>
        <c:axId val="1225354639"/>
      </c:barChart>
      <c:catAx>
        <c:axId val="1225353807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accent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sl-SI" sz="1800" dirty="0">
                    <a:solidFill>
                      <a:schemeClr val="accent2">
                        <a:lumMod val="75000"/>
                      </a:schemeClr>
                    </a:solidFill>
                  </a:rPr>
                  <a:t>odgovor</a:t>
                </a:r>
              </a:p>
            </c:rich>
          </c:tx>
          <c:layout>
            <c:manualLayout>
              <c:xMode val="edge"/>
              <c:yMode val="edge"/>
              <c:x val="0.46478068293921038"/>
              <c:y val="0.8062341370734051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accent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l-SI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1225354639"/>
        <c:crosses val="autoZero"/>
        <c:auto val="1"/>
        <c:lblAlgn val="ctr"/>
        <c:lblOffset val="100"/>
        <c:noMultiLvlLbl val="0"/>
      </c:catAx>
      <c:valAx>
        <c:axId val="12253546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accent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sl-SI" sz="1800">
                    <a:solidFill>
                      <a:schemeClr val="accent2">
                        <a:lumMod val="75000"/>
                      </a:schemeClr>
                    </a:solidFill>
                  </a:rPr>
                  <a:t>št.</a:t>
                </a:r>
                <a:r>
                  <a:rPr lang="sl-SI" sz="1800" baseline="0">
                    <a:solidFill>
                      <a:schemeClr val="accent2">
                        <a:lumMod val="75000"/>
                      </a:schemeClr>
                    </a:solidFill>
                  </a:rPr>
                  <a:t> dijakov</a:t>
                </a:r>
                <a:endParaRPr lang="sl-SI" sz="1800">
                  <a:solidFill>
                    <a:schemeClr val="accent2">
                      <a:lumMod val="75000"/>
                    </a:schemeClr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accent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l-SI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122535380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l-SI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accent4">
            <a:lumMod val="5000"/>
            <a:lumOff val="95000"/>
          </a:schemeClr>
        </a:gs>
        <a:gs pos="74000">
          <a:schemeClr val="accent4">
            <a:lumMod val="45000"/>
            <a:lumOff val="55000"/>
          </a:schemeClr>
        </a:gs>
        <a:gs pos="83000">
          <a:schemeClr val="accent4">
            <a:lumMod val="45000"/>
            <a:lumOff val="55000"/>
          </a:schemeClr>
        </a:gs>
        <a:gs pos="100000">
          <a:schemeClr val="accent4">
            <a:lumMod val="30000"/>
            <a:lumOff val="70000"/>
          </a:schemeClr>
        </a:gs>
      </a:gsLst>
      <a:lin ang="5400000" scaled="1"/>
      <a:tileRect/>
    </a:gra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sl-SI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'PREJ-2023-02-09'!$AV$31</c:f>
              <c:strCache>
                <c:ptCount val="1"/>
                <c:pt idx="0">
                  <c:v>prej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'PREJ-2023-02-09'!$AU$32:$AU$35</c:f>
              <c:strCache>
                <c:ptCount val="4"/>
                <c:pt idx="0">
                  <c:v>da, čim večkrat</c:v>
                </c:pt>
                <c:pt idx="1">
                  <c:v>da, občasno</c:v>
                </c:pt>
                <c:pt idx="2">
                  <c:v>raje ne</c:v>
                </c:pt>
                <c:pt idx="3">
                  <c:v>nikakor ne</c:v>
                </c:pt>
              </c:strCache>
            </c:strRef>
          </c:cat>
          <c:val>
            <c:numRef>
              <c:f>'PREJ-2023-02-09'!$AV$32:$AV$35</c:f>
              <c:numCache>
                <c:formatCode>General</c:formatCode>
                <c:ptCount val="4"/>
                <c:pt idx="0">
                  <c:v>6</c:v>
                </c:pt>
                <c:pt idx="1">
                  <c:v>18</c:v>
                </c:pt>
                <c:pt idx="2">
                  <c:v>3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88B-45FA-802D-76187E767A53}"/>
            </c:ext>
          </c:extLst>
        </c:ser>
        <c:ser>
          <c:idx val="1"/>
          <c:order val="1"/>
          <c:tx>
            <c:strRef>
              <c:f>'PREJ-2023-02-09'!$AW$31</c:f>
              <c:strCache>
                <c:ptCount val="1"/>
                <c:pt idx="0">
                  <c:v>potem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'PREJ-2023-02-09'!$AU$32:$AU$35</c:f>
              <c:strCache>
                <c:ptCount val="4"/>
                <c:pt idx="0">
                  <c:v>da, čim večkrat</c:v>
                </c:pt>
                <c:pt idx="1">
                  <c:v>da, občasno</c:v>
                </c:pt>
                <c:pt idx="2">
                  <c:v>raje ne</c:v>
                </c:pt>
                <c:pt idx="3">
                  <c:v>nikakor ne</c:v>
                </c:pt>
              </c:strCache>
            </c:strRef>
          </c:cat>
          <c:val>
            <c:numRef>
              <c:f>'PREJ-2023-02-09'!$AW$32:$AW$35</c:f>
              <c:numCache>
                <c:formatCode>General</c:formatCode>
                <c:ptCount val="4"/>
                <c:pt idx="0">
                  <c:v>7</c:v>
                </c:pt>
                <c:pt idx="1">
                  <c:v>12</c:v>
                </c:pt>
                <c:pt idx="2">
                  <c:v>2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88B-45FA-802D-76187E767A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40008751"/>
        <c:axId val="1240017071"/>
      </c:barChart>
      <c:catAx>
        <c:axId val="1240008751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accent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sl-SI" sz="1800">
                    <a:solidFill>
                      <a:schemeClr val="accent2">
                        <a:lumMod val="75000"/>
                      </a:schemeClr>
                    </a:solidFill>
                  </a:rPr>
                  <a:t>odgovor</a:t>
                </a:r>
              </a:p>
            </c:rich>
          </c:tx>
          <c:layout>
            <c:manualLayout>
              <c:xMode val="edge"/>
              <c:yMode val="edge"/>
              <c:x val="0.45277897259169669"/>
              <c:y val="0.8251524182476389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accent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l-SI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1240017071"/>
        <c:crosses val="autoZero"/>
        <c:auto val="1"/>
        <c:lblAlgn val="ctr"/>
        <c:lblOffset val="100"/>
        <c:noMultiLvlLbl val="0"/>
      </c:catAx>
      <c:valAx>
        <c:axId val="124001707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accent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sl-SI" sz="1800">
                    <a:solidFill>
                      <a:schemeClr val="accent2">
                        <a:lumMod val="75000"/>
                      </a:schemeClr>
                    </a:solidFill>
                  </a:rPr>
                  <a:t>št.</a:t>
                </a:r>
                <a:r>
                  <a:rPr lang="sl-SI" sz="1800" baseline="0">
                    <a:solidFill>
                      <a:schemeClr val="accent2">
                        <a:lumMod val="75000"/>
                      </a:schemeClr>
                    </a:solidFill>
                  </a:rPr>
                  <a:t> dijakov</a:t>
                </a:r>
                <a:endParaRPr lang="sl-SI" sz="1800">
                  <a:solidFill>
                    <a:schemeClr val="accent2">
                      <a:lumMod val="75000"/>
                    </a:schemeClr>
                  </a:solidFill>
                </a:endParaRPr>
              </a:p>
            </c:rich>
          </c:tx>
          <c:layout>
            <c:manualLayout>
              <c:xMode val="edge"/>
              <c:yMode val="edge"/>
              <c:x val="1.237381578115288E-2"/>
              <c:y val="0.3064649770458451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accent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l-SI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124000875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l-SI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accent4">
            <a:lumMod val="5000"/>
            <a:lumOff val="95000"/>
          </a:schemeClr>
        </a:gs>
        <a:gs pos="74000">
          <a:schemeClr val="accent4">
            <a:lumMod val="45000"/>
            <a:lumOff val="55000"/>
          </a:schemeClr>
        </a:gs>
        <a:gs pos="83000">
          <a:schemeClr val="accent4">
            <a:lumMod val="45000"/>
            <a:lumOff val="55000"/>
          </a:schemeClr>
        </a:gs>
        <a:gs pos="100000">
          <a:schemeClr val="accent4">
            <a:lumMod val="30000"/>
            <a:lumOff val="70000"/>
          </a:schemeClr>
        </a:gs>
      </a:gsLst>
      <a:lin ang="5400000" scaled="1"/>
      <a:tileRect/>
    </a:gra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sl-SI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089C9A3-A542-4625-B43A-004041426F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Bariol Bold" panose="02000506040000020003" pitchFamily="50" charset="0"/>
              </a:defRPr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76E90929-5BB5-4A13-8788-D478C1611F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6620A48E-30E0-40CF-8DCA-98672D774C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B1D23B-198A-4FA1-A71B-065FFF5A3DE5}" type="datetimeFigureOut">
              <a:rPr lang="sl-SI" smtClean="0"/>
              <a:t>19. 09. 2023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C1545FE1-0A15-40C0-9834-9758F4729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BB0FD435-C460-452A-A048-BC81670C2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1A139-F7E5-49FF-9F52-674BEBFB2AD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504949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6F9C894-F216-4280-BED6-D4B0B9424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B12403D9-BEC6-4F62-AC7F-3A293B7D23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6B6D8CE1-DC02-487D-AEA4-B45F9E1DAA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B1D23B-198A-4FA1-A71B-065FFF5A3DE5}" type="datetimeFigureOut">
              <a:rPr lang="sl-SI" smtClean="0"/>
              <a:t>19. 09. 2023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8B60A7AB-736A-461E-A2A3-591D98BF5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5F21EE09-2FA1-4622-B7A4-6EDC2F2E2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1A139-F7E5-49FF-9F52-674BEBFB2AD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88552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06A0DF88-C58D-4617-A748-12CB684055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26764F69-CBED-4858-9E7F-7491435AF0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775BA944-0493-4719-B2C2-9A0AD9D209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B1D23B-198A-4FA1-A71B-065FFF5A3DE5}" type="datetimeFigureOut">
              <a:rPr lang="sl-SI" smtClean="0"/>
              <a:t>19. 09. 2023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07F60929-DE87-41A3-BFB4-09917E0EC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1DE0A455-47CE-4C14-A770-BDEEE8A2A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1A139-F7E5-49FF-9F52-674BEBFB2AD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547258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71232E4-4325-4909-B941-3C042035D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Bariol Bold" panose="02000506040000020003" pitchFamily="50" charset="0"/>
              </a:defRPr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DCC3BB80-2317-4072-BCF7-D2C16A1A22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DB3D47A5-D5C2-4EA4-B940-2A0E973F3A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B1D23B-198A-4FA1-A71B-065FFF5A3DE5}" type="datetimeFigureOut">
              <a:rPr lang="sl-SI" smtClean="0"/>
              <a:t>19. 09. 2023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E13CFE82-0F6D-4C72-AB5A-AD82E560C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2D6CFCE4-B631-459E-AA4A-F5F13923D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1A139-F7E5-49FF-9F52-674BEBFB2AD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412357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C8AC5CC-F1B7-498F-B8EF-B9ADEA8F3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Bariol Bold" panose="02000506040000020003" pitchFamily="50" charset="0"/>
              </a:defRPr>
            </a:lvl1pPr>
          </a:lstStyle>
          <a:p>
            <a:r>
              <a:rPr lang="sl-SI" dirty="0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083BB91D-CB47-4157-8252-5454286C91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348ED09A-DC64-4573-891A-5E96DEABFB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B1D23B-198A-4FA1-A71B-065FFF5A3DE5}" type="datetimeFigureOut">
              <a:rPr lang="sl-SI" smtClean="0"/>
              <a:t>19. 09. 2023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15071C1E-02E7-437A-9EEE-109D2D435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9530F805-4352-424C-9896-5F325E6D5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1A139-F7E5-49FF-9F52-674BEBFB2AD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488216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A4F6162-BF09-468B-88D9-451C5163B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Bariol Bold" panose="02000506040000020003" pitchFamily="50" charset="0"/>
              </a:defRPr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33B89170-26DB-4E67-ACBE-94780AA335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CB5972C7-F40B-4E1B-BA03-B6E9CED3F4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D4229CBC-1606-4CE6-BCF3-75B867EBB3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B1D23B-198A-4FA1-A71B-065FFF5A3DE5}" type="datetimeFigureOut">
              <a:rPr lang="sl-SI" smtClean="0"/>
              <a:t>19. 09. 2023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999CC358-ABFA-4A6F-874F-F9182C05D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48A444B2-BCED-4C59-93D8-C7EED6EEA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1A139-F7E5-49FF-9F52-674BEBFB2AD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584354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B10DF7D-02E0-4665-9FE5-E40F5645B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B5149231-4A66-48DB-846F-20E157DF00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80DF5F30-840E-40FC-9CD3-3346D7CE3E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0B291D0A-CD41-4A3B-A017-51A165AFB1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0832DDB1-0931-4CE9-86D2-7BED4E91D1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3DD0516A-4349-4453-9836-A7099EB6B9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B1D23B-198A-4FA1-A71B-065FFF5A3DE5}" type="datetimeFigureOut">
              <a:rPr lang="sl-SI" smtClean="0"/>
              <a:t>19. 09. 2023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18AB4B67-8B08-4951-A066-E92AD6200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E9E32740-28B2-486C-8ED6-1D0B45712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1A139-F7E5-49FF-9F52-674BEBFB2AD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298429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44B141B-16CD-4FD7-909D-D9D724028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9F0FABF0-98B6-4EE0-AA64-60BA0E1FEC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B1D23B-198A-4FA1-A71B-065FFF5A3DE5}" type="datetimeFigureOut">
              <a:rPr lang="sl-SI" smtClean="0"/>
              <a:t>19. 09. 2023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5E9F3431-5628-459A-B078-F3FF375F1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FB65D50D-81C6-49B0-B380-442C99640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1A139-F7E5-49FF-9F52-674BEBFB2AD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471814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ED17A987-AAAD-43BA-B032-3AE40F27B8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B1D23B-198A-4FA1-A71B-065FFF5A3DE5}" type="datetimeFigureOut">
              <a:rPr lang="sl-SI" smtClean="0"/>
              <a:t>19. 09. 2023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39534A53-41C2-41ED-9A0F-75837EEDC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14BB3FD0-9BE9-4A5E-86ED-8EB7AA697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1A139-F7E5-49FF-9F52-674BEBFB2AD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323316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05C5C5D-83C9-44B8-97BB-36BAEE461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118A1870-E255-47C9-948A-47D4E2655C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F1E85AA2-7F9E-4767-AF0A-31A5B29E77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5459A909-59FF-4418-918F-9E5B331685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B1D23B-198A-4FA1-A71B-065FFF5A3DE5}" type="datetimeFigureOut">
              <a:rPr lang="sl-SI" smtClean="0"/>
              <a:t>19. 09. 2023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FEB11E20-780A-4D72-914A-EBE2E24E5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B4AD8A9A-E689-4F7A-A631-2ABAE9A35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1A139-F7E5-49FF-9F52-674BEBFB2AD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00115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B486DAE-0BB6-4D4E-B6DA-8DDFF8DAA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1A1CE73F-1C2A-4C1E-B3AD-2C6F2623C4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73D1EBC2-D1E9-45E5-A564-D916A1275D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5BEDA226-AB54-448C-AAC9-FD4674FA81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B1D23B-198A-4FA1-A71B-065FFF5A3DE5}" type="datetimeFigureOut">
              <a:rPr lang="sl-SI" smtClean="0"/>
              <a:t>19. 09. 2023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1FE54C60-C876-4758-B18A-DB9BB6E5F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C811FFCE-0E23-4652-9B0E-C4521D0EE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1A139-F7E5-49FF-9F52-674BEBFB2AD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745657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microsoft.com/office/2007/relationships/media" Target="../media/media1.mp4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video" Target="../media/media1.mp4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Video 4" title="White DNA Swirling">
            <a:hlinkClick r:id="" action="ppaction://media"/>
            <a:extLst>
              <a:ext uri="{FF2B5EF4-FFF2-40B4-BE49-F238E27FC236}">
                <a16:creationId xmlns:a16="http://schemas.microsoft.com/office/drawing/2014/main" id="{E9062C12-3964-4339-8831-3335BB45FC34}"/>
              </a:ext>
            </a:extLst>
          </p:cNvPr>
          <p:cNvPicPr>
            <a:picLocks noChangeAspect="1"/>
          </p:cNvPicPr>
          <p:nvPr userDrawn="1">
            <a:vide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49A04532-4F8D-4D75-A225-89B787DBF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7FFE9BCC-8730-45FF-AE6A-D0CFD806DD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27DAAD40-921F-43E8-B680-7A37C7F126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21A139-F7E5-49FF-9F52-674BEBFB2ADD}" type="slidenum">
              <a:rPr lang="sl-SI" smtClean="0"/>
              <a:t>‹#›</a:t>
            </a:fld>
            <a:endParaRPr lang="sl-SI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FA64DA2C-A01D-4FCF-88C0-55629FA40AEA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58" y="465061"/>
            <a:ext cx="8666621" cy="607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025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FFFF00"/>
          </a:solidFill>
          <a:latin typeface="Bariol Regular" panose="02000506040000020003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Bariol Regular" panose="02000506040000020003" pitchFamily="50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Bariol Regular" panose="02000506040000020003" pitchFamily="50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Bariol Regular" panose="02000506040000020003" pitchFamily="50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Bariol Regular" panose="02000506040000020003" pitchFamily="50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Bariol Regular" panose="02000506040000020003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Video 4" title="White DNA Swirling">
            <a:hlinkClick r:id="" action="ppaction://media"/>
            <a:extLst>
              <a:ext uri="{FF2B5EF4-FFF2-40B4-BE49-F238E27FC236}">
                <a16:creationId xmlns:a16="http://schemas.microsoft.com/office/drawing/2014/main" id="{DB15C5B9-9ACF-45C3-9637-3C97627486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Naslov 8"/>
          <p:cNvSpPr>
            <a:spLocks noGrp="1"/>
          </p:cNvSpPr>
          <p:nvPr>
            <p:ph type="ctrTitle"/>
          </p:nvPr>
        </p:nvSpPr>
        <p:spPr>
          <a:xfrm>
            <a:off x="4864679" y="1152524"/>
            <a:ext cx="7327321" cy="1819275"/>
          </a:xfrm>
        </p:spPr>
        <p:txBody>
          <a:bodyPr>
            <a:normAutofit/>
          </a:bodyPr>
          <a:lstStyle/>
          <a:p>
            <a:pPr algn="ctr"/>
            <a:r>
              <a:rPr lang="pl-PL" b="1" dirty="0"/>
              <a:t>Fizično računalništvo pri pouku fizike</a:t>
            </a:r>
          </a:p>
        </p:txBody>
      </p:sp>
      <p:sp>
        <p:nvSpPr>
          <p:cNvPr id="10" name="Podnaslov 9"/>
          <p:cNvSpPr>
            <a:spLocks noGrp="1"/>
          </p:cNvSpPr>
          <p:nvPr>
            <p:ph type="subTitle" idx="1"/>
          </p:nvPr>
        </p:nvSpPr>
        <p:spPr>
          <a:xfrm>
            <a:off x="5800725" y="4229100"/>
            <a:ext cx="5996668" cy="1091098"/>
          </a:xfrm>
        </p:spPr>
        <p:txBody>
          <a:bodyPr>
            <a:normAutofit fontScale="92500" lnSpcReduction="10000"/>
          </a:bodyPr>
          <a:lstStyle/>
          <a:p>
            <a:r>
              <a:rPr lang="sl-SI" sz="2000" dirty="0"/>
              <a:t>Roman Bobnarič, Lenka Keček Vaupotič, Gimnazija Ormož </a:t>
            </a:r>
          </a:p>
          <a:p>
            <a:r>
              <a:rPr lang="sl-SI" sz="2000" dirty="0"/>
              <a:t>Rok Capuder, Zavod 404</a:t>
            </a:r>
          </a:p>
          <a:p>
            <a:r>
              <a:rPr lang="sl-SI" sz="2000" dirty="0"/>
              <a:t>Matija Lokar, FMF Univerza v Ljubljani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9F356FD5-43A7-4CB1-B44E-2CDF8465B3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6" y="4124325"/>
            <a:ext cx="3642382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0072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>
            <a:extLst>
              <a:ext uri="{FF2B5EF4-FFF2-40B4-BE49-F238E27FC236}">
                <a16:creationId xmlns:a16="http://schemas.microsoft.com/office/drawing/2014/main" id="{33C29596-79ED-4319-BA29-1863019E4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Namen</a:t>
            </a:r>
          </a:p>
        </p:txBody>
      </p:sp>
      <p:sp>
        <p:nvSpPr>
          <p:cNvPr id="6" name="Označba mesta vsebine 3">
            <a:extLst>
              <a:ext uri="{FF2B5EF4-FFF2-40B4-BE49-F238E27FC236}">
                <a16:creationId xmlns:a16="http://schemas.microsoft.com/office/drawing/2014/main" id="{0CDAB113-8CDF-4B19-B71C-3FBDAA00E0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0867" y="2214144"/>
            <a:ext cx="3315412" cy="2175670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sl-SI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Brez računalnika</a:t>
            </a:r>
          </a:p>
          <a:p>
            <a:r>
              <a:rPr lang="sl-SI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kalkulator</a:t>
            </a:r>
          </a:p>
          <a:p>
            <a:r>
              <a:rPr lang="sl-SI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tabla+</a:t>
            </a:r>
          </a:p>
          <a:p>
            <a:r>
              <a:rPr lang="sl-SI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  <a:p>
            <a:endParaRPr lang="sl-SI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Označba mesta vsebine 4">
            <a:extLst>
              <a:ext uri="{FF2B5EF4-FFF2-40B4-BE49-F238E27FC236}">
                <a16:creationId xmlns:a16="http://schemas.microsoft.com/office/drawing/2014/main" id="{C0902E6C-E3B8-4FF7-8548-8700A7029DB6}"/>
              </a:ext>
            </a:extLst>
          </p:cNvPr>
          <p:cNvSpPr txBox="1">
            <a:spLocks/>
          </p:cNvSpPr>
          <p:nvPr/>
        </p:nvSpPr>
        <p:spPr>
          <a:xfrm>
            <a:off x="7492027" y="2205830"/>
            <a:ext cx="4525346" cy="371988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l-SI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Fizično računalništvo</a:t>
            </a:r>
          </a:p>
          <a:p>
            <a:r>
              <a:rPr lang="sl-SI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izdelujejo sami</a:t>
            </a:r>
          </a:p>
          <a:p>
            <a:r>
              <a:rPr lang="sl-SI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testiranje delovanja</a:t>
            </a:r>
          </a:p>
          <a:p>
            <a:r>
              <a:rPr lang="sl-SI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kalibracije</a:t>
            </a:r>
          </a:p>
          <a:p>
            <a:r>
              <a:rPr lang="sl-SI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raziskovanje</a:t>
            </a:r>
          </a:p>
          <a:p>
            <a:r>
              <a:rPr lang="sl-SI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mikrokrmilniki (arduino, raspberry, microbit …)</a:t>
            </a:r>
          </a:p>
          <a:p>
            <a:r>
              <a:rPr lang="sl-SI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uporaba mobilnih naprav (phyphox, physics toolbox …)</a:t>
            </a:r>
          </a:p>
          <a:p>
            <a:endParaRPr lang="sl-SI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Označba mesta vsebine 4">
            <a:extLst>
              <a:ext uri="{FF2B5EF4-FFF2-40B4-BE49-F238E27FC236}">
                <a16:creationId xmlns:a16="http://schemas.microsoft.com/office/drawing/2014/main" id="{94316762-921C-44CA-871C-540E4242E5A2}"/>
              </a:ext>
            </a:extLst>
          </p:cNvPr>
          <p:cNvSpPr txBox="1">
            <a:spLocks/>
          </p:cNvSpPr>
          <p:nvPr/>
        </p:nvSpPr>
        <p:spPr>
          <a:xfrm>
            <a:off x="3576279" y="2205831"/>
            <a:ext cx="3915748" cy="2506907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Računalniško</a:t>
            </a:r>
          </a:p>
          <a:p>
            <a:r>
              <a:rPr lang="sl-SI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simulacija</a:t>
            </a:r>
          </a:p>
          <a:p>
            <a:r>
              <a:rPr lang="sl-SI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merilni sistemi (</a:t>
            </a:r>
            <a:r>
              <a:rPr lang="sl-SI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Vernier</a:t>
            </a:r>
            <a:r>
              <a:rPr lang="sl-SI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…)</a:t>
            </a:r>
          </a:p>
          <a:p>
            <a:r>
              <a:rPr lang="sl-SI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programiranje postopkov reševanja nalog (</a:t>
            </a:r>
            <a:r>
              <a:rPr lang="sl-SI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python</a:t>
            </a:r>
            <a:r>
              <a:rPr lang="sl-SI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…)</a:t>
            </a:r>
          </a:p>
          <a:p>
            <a:r>
              <a:rPr lang="sl-SI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…</a:t>
            </a:r>
          </a:p>
          <a:p>
            <a:endParaRPr lang="sl-SI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Pravokotnik 8">
            <a:extLst>
              <a:ext uri="{FF2B5EF4-FFF2-40B4-BE49-F238E27FC236}">
                <a16:creationId xmlns:a16="http://schemas.microsoft.com/office/drawing/2014/main" id="{01BE1110-60E5-49BC-8009-10C2E109F63B}"/>
              </a:ext>
            </a:extLst>
          </p:cNvPr>
          <p:cNvSpPr/>
          <p:nvPr/>
        </p:nvSpPr>
        <p:spPr>
          <a:xfrm>
            <a:off x="801632" y="4297239"/>
            <a:ext cx="223388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UČENEC</a:t>
            </a:r>
          </a:p>
        </p:txBody>
      </p:sp>
      <p:sp>
        <p:nvSpPr>
          <p:cNvPr id="10" name="Pravokotnik 9">
            <a:extLst>
              <a:ext uri="{FF2B5EF4-FFF2-40B4-BE49-F238E27FC236}">
                <a16:creationId xmlns:a16="http://schemas.microsoft.com/office/drawing/2014/main" id="{FD6345EC-88C1-470B-9B14-8DB34A1CB47D}"/>
              </a:ext>
            </a:extLst>
          </p:cNvPr>
          <p:cNvSpPr/>
          <p:nvPr/>
        </p:nvSpPr>
        <p:spPr>
          <a:xfrm>
            <a:off x="3883701" y="4614654"/>
            <a:ext cx="330090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UPORABNIK</a:t>
            </a:r>
          </a:p>
        </p:txBody>
      </p:sp>
      <p:sp>
        <p:nvSpPr>
          <p:cNvPr id="11" name="Pravokotnik 10">
            <a:extLst>
              <a:ext uri="{FF2B5EF4-FFF2-40B4-BE49-F238E27FC236}">
                <a16:creationId xmlns:a16="http://schemas.microsoft.com/office/drawing/2014/main" id="{74F1E667-975B-4C0F-924D-0C99B1ECE862}"/>
              </a:ext>
            </a:extLst>
          </p:cNvPr>
          <p:cNvSpPr/>
          <p:nvPr/>
        </p:nvSpPr>
        <p:spPr>
          <a:xfrm>
            <a:off x="7779255" y="5782286"/>
            <a:ext cx="395089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RAZISKOVALEC</a:t>
            </a:r>
          </a:p>
        </p:txBody>
      </p:sp>
    </p:spTree>
    <p:extLst>
      <p:ext uri="{BB962C8B-B14F-4D97-AF65-F5344CB8AC3E}">
        <p14:creationId xmlns:p14="http://schemas.microsoft.com/office/powerpoint/2010/main" val="24285098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  <p:bldP spid="7" grpId="0" build="p" animBg="1"/>
      <p:bldP spid="8" grpId="0" uiExpand="1" build="p" animBg="1"/>
      <p:bldP spid="9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A8A696A-9C7C-4768-9FE3-D2A68712D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z="4400" dirty="0"/>
              <a:t>Cilji iz obeh področij</a:t>
            </a:r>
            <a:endParaRPr lang="sl-SI" dirty="0"/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390B0F63-021D-4167-BF0E-21A7CDDD6B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428999"/>
            <a:ext cx="5181600" cy="2747964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sl-SI" dirty="0"/>
              <a:t>Izdelava merilnika</a:t>
            </a:r>
          </a:p>
          <a:p>
            <a:r>
              <a:rPr lang="sl-SI" dirty="0"/>
              <a:t>Spoznavanje z napakami</a:t>
            </a:r>
          </a:p>
          <a:p>
            <a:r>
              <a:rPr lang="sl-SI" dirty="0"/>
              <a:t>Izvedba kalibracije</a:t>
            </a:r>
          </a:p>
          <a:p>
            <a:endParaRPr lang="sl-SI" dirty="0"/>
          </a:p>
        </p:txBody>
      </p:sp>
      <p:sp>
        <p:nvSpPr>
          <p:cNvPr id="5" name="Označba mesta vsebine 4">
            <a:extLst>
              <a:ext uri="{FF2B5EF4-FFF2-40B4-BE49-F238E27FC236}">
                <a16:creationId xmlns:a16="http://schemas.microsoft.com/office/drawing/2014/main" id="{F5DA4824-0BB8-4E3E-A38F-E4D998C80D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428999"/>
            <a:ext cx="5181600" cy="2747963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sl-SI" dirty="0"/>
              <a:t>Spoznavanje </a:t>
            </a:r>
            <a:r>
              <a:rPr lang="sl-SI" dirty="0" err="1"/>
              <a:t>mikrokrmilnika</a:t>
            </a:r>
            <a:endParaRPr lang="sl-SI" dirty="0"/>
          </a:p>
          <a:p>
            <a:r>
              <a:rPr lang="sl-SI" dirty="0"/>
              <a:t>Uporaba spremenljivk</a:t>
            </a:r>
          </a:p>
          <a:p>
            <a:r>
              <a:rPr lang="sl-SI" dirty="0"/>
              <a:t>Proženje ukazov na dogodke</a:t>
            </a:r>
          </a:p>
          <a:p>
            <a:r>
              <a:rPr lang="sl-SI" dirty="0"/>
              <a:t>Komunikacija z računalnikom</a:t>
            </a:r>
          </a:p>
        </p:txBody>
      </p:sp>
    </p:spTree>
    <p:extLst>
      <p:ext uri="{BB962C8B-B14F-4D97-AF65-F5344CB8AC3E}">
        <p14:creationId xmlns:p14="http://schemas.microsoft.com/office/powerpoint/2010/main" val="17802281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EFB7F5B-4DA3-409F-9009-374EF2E23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z="4400" dirty="0"/>
              <a:t>Potek ure</a:t>
            </a:r>
            <a:endParaRPr lang="sl-SI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6B620999-C645-4D07-9CC1-862C64198E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>
                <a:solidFill>
                  <a:srgbClr val="FFFF00"/>
                </a:solidFill>
                <a:latin typeface="Bariol Bold" panose="02000506040000020003" pitchFamily="50" charset="0"/>
              </a:rPr>
              <a:t>3 šolske ure – 1 ura za anketi, 2 uri za izvedbo</a:t>
            </a:r>
          </a:p>
          <a:p>
            <a:r>
              <a:rPr lang="sl-SI" dirty="0">
                <a:solidFill>
                  <a:srgbClr val="FFFF00"/>
                </a:solidFill>
                <a:latin typeface="Bariol Bold" panose="02000506040000020003" pitchFamily="50" charset="0"/>
              </a:rPr>
              <a:t>1. ura – anketa „PRED“, uvod v delo s krmilnikom, prikaz na zaslonu</a:t>
            </a:r>
          </a:p>
          <a:p>
            <a:r>
              <a:rPr lang="sl-SI" dirty="0">
                <a:solidFill>
                  <a:srgbClr val="FFFF00"/>
                </a:solidFill>
                <a:latin typeface="Bariol Bold" panose="02000506040000020003" pitchFamily="50" charset="0"/>
              </a:rPr>
              <a:t>2. ura – merjenje T in prikaz na zaslonu(ponovitev), kalibracija na gumb, prenašanje podatkov v računalnik</a:t>
            </a:r>
          </a:p>
          <a:p>
            <a:r>
              <a:rPr lang="sl-SI" dirty="0">
                <a:solidFill>
                  <a:srgbClr val="FFFF00"/>
                </a:solidFill>
                <a:latin typeface="Bariol Bold" panose="02000506040000020003" pitchFamily="50" charset="0"/>
              </a:rPr>
              <a:t>3. ura – prenašanje podatkov v računalnik in grafični prikaz, reševanje anketa „PO“</a:t>
            </a:r>
          </a:p>
          <a:p>
            <a:endParaRPr lang="sl-SI" dirty="0">
              <a:solidFill>
                <a:srgbClr val="FFFF00"/>
              </a:solidFill>
              <a:latin typeface="Bariol Bold" panose="020005060400000200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37348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CD31C98-DFE3-447D-8AE4-66F118485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z="4400" dirty="0"/>
              <a:t>Odzivi učencev/dijakov</a:t>
            </a:r>
            <a:endParaRPr lang="sl-SI" dirty="0"/>
          </a:p>
        </p:txBody>
      </p:sp>
      <p:graphicFrame>
        <p:nvGraphicFramePr>
          <p:cNvPr id="4" name="Označba mesta vsebine 4">
            <a:extLst>
              <a:ext uri="{FF2B5EF4-FFF2-40B4-BE49-F238E27FC236}">
                <a16:creationId xmlns:a16="http://schemas.microsoft.com/office/drawing/2014/main" id="{2B799F37-DD29-4B1D-A598-C28DB14B891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32111274"/>
              </p:ext>
            </p:extLst>
          </p:nvPr>
        </p:nvGraphicFramePr>
        <p:xfrm>
          <a:off x="342901" y="1892301"/>
          <a:ext cx="5724524" cy="36417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PoljeZBesedilom 4">
            <a:extLst>
              <a:ext uri="{FF2B5EF4-FFF2-40B4-BE49-F238E27FC236}">
                <a16:creationId xmlns:a16="http://schemas.microsoft.com/office/drawing/2014/main" id="{DEF45891-A0B6-4AFC-B2EF-E0C02052678B}"/>
              </a:ext>
            </a:extLst>
          </p:cNvPr>
          <p:cNvSpPr txBox="1"/>
          <p:nvPr/>
        </p:nvSpPr>
        <p:spPr>
          <a:xfrm>
            <a:off x="1490663" y="1362075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>
                <a:solidFill>
                  <a:srgbClr val="FFFF00"/>
                </a:solidFill>
                <a:latin typeface="Bariol Bold" panose="02000506040000020003" pitchFamily="50" charset="0"/>
              </a:rPr>
              <a:t>Računalništvo je težko</a:t>
            </a:r>
          </a:p>
        </p:txBody>
      </p:sp>
      <p:graphicFrame>
        <p:nvGraphicFramePr>
          <p:cNvPr id="6" name="Označba mesta vsebine 6">
            <a:extLst>
              <a:ext uri="{FF2B5EF4-FFF2-40B4-BE49-F238E27FC236}">
                <a16:creationId xmlns:a16="http://schemas.microsoft.com/office/drawing/2014/main" id="{47A88B5B-1703-4D80-853C-FCCA2C164A6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66808807"/>
              </p:ext>
            </p:extLst>
          </p:nvPr>
        </p:nvGraphicFramePr>
        <p:xfrm>
          <a:off x="6296025" y="1892302"/>
          <a:ext cx="5591175" cy="36417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PoljeZBesedilom 6">
            <a:extLst>
              <a:ext uri="{FF2B5EF4-FFF2-40B4-BE49-F238E27FC236}">
                <a16:creationId xmlns:a16="http://schemas.microsoft.com/office/drawing/2014/main" id="{3855F905-A140-42ED-9998-885208B6699B}"/>
              </a:ext>
            </a:extLst>
          </p:cNvPr>
          <p:cNvSpPr txBox="1"/>
          <p:nvPr/>
        </p:nvSpPr>
        <p:spPr>
          <a:xfrm>
            <a:off x="7215189" y="1362075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>
                <a:solidFill>
                  <a:srgbClr val="FFFF00"/>
                </a:solidFill>
                <a:latin typeface="Bariol Bold" panose="02000506040000020003" pitchFamily="50" charset="0"/>
              </a:rPr>
              <a:t>Še več takega pouka ?</a:t>
            </a:r>
          </a:p>
        </p:txBody>
      </p:sp>
      <p:sp>
        <p:nvSpPr>
          <p:cNvPr id="8" name="PoljeZBesedilom 7">
            <a:extLst>
              <a:ext uri="{FF2B5EF4-FFF2-40B4-BE49-F238E27FC236}">
                <a16:creationId xmlns:a16="http://schemas.microsoft.com/office/drawing/2014/main" id="{91AAB2CD-73FD-4166-9125-174BF92F0AAD}"/>
              </a:ext>
            </a:extLst>
          </p:cNvPr>
          <p:cNvSpPr txBox="1"/>
          <p:nvPr/>
        </p:nvSpPr>
        <p:spPr>
          <a:xfrm>
            <a:off x="7548563" y="5868988"/>
            <a:ext cx="342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>
                <a:solidFill>
                  <a:srgbClr val="FFFF00"/>
                </a:solidFill>
                <a:latin typeface="Bariol Bold" panose="02000506040000020003" pitchFamily="50" charset="0"/>
              </a:rPr>
              <a:t>Fizika je zanimivejša</a:t>
            </a:r>
          </a:p>
          <a:p>
            <a:r>
              <a:rPr lang="sl-SI" sz="2400" dirty="0">
                <a:solidFill>
                  <a:srgbClr val="FFFF00"/>
                </a:solidFill>
                <a:latin typeface="Bariol Bold" panose="02000506040000020003" pitchFamily="50" charset="0"/>
              </a:rPr>
              <a:t>Raje programirajo</a:t>
            </a:r>
          </a:p>
        </p:txBody>
      </p:sp>
    </p:spTree>
    <p:extLst>
      <p:ext uri="{BB962C8B-B14F-4D97-AF65-F5344CB8AC3E}">
        <p14:creationId xmlns:p14="http://schemas.microsoft.com/office/powerpoint/2010/main" val="33196266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FE9BE64-2DA8-427D-BFFA-E40BFA8C9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z="4400" dirty="0"/>
              <a:t>Zaključki </a:t>
            </a:r>
            <a:endParaRPr lang="sl-SI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7D9CB8DB-E2EA-482A-B107-C520A7B3AF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9175" y="2901950"/>
            <a:ext cx="10515600" cy="2784475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sl-SI" sz="3600" dirty="0">
                <a:solidFill>
                  <a:schemeClr val="bg1"/>
                </a:solidFill>
                <a:latin typeface="Bariol Bold" panose="02000506040000020003" pitchFamily="50" charset="0"/>
              </a:rPr>
              <a:t>Računalništvo v večini </a:t>
            </a:r>
            <a:r>
              <a:rPr lang="sl-SI" sz="3600" dirty="0">
                <a:solidFill>
                  <a:schemeClr val="bg1"/>
                </a:solidFill>
                <a:latin typeface="Bariol Bold" panose="02000506040000020003" pitchFamily="50" charset="0"/>
                <a:sym typeface="Wingdings" panose="05000000000000000000" pitchFamily="2" charset="2"/>
              </a:rPr>
              <a:t></a:t>
            </a:r>
            <a:r>
              <a:rPr lang="sl-SI" sz="3600" dirty="0">
                <a:solidFill>
                  <a:schemeClr val="bg1"/>
                </a:solidFill>
                <a:latin typeface="Bariol Bold" panose="02000506040000020003" pitchFamily="50" charset="0"/>
              </a:rPr>
              <a:t>NI TEŽKO</a:t>
            </a:r>
          </a:p>
          <a:p>
            <a:r>
              <a:rPr lang="sl-SI" sz="3600" dirty="0">
                <a:solidFill>
                  <a:schemeClr val="bg1"/>
                </a:solidFill>
                <a:latin typeface="Bariol Bold" panose="02000506040000020003" pitchFamily="50" charset="0"/>
              </a:rPr>
              <a:t>Še več takega pouka ? </a:t>
            </a:r>
            <a:r>
              <a:rPr lang="sl-SI" sz="3600" dirty="0">
                <a:solidFill>
                  <a:schemeClr val="bg1"/>
                </a:solidFill>
                <a:latin typeface="Bariol Bold" panose="02000506040000020003" pitchFamily="50" charset="0"/>
                <a:sym typeface="Wingdings" panose="05000000000000000000" pitchFamily="2" charset="2"/>
              </a:rPr>
              <a:t> DA, A NE PREVEČ</a:t>
            </a:r>
            <a:endParaRPr lang="sl-SI" sz="3600" dirty="0">
              <a:solidFill>
                <a:schemeClr val="bg1"/>
              </a:solidFill>
              <a:latin typeface="Bariol Bold" panose="02000506040000020003" pitchFamily="50" charset="0"/>
            </a:endParaRPr>
          </a:p>
          <a:p>
            <a:r>
              <a:rPr lang="sl-SI" sz="3600" dirty="0">
                <a:solidFill>
                  <a:schemeClr val="bg1"/>
                </a:solidFill>
                <a:latin typeface="Bariol Bold" panose="02000506040000020003" pitchFamily="50" charset="0"/>
              </a:rPr>
              <a:t>Fizika(osnovni predmet) </a:t>
            </a:r>
            <a:r>
              <a:rPr lang="sl-SI" sz="3600" dirty="0">
                <a:solidFill>
                  <a:schemeClr val="bg1"/>
                </a:solidFill>
                <a:latin typeface="Bariol Bold" panose="02000506040000020003" pitchFamily="50" charset="0"/>
                <a:sym typeface="Wingdings" panose="05000000000000000000" pitchFamily="2" charset="2"/>
              </a:rPr>
              <a:t> JE </a:t>
            </a:r>
            <a:r>
              <a:rPr lang="sl-SI" sz="3600" dirty="0">
                <a:solidFill>
                  <a:schemeClr val="bg1"/>
                </a:solidFill>
                <a:latin typeface="Bariol Bold" panose="02000506040000020003" pitchFamily="50" charset="0"/>
              </a:rPr>
              <a:t>ZANIMIVEJŠA</a:t>
            </a:r>
          </a:p>
          <a:p>
            <a:r>
              <a:rPr lang="sl-SI" sz="3600" dirty="0">
                <a:solidFill>
                  <a:schemeClr val="bg1"/>
                </a:solidFill>
                <a:latin typeface="Bariol Bold" panose="02000506040000020003" pitchFamily="50" charset="0"/>
              </a:rPr>
              <a:t>Programiranje </a:t>
            </a:r>
            <a:r>
              <a:rPr lang="sl-SI" sz="3600" dirty="0">
                <a:solidFill>
                  <a:schemeClr val="bg1"/>
                </a:solidFill>
                <a:latin typeface="Bariol Bold" panose="02000506040000020003" pitchFamily="50" charset="0"/>
                <a:sym typeface="Wingdings" panose="05000000000000000000" pitchFamily="2" charset="2"/>
              </a:rPr>
              <a:t> </a:t>
            </a:r>
            <a:r>
              <a:rPr lang="sl-SI" sz="3600" dirty="0">
                <a:solidFill>
                  <a:schemeClr val="bg1"/>
                </a:solidFill>
                <a:latin typeface="Bariol Bold" panose="02000506040000020003" pitchFamily="50" charset="0"/>
              </a:rPr>
              <a:t>RAJE PROGRAMIRAJO</a:t>
            </a:r>
          </a:p>
          <a:p>
            <a:endParaRPr lang="sl-SI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5965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CF96DCF-C7ED-4A58-99C3-8404B524F4AD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sl-SI" sz="4400" dirty="0"/>
              <a:t>Dejanske izkušnje in Možne izboljšave</a:t>
            </a:r>
            <a:endParaRPr lang="sl-SI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E4E8C752-02EE-479D-9D1F-CADB0824D9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67212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r>
              <a:rPr lang="sl-SI" dirty="0"/>
              <a:t>Osnovna vaja – primerno časovno tempirano</a:t>
            </a:r>
          </a:p>
          <a:p>
            <a:r>
              <a:rPr lang="sl-SI" dirty="0"/>
              <a:t>Pri zahtevnejših vajah ustrezno povečati čas</a:t>
            </a:r>
          </a:p>
          <a:p>
            <a:r>
              <a:rPr lang="sl-SI" dirty="0"/>
              <a:t>Skupina dijakov, ki jim INF ni všeč </a:t>
            </a:r>
            <a:r>
              <a:rPr lang="sl-SI" dirty="0">
                <a:sym typeface="Wingdings" panose="05000000000000000000" pitchFamily="2" charset="2"/>
              </a:rPr>
              <a:t> lahko zruši mnenje o pozitivnem</a:t>
            </a:r>
          </a:p>
          <a:p>
            <a:r>
              <a:rPr lang="sl-SI" dirty="0"/>
              <a:t>Micro:bit občasno „</a:t>
            </a:r>
            <a:r>
              <a:rPr lang="sl-SI" dirty="0" err="1"/>
              <a:t>zašteka</a:t>
            </a:r>
            <a:r>
              <a:rPr lang="sl-SI" dirty="0"/>
              <a:t>“ – ne deluje pravilno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dirty="0"/>
              <a:t>Izboljšave:</a:t>
            </a:r>
          </a:p>
          <a:p>
            <a:pPr lvl="1"/>
            <a:r>
              <a:rPr lang="sl-SI" dirty="0"/>
              <a:t>Nadgraditi meritve z zunanjimi senzorji(individualizacija, diferenciacija)</a:t>
            </a:r>
          </a:p>
          <a:p>
            <a:pPr lvl="1"/>
            <a:r>
              <a:rPr lang="sl-SI" dirty="0"/>
              <a:t>Uporabiti kakšen alternativni </a:t>
            </a:r>
            <a:r>
              <a:rPr lang="sl-SI" dirty="0" err="1"/>
              <a:t>mikrokontroler</a:t>
            </a:r>
            <a:r>
              <a:rPr lang="sl-SI" dirty="0"/>
              <a:t>(</a:t>
            </a:r>
            <a:r>
              <a:rPr lang="sl-SI" dirty="0" err="1"/>
              <a:t>arduino</a:t>
            </a:r>
            <a:r>
              <a:rPr lang="sl-SI" dirty="0"/>
              <a:t>, </a:t>
            </a:r>
            <a:r>
              <a:rPr lang="sl-SI" dirty="0" err="1"/>
              <a:t>raspberry</a:t>
            </a:r>
            <a:r>
              <a:rPr lang="sl-SI" dirty="0"/>
              <a:t>…)za boljše učence/dijake</a:t>
            </a:r>
          </a:p>
          <a:p>
            <a:pPr lvl="1"/>
            <a:r>
              <a:rPr lang="sl-SI" dirty="0"/>
              <a:t>Delo v parih/samostojno delo (?)</a:t>
            </a:r>
          </a:p>
        </p:txBody>
      </p:sp>
    </p:spTree>
    <p:extLst>
      <p:ext uri="{BB962C8B-B14F-4D97-AF65-F5344CB8AC3E}">
        <p14:creationId xmlns:p14="http://schemas.microsoft.com/office/powerpoint/2010/main" val="3738724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298</Words>
  <Application>Microsoft Office PowerPoint</Application>
  <PresentationFormat>Širokozaslonsko</PresentationFormat>
  <Paragraphs>61</Paragraphs>
  <Slides>7</Slides>
  <Notes>0</Notes>
  <HiddenSlides>0</HiddenSlides>
  <MMClips>1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7</vt:i4>
      </vt:variant>
    </vt:vector>
  </HeadingPairs>
  <TitlesOfParts>
    <vt:vector size="12" baseType="lpstr">
      <vt:lpstr>Arial</vt:lpstr>
      <vt:lpstr>Bariol Bold</vt:lpstr>
      <vt:lpstr>Bariol Regular</vt:lpstr>
      <vt:lpstr>Calibri</vt:lpstr>
      <vt:lpstr>Officeova tema</vt:lpstr>
      <vt:lpstr>Fizično računalništvo pri pouku fizike</vt:lpstr>
      <vt:lpstr>Namen</vt:lpstr>
      <vt:lpstr>Cilji iz obeh področij</vt:lpstr>
      <vt:lpstr>Potek ure</vt:lpstr>
      <vt:lpstr>Odzivi učencev/dijakov</vt:lpstr>
      <vt:lpstr>Zaključki </vt:lpstr>
      <vt:lpstr>Dejanske izkušnje in Možne izboljšave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</dc:title>
  <dc:creator>Roman Bobnarič</dc:creator>
  <cp:lastModifiedBy>Roman Bobnarič</cp:lastModifiedBy>
  <cp:revision>6</cp:revision>
  <dcterms:created xsi:type="dcterms:W3CDTF">2023-09-18T22:07:15Z</dcterms:created>
  <dcterms:modified xsi:type="dcterms:W3CDTF">2023-09-18T22:34:05Z</dcterms:modified>
</cp:coreProperties>
</file>