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1"/>
  </p:sldMasterIdLst>
  <p:notesMasterIdLst>
    <p:notesMasterId r:id="rId15"/>
  </p:notesMasterIdLst>
  <p:sldIdLst>
    <p:sldId id="256" r:id="rId2"/>
    <p:sldId id="280" r:id="rId3"/>
    <p:sldId id="268" r:id="rId4"/>
    <p:sldId id="267" r:id="rId5"/>
    <p:sldId id="293" r:id="rId6"/>
    <p:sldId id="291" r:id="rId7"/>
    <p:sldId id="294" r:id="rId8"/>
    <p:sldId id="292" r:id="rId9"/>
    <p:sldId id="295" r:id="rId10"/>
    <p:sldId id="296" r:id="rId11"/>
    <p:sldId id="297" r:id="rId12"/>
    <p:sldId id="298" r:id="rId13"/>
    <p:sldId id="29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14" autoAdjust="0"/>
    <p:restoredTop sz="96291"/>
  </p:normalViewPr>
  <p:slideViewPr>
    <p:cSldViewPr snapToGrid="0">
      <p:cViewPr>
        <p:scale>
          <a:sx n="107" d="100"/>
          <a:sy n="107" d="100"/>
        </p:scale>
        <p:origin x="376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EBFDBA-1C6A-40B0-82A2-F60182E8D8C4}" type="datetimeFigureOut">
              <a:rPr lang="sl-SI" smtClean="0"/>
              <a:t>21. 08. 18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923C3D-2E83-4F36-8FAD-ACC6427EC4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54228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1" t="23151" r="18767" b="34303"/>
          <a:stretch/>
        </p:blipFill>
        <p:spPr>
          <a:xfrm>
            <a:off x="4810297" y="1807362"/>
            <a:ext cx="7381703" cy="50506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8/21/18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227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8/21/18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07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/>
              <a:t>8/21/18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665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1" t="23151" r="18767" b="34303"/>
          <a:stretch/>
        </p:blipFill>
        <p:spPr>
          <a:xfrm>
            <a:off x="9584575" y="24938"/>
            <a:ext cx="2510444" cy="17176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8/21/18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977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8/21/18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851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8/21/18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862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8/21/18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885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8/21/18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446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8/21/18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1" t="23151" r="18767" b="34303"/>
          <a:stretch/>
        </p:blipFill>
        <p:spPr>
          <a:xfrm>
            <a:off x="9584575" y="24938"/>
            <a:ext cx="2510444" cy="171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556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8/21/18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264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8/21/18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544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8/21/18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04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29924" y="1237663"/>
            <a:ext cx="9144000" cy="2387600"/>
          </a:xfr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vert="horz" lIns="91440" tIns="45720" rIns="91440" bIns="45720" rtlCol="0" anchor="b">
            <a:noAutofit/>
          </a:bodyPr>
          <a:lstStyle/>
          <a:p>
            <a:r>
              <a:rPr lang="en-US" sz="80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Gradnja</a:t>
            </a:r>
            <a:r>
              <a:rPr lang="en-US" sz="8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SKUPNOSTI</a:t>
            </a:r>
            <a:r>
              <a:rPr lang="sl-SI" sz="8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sl-SI" sz="8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sl-SI" sz="8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učiteljev RIN</a:t>
            </a:r>
          </a:p>
        </p:txBody>
      </p:sp>
    </p:spTree>
    <p:extLst>
      <p:ext uri="{BB962C8B-B14F-4D97-AF65-F5344CB8AC3E}">
        <p14:creationId xmlns:p14="http://schemas.microsoft.com/office/powerpoint/2010/main" val="203335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Urnik</a:t>
            </a:r>
            <a:r>
              <a:rPr lang="en-US" dirty="0" smtClean="0"/>
              <a:t> </a:t>
            </a:r>
            <a:r>
              <a:rPr lang="en-US" dirty="0" err="1" smtClean="0"/>
              <a:t>delavnice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torek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4648619"/>
              </p:ext>
            </p:extLst>
          </p:nvPr>
        </p:nvGraphicFramePr>
        <p:xfrm>
          <a:off x="621032" y="1690688"/>
          <a:ext cx="10949936" cy="4802813"/>
        </p:xfrm>
        <a:graphic>
          <a:graphicData uri="http://schemas.openxmlformats.org/drawingml/2006/table">
            <a:tbl>
              <a:tblPr/>
              <a:tblGrid>
                <a:gridCol w="994406"/>
                <a:gridCol w="1337310"/>
                <a:gridCol w="2948940"/>
                <a:gridCol w="5669280"/>
              </a:tblGrid>
              <a:tr h="293033">
                <a:tc>
                  <a:txBody>
                    <a:bodyPr/>
                    <a:lstStyle/>
                    <a:p>
                      <a:pPr algn="ctr"/>
                      <a:r>
                        <a:rPr lang="is-IS" sz="1600" i="1" dirty="0">
                          <a:effectLst/>
                          <a:latin typeface="Calibri" charset="0"/>
                        </a:rPr>
                        <a:t>16:30</a:t>
                      </a:r>
                      <a:endParaRPr lang="is-IS" sz="1600" dirty="0">
                        <a:effectLst/>
                        <a:latin typeface="Calibri" charset="0"/>
                      </a:endParaRPr>
                    </a:p>
                  </a:txBody>
                  <a:tcPr marL="44049" marR="44049" marT="22025" marB="22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600" i="1" dirty="0">
                          <a:effectLst/>
                          <a:latin typeface="Calibri" charset="0"/>
                        </a:rPr>
                        <a:t>17:00</a:t>
                      </a:r>
                      <a:endParaRPr lang="is-IS" sz="1600" dirty="0">
                        <a:effectLst/>
                        <a:latin typeface="Calibri" charset="0"/>
                      </a:endParaRPr>
                    </a:p>
                  </a:txBody>
                  <a:tcPr marL="44049" marR="44049" marT="22025" marB="22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i="1" dirty="0" err="1">
                          <a:effectLst/>
                          <a:latin typeface="Calibri" charset="0"/>
                        </a:rPr>
                        <a:t>prihod</a:t>
                      </a:r>
                      <a:endParaRPr lang="en-US" sz="1600" dirty="0">
                        <a:effectLst/>
                        <a:latin typeface="Calibri" charset="0"/>
                      </a:endParaRPr>
                    </a:p>
                  </a:txBody>
                  <a:tcPr marL="44049" marR="44049" marT="22025" marB="22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600">
                          <a:effectLst/>
                          <a:latin typeface="Calibri" charset="0"/>
                        </a:rPr>
                      </a:br>
                      <a:endParaRPr lang="en-US" sz="1600">
                        <a:effectLst/>
                        <a:latin typeface="Calibri" charset="0"/>
                      </a:endParaRPr>
                    </a:p>
                  </a:txBody>
                  <a:tcPr marL="44049" marR="44049" marT="22025" marB="220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</a:tr>
              <a:tr h="293033">
                <a:tc>
                  <a:txBody>
                    <a:bodyPr/>
                    <a:lstStyle/>
                    <a:p>
                      <a:pPr algn="ctr"/>
                      <a:r>
                        <a:rPr lang="is-IS" sz="1600" dirty="0">
                          <a:effectLst/>
                          <a:latin typeface="Calibri" charset="0"/>
                        </a:rPr>
                        <a:t>17:00</a:t>
                      </a:r>
                    </a:p>
                  </a:txBody>
                  <a:tcPr marL="44049" marR="44049" marT="22025" marB="22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600" dirty="0">
                          <a:effectLst/>
                          <a:latin typeface="Calibri" charset="0"/>
                        </a:rPr>
                      </a:br>
                      <a:endParaRPr lang="en-US" sz="1600" dirty="0">
                        <a:effectLst/>
                        <a:latin typeface="Calibri" charset="0"/>
                      </a:endParaRPr>
                    </a:p>
                  </a:txBody>
                  <a:tcPr marL="44049" marR="44049" marT="22025" marB="22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Calibri" charset="0"/>
                        </a:rPr>
                        <a:t>Andrej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Brodnik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: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Dobrodošlica</a:t>
                      </a:r>
                      <a:endParaRPr lang="en-US" sz="1600" dirty="0">
                        <a:effectLst/>
                        <a:latin typeface="Calibri" charset="0"/>
                      </a:endParaRPr>
                    </a:p>
                  </a:txBody>
                  <a:tcPr marL="44049" marR="44049" marT="22025" marB="220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600">
                          <a:effectLst/>
                          <a:latin typeface="Calibri" charset="0"/>
                        </a:rPr>
                      </a:br>
                      <a:endParaRPr lang="en-US" sz="1600">
                        <a:effectLst/>
                        <a:latin typeface="Calibri" charset="0"/>
                      </a:endParaRPr>
                    </a:p>
                  </a:txBody>
                  <a:tcPr marL="44049" marR="44049" marT="22025" marB="220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</a:tr>
              <a:tr h="527069"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600">
                          <a:effectLst/>
                          <a:latin typeface="Calibri" charset="0"/>
                        </a:rPr>
                      </a:br>
                      <a:endParaRPr lang="en-US" sz="1600">
                        <a:effectLst/>
                        <a:latin typeface="Calibri" charset="0"/>
                      </a:endParaRPr>
                    </a:p>
                  </a:txBody>
                  <a:tcPr marL="44049" marR="44049" marT="22025" marB="22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600" dirty="0">
                          <a:effectLst/>
                          <a:latin typeface="Calibri" charset="0"/>
                        </a:rPr>
                      </a:br>
                      <a:endParaRPr lang="en-US" sz="1600" dirty="0">
                        <a:effectLst/>
                        <a:latin typeface="Calibri" charset="0"/>
                      </a:endParaRPr>
                    </a:p>
                  </a:txBody>
                  <a:tcPr marL="44049" marR="44049" marT="22025" marB="22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>
                          <a:effectLst/>
                          <a:latin typeface="Calibri" charset="0"/>
                        </a:rPr>
                        <a:t>Rok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Capuder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: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Projekt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SKOZ</a:t>
                      </a:r>
                    </a:p>
                  </a:txBody>
                  <a:tcPr marL="44049" marR="44049" marT="22025" marB="220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  <a:latin typeface="Calibri" charset="0"/>
                        </a:rPr>
                        <a:t>kaj je SKOZ in kako ter kdo sodeluje vključno s finančnim okvirjem</a:t>
                      </a:r>
                    </a:p>
                  </a:txBody>
                  <a:tcPr marL="44049" marR="44049" marT="22025" marB="220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</a:tr>
              <a:tr h="891964"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600">
                          <a:effectLst/>
                          <a:latin typeface="Calibri" charset="0"/>
                        </a:rPr>
                      </a:br>
                      <a:endParaRPr lang="en-US" sz="1600">
                        <a:effectLst/>
                        <a:latin typeface="Calibri" charset="0"/>
                      </a:endParaRPr>
                    </a:p>
                  </a:txBody>
                  <a:tcPr marL="44049" marR="44049" marT="22025" marB="22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600" dirty="0">
                          <a:effectLst/>
                          <a:latin typeface="Calibri" charset="0"/>
                        </a:rPr>
                      </a:br>
                      <a:endParaRPr lang="en-US" sz="1600" dirty="0">
                        <a:effectLst/>
                        <a:latin typeface="Calibri" charset="0"/>
                      </a:endParaRPr>
                    </a:p>
                  </a:txBody>
                  <a:tcPr marL="44049" marR="44049" marT="22025" marB="22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Calibri" charset="0"/>
                        </a:rPr>
                        <a:t>Andrej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Brodnik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: NAPOJ 3</a:t>
                      </a:r>
                    </a:p>
                  </a:txBody>
                  <a:tcPr marL="44049" marR="44049" marT="22025" marB="220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Calibri" charset="0"/>
                        </a:rPr>
                        <a:t>o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treh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stebrih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in o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prvem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zaradi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katerega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smo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tukaj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: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projekti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delo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po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šolah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končna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predstavitev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projekta</a:t>
                      </a:r>
                      <a:endParaRPr lang="en-US" sz="1600" dirty="0">
                        <a:effectLst/>
                        <a:latin typeface="Calibri" charset="0"/>
                      </a:endParaRPr>
                    </a:p>
                  </a:txBody>
                  <a:tcPr marL="44049" marR="44049" marT="22025" marB="220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</a:tr>
              <a:tr h="1135227"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600">
                          <a:effectLst/>
                          <a:latin typeface="Calibri" charset="0"/>
                        </a:rPr>
                      </a:br>
                      <a:endParaRPr lang="en-US" sz="1600">
                        <a:effectLst/>
                        <a:latin typeface="Calibri" charset="0"/>
                      </a:endParaRPr>
                    </a:p>
                  </a:txBody>
                  <a:tcPr marL="44049" marR="44049" marT="22025" marB="22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  <a:latin typeface="Calibri" charset="0"/>
                        </a:rPr>
                        <a:t>18:30</a:t>
                      </a:r>
                    </a:p>
                  </a:txBody>
                  <a:tcPr marL="44049" marR="44049" marT="22025" marB="220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>
                          <a:effectLst/>
                          <a:latin typeface="Calibri" charset="0"/>
                        </a:rPr>
                        <a:t>Matija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Lokar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: O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gradnji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skupnosti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učiteljev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RIN v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Sloveniji</a:t>
                      </a:r>
                      <a:endParaRPr lang="en-US" sz="1600" dirty="0">
                        <a:effectLst/>
                        <a:latin typeface="Calibri" charset="0"/>
                      </a:endParaRPr>
                    </a:p>
                  </a:txBody>
                  <a:tcPr marL="44049" marR="44049" marT="22025" marB="220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Calibri" charset="0"/>
                        </a:rPr>
                        <a:t>o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didaktiki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RIN s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primeri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iz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sveta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prenosu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v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slovenski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prostor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in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njihovih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nalogah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v tem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projektu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: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redna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(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mesečna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)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srečanja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in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kaj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se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bo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na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njih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dogajalo</a:t>
                      </a:r>
                      <a:endParaRPr lang="en-US" sz="1600" dirty="0">
                        <a:effectLst/>
                        <a:latin typeface="Calibri" charset="0"/>
                      </a:endParaRPr>
                    </a:p>
                  </a:txBody>
                  <a:tcPr marL="44049" marR="44049" marT="22025" marB="220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</a:tr>
              <a:tr h="648702"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  <a:latin typeface="Calibri" charset="0"/>
                        </a:rPr>
                        <a:t>18:30</a:t>
                      </a:r>
                    </a:p>
                  </a:txBody>
                  <a:tcPr marL="44049" marR="44049" marT="22025" marB="220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600">
                          <a:effectLst/>
                          <a:latin typeface="Calibri" charset="0"/>
                        </a:rPr>
                        <a:t>19:30</a:t>
                      </a:r>
                    </a:p>
                  </a:txBody>
                  <a:tcPr marL="44049" marR="44049" marT="22025" marB="220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i="1" dirty="0">
                          <a:effectLst/>
                          <a:latin typeface="Calibri" charset="0"/>
                        </a:rPr>
                        <a:t>pica</a:t>
                      </a:r>
                      <a:endParaRPr lang="en-US" sz="1600" dirty="0">
                        <a:effectLst/>
                        <a:latin typeface="Calibri" charset="0"/>
                      </a:endParaRPr>
                    </a:p>
                  </a:txBody>
                  <a:tcPr marL="44049" marR="44049" marT="22025" marB="220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>
                          <a:effectLst/>
                          <a:latin typeface="Calibri" charset="0"/>
                        </a:rPr>
                        <a:t>Neformalen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pogovor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kako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graditi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Skupnost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;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kaj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lahko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prispevam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kaj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želim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Calibri" charset="0"/>
                        </a:rPr>
                        <a:t>dobiti</a:t>
                      </a:r>
                      <a:r>
                        <a:rPr lang="en-US" sz="1600" dirty="0">
                          <a:effectLst/>
                          <a:latin typeface="Calibri" charset="0"/>
                        </a:rPr>
                        <a:t>, …</a:t>
                      </a:r>
                    </a:p>
                  </a:txBody>
                  <a:tcPr marL="44049" marR="44049" marT="22025" marB="220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293033">
                <a:tc>
                  <a:txBody>
                    <a:bodyPr/>
                    <a:lstStyle/>
                    <a:p>
                      <a:pPr algn="ctr"/>
                      <a:r>
                        <a:rPr lang="is-IS" sz="1600" dirty="0">
                          <a:effectLst/>
                          <a:latin typeface="Calibri" charset="0"/>
                        </a:rPr>
                        <a:t>20:00</a:t>
                      </a:r>
                    </a:p>
                  </a:txBody>
                  <a:tcPr marL="44049" marR="44049" marT="22025" marB="22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C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600">
                          <a:effectLst/>
                          <a:latin typeface="Calibri" charset="0"/>
                        </a:rPr>
                        <a:t>22:00</a:t>
                      </a:r>
                    </a:p>
                  </a:txBody>
                  <a:tcPr marL="44049" marR="44049" marT="22025" marB="22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C7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i="1" dirty="0">
                          <a:effectLst/>
                          <a:latin typeface="Calibri" charset="0"/>
                        </a:rPr>
                        <a:t>»Team building«</a:t>
                      </a:r>
                      <a:endParaRPr lang="en-US" sz="1600" dirty="0">
                        <a:effectLst/>
                        <a:latin typeface="Calibri" charset="0"/>
                      </a:endParaRPr>
                    </a:p>
                  </a:txBody>
                  <a:tcPr marL="44049" marR="44049" marT="22025" marB="220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C79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600" dirty="0">
                          <a:effectLst/>
                          <a:latin typeface="Calibri" charset="0"/>
                        </a:rPr>
                      </a:br>
                      <a:endParaRPr lang="en-US" sz="1600" dirty="0">
                        <a:effectLst/>
                        <a:latin typeface="Calibri" charset="0"/>
                      </a:endParaRPr>
                    </a:p>
                  </a:txBody>
                  <a:tcPr marL="44049" marR="44049" marT="22025" marB="220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C79B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359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151175"/>
              </p:ext>
            </p:extLst>
          </p:nvPr>
        </p:nvGraphicFramePr>
        <p:xfrm>
          <a:off x="320040" y="1294694"/>
          <a:ext cx="10908030" cy="5447423"/>
        </p:xfrm>
        <a:graphic>
          <a:graphicData uri="http://schemas.openxmlformats.org/drawingml/2006/table">
            <a:tbl>
              <a:tblPr/>
              <a:tblGrid>
                <a:gridCol w="1060658"/>
                <a:gridCol w="1031032"/>
                <a:gridCol w="3840480"/>
                <a:gridCol w="4975860"/>
              </a:tblGrid>
              <a:tr h="172087">
                <a:tc>
                  <a:txBody>
                    <a:bodyPr/>
                    <a:lstStyle/>
                    <a:p>
                      <a:pPr algn="ctr"/>
                      <a:r>
                        <a:rPr lang="en-US" sz="1200" b="1" i="1">
                          <a:effectLst/>
                          <a:latin typeface="Calibri" charset="0"/>
                        </a:rPr>
                        <a:t>8:30</a:t>
                      </a: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200" b="1" i="1">
                          <a:effectLst/>
                          <a:latin typeface="Calibri" charset="0"/>
                        </a:rPr>
                        <a:t>9:00</a:t>
                      </a:r>
                      <a:endParaRPr lang="is-IS" sz="1200" b="1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1" dirty="0" err="1">
                          <a:effectLst/>
                          <a:latin typeface="Calibri" charset="0"/>
                        </a:rPr>
                        <a:t>prihod</a:t>
                      </a:r>
                      <a:r>
                        <a:rPr lang="en-US" sz="1200" b="1" i="1" dirty="0">
                          <a:effectLst/>
                          <a:latin typeface="Calibri" charset="0"/>
                        </a:rPr>
                        <a:t> in kava</a:t>
                      </a:r>
                      <a:endParaRPr lang="en-US" sz="1200" b="1" dirty="0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>jutranja kava, »bojni načrt«, …</a:t>
                      </a: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</a:tr>
              <a:tr h="319590"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9:00</a:t>
                      </a:r>
                    </a:p>
                  </a:txBody>
                  <a:tcPr marL="24584" marR="24584" marT="12292" marB="1229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10:30</a:t>
                      </a: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>Andrej Brodnik: Primer predavanja na temo didaktike RIN in razgovor</a:t>
                      </a: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>izvorni članek, povzetek le-tega, ideje za pouk in razgovor</a:t>
                      </a: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</a:tr>
              <a:tr h="172087">
                <a:tc>
                  <a:txBody>
                    <a:bodyPr/>
                    <a:lstStyle/>
                    <a:p>
                      <a:pPr algn="ctr"/>
                      <a:r>
                        <a:rPr lang="is-IS" sz="1200" b="1" i="1">
                          <a:effectLst/>
                          <a:latin typeface="Calibri" charset="0"/>
                        </a:rPr>
                        <a:t>10:30</a:t>
                      </a:r>
                      <a:endParaRPr lang="is-IS" sz="1200" b="1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200" b="1" i="1">
                          <a:effectLst/>
                          <a:latin typeface="Calibri" charset="0"/>
                        </a:rPr>
                        <a:t>10:45</a:t>
                      </a:r>
                      <a:endParaRPr lang="is-IS" sz="1200" b="1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1">
                          <a:effectLst/>
                          <a:latin typeface="Calibri" charset="0"/>
                        </a:rPr>
                        <a:t>kava</a:t>
                      </a: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200" b="1">
                          <a:effectLst/>
                          <a:latin typeface="Calibri" charset="0"/>
                        </a:rPr>
                      </a:b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</a:tr>
              <a:tr h="319590"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10:45</a:t>
                      </a:r>
                    </a:p>
                  </a:txBody>
                  <a:tcPr marL="24584" marR="24584" marT="12292" marB="1229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12:15</a:t>
                      </a: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Matija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Lokar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: Primer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predavanja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na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temo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didaktike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RIN</a:t>
                      </a: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izvorni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članek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,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povzetek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le-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tega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,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ideje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za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pouk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in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razgovor</a:t>
                      </a:r>
                      <a:endParaRPr lang="en-US" sz="1200" b="1" dirty="0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</a:tr>
              <a:tr h="172087">
                <a:tc>
                  <a:txBody>
                    <a:bodyPr/>
                    <a:lstStyle/>
                    <a:p>
                      <a:pPr algn="ctr"/>
                      <a:r>
                        <a:rPr lang="is-IS" sz="1200" b="1" i="1">
                          <a:effectLst/>
                          <a:latin typeface="Calibri" charset="0"/>
                        </a:rPr>
                        <a:t>12:30</a:t>
                      </a:r>
                      <a:endParaRPr lang="is-IS" sz="1200" b="1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200" b="1" i="1">
                          <a:effectLst/>
                          <a:latin typeface="Calibri" charset="0"/>
                        </a:rPr>
                        <a:t>13:10</a:t>
                      </a:r>
                      <a:endParaRPr lang="is-IS" sz="1200" b="1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1">
                          <a:effectLst/>
                          <a:latin typeface="Calibri" charset="0"/>
                        </a:rPr>
                        <a:t>kosilo</a:t>
                      </a: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200" b="1">
                          <a:effectLst/>
                          <a:latin typeface="Calibri" charset="0"/>
                        </a:rPr>
                      </a:b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</a:tr>
              <a:tr h="614596"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13:15</a:t>
                      </a:r>
                    </a:p>
                  </a:txBody>
                  <a:tcPr marL="24584" marR="24584" marT="12292" marB="1229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13:45</a:t>
                      </a: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>Matija Lokar: Kje in kako na spletu iskati primerne teme</a:t>
                      </a:r>
                    </a:p>
                  </a:txBody>
                  <a:tcPr marL="24584" marR="24584" marT="12292" marB="1229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pripravljen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osnovni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seznam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,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kje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so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zanimivi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didaktični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naslovi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na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spletu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.</a:t>
                      </a:r>
                      <a:br>
                        <a:rPr lang="en-US" sz="1200" b="1" dirty="0">
                          <a:effectLst/>
                          <a:latin typeface="Calibri" charset="0"/>
                        </a:rPr>
                      </a:b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Začetno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polnjenje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: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četrtek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/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petek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200" b="1" dirty="0">
                          <a:effectLst/>
                          <a:latin typeface="Calibri" charset="0"/>
                        </a:rPr>
                      </a:br>
                      <a:r>
                        <a:rPr lang="en-US" sz="1200" b="1" dirty="0">
                          <a:effectLst/>
                          <a:latin typeface="Calibri" charset="0"/>
                        </a:rPr>
                        <a:t>Med MU se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določi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skrbnik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Wikija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.</a:t>
                      </a: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</a:tr>
              <a:tr h="393341"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13:45</a:t>
                      </a:r>
                    </a:p>
                  </a:txBody>
                  <a:tcPr marL="24584" marR="24584" marT="12292" marB="1229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6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effectLst/>
                          <a:latin typeface="Calibri" charset="0"/>
                        </a:rPr>
                        <a:t>15:15</a:t>
                      </a: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68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delitev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v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skupine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,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izbira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tem</a:t>
                      </a:r>
                    </a:p>
                  </a:txBody>
                  <a:tcPr marL="24584" marR="24584" marT="12292" marB="1229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68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oblikuje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se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šest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skupine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po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dva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(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ali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3) MU-ja,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ki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poiščejo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dva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naslova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,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ki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bi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ju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obdelali</a:t>
                      </a:r>
                      <a:endParaRPr lang="en-US" sz="1200" b="1" dirty="0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685"/>
                    </a:solidFill>
                  </a:tcPr>
                </a:tc>
              </a:tr>
              <a:tr h="172087">
                <a:tc>
                  <a:txBody>
                    <a:bodyPr/>
                    <a:lstStyle/>
                    <a:p>
                      <a:pPr algn="ctr"/>
                      <a:r>
                        <a:rPr lang="ru-RU" sz="1200" b="1" i="1">
                          <a:effectLst/>
                          <a:latin typeface="Calibri" charset="0"/>
                        </a:rPr>
                        <a:t>15:15</a:t>
                      </a:r>
                      <a:endParaRPr lang="ru-RU" sz="1200" b="1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200" b="1" i="1">
                          <a:effectLst/>
                          <a:latin typeface="Calibri" charset="0"/>
                        </a:rPr>
                        <a:t>15:30</a:t>
                      </a:r>
                      <a:endParaRPr lang="is-IS" sz="1200" b="1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1">
                          <a:effectLst/>
                          <a:latin typeface="Calibri" charset="0"/>
                        </a:rPr>
                        <a:t>kava</a:t>
                      </a: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200" b="1">
                          <a:effectLst/>
                          <a:latin typeface="Calibri" charset="0"/>
                        </a:rPr>
                      </a:b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</a:tr>
              <a:tr h="393341"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15:30</a:t>
                      </a:r>
                    </a:p>
                  </a:txBody>
                  <a:tcPr marL="24584" marR="24584" marT="12292" marB="1229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16:00</a:t>
                      </a: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>predstavitev naslovov po skupinah in izbira enega za predstavitev</a:t>
                      </a: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>skupine predstavijo svoje naslove (teme)</a:t>
                      </a:r>
                    </a:p>
                  </a:txBody>
                  <a:tcPr marL="24584" marR="24584" marT="12292" marB="1229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319590"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16:00</a:t>
                      </a:r>
                    </a:p>
                  </a:txBody>
                  <a:tcPr marL="24584" marR="24584" marT="12292" marB="1229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16:45</a:t>
                      </a: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>Akcijski načrt za gradnjo Skupnosti učiteljev RIN</a:t>
                      </a: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>mesečna VOX srečanja in njihova vsebin, krožki in končni smenj, …</a:t>
                      </a:r>
                    </a:p>
                  </a:txBody>
                  <a:tcPr marL="24584" marR="24584" marT="12292" marB="1229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172087">
                <a:tc>
                  <a:txBody>
                    <a:bodyPr/>
                    <a:lstStyle/>
                    <a:p>
                      <a:pPr algn="ctr"/>
                      <a:r>
                        <a:rPr lang="is-IS" sz="1200" b="1" i="1">
                          <a:effectLst/>
                          <a:latin typeface="Calibri" charset="0"/>
                        </a:rPr>
                        <a:t>16:45</a:t>
                      </a:r>
                      <a:endParaRPr lang="is-IS" sz="1200" b="1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200" b="1" i="1">
                          <a:effectLst/>
                          <a:latin typeface="Calibri" charset="0"/>
                        </a:rPr>
                        <a:t>17:00</a:t>
                      </a:r>
                      <a:endParaRPr lang="is-IS" sz="1200" b="1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1">
                          <a:effectLst/>
                          <a:latin typeface="Calibri" charset="0"/>
                        </a:rPr>
                        <a:t>odmor</a:t>
                      </a: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200" b="1" dirty="0">
                          <a:effectLst/>
                          <a:latin typeface="Calibri" charset="0"/>
                        </a:rPr>
                      </a:br>
                      <a:endParaRPr lang="en-US" sz="1200" b="1" dirty="0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</a:tr>
              <a:tr h="319590"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17:00</a:t>
                      </a:r>
                    </a:p>
                  </a:txBody>
                  <a:tcPr marL="24584" marR="24584" marT="12292" marB="1229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200" b="1">
                          <a:effectLst/>
                          <a:latin typeface="Calibri" charset="0"/>
                        </a:rPr>
                      </a:b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Gregor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Anželj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: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Učbenik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za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grafično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programiranje</a:t>
                      </a:r>
                      <a:endParaRPr lang="en-US" sz="1200" b="1" dirty="0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>Predstavitev učbenika za učenje programiranja v blockly</a:t>
                      </a: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</a:tr>
              <a:tr h="467093"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200" b="1">
                          <a:effectLst/>
                          <a:latin typeface="Calibri" charset="0"/>
                        </a:rPr>
                      </a:b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effectLst/>
                          <a:latin typeface="Calibri" charset="0"/>
                        </a:rPr>
                        <a:t>18:30</a:t>
                      </a: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>M. Lokar: Sistem Pišek in novosti v TOMO</a:t>
                      </a:r>
                    </a:p>
                  </a:txBody>
                  <a:tcPr marL="24584" marR="24584" marT="12292" marB="1229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Sistem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za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samodejno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preverjanje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pravilnosti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v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Blockly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200" b="1" dirty="0">
                          <a:effectLst/>
                          <a:latin typeface="Calibri" charset="0"/>
                        </a:rPr>
                      </a:br>
                      <a:r>
                        <a:rPr lang="en-US" sz="1200" b="1" dirty="0">
                          <a:effectLst/>
                          <a:latin typeface="Calibri" charset="0"/>
                        </a:rPr>
                        <a:t>Novi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tečaji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na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TOMU (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tekmovanja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RTK, …)</a:t>
                      </a: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</a:tr>
              <a:tr h="172087">
                <a:tc>
                  <a:txBody>
                    <a:bodyPr/>
                    <a:lstStyle/>
                    <a:p>
                      <a:pPr algn="ctr"/>
                      <a:r>
                        <a:rPr lang="is-IS" sz="1200" b="1" i="1" dirty="0">
                          <a:effectLst/>
                          <a:latin typeface="Calibri" charset="0"/>
                        </a:rPr>
                        <a:t>20:00</a:t>
                      </a:r>
                      <a:endParaRPr lang="is-IS" sz="1200" b="1" dirty="0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C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200" b="1" i="1">
                          <a:effectLst/>
                          <a:latin typeface="Calibri" charset="0"/>
                        </a:rPr>
                        <a:t>22:00</a:t>
                      </a:r>
                      <a:endParaRPr lang="is-IS" sz="1200" b="1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C7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1">
                          <a:effectLst/>
                          <a:latin typeface="Calibri" charset="0"/>
                        </a:rPr>
                        <a:t>»Team building«</a:t>
                      </a: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C79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200" b="1" dirty="0">
                          <a:effectLst/>
                          <a:latin typeface="Calibri" charset="0"/>
                        </a:rPr>
                      </a:br>
                      <a:endParaRPr lang="en-US" sz="1200" b="1" dirty="0">
                        <a:effectLst/>
                        <a:latin typeface="Calibri" charset="0"/>
                      </a:endParaRPr>
                    </a:p>
                  </a:txBody>
                  <a:tcPr marL="24584" marR="24584" marT="12292" marB="1229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C79B"/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Urnik</a:t>
            </a:r>
            <a:r>
              <a:rPr lang="en-US" dirty="0" smtClean="0"/>
              <a:t> </a:t>
            </a:r>
            <a:r>
              <a:rPr lang="en-US" dirty="0" err="1" smtClean="0"/>
              <a:t>delavnice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sreda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92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Urnik</a:t>
            </a:r>
            <a:r>
              <a:rPr lang="en-US" dirty="0" smtClean="0"/>
              <a:t> </a:t>
            </a:r>
            <a:r>
              <a:rPr lang="en-US" dirty="0" err="1" smtClean="0"/>
              <a:t>delavnice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četrtek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003499"/>
              </p:ext>
            </p:extLst>
          </p:nvPr>
        </p:nvGraphicFramePr>
        <p:xfrm>
          <a:off x="297184" y="1562735"/>
          <a:ext cx="11327127" cy="4704041"/>
        </p:xfrm>
        <a:graphic>
          <a:graphicData uri="http://schemas.openxmlformats.org/drawingml/2006/table">
            <a:tbl>
              <a:tblPr/>
              <a:tblGrid>
                <a:gridCol w="1055767"/>
                <a:gridCol w="1330562"/>
                <a:gridCol w="6109016"/>
                <a:gridCol w="2831782"/>
              </a:tblGrid>
              <a:tr h="327520">
                <a:tc>
                  <a:txBody>
                    <a:bodyPr/>
                    <a:lstStyle/>
                    <a:p>
                      <a:pPr algn="r"/>
                      <a:r>
                        <a:rPr lang="en-US" sz="1200" b="1" i="1">
                          <a:effectLst/>
                          <a:latin typeface="Calibri" charset="0"/>
                        </a:rPr>
                        <a:t>8:30</a:t>
                      </a: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1200" b="1" i="1">
                          <a:effectLst/>
                          <a:latin typeface="Calibri" charset="0"/>
                        </a:rPr>
                        <a:t>9:00</a:t>
                      </a:r>
                      <a:endParaRPr lang="is-IS" sz="1200" b="1">
                        <a:effectLst/>
                        <a:latin typeface="Calibri" charset="0"/>
                      </a:endParaRP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1" dirty="0" err="1">
                          <a:effectLst/>
                          <a:latin typeface="Calibri" charset="0"/>
                        </a:rPr>
                        <a:t>prihod</a:t>
                      </a:r>
                      <a:r>
                        <a:rPr lang="en-US" sz="1200" b="1" i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i="1" dirty="0" err="1">
                          <a:effectLst/>
                          <a:latin typeface="Calibri" charset="0"/>
                        </a:rPr>
                        <a:t>na</a:t>
                      </a:r>
                      <a:r>
                        <a:rPr lang="en-US" sz="1200" b="1" i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i="1" dirty="0" err="1">
                          <a:effectLst/>
                          <a:latin typeface="Calibri" charset="0"/>
                        </a:rPr>
                        <a:t>Zavod</a:t>
                      </a:r>
                      <a:r>
                        <a:rPr lang="en-US" sz="1200" b="1" i="1" dirty="0">
                          <a:effectLst/>
                          <a:latin typeface="Calibri" charset="0"/>
                        </a:rPr>
                        <a:t> 404, kava</a:t>
                      </a:r>
                      <a:endParaRPr lang="en-US" sz="1200" b="1" dirty="0">
                        <a:effectLst/>
                        <a:latin typeface="Calibri" charset="0"/>
                      </a:endParaRP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i="1">
                          <a:effectLst/>
                          <a:latin typeface="Calibri" charset="0"/>
                        </a:rPr>
                        <a:t>jutranja kava, »bojni načrt«, …</a:t>
                      </a: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</a:tr>
              <a:tr h="608251">
                <a:tc>
                  <a:txBody>
                    <a:bodyPr/>
                    <a:lstStyle/>
                    <a:p>
                      <a:pPr algn="r"/>
                      <a:r>
                        <a:rPr lang="is-IS" sz="1200" b="1">
                          <a:effectLst/>
                          <a:latin typeface="Calibri" charset="0"/>
                        </a:rPr>
                        <a:t>9:00</a:t>
                      </a:r>
                    </a:p>
                  </a:txBody>
                  <a:tcPr marL="46789" marR="46789" marT="23394" marB="2339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200" b="1" dirty="0">
                          <a:effectLst/>
                          <a:latin typeface="Calibri" charset="0"/>
                        </a:rPr>
                        <a:t>9:45</a:t>
                      </a:r>
                    </a:p>
                  </a:txBody>
                  <a:tcPr marL="46789" marR="46789" marT="23394" marB="2339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effectLst/>
                          <a:latin typeface="Calibri" charset="0"/>
                        </a:rPr>
                        <a:t>Andrej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Brodnik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: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Projektno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delo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med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letom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po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šolah</a:t>
                      </a:r>
                      <a:endParaRPr lang="en-US" sz="1200" b="1" dirty="0">
                        <a:effectLst/>
                        <a:latin typeface="Calibri" charset="0"/>
                      </a:endParaRPr>
                    </a:p>
                  </a:txBody>
                  <a:tcPr marL="46789" marR="46789" marT="23394" marB="2339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Predstavitev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organizacije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dela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od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začetka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do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končnega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i="1" dirty="0" err="1">
                          <a:effectLst/>
                          <a:latin typeface="Calibri" charset="0"/>
                        </a:rPr>
                        <a:t>Smnja</a:t>
                      </a:r>
                      <a:endParaRPr lang="en-US" sz="1200" b="1" i="1" dirty="0">
                        <a:effectLst/>
                        <a:latin typeface="Calibri" charset="0"/>
                      </a:endParaRPr>
                    </a:p>
                  </a:txBody>
                  <a:tcPr marL="46789" marR="46789" marT="23394" marB="2339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</a:tr>
              <a:tr h="467886">
                <a:tc>
                  <a:txBody>
                    <a:bodyPr/>
                    <a:lstStyle/>
                    <a:p>
                      <a:pPr algn="r"/>
                      <a:r>
                        <a:rPr lang="de-DE" sz="1200" b="1">
                          <a:effectLst/>
                          <a:latin typeface="Calibri" charset="0"/>
                        </a:rPr>
                        <a:t>9:45</a:t>
                      </a:r>
                    </a:p>
                  </a:txBody>
                  <a:tcPr marL="46789" marR="46789" marT="23394" marB="2339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1200" b="1">
                          <a:effectLst/>
                          <a:latin typeface="Calibri" charset="0"/>
                        </a:rPr>
                        <a:t>10:30</a:t>
                      </a:r>
                    </a:p>
                  </a:txBody>
                  <a:tcPr marL="46789" marR="46789" marT="23394" marB="2339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Rok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Capuder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: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Nekaj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primerov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projektov</a:t>
                      </a:r>
                      <a:endParaRPr lang="en-US" sz="1200" b="1" dirty="0">
                        <a:effectLst/>
                        <a:latin typeface="Calibri" charset="0"/>
                      </a:endParaRP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>predstavitev možnih projektov vključno s projektom ŠIPK</a:t>
                      </a: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3F3"/>
                    </a:solidFill>
                  </a:tcPr>
                </a:tc>
              </a:tr>
              <a:tr h="327520">
                <a:tc>
                  <a:txBody>
                    <a:bodyPr/>
                    <a:lstStyle/>
                    <a:p>
                      <a:pPr algn="r"/>
                      <a:r>
                        <a:rPr lang="is-IS" sz="1200" b="1" i="1">
                          <a:effectLst/>
                          <a:latin typeface="Calibri" charset="0"/>
                        </a:rPr>
                        <a:t>10:30</a:t>
                      </a:r>
                      <a:endParaRPr lang="is-IS" sz="1200" b="1">
                        <a:effectLst/>
                        <a:latin typeface="Calibri" charset="0"/>
                      </a:endParaRP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1200" b="1" i="1">
                          <a:effectLst/>
                          <a:latin typeface="Calibri" charset="0"/>
                        </a:rPr>
                        <a:t>10:45</a:t>
                      </a:r>
                      <a:endParaRPr lang="is-IS" sz="1200" b="1">
                        <a:effectLst/>
                        <a:latin typeface="Calibri" charset="0"/>
                      </a:endParaRP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1">
                          <a:effectLst/>
                          <a:latin typeface="Calibri" charset="0"/>
                        </a:rPr>
                        <a:t>kava</a:t>
                      </a: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200" b="1">
                          <a:effectLst/>
                          <a:latin typeface="Calibri" charset="0"/>
                        </a:rPr>
                      </a:b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</a:tr>
              <a:tr h="327520">
                <a:tc>
                  <a:txBody>
                    <a:bodyPr/>
                    <a:lstStyle/>
                    <a:p>
                      <a:pPr algn="r"/>
                      <a:r>
                        <a:rPr lang="is-IS" sz="1200" b="1">
                          <a:effectLst/>
                          <a:latin typeface="Calibri" charset="0"/>
                        </a:rPr>
                        <a:t>10:45</a:t>
                      </a: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1200" b="1">
                          <a:effectLst/>
                          <a:latin typeface="Calibri" charset="0"/>
                        </a:rPr>
                        <a:t>12:00</a:t>
                      </a: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Rok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Capuder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: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Delo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na</a:t>
                      </a:r>
                      <a:r>
                        <a:rPr lang="en-US" sz="1200" b="1" dirty="0">
                          <a:effectLst/>
                          <a:latin typeface="Calibri" charset="0"/>
                        </a:rPr>
                        <a:t> 404</a:t>
                      </a: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200" b="1">
                          <a:effectLst/>
                          <a:latin typeface="Calibri" charset="0"/>
                        </a:rPr>
                      </a:b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327520">
                <a:tc>
                  <a:txBody>
                    <a:bodyPr/>
                    <a:lstStyle/>
                    <a:p>
                      <a:pPr algn="r"/>
                      <a:r>
                        <a:rPr lang="is-IS" sz="1200" b="1" i="1">
                          <a:effectLst/>
                          <a:latin typeface="Calibri" charset="0"/>
                        </a:rPr>
                        <a:t>12:00</a:t>
                      </a:r>
                      <a:endParaRPr lang="is-IS" sz="1200" b="1">
                        <a:effectLst/>
                        <a:latin typeface="Calibri" charset="0"/>
                      </a:endParaRP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1200" b="1" i="1">
                          <a:effectLst/>
                          <a:latin typeface="Calibri" charset="0"/>
                        </a:rPr>
                        <a:t>12:30</a:t>
                      </a:r>
                      <a:endParaRPr lang="is-IS" sz="1200" b="1">
                        <a:effectLst/>
                        <a:latin typeface="Calibri" charset="0"/>
                      </a:endParaRP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1">
                          <a:effectLst/>
                          <a:latin typeface="Calibri" charset="0"/>
                        </a:rPr>
                        <a:t>odhod na FRI</a:t>
                      </a: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200" b="1">
                          <a:effectLst/>
                          <a:latin typeface="Calibri" charset="0"/>
                        </a:rPr>
                      </a:b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</a:tr>
              <a:tr h="327520">
                <a:tc>
                  <a:txBody>
                    <a:bodyPr/>
                    <a:lstStyle/>
                    <a:p>
                      <a:pPr algn="r"/>
                      <a:r>
                        <a:rPr lang="is-IS" sz="1200" b="1" i="1">
                          <a:effectLst/>
                          <a:latin typeface="Calibri" charset="0"/>
                        </a:rPr>
                        <a:t>12:30</a:t>
                      </a:r>
                      <a:endParaRPr lang="is-IS" sz="1200" b="1">
                        <a:effectLst/>
                        <a:latin typeface="Calibri" charset="0"/>
                      </a:endParaRP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1200" b="1" i="1">
                          <a:effectLst/>
                          <a:latin typeface="Calibri" charset="0"/>
                        </a:rPr>
                        <a:t>13:10</a:t>
                      </a:r>
                      <a:endParaRPr lang="is-IS" sz="1200" b="1">
                        <a:effectLst/>
                        <a:latin typeface="Calibri" charset="0"/>
                      </a:endParaRP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1" dirty="0" err="1">
                          <a:effectLst/>
                          <a:latin typeface="Calibri" charset="0"/>
                        </a:rPr>
                        <a:t>kosilo</a:t>
                      </a:r>
                      <a:endParaRPr lang="en-US" sz="1200" b="1" dirty="0">
                        <a:effectLst/>
                        <a:latin typeface="Calibri" charset="0"/>
                      </a:endParaRP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200" b="1">
                          <a:effectLst/>
                          <a:latin typeface="Calibri" charset="0"/>
                        </a:rPr>
                      </a:b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</a:tr>
              <a:tr h="327520">
                <a:tc>
                  <a:txBody>
                    <a:bodyPr/>
                    <a:lstStyle/>
                    <a:p>
                      <a:pPr algn="r"/>
                      <a:r>
                        <a:rPr lang="is-IS" sz="1200" b="1">
                          <a:effectLst/>
                          <a:latin typeface="Calibri" charset="0"/>
                        </a:rPr>
                        <a:t>13:15</a:t>
                      </a: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68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b="1">
                          <a:effectLst/>
                          <a:latin typeface="Calibri" charset="0"/>
                        </a:rPr>
                        <a:t>15:15</a:t>
                      </a: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68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>delo v skupinah</a:t>
                      </a: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6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200" b="1">
                          <a:effectLst/>
                          <a:latin typeface="Calibri" charset="0"/>
                        </a:rPr>
                      </a:b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685"/>
                    </a:solidFill>
                  </a:tcPr>
                </a:tc>
              </a:tr>
              <a:tr h="327520">
                <a:tc>
                  <a:txBody>
                    <a:bodyPr/>
                    <a:lstStyle/>
                    <a:p>
                      <a:pPr algn="r"/>
                      <a:r>
                        <a:rPr lang="ru-RU" sz="1200" b="1">
                          <a:effectLst/>
                          <a:latin typeface="Calibri" charset="0"/>
                        </a:rPr>
                        <a:t>15:15</a:t>
                      </a: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1200" b="1">
                          <a:effectLst/>
                          <a:latin typeface="Calibri" charset="0"/>
                        </a:rPr>
                        <a:t>15:30</a:t>
                      </a: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1">
                          <a:effectLst/>
                          <a:latin typeface="Calibri" charset="0"/>
                        </a:rPr>
                        <a:t>kava</a:t>
                      </a: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200" b="1">
                          <a:effectLst/>
                          <a:latin typeface="Calibri" charset="0"/>
                        </a:rPr>
                      </a:b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</a:tr>
              <a:tr h="327520">
                <a:tc>
                  <a:txBody>
                    <a:bodyPr/>
                    <a:lstStyle/>
                    <a:p>
                      <a:pPr algn="r"/>
                      <a:r>
                        <a:rPr lang="is-IS" sz="1200" b="1">
                          <a:effectLst/>
                          <a:latin typeface="Calibri" charset="0"/>
                        </a:rPr>
                        <a:t>15:30</a:t>
                      </a: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68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1200" b="1">
                          <a:effectLst/>
                          <a:latin typeface="Calibri" charset="0"/>
                        </a:rPr>
                        <a:t>18:00</a:t>
                      </a: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68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>nadaljevanje dela v skupinah</a:t>
                      </a: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6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200" b="1">
                          <a:effectLst/>
                          <a:latin typeface="Calibri" charset="0"/>
                        </a:rPr>
                      </a:b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685"/>
                    </a:solidFill>
                  </a:tcPr>
                </a:tc>
              </a:tr>
              <a:tr h="327520">
                <a:tc>
                  <a:txBody>
                    <a:bodyPr/>
                    <a:lstStyle/>
                    <a:p>
                      <a:pPr algn="r"/>
                      <a:r>
                        <a:rPr lang="is-IS" sz="1200" b="1" dirty="0">
                          <a:effectLst/>
                          <a:latin typeface="Calibri" charset="0"/>
                        </a:rPr>
                        <a:t>19:30</a:t>
                      </a: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C7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1200" b="1">
                          <a:effectLst/>
                          <a:latin typeface="Calibri" charset="0"/>
                        </a:rPr>
                        <a:t>22:00</a:t>
                      </a: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C7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1">
                          <a:effectLst/>
                          <a:latin typeface="Calibri" charset="0"/>
                        </a:rPr>
                        <a:t>»Team building«</a:t>
                      </a: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46789" marR="46789" marT="23394" marB="2339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C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200" b="1" dirty="0">
                          <a:effectLst/>
                          <a:latin typeface="Calibri" charset="0"/>
                        </a:rPr>
                      </a:br>
                      <a:endParaRPr lang="en-US" sz="1200" b="1" dirty="0">
                        <a:effectLst/>
                        <a:latin typeface="Calibri" charset="0"/>
                      </a:endParaRPr>
                    </a:p>
                  </a:txBody>
                  <a:tcPr marL="46789" marR="46789" marT="23394" marB="23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C79B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216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Urnik</a:t>
            </a:r>
            <a:r>
              <a:rPr lang="en-US" dirty="0" smtClean="0"/>
              <a:t> </a:t>
            </a:r>
            <a:r>
              <a:rPr lang="en-US" dirty="0" err="1" smtClean="0"/>
              <a:t>delavnice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petek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61239"/>
              </p:ext>
            </p:extLst>
          </p:nvPr>
        </p:nvGraphicFramePr>
        <p:xfrm>
          <a:off x="2145131" y="1189378"/>
          <a:ext cx="8641080" cy="5668622"/>
        </p:xfrm>
        <a:graphic>
          <a:graphicData uri="http://schemas.openxmlformats.org/drawingml/2006/table">
            <a:tbl>
              <a:tblPr/>
              <a:tblGrid>
                <a:gridCol w="720088"/>
                <a:gridCol w="1143000"/>
                <a:gridCol w="4617722"/>
                <a:gridCol w="2160270"/>
              </a:tblGrid>
              <a:tr h="255961">
                <a:tc>
                  <a:txBody>
                    <a:bodyPr/>
                    <a:lstStyle/>
                    <a:p>
                      <a:pPr algn="ctr"/>
                      <a:r>
                        <a:rPr lang="en-US" sz="1200" b="1" i="1">
                          <a:effectLst/>
                          <a:latin typeface="Calibri" charset="0"/>
                        </a:rPr>
                        <a:t>8:30</a:t>
                      </a: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200" b="1" i="1">
                          <a:effectLst/>
                          <a:latin typeface="Calibri" charset="0"/>
                        </a:rPr>
                        <a:t>9:00</a:t>
                      </a:r>
                      <a:endParaRPr lang="is-IS" sz="1200" b="1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1" dirty="0" err="1">
                          <a:effectLst/>
                          <a:latin typeface="Calibri" charset="0"/>
                        </a:rPr>
                        <a:t>prihod</a:t>
                      </a:r>
                      <a:r>
                        <a:rPr lang="en-US" sz="1200" b="1" i="1" dirty="0">
                          <a:effectLst/>
                          <a:latin typeface="Calibri" charset="0"/>
                        </a:rPr>
                        <a:t> in kava</a:t>
                      </a:r>
                      <a:endParaRPr lang="en-US" sz="1200" b="1" dirty="0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i="1">
                          <a:effectLst/>
                          <a:latin typeface="Calibri" charset="0"/>
                        </a:rPr>
                        <a:t>jutranja kava, »bojni načrt«, …</a:t>
                      </a: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</a:tr>
              <a:tr h="255961"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9:00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9:30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>predavanje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>Skupina 1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255961"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9:30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>
                          <a:effectLst/>
                          <a:latin typeface="Calibri" charset="0"/>
                        </a:rPr>
                        <a:t>9:45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razgovor</a:t>
                      </a:r>
                      <a:endParaRPr lang="en-US" sz="1200" b="1" dirty="0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200" b="1" dirty="0">
                          <a:effectLst/>
                          <a:latin typeface="Calibri" charset="0"/>
                        </a:rPr>
                      </a:br>
                      <a:endParaRPr lang="en-US" sz="1200" b="1" dirty="0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255961">
                <a:tc>
                  <a:txBody>
                    <a:bodyPr/>
                    <a:lstStyle/>
                    <a:p>
                      <a:pPr algn="ctr"/>
                      <a:r>
                        <a:rPr lang="de-DE" sz="1200" b="1">
                          <a:effectLst/>
                          <a:latin typeface="Calibri" charset="0"/>
                        </a:rPr>
                        <a:t>9:45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effectLst/>
                          <a:latin typeface="Calibri" charset="0"/>
                        </a:rPr>
                        <a:t>10:15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predavanje</a:t>
                      </a:r>
                      <a:endParaRPr lang="en-US" sz="1200" b="1" dirty="0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>Skupina 2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255961"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effectLst/>
                          <a:latin typeface="Calibri" charset="0"/>
                        </a:rPr>
                        <a:t>10:15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10:30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razgovor</a:t>
                      </a:r>
                      <a:endParaRPr lang="en-US" sz="1200" b="1" dirty="0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200" b="1">
                          <a:effectLst/>
                          <a:latin typeface="Calibri" charset="0"/>
                        </a:rPr>
                      </a:b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255961">
                <a:tc>
                  <a:txBody>
                    <a:bodyPr/>
                    <a:lstStyle/>
                    <a:p>
                      <a:pPr algn="ctr"/>
                      <a:r>
                        <a:rPr lang="is-IS" sz="1200" b="1" i="1">
                          <a:effectLst/>
                          <a:latin typeface="Calibri" charset="0"/>
                        </a:rPr>
                        <a:t>10:30</a:t>
                      </a:r>
                      <a:endParaRPr lang="is-IS" sz="1200" b="1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200" b="1" i="1">
                          <a:effectLst/>
                          <a:latin typeface="Calibri" charset="0"/>
                        </a:rPr>
                        <a:t>10:45</a:t>
                      </a:r>
                      <a:endParaRPr lang="is-IS" sz="1200" b="1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1">
                          <a:effectLst/>
                          <a:latin typeface="Calibri" charset="0"/>
                        </a:rPr>
                        <a:t>kava</a:t>
                      </a: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i="1" dirty="0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200" b="1" i="1" dirty="0">
                          <a:effectLst/>
                          <a:latin typeface="Calibri" charset="0"/>
                        </a:rPr>
                      </a:br>
                      <a:endParaRPr lang="en-US" sz="1200" b="1" dirty="0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</a:tr>
              <a:tr h="255961"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10:45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11:15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predavanje</a:t>
                      </a:r>
                      <a:endParaRPr lang="en-US" sz="1200" b="1" dirty="0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>Skupina 3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255961"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11:15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11:30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 err="1">
                          <a:effectLst/>
                          <a:latin typeface="Calibri" charset="0"/>
                        </a:rPr>
                        <a:t>razgovor</a:t>
                      </a:r>
                      <a:endParaRPr lang="en-US" sz="1200" b="1" dirty="0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200" b="1">
                          <a:effectLst/>
                          <a:latin typeface="Calibri" charset="0"/>
                        </a:rPr>
                      </a:b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255961"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11:30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12:00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>predavanje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>Skupina 4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255961"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12:00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12:15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>razgovor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200" b="1">
                          <a:effectLst/>
                          <a:latin typeface="Calibri" charset="0"/>
                        </a:rPr>
                      </a:b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255961">
                <a:tc>
                  <a:txBody>
                    <a:bodyPr/>
                    <a:lstStyle/>
                    <a:p>
                      <a:pPr algn="ctr"/>
                      <a:r>
                        <a:rPr lang="is-IS" sz="1200" b="1" i="1">
                          <a:effectLst/>
                          <a:latin typeface="Calibri" charset="0"/>
                        </a:rPr>
                        <a:t>12:20</a:t>
                      </a:r>
                      <a:endParaRPr lang="is-IS" sz="1200" b="1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200" b="1" i="1">
                          <a:effectLst/>
                          <a:latin typeface="Calibri" charset="0"/>
                        </a:rPr>
                        <a:t>13:00</a:t>
                      </a:r>
                      <a:endParaRPr lang="is-IS" sz="1200" b="1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1">
                          <a:effectLst/>
                          <a:latin typeface="Calibri" charset="0"/>
                        </a:rPr>
                        <a:t>kosilo</a:t>
                      </a: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200" b="1">
                          <a:effectLst/>
                          <a:latin typeface="Calibri" charset="0"/>
                        </a:rPr>
                      </a:b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FD4"/>
                    </a:solidFill>
                  </a:tcPr>
                </a:tc>
              </a:tr>
              <a:tr h="255961"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13:00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13:30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>predavanje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>Skupina 5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255961"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13:30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13:45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>razgovor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200" b="1">
                          <a:effectLst/>
                          <a:latin typeface="Calibri" charset="0"/>
                        </a:rPr>
                      </a:b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255961"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13:45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effectLst/>
                          <a:latin typeface="Calibri" charset="0"/>
                        </a:rPr>
                        <a:t>14:15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>predavanje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>Skupina 6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255961"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effectLst/>
                          <a:latin typeface="Calibri" charset="0"/>
                        </a:rPr>
                        <a:t>14:15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14:30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>razgovor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200" b="1">
                          <a:effectLst/>
                          <a:latin typeface="Calibri" charset="0"/>
                        </a:rPr>
                      </a:b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255961">
                <a:tc>
                  <a:txBody>
                    <a:bodyPr/>
                    <a:lstStyle/>
                    <a:p>
                      <a:pPr algn="ctr"/>
                      <a:r>
                        <a:rPr lang="is-IS" sz="1200" b="1">
                          <a:effectLst/>
                          <a:latin typeface="Calibri" charset="0"/>
                        </a:rPr>
                        <a:t>14:30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effectLst/>
                          <a:latin typeface="Calibri" charset="0"/>
                        </a:rPr>
                        <a:t>15:15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>zaključek in načrt dela za naprej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effectLst/>
                          <a:latin typeface="Calibri" charset="0"/>
                        </a:rPr>
                        <a:t/>
                      </a:r>
                      <a:br>
                        <a:rPr lang="en-US" sz="1200" b="1">
                          <a:effectLst/>
                          <a:latin typeface="Calibri" charset="0"/>
                        </a:rPr>
                      </a:b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255961">
                <a:tc>
                  <a:txBody>
                    <a:bodyPr/>
                    <a:lstStyle/>
                    <a:p>
                      <a:pPr algn="ctr"/>
                      <a:r>
                        <a:rPr lang="ru-RU" sz="1200" b="1" i="1">
                          <a:effectLst/>
                          <a:latin typeface="Calibri" charset="0"/>
                        </a:rPr>
                        <a:t>15:15</a:t>
                      </a:r>
                      <a:endParaRPr lang="ru-RU" sz="1200" b="1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200" b="1" i="1">
                          <a:effectLst/>
                          <a:latin typeface="Calibri" charset="0"/>
                        </a:rPr>
                        <a:t>16:15</a:t>
                      </a:r>
                      <a:endParaRPr lang="is-IS" sz="1200" b="1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1">
                          <a:effectLst/>
                          <a:latin typeface="Calibri" charset="0"/>
                        </a:rPr>
                        <a:t>pica</a:t>
                      </a:r>
                      <a:endParaRPr lang="en-US" sz="1200" b="1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i="1" dirty="0" err="1">
                          <a:effectLst/>
                          <a:latin typeface="Calibri" charset="0"/>
                        </a:rPr>
                        <a:t>neformalni</a:t>
                      </a:r>
                      <a:r>
                        <a:rPr lang="en-US" sz="1200" b="1" i="1" dirty="0">
                          <a:effectLst/>
                          <a:latin typeface="Calibri" charset="0"/>
                        </a:rPr>
                        <a:t> </a:t>
                      </a:r>
                      <a:r>
                        <a:rPr lang="en-US" sz="1200" b="1" i="1" dirty="0" err="1">
                          <a:effectLst/>
                          <a:latin typeface="Calibri" charset="0"/>
                        </a:rPr>
                        <a:t>pogovor</a:t>
                      </a:r>
                      <a:endParaRPr lang="en-US" sz="1200" b="1" dirty="0">
                        <a:effectLst/>
                        <a:latin typeface="Calibri" charset="0"/>
                      </a:endParaRP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08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6000" dirty="0" smtClean="0"/>
              <a:t>Osnova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881047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nadaljevanje</a:t>
            </a:r>
            <a:r>
              <a:rPr lang="en-US" sz="3200" dirty="0" smtClean="0"/>
              <a:t>:</a:t>
            </a:r>
            <a:endParaRPr lang="en-US" sz="3200" dirty="0"/>
          </a:p>
          <a:p>
            <a:pPr lvl="1"/>
            <a:r>
              <a:rPr lang="en-US" dirty="0" smtClean="0"/>
              <a:t>NAPOJ-1: </a:t>
            </a:r>
            <a:r>
              <a:rPr lang="en-US" dirty="0" err="1" smtClean="0"/>
              <a:t>programiranje</a:t>
            </a:r>
            <a:r>
              <a:rPr lang="en-US" dirty="0" smtClean="0"/>
              <a:t> in </a:t>
            </a:r>
            <a:r>
              <a:rPr lang="en-US" dirty="0" err="1" smtClean="0"/>
              <a:t>računalniško</a:t>
            </a:r>
            <a:r>
              <a:rPr lang="en-US" dirty="0" smtClean="0"/>
              <a:t> </a:t>
            </a:r>
            <a:r>
              <a:rPr lang="en-US" dirty="0" err="1" smtClean="0"/>
              <a:t>mišljenje</a:t>
            </a:r>
            <a:endParaRPr lang="en-US" dirty="0" smtClean="0"/>
          </a:p>
          <a:p>
            <a:pPr lvl="1"/>
            <a:r>
              <a:rPr lang="en-US" dirty="0" smtClean="0"/>
              <a:t>NAPOJ-2: </a:t>
            </a:r>
            <a:r>
              <a:rPr lang="en-US" dirty="0" err="1" smtClean="0"/>
              <a:t>motivacija</a:t>
            </a:r>
            <a:r>
              <a:rPr lang="en-US" dirty="0" smtClean="0"/>
              <a:t> </a:t>
            </a:r>
            <a:r>
              <a:rPr lang="en-US" dirty="0" err="1"/>
              <a:t>z</a:t>
            </a:r>
            <a:r>
              <a:rPr lang="en-US" dirty="0" err="1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programiranje</a:t>
            </a:r>
            <a:r>
              <a:rPr lang="en-US" dirty="0" smtClean="0"/>
              <a:t> </a:t>
            </a:r>
            <a:r>
              <a:rPr lang="en-US" dirty="0" err="1" smtClean="0"/>
              <a:t>ob</a:t>
            </a:r>
            <a:r>
              <a:rPr lang="en-US" dirty="0" smtClean="0"/>
              <a:t> </a:t>
            </a:r>
            <a:r>
              <a:rPr lang="en-US" dirty="0" err="1" smtClean="0"/>
              <a:t>uporabi</a:t>
            </a:r>
            <a:r>
              <a:rPr lang="en-US" dirty="0" smtClean="0"/>
              <a:t> </a:t>
            </a:r>
            <a:r>
              <a:rPr lang="en-US" dirty="0" err="1" smtClean="0"/>
              <a:t>fizičnega</a:t>
            </a:r>
            <a:r>
              <a:rPr lang="en-US" dirty="0" smtClean="0"/>
              <a:t> </a:t>
            </a:r>
            <a:r>
              <a:rPr lang="en-US" dirty="0" err="1" smtClean="0"/>
              <a:t>računalništva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err="1" smtClean="0"/>
              <a:t>stoji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SKOZ (</a:t>
            </a:r>
            <a:r>
              <a:rPr lang="en-US" dirty="0" err="1"/>
              <a:t>Središče</a:t>
            </a:r>
            <a:r>
              <a:rPr lang="en-US" dirty="0"/>
              <a:t> </a:t>
            </a:r>
            <a:r>
              <a:rPr lang="en-US" dirty="0" err="1"/>
              <a:t>Karierne</a:t>
            </a:r>
            <a:r>
              <a:rPr lang="en-US" dirty="0"/>
              <a:t> </a:t>
            </a:r>
            <a:r>
              <a:rPr lang="en-US" dirty="0" err="1"/>
              <a:t>Orientacije</a:t>
            </a:r>
            <a:r>
              <a:rPr lang="en-US" dirty="0"/>
              <a:t> </a:t>
            </a:r>
            <a:r>
              <a:rPr lang="en-US" dirty="0" err="1" smtClean="0"/>
              <a:t>Zahod</a:t>
            </a:r>
            <a:r>
              <a:rPr lang="en-US" dirty="0" smtClean="0"/>
              <a:t>): </a:t>
            </a:r>
            <a:r>
              <a:rPr lang="en-US" dirty="0" err="1" smtClean="0"/>
              <a:t>delo</a:t>
            </a:r>
            <a:r>
              <a:rPr lang="en-US" dirty="0" smtClean="0"/>
              <a:t> z </a:t>
            </a:r>
            <a:r>
              <a:rPr lang="en-US" dirty="0" err="1" smtClean="0"/>
              <a:t>nadarjenimi</a:t>
            </a:r>
            <a:r>
              <a:rPr lang="en-US" dirty="0" smtClean="0"/>
              <a:t> </a:t>
            </a:r>
            <a:r>
              <a:rPr lang="en-US" dirty="0" err="1" smtClean="0"/>
              <a:t>otroki</a:t>
            </a:r>
            <a:endParaRPr lang="en-US" dirty="0"/>
          </a:p>
          <a:p>
            <a:pPr lvl="1"/>
            <a:r>
              <a:rPr lang="en-US" dirty="0" err="1" smtClean="0"/>
              <a:t>sodelovanje</a:t>
            </a:r>
            <a:r>
              <a:rPr lang="en-US" dirty="0" smtClean="0"/>
              <a:t> z: ACM </a:t>
            </a:r>
            <a:r>
              <a:rPr lang="en-US" dirty="0" err="1" smtClean="0"/>
              <a:t>Slovenija</a:t>
            </a:r>
            <a:r>
              <a:rPr lang="en-US" dirty="0" smtClean="0"/>
              <a:t>, UM FERI, UL FRI, UP FAMNIT in </a:t>
            </a:r>
            <a:r>
              <a:rPr lang="en-US" dirty="0" err="1" smtClean="0"/>
              <a:t>ostalimi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8310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 err="1" smtClean="0"/>
              <a:t>Trije</a:t>
            </a:r>
            <a:r>
              <a:rPr lang="en-US" sz="6000" dirty="0" smtClean="0"/>
              <a:t> </a:t>
            </a:r>
            <a:r>
              <a:rPr lang="en-US" sz="6000" dirty="0" err="1" smtClean="0"/>
              <a:t>stebri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11116938" cy="3599316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sl-SI" dirty="0"/>
              <a:t>Učenje programiranja in delavnice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/>
              <a:t>Tekmovalno programiranje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/>
              <a:t>Raziskovalne naloge za dijake</a:t>
            </a:r>
          </a:p>
          <a:p>
            <a:pPr marL="0" indent="0">
              <a:buNone/>
            </a:pPr>
            <a:endParaRPr lang="sl-SI" sz="2800" dirty="0" smtClean="0"/>
          </a:p>
        </p:txBody>
      </p:sp>
    </p:spTree>
    <p:extLst>
      <p:ext uri="{BB962C8B-B14F-4D97-AF65-F5344CB8AC3E}">
        <p14:creationId xmlns:p14="http://schemas.microsoft.com/office/powerpoint/2010/main" val="219307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Raziskovalne</a:t>
            </a:r>
            <a:r>
              <a:rPr lang="en-US" dirty="0"/>
              <a:t> </a:t>
            </a:r>
            <a:r>
              <a:rPr lang="en-US" dirty="0" err="1"/>
              <a:t>naloge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dijake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l-SI" dirty="0" smtClean="0"/>
              <a:t>nadarjenim </a:t>
            </a:r>
            <a:r>
              <a:rPr lang="sl-SI" dirty="0"/>
              <a:t>dijakom ponuditi v </a:t>
            </a:r>
            <a:r>
              <a:rPr lang="sl-SI" dirty="0" smtClean="0"/>
              <a:t>pripravo zahtevnejših raziskovalnih naloge</a:t>
            </a:r>
          </a:p>
          <a:p>
            <a:r>
              <a:rPr lang="sl-SI" dirty="0" smtClean="0"/>
              <a:t>fakultete (</a:t>
            </a:r>
            <a:r>
              <a:rPr lang="sl-SI" dirty="0"/>
              <a:t>UM FERI, UL FRI in UP FAMNIT) oziroma </a:t>
            </a:r>
            <a:r>
              <a:rPr lang="sl-SI" dirty="0" smtClean="0"/>
              <a:t>inštituti </a:t>
            </a:r>
            <a:r>
              <a:rPr lang="sl-SI" dirty="0"/>
              <a:t>(IJS</a:t>
            </a:r>
            <a:r>
              <a:rPr lang="sl-SI" dirty="0" smtClean="0"/>
              <a:t>) </a:t>
            </a:r>
            <a:r>
              <a:rPr lang="sl-SI" dirty="0"/>
              <a:t>pripravijo seznam predlogov raziskovalnih </a:t>
            </a:r>
            <a:r>
              <a:rPr lang="sl-SI" dirty="0" smtClean="0"/>
              <a:t>nalog</a:t>
            </a:r>
          </a:p>
          <a:p>
            <a:r>
              <a:rPr lang="sl-SI" dirty="0" smtClean="0"/>
              <a:t>naloge se ponudijo dijakom, ki jo izvajajo v </a:t>
            </a:r>
            <a:r>
              <a:rPr lang="sl-SI" dirty="0"/>
              <a:t>sodelovanju z mentorjem z univerze oziroma </a:t>
            </a:r>
            <a:r>
              <a:rPr lang="sl-SI" dirty="0" smtClean="0"/>
              <a:t>inštituta</a:t>
            </a:r>
          </a:p>
          <a:p>
            <a:r>
              <a:rPr lang="sl-SI" dirty="0" smtClean="0"/>
              <a:t>znanstvenim poročilom in naloga se predstavi na </a:t>
            </a:r>
            <a:r>
              <a:rPr lang="sl-SI" i="1" dirty="0"/>
              <a:t>Smnju </a:t>
            </a:r>
            <a:r>
              <a:rPr lang="sl-SI" i="1" dirty="0" smtClean="0"/>
              <a:t>izdelovalcev </a:t>
            </a:r>
            <a:r>
              <a:rPr lang="sl-SI" dirty="0"/>
              <a:t>(</a:t>
            </a:r>
            <a:r>
              <a:rPr lang="sl-SI" i="1" dirty="0"/>
              <a:t>Maker Fair</a:t>
            </a:r>
            <a:r>
              <a:rPr lang="sl-SI" dirty="0" smtClean="0"/>
              <a:t>)</a:t>
            </a:r>
          </a:p>
          <a:p>
            <a:pPr lvl="1"/>
            <a:r>
              <a:rPr lang="sl-SI" dirty="0" smtClean="0"/>
              <a:t>priporoča se, da se naloga upošteva kot notranjo ocenjevanje pri maturi</a:t>
            </a:r>
            <a:endParaRPr lang="sl-SI" dirty="0"/>
          </a:p>
          <a:p>
            <a:r>
              <a:rPr lang="sl-SI" dirty="0" smtClean="0"/>
              <a:t>najboljše naloge se predstavi </a:t>
            </a:r>
            <a:r>
              <a:rPr lang="sl-SI" dirty="0"/>
              <a:t>v mednarodnem prostoru na podobnih mednarodnih </a:t>
            </a:r>
            <a:r>
              <a:rPr lang="sl-SI" dirty="0" smtClean="0"/>
              <a:t>prireditvah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7157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Raziskovalne</a:t>
            </a:r>
            <a:r>
              <a:rPr lang="en-US" dirty="0"/>
              <a:t> </a:t>
            </a:r>
            <a:r>
              <a:rPr lang="en-US" dirty="0" err="1"/>
              <a:t>naloge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dijake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/>
              <a:t>Predvidena časovnica:</a:t>
            </a:r>
          </a:p>
          <a:p>
            <a:r>
              <a:rPr lang="sl-SI" dirty="0"/>
              <a:t>september: zbiranje predlogov tem raziskovalnih nalog in predstavitev po šolah</a:t>
            </a:r>
          </a:p>
          <a:p>
            <a:r>
              <a:rPr lang="sl-SI" dirty="0"/>
              <a:t>oktober: izbira raziskovalnih nalog po šolah</a:t>
            </a:r>
          </a:p>
          <a:p>
            <a:r>
              <a:rPr lang="sl-SI" dirty="0"/>
              <a:t>november-april: in izdelava raziskovalnih nalog</a:t>
            </a:r>
          </a:p>
          <a:p>
            <a:r>
              <a:rPr lang="sl-SI" dirty="0"/>
              <a:t>maj: predstavitev nalog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1217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Tekmovalno</a:t>
            </a:r>
            <a:r>
              <a:rPr lang="en-US" dirty="0"/>
              <a:t> </a:t>
            </a:r>
            <a:r>
              <a:rPr lang="en-US" dirty="0" err="1"/>
              <a:t>programiranje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udeležba </a:t>
            </a:r>
            <a:r>
              <a:rPr lang="sl-SI" dirty="0"/>
              <a:t>na olimpijadi predstavlja enega od vrhuncev dejavnosti </a:t>
            </a:r>
            <a:r>
              <a:rPr lang="sl-SI" dirty="0" smtClean="0"/>
              <a:t>mladih</a:t>
            </a:r>
          </a:p>
          <a:p>
            <a:r>
              <a:rPr lang="sl-SI" dirty="0" smtClean="0"/>
              <a:t>žal </a:t>
            </a:r>
            <a:r>
              <a:rPr lang="sl-SI" dirty="0"/>
              <a:t>slovenski srednješolci dosegajo podpovprečne rezultate na </a:t>
            </a:r>
            <a:r>
              <a:rPr lang="sl-SI" dirty="0" smtClean="0"/>
              <a:t>olimpijadah</a:t>
            </a:r>
          </a:p>
          <a:p>
            <a:pPr lvl="1"/>
            <a:r>
              <a:rPr lang="sl-SI" dirty="0" smtClean="0"/>
              <a:t>populacija </a:t>
            </a:r>
            <a:r>
              <a:rPr lang="sl-SI" dirty="0"/>
              <a:t>morebitnih tekmovalcev je izredno </a:t>
            </a:r>
            <a:r>
              <a:rPr lang="sl-SI" dirty="0" smtClean="0"/>
              <a:t>majhna</a:t>
            </a:r>
          </a:p>
          <a:p>
            <a:pPr lvl="1"/>
            <a:r>
              <a:rPr lang="sl-SI" dirty="0" smtClean="0"/>
              <a:t>s morebitnimi tekmovalci se nihče </a:t>
            </a:r>
            <a:r>
              <a:rPr lang="sl-SI" dirty="0"/>
              <a:t>sistematično ne </a:t>
            </a:r>
            <a:r>
              <a:rPr lang="sl-SI" dirty="0" smtClean="0"/>
              <a:t>ukvarja</a:t>
            </a:r>
          </a:p>
          <a:p>
            <a:r>
              <a:rPr lang="sl-SI" dirty="0" smtClean="0"/>
              <a:t>celoletno </a:t>
            </a:r>
            <a:r>
              <a:rPr lang="sl-SI" dirty="0"/>
              <a:t>izobraževanje s predavanji in vmesnimi vajami ter </a:t>
            </a:r>
            <a:r>
              <a:rPr lang="sl-SI" dirty="0" smtClean="0"/>
              <a:t>tekmovanji (na približno tri tedne)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396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Tekmovalno</a:t>
            </a:r>
            <a:r>
              <a:rPr lang="en-US" dirty="0"/>
              <a:t> </a:t>
            </a:r>
            <a:r>
              <a:rPr lang="en-US" dirty="0" err="1"/>
              <a:t>programiranje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/>
              <a:t>Predvidena časovnica:</a:t>
            </a:r>
          </a:p>
          <a:p>
            <a:r>
              <a:rPr lang="sl-SI" dirty="0"/>
              <a:t>september-junij: redna srečanja na tri tedne s predavanji in primeri nalog; na srečanju se dobi tudi štiri naloge za reševanje </a:t>
            </a:r>
            <a:r>
              <a:rPr lang="sl-SI" dirty="0" smtClean="0"/>
              <a:t>doma</a:t>
            </a:r>
          </a:p>
          <a:p>
            <a:r>
              <a:rPr lang="sl-SI" dirty="0" smtClean="0"/>
              <a:t>december</a:t>
            </a:r>
            <a:r>
              <a:rPr lang="sl-SI" dirty="0"/>
              <a:t>, marec in maj: izbirna tekmovanja za oblikovanje ekip za </a:t>
            </a:r>
            <a:r>
              <a:rPr lang="sl-SI" dirty="0" smtClean="0"/>
              <a:t>olimpijade</a:t>
            </a:r>
          </a:p>
          <a:p>
            <a:r>
              <a:rPr lang="sl-SI" dirty="0" smtClean="0"/>
              <a:t>marec</a:t>
            </a:r>
            <a:r>
              <a:rPr lang="sl-SI" dirty="0"/>
              <a:t>: nacionalni </a:t>
            </a:r>
            <a:r>
              <a:rPr lang="sl-SI" dirty="0" smtClean="0"/>
              <a:t>tekmovanji</a:t>
            </a:r>
          </a:p>
          <a:p>
            <a:r>
              <a:rPr lang="sl-SI" dirty="0" smtClean="0"/>
              <a:t>poleti </a:t>
            </a:r>
            <a:r>
              <a:rPr lang="sl-SI" dirty="0"/>
              <a:t>2019: udeležbe na olimpijadah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2437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Učenje</a:t>
            </a:r>
            <a:r>
              <a:rPr lang="en-US" dirty="0"/>
              <a:t> </a:t>
            </a:r>
            <a:r>
              <a:rPr lang="en-US" dirty="0" err="1"/>
              <a:t>programiranja</a:t>
            </a:r>
            <a:r>
              <a:rPr lang="en-US" dirty="0"/>
              <a:t> in </a:t>
            </a:r>
            <a:r>
              <a:rPr lang="en-US" dirty="0" err="1"/>
              <a:t>delavnice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713923"/>
          </a:xfrm>
        </p:spPr>
        <p:txBody>
          <a:bodyPr>
            <a:normAutofit fontScale="92500" lnSpcReduction="10000"/>
          </a:bodyPr>
          <a:lstStyle/>
          <a:p>
            <a:r>
              <a:rPr lang="sl-SI" dirty="0" smtClean="0"/>
              <a:t>nosilci so mentorji (učitelji </a:t>
            </a:r>
            <a:r>
              <a:rPr lang="sl-SI" dirty="0"/>
              <a:t>RIN po šolah in </a:t>
            </a:r>
            <a:r>
              <a:rPr lang="sl-SI" dirty="0" smtClean="0"/>
              <a:t>študenti)</a:t>
            </a:r>
          </a:p>
          <a:p>
            <a:r>
              <a:rPr lang="sl-SI" dirty="0" smtClean="0"/>
              <a:t>pripravljajo delavnice (krožke) </a:t>
            </a:r>
            <a:r>
              <a:rPr lang="sl-SI" dirty="0"/>
              <a:t>kjer se mladi učijo programiranja </a:t>
            </a:r>
            <a:r>
              <a:rPr lang="sl-SI" dirty="0" smtClean="0"/>
              <a:t>in izdelave </a:t>
            </a:r>
            <a:r>
              <a:rPr lang="sl-SI" dirty="0"/>
              <a:t>preprostejših </a:t>
            </a:r>
            <a:r>
              <a:rPr lang="sl-SI" dirty="0" smtClean="0"/>
              <a:t>projektov (npr. s </a:t>
            </a:r>
            <a:r>
              <a:rPr lang="sl-SI" dirty="0"/>
              <a:t>pomočjo fizičnega računalništva ali </a:t>
            </a:r>
            <a:r>
              <a:rPr lang="sl-SI" dirty="0" smtClean="0"/>
              <a:t>podobno)</a:t>
            </a:r>
          </a:p>
          <a:p>
            <a:r>
              <a:rPr lang="sl-SI" dirty="0" smtClean="0"/>
              <a:t>delavnice </a:t>
            </a:r>
            <a:r>
              <a:rPr lang="sl-SI" dirty="0"/>
              <a:t>(krožki) </a:t>
            </a:r>
            <a:r>
              <a:rPr lang="sl-SI" dirty="0" smtClean="0"/>
              <a:t>so redno tedenski </a:t>
            </a:r>
            <a:r>
              <a:rPr lang="sl-SI" dirty="0"/>
              <a:t>ali </a:t>
            </a:r>
            <a:r>
              <a:rPr lang="sl-SI" dirty="0" smtClean="0"/>
              <a:t>dvotedenski</a:t>
            </a:r>
          </a:p>
          <a:p>
            <a:pPr lvl="1"/>
            <a:r>
              <a:rPr lang="sl-SI" dirty="0" smtClean="0"/>
              <a:t>po </a:t>
            </a:r>
            <a:r>
              <a:rPr lang="sl-SI" dirty="0"/>
              <a:t>vnaprej pripravljenem učnem načrtu, ki sledi smernicam iz projektov NAPOJ-1 in </a:t>
            </a:r>
            <a:r>
              <a:rPr lang="sl-SI" dirty="0" smtClean="0"/>
              <a:t>NAPOJ-2</a:t>
            </a:r>
          </a:p>
          <a:p>
            <a:r>
              <a:rPr lang="sl-SI" dirty="0" smtClean="0"/>
              <a:t>na koncu predstavitev </a:t>
            </a:r>
            <a:r>
              <a:rPr lang="sl-SI" dirty="0"/>
              <a:t>projekta na osrednjem </a:t>
            </a:r>
            <a:r>
              <a:rPr lang="sl-SI" i="1" dirty="0"/>
              <a:t>Smnju </a:t>
            </a:r>
            <a:r>
              <a:rPr lang="sl-SI" i="1" dirty="0" smtClean="0"/>
              <a:t>izdelovalcev</a:t>
            </a:r>
          </a:p>
          <a:p>
            <a:pPr lvl="1"/>
            <a:r>
              <a:rPr lang="sl-SI" dirty="0" smtClean="0"/>
              <a:t>če </a:t>
            </a:r>
            <a:r>
              <a:rPr lang="sl-SI" dirty="0"/>
              <a:t>bo </a:t>
            </a:r>
            <a:r>
              <a:rPr lang="sl-SI" dirty="0" smtClean="0"/>
              <a:t>projektov preveč, </a:t>
            </a:r>
            <a:r>
              <a:rPr lang="sl-SI" dirty="0"/>
              <a:t>je </a:t>
            </a:r>
            <a:r>
              <a:rPr lang="sl-SI" dirty="0" smtClean="0"/>
              <a:t>obvezna samo udeležba</a:t>
            </a:r>
          </a:p>
          <a:p>
            <a:pPr lvl="1"/>
            <a:r>
              <a:rPr lang="sl-SI" dirty="0"/>
              <a:t>priporoča se, da se naloga upošteva kot notranjo ocenjevanje pri maturi</a:t>
            </a:r>
            <a:endParaRPr lang="sl-SI" dirty="0" smtClean="0"/>
          </a:p>
          <a:p>
            <a:r>
              <a:rPr lang="sl-SI" dirty="0" smtClean="0"/>
              <a:t>namen je dvigniti </a:t>
            </a:r>
            <a:r>
              <a:rPr lang="sl-SI" dirty="0"/>
              <a:t>raven računalniškega mišljenja </a:t>
            </a:r>
            <a:r>
              <a:rPr lang="sl-SI" dirty="0" smtClean="0"/>
              <a:t>in </a:t>
            </a:r>
            <a:r>
              <a:rPr lang="sl-SI" dirty="0"/>
              <a:t>identificirati nadarjenejše </a:t>
            </a:r>
            <a:r>
              <a:rPr lang="sl-SI" dirty="0" smtClean="0"/>
              <a:t>dijake</a:t>
            </a: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8731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Učenje</a:t>
            </a:r>
            <a:r>
              <a:rPr lang="en-US" dirty="0"/>
              <a:t> </a:t>
            </a:r>
            <a:r>
              <a:rPr lang="en-US" dirty="0" err="1"/>
              <a:t>programiranja</a:t>
            </a:r>
            <a:r>
              <a:rPr lang="en-US" dirty="0"/>
              <a:t> in </a:t>
            </a:r>
            <a:r>
              <a:rPr lang="en-US" dirty="0" err="1"/>
              <a:t>delavnice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7139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3200" dirty="0"/>
              <a:t>Predvidena časovnica:</a:t>
            </a:r>
          </a:p>
          <a:p>
            <a:r>
              <a:rPr lang="sl-SI" sz="3200" dirty="0"/>
              <a:t>avgust: delavnica za </a:t>
            </a:r>
            <a:r>
              <a:rPr lang="sl-SI" sz="3200" dirty="0" smtClean="0"/>
              <a:t>učitelje</a:t>
            </a:r>
          </a:p>
          <a:p>
            <a:r>
              <a:rPr lang="sl-SI" sz="3200" dirty="0" smtClean="0"/>
              <a:t>september-april</a:t>
            </a:r>
            <a:r>
              <a:rPr lang="sl-SI" sz="3200" dirty="0"/>
              <a:t>: delavnice po šolah, redna internetna srečanja </a:t>
            </a:r>
            <a:r>
              <a:rPr lang="sl-SI" sz="3200" dirty="0" smtClean="0"/>
              <a:t>mentorjev</a:t>
            </a:r>
          </a:p>
          <a:p>
            <a:r>
              <a:rPr lang="sl-SI" sz="3200" dirty="0" smtClean="0"/>
              <a:t>maj</a:t>
            </a:r>
            <a:r>
              <a:rPr lang="sl-SI" sz="3200" dirty="0"/>
              <a:t>: zaključna prireditev s predstavitvijo </a:t>
            </a:r>
            <a:r>
              <a:rPr lang="sl-SI" sz="3200" dirty="0" smtClean="0"/>
              <a:t>projektov</a:t>
            </a:r>
          </a:p>
          <a:p>
            <a:pPr lvl="1"/>
            <a:r>
              <a:rPr lang="sl-SI" sz="2800" dirty="0" smtClean="0"/>
              <a:t>po </a:t>
            </a:r>
            <a:r>
              <a:rPr lang="sl-SI" sz="2800" dirty="0"/>
              <a:t>potrebi regionalne delavnice pred sklepnim srečanjem</a:t>
            </a:r>
          </a:p>
          <a:p>
            <a:pPr marL="0" indent="0">
              <a:buNone/>
            </a:pPr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3325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</TotalTime>
  <Words>924</Words>
  <Application>Microsoft Macintosh PowerPoint</Application>
  <PresentationFormat>Widescreen</PresentationFormat>
  <Paragraphs>253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Calibri Light</vt:lpstr>
      <vt:lpstr>Mangal</vt:lpstr>
      <vt:lpstr>Arial</vt:lpstr>
      <vt:lpstr>Office Theme</vt:lpstr>
      <vt:lpstr>Gradnja SKUPNOSTI učiteljev RIN</vt:lpstr>
      <vt:lpstr>Osnova</vt:lpstr>
      <vt:lpstr>Trije stebri</vt:lpstr>
      <vt:lpstr>Raziskovalne naloge za dijake</vt:lpstr>
      <vt:lpstr>Raziskovalne naloge za dijake</vt:lpstr>
      <vt:lpstr>Tekmovalno programiranje</vt:lpstr>
      <vt:lpstr>Tekmovalno programiranje</vt:lpstr>
      <vt:lpstr>Učenje programiranja in delavnice</vt:lpstr>
      <vt:lpstr>Učenje programiranja in delavnice</vt:lpstr>
      <vt:lpstr>Urnik delavnice – torek</vt:lpstr>
      <vt:lpstr>Urnik delavnice – sreda</vt:lpstr>
      <vt:lpstr>Urnik delavnice – četrtek</vt:lpstr>
      <vt:lpstr>Urnik delavnice – petek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SKUPNOST</dc:title>
  <dc:creator>Matija Lokar</dc:creator>
  <cp:lastModifiedBy>Microsoft Office User</cp:lastModifiedBy>
  <cp:revision>63</cp:revision>
  <dcterms:created xsi:type="dcterms:W3CDTF">2018-03-22T14:31:27Z</dcterms:created>
  <dcterms:modified xsi:type="dcterms:W3CDTF">2018-08-21T11:27:21Z</dcterms:modified>
</cp:coreProperties>
</file>