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779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6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8" d="100"/>
          <a:sy n="148" d="100"/>
        </p:scale>
        <p:origin x="-11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presProps" Target="presProps.xml"/><Relationship Id="rId31" Type="http://schemas.openxmlformats.org/officeDocument/2006/relationships/slide" Target="slides/slide30.xml"/><Relationship Id="rId34" Type="http://schemas.openxmlformats.org/officeDocument/2006/relationships/printerSettings" Target="printerSettings/printerSettings1.bin"/><Relationship Id="rId7" Type="http://schemas.openxmlformats.org/officeDocument/2006/relationships/slide" Target="slides/slide6.xml"/><Relationship Id="rId3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tableStyles" Target="tableStyles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01B3D-4AF9-4849-BD8C-8985007713D4}" type="datetimeFigureOut">
              <a:rPr lang="en-US" smtClean="0"/>
              <a:t>7/2/12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E2DA9-27F8-5A4A-9418-E3265A0B0DF2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040B2-0568-6745-9A86-49048CF8D859}" type="datetimeFigureOut">
              <a:rPr lang="en-US" smtClean="0"/>
              <a:t>7/2/12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337F8-DB4F-5649-890E-BFA2CB87365F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x-none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97AEA21-33D5-E24D-AA74-2005936625BD}" type="datetime1">
              <a:rPr lang="en-US" smtClean="0"/>
              <a:t>7/2/12</a:t>
            </a:fld>
            <a:endParaRPr lang="sl-S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14C01800-6047-5447-80BC-CD870F63AEBF}" type="slidenum">
              <a:rPr lang="sl-SI" smtClean="0"/>
              <a:t>‹#›</a:t>
            </a:fld>
            <a:endParaRPr lang="sl-SI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36440-58AC-AC47-B188-F756B7672DAE}" type="datetime1">
              <a:rPr lang="en-US" smtClean="0"/>
              <a:t>7/2/12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26A09-A158-1141-9BBD-694661C0FEF9}" type="datetime1">
              <a:rPr lang="en-US" smtClean="0"/>
              <a:t>7/2/12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‹#›</a:t>
            </a:fld>
            <a:endParaRPr lang="sl-SI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93AB6-9776-7C4B-B81B-06082ABE7AB3}" type="datetime1">
              <a:rPr lang="en-US" smtClean="0"/>
              <a:t>7/2/12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‹#›</a:t>
            </a:fld>
            <a:endParaRPr lang="sl-SI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C606322-C8F6-0841-95DF-01F1FAD5A78A}" type="datetime1">
              <a:rPr lang="en-US" smtClean="0"/>
              <a:t>7/2/12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F833534-FB92-5C4C-973E-374D299DA75C}" type="slidenum">
              <a:rPr lang="sl-SI" smtClean="0"/>
              <a:t>‹#›</a:t>
            </a:fld>
            <a:endParaRPr lang="sl-SI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3E5FA-C1F8-4B45-9D58-226712DC54CF}" type="datetime1">
              <a:rPr lang="en-US" smtClean="0"/>
              <a:t>7/2/12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B60B-10B7-F544-8B78-9F39BC1E632F}" type="datetime1">
              <a:rPr lang="en-US" smtClean="0"/>
              <a:t>7/2/12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FFEBA-B84B-B045-BB05-D37B93A168FB}" type="datetime1">
              <a:rPr lang="en-US" smtClean="0"/>
              <a:t>7/2/12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‹#›</a:t>
            </a:fld>
            <a:endParaRPr lang="sl-SI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EFBB7-EA9B-D64D-8363-AAC3ED4481F7}" type="datetime1">
              <a:rPr lang="en-US" smtClean="0"/>
              <a:t>7/2/12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‹#›</a:t>
            </a:fld>
            <a:endParaRPr lang="sl-SI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CD77-5E36-4349-9001-503FBA5131AF}" type="datetime1">
              <a:rPr lang="en-US" smtClean="0"/>
              <a:t>7/2/12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‹#›</a:t>
            </a:fld>
            <a:endParaRPr lang="sl-SI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x-none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A83B7-E428-D84B-9696-9A9085D01491}" type="datetime1">
              <a:rPr lang="en-US" smtClean="0"/>
              <a:t>7/2/12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‹#›</a:t>
            </a:fld>
            <a:endParaRPr lang="sl-SI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x-none" smtClean="0"/>
              <a:t>Click to edit Master text styles</a:t>
            </a:r>
          </a:p>
          <a:p>
            <a:pPr lvl="1" eaLnBrk="1" latinLnBrk="0" hangingPunct="1"/>
            <a:r>
              <a:rPr kumimoji="0" lang="x-none" smtClean="0"/>
              <a:t>Second level</a:t>
            </a:r>
          </a:p>
          <a:p>
            <a:pPr lvl="2" eaLnBrk="1" latinLnBrk="0" hangingPunct="1"/>
            <a:r>
              <a:rPr kumimoji="0" lang="x-none" smtClean="0"/>
              <a:t>Third level</a:t>
            </a:r>
          </a:p>
          <a:p>
            <a:pPr lvl="3" eaLnBrk="1" latinLnBrk="0" hangingPunct="1"/>
            <a:r>
              <a:rPr kumimoji="0" lang="x-none" smtClean="0"/>
              <a:t>Fourth level</a:t>
            </a:r>
          </a:p>
          <a:p>
            <a:pPr lvl="4" eaLnBrk="1" latinLnBrk="0" hangingPunct="1"/>
            <a:r>
              <a:rPr kumimoji="0" lang="x-none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E7A6E7-DA53-6148-9AF1-027097E827C0}" type="datetime1">
              <a:rPr lang="en-US" smtClean="0"/>
              <a:t>7/2/12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F833534-FB92-5C4C-973E-374D299DA75C}" type="slidenum">
              <a:rPr lang="sl-SI" smtClean="0"/>
              <a:t>‹#›</a:t>
            </a:fld>
            <a:endParaRPr lang="sl-SI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466855"/>
          </a:xfrm>
        </p:spPr>
        <p:txBody>
          <a:bodyPr>
            <a:normAutofit fontScale="90000"/>
          </a:bodyPr>
          <a:lstStyle/>
          <a:p>
            <a:pPr lvl="0"/>
            <a:r>
              <a:rPr lang="sl-SI" dirty="0" smtClean="0"/>
              <a:t>Osnove:</a:t>
            </a:r>
            <a:br>
              <a:rPr lang="sl-SI" dirty="0" smtClean="0"/>
            </a:br>
            <a:r>
              <a:rPr lang="sl-SI" sz="2222" dirty="0" smtClean="0"/>
              <a:t>osnovne podatkovne strukture, algoritmi in tehnike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</a:t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1276" y="5089875"/>
            <a:ext cx="6400800" cy="626380"/>
          </a:xfrm>
        </p:spPr>
        <p:txBody>
          <a:bodyPr/>
          <a:lstStyle/>
          <a:p>
            <a:pPr algn="r"/>
            <a:r>
              <a:rPr lang="sl-SI" dirty="0" smtClean="0"/>
              <a:t>Andrej Brodnik</a:t>
            </a:r>
            <a:endParaRPr lang="sl-S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Množica – </a:t>
            </a:r>
            <a:r>
              <a:rPr lang="sl-SI" i="1" dirty="0" smtClean="0"/>
              <a:t>set</a:t>
            </a:r>
            <a:endParaRPr lang="sl-SI" i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10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unija: union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presek: intersection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vstavi / izloči: insert / delete</a:t>
            </a:r>
          </a:p>
          <a:p>
            <a:r>
              <a:rPr lang="sl-SI" dirty="0" smtClean="0">
                <a:solidFill>
                  <a:srgbClr val="800000"/>
                </a:solidFill>
              </a:rPr>
              <a:t>element množice: member</a:t>
            </a:r>
          </a:p>
          <a:p>
            <a:r>
              <a:rPr lang="sl-SI" dirty="0" smtClean="0">
                <a:solidFill>
                  <a:srgbClr val="008000"/>
                </a:solidFill>
              </a:rPr>
              <a:t>naredi/nastavi: initialize</a:t>
            </a:r>
          </a:p>
          <a:p>
            <a:endParaRPr lang="sl-SI" dirty="0" smtClean="0"/>
          </a:p>
          <a:p>
            <a:r>
              <a:rPr lang="sl-SI" dirty="0" smtClean="0"/>
              <a:t>zelo raznolike zahteve za delo z množicami</a:t>
            </a:r>
          </a:p>
          <a:p>
            <a:r>
              <a:rPr lang="sl-SI" dirty="0" smtClean="0"/>
              <a:t>običajno implementirano z uporabo drugih podatkovnih struktur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Osnovne podatkovne strukture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11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redko se jih ponovno implementira, ampak se uporablja sistemske knjižnice</a:t>
            </a:r>
          </a:p>
          <a:p>
            <a:pPr lvl="1"/>
            <a:r>
              <a:rPr lang="sl-SI" dirty="0" smtClean="0"/>
              <a:t>C++ Standard Template Library – STL</a:t>
            </a:r>
          </a:p>
          <a:p>
            <a:pPr lvl="1"/>
            <a:r>
              <a:rPr lang="sl-SI" dirty="0" smtClean="0"/>
              <a:t>Java java.util package</a:t>
            </a:r>
          </a:p>
          <a:p>
            <a:r>
              <a:rPr lang="sl-SI" dirty="0" smtClean="0"/>
              <a:t>pojem vmesnika (</a:t>
            </a:r>
            <a:r>
              <a:rPr lang="sl-SI" i="1" dirty="0" smtClean="0"/>
              <a:t>interface, abstract class, ...</a:t>
            </a:r>
            <a:r>
              <a:rPr lang="sl-SI" dirty="0" smtClean="0"/>
              <a:t>) in implementacije (</a:t>
            </a:r>
            <a:r>
              <a:rPr lang="sl-SI" i="1" dirty="0" smtClean="0"/>
              <a:t>class</a:t>
            </a:r>
            <a:r>
              <a:rPr lang="sl-SI" dirty="0" smtClean="0"/>
              <a:t>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Osnovne podatkovne strukture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12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C++:</a:t>
            </a:r>
          </a:p>
          <a:p>
            <a:pPr lvl="1"/>
            <a:r>
              <a:rPr lang="sl-SI" dirty="0" smtClean="0"/>
              <a:t>sklad: S.push, S.pop, S.top, S.empty</a:t>
            </a:r>
          </a:p>
          <a:p>
            <a:pPr lvl="1"/>
            <a:r>
              <a:rPr lang="sl-SI" dirty="0" smtClean="0"/>
              <a:t>vrsta: Q.front, Q.back, Q.push, Q.pop, Q.empty</a:t>
            </a:r>
          </a:p>
          <a:p>
            <a:pPr lvl="1"/>
            <a:r>
              <a:rPr lang="sl-SI" dirty="0" smtClean="0"/>
              <a:t>slovar: npr. hash_map: H.erase, H. find, H.insert</a:t>
            </a:r>
          </a:p>
          <a:p>
            <a:pPr lvl="1"/>
            <a:r>
              <a:rPr lang="sl-SI" dirty="0" smtClean="0"/>
              <a:t>vrsta s prednostjo: PQ.top, PQ.push, PQ.pop, PQ.empty</a:t>
            </a:r>
          </a:p>
          <a:p>
            <a:pPr lvl="1"/>
            <a:r>
              <a:rPr lang="sl-SI" dirty="0" smtClean="0"/>
              <a:t>množice: urejeni asociativni vsebovalniki</a:t>
            </a:r>
          </a:p>
          <a:p>
            <a:pPr lvl="2"/>
            <a:r>
              <a:rPr lang="sl-SI" dirty="0" smtClean="0"/>
              <a:t>set&lt;key, comparison&gt; S;</a:t>
            </a:r>
          </a:p>
          <a:p>
            <a:r>
              <a:rPr lang="sl-SI" dirty="0" smtClean="0"/>
              <a:t>javanske knjižnice imajo več različne implementacije: abstraktni razred, konkretni razred</a:t>
            </a:r>
            <a:endParaRPr lang="sl-SI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Drevesa za okus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13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opravka imamo z elementi oblike &lt;ključ, podatek&gt;</a:t>
            </a:r>
          </a:p>
          <a:p>
            <a:r>
              <a:rPr lang="sl-SI" dirty="0" smtClean="0"/>
              <a:t>osnovna splošna definicija drevesa (</a:t>
            </a:r>
            <a:r>
              <a:rPr lang="sl-SI" i="1" dirty="0" smtClean="0"/>
              <a:t>tree</a:t>
            </a:r>
            <a:r>
              <a:rPr lang="sl-SI" dirty="0" smtClean="0"/>
              <a:t>) je rekurzivna:</a:t>
            </a:r>
          </a:p>
          <a:p>
            <a:pPr lvl="1"/>
            <a:r>
              <a:rPr lang="sl-SI" dirty="0" smtClean="0"/>
              <a:t>koren z neko vrednostjo</a:t>
            </a:r>
          </a:p>
          <a:p>
            <a:pPr lvl="1"/>
            <a:r>
              <a:rPr lang="sl-SI" dirty="0" smtClean="0"/>
              <a:t>levo poddrevo z elementi, ki so manjši od elementa v korenu</a:t>
            </a:r>
          </a:p>
          <a:p>
            <a:pPr lvl="1"/>
            <a:r>
              <a:rPr lang="sl-SI" dirty="0" smtClean="0"/>
              <a:t>desno </a:t>
            </a:r>
            <a:r>
              <a:rPr lang="sl-SI" dirty="0" smtClean="0"/>
              <a:t>poddrevo z elementi, ki so</a:t>
            </a:r>
            <a:r>
              <a:rPr lang="sl-SI" dirty="0" smtClean="0"/>
              <a:t> večji od </a:t>
            </a:r>
            <a:r>
              <a:rPr lang="sl-SI" dirty="0" smtClean="0"/>
              <a:t>elementa v </a:t>
            </a:r>
            <a:r>
              <a:rPr lang="sl-SI" dirty="0" smtClean="0"/>
              <a:t>korenu</a:t>
            </a:r>
          </a:p>
          <a:p>
            <a:r>
              <a:rPr lang="sl-SI" dirty="0" smtClean="0"/>
              <a:t>uporabno za implementacijo slovarja, vrste s prednostjo, ...</a:t>
            </a:r>
          </a:p>
          <a:p>
            <a:r>
              <a:rPr lang="sl-SI" dirty="0" smtClean="0"/>
              <a:t>prihajajo v različnih oblikah in okusih</a:t>
            </a:r>
          </a:p>
          <a:p>
            <a:pPr lvl="1"/>
            <a:r>
              <a:rPr lang="sl-SI" dirty="0" smtClean="0"/>
              <a:t>dvojiška drevesa, dvojiška iskalna drevesa, uravnotežena dvojiška iskalna drevesa (AVL, </a:t>
            </a:r>
            <a:r>
              <a:rPr lang="sl-SI" dirty="0" smtClean="0">
                <a:solidFill>
                  <a:srgbClr val="FF0000"/>
                </a:solidFill>
              </a:rPr>
              <a:t>R</a:t>
            </a:r>
            <a:r>
              <a:rPr lang="sl-SI" dirty="0" smtClean="0">
                <a:solidFill>
                  <a:srgbClr val="000000"/>
                </a:solidFill>
              </a:rPr>
              <a:t>Č</a:t>
            </a:r>
            <a:r>
              <a:rPr lang="sl-SI" dirty="0" smtClean="0"/>
              <a:t> / </a:t>
            </a:r>
            <a:r>
              <a:rPr lang="sl-SI" dirty="0" smtClean="0">
                <a:solidFill>
                  <a:srgbClr val="FF0000"/>
                </a:solidFill>
              </a:rPr>
              <a:t>R</a:t>
            </a:r>
            <a:r>
              <a:rPr lang="sl-SI" dirty="0" smtClean="0">
                <a:solidFill>
                  <a:schemeClr val="tx1"/>
                </a:solidFill>
              </a:rPr>
              <a:t>B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večsmerna drevesa (B drevesa, B+ drevesa, ...)</a:t>
            </a:r>
          </a:p>
          <a:p>
            <a:r>
              <a:rPr lang="sl-SI" dirty="0" smtClean="0"/>
              <a:t>ni namen tega predavanja podroben pregled</a:t>
            </a:r>
            <a:endParaRPr lang="sl-S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Drevesa za okus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14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opravka imamo z elementi oblike </a:t>
            </a:r>
            <a:r>
              <a:rPr lang="sl-SI" dirty="0" smtClean="0"/>
              <a:t>&lt;k</a:t>
            </a:r>
            <a:r>
              <a:rPr lang="sl-SI" baseline="-25000" dirty="0" smtClean="0"/>
              <a:t>1</a:t>
            </a:r>
            <a:r>
              <a:rPr lang="sl-SI" dirty="0" smtClean="0"/>
              <a:t>k</a:t>
            </a:r>
            <a:r>
              <a:rPr lang="sl-SI" baseline="-25000" dirty="0" smtClean="0"/>
              <a:t>2</a:t>
            </a:r>
            <a:r>
              <a:rPr lang="sl-SI" dirty="0" smtClean="0"/>
              <a:t>k</a:t>
            </a:r>
            <a:r>
              <a:rPr lang="sl-SI" baseline="-25000" dirty="0" smtClean="0"/>
              <a:t>3</a:t>
            </a:r>
            <a:r>
              <a:rPr lang="sl-SI" dirty="0" smtClean="0"/>
              <a:t>...k</a:t>
            </a:r>
            <a:r>
              <a:rPr lang="sl-SI" baseline="-25000" dirty="0" smtClean="0"/>
              <a:t>m</a:t>
            </a:r>
            <a:r>
              <a:rPr lang="sl-SI" dirty="0" smtClean="0"/>
              <a:t>, </a:t>
            </a:r>
            <a:r>
              <a:rPr lang="sl-SI" dirty="0" smtClean="0"/>
              <a:t>podatek</a:t>
            </a:r>
            <a:r>
              <a:rPr lang="sl-SI" dirty="0" smtClean="0"/>
              <a:t>&gt; in k</a:t>
            </a:r>
            <a:r>
              <a:rPr lang="sl-SI" baseline="-25000" dirty="0" smtClean="0"/>
              <a:t>i</a:t>
            </a:r>
            <a:r>
              <a:rPr lang="sl-SI" dirty="0" smtClean="0"/>
              <a:t> je iz neke abecede Σ, |Σ| = s</a:t>
            </a:r>
          </a:p>
          <a:p>
            <a:r>
              <a:rPr lang="sl-SI" dirty="0" smtClean="0"/>
              <a:t>številska drevesa – tries</a:t>
            </a:r>
          </a:p>
          <a:p>
            <a:pPr lvl="1"/>
            <a:r>
              <a:rPr lang="sl-SI" dirty="0" smtClean="0"/>
              <a:t>iz besede </a:t>
            </a:r>
            <a:r>
              <a:rPr lang="sl-SI" i="1" dirty="0" smtClean="0"/>
              <a:t>retrieval</a:t>
            </a:r>
          </a:p>
          <a:p>
            <a:r>
              <a:rPr lang="sl-SI" dirty="0" smtClean="0"/>
              <a:t>osnovna splošna definicija je rekurzivna:</a:t>
            </a:r>
          </a:p>
          <a:p>
            <a:pPr lvl="1"/>
            <a:r>
              <a:rPr lang="sl-SI" dirty="0" smtClean="0"/>
              <a:t>koren</a:t>
            </a:r>
          </a:p>
          <a:p>
            <a:pPr lvl="1"/>
            <a:r>
              <a:rPr lang="sl-SI" dirty="0" smtClean="0"/>
              <a:t>levo poddrevo z elementi, ki se prično s prvo črko Σ,</a:t>
            </a:r>
          </a:p>
          <a:p>
            <a:pPr lvl="1"/>
            <a:r>
              <a:rPr lang="sl-SI" dirty="0" smtClean="0"/>
              <a:t>levo poddrevo z elementi, ki se prično</a:t>
            </a:r>
            <a:r>
              <a:rPr lang="sl-SI" dirty="0" smtClean="0"/>
              <a:t> z drugo </a:t>
            </a:r>
            <a:r>
              <a:rPr lang="sl-SI" dirty="0" smtClean="0"/>
              <a:t>črko </a:t>
            </a:r>
            <a:r>
              <a:rPr lang="sl-SI" dirty="0" smtClean="0"/>
              <a:t>Σ, ...</a:t>
            </a:r>
          </a:p>
          <a:p>
            <a:r>
              <a:rPr lang="sl-SI" dirty="0" smtClean="0"/>
              <a:t>uporabno za delo s črkovnimi nizi</a:t>
            </a:r>
          </a:p>
          <a:p>
            <a:r>
              <a:rPr lang="sl-SI" dirty="0" smtClean="0"/>
              <a:t>izboljšave: stiskanje po poti in po plasteh (</a:t>
            </a:r>
            <a:r>
              <a:rPr lang="sl-SI" i="1" dirty="0" smtClean="0"/>
              <a:t>path</a:t>
            </a:r>
            <a:r>
              <a:rPr lang="sl-SI" dirty="0" smtClean="0"/>
              <a:t> in </a:t>
            </a:r>
            <a:r>
              <a:rPr lang="sl-SI" i="1" dirty="0" smtClean="0"/>
              <a:t>level compression</a:t>
            </a:r>
            <a:r>
              <a:rPr lang="sl-SI" dirty="0" smtClean="0"/>
              <a:t>)</a:t>
            </a:r>
          </a:p>
          <a:p>
            <a:r>
              <a:rPr lang="sl-SI" dirty="0" smtClean="0"/>
              <a:t>PATRICIA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Delo z nizi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15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dve osnovni predstavitvi:</a:t>
            </a:r>
          </a:p>
          <a:p>
            <a:pPr lvl="1"/>
            <a:r>
              <a:rPr lang="sl-SI" dirty="0" smtClean="0"/>
              <a:t>z zaključnim znakom (</a:t>
            </a:r>
            <a:r>
              <a:rPr lang="sl-SI" i="1" dirty="0" smtClean="0"/>
              <a:t>null terminated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z dolžino</a:t>
            </a:r>
          </a:p>
          <a:p>
            <a:pPr lvl="1"/>
            <a:r>
              <a:rPr lang="sl-SI" dirty="0" smtClean="0"/>
              <a:t>(kot seznam črk)</a:t>
            </a:r>
          </a:p>
          <a:p>
            <a:r>
              <a:rPr lang="sl-SI" dirty="0" smtClean="0"/>
              <a:t>branje: scanf, getchar</a:t>
            </a:r>
          </a:p>
          <a:p>
            <a:r>
              <a:rPr lang="sl-SI" dirty="0" smtClean="0"/>
              <a:t>osnovne operacije:</a:t>
            </a:r>
          </a:p>
          <a:p>
            <a:pPr lvl="1"/>
            <a:r>
              <a:rPr lang="sl-SI" dirty="0" smtClean="0"/>
              <a:t>iskanje črke, podniza, podzaporedja </a:t>
            </a:r>
            <a:r>
              <a:rPr lang="sl-SI" dirty="0" smtClean="0">
                <a:sym typeface="Wingdings"/>
              </a:rPr>
              <a:t></a:t>
            </a:r>
          </a:p>
          <a:p>
            <a:pPr lvl="1"/>
            <a:r>
              <a:rPr lang="sl-SI" dirty="0" smtClean="0">
                <a:sym typeface="Wingdings"/>
              </a:rPr>
              <a:t>lepljenje (</a:t>
            </a:r>
            <a:r>
              <a:rPr lang="sl-SI" i="1" dirty="0" smtClean="0">
                <a:sym typeface="Wingdings"/>
              </a:rPr>
              <a:t>concatenation</a:t>
            </a:r>
            <a:r>
              <a:rPr lang="sl-SI" dirty="0" smtClean="0">
                <a:sym typeface="Wingdings"/>
              </a:rPr>
              <a:t>)</a:t>
            </a:r>
          </a:p>
          <a:p>
            <a:pPr lvl="1"/>
            <a:r>
              <a:rPr lang="sl-SI" dirty="0" smtClean="0">
                <a:sym typeface="Wingdings"/>
              </a:rPr>
              <a:t>zamenjava podniza</a:t>
            </a:r>
          </a:p>
          <a:p>
            <a:pPr lvl="1"/>
            <a:r>
              <a:rPr lang="sl-SI" dirty="0" smtClean="0">
                <a:sym typeface="Wingdings"/>
              </a:rPr>
              <a:t>...</a:t>
            </a:r>
            <a:endParaRPr lang="sl-SI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Delo z nizi – C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16</a:t>
            </a:fld>
            <a:endParaRPr lang="sl-SI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608" y="1174070"/>
            <a:ext cx="7892171" cy="29051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150950"/>
            <a:ext cx="7900579" cy="203648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Delo z nizi – C++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17</a:t>
            </a:fld>
            <a:endParaRPr lang="sl-SI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038" y="1313705"/>
            <a:ext cx="5080000" cy="6096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926776"/>
            <a:ext cx="8420100" cy="34163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Delo z nizi – Java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18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razred String – statični nizi</a:t>
            </a:r>
          </a:p>
          <a:p>
            <a:r>
              <a:rPr lang="sl-SI" dirty="0" smtClean="0"/>
              <a:t>razred StringBuffer</a:t>
            </a:r>
          </a:p>
          <a:p>
            <a:r>
              <a:rPr lang="sl-SI" dirty="0" smtClean="0"/>
              <a:t>paket java.text</a:t>
            </a:r>
            <a:endParaRPr lang="sl-SI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Veliki </a:t>
            </a:r>
            <a:r>
              <a:rPr lang="sl-SI" i="1" dirty="0" smtClean="0"/>
              <a:t>O</a:t>
            </a:r>
            <a:r>
              <a:rPr lang="sl-SI" dirty="0" smtClean="0"/>
              <a:t> in prijatelji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19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osnovna težava:</a:t>
            </a:r>
          </a:p>
          <a:p>
            <a:pPr lvl="1"/>
            <a:r>
              <a:rPr lang="sl-SI" dirty="0" smtClean="0"/>
              <a:t>Peter in Špela zapišeta enak algoritem, a Špela je spretnejša in piše učinkoviteje in bolj jedrnato – bolje pozna jezik</a:t>
            </a:r>
          </a:p>
          <a:p>
            <a:pPr lvl="1"/>
            <a:r>
              <a:rPr lang="sl-SI" dirty="0" smtClean="0"/>
              <a:t>Peter nato uporabi hitrejši procesor</a:t>
            </a:r>
          </a:p>
          <a:p>
            <a:pPr lvl="1"/>
            <a:r>
              <a:rPr lang="sl-SI" dirty="0" smtClean="0"/>
              <a:t>kako zapisati, da gre dejansko za eno samo rešitev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Načrt sprehoda</a:t>
            </a:r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2</a:t>
            </a:fld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uvod</a:t>
            </a:r>
          </a:p>
          <a:p>
            <a:r>
              <a:rPr lang="sl-SI" dirty="0" smtClean="0"/>
              <a:t>osnovne podatkovne strukture: sklad, vrsta, slovar, vrsta s prednostjo, množica</a:t>
            </a:r>
          </a:p>
          <a:p>
            <a:r>
              <a:rPr lang="sl-SI" dirty="0" smtClean="0"/>
              <a:t>drevesa za okus</a:t>
            </a:r>
          </a:p>
          <a:p>
            <a:r>
              <a:rPr lang="sl-SI" dirty="0" smtClean="0"/>
              <a:t>delo z nizi</a:t>
            </a:r>
          </a:p>
          <a:p>
            <a:r>
              <a:rPr lang="sl-SI" dirty="0" smtClean="0"/>
              <a:t>veliki </a:t>
            </a:r>
            <a:r>
              <a:rPr lang="sl-SI" i="1" dirty="0" smtClean="0"/>
              <a:t>O</a:t>
            </a:r>
            <a:r>
              <a:rPr lang="sl-SI" dirty="0" smtClean="0"/>
              <a:t> in prijatelji</a:t>
            </a:r>
          </a:p>
          <a:p>
            <a:r>
              <a:rPr lang="sl-SI" dirty="0" smtClean="0"/>
              <a:t>urejanje (</a:t>
            </a:r>
            <a:r>
              <a:rPr lang="sl-SI" i="1" dirty="0" smtClean="0"/>
              <a:t>sorting</a:t>
            </a:r>
            <a:r>
              <a:rPr lang="sl-SI" dirty="0" smtClean="0"/>
              <a:t>)</a:t>
            </a:r>
          </a:p>
          <a:p>
            <a:r>
              <a:rPr lang="sl-SI" dirty="0" smtClean="0"/>
              <a:t>osnovne tehnike načrtovanja algoritmov</a:t>
            </a:r>
          </a:p>
          <a:p>
            <a:endParaRPr lang="sl-SI" dirty="0" smtClean="0"/>
          </a:p>
          <a:p>
            <a:r>
              <a:rPr lang="sl-SI" dirty="0" smtClean="0"/>
              <a:t>Literatura:</a:t>
            </a:r>
          </a:p>
          <a:p>
            <a:pPr lvl="1"/>
            <a:r>
              <a:rPr lang="en-US" dirty="0" smtClean="0"/>
              <a:t>Steven </a:t>
            </a:r>
            <a:r>
              <a:rPr lang="en-US" dirty="0" smtClean="0"/>
              <a:t>S. </a:t>
            </a:r>
            <a:r>
              <a:rPr lang="en-US" dirty="0" err="1" smtClean="0"/>
              <a:t>Skiena</a:t>
            </a:r>
            <a:r>
              <a:rPr lang="en-US" dirty="0" smtClean="0"/>
              <a:t>, </a:t>
            </a:r>
            <a:r>
              <a:rPr lang="en-US" dirty="0" smtClean="0"/>
              <a:t>Miguel A. </a:t>
            </a:r>
            <a:r>
              <a:rPr lang="en-US" dirty="0" smtClean="0"/>
              <a:t>Revilla: Programming Challenges – The </a:t>
            </a:r>
            <a:r>
              <a:rPr lang="en-US" dirty="0" smtClean="0"/>
              <a:t>Programming Contest Training </a:t>
            </a:r>
            <a:r>
              <a:rPr lang="en-US" dirty="0" smtClean="0"/>
              <a:t>Manual. Springer 2003.</a:t>
            </a:r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Veliki </a:t>
            </a:r>
            <a:r>
              <a:rPr lang="sl-SI" i="1" dirty="0" smtClean="0"/>
              <a:t>O</a:t>
            </a:r>
            <a:r>
              <a:rPr lang="sl-SI" dirty="0" smtClean="0"/>
              <a:t> in prijatelji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20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definiramo družino funkcij </a:t>
            </a:r>
            <a:r>
              <a:rPr lang="sl-SI" i="1" dirty="0" smtClean="0"/>
              <a:t>O(f(n))</a:t>
            </a:r>
            <a:r>
              <a:rPr lang="sl-SI" dirty="0" smtClean="0"/>
              <a:t>:</a:t>
            </a:r>
          </a:p>
          <a:p>
            <a:pPr lvl="1"/>
            <a:r>
              <a:rPr lang="sl-SI" dirty="0" smtClean="0"/>
              <a:t>v družini funkcij z imenom </a:t>
            </a:r>
            <a:r>
              <a:rPr lang="sl-SI" i="1" dirty="0" smtClean="0"/>
              <a:t>O(f(n))</a:t>
            </a:r>
            <a:r>
              <a:rPr lang="sl-SI" dirty="0" smtClean="0"/>
              <a:t>, so vse funkcije </a:t>
            </a:r>
            <a:r>
              <a:rPr lang="sl-SI" i="1" dirty="0" smtClean="0"/>
              <a:t>g(n)</a:t>
            </a:r>
            <a:r>
              <a:rPr lang="sl-SI" dirty="0" smtClean="0"/>
              <a:t> nad spremenljivko n, za katere velja: </a:t>
            </a:r>
            <a:r>
              <a:rPr lang="sl-SI" i="1" dirty="0" smtClean="0"/>
              <a:t>f(n) &gt;= c g(n)</a:t>
            </a:r>
            <a:r>
              <a:rPr lang="sl-SI" dirty="0" smtClean="0"/>
              <a:t> za neko konstanto </a:t>
            </a:r>
            <a:r>
              <a:rPr lang="sl-SI" i="1" dirty="0" smtClean="0"/>
              <a:t>c</a:t>
            </a:r>
            <a:r>
              <a:rPr lang="sl-SI" dirty="0" smtClean="0"/>
              <a:t> (za dovolj velik </a:t>
            </a:r>
            <a:r>
              <a:rPr lang="sl-SI" i="1" dirty="0" smtClean="0"/>
              <a:t>n</a:t>
            </a:r>
            <a:r>
              <a:rPr lang="sl-SI" dirty="0" smtClean="0"/>
              <a:t>)</a:t>
            </a:r>
            <a:endParaRPr lang="sl-SI" i="1" dirty="0" smtClean="0"/>
          </a:p>
          <a:p>
            <a:r>
              <a:rPr lang="sl-SI" dirty="0" smtClean="0"/>
              <a:t>primeri:</a:t>
            </a:r>
          </a:p>
          <a:p>
            <a:pPr lvl="1"/>
            <a:r>
              <a:rPr lang="sl-SI" i="1" dirty="0" smtClean="0"/>
              <a:t>100 n ∈ O(n)</a:t>
            </a:r>
            <a:r>
              <a:rPr lang="sl-SI" dirty="0" smtClean="0"/>
              <a:t> </a:t>
            </a:r>
            <a:r>
              <a:rPr lang="sl-SI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sl-SI" dirty="0" smtClean="0"/>
              <a:t> </a:t>
            </a:r>
            <a:r>
              <a:rPr lang="sl-SI" i="1" dirty="0" smtClean="0"/>
              <a:t>100n = O(n)</a:t>
            </a:r>
          </a:p>
          <a:p>
            <a:pPr lvl="1"/>
            <a:r>
              <a:rPr lang="sl-SI" i="1" dirty="0" smtClean="0"/>
              <a:t>0,000001 </a:t>
            </a:r>
            <a:r>
              <a:rPr lang="sl-SI" i="1" dirty="0" smtClean="0"/>
              <a:t>n</a:t>
            </a:r>
            <a:r>
              <a:rPr lang="sl-SI" i="1" dirty="0" smtClean="0"/>
              <a:t> ∈ O(n)</a:t>
            </a:r>
            <a:r>
              <a:rPr lang="sl-SI" dirty="0" smtClean="0"/>
              <a:t> </a:t>
            </a:r>
            <a:r>
              <a:rPr lang="sl-SI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sl-SI" dirty="0" smtClean="0"/>
              <a:t> </a:t>
            </a:r>
            <a:r>
              <a:rPr lang="sl-SI" i="1" dirty="0" smtClean="0"/>
              <a:t>0,000001n = O(n)</a:t>
            </a:r>
          </a:p>
          <a:p>
            <a:pPr lvl="1"/>
            <a:r>
              <a:rPr lang="sl-SI" i="1" dirty="0" smtClean="0"/>
              <a:t>log</a:t>
            </a:r>
            <a:r>
              <a:rPr lang="sl-SI" i="1" baseline="-25000" dirty="0" smtClean="0"/>
              <a:t>10</a:t>
            </a:r>
            <a:r>
              <a:rPr lang="sl-SI" i="1" dirty="0" smtClean="0"/>
              <a:t> </a:t>
            </a:r>
            <a:r>
              <a:rPr lang="sl-SI" i="1" dirty="0" smtClean="0"/>
              <a:t>n</a:t>
            </a:r>
            <a:r>
              <a:rPr lang="sl-SI" i="1" dirty="0" smtClean="0"/>
              <a:t> ∈ O(n)</a:t>
            </a:r>
            <a:r>
              <a:rPr lang="sl-SI" dirty="0" smtClean="0"/>
              <a:t> </a:t>
            </a:r>
            <a:r>
              <a:rPr lang="sl-SI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sl-SI" dirty="0" smtClean="0"/>
              <a:t> </a:t>
            </a:r>
            <a:r>
              <a:rPr lang="sl-SI" i="1" dirty="0" smtClean="0"/>
              <a:t>log</a:t>
            </a:r>
            <a:r>
              <a:rPr lang="sl-SI" i="1" baseline="-25000" dirty="0" smtClean="0"/>
              <a:t>10</a:t>
            </a:r>
            <a:r>
              <a:rPr lang="sl-SI" i="1" dirty="0" smtClean="0"/>
              <a:t> n = O(n)</a:t>
            </a:r>
          </a:p>
          <a:p>
            <a:pPr lvl="1"/>
            <a:r>
              <a:rPr lang="sl-SI" i="1" dirty="0" smtClean="0"/>
              <a:t>3,14 n + log</a:t>
            </a:r>
            <a:r>
              <a:rPr lang="sl-SI" i="1" baseline="-25000" dirty="0" smtClean="0"/>
              <a:t>10</a:t>
            </a:r>
            <a:r>
              <a:rPr lang="sl-SI" i="1" dirty="0" smtClean="0"/>
              <a:t> </a:t>
            </a:r>
            <a:r>
              <a:rPr lang="sl-SI" i="1" dirty="0" smtClean="0"/>
              <a:t>n</a:t>
            </a:r>
            <a:r>
              <a:rPr lang="sl-SI" i="1" dirty="0" smtClean="0"/>
              <a:t> ∈ O(n)</a:t>
            </a:r>
            <a:r>
              <a:rPr lang="sl-SI" dirty="0" smtClean="0"/>
              <a:t> </a:t>
            </a:r>
            <a:r>
              <a:rPr lang="sl-SI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sl-SI" dirty="0" smtClean="0"/>
              <a:t> </a:t>
            </a:r>
            <a:r>
              <a:rPr lang="sl-SI" i="1" dirty="0" smtClean="0"/>
              <a:t>3,14 n + log</a:t>
            </a:r>
            <a:r>
              <a:rPr lang="sl-SI" i="1" baseline="-25000" dirty="0" smtClean="0"/>
              <a:t>10</a:t>
            </a:r>
            <a:r>
              <a:rPr lang="sl-SI" i="1" dirty="0" smtClean="0"/>
              <a:t> n = O(n)</a:t>
            </a:r>
            <a:endParaRPr lang="sl-SI" dirty="0" smtClean="0"/>
          </a:p>
          <a:p>
            <a:r>
              <a:rPr lang="sl-SI" i="1" dirty="0" smtClean="0"/>
              <a:t>f(n) </a:t>
            </a:r>
            <a:r>
              <a:rPr lang="sl-SI" dirty="0" smtClean="0"/>
              <a:t>predstavlja na nek način največjo možno funkcijo v družini funkcij</a:t>
            </a:r>
          </a:p>
          <a:p>
            <a:r>
              <a:rPr lang="sl-SI" dirty="0" smtClean="0"/>
              <a:t>obstajata še prijatelja:</a:t>
            </a:r>
          </a:p>
          <a:p>
            <a:pPr lvl="1"/>
            <a:r>
              <a:rPr lang="sl-SI" i="1" dirty="0" smtClean="0"/>
              <a:t>Ω: </a:t>
            </a:r>
            <a:r>
              <a:rPr lang="sl-SI" dirty="0" smtClean="0"/>
              <a:t>najmanjša funkcija v družini</a:t>
            </a:r>
          </a:p>
          <a:p>
            <a:pPr lvl="1"/>
            <a:r>
              <a:rPr lang="sl-SI" i="1" dirty="0" smtClean="0"/>
              <a:t>θ: </a:t>
            </a:r>
            <a:r>
              <a:rPr lang="sl-SI" dirty="0" smtClean="0"/>
              <a:t>hkrati največja in najmanjša funkcija</a:t>
            </a:r>
          </a:p>
          <a:p>
            <a:pPr lvl="1"/>
            <a:endParaRPr lang="sl-SI" i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Veliki </a:t>
            </a:r>
            <a:r>
              <a:rPr lang="sl-SI" i="1" dirty="0" smtClean="0"/>
              <a:t>O</a:t>
            </a:r>
            <a:r>
              <a:rPr lang="sl-SI" dirty="0" smtClean="0"/>
              <a:t> in prijatelji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21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osnovna težava:</a:t>
            </a:r>
          </a:p>
          <a:p>
            <a:pPr lvl="1"/>
            <a:r>
              <a:rPr lang="sl-SI" dirty="0" smtClean="0"/>
              <a:t>Peter in Špela zapišeta enak algoritem, a Špela je spretnejša in piše učinkoviteje in bolj jedrnato – bolje pozna jezik</a:t>
            </a:r>
          </a:p>
          <a:p>
            <a:pPr lvl="1"/>
            <a:r>
              <a:rPr lang="sl-SI" dirty="0" smtClean="0"/>
              <a:t>Peter nato uporabi hitrejši procesor</a:t>
            </a:r>
          </a:p>
          <a:p>
            <a:pPr lvl="1"/>
            <a:r>
              <a:rPr lang="sl-SI" dirty="0" smtClean="0"/>
              <a:t>kako zapisati, da gre dejansko za eno samo rešitev</a:t>
            </a:r>
          </a:p>
          <a:p>
            <a:r>
              <a:rPr lang="sl-SI" dirty="0" smtClean="0"/>
              <a:t>obe rešitvi sta enako zahtevni, če sta njuni časovni zahtevnosti v isti družini funkcij</a:t>
            </a:r>
          </a:p>
          <a:p>
            <a:pPr lvl="1"/>
            <a:r>
              <a:rPr lang="sl-SI" dirty="0" smtClean="0"/>
              <a:t>časovna zahtevnost je funkcija, ki šteje število primerjav, ki jih naredi program pri </a:t>
            </a:r>
            <a:r>
              <a:rPr lang="sl-SI" i="1" dirty="0" smtClean="0"/>
              <a:t>n</a:t>
            </a:r>
            <a:r>
              <a:rPr lang="sl-SI" dirty="0" smtClean="0"/>
              <a:t> podatkih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Urejanje – </a:t>
            </a:r>
            <a:r>
              <a:rPr lang="sl-SI" i="1" dirty="0" smtClean="0"/>
              <a:t>sorting</a:t>
            </a:r>
            <a:endParaRPr lang="sl-SI" i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22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pogosto uporabljamo:</a:t>
            </a:r>
          </a:p>
          <a:p>
            <a:pPr lvl="1"/>
            <a:r>
              <a:rPr lang="sl-SI" dirty="0" smtClean="0"/>
              <a:t>preverjanje enoličnosti</a:t>
            </a:r>
          </a:p>
          <a:p>
            <a:pPr lvl="1"/>
            <a:r>
              <a:rPr lang="sl-SI" dirty="0" smtClean="0"/>
              <a:t>brisanje dvojnikov</a:t>
            </a:r>
          </a:p>
          <a:p>
            <a:pPr lvl="1"/>
            <a:r>
              <a:rPr lang="sl-SI" dirty="0" smtClean="0"/>
              <a:t>razporejanje dogodkov po prednosti</a:t>
            </a:r>
          </a:p>
          <a:p>
            <a:pPr lvl="1"/>
            <a:r>
              <a:rPr lang="sl-SI" dirty="0" smtClean="0"/>
              <a:t>srednji element (mediana) – posebni primer(!)</a:t>
            </a:r>
          </a:p>
          <a:p>
            <a:pPr lvl="1"/>
            <a:r>
              <a:rPr lang="sl-SI" dirty="0" smtClean="0"/>
              <a:t>štetje pogostnosti</a:t>
            </a:r>
          </a:p>
          <a:p>
            <a:pPr lvl="1"/>
            <a:r>
              <a:rPr lang="sl-SI" dirty="0" smtClean="0"/>
              <a:t>rekonstrukcija izvorne urejenosti</a:t>
            </a:r>
          </a:p>
          <a:p>
            <a:pPr lvl="1"/>
            <a:r>
              <a:rPr lang="sl-SI" dirty="0" smtClean="0"/>
              <a:t>presek množic in (prava) unija</a:t>
            </a:r>
          </a:p>
          <a:p>
            <a:pPr lvl="1"/>
            <a:r>
              <a:rPr lang="sl-SI" dirty="0" smtClean="0"/>
              <a:t>iskanje vsote dveh elementov</a:t>
            </a:r>
          </a:p>
          <a:p>
            <a:pPr lvl="1"/>
            <a:r>
              <a:rPr lang="sl-SI" dirty="0" smtClean="0"/>
              <a:t>učinkovito (večkratno) iskanje</a:t>
            </a:r>
          </a:p>
          <a:p>
            <a:pPr lvl="1"/>
            <a:r>
              <a:rPr lang="sl-SI" dirty="0" smtClean="0"/>
              <a:t>...</a:t>
            </a:r>
            <a:endParaRPr lang="sl-SI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Urejanje – </a:t>
            </a:r>
            <a:r>
              <a:rPr lang="sl-SI" i="1" dirty="0" smtClean="0"/>
              <a:t>sorting</a:t>
            </a:r>
            <a:endParaRPr lang="sl-SI" i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23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stabilno in nestabilno urejanje</a:t>
            </a:r>
          </a:p>
          <a:p>
            <a:r>
              <a:rPr lang="sl-SI" dirty="0" smtClean="0"/>
              <a:t>različni načini urejanja:</a:t>
            </a:r>
          </a:p>
          <a:p>
            <a:pPr lvl="1"/>
            <a:r>
              <a:rPr lang="sl-SI" i="1" dirty="0" smtClean="0"/>
              <a:t>O(n</a:t>
            </a:r>
            <a:r>
              <a:rPr lang="sl-SI" i="1" baseline="30000" dirty="0" smtClean="0"/>
              <a:t>2</a:t>
            </a:r>
            <a:r>
              <a:rPr lang="sl-SI" i="1" dirty="0" smtClean="0"/>
              <a:t>)</a:t>
            </a:r>
            <a:r>
              <a:rPr lang="sl-SI" dirty="0" smtClean="0"/>
              <a:t>: urejanje z vstavljanjem (</a:t>
            </a:r>
            <a:r>
              <a:rPr lang="sl-SI" i="1" dirty="0" smtClean="0"/>
              <a:t>insertion</a:t>
            </a:r>
            <a:r>
              <a:rPr lang="sl-SI" dirty="0" smtClean="0"/>
              <a:t>), z izbiranjem (</a:t>
            </a:r>
            <a:r>
              <a:rPr lang="sl-SI" i="1" dirty="0" smtClean="0"/>
              <a:t>selection</a:t>
            </a:r>
            <a:r>
              <a:rPr lang="sl-SI" dirty="0" smtClean="0"/>
              <a:t>), z mehurčki (</a:t>
            </a:r>
            <a:r>
              <a:rPr lang="sl-SI" i="1" dirty="0" smtClean="0"/>
              <a:t>buble</a:t>
            </a:r>
            <a:r>
              <a:rPr lang="sl-SI" dirty="0" smtClean="0"/>
              <a:t>), ...</a:t>
            </a:r>
          </a:p>
          <a:p>
            <a:pPr lvl="1"/>
            <a:r>
              <a:rPr lang="sl-SI" i="1" dirty="0" smtClean="0"/>
              <a:t>O(</a:t>
            </a:r>
            <a:r>
              <a:rPr lang="sl-SI" i="1" dirty="0" smtClean="0"/>
              <a:t>n</a:t>
            </a:r>
            <a:r>
              <a:rPr lang="sl-SI" i="1" baseline="30000" dirty="0" smtClean="0"/>
              <a:t> </a:t>
            </a:r>
            <a:r>
              <a:rPr lang="sl-SI" i="1" dirty="0" smtClean="0"/>
              <a:t>log n)</a:t>
            </a:r>
            <a:r>
              <a:rPr lang="sl-SI" dirty="0" smtClean="0"/>
              <a:t>: z zlivanjem (</a:t>
            </a:r>
            <a:r>
              <a:rPr lang="sl-SI" i="1" dirty="0" smtClean="0"/>
              <a:t>merge</a:t>
            </a:r>
            <a:r>
              <a:rPr lang="sl-SI" dirty="0" smtClean="0"/>
              <a:t>), </a:t>
            </a:r>
            <a:r>
              <a:rPr lang="sl-SI" dirty="0" smtClean="0"/>
              <a:t>z vrsto s prednostjo / kopico (</a:t>
            </a:r>
            <a:r>
              <a:rPr lang="sl-SI" i="1" dirty="0" smtClean="0"/>
              <a:t>heap</a:t>
            </a:r>
            <a:r>
              <a:rPr lang="sl-SI" dirty="0" smtClean="0"/>
              <a:t>)</a:t>
            </a:r>
          </a:p>
          <a:p>
            <a:pPr lvl="1"/>
            <a:r>
              <a:rPr lang="sl-SI" i="1" dirty="0" smtClean="0"/>
              <a:t>O(n</a:t>
            </a:r>
            <a:r>
              <a:rPr lang="sl-SI" i="1" baseline="30000" dirty="0" smtClean="0"/>
              <a:t> </a:t>
            </a:r>
            <a:r>
              <a:rPr lang="sl-SI" i="1" dirty="0" smtClean="0"/>
              <a:t>log n</a:t>
            </a:r>
            <a:r>
              <a:rPr lang="sl-SI" i="1" dirty="0" smtClean="0"/>
              <a:t>) </a:t>
            </a:r>
            <a:r>
              <a:rPr lang="sl-SI" dirty="0" smtClean="0"/>
              <a:t>– pričakovano: hitro urejanje (</a:t>
            </a:r>
            <a:r>
              <a:rPr lang="sl-SI" i="1" dirty="0" smtClean="0"/>
              <a:t>quick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...</a:t>
            </a:r>
          </a:p>
          <a:p>
            <a:pPr lvl="1"/>
            <a:r>
              <a:rPr lang="sl-SI" i="1" dirty="0" smtClean="0"/>
              <a:t>O(m+n)</a:t>
            </a:r>
            <a:r>
              <a:rPr lang="sl-SI" dirty="0" smtClean="0"/>
              <a:t>: korensko (</a:t>
            </a:r>
            <a:r>
              <a:rPr lang="sl-SI" i="1" dirty="0" smtClean="0"/>
              <a:t>radix</a:t>
            </a:r>
            <a:r>
              <a:rPr lang="sl-SI" dirty="0" smtClean="0"/>
              <a:t>), z vedri (</a:t>
            </a:r>
            <a:r>
              <a:rPr lang="sl-SI" i="1" dirty="0" smtClean="0"/>
              <a:t>bucket</a:t>
            </a:r>
            <a:r>
              <a:rPr lang="sl-SI" dirty="0" smtClean="0"/>
              <a:t>), s štetjem (</a:t>
            </a:r>
            <a:r>
              <a:rPr lang="sl-SI" i="1" dirty="0" smtClean="0"/>
              <a:t>counting</a:t>
            </a:r>
            <a:r>
              <a:rPr lang="sl-SI" dirty="0" smtClean="0"/>
              <a:t>), ...</a:t>
            </a:r>
          </a:p>
          <a:p>
            <a:r>
              <a:rPr lang="sl-SI" dirty="0" smtClean="0"/>
              <a:t>lahko napišemo svojo lastno implementacijo ali uporabimo knjižnico</a:t>
            </a:r>
            <a:endParaRPr lang="sl-SI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Urejanje – C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24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#</a:t>
            </a:r>
            <a:r>
              <a:rPr lang="en-US" sz="1800" dirty="0" smtClean="0">
                <a:latin typeface="Courier"/>
                <a:cs typeface="Courier"/>
              </a:rPr>
              <a:t>include &lt;</a:t>
            </a:r>
            <a:r>
              <a:rPr lang="en-US" sz="1800" dirty="0" err="1" smtClean="0">
                <a:latin typeface="Courier"/>
                <a:cs typeface="Courier"/>
              </a:rPr>
              <a:t>stdlib.h</a:t>
            </a:r>
            <a:r>
              <a:rPr lang="en-US" sz="1800" dirty="0" smtClean="0">
                <a:latin typeface="Courier"/>
                <a:cs typeface="Courier"/>
              </a:rPr>
              <a:t>&gt;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void </a:t>
            </a:r>
            <a:r>
              <a:rPr lang="en-US" sz="1800" dirty="0" err="1" smtClean="0">
                <a:latin typeface="Courier"/>
                <a:cs typeface="Courier"/>
              </a:rPr>
              <a:t>qsort(void</a:t>
            </a:r>
            <a:r>
              <a:rPr lang="en-US" sz="1800" dirty="0" smtClean="0">
                <a:latin typeface="Courier"/>
                <a:cs typeface="Courier"/>
              </a:rPr>
              <a:t> *base, </a:t>
            </a:r>
            <a:r>
              <a:rPr lang="en-US" sz="1800" dirty="0" err="1" smtClean="0">
                <a:latin typeface="Courier"/>
                <a:cs typeface="Courier"/>
              </a:rPr>
              <a:t>size_t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err="1" smtClean="0">
                <a:latin typeface="Courier"/>
                <a:cs typeface="Courier"/>
              </a:rPr>
              <a:t>nel</a:t>
            </a:r>
            <a:r>
              <a:rPr lang="en-US" sz="1800" dirty="0" smtClean="0">
                <a:latin typeface="Courier"/>
                <a:cs typeface="Courier"/>
              </a:rPr>
              <a:t>, </a:t>
            </a:r>
            <a:r>
              <a:rPr lang="en-US" sz="1800" dirty="0" err="1" smtClean="0">
                <a:latin typeface="Courier"/>
                <a:cs typeface="Courier"/>
              </a:rPr>
              <a:t>size_t</a:t>
            </a:r>
            <a:r>
              <a:rPr lang="en-US" sz="1800" dirty="0" smtClean="0">
                <a:latin typeface="Courier"/>
                <a:cs typeface="Courier"/>
              </a:rPr>
              <a:t> width</a:t>
            </a:r>
            <a:r>
              <a:rPr lang="en-US" sz="1800" dirty="0" smtClean="0">
                <a:latin typeface="Courier"/>
                <a:cs typeface="Courier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     </a:t>
            </a:r>
            <a:r>
              <a:rPr lang="en-US" sz="1800" dirty="0" err="1" smtClean="0">
                <a:latin typeface="Courier"/>
                <a:cs typeface="Courier"/>
              </a:rPr>
              <a:t>int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smtClean="0">
                <a:latin typeface="Courier"/>
                <a:cs typeface="Courier"/>
              </a:rPr>
              <a:t>(*compare) (const void *, const void *))</a:t>
            </a:r>
            <a:r>
              <a:rPr lang="en-US" sz="1800" dirty="0" smtClean="0">
                <a:latin typeface="Courier"/>
                <a:cs typeface="Courier"/>
              </a:rPr>
              <a:t>;</a:t>
            </a:r>
          </a:p>
          <a:p>
            <a:pPr>
              <a:buNone/>
            </a:pPr>
            <a:endParaRPr lang="en-US" sz="18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1800" dirty="0" err="1" smtClean="0">
                <a:latin typeface="Courier"/>
                <a:cs typeface="Courier"/>
              </a:rPr>
              <a:t>int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err="1" smtClean="0">
                <a:latin typeface="Courier"/>
                <a:cs typeface="Courier"/>
              </a:rPr>
              <a:t>intcompare(int</a:t>
            </a:r>
            <a:r>
              <a:rPr lang="en-US" sz="1800" dirty="0" smtClean="0">
                <a:latin typeface="Courier"/>
                <a:cs typeface="Courier"/>
              </a:rPr>
              <a:t> *</a:t>
            </a:r>
            <a:r>
              <a:rPr lang="en-US" sz="1800" dirty="0" err="1" smtClean="0">
                <a:latin typeface="Courier"/>
                <a:cs typeface="Courier"/>
              </a:rPr>
              <a:t>i</a:t>
            </a:r>
            <a:r>
              <a:rPr lang="en-US" sz="1800" dirty="0" smtClean="0">
                <a:latin typeface="Courier"/>
                <a:cs typeface="Courier"/>
              </a:rPr>
              <a:t>, </a:t>
            </a:r>
            <a:r>
              <a:rPr lang="en-US" sz="1800" dirty="0" err="1" smtClean="0">
                <a:latin typeface="Courier"/>
                <a:cs typeface="Courier"/>
              </a:rPr>
              <a:t>int</a:t>
            </a:r>
            <a:r>
              <a:rPr lang="en-US" sz="1800" dirty="0" smtClean="0">
                <a:latin typeface="Courier"/>
                <a:cs typeface="Courier"/>
              </a:rPr>
              <a:t> *</a:t>
            </a:r>
            <a:r>
              <a:rPr lang="en-US" sz="1800" dirty="0" err="1" smtClean="0">
                <a:latin typeface="Courier"/>
                <a:cs typeface="Courier"/>
              </a:rPr>
              <a:t>j</a:t>
            </a:r>
            <a:r>
              <a:rPr lang="en-US" sz="1800" dirty="0" smtClean="0">
                <a:latin typeface="Courier"/>
                <a:cs typeface="Courier"/>
              </a:rPr>
              <a:t>) </a:t>
            </a:r>
            <a:r>
              <a:rPr lang="en-US" sz="1800" dirty="0" smtClean="0">
                <a:latin typeface="Courier"/>
                <a:cs typeface="Courier"/>
              </a:rPr>
              <a:t>{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  if </a:t>
            </a:r>
            <a:r>
              <a:rPr lang="en-US" sz="1800" dirty="0" smtClean="0">
                <a:latin typeface="Courier"/>
                <a:cs typeface="Courier"/>
              </a:rPr>
              <a:t>(*</a:t>
            </a:r>
            <a:r>
              <a:rPr lang="en-US" sz="1800" dirty="0" err="1" smtClean="0">
                <a:latin typeface="Courier"/>
                <a:cs typeface="Courier"/>
              </a:rPr>
              <a:t>i</a:t>
            </a:r>
            <a:r>
              <a:rPr lang="en-US" sz="1800" dirty="0" smtClean="0">
                <a:latin typeface="Courier"/>
                <a:cs typeface="Courier"/>
              </a:rPr>
              <a:t> &gt; *</a:t>
            </a:r>
            <a:r>
              <a:rPr lang="en-US" sz="1800" dirty="0" err="1" smtClean="0">
                <a:latin typeface="Courier"/>
                <a:cs typeface="Courier"/>
              </a:rPr>
              <a:t>j</a:t>
            </a:r>
            <a:r>
              <a:rPr lang="en-US" sz="1800" dirty="0" smtClean="0">
                <a:latin typeface="Courier"/>
                <a:cs typeface="Courier"/>
              </a:rPr>
              <a:t>) return (1)</a:t>
            </a:r>
            <a:r>
              <a:rPr lang="en-US" sz="1800" dirty="0" smtClean="0">
                <a:latin typeface="Courier"/>
                <a:cs typeface="Courier"/>
              </a:rPr>
              <a:t>;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  if </a:t>
            </a:r>
            <a:r>
              <a:rPr lang="en-US" sz="1800" dirty="0" smtClean="0">
                <a:latin typeface="Courier"/>
                <a:cs typeface="Courier"/>
              </a:rPr>
              <a:t>(*</a:t>
            </a:r>
            <a:r>
              <a:rPr lang="en-US" sz="1800" dirty="0" err="1" smtClean="0">
                <a:latin typeface="Courier"/>
                <a:cs typeface="Courier"/>
              </a:rPr>
              <a:t>i</a:t>
            </a:r>
            <a:r>
              <a:rPr lang="en-US" sz="1800" dirty="0" smtClean="0">
                <a:latin typeface="Courier"/>
                <a:cs typeface="Courier"/>
              </a:rPr>
              <a:t> &lt; *</a:t>
            </a:r>
            <a:r>
              <a:rPr lang="en-US" sz="1800" dirty="0" err="1" smtClean="0">
                <a:latin typeface="Courier"/>
                <a:cs typeface="Courier"/>
              </a:rPr>
              <a:t>j</a:t>
            </a:r>
            <a:r>
              <a:rPr lang="en-US" sz="1800" dirty="0" smtClean="0">
                <a:latin typeface="Courier"/>
                <a:cs typeface="Courier"/>
              </a:rPr>
              <a:t>) return (-1);</a:t>
            </a:r>
            <a:endParaRPr lang="sl-SI" sz="18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  return </a:t>
            </a:r>
            <a:r>
              <a:rPr lang="en-US" sz="1800" dirty="0" smtClean="0">
                <a:latin typeface="Courier"/>
                <a:cs typeface="Courier"/>
              </a:rPr>
              <a:t>(0)</a:t>
            </a:r>
            <a:r>
              <a:rPr lang="en-US" sz="1800" dirty="0" smtClean="0">
                <a:latin typeface="Courier"/>
                <a:cs typeface="Courier"/>
              </a:rPr>
              <a:t>;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}</a:t>
            </a:r>
          </a:p>
          <a:p>
            <a:pPr>
              <a:buNone/>
            </a:pPr>
            <a:endParaRPr lang="en-US" sz="18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1800" dirty="0" err="1" smtClean="0">
                <a:latin typeface="Courier"/>
                <a:cs typeface="Courier"/>
              </a:rPr>
              <a:t>qsort((char</a:t>
            </a:r>
            <a:r>
              <a:rPr lang="en-US" sz="1800" dirty="0" smtClean="0">
                <a:latin typeface="Courier"/>
                <a:cs typeface="Courier"/>
              </a:rPr>
              <a:t> *) a, </a:t>
            </a:r>
            <a:r>
              <a:rPr lang="en-US" sz="1800" dirty="0" err="1" smtClean="0">
                <a:latin typeface="Courier"/>
                <a:cs typeface="Courier"/>
              </a:rPr>
              <a:t>cnt</a:t>
            </a:r>
            <a:r>
              <a:rPr lang="en-US" sz="1800" dirty="0" smtClean="0">
                <a:latin typeface="Courier"/>
                <a:cs typeface="Courier"/>
              </a:rPr>
              <a:t>, </a:t>
            </a:r>
            <a:r>
              <a:rPr lang="en-US" sz="1800" dirty="0" err="1" smtClean="0">
                <a:latin typeface="Courier"/>
                <a:cs typeface="Courier"/>
              </a:rPr>
              <a:t>sizeof(int</a:t>
            </a:r>
            <a:r>
              <a:rPr lang="en-US" sz="1800" dirty="0" smtClean="0">
                <a:latin typeface="Courier"/>
                <a:cs typeface="Courier"/>
              </a:rPr>
              <a:t>), </a:t>
            </a:r>
            <a:r>
              <a:rPr lang="en-US" sz="1800" dirty="0" err="1" smtClean="0">
                <a:latin typeface="Courier"/>
                <a:cs typeface="Courier"/>
              </a:rPr>
              <a:t>intcompare</a:t>
            </a:r>
            <a:r>
              <a:rPr lang="en-US" sz="1800" dirty="0" smtClean="0">
                <a:latin typeface="Courier"/>
                <a:cs typeface="Courier"/>
              </a:rPr>
              <a:t>)</a:t>
            </a:r>
            <a:r>
              <a:rPr lang="en-US" sz="1800" dirty="0" smtClean="0">
                <a:latin typeface="Courier"/>
                <a:cs typeface="Courier"/>
              </a:rPr>
              <a:t>;</a:t>
            </a:r>
          </a:p>
          <a:p>
            <a:pPr>
              <a:buNone/>
            </a:pPr>
            <a:endParaRPr lang="en-US" sz="18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1800" dirty="0" err="1" smtClean="0">
                <a:latin typeface="Courier"/>
                <a:cs typeface="Courier"/>
              </a:rPr>
              <a:t>bsearch(key</a:t>
            </a:r>
            <a:r>
              <a:rPr lang="en-US" sz="1800" dirty="0" smtClean="0">
                <a:latin typeface="Courier"/>
                <a:cs typeface="Courier"/>
              </a:rPr>
              <a:t>, (char *) a, </a:t>
            </a:r>
            <a:r>
              <a:rPr lang="en-US" sz="1800" dirty="0" err="1" smtClean="0">
                <a:latin typeface="Courier"/>
                <a:cs typeface="Courier"/>
              </a:rPr>
              <a:t>cnt</a:t>
            </a:r>
            <a:r>
              <a:rPr lang="en-US" sz="1800" dirty="0" smtClean="0">
                <a:latin typeface="Courier"/>
                <a:cs typeface="Courier"/>
              </a:rPr>
              <a:t>, </a:t>
            </a:r>
            <a:r>
              <a:rPr lang="en-US" sz="1800" dirty="0" err="1" smtClean="0">
                <a:latin typeface="Courier"/>
                <a:cs typeface="Courier"/>
              </a:rPr>
              <a:t>sizeof(int</a:t>
            </a:r>
            <a:r>
              <a:rPr lang="en-US" sz="1800" dirty="0" smtClean="0">
                <a:latin typeface="Courier"/>
                <a:cs typeface="Courier"/>
              </a:rPr>
              <a:t>), </a:t>
            </a:r>
            <a:r>
              <a:rPr lang="en-US" sz="1800" dirty="0" err="1" smtClean="0">
                <a:latin typeface="Courier"/>
                <a:cs typeface="Courier"/>
              </a:rPr>
              <a:t>intcompare</a:t>
            </a:r>
            <a:r>
              <a:rPr lang="en-US" sz="1800" dirty="0" smtClean="0">
                <a:latin typeface="Courier"/>
                <a:cs typeface="Courier"/>
              </a:rPr>
              <a:t>); </a:t>
            </a:r>
          </a:p>
          <a:p>
            <a:pPr>
              <a:buNone/>
            </a:pPr>
            <a:endParaRPr lang="sl-SI" sz="1800" dirty="0" smtClean="0"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Urejanje – C++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25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void </a:t>
            </a:r>
            <a:r>
              <a:rPr lang="en-US" sz="1800" dirty="0" err="1" smtClean="0">
                <a:latin typeface="Courier"/>
                <a:cs typeface="Courier"/>
              </a:rPr>
              <a:t>sort(RandomAccessIterator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err="1" smtClean="0">
                <a:latin typeface="Courier"/>
                <a:cs typeface="Courier"/>
              </a:rPr>
              <a:t>bg</a:t>
            </a:r>
            <a:r>
              <a:rPr lang="en-US" sz="1800" dirty="0" smtClean="0">
                <a:latin typeface="Courier"/>
                <a:cs typeface="Courier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    </a:t>
            </a:r>
            <a:r>
              <a:rPr lang="en-US" sz="1800" dirty="0" err="1" smtClean="0">
                <a:latin typeface="Courier"/>
                <a:cs typeface="Courier"/>
              </a:rPr>
              <a:t>RandomAccessIterator</a:t>
            </a:r>
            <a:r>
              <a:rPr lang="en-US" sz="1800" dirty="0" smtClean="0">
                <a:latin typeface="Courier"/>
                <a:cs typeface="Courier"/>
              </a:rPr>
              <a:t> end)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void </a:t>
            </a:r>
            <a:r>
              <a:rPr lang="en-US" sz="1800" dirty="0" err="1" smtClean="0">
                <a:latin typeface="Courier"/>
                <a:cs typeface="Courier"/>
              </a:rPr>
              <a:t>sort(RandomAccessIterator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err="1" smtClean="0">
                <a:latin typeface="Courier"/>
                <a:cs typeface="Courier"/>
              </a:rPr>
              <a:t>bg</a:t>
            </a:r>
            <a:r>
              <a:rPr lang="en-US" sz="1800" dirty="0" smtClean="0">
                <a:latin typeface="Courier"/>
                <a:cs typeface="Courier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    </a:t>
            </a:r>
            <a:r>
              <a:rPr lang="en-US" sz="1800" dirty="0" err="1" smtClean="0">
                <a:latin typeface="Courier"/>
                <a:cs typeface="Courier"/>
              </a:rPr>
              <a:t>RandomAccessIterator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smtClean="0">
                <a:latin typeface="Courier"/>
                <a:cs typeface="Courier"/>
              </a:rPr>
              <a:t>end, </a:t>
            </a:r>
            <a:r>
              <a:rPr lang="en-US" sz="1800" dirty="0" err="1" smtClean="0">
                <a:latin typeface="Courier"/>
                <a:cs typeface="Courier"/>
              </a:rPr>
              <a:t>BinaryPredicate</a:t>
            </a:r>
            <a:r>
              <a:rPr lang="en-US" sz="1800" dirty="0" smtClean="0">
                <a:latin typeface="Courier"/>
                <a:cs typeface="Courier"/>
              </a:rPr>
              <a:t> op</a:t>
            </a:r>
            <a:r>
              <a:rPr lang="en-US" sz="1800" dirty="0" smtClean="0">
                <a:latin typeface="Courier"/>
                <a:cs typeface="Courier"/>
              </a:rPr>
              <a:t>)</a:t>
            </a:r>
          </a:p>
          <a:p>
            <a:pPr>
              <a:buNone/>
            </a:pPr>
            <a:endParaRPr lang="en-US" sz="1800" dirty="0" smtClean="0">
              <a:latin typeface="Courier"/>
              <a:cs typeface="Courier"/>
            </a:endParaRPr>
          </a:p>
          <a:p>
            <a:pPr>
              <a:buNone/>
            </a:pPr>
            <a:endParaRPr lang="en-US" sz="18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void </a:t>
            </a:r>
            <a:r>
              <a:rPr lang="en-US" sz="1800" dirty="0" err="1" smtClean="0">
                <a:latin typeface="Courier"/>
                <a:cs typeface="Courier"/>
              </a:rPr>
              <a:t>stable_sort(RandomAccessIterator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err="1" smtClean="0">
                <a:latin typeface="Courier"/>
                <a:cs typeface="Courier"/>
              </a:rPr>
              <a:t>bg</a:t>
            </a:r>
            <a:r>
              <a:rPr lang="en-US" sz="1800" dirty="0" smtClean="0">
                <a:latin typeface="Courier"/>
                <a:cs typeface="Courier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    </a:t>
            </a:r>
            <a:r>
              <a:rPr lang="en-US" sz="1800" dirty="0" err="1" smtClean="0">
                <a:latin typeface="Courier"/>
                <a:cs typeface="Courier"/>
              </a:rPr>
              <a:t>RandomAccessIterator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smtClean="0">
                <a:latin typeface="Courier"/>
                <a:cs typeface="Courier"/>
              </a:rPr>
              <a:t>end</a:t>
            </a:r>
            <a:r>
              <a:rPr lang="en-US" sz="1800" dirty="0" smtClean="0">
                <a:latin typeface="Courier"/>
                <a:cs typeface="Courier"/>
              </a:rPr>
              <a:t>)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void </a:t>
            </a:r>
            <a:r>
              <a:rPr lang="en-US" sz="1800" dirty="0" err="1" smtClean="0">
                <a:latin typeface="Courier"/>
                <a:cs typeface="Courier"/>
              </a:rPr>
              <a:t>stable_sort(RandomAccessIterator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err="1" smtClean="0">
                <a:latin typeface="Courier"/>
                <a:cs typeface="Courier"/>
              </a:rPr>
              <a:t>bg</a:t>
            </a:r>
            <a:r>
              <a:rPr lang="en-US" sz="1800" dirty="0" smtClean="0">
                <a:latin typeface="Courier"/>
                <a:cs typeface="Courier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    </a:t>
            </a:r>
            <a:r>
              <a:rPr lang="en-US" sz="1800" dirty="0" err="1" smtClean="0">
                <a:latin typeface="Courier"/>
                <a:cs typeface="Courier"/>
              </a:rPr>
              <a:t>RandomAccessIterator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smtClean="0">
                <a:latin typeface="Courier"/>
                <a:cs typeface="Courier"/>
              </a:rPr>
              <a:t>end, </a:t>
            </a:r>
            <a:r>
              <a:rPr lang="en-US" sz="1800" dirty="0" err="1" smtClean="0">
                <a:latin typeface="Courier"/>
                <a:cs typeface="Courier"/>
              </a:rPr>
              <a:t>BinaryPredicate</a:t>
            </a:r>
            <a:r>
              <a:rPr lang="en-US" sz="1800" dirty="0" smtClean="0">
                <a:latin typeface="Courier"/>
                <a:cs typeface="Courier"/>
              </a:rPr>
              <a:t> op) </a:t>
            </a:r>
            <a:endParaRPr lang="sl-SI" sz="1800" dirty="0" smtClean="0"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Urejanje – Java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26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static void </a:t>
            </a:r>
            <a:r>
              <a:rPr lang="en-US" sz="1800" dirty="0" err="1" smtClean="0">
                <a:latin typeface="Courier"/>
                <a:cs typeface="Courier"/>
              </a:rPr>
              <a:t>sort(Object</a:t>
            </a:r>
            <a:r>
              <a:rPr lang="en-US" sz="1800" dirty="0" smtClean="0">
                <a:latin typeface="Courier"/>
                <a:cs typeface="Courier"/>
              </a:rPr>
              <a:t>[] a</a:t>
            </a:r>
            <a:r>
              <a:rPr lang="en-US" sz="1800" dirty="0" smtClean="0">
                <a:latin typeface="Courier"/>
                <a:cs typeface="Courier"/>
              </a:rPr>
              <a:t>)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static </a:t>
            </a:r>
            <a:r>
              <a:rPr lang="en-US" sz="1800" dirty="0" smtClean="0">
                <a:latin typeface="Courier"/>
                <a:cs typeface="Courier"/>
              </a:rPr>
              <a:t>void </a:t>
            </a:r>
            <a:r>
              <a:rPr lang="en-US" sz="1800" dirty="0" err="1" smtClean="0">
                <a:latin typeface="Courier"/>
                <a:cs typeface="Courier"/>
              </a:rPr>
              <a:t>sort(Object</a:t>
            </a:r>
            <a:r>
              <a:rPr lang="en-US" sz="1800" dirty="0" smtClean="0">
                <a:latin typeface="Courier"/>
                <a:cs typeface="Courier"/>
              </a:rPr>
              <a:t>[] a, Comparator </a:t>
            </a:r>
            <a:r>
              <a:rPr lang="en-US" sz="1800" dirty="0" err="1" smtClean="0">
                <a:latin typeface="Courier"/>
                <a:cs typeface="Courier"/>
              </a:rPr>
              <a:t>c</a:t>
            </a:r>
            <a:r>
              <a:rPr lang="en-US" sz="1800" dirty="0" smtClean="0">
                <a:latin typeface="Courier"/>
                <a:cs typeface="Courier"/>
              </a:rPr>
              <a:t>)</a:t>
            </a:r>
          </a:p>
          <a:p>
            <a:pPr>
              <a:buNone/>
            </a:pPr>
            <a:endParaRPr lang="en-US" sz="18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1800" dirty="0" err="1" smtClean="0">
                <a:latin typeface="Courier"/>
                <a:cs typeface="Courier"/>
              </a:rPr>
              <a:t>binarySearch</a:t>
            </a:r>
            <a:r>
              <a:rPr lang="en-US" sz="1800" dirty="0" err="1" smtClean="0">
                <a:latin typeface="Courier"/>
                <a:cs typeface="Courier"/>
              </a:rPr>
              <a:t>(Object</a:t>
            </a:r>
            <a:r>
              <a:rPr lang="en-US" sz="1800" dirty="0" smtClean="0">
                <a:latin typeface="Courier"/>
                <a:cs typeface="Courier"/>
              </a:rPr>
              <a:t>[] a, Object key</a:t>
            </a:r>
            <a:r>
              <a:rPr lang="en-US" sz="1800" dirty="0" smtClean="0">
                <a:latin typeface="Courier"/>
                <a:cs typeface="Courier"/>
              </a:rPr>
              <a:t>)</a:t>
            </a:r>
          </a:p>
          <a:p>
            <a:pPr>
              <a:buNone/>
            </a:pPr>
            <a:r>
              <a:rPr lang="en-US" sz="1800" dirty="0" err="1" smtClean="0">
                <a:latin typeface="Courier"/>
                <a:cs typeface="Courier"/>
              </a:rPr>
              <a:t>binarySearch</a:t>
            </a:r>
            <a:r>
              <a:rPr lang="en-US" sz="1800" dirty="0" err="1" smtClean="0">
                <a:latin typeface="Courier"/>
                <a:cs typeface="Courier"/>
              </a:rPr>
              <a:t>(Object</a:t>
            </a:r>
            <a:r>
              <a:rPr lang="en-US" sz="1800" dirty="0" smtClean="0">
                <a:latin typeface="Courier"/>
                <a:cs typeface="Courier"/>
              </a:rPr>
              <a:t>[] a, Object key, Comparator </a:t>
            </a:r>
            <a:r>
              <a:rPr lang="en-US" sz="1800" dirty="0" err="1" smtClean="0">
                <a:latin typeface="Courier"/>
                <a:cs typeface="Courier"/>
              </a:rPr>
              <a:t>c</a:t>
            </a:r>
            <a:r>
              <a:rPr lang="en-US" sz="1800" dirty="0" smtClean="0">
                <a:latin typeface="Courier"/>
                <a:cs typeface="Courier"/>
              </a:rPr>
              <a:t>) </a:t>
            </a:r>
            <a:endParaRPr lang="sl-SI" sz="1800" dirty="0" smtClean="0"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Osnovne </a:t>
            </a:r>
            <a:r>
              <a:rPr lang="sl-SI" dirty="0" smtClean="0"/>
              <a:t>tehnike načrtovanja </a:t>
            </a:r>
            <a:r>
              <a:rPr lang="sl-SI" dirty="0" smtClean="0"/>
              <a:t>algoritmov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27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pregledovanje:</a:t>
            </a:r>
          </a:p>
          <a:p>
            <a:pPr lvl="1"/>
            <a:r>
              <a:rPr lang="sl-SI" dirty="0" smtClean="0"/>
              <a:t>izberemo najboljšo možno rešitev, katere pa so izračunane v naprej</a:t>
            </a:r>
          </a:p>
          <a:p>
            <a:pPr lvl="1"/>
            <a:r>
              <a:rPr lang="sl-SI" dirty="0" smtClean="0"/>
              <a:t>običajno to pomeni pregledovanje polja ali podobno</a:t>
            </a:r>
          </a:p>
          <a:p>
            <a:pPr lvl="1"/>
            <a:r>
              <a:rPr lang="sl-SI" dirty="0" smtClean="0"/>
              <a:t>primer: </a:t>
            </a:r>
            <a:r>
              <a:rPr lang="sl-SI" i="1" dirty="0" smtClean="0"/>
              <a:t>iskanje najmanjšega elementa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Osnovne </a:t>
            </a:r>
            <a:r>
              <a:rPr lang="sl-SI" dirty="0" smtClean="0"/>
              <a:t>tehnike načrtovanja </a:t>
            </a:r>
            <a:r>
              <a:rPr lang="sl-SI" dirty="0" smtClean="0"/>
              <a:t>algoritmov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28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požrešna tehnika:</a:t>
            </a:r>
          </a:p>
          <a:p>
            <a:pPr lvl="1"/>
            <a:r>
              <a:rPr lang="sl-SI" dirty="0" smtClean="0"/>
              <a:t>v vsakem koraku poskušamo narediti največji korak proti cilju</a:t>
            </a:r>
          </a:p>
          <a:p>
            <a:pPr lvl="1"/>
            <a:r>
              <a:rPr lang="sl-SI" dirty="0" smtClean="0"/>
              <a:t>skoraj vedno se uporablja neka vrsta s prednostjo</a:t>
            </a:r>
          </a:p>
          <a:p>
            <a:pPr lvl="1"/>
            <a:r>
              <a:rPr lang="sl-SI" dirty="0" smtClean="0"/>
              <a:t>primer: </a:t>
            </a:r>
            <a:r>
              <a:rPr lang="sl-SI" i="1" dirty="0" smtClean="0"/>
              <a:t>iskanje najcenejšega vpetega drevesa v grafu, ... – sledi jutri</a:t>
            </a:r>
            <a:endParaRPr lang="sl-SI" dirty="0" smtClean="0"/>
          </a:p>
          <a:p>
            <a:r>
              <a:rPr lang="sl-SI" dirty="0" smtClean="0"/>
              <a:t>deli in vladaj:</a:t>
            </a:r>
          </a:p>
          <a:p>
            <a:pPr lvl="1"/>
            <a:r>
              <a:rPr lang="sl-SI" dirty="0" smtClean="0"/>
              <a:t>v vsakem koraku razdelimo problem na enega ali več podproblemov, ki jih ločeno in neodvisno rešimo</a:t>
            </a:r>
          </a:p>
          <a:p>
            <a:pPr lvl="1"/>
            <a:r>
              <a:rPr lang="sl-SI" dirty="0" smtClean="0"/>
              <a:t>primer: </a:t>
            </a:r>
            <a:r>
              <a:rPr lang="sl-SI" i="1" dirty="0" smtClean="0"/>
              <a:t>urejanje z zlivanjem (merge sort); iskanje elementa v iskalnem drevesu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Osnovne </a:t>
            </a:r>
            <a:r>
              <a:rPr lang="sl-SI" dirty="0" smtClean="0"/>
              <a:t>tehnike načrtovanja </a:t>
            </a:r>
            <a:r>
              <a:rPr lang="sl-SI" dirty="0" smtClean="0"/>
              <a:t>algoritmov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29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z vračanjem:</a:t>
            </a:r>
          </a:p>
          <a:p>
            <a:pPr lvl="1"/>
            <a:r>
              <a:rPr lang="sl-SI" dirty="0" smtClean="0"/>
              <a:t>ko pridemo do razpotja imamo dve možnosti: (i) če obstaja naslednji korak ali več različnih korakov na poti k rešitvi, izberemo enega in nadaljujemo; ali (ii) če ni naslednjega koraka, se vrnemo nazaj do tam, kjer smo zadnjič izbrali enega od možnih korakov ter izberemo tam naslednji možni korak</a:t>
            </a:r>
          </a:p>
          <a:p>
            <a:pPr lvl="1"/>
            <a:r>
              <a:rPr lang="sl-SI" dirty="0" smtClean="0"/>
              <a:t>potrebujemo podatkovno strukturo za beleženje razpotij in le-ta je običajno vrsta ali sklad</a:t>
            </a:r>
          </a:p>
          <a:p>
            <a:pPr lvl="1"/>
            <a:r>
              <a:rPr lang="sl-SI" dirty="0" smtClean="0"/>
              <a:t>primer: </a:t>
            </a:r>
            <a:r>
              <a:rPr lang="sl-SI" i="1" dirty="0" smtClean="0"/>
              <a:t>iskanje ciklov v grafu, iskanje premera grafa, pregledovanje grafov – sledi jutri</a:t>
            </a:r>
            <a:endParaRPr lang="sl-SI" dirty="0" smtClean="0"/>
          </a:p>
          <a:p>
            <a:pPr>
              <a:buNone/>
            </a:pPr>
            <a:endParaRPr lang="sl-SI" i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Uvod</a:t>
            </a:r>
            <a:endParaRPr lang="sl-S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3</a:t>
            </a:fld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od problema do rešitve:</a:t>
            </a:r>
          </a:p>
          <a:p>
            <a:pPr lvl="1"/>
            <a:r>
              <a:rPr lang="sl-SI" dirty="0" smtClean="0"/>
              <a:t>idejni načrt rešitve -&gt; invariance</a:t>
            </a:r>
          </a:p>
          <a:p>
            <a:pPr lvl="1"/>
            <a:r>
              <a:rPr lang="sl-SI" dirty="0" smtClean="0"/>
              <a:t>ocena idejnega načrta</a:t>
            </a:r>
          </a:p>
          <a:p>
            <a:pPr lvl="1"/>
            <a:r>
              <a:rPr lang="sl-SI" dirty="0" smtClean="0"/>
              <a:t>programska realizacija načrta</a:t>
            </a:r>
          </a:p>
          <a:p>
            <a:r>
              <a:rPr lang="sl-SI" dirty="0" smtClean="0"/>
              <a:t>izbira programskega jezika</a:t>
            </a:r>
          </a:p>
          <a:p>
            <a:pPr lvl="1"/>
            <a:r>
              <a:rPr lang="sl-SI" dirty="0" smtClean="0"/>
              <a:t>raba sistemskih knjižnic in okolij</a:t>
            </a:r>
            <a:endParaRPr lang="sl-SI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Osnovne </a:t>
            </a:r>
            <a:r>
              <a:rPr lang="sl-SI" dirty="0" smtClean="0"/>
              <a:t>tehnike načrtovanja </a:t>
            </a:r>
            <a:r>
              <a:rPr lang="sl-SI" dirty="0" smtClean="0"/>
              <a:t>algoritmov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30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dinamično programiranje:</a:t>
            </a:r>
          </a:p>
          <a:p>
            <a:pPr lvl="1"/>
            <a:r>
              <a:rPr lang="sl-SI" dirty="0" smtClean="0"/>
              <a:t>v vsakem koraku moramo izbrati najboljšo možno rešitev (pregledovanje) med vsemi podproblemi, ki pa na začetku še niso naračunane (so dinamične). Imamo dve možnosti, da jih v naračunamo v naprej ali sproti.</a:t>
            </a:r>
          </a:p>
          <a:p>
            <a:pPr lvl="1"/>
            <a:r>
              <a:rPr lang="sl-SI" dirty="0" smtClean="0"/>
              <a:t>vedno imamo dvorazsežnostno tabelo/polje, v katerem shranjujemo najboljše možne rešitve podproblemov.</a:t>
            </a:r>
          </a:p>
          <a:p>
            <a:pPr lvl="1"/>
            <a:r>
              <a:rPr lang="sl-SI" dirty="0" smtClean="0"/>
              <a:t>primer: </a:t>
            </a:r>
            <a:r>
              <a:rPr lang="sl-SI" i="1" dirty="0" smtClean="0"/>
              <a:t>iskanje razdalje urejanja (edit distance), ... – sledi v sredo in četrtek</a:t>
            </a:r>
          </a:p>
          <a:p>
            <a:pPr>
              <a:buNone/>
            </a:pPr>
            <a:endParaRPr lang="sl-SI" i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Uvod</a:t>
            </a:r>
            <a:endParaRPr lang="sl-S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4</a:t>
            </a:fld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preverjanje in razhroščevanje rešitve</a:t>
            </a:r>
          </a:p>
          <a:p>
            <a:pPr lvl="1"/>
            <a:r>
              <a:rPr lang="sl-SI" dirty="0" smtClean="0"/>
              <a:t>na danih primerih</a:t>
            </a:r>
          </a:p>
          <a:p>
            <a:pPr lvl="1"/>
            <a:r>
              <a:rPr lang="sl-SI" dirty="0" smtClean="0"/>
              <a:t>robni pogoji</a:t>
            </a:r>
          </a:p>
          <a:p>
            <a:pPr lvl="1"/>
            <a:r>
              <a:rPr lang="sl-SI" dirty="0" smtClean="0"/>
              <a:t>preverjanje na velikih primerih</a:t>
            </a:r>
          </a:p>
          <a:p>
            <a:pPr lvl="1"/>
            <a:r>
              <a:rPr lang="sl-SI" dirty="0" smtClean="0"/>
              <a:t>invariance(!!)</a:t>
            </a:r>
          </a:p>
          <a:p>
            <a:pPr lvl="1"/>
            <a:r>
              <a:rPr lang="sl-SI" dirty="0" smtClean="0"/>
              <a:t>sledenje programu:</a:t>
            </a:r>
          </a:p>
          <a:p>
            <a:pPr lvl="2"/>
            <a:r>
              <a:rPr lang="sl-SI" dirty="0" smtClean="0"/>
              <a:t>z uporabo razhroščevalnika</a:t>
            </a:r>
          </a:p>
          <a:p>
            <a:pPr lvl="2"/>
            <a:r>
              <a:rPr lang="sl-SI" dirty="0" smtClean="0"/>
              <a:t>z izpisi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Osnovne podatkovne strukture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5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vsemogočno polje</a:t>
            </a:r>
          </a:p>
          <a:p>
            <a:r>
              <a:rPr lang="sl-SI" dirty="0" smtClean="0"/>
              <a:t>pri večini primerov so podane velikosti v naprej in lahko na podlagi tega sklepamo o njihovi velikosti</a:t>
            </a:r>
          </a:p>
          <a:p>
            <a:r>
              <a:rPr lang="sl-SI" dirty="0" smtClean="0"/>
              <a:t>statično zasedanje pomnilnika</a:t>
            </a:r>
          </a:p>
          <a:p>
            <a:r>
              <a:rPr lang="sl-SI" dirty="0" smtClean="0"/>
              <a:t>osnovne podatkovne strukture:</a:t>
            </a:r>
          </a:p>
          <a:p>
            <a:pPr lvl="1"/>
            <a:r>
              <a:rPr lang="sl-SI" dirty="0" smtClean="0"/>
              <a:t>sklad</a:t>
            </a:r>
          </a:p>
          <a:p>
            <a:pPr lvl="1"/>
            <a:r>
              <a:rPr lang="sl-SI" dirty="0" smtClean="0"/>
              <a:t>vrsta</a:t>
            </a:r>
          </a:p>
          <a:p>
            <a:pPr lvl="1"/>
            <a:r>
              <a:rPr lang="sl-SI" dirty="0" smtClean="0"/>
              <a:t>slovar</a:t>
            </a:r>
          </a:p>
          <a:p>
            <a:pPr lvl="1"/>
            <a:r>
              <a:rPr lang="sl-SI" dirty="0" smtClean="0"/>
              <a:t>vrsta s prednostjo</a:t>
            </a:r>
          </a:p>
          <a:p>
            <a:pPr lvl="1"/>
            <a:r>
              <a:rPr lang="sl-SI" dirty="0" smtClean="0"/>
              <a:t>množica</a:t>
            </a:r>
          </a:p>
          <a:p>
            <a:r>
              <a:rPr lang="sl-SI" dirty="0" smtClean="0"/>
              <a:t>obstaja sistemska podpora zanje</a:t>
            </a:r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Sklad – </a:t>
            </a:r>
            <a:r>
              <a:rPr lang="sl-SI" i="1" dirty="0" smtClean="0"/>
              <a:t>stack</a:t>
            </a:r>
            <a:endParaRPr lang="sl-SI" i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6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naloži: push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poberi: pop</a:t>
            </a:r>
          </a:p>
          <a:p>
            <a:r>
              <a:rPr lang="sl-SI" dirty="0" smtClean="0">
                <a:solidFill>
                  <a:srgbClr val="800000"/>
                </a:solidFill>
              </a:rPr>
              <a:t>poln, prazen: full, empty</a:t>
            </a:r>
          </a:p>
          <a:p>
            <a:r>
              <a:rPr lang="sl-SI" dirty="0" smtClean="0">
                <a:solidFill>
                  <a:srgbClr val="008000"/>
                </a:solidFill>
              </a:rPr>
              <a:t>naredi/nastavi: initialize</a:t>
            </a:r>
          </a:p>
          <a:p>
            <a:endParaRPr lang="sl-SI" dirty="0" smtClean="0"/>
          </a:p>
          <a:p>
            <a:r>
              <a:rPr lang="sl-SI" dirty="0" smtClean="0"/>
              <a:t>realizacija s poljem</a:t>
            </a:r>
          </a:p>
          <a:p>
            <a:pPr lvl="1"/>
            <a:r>
              <a:rPr lang="sl-SI" dirty="0" smtClean="0"/>
              <a:t>samo polje za hranjenje podatkov</a:t>
            </a:r>
          </a:p>
          <a:p>
            <a:pPr lvl="1"/>
            <a:r>
              <a:rPr lang="sl-SI" dirty="0" smtClean="0"/>
              <a:t>dodatne spremenljivke za knjigovodstvo – ohranjanje strukture</a:t>
            </a:r>
            <a:endParaRPr lang="sl-S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Vrsta – </a:t>
            </a:r>
            <a:r>
              <a:rPr lang="sl-SI" i="1" dirty="0" smtClean="0"/>
              <a:t>queue</a:t>
            </a:r>
            <a:endParaRPr lang="sl-SI" i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7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dodaj: enqueue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izloči: dequeue</a:t>
            </a:r>
          </a:p>
          <a:p>
            <a:r>
              <a:rPr lang="sl-SI" dirty="0" smtClean="0">
                <a:solidFill>
                  <a:srgbClr val="800000"/>
                </a:solidFill>
              </a:rPr>
              <a:t>polna, prazna: full, empty</a:t>
            </a:r>
          </a:p>
          <a:p>
            <a:r>
              <a:rPr lang="sl-SI" dirty="0" smtClean="0">
                <a:solidFill>
                  <a:srgbClr val="008000"/>
                </a:solidFill>
              </a:rPr>
              <a:t>naredi/nastavi: </a:t>
            </a:r>
            <a:r>
              <a:rPr lang="sl-SI" dirty="0" smtClean="0">
                <a:solidFill>
                  <a:srgbClr val="008000"/>
                </a:solidFill>
              </a:rPr>
              <a:t>initialize</a:t>
            </a:r>
          </a:p>
          <a:p>
            <a:endParaRPr lang="sl-SI" dirty="0" smtClean="0"/>
          </a:p>
          <a:p>
            <a:r>
              <a:rPr lang="sl-SI" dirty="0" smtClean="0"/>
              <a:t>realizacija s poljem</a:t>
            </a:r>
          </a:p>
          <a:p>
            <a:pPr lvl="1"/>
            <a:r>
              <a:rPr lang="sl-SI" dirty="0" smtClean="0"/>
              <a:t>samo polje za hranjenje podatkov</a:t>
            </a:r>
          </a:p>
          <a:p>
            <a:pPr lvl="1"/>
            <a:r>
              <a:rPr lang="sl-SI" dirty="0" smtClean="0"/>
              <a:t>dodatne spremenljivke za knjigovodstvo – ohranjanje strukture</a:t>
            </a:r>
            <a:endParaRPr lang="sl-SI" dirty="0" smtClean="0"/>
          </a:p>
          <a:p>
            <a:endParaRPr lang="sl-SI" dirty="0" smtClean="0"/>
          </a:p>
          <a:p>
            <a:pPr lvl="1"/>
            <a:r>
              <a:rPr lang="sl-SI" dirty="0" smtClean="0"/>
              <a:t>krožno polje/vmesnik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Slovar – </a:t>
            </a:r>
            <a:r>
              <a:rPr lang="sl-SI" i="1" dirty="0" smtClean="0"/>
              <a:t>dictionary</a:t>
            </a:r>
            <a:endParaRPr lang="sl-SI" i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8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vstavi: insert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izloči: delete</a:t>
            </a:r>
          </a:p>
          <a:p>
            <a:r>
              <a:rPr lang="sl-SI" dirty="0" smtClean="0">
                <a:solidFill>
                  <a:srgbClr val="800000"/>
                </a:solidFill>
              </a:rPr>
              <a:t>najdi: find</a:t>
            </a:r>
          </a:p>
          <a:p>
            <a:r>
              <a:rPr lang="sl-SI" dirty="0" smtClean="0">
                <a:solidFill>
                  <a:srgbClr val="008000"/>
                </a:solidFill>
              </a:rPr>
              <a:t>naredi/nastavi: initialize</a:t>
            </a:r>
          </a:p>
          <a:p>
            <a:endParaRPr lang="sl-SI" dirty="0" smtClean="0"/>
          </a:p>
          <a:p>
            <a:r>
              <a:rPr lang="sl-SI" dirty="0" smtClean="0"/>
              <a:t>v slovar se vstavljajo sestavljeni elementi: &lt;ključ, podatki&gt;</a:t>
            </a:r>
          </a:p>
          <a:p>
            <a:endParaRPr lang="sl-SI" dirty="0" smtClean="0"/>
          </a:p>
          <a:p>
            <a:r>
              <a:rPr lang="sl-SI" dirty="0" smtClean="0"/>
              <a:t>statični slovar: naredimo enkrat za vselej</a:t>
            </a:r>
          </a:p>
          <a:p>
            <a:r>
              <a:rPr lang="sl-SI" dirty="0" smtClean="0"/>
              <a:t>poldinamični slovar: samo vstavljamo</a:t>
            </a:r>
          </a:p>
          <a:p>
            <a:pPr lvl="1"/>
            <a:r>
              <a:rPr lang="sl-SI" dirty="0" smtClean="0"/>
              <a:t>zelo primerne so razpršene tabele</a:t>
            </a:r>
          </a:p>
          <a:p>
            <a:r>
              <a:rPr lang="sl-SI" dirty="0" smtClean="0"/>
              <a:t>dinamični slovar</a:t>
            </a:r>
          </a:p>
          <a:p>
            <a:pPr lvl="1"/>
            <a:r>
              <a:rPr lang="sl-SI" dirty="0" smtClean="0"/>
              <a:t>še vedno razpršene tabele, le uporabimo veriženje za razreševanje sovpadanja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Vrsta s prednostjo – </a:t>
            </a:r>
            <a:r>
              <a:rPr lang="sl-SI" i="1" dirty="0" smtClean="0"/>
              <a:t>priority queue</a:t>
            </a:r>
            <a:endParaRPr lang="sl-SI" i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Andrej Brodnik, Osnove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33534-FB92-5C4C-973E-374D299DA75C}" type="slidenum">
              <a:rPr lang="sl-SI" smtClean="0"/>
              <a:t>9</a:t>
            </a:fld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vstavi: insert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izloči najmanjšega: delmin</a:t>
            </a:r>
          </a:p>
          <a:p>
            <a:r>
              <a:rPr lang="sl-SI" dirty="0" smtClean="0">
                <a:solidFill>
                  <a:srgbClr val="800000"/>
                </a:solidFill>
              </a:rPr>
              <a:t>največji: min</a:t>
            </a:r>
          </a:p>
          <a:p>
            <a:r>
              <a:rPr lang="sl-SI" dirty="0" smtClean="0">
                <a:solidFill>
                  <a:srgbClr val="008000"/>
                </a:solidFill>
              </a:rPr>
              <a:t>naredi/nastavi: initialize</a:t>
            </a:r>
          </a:p>
          <a:p>
            <a:endParaRPr lang="sl-SI" dirty="0" smtClean="0"/>
          </a:p>
          <a:p>
            <a:r>
              <a:rPr lang="sl-SI" dirty="0" smtClean="0"/>
              <a:t>v vrsto s prednostjo se vstavljajo sestavljeni elementi: &lt;prednost, podatki&gt;</a:t>
            </a:r>
          </a:p>
          <a:p>
            <a:endParaRPr lang="sl-SI" dirty="0" smtClean="0"/>
          </a:p>
          <a:p>
            <a:r>
              <a:rPr lang="sl-SI" dirty="0" smtClean="0"/>
              <a:t>lahko še druge operacije</a:t>
            </a:r>
          </a:p>
          <a:p>
            <a:pPr lvl="1"/>
            <a:r>
              <a:rPr lang="sl-SI" dirty="0" smtClean="0"/>
              <a:t>spremeni prednost: change priority</a:t>
            </a:r>
            <a:endParaRPr lang="sl-S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ＭＳ 明朝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Origin.thmx</Template>
  <TotalTime>139</TotalTime>
  <Words>1900</Words>
  <Application>Microsoft Macintosh PowerPoint</Application>
  <PresentationFormat>On-screen Show (4:3)</PresentationFormat>
  <Paragraphs>303</Paragraphs>
  <Slides>30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Origin</vt:lpstr>
      <vt:lpstr>Osnove: osnovne podatkovne strukture, algoritmi in tehnike    </vt:lpstr>
      <vt:lpstr>Načrt sprehoda</vt:lpstr>
      <vt:lpstr>Uvod</vt:lpstr>
      <vt:lpstr>Uvod</vt:lpstr>
      <vt:lpstr>Osnovne podatkovne strukture</vt:lpstr>
      <vt:lpstr>Sklad – stack</vt:lpstr>
      <vt:lpstr>Vrsta – queue</vt:lpstr>
      <vt:lpstr>Slovar – dictionary</vt:lpstr>
      <vt:lpstr>Vrsta s prednostjo – priority queue</vt:lpstr>
      <vt:lpstr>Množica – set</vt:lpstr>
      <vt:lpstr>Osnovne podatkovne strukture</vt:lpstr>
      <vt:lpstr>Osnovne podatkovne strukture</vt:lpstr>
      <vt:lpstr>Drevesa za okus</vt:lpstr>
      <vt:lpstr>Drevesa za okus</vt:lpstr>
      <vt:lpstr>Delo z nizi</vt:lpstr>
      <vt:lpstr>Delo z nizi – C</vt:lpstr>
      <vt:lpstr>Delo z nizi – C++</vt:lpstr>
      <vt:lpstr>Delo z nizi – Java</vt:lpstr>
      <vt:lpstr>Veliki O in prijatelji</vt:lpstr>
      <vt:lpstr>Veliki O in prijatelji</vt:lpstr>
      <vt:lpstr>Veliki O in prijatelji</vt:lpstr>
      <vt:lpstr>Urejanje – sorting</vt:lpstr>
      <vt:lpstr>Urejanje – sorting</vt:lpstr>
      <vt:lpstr>Urejanje – C</vt:lpstr>
      <vt:lpstr>Urejanje – C++</vt:lpstr>
      <vt:lpstr>Urejanje – Java</vt:lpstr>
      <vt:lpstr>Osnovne tehnike načrtovanja algoritmov</vt:lpstr>
      <vt:lpstr>Osnovne tehnike načrtovanja algoritmov</vt:lpstr>
      <vt:lpstr>Osnovne tehnike načrtovanja algoritmov</vt:lpstr>
      <vt:lpstr>Osnovne tehnike načrtovanja algoritmov</vt:lpstr>
    </vt:vector>
  </TitlesOfParts>
  <Company>UL FRI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podatkovne strukture</dc:title>
  <dc:creator>Andrej (Andy) Brodnik</dc:creator>
  <cp:lastModifiedBy>Andrej (Andy) Brodnik</cp:lastModifiedBy>
  <cp:revision>102</cp:revision>
  <dcterms:created xsi:type="dcterms:W3CDTF">2012-07-02T02:38:02Z</dcterms:created>
  <dcterms:modified xsi:type="dcterms:W3CDTF">2012-07-02T04:57:43Z</dcterms:modified>
</cp:coreProperties>
</file>