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45" r:id="rId1"/>
  </p:sldMasterIdLst>
  <p:notesMasterIdLst>
    <p:notesMasterId r:id="rId32"/>
  </p:notesMasterIdLst>
  <p:sldIdLst>
    <p:sldId id="256" r:id="rId2"/>
    <p:sldId id="490" r:id="rId3"/>
    <p:sldId id="334" r:id="rId4"/>
    <p:sldId id="488" r:id="rId5"/>
    <p:sldId id="497" r:id="rId6"/>
    <p:sldId id="287" r:id="rId7"/>
    <p:sldId id="492" r:id="rId8"/>
    <p:sldId id="491" r:id="rId9"/>
    <p:sldId id="502" r:id="rId10"/>
    <p:sldId id="481" r:id="rId11"/>
    <p:sldId id="327" r:id="rId12"/>
    <p:sldId id="494" r:id="rId13"/>
    <p:sldId id="495" r:id="rId14"/>
    <p:sldId id="489" r:id="rId15"/>
    <p:sldId id="498" r:id="rId16"/>
    <p:sldId id="314" r:id="rId17"/>
    <p:sldId id="482" r:id="rId18"/>
    <p:sldId id="485" r:id="rId19"/>
    <p:sldId id="486" r:id="rId20"/>
    <p:sldId id="487" r:id="rId21"/>
    <p:sldId id="501" r:id="rId22"/>
    <p:sldId id="500" r:id="rId23"/>
    <p:sldId id="499" r:id="rId24"/>
    <p:sldId id="1018" r:id="rId25"/>
    <p:sldId id="1020" r:id="rId26"/>
    <p:sldId id="1021" r:id="rId27"/>
    <p:sldId id="1019" r:id="rId28"/>
    <p:sldId id="265" r:id="rId29"/>
    <p:sldId id="337" r:id="rId30"/>
    <p:sldId id="423" r:id="rId31"/>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4F96A6-85FB-0CB2-ADB9-6230D67007E9}" name="Nancovska Serbec, Irena" initials="IN" userId="S::Irena.Nancovska@pef.uni-lj.si::214540fd-6c23-4335-8526-6b275e1b7dc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05B564-BCE1-2F34-86E6-31ADCDAF0AD7}" v="9" dt="2023-08-14T06:36:11.902"/>
    <p1510:client id="{55FF04FB-1D1C-6E46-A77D-0822A9E691F6}" v="61" dt="2023-08-13T07:19:42.134"/>
    <p1510:client id="{5A073853-65E6-F36D-A046-57E8E5F5DE3C}" v="70" dt="2023-08-14T06:26:25.508"/>
    <p1510:client id="{779ACFCF-3D8E-5704-0CA8-096CD49E84AF}" v="9" dt="2023-08-14T05:31:59.422"/>
    <p1510:client id="{D26A377F-200E-96D6-CF8B-CD723E217A94}" v="317" dt="2023-08-14T05:22:21"/>
    <p1510:client id="{D9BF7FDF-CB3B-2171-2DB7-888947DDF868}" v="4" dt="2023-08-14T06:43:48.1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p:cViewPr varScale="1">
        <p:scale>
          <a:sx n="109" d="100"/>
          <a:sy n="109" d="100"/>
        </p:scale>
        <p:origin x="6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17B19-CEBC-4D58-BDB3-C976CBD973FA}" type="doc">
      <dgm:prSet loTypeId="urn:microsoft.com/office/officeart/2005/8/layout/hierarchy1" loCatId="hierarchy" qsTypeId="urn:microsoft.com/office/officeart/2005/8/quickstyle/simple1" qsCatId="simple" csTypeId="urn:microsoft.com/office/officeart/2005/8/colors/accent2_2" csCatId="accent2"/>
      <dgm:spPr/>
      <dgm:t>
        <a:bodyPr/>
        <a:lstStyle/>
        <a:p>
          <a:endParaRPr lang="en-US"/>
        </a:p>
      </dgm:t>
    </dgm:pt>
    <dgm:pt modelId="{796E8001-3E91-48D0-AA87-3C80B0901796}">
      <dgm:prSet/>
      <dgm:spPr/>
      <dgm:t>
        <a:bodyPr/>
        <a:lstStyle/>
        <a:p>
          <a:r>
            <a:rPr lang="sl-SI"/>
            <a:t>Spletna stran/storitev za pomoč pri poučevanju programiranja z uporabo programiranja z delčki.</a:t>
          </a:r>
          <a:endParaRPr lang="en-US"/>
        </a:p>
      </dgm:t>
    </dgm:pt>
    <dgm:pt modelId="{087814CF-E8CB-49AF-9A80-CE5D2EA0903F}" type="parTrans" cxnId="{81112141-4BF2-4C09-A112-16096862F211}">
      <dgm:prSet/>
      <dgm:spPr/>
      <dgm:t>
        <a:bodyPr/>
        <a:lstStyle/>
        <a:p>
          <a:endParaRPr lang="en-US"/>
        </a:p>
      </dgm:t>
    </dgm:pt>
    <dgm:pt modelId="{B64D1220-27C9-4C55-B113-CBD84360E54E}" type="sibTrans" cxnId="{81112141-4BF2-4C09-A112-16096862F211}">
      <dgm:prSet/>
      <dgm:spPr/>
      <dgm:t>
        <a:bodyPr/>
        <a:lstStyle/>
        <a:p>
          <a:endParaRPr lang="en-US"/>
        </a:p>
      </dgm:t>
    </dgm:pt>
    <dgm:pt modelId="{D438811E-9512-49CC-AD8B-9233B72CFD8E}">
      <dgm:prSet/>
      <dgm:spPr/>
      <dgm:t>
        <a:bodyPr/>
        <a:lstStyle/>
        <a:p>
          <a:r>
            <a:rPr lang="sl-SI"/>
            <a:t>Omogoča avtomatsko ocenjevanje sestavljenih programov.</a:t>
          </a:r>
          <a:endParaRPr lang="en-US"/>
        </a:p>
      </dgm:t>
    </dgm:pt>
    <dgm:pt modelId="{3F8958AF-9AEE-40A6-A76B-C9880A48A14D}" type="parTrans" cxnId="{4FFFE437-ED12-4B77-9C71-F6103BF3C344}">
      <dgm:prSet/>
      <dgm:spPr/>
      <dgm:t>
        <a:bodyPr/>
        <a:lstStyle/>
        <a:p>
          <a:endParaRPr lang="en-US"/>
        </a:p>
      </dgm:t>
    </dgm:pt>
    <dgm:pt modelId="{6EEDD50A-B190-4FA3-809F-740978C7D3CB}" type="sibTrans" cxnId="{4FFFE437-ED12-4B77-9C71-F6103BF3C344}">
      <dgm:prSet/>
      <dgm:spPr/>
      <dgm:t>
        <a:bodyPr/>
        <a:lstStyle/>
        <a:p>
          <a:endParaRPr lang="en-US"/>
        </a:p>
      </dgm:t>
    </dgm:pt>
    <dgm:pt modelId="{01013A03-BA30-9D43-A0C5-0FADCFD9B2AA}" type="pres">
      <dgm:prSet presAssocID="{45417B19-CEBC-4D58-BDB3-C976CBD973FA}" presName="hierChild1" presStyleCnt="0">
        <dgm:presLayoutVars>
          <dgm:chPref val="1"/>
          <dgm:dir/>
          <dgm:animOne val="branch"/>
          <dgm:animLvl val="lvl"/>
          <dgm:resizeHandles/>
        </dgm:presLayoutVars>
      </dgm:prSet>
      <dgm:spPr/>
    </dgm:pt>
    <dgm:pt modelId="{F81DDA98-0B13-8F4C-B67B-86C93F9DAFD4}" type="pres">
      <dgm:prSet presAssocID="{796E8001-3E91-48D0-AA87-3C80B0901796}" presName="hierRoot1" presStyleCnt="0"/>
      <dgm:spPr/>
    </dgm:pt>
    <dgm:pt modelId="{597578A9-433E-EB46-88B7-475E39B71C4C}" type="pres">
      <dgm:prSet presAssocID="{796E8001-3E91-48D0-AA87-3C80B0901796}" presName="composite" presStyleCnt="0"/>
      <dgm:spPr/>
    </dgm:pt>
    <dgm:pt modelId="{3B0B0572-A5EC-C740-833B-27D67245DDCC}" type="pres">
      <dgm:prSet presAssocID="{796E8001-3E91-48D0-AA87-3C80B0901796}" presName="background" presStyleLbl="node0" presStyleIdx="0" presStyleCnt="2"/>
      <dgm:spPr/>
    </dgm:pt>
    <dgm:pt modelId="{371629AE-81A6-A545-BD3F-FE9FB2696B6C}" type="pres">
      <dgm:prSet presAssocID="{796E8001-3E91-48D0-AA87-3C80B0901796}" presName="text" presStyleLbl="fgAcc0" presStyleIdx="0" presStyleCnt="2">
        <dgm:presLayoutVars>
          <dgm:chPref val="3"/>
        </dgm:presLayoutVars>
      </dgm:prSet>
      <dgm:spPr/>
    </dgm:pt>
    <dgm:pt modelId="{5275082C-B319-E343-9598-54823049AD97}" type="pres">
      <dgm:prSet presAssocID="{796E8001-3E91-48D0-AA87-3C80B0901796}" presName="hierChild2" presStyleCnt="0"/>
      <dgm:spPr/>
    </dgm:pt>
    <dgm:pt modelId="{56C52C4B-61CC-D64E-8C6F-804121E8111B}" type="pres">
      <dgm:prSet presAssocID="{D438811E-9512-49CC-AD8B-9233B72CFD8E}" presName="hierRoot1" presStyleCnt="0"/>
      <dgm:spPr/>
    </dgm:pt>
    <dgm:pt modelId="{061B514C-27AF-B942-905C-7322A46C185A}" type="pres">
      <dgm:prSet presAssocID="{D438811E-9512-49CC-AD8B-9233B72CFD8E}" presName="composite" presStyleCnt="0"/>
      <dgm:spPr/>
    </dgm:pt>
    <dgm:pt modelId="{D90680DB-E37E-614B-AFEA-BF51D2C82885}" type="pres">
      <dgm:prSet presAssocID="{D438811E-9512-49CC-AD8B-9233B72CFD8E}" presName="background" presStyleLbl="node0" presStyleIdx="1" presStyleCnt="2"/>
      <dgm:spPr/>
    </dgm:pt>
    <dgm:pt modelId="{E046728B-FD0A-E64F-B688-C31734011F54}" type="pres">
      <dgm:prSet presAssocID="{D438811E-9512-49CC-AD8B-9233B72CFD8E}" presName="text" presStyleLbl="fgAcc0" presStyleIdx="1" presStyleCnt="2">
        <dgm:presLayoutVars>
          <dgm:chPref val="3"/>
        </dgm:presLayoutVars>
      </dgm:prSet>
      <dgm:spPr/>
    </dgm:pt>
    <dgm:pt modelId="{6869283E-6501-5D4A-93A8-C064EA93B707}" type="pres">
      <dgm:prSet presAssocID="{D438811E-9512-49CC-AD8B-9233B72CFD8E}" presName="hierChild2" presStyleCnt="0"/>
      <dgm:spPr/>
    </dgm:pt>
  </dgm:ptLst>
  <dgm:cxnLst>
    <dgm:cxn modelId="{4FFFE437-ED12-4B77-9C71-F6103BF3C344}" srcId="{45417B19-CEBC-4D58-BDB3-C976CBD973FA}" destId="{D438811E-9512-49CC-AD8B-9233B72CFD8E}" srcOrd="1" destOrd="0" parTransId="{3F8958AF-9AEE-40A6-A76B-C9880A48A14D}" sibTransId="{6EEDD50A-B190-4FA3-809F-740978C7D3CB}"/>
    <dgm:cxn modelId="{81112141-4BF2-4C09-A112-16096862F211}" srcId="{45417B19-CEBC-4D58-BDB3-C976CBD973FA}" destId="{796E8001-3E91-48D0-AA87-3C80B0901796}" srcOrd="0" destOrd="0" parTransId="{087814CF-E8CB-49AF-9A80-CE5D2EA0903F}" sibTransId="{B64D1220-27C9-4C55-B113-CBD84360E54E}"/>
    <dgm:cxn modelId="{5952F85F-5408-6048-916D-146BB6F731CD}" type="presOf" srcId="{45417B19-CEBC-4D58-BDB3-C976CBD973FA}" destId="{01013A03-BA30-9D43-A0C5-0FADCFD9B2AA}" srcOrd="0" destOrd="0" presId="urn:microsoft.com/office/officeart/2005/8/layout/hierarchy1"/>
    <dgm:cxn modelId="{F6A259CB-8381-614E-B501-E8CA2CF7A3F8}" type="presOf" srcId="{D438811E-9512-49CC-AD8B-9233B72CFD8E}" destId="{E046728B-FD0A-E64F-B688-C31734011F54}" srcOrd="0" destOrd="0" presId="urn:microsoft.com/office/officeart/2005/8/layout/hierarchy1"/>
    <dgm:cxn modelId="{240C9FCC-132F-484D-8706-858D9033499F}" type="presOf" srcId="{796E8001-3E91-48D0-AA87-3C80B0901796}" destId="{371629AE-81A6-A545-BD3F-FE9FB2696B6C}" srcOrd="0" destOrd="0" presId="urn:microsoft.com/office/officeart/2005/8/layout/hierarchy1"/>
    <dgm:cxn modelId="{DE5331FA-611A-024C-93C9-8137185CCE13}" type="presParOf" srcId="{01013A03-BA30-9D43-A0C5-0FADCFD9B2AA}" destId="{F81DDA98-0B13-8F4C-B67B-86C93F9DAFD4}" srcOrd="0" destOrd="0" presId="urn:microsoft.com/office/officeart/2005/8/layout/hierarchy1"/>
    <dgm:cxn modelId="{BF41229D-D469-654C-A9BA-28847AF69452}" type="presParOf" srcId="{F81DDA98-0B13-8F4C-B67B-86C93F9DAFD4}" destId="{597578A9-433E-EB46-88B7-475E39B71C4C}" srcOrd="0" destOrd="0" presId="urn:microsoft.com/office/officeart/2005/8/layout/hierarchy1"/>
    <dgm:cxn modelId="{6F78D845-50C6-F244-8C4D-1024263F9275}" type="presParOf" srcId="{597578A9-433E-EB46-88B7-475E39B71C4C}" destId="{3B0B0572-A5EC-C740-833B-27D67245DDCC}" srcOrd="0" destOrd="0" presId="urn:microsoft.com/office/officeart/2005/8/layout/hierarchy1"/>
    <dgm:cxn modelId="{7500C116-3981-014C-AB8A-76CBE4E72CC0}" type="presParOf" srcId="{597578A9-433E-EB46-88B7-475E39B71C4C}" destId="{371629AE-81A6-A545-BD3F-FE9FB2696B6C}" srcOrd="1" destOrd="0" presId="urn:microsoft.com/office/officeart/2005/8/layout/hierarchy1"/>
    <dgm:cxn modelId="{2877C48D-3F52-2943-B5FC-753FA9B01CEF}" type="presParOf" srcId="{F81DDA98-0B13-8F4C-B67B-86C93F9DAFD4}" destId="{5275082C-B319-E343-9598-54823049AD97}" srcOrd="1" destOrd="0" presId="urn:microsoft.com/office/officeart/2005/8/layout/hierarchy1"/>
    <dgm:cxn modelId="{BF65EE5F-FA30-FA40-A27B-CEC2AFBEBE9A}" type="presParOf" srcId="{01013A03-BA30-9D43-A0C5-0FADCFD9B2AA}" destId="{56C52C4B-61CC-D64E-8C6F-804121E8111B}" srcOrd="1" destOrd="0" presId="urn:microsoft.com/office/officeart/2005/8/layout/hierarchy1"/>
    <dgm:cxn modelId="{CD0ECCAF-4EE0-EE49-8DB0-E9EFEFC9C17F}" type="presParOf" srcId="{56C52C4B-61CC-D64E-8C6F-804121E8111B}" destId="{061B514C-27AF-B942-905C-7322A46C185A}" srcOrd="0" destOrd="0" presId="urn:microsoft.com/office/officeart/2005/8/layout/hierarchy1"/>
    <dgm:cxn modelId="{148B8742-406F-C049-B3B0-6616F5D3CFBE}" type="presParOf" srcId="{061B514C-27AF-B942-905C-7322A46C185A}" destId="{D90680DB-E37E-614B-AFEA-BF51D2C82885}" srcOrd="0" destOrd="0" presId="urn:microsoft.com/office/officeart/2005/8/layout/hierarchy1"/>
    <dgm:cxn modelId="{AE9CDB8A-C7C2-D046-8B9B-C082EF56E882}" type="presParOf" srcId="{061B514C-27AF-B942-905C-7322A46C185A}" destId="{E046728B-FD0A-E64F-B688-C31734011F54}" srcOrd="1" destOrd="0" presId="urn:microsoft.com/office/officeart/2005/8/layout/hierarchy1"/>
    <dgm:cxn modelId="{03C61226-C592-D949-B4DA-83580BAE0B22}" type="presParOf" srcId="{56C52C4B-61CC-D64E-8C6F-804121E8111B}" destId="{6869283E-6501-5D4A-93A8-C064EA93B70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495736C-7220-440F-B91D-69C56989494D}"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ECD73779-DAC2-4B7D-AA5F-37124E70BB3C}">
      <dgm:prSet/>
      <dgm:spPr/>
      <dgm:t>
        <a:bodyPr/>
        <a:lstStyle/>
        <a:p>
          <a:r>
            <a:rPr lang="en-GB"/>
            <a:t>Zbirka nalog</a:t>
          </a:r>
          <a:endParaRPr lang="en-US"/>
        </a:p>
      </dgm:t>
    </dgm:pt>
    <dgm:pt modelId="{FD0A0CB0-9BDD-4E46-AA23-68658750EF44}" type="parTrans" cxnId="{89B350B9-1B76-4D45-BB92-FA8DE81236F2}">
      <dgm:prSet/>
      <dgm:spPr/>
      <dgm:t>
        <a:bodyPr/>
        <a:lstStyle/>
        <a:p>
          <a:endParaRPr lang="en-US"/>
        </a:p>
      </dgm:t>
    </dgm:pt>
    <dgm:pt modelId="{6D9677C4-EBD4-404B-845B-9793965784C3}" type="sibTrans" cxnId="{89B350B9-1B76-4D45-BB92-FA8DE81236F2}">
      <dgm:prSet/>
      <dgm:spPr/>
      <dgm:t>
        <a:bodyPr/>
        <a:lstStyle/>
        <a:p>
          <a:endParaRPr lang="en-US"/>
        </a:p>
      </dgm:t>
    </dgm:pt>
    <dgm:pt modelId="{D353C693-D8E4-4460-BE3E-4707DF4AE2F9}">
      <dgm:prSet/>
      <dgm:spPr/>
      <dgm:t>
        <a:bodyPr/>
        <a:lstStyle/>
        <a:p>
          <a:r>
            <a:rPr lang="en-GB" err="1"/>
            <a:t>Vadnica</a:t>
          </a:r>
          <a:r>
            <a:rPr lang="en-GB"/>
            <a:t> (</a:t>
          </a:r>
          <a:r>
            <a:rPr lang="en-GB" err="1"/>
            <a:t>samostojno</a:t>
          </a:r>
          <a:r>
            <a:rPr lang="en-GB"/>
            <a:t> </a:t>
          </a:r>
          <a:r>
            <a:rPr lang="en-GB" err="1"/>
            <a:t>učenje</a:t>
          </a:r>
          <a:r>
            <a:rPr lang="en-GB"/>
            <a:t>, </a:t>
          </a:r>
          <a:r>
            <a:rPr lang="en-GB" err="1"/>
            <a:t>takojšna</a:t>
          </a:r>
          <a:r>
            <a:rPr lang="en-GB"/>
            <a:t> </a:t>
          </a:r>
          <a:r>
            <a:rPr lang="en-GB" err="1"/>
            <a:t>povratna</a:t>
          </a:r>
          <a:r>
            <a:rPr lang="en-GB"/>
            <a:t> </a:t>
          </a:r>
          <a:r>
            <a:rPr lang="en-GB" err="1"/>
            <a:t>informacija</a:t>
          </a:r>
          <a:r>
            <a:rPr lang="en-GB"/>
            <a:t>)</a:t>
          </a:r>
          <a:endParaRPr lang="en-US"/>
        </a:p>
      </dgm:t>
    </dgm:pt>
    <dgm:pt modelId="{9E466B73-D4F1-4235-9299-D14BAE4C4BEA}" type="parTrans" cxnId="{944DF772-5DA4-40B5-A60D-578D4F4673FD}">
      <dgm:prSet/>
      <dgm:spPr/>
      <dgm:t>
        <a:bodyPr/>
        <a:lstStyle/>
        <a:p>
          <a:endParaRPr lang="en-US"/>
        </a:p>
      </dgm:t>
    </dgm:pt>
    <dgm:pt modelId="{8185E1B5-D832-45A6-9435-A266208BD19F}" type="sibTrans" cxnId="{944DF772-5DA4-40B5-A60D-578D4F4673FD}">
      <dgm:prSet/>
      <dgm:spPr/>
      <dgm:t>
        <a:bodyPr/>
        <a:lstStyle/>
        <a:p>
          <a:endParaRPr lang="en-US"/>
        </a:p>
      </dgm:t>
    </dgm:pt>
    <dgm:pt modelId="{ABE0E19E-E88B-4D5A-B946-B32556644218}">
      <dgm:prSet/>
      <dgm:spPr/>
      <dgm:t>
        <a:bodyPr/>
        <a:lstStyle/>
        <a:p>
          <a:r>
            <a:rPr lang="en-GB"/>
            <a:t>Učne poti</a:t>
          </a:r>
          <a:endParaRPr lang="en-US"/>
        </a:p>
      </dgm:t>
    </dgm:pt>
    <dgm:pt modelId="{63E8999C-1B86-42FF-9CB4-6EA205CC9CB9}" type="parTrans" cxnId="{4E7DF669-13DE-4D46-828F-7AE3040C6DA4}">
      <dgm:prSet/>
      <dgm:spPr/>
      <dgm:t>
        <a:bodyPr/>
        <a:lstStyle/>
        <a:p>
          <a:endParaRPr lang="en-US"/>
        </a:p>
      </dgm:t>
    </dgm:pt>
    <dgm:pt modelId="{BE13C690-A425-4A5D-8545-5ADAF4BD7EE6}" type="sibTrans" cxnId="{4E7DF669-13DE-4D46-828F-7AE3040C6DA4}">
      <dgm:prSet/>
      <dgm:spPr/>
      <dgm:t>
        <a:bodyPr/>
        <a:lstStyle/>
        <a:p>
          <a:endParaRPr lang="en-US"/>
        </a:p>
      </dgm:t>
    </dgm:pt>
    <dgm:pt modelId="{FFA4D8DB-4EFE-47EB-8FC2-B60F320BCFD0}">
      <dgm:prSet/>
      <dgm:spPr/>
      <dgm:t>
        <a:bodyPr/>
        <a:lstStyle/>
        <a:p>
          <a:r>
            <a:rPr lang="en-GB" err="1"/>
            <a:t>Tekmovanje</a:t>
          </a:r>
          <a:endParaRPr lang="en-US"/>
        </a:p>
      </dgm:t>
    </dgm:pt>
    <dgm:pt modelId="{4C22214A-2218-473A-A185-B521B5554747}" type="parTrans" cxnId="{37F0330C-BF12-43B2-8287-0C514306D735}">
      <dgm:prSet/>
      <dgm:spPr/>
      <dgm:t>
        <a:bodyPr/>
        <a:lstStyle/>
        <a:p>
          <a:endParaRPr lang="en-US"/>
        </a:p>
      </dgm:t>
    </dgm:pt>
    <dgm:pt modelId="{C0C8CD8B-E550-4E6B-9C07-3EB4C5BD0783}" type="sibTrans" cxnId="{37F0330C-BF12-43B2-8287-0C514306D735}">
      <dgm:prSet/>
      <dgm:spPr/>
      <dgm:t>
        <a:bodyPr/>
        <a:lstStyle/>
        <a:p>
          <a:endParaRPr lang="en-US"/>
        </a:p>
      </dgm:t>
    </dgm:pt>
    <dgm:pt modelId="{A92EB594-C983-40B0-BA5B-0FD4CD850D12}" type="pres">
      <dgm:prSet presAssocID="{4495736C-7220-440F-B91D-69C56989494D}" presName="linear" presStyleCnt="0">
        <dgm:presLayoutVars>
          <dgm:animLvl val="lvl"/>
          <dgm:resizeHandles val="exact"/>
        </dgm:presLayoutVars>
      </dgm:prSet>
      <dgm:spPr/>
    </dgm:pt>
    <dgm:pt modelId="{BDED938F-DB2E-4D73-8185-6DC3400B9111}" type="pres">
      <dgm:prSet presAssocID="{ECD73779-DAC2-4B7D-AA5F-37124E70BB3C}" presName="parentText" presStyleLbl="node1" presStyleIdx="0" presStyleCnt="4">
        <dgm:presLayoutVars>
          <dgm:chMax val="0"/>
          <dgm:bulletEnabled val="1"/>
        </dgm:presLayoutVars>
      </dgm:prSet>
      <dgm:spPr/>
    </dgm:pt>
    <dgm:pt modelId="{DDAD0358-A9AC-49EB-A63B-876AA8936C04}" type="pres">
      <dgm:prSet presAssocID="{6D9677C4-EBD4-404B-845B-9793965784C3}" presName="spacer" presStyleCnt="0"/>
      <dgm:spPr/>
    </dgm:pt>
    <dgm:pt modelId="{F417CB43-887B-4EFD-B16F-BA9B8E6082E0}" type="pres">
      <dgm:prSet presAssocID="{D353C693-D8E4-4460-BE3E-4707DF4AE2F9}" presName="parentText" presStyleLbl="node1" presStyleIdx="1" presStyleCnt="4">
        <dgm:presLayoutVars>
          <dgm:chMax val="0"/>
          <dgm:bulletEnabled val="1"/>
        </dgm:presLayoutVars>
      </dgm:prSet>
      <dgm:spPr/>
    </dgm:pt>
    <dgm:pt modelId="{93F65568-4C90-44E0-B6FA-C7A023BB0B8B}" type="pres">
      <dgm:prSet presAssocID="{8185E1B5-D832-45A6-9435-A266208BD19F}" presName="spacer" presStyleCnt="0"/>
      <dgm:spPr/>
    </dgm:pt>
    <dgm:pt modelId="{F8C764B7-0B2F-4FA0-B4AE-297210FA1B14}" type="pres">
      <dgm:prSet presAssocID="{ABE0E19E-E88B-4D5A-B946-B32556644218}" presName="parentText" presStyleLbl="node1" presStyleIdx="2" presStyleCnt="4">
        <dgm:presLayoutVars>
          <dgm:chMax val="0"/>
          <dgm:bulletEnabled val="1"/>
        </dgm:presLayoutVars>
      </dgm:prSet>
      <dgm:spPr/>
    </dgm:pt>
    <dgm:pt modelId="{2407F555-8D23-4DB2-9D1B-EC5D25B5F704}" type="pres">
      <dgm:prSet presAssocID="{BE13C690-A425-4A5D-8545-5ADAF4BD7EE6}" presName="spacer" presStyleCnt="0"/>
      <dgm:spPr/>
    </dgm:pt>
    <dgm:pt modelId="{EBB55452-0B8C-48F9-A5C3-A963E36163AF}" type="pres">
      <dgm:prSet presAssocID="{FFA4D8DB-4EFE-47EB-8FC2-B60F320BCFD0}" presName="parentText" presStyleLbl="node1" presStyleIdx="3" presStyleCnt="4">
        <dgm:presLayoutVars>
          <dgm:chMax val="0"/>
          <dgm:bulletEnabled val="1"/>
        </dgm:presLayoutVars>
      </dgm:prSet>
      <dgm:spPr/>
    </dgm:pt>
  </dgm:ptLst>
  <dgm:cxnLst>
    <dgm:cxn modelId="{37F0330C-BF12-43B2-8287-0C514306D735}" srcId="{4495736C-7220-440F-B91D-69C56989494D}" destId="{FFA4D8DB-4EFE-47EB-8FC2-B60F320BCFD0}" srcOrd="3" destOrd="0" parTransId="{4C22214A-2218-473A-A185-B521B5554747}" sibTransId="{C0C8CD8B-E550-4E6B-9C07-3EB4C5BD0783}"/>
    <dgm:cxn modelId="{CAF2482F-9028-44AE-951B-7B3210BEEA83}" type="presOf" srcId="{FFA4D8DB-4EFE-47EB-8FC2-B60F320BCFD0}" destId="{EBB55452-0B8C-48F9-A5C3-A963E36163AF}" srcOrd="0" destOrd="0" presId="urn:microsoft.com/office/officeart/2005/8/layout/vList2"/>
    <dgm:cxn modelId="{B5350A32-D636-494F-9141-EB998F9E7CC1}" type="presOf" srcId="{ABE0E19E-E88B-4D5A-B946-B32556644218}" destId="{F8C764B7-0B2F-4FA0-B4AE-297210FA1B14}" srcOrd="0" destOrd="0" presId="urn:microsoft.com/office/officeart/2005/8/layout/vList2"/>
    <dgm:cxn modelId="{4E7DF669-13DE-4D46-828F-7AE3040C6DA4}" srcId="{4495736C-7220-440F-B91D-69C56989494D}" destId="{ABE0E19E-E88B-4D5A-B946-B32556644218}" srcOrd="2" destOrd="0" parTransId="{63E8999C-1B86-42FF-9CB4-6EA205CC9CB9}" sibTransId="{BE13C690-A425-4A5D-8545-5ADAF4BD7EE6}"/>
    <dgm:cxn modelId="{944DF772-5DA4-40B5-A60D-578D4F4673FD}" srcId="{4495736C-7220-440F-B91D-69C56989494D}" destId="{D353C693-D8E4-4460-BE3E-4707DF4AE2F9}" srcOrd="1" destOrd="0" parTransId="{9E466B73-D4F1-4235-9299-D14BAE4C4BEA}" sibTransId="{8185E1B5-D832-45A6-9435-A266208BD19F}"/>
    <dgm:cxn modelId="{8EA4C779-1365-4D7A-B180-5E168D3BA6FA}" type="presOf" srcId="{ECD73779-DAC2-4B7D-AA5F-37124E70BB3C}" destId="{BDED938F-DB2E-4D73-8185-6DC3400B9111}" srcOrd="0" destOrd="0" presId="urn:microsoft.com/office/officeart/2005/8/layout/vList2"/>
    <dgm:cxn modelId="{B8D2C37B-9B02-42EE-91D2-07FD4236F75D}" type="presOf" srcId="{4495736C-7220-440F-B91D-69C56989494D}" destId="{A92EB594-C983-40B0-BA5B-0FD4CD850D12}" srcOrd="0" destOrd="0" presId="urn:microsoft.com/office/officeart/2005/8/layout/vList2"/>
    <dgm:cxn modelId="{89B350B9-1B76-4D45-BB92-FA8DE81236F2}" srcId="{4495736C-7220-440F-B91D-69C56989494D}" destId="{ECD73779-DAC2-4B7D-AA5F-37124E70BB3C}" srcOrd="0" destOrd="0" parTransId="{FD0A0CB0-9BDD-4E46-AA23-68658750EF44}" sibTransId="{6D9677C4-EBD4-404B-845B-9793965784C3}"/>
    <dgm:cxn modelId="{315588F5-E36D-40C9-8134-A7252F55A770}" type="presOf" srcId="{D353C693-D8E4-4460-BE3E-4707DF4AE2F9}" destId="{F417CB43-887B-4EFD-B16F-BA9B8E6082E0}" srcOrd="0" destOrd="0" presId="urn:microsoft.com/office/officeart/2005/8/layout/vList2"/>
    <dgm:cxn modelId="{8B3EB30B-1B89-4B65-87FE-48C6CD2F0597}" type="presParOf" srcId="{A92EB594-C983-40B0-BA5B-0FD4CD850D12}" destId="{BDED938F-DB2E-4D73-8185-6DC3400B9111}" srcOrd="0" destOrd="0" presId="urn:microsoft.com/office/officeart/2005/8/layout/vList2"/>
    <dgm:cxn modelId="{2B87D7AF-B6DB-4B1A-A488-A723F4158385}" type="presParOf" srcId="{A92EB594-C983-40B0-BA5B-0FD4CD850D12}" destId="{DDAD0358-A9AC-49EB-A63B-876AA8936C04}" srcOrd="1" destOrd="0" presId="urn:microsoft.com/office/officeart/2005/8/layout/vList2"/>
    <dgm:cxn modelId="{4749138A-6E43-4F0F-A069-E1BD4805E345}" type="presParOf" srcId="{A92EB594-C983-40B0-BA5B-0FD4CD850D12}" destId="{F417CB43-887B-4EFD-B16F-BA9B8E6082E0}" srcOrd="2" destOrd="0" presId="urn:microsoft.com/office/officeart/2005/8/layout/vList2"/>
    <dgm:cxn modelId="{76EE2B68-F84E-4513-8C90-E81E622E2520}" type="presParOf" srcId="{A92EB594-C983-40B0-BA5B-0FD4CD850D12}" destId="{93F65568-4C90-44E0-B6FA-C7A023BB0B8B}" srcOrd="3" destOrd="0" presId="urn:microsoft.com/office/officeart/2005/8/layout/vList2"/>
    <dgm:cxn modelId="{B1357354-5FA5-429B-AEF0-EB613A72095A}" type="presParOf" srcId="{A92EB594-C983-40B0-BA5B-0FD4CD850D12}" destId="{F8C764B7-0B2F-4FA0-B4AE-297210FA1B14}" srcOrd="4" destOrd="0" presId="urn:microsoft.com/office/officeart/2005/8/layout/vList2"/>
    <dgm:cxn modelId="{45CD0A94-EBC4-4E06-AB36-BFC24EBA4CE2}" type="presParOf" srcId="{A92EB594-C983-40B0-BA5B-0FD4CD850D12}" destId="{2407F555-8D23-4DB2-9D1B-EC5D25B5F704}" srcOrd="5" destOrd="0" presId="urn:microsoft.com/office/officeart/2005/8/layout/vList2"/>
    <dgm:cxn modelId="{8A4A422B-32FF-4178-8B0A-C6F6C9FC8033}" type="presParOf" srcId="{A92EB594-C983-40B0-BA5B-0FD4CD850D12}" destId="{EBB55452-0B8C-48F9-A5C3-A963E36163A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B0572-A5EC-C740-833B-27D67245DDCC}">
      <dsp:nvSpPr>
        <dsp:cNvPr id="0" name=""/>
        <dsp:cNvSpPr/>
      </dsp:nvSpPr>
      <dsp:spPr>
        <a:xfrm>
          <a:off x="1283"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629AE-81A6-A545-BD3F-FE9FB2696B6C}">
      <dsp:nvSpPr>
        <dsp:cNvPr id="0" name=""/>
        <dsp:cNvSpPr/>
      </dsp:nvSpPr>
      <dsp:spPr>
        <a:xfrm>
          <a:off x="501904"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kern="1200"/>
            <a:t>Spletna stran/storitev za pomoč pri poučevanju programiranja z uporabo programiranja z delčki.</a:t>
          </a:r>
          <a:endParaRPr lang="en-US" sz="3200" kern="1200"/>
        </a:p>
      </dsp:txBody>
      <dsp:txXfrm>
        <a:off x="585701" y="1067340"/>
        <a:ext cx="4337991" cy="2693452"/>
      </dsp:txXfrm>
    </dsp:sp>
    <dsp:sp modelId="{D90680DB-E37E-614B-AFEA-BF51D2C82885}">
      <dsp:nvSpPr>
        <dsp:cNvPr id="0" name=""/>
        <dsp:cNvSpPr/>
      </dsp:nvSpPr>
      <dsp:spPr>
        <a:xfrm>
          <a:off x="5508110" y="507953"/>
          <a:ext cx="4505585" cy="286104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46728B-FD0A-E64F-B688-C31734011F54}">
      <dsp:nvSpPr>
        <dsp:cNvPr id="0" name=""/>
        <dsp:cNvSpPr/>
      </dsp:nvSpPr>
      <dsp:spPr>
        <a:xfrm>
          <a:off x="6008730" y="98354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kern="1200"/>
            <a:t>Omogoča avtomatsko ocenjevanje sestavljenih programov.</a:t>
          </a:r>
          <a:endParaRPr lang="en-US" sz="3200" kern="1200"/>
        </a:p>
      </dsp:txBody>
      <dsp:txXfrm>
        <a:off x="6092527" y="1067340"/>
        <a:ext cx="4337991" cy="26934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D938F-DB2E-4D73-8185-6DC3400B9111}">
      <dsp:nvSpPr>
        <dsp:cNvPr id="0" name=""/>
        <dsp:cNvSpPr/>
      </dsp:nvSpPr>
      <dsp:spPr>
        <a:xfrm>
          <a:off x="0" y="124103"/>
          <a:ext cx="3434180" cy="794503"/>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Zbirka nalog</a:t>
          </a:r>
          <a:endParaRPr lang="en-US" sz="2000" kern="1200"/>
        </a:p>
      </dsp:txBody>
      <dsp:txXfrm>
        <a:off x="38784" y="162887"/>
        <a:ext cx="3356612" cy="716935"/>
      </dsp:txXfrm>
    </dsp:sp>
    <dsp:sp modelId="{F417CB43-887B-4EFD-B16F-BA9B8E6082E0}">
      <dsp:nvSpPr>
        <dsp:cNvPr id="0" name=""/>
        <dsp:cNvSpPr/>
      </dsp:nvSpPr>
      <dsp:spPr>
        <a:xfrm>
          <a:off x="0" y="976206"/>
          <a:ext cx="3434180" cy="79450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err="1"/>
            <a:t>Vadnica</a:t>
          </a:r>
          <a:r>
            <a:rPr lang="en-GB" sz="2000" kern="1200"/>
            <a:t> (</a:t>
          </a:r>
          <a:r>
            <a:rPr lang="en-GB" sz="2000" kern="1200" err="1"/>
            <a:t>samostojno</a:t>
          </a:r>
          <a:r>
            <a:rPr lang="en-GB" sz="2000" kern="1200"/>
            <a:t> </a:t>
          </a:r>
          <a:r>
            <a:rPr lang="en-GB" sz="2000" kern="1200" err="1"/>
            <a:t>učenje</a:t>
          </a:r>
          <a:r>
            <a:rPr lang="en-GB" sz="2000" kern="1200"/>
            <a:t>, </a:t>
          </a:r>
          <a:r>
            <a:rPr lang="en-GB" sz="2000" kern="1200" err="1"/>
            <a:t>takojšna</a:t>
          </a:r>
          <a:r>
            <a:rPr lang="en-GB" sz="2000" kern="1200"/>
            <a:t> </a:t>
          </a:r>
          <a:r>
            <a:rPr lang="en-GB" sz="2000" kern="1200" err="1"/>
            <a:t>povratna</a:t>
          </a:r>
          <a:r>
            <a:rPr lang="en-GB" sz="2000" kern="1200"/>
            <a:t> </a:t>
          </a:r>
          <a:r>
            <a:rPr lang="en-GB" sz="2000" kern="1200" err="1"/>
            <a:t>informacija</a:t>
          </a:r>
          <a:r>
            <a:rPr lang="en-GB" sz="2000" kern="1200"/>
            <a:t>)</a:t>
          </a:r>
          <a:endParaRPr lang="en-US" sz="2000" kern="1200"/>
        </a:p>
      </dsp:txBody>
      <dsp:txXfrm>
        <a:off x="38784" y="1014990"/>
        <a:ext cx="3356612" cy="716935"/>
      </dsp:txXfrm>
    </dsp:sp>
    <dsp:sp modelId="{F8C764B7-0B2F-4FA0-B4AE-297210FA1B14}">
      <dsp:nvSpPr>
        <dsp:cNvPr id="0" name=""/>
        <dsp:cNvSpPr/>
      </dsp:nvSpPr>
      <dsp:spPr>
        <a:xfrm>
          <a:off x="0" y="1828309"/>
          <a:ext cx="3434180" cy="794503"/>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Učne poti</a:t>
          </a:r>
          <a:endParaRPr lang="en-US" sz="2000" kern="1200"/>
        </a:p>
      </dsp:txBody>
      <dsp:txXfrm>
        <a:off x="38784" y="1867093"/>
        <a:ext cx="3356612" cy="716935"/>
      </dsp:txXfrm>
    </dsp:sp>
    <dsp:sp modelId="{EBB55452-0B8C-48F9-A5C3-A963E36163AF}">
      <dsp:nvSpPr>
        <dsp:cNvPr id="0" name=""/>
        <dsp:cNvSpPr/>
      </dsp:nvSpPr>
      <dsp:spPr>
        <a:xfrm>
          <a:off x="0" y="2680412"/>
          <a:ext cx="3434180" cy="79450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err="1"/>
            <a:t>Tekmovanje</a:t>
          </a:r>
          <a:endParaRPr lang="en-US" sz="2000" kern="1200"/>
        </a:p>
      </dsp:txBody>
      <dsp:txXfrm>
        <a:off x="38784" y="2719196"/>
        <a:ext cx="3356612"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0DF1CB-4CF4-424B-8A95-22044F7B713B}" type="datetimeFigureOut">
              <a:rPr lang="en-US" smtClean="0"/>
              <a:t>8/14/23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04E4DB-436E-3E44-ABE9-B190005DAFFF}" type="slidenum">
              <a:rPr lang="en-US" smtClean="0"/>
              <a:t>‹#›</a:t>
            </a:fld>
            <a:endParaRPr lang="en-US"/>
          </a:p>
        </p:txBody>
      </p:sp>
    </p:spTree>
    <p:extLst>
      <p:ext uri="{BB962C8B-B14F-4D97-AF65-F5344CB8AC3E}">
        <p14:creationId xmlns:p14="http://schemas.microsoft.com/office/powerpoint/2010/main" val="3721010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pic>
        <p:nvPicPr>
          <p:cNvPr id="8" name="Slika 7" descr="Slika, ki vsebuje besede pisava, grafika, barvitost, besedilo">
            <a:extLst>
              <a:ext uri="{FF2B5EF4-FFF2-40B4-BE49-F238E27FC236}">
                <a16:creationId xmlns:a16="http://schemas.microsoft.com/office/drawing/2014/main" id="{C8C325A1-5424-6080-6FC7-2F2B7CE73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89634" y="60755"/>
            <a:ext cx="6096012" cy="810770"/>
          </a:xfrm>
          <a:prstGeom prst="rect">
            <a:avLst/>
          </a:prstGeom>
        </p:spPr>
      </p:pic>
    </p:spTree>
    <p:extLst>
      <p:ext uri="{BB962C8B-B14F-4D97-AF65-F5344CB8AC3E}">
        <p14:creationId xmlns:p14="http://schemas.microsoft.com/office/powerpoint/2010/main" val="2507700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Vertical Text Placeholder 2"/>
          <p:cNvSpPr>
            <a:spLocks noGrp="1"/>
          </p:cNvSpPr>
          <p:nvPr>
            <p:ph type="body" orient="vert" idx="1"/>
          </p:nvPr>
        </p:nvSpPr>
        <p:spPr>
          <a:xfrm>
            <a:off x="838200" y="1449659"/>
            <a:ext cx="10515600" cy="4337824"/>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sl-SI"/>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20607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sl-SI"/>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839420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1959309" y="261232"/>
            <a:ext cx="9796535" cy="1132004"/>
          </a:xfrm>
          <a:prstGeom prst="rect">
            <a:avLst/>
          </a:prstGeom>
        </p:spPr>
        <p:txBody>
          <a:bodyPr lIns="0" tIns="0" rIns="0" bIns="0" anchor="ctr">
            <a:normAutofit/>
          </a:bodyPr>
          <a:lstStyle/>
          <a:p>
            <a:pPr algn="ctr"/>
            <a:endParaRPr lang="sl-SI" sz="2993" b="0" strike="noStrike" spc="-1">
              <a:solidFill>
                <a:srgbClr val="050505"/>
              </a:solidFill>
              <a:uFill>
                <a:solidFill>
                  <a:srgbClr val="FFFFFF"/>
                </a:solidFill>
              </a:uFill>
              <a:latin typeface="Times New Roman"/>
            </a:endParaRPr>
          </a:p>
        </p:txBody>
      </p:sp>
      <p:sp>
        <p:nvSpPr>
          <p:cNvPr id="9" name="PlaceHolder 2"/>
          <p:cNvSpPr>
            <a:spLocks noGrp="1"/>
          </p:cNvSpPr>
          <p:nvPr>
            <p:ph type="body"/>
          </p:nvPr>
        </p:nvSpPr>
        <p:spPr>
          <a:xfrm>
            <a:off x="1959309" y="1654470"/>
            <a:ext cx="9796535" cy="3976819"/>
          </a:xfrm>
          <a:prstGeom prst="rect">
            <a:avLst/>
          </a:prstGeom>
        </p:spPr>
        <p:txBody>
          <a:bodyPr lIns="0" tIns="0" rIns="0" bIns="0">
            <a:normAutofit/>
          </a:bodyPr>
          <a:lstStyle/>
          <a:p>
            <a:endParaRPr lang="sl-SI" sz="2177" b="0" strike="noStrike" spc="-1">
              <a:solidFill>
                <a:srgbClr val="050505"/>
              </a:solidFill>
              <a:uFill>
                <a:solidFill>
                  <a:srgbClr val="FFFFFF"/>
                </a:solidFill>
              </a:uFill>
              <a:latin typeface="Arial"/>
            </a:endParaRPr>
          </a:p>
        </p:txBody>
      </p:sp>
    </p:spTree>
    <p:extLst>
      <p:ext uri="{BB962C8B-B14F-4D97-AF65-F5344CB8AC3E}">
        <p14:creationId xmlns:p14="http://schemas.microsoft.com/office/powerpoint/2010/main" val="2430485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cxnSp>
        <p:nvCxnSpPr>
          <p:cNvPr id="24" name="Google Shape;24;g1ff0f65206b_1_66"/>
          <p:cNvCxnSpPr/>
          <p:nvPr/>
        </p:nvCxnSpPr>
        <p:spPr>
          <a:xfrm>
            <a:off x="572267" y="1700769"/>
            <a:ext cx="818700" cy="0"/>
          </a:xfrm>
          <a:prstGeom prst="straightConnector1">
            <a:avLst/>
          </a:prstGeom>
          <a:noFill/>
          <a:ln w="19050" cap="flat" cmpd="sng">
            <a:solidFill>
              <a:schemeClr val="dk2"/>
            </a:solidFill>
            <a:prstDash val="lgDash"/>
            <a:round/>
            <a:headEnd type="none" w="sm" len="sm"/>
            <a:tailEnd type="none" w="sm" len="sm"/>
          </a:ln>
        </p:spPr>
      </p:cxnSp>
      <p:sp>
        <p:nvSpPr>
          <p:cNvPr id="25" name="Google Shape;25;g1ff0f65206b_1_66"/>
          <p:cNvSpPr txBox="1">
            <a:spLocks noGrp="1"/>
          </p:cNvSpPr>
          <p:nvPr>
            <p:ph type="title"/>
          </p:nvPr>
        </p:nvSpPr>
        <p:spPr>
          <a:xfrm>
            <a:off x="415600" y="496667"/>
            <a:ext cx="11360700" cy="978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g1ff0f65206b_1_66"/>
          <p:cNvSpPr txBox="1">
            <a:spLocks noGrp="1"/>
          </p:cNvSpPr>
          <p:nvPr>
            <p:ph type="body" idx="1"/>
          </p:nvPr>
        </p:nvSpPr>
        <p:spPr>
          <a:xfrm>
            <a:off x="415600" y="1958433"/>
            <a:ext cx="11360700" cy="41331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SzPts val="2800"/>
              <a:buChar char="•"/>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7" name="Google Shape;27;g1ff0f65206b_1_66"/>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05452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idx="1"/>
          </p:nvPr>
        </p:nvSpPr>
        <p:spPr>
          <a:xfrm>
            <a:off x="838200" y="1449659"/>
            <a:ext cx="10515600" cy="4337824"/>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505588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sl-SI"/>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sl-SI"/>
          </a:p>
        </p:txBody>
      </p:sp>
      <p:sp>
        <p:nvSpPr>
          <p:cNvPr id="6" name="Slide Number Placeholder 5"/>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59512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sl-SI"/>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705251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sl-SI"/>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sl-SI"/>
          </a:p>
        </p:txBody>
      </p:sp>
      <p:sp>
        <p:nvSpPr>
          <p:cNvPr id="9" name="Slide Number Placeholder 8"/>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954767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l-SI"/>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sl-SI"/>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sl-SI"/>
          </a:p>
        </p:txBody>
      </p:sp>
      <p:sp>
        <p:nvSpPr>
          <p:cNvPr id="5" name="Slide Number Placeholder 4"/>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2269613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sl-SI"/>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sl-SI"/>
          </a:p>
        </p:txBody>
      </p:sp>
      <p:sp>
        <p:nvSpPr>
          <p:cNvPr id="4" name="Slide Number Placeholder 3"/>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334405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sl-SI"/>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1444413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sl-SI"/>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sl-SI"/>
          </a:p>
        </p:txBody>
      </p:sp>
      <p:sp>
        <p:nvSpPr>
          <p:cNvPr id="7" name="Slide Number Placeholder 6"/>
          <p:cNvSpPr>
            <a:spLocks noGrp="1"/>
          </p:cNvSpPr>
          <p:nvPr>
            <p:ph type="sldNum" sz="quarter" idx="12"/>
          </p:nvPr>
        </p:nvSpPr>
        <p:spPr/>
        <p:txBody>
          <a:bodyPr/>
          <a:lstStyle/>
          <a:p>
            <a:fld id="{F8BB9079-FDF3-434B-BE90-1F5BBB617D84}" type="slidenum">
              <a:rPr lang="sl-SI" smtClean="0"/>
              <a:t>‹#›</a:t>
            </a:fld>
            <a:endParaRPr lang="sl-SI"/>
          </a:p>
        </p:txBody>
      </p:sp>
    </p:spTree>
    <p:extLst>
      <p:ext uri="{BB962C8B-B14F-4D97-AF65-F5344CB8AC3E}">
        <p14:creationId xmlns:p14="http://schemas.microsoft.com/office/powerpoint/2010/main" val="521842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98417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6" name="Slide Number Placeholder 5"/>
          <p:cNvSpPr>
            <a:spLocks noGrp="1"/>
          </p:cNvSpPr>
          <p:nvPr>
            <p:ph type="sldNum" sz="quarter" idx="4"/>
          </p:nvPr>
        </p:nvSpPr>
        <p:spPr>
          <a:xfrm>
            <a:off x="10767528" y="6356350"/>
            <a:ext cx="586272"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F8BB9079-FDF3-434B-BE90-1F5BBB617D84}" type="slidenum">
              <a:rPr lang="sl-SI" smtClean="0"/>
              <a:pPr/>
              <a:t>‹#›</a:t>
            </a:fld>
            <a:endParaRPr lang="sl-SI"/>
          </a:p>
        </p:txBody>
      </p:sp>
      <p:pic>
        <p:nvPicPr>
          <p:cNvPr id="7" name="Slika 4" descr="Slika, ki vsebuje besede besedilo, pisava, posnetek zaslona&#10;&#10;Opis je samodejno ustvarjen">
            <a:extLst>
              <a:ext uri="{FF2B5EF4-FFF2-40B4-BE49-F238E27FC236}">
                <a16:creationId xmlns:a16="http://schemas.microsoft.com/office/drawing/2014/main" id="{4B1D258B-8FD2-86F9-19B9-6238797B0F7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883562" y="5763676"/>
            <a:ext cx="8883966" cy="1002559"/>
          </a:xfrm>
          <a:prstGeom prst="rect">
            <a:avLst/>
          </a:prstGeom>
        </p:spPr>
      </p:pic>
      <p:sp>
        <p:nvSpPr>
          <p:cNvPr id="8" name="Text Placeholder 7">
            <a:extLst>
              <a:ext uri="{FF2B5EF4-FFF2-40B4-BE49-F238E27FC236}">
                <a16:creationId xmlns:a16="http://schemas.microsoft.com/office/drawing/2014/main" id="{BDFC2EC1-9D74-A2DF-30AA-9AD0A35E8FC5}"/>
              </a:ext>
            </a:extLst>
          </p:cNvPr>
          <p:cNvSpPr>
            <a:spLocks noGrp="1"/>
          </p:cNvSpPr>
          <p:nvPr>
            <p:ph type="body" idx="1"/>
          </p:nvPr>
        </p:nvSpPr>
        <p:spPr>
          <a:xfrm>
            <a:off x="838200" y="145763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9276880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61"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ija.Lokar@fmf.uni-lj.si" TargetMode="External"/><Relationship Id="rId2" Type="http://schemas.openxmlformats.org/officeDocument/2006/relationships/hyperlink" Target="mailto:irena.nancovska@pef.uni-lj.s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pisek.acm.si/"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8" Type="http://schemas.openxmlformats.org/officeDocument/2006/relationships/hyperlink" Target="https://pisek.acm.si/contents/4907-319805995281415931-1468740812716735939-73577568711516847/" TargetMode="External"/><Relationship Id="rId3" Type="http://schemas.openxmlformats.org/officeDocument/2006/relationships/hyperlink" Target="https://pisek.acm.si/contents/4907-319805995281415931-895474193433606586-1212649825709188640/" TargetMode="External"/><Relationship Id="rId7" Type="http://schemas.openxmlformats.org/officeDocument/2006/relationships/hyperlink" Target="https://pisek.acm.si/contents/4907-319805995281415931-895474193433606586-1672915584168735419/" TargetMode="External"/><Relationship Id="rId2" Type="http://schemas.openxmlformats.org/officeDocument/2006/relationships/hyperlink" Target="https://pisek.acm.si/contents/4907-319805995281415931-146393949319149838-784073109399635851/" TargetMode="External"/><Relationship Id="rId1" Type="http://schemas.openxmlformats.org/officeDocument/2006/relationships/slideLayout" Target="../slideLayouts/slideLayout4.xml"/><Relationship Id="rId6" Type="http://schemas.openxmlformats.org/officeDocument/2006/relationships/hyperlink" Target="https://pisek.acm.si/contents/4907-319805995281415931-146393949319149838-1178906546913463095/" TargetMode="External"/><Relationship Id="rId5" Type="http://schemas.openxmlformats.org/officeDocument/2006/relationships/hyperlink" Target="https://pisek.acm.si/contents/4907-319805995281415931-1468740812716735939-14807792399261827/" TargetMode="External"/><Relationship Id="rId4" Type="http://schemas.openxmlformats.org/officeDocument/2006/relationships/hyperlink" Target="https://pisek.acm.si/contents/4907-319805995281415931-1468740812716735939-1065261577502713763/"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sek.acm.si/contents/4907-319805995281415931-895474193433606586-197320265678417123/" TargetMode="External"/><Relationship Id="rId7" Type="http://schemas.openxmlformats.org/officeDocument/2006/relationships/hyperlink" Target="https://pisek.acm.si/contents/4907-319805995281415931-1468740812716735939-6258905037065120/" TargetMode="External"/><Relationship Id="rId2" Type="http://schemas.openxmlformats.org/officeDocument/2006/relationships/hyperlink" Target="https://pisek.acm.si/contents/4907-319805995281415931-146393949319149838-52296210646125639/" TargetMode="External"/><Relationship Id="rId1" Type="http://schemas.openxmlformats.org/officeDocument/2006/relationships/slideLayout" Target="../slideLayouts/slideLayout4.xml"/><Relationship Id="rId6" Type="http://schemas.openxmlformats.org/officeDocument/2006/relationships/hyperlink" Target="https://pisek.acm.si/contents/4907-319805995281415931-895474193433606586-1561706782738972738/" TargetMode="External"/><Relationship Id="rId5" Type="http://schemas.openxmlformats.org/officeDocument/2006/relationships/hyperlink" Target="https://pisek.acm.si/contents/4907-319805995281415931-146393949319149838-102474132651419456/" TargetMode="External"/><Relationship Id="rId4" Type="http://schemas.openxmlformats.org/officeDocument/2006/relationships/hyperlink" Target="https://pisek.acm.si/contents/4907-319805995281415931-1468740812716735939-36230970658953211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pisek.acm.si/contents/4907-319805995281415931-895474193433606586-47478781629077189/" TargetMode="External"/><Relationship Id="rId7" Type="http://schemas.openxmlformats.org/officeDocument/2006/relationships/hyperlink" Target="https://pisek.acm.si/contents/4907-319805995281415931-1468740812716735939-1741461004123832572/" TargetMode="External"/><Relationship Id="rId2" Type="http://schemas.openxmlformats.org/officeDocument/2006/relationships/hyperlink" Target="https://pisek.acm.si/contents/4907-319805995281415931-146393949319149838-680361037148430359/" TargetMode="External"/><Relationship Id="rId1" Type="http://schemas.openxmlformats.org/officeDocument/2006/relationships/slideLayout" Target="../slideLayouts/slideLayout4.xml"/><Relationship Id="rId6" Type="http://schemas.openxmlformats.org/officeDocument/2006/relationships/hyperlink" Target="https://pisek.acm.si/contents/4907-319805995281415931-895474193433606586-1024748151806866319/" TargetMode="External"/><Relationship Id="rId5" Type="http://schemas.openxmlformats.org/officeDocument/2006/relationships/hyperlink" Target="https://pisek.acm.si/contents/4907-319805995281415931-146393949319149838-1061576005776842848/" TargetMode="External"/><Relationship Id="rId4" Type="http://schemas.openxmlformats.org/officeDocument/2006/relationships/hyperlink" Target="https://pisek.acm.si/contents/4907-319805995281415931-1468740812716735939-21779576268901016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hyperlink" Target="https://en.wikipedia.org/wiki/Marvin_Minsky" TargetMode="External"/><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en.wikipedia.org/wiki/Seymour_Papert" TargetMode="External"/><Relationship Id="rId4" Type="http://schemas.openxmlformats.org/officeDocument/2006/relationships/hyperlink" Target="https://en.wikipedia.org/wiki/Jeannette_Wing"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772650" cy="2387600"/>
          </a:xfrm>
        </p:spPr>
        <p:txBody>
          <a:bodyPr>
            <a:noAutofit/>
          </a:bodyPr>
          <a:lstStyle/>
          <a:p>
            <a:r>
              <a:rPr lang="sl-SI" sz="4400" b="1"/>
              <a:t>OD UČNIH CILJEV DO REALIZACIJE NALOG: TEKMOVANJE IZ PROGRAMIRANJA Z DELČKI – ACM PIŠEK</a:t>
            </a:r>
            <a:endParaRPr lang="sl-SI" sz="4400" b="1" u="sng"/>
          </a:p>
        </p:txBody>
      </p:sp>
      <p:sp>
        <p:nvSpPr>
          <p:cNvPr id="3" name="Subtitle 2"/>
          <p:cNvSpPr>
            <a:spLocks noGrp="1"/>
          </p:cNvSpPr>
          <p:nvPr>
            <p:ph type="subTitle" idx="1"/>
          </p:nvPr>
        </p:nvSpPr>
        <p:spPr>
          <a:xfrm>
            <a:off x="1566111" y="3848685"/>
            <a:ext cx="9144000" cy="1655762"/>
          </a:xfrm>
        </p:spPr>
        <p:txBody>
          <a:bodyPr>
            <a:normAutofit fontScale="47500" lnSpcReduction="20000"/>
          </a:bodyPr>
          <a:lstStyle/>
          <a:p>
            <a:r>
              <a:rPr lang="sl-SI" b="0" i="1">
                <a:solidFill>
                  <a:srgbClr val="000000"/>
                </a:solidFill>
                <a:effectLst/>
                <a:latin typeface="Calibri" panose="020F0502020204030204" pitchFamily="34" charset="0"/>
              </a:rPr>
              <a:t>Irena Nančovska Šerbec, Pedagoška fakulteta Univerze v Ljubljani</a:t>
            </a:r>
            <a:endParaRPr lang="en-US" b="0" i="1">
              <a:solidFill>
                <a:srgbClr val="000000"/>
              </a:solidFill>
              <a:effectLst/>
              <a:latin typeface="Calibri" panose="020F0502020204030204" pitchFamily="34" charset="0"/>
            </a:endParaRPr>
          </a:p>
          <a:p>
            <a:r>
              <a:rPr lang="sv-SE" i="1">
                <a:solidFill>
                  <a:srgbClr val="000000"/>
                </a:solidFill>
                <a:latin typeface="Calibri" panose="020F0502020204030204" pitchFamily="34" charset="0"/>
                <a:hlinkClick r:id="rId2"/>
              </a:rPr>
              <a:t>irena.nancovska@pef.uni-lj.si</a:t>
            </a:r>
            <a:r>
              <a:rPr lang="sv-SE" i="1">
                <a:solidFill>
                  <a:srgbClr val="000000"/>
                </a:solidFill>
                <a:latin typeface="Calibri" panose="020F0502020204030204" pitchFamily="34" charset="0"/>
              </a:rPr>
              <a:t> </a:t>
            </a:r>
            <a:endParaRPr lang="sl-SI"/>
          </a:p>
          <a:p>
            <a:endParaRPr lang="sl-SI" b="0" i="1">
              <a:solidFill>
                <a:srgbClr val="000000"/>
              </a:solidFill>
              <a:effectLst/>
              <a:latin typeface="Calibri" panose="020F0502020204030204" pitchFamily="34" charset="0"/>
            </a:endParaRPr>
          </a:p>
          <a:p>
            <a:r>
              <a:rPr lang="sl-SI" b="0" i="1">
                <a:solidFill>
                  <a:srgbClr val="000000"/>
                </a:solidFill>
                <a:effectLst/>
                <a:latin typeface="Calibri" panose="020F0502020204030204" pitchFamily="34" charset="0"/>
              </a:rPr>
              <a:t>Matija Lokar, Fakulteta za matematiko in fiziko Univerze v Ljubljani</a:t>
            </a:r>
            <a:endParaRPr lang="en-US" b="0" i="1">
              <a:solidFill>
                <a:srgbClr val="000000"/>
              </a:solidFill>
              <a:effectLst/>
              <a:latin typeface="Calibri" panose="020F0502020204030204" pitchFamily="34" charset="0"/>
            </a:endParaRPr>
          </a:p>
          <a:p>
            <a:r>
              <a:rPr lang="en-US" i="1">
                <a:solidFill>
                  <a:srgbClr val="000000"/>
                </a:solidFill>
                <a:latin typeface="Calibri" panose="020F0502020204030204" pitchFamily="34" charset="0"/>
                <a:hlinkClick r:id="rId3"/>
              </a:rPr>
              <a:t>Matija.Lokar@fmf.uni-lj.si</a:t>
            </a:r>
            <a:endParaRPr lang="en-US" i="1">
              <a:solidFill>
                <a:srgbClr val="000000"/>
              </a:solidFill>
              <a:latin typeface="Calibri" panose="020F0502020204030204" pitchFamily="34" charset="0"/>
            </a:endParaRPr>
          </a:p>
          <a:p>
            <a:br>
              <a:rPr lang="sl-SI" b="0" i="1">
                <a:solidFill>
                  <a:srgbClr val="000000"/>
                </a:solidFill>
                <a:effectLst/>
                <a:latin typeface="Calibri" panose="020F0502020204030204" pitchFamily="34" charset="0"/>
              </a:rPr>
            </a:br>
            <a:endParaRPr lang="sl-SI"/>
          </a:p>
        </p:txBody>
      </p:sp>
    </p:spTree>
    <p:extLst>
      <p:ext uri="{BB962C8B-B14F-4D97-AF65-F5344CB8AC3E}">
        <p14:creationId xmlns:p14="http://schemas.microsoft.com/office/powerpoint/2010/main" val="337178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A447C-63E0-5040-9139-78C30E4B2EAE}"/>
              </a:ext>
            </a:extLst>
          </p:cNvPr>
          <p:cNvSpPr>
            <a:spLocks noGrp="1"/>
          </p:cNvSpPr>
          <p:nvPr>
            <p:ph type="title"/>
          </p:nvPr>
        </p:nvSpPr>
        <p:spPr/>
        <p:txBody>
          <a:bodyPr/>
          <a:lstStyle/>
          <a:p>
            <a:r>
              <a:rPr lang="en-GB" err="1"/>
              <a:t>Pišek</a:t>
            </a:r>
            <a:endParaRPr lang="en-GB"/>
          </a:p>
        </p:txBody>
      </p:sp>
      <p:sp>
        <p:nvSpPr>
          <p:cNvPr id="3" name="Content Placeholder 2">
            <a:extLst>
              <a:ext uri="{FF2B5EF4-FFF2-40B4-BE49-F238E27FC236}">
                <a16:creationId xmlns:a16="http://schemas.microsoft.com/office/drawing/2014/main" id="{72AB3B32-979C-2347-9111-2EA36BB205C3}"/>
              </a:ext>
            </a:extLst>
          </p:cNvPr>
          <p:cNvSpPr>
            <a:spLocks noGrp="1"/>
          </p:cNvSpPr>
          <p:nvPr>
            <p:ph idx="1"/>
          </p:nvPr>
        </p:nvSpPr>
        <p:spPr/>
        <p:txBody>
          <a:bodyPr/>
          <a:lstStyle/>
          <a:p>
            <a:pPr marL="0" indent="0">
              <a:buNone/>
            </a:pPr>
            <a:r>
              <a:rPr lang="sl-SI" sz="3200">
                <a:latin typeface="Arial" panose="020B0604020202020204" pitchFamily="34" charset="0"/>
                <a:cs typeface="Arial" panose="020B0604020202020204" pitchFamily="34" charset="0"/>
                <a:hlinkClick r:id="rId2"/>
              </a:rPr>
              <a:t>https://pisek.acm.si</a:t>
            </a:r>
            <a:r>
              <a:rPr lang="sl-SI" sz="3200">
                <a:latin typeface="Arial" panose="020B0604020202020204" pitchFamily="34" charset="0"/>
                <a:cs typeface="Arial" panose="020B0604020202020204" pitchFamily="34" charset="0"/>
              </a:rPr>
              <a:t> in </a:t>
            </a:r>
            <a:r>
              <a:rPr lang="sl-SI" sz="3200">
                <a:latin typeface="Arial" panose="020B0604020202020204" pitchFamily="34" charset="0"/>
                <a:cs typeface="Arial" panose="020B0604020202020204" pitchFamily="34" charset="0"/>
                <a:hlinkClick r:id="rId2"/>
              </a:rPr>
              <a:t>https://pišek.acm.si</a:t>
            </a:r>
            <a:r>
              <a:rPr lang="sl-SI" sz="3200">
                <a:latin typeface="Arial" panose="020B0604020202020204" pitchFamily="34" charset="0"/>
                <a:cs typeface="Arial" panose="020B0604020202020204" pitchFamily="34" charset="0"/>
              </a:rPr>
              <a:t> </a:t>
            </a:r>
            <a:br>
              <a:rPr lang="sl-SI" sz="3200">
                <a:latin typeface="Arial" panose="020B0604020202020204" pitchFamily="34" charset="0"/>
                <a:cs typeface="Arial" panose="020B0604020202020204" pitchFamily="34" charset="0"/>
              </a:rPr>
            </a:br>
            <a:endParaRPr lang="en-GB"/>
          </a:p>
        </p:txBody>
      </p:sp>
      <p:sp>
        <p:nvSpPr>
          <p:cNvPr id="5" name="Slide Number Placeholder 4">
            <a:extLst>
              <a:ext uri="{FF2B5EF4-FFF2-40B4-BE49-F238E27FC236}">
                <a16:creationId xmlns:a16="http://schemas.microsoft.com/office/drawing/2014/main" id="{7B4C684F-1938-874C-9225-27F4F435C335}"/>
              </a:ext>
            </a:extLst>
          </p:cNvPr>
          <p:cNvSpPr>
            <a:spLocks noGrp="1"/>
          </p:cNvSpPr>
          <p:nvPr>
            <p:ph type="sldNum" sz="quarter" idx="12"/>
          </p:nvPr>
        </p:nvSpPr>
        <p:spPr/>
        <p:txBody>
          <a:bodyPr/>
          <a:lstStyle/>
          <a:p>
            <a:pPr>
              <a:defRPr/>
            </a:pPr>
            <a:fld id="{3000C197-78CF-194A-807E-2280367F8D64}" type="slidenum">
              <a:rPr lang="en-US" smtClean="0"/>
              <a:pPr>
                <a:defRPr/>
              </a:pPr>
              <a:t>9</a:t>
            </a:fld>
            <a:endParaRPr lang="en-US"/>
          </a:p>
        </p:txBody>
      </p:sp>
      <p:sp>
        <p:nvSpPr>
          <p:cNvPr id="6" name="Title 1">
            <a:extLst>
              <a:ext uri="{FF2B5EF4-FFF2-40B4-BE49-F238E27FC236}">
                <a16:creationId xmlns:a16="http://schemas.microsoft.com/office/drawing/2014/main" id="{A0A96D71-9ACA-6D40-932D-4E7D4FBB3DB4}"/>
              </a:ext>
            </a:extLst>
          </p:cNvPr>
          <p:cNvSpPr txBox="1">
            <a:spLocks/>
          </p:cNvSpPr>
          <p:nvPr/>
        </p:nvSpPr>
        <p:spPr>
          <a:xfrm>
            <a:off x="2544043" y="5030226"/>
            <a:ext cx="6960870" cy="797243"/>
          </a:xfrm>
          <a:prstGeom prst="rect">
            <a:avLst/>
          </a:prstGeom>
          <a:ln/>
        </p:spPr>
        <p:style>
          <a:lnRef idx="1">
            <a:schemeClr val="accent5"/>
          </a:lnRef>
          <a:fillRef idx="3">
            <a:schemeClr val="accent5"/>
          </a:fillRef>
          <a:effectRef idx="2">
            <a:schemeClr val="accent5"/>
          </a:effectRef>
          <a:fontRef idx="minor">
            <a:schemeClr val="lt1"/>
          </a:fontRef>
        </p:style>
        <p:txBody>
          <a:bodyPr lIns="91440" tIns="45720" rIns="91440" bIns="45720" rtlCol="0" anchor="ctr"/>
          <a:lstStyle>
            <a:defPPr>
              <a:defRPr lang="en-US"/>
            </a:defPPr>
            <a:lvl1pPr algn="ctr">
              <a:defRPr sz="33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4050">
                <a:solidFill>
                  <a:schemeClr val="bg1"/>
                </a:solidFill>
              </a:rPr>
              <a:t>https://pi</a:t>
            </a:r>
            <a:r>
              <a:rPr lang="sl-SI" sz="4050">
                <a:solidFill>
                  <a:schemeClr val="bg1"/>
                </a:solidFill>
              </a:rPr>
              <a:t>š</a:t>
            </a:r>
            <a:r>
              <a:rPr lang="en-US" sz="4050">
                <a:solidFill>
                  <a:schemeClr val="bg1"/>
                </a:solidFill>
              </a:rPr>
              <a:t>ek.acm.si</a:t>
            </a:r>
          </a:p>
        </p:txBody>
      </p:sp>
      <p:pic>
        <p:nvPicPr>
          <p:cNvPr id="8" name="Picture 7" descr="A cartoon character holding a piece of puzzle&#10;&#10;Description automatically generated">
            <a:extLst>
              <a:ext uri="{FF2B5EF4-FFF2-40B4-BE49-F238E27FC236}">
                <a16:creationId xmlns:a16="http://schemas.microsoft.com/office/drawing/2014/main" id="{DE1D380F-8281-3D40-ED03-018A4D1F918F}"/>
              </a:ext>
            </a:extLst>
          </p:cNvPr>
          <p:cNvPicPr>
            <a:picLocks noChangeAspect="1"/>
          </p:cNvPicPr>
          <p:nvPr/>
        </p:nvPicPr>
        <p:blipFill>
          <a:blip r:embed="rId3"/>
          <a:stretch>
            <a:fillRect/>
          </a:stretch>
        </p:blipFill>
        <p:spPr>
          <a:xfrm>
            <a:off x="2984500" y="2314650"/>
            <a:ext cx="5846233" cy="2385334"/>
          </a:xfrm>
          <a:prstGeom prst="rect">
            <a:avLst/>
          </a:prstGeom>
        </p:spPr>
      </p:pic>
      <p:pic>
        <p:nvPicPr>
          <p:cNvPr id="4" name="Picture 3">
            <a:extLst>
              <a:ext uri="{FF2B5EF4-FFF2-40B4-BE49-F238E27FC236}">
                <a16:creationId xmlns:a16="http://schemas.microsoft.com/office/drawing/2014/main" id="{C3F92FDE-F77E-4F43-186B-C13A8FB7ED03}"/>
              </a:ext>
            </a:extLst>
          </p:cNvPr>
          <p:cNvPicPr>
            <a:picLocks noChangeAspect="1"/>
          </p:cNvPicPr>
          <p:nvPr/>
        </p:nvPicPr>
        <p:blipFill>
          <a:blip r:embed="rId4"/>
          <a:stretch>
            <a:fillRect/>
          </a:stretch>
        </p:blipFill>
        <p:spPr>
          <a:xfrm flipH="1">
            <a:off x="9858375" y="1100923"/>
            <a:ext cx="1323975" cy="1593674"/>
          </a:xfrm>
          <a:prstGeom prst="rect">
            <a:avLst/>
          </a:prstGeom>
        </p:spPr>
      </p:pic>
    </p:spTree>
    <p:extLst>
      <p:ext uri="{BB962C8B-B14F-4D97-AF65-F5344CB8AC3E}">
        <p14:creationId xmlns:p14="http://schemas.microsoft.com/office/powerpoint/2010/main" val="14305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5" name="TextShape 2">
            <a:extLst>
              <a:ext uri="{FF2B5EF4-FFF2-40B4-BE49-F238E27FC236}">
                <a16:creationId xmlns:a16="http://schemas.microsoft.com/office/drawing/2014/main" id="{982C8668-8238-8322-AA16-3FE6C3BC8584}"/>
              </a:ext>
            </a:extLst>
          </p:cNvPr>
          <p:cNvGraphicFramePr/>
          <p:nvPr>
            <p:extLst>
              <p:ext uri="{D42A27DB-BD31-4B8C-83A1-F6EECF244321}">
                <p14:modId xmlns:p14="http://schemas.microsoft.com/office/powerpoint/2010/main" val="342312376"/>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10E9C148-BCA7-5854-568F-22734FDE06D9}"/>
              </a:ext>
            </a:extLst>
          </p:cNvPr>
          <p:cNvPicPr>
            <a:picLocks noChangeAspect="1"/>
          </p:cNvPicPr>
          <p:nvPr/>
        </p:nvPicPr>
        <p:blipFill>
          <a:blip r:embed="rId7"/>
          <a:stretch>
            <a:fillRect/>
          </a:stretch>
        </p:blipFill>
        <p:spPr>
          <a:xfrm>
            <a:off x="5262562" y="433768"/>
            <a:ext cx="1452563" cy="1748455"/>
          </a:xfrm>
          <a:prstGeom prst="rect">
            <a:avLst/>
          </a:prstGeom>
        </p:spPr>
      </p:pic>
    </p:spTree>
    <p:extLst>
      <p:ext uri="{BB962C8B-B14F-4D97-AF65-F5344CB8AC3E}">
        <p14:creationId xmlns:p14="http://schemas.microsoft.com/office/powerpoint/2010/main" val="38215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76213"/>
            <a:ext cx="10515600" cy="1481137"/>
          </a:xfrm>
        </p:spPr>
        <p:txBody>
          <a:bodyPr>
            <a:normAutofit/>
          </a:bodyPr>
          <a:lstStyle/>
          <a:p>
            <a:pPr algn="ctr"/>
            <a:r>
              <a:rPr lang="sl-SI" sz="4000"/>
              <a:t>Zakaj tekmovanja</a:t>
            </a:r>
          </a:p>
        </p:txBody>
      </p:sp>
      <p:sp>
        <p:nvSpPr>
          <p:cNvPr id="3" name="Content Placeholder 2"/>
          <p:cNvSpPr>
            <a:spLocks noGrp="1"/>
          </p:cNvSpPr>
          <p:nvPr>
            <p:ph idx="4294967295"/>
          </p:nvPr>
        </p:nvSpPr>
        <p:spPr>
          <a:xfrm>
            <a:off x="66676" y="1538284"/>
            <a:ext cx="5300663" cy="4271963"/>
          </a:xfrm>
        </p:spPr>
        <p:txBody>
          <a:bodyPr>
            <a:normAutofit/>
          </a:bodyPr>
          <a:lstStyle/>
          <a:p>
            <a:pPr marL="0" indent="0">
              <a:buNone/>
            </a:pPr>
            <a:r>
              <a:rPr lang="sl-SI" sz="2000" dirty="0"/>
              <a:t>"</a:t>
            </a:r>
            <a:r>
              <a:rPr lang="sl-SI" sz="2000" i="1" dirty="0"/>
              <a:t>Tekmovanje naredi poučevanje različnih predmetov bolj privlačno</a:t>
            </a:r>
            <a:r>
              <a:rPr lang="sl-SI" sz="2000" dirty="0"/>
              <a:t>",  Katz &amp; Chard, 1989, v  Engaging children's minds: The project approach</a:t>
            </a:r>
          </a:p>
          <a:p>
            <a:endParaRPr lang="sl-SI" sz="2000" dirty="0"/>
          </a:p>
          <a:p>
            <a:pPr marL="0" indent="0">
              <a:buNone/>
            </a:pPr>
            <a:r>
              <a:rPr lang="sl-SI" sz="2000" dirty="0"/>
              <a:t>"</a:t>
            </a:r>
            <a:r>
              <a:rPr lang="sl-SI" sz="2000" i="1" dirty="0"/>
              <a:t>Računalniška tekmovanja so lahko ključ k novemu znanju in atraktiven način za povezovanje tehnologije in izobraževanja</a:t>
            </a:r>
            <a:r>
              <a:rPr lang="sl-SI" sz="2000" dirty="0"/>
              <a:t>",   Dagiene, 2006, v  </a:t>
            </a:r>
            <a:r>
              <a:rPr lang="en-US" sz="2000" dirty="0"/>
              <a:t>Competition in information technology – learning in an attractive way</a:t>
            </a:r>
            <a:endParaRPr lang="sl-SI" sz="2000" dirty="0"/>
          </a:p>
        </p:txBody>
      </p:sp>
      <p:pic>
        <p:nvPicPr>
          <p:cNvPr id="5" name="Picture 4">
            <a:extLst>
              <a:ext uri="{FF2B5EF4-FFF2-40B4-BE49-F238E27FC236}">
                <a16:creationId xmlns:a16="http://schemas.microsoft.com/office/drawing/2014/main" id="{6AC3EB09-B3C5-091F-27FB-7D638E2F3437}"/>
              </a:ext>
            </a:extLst>
          </p:cNvPr>
          <p:cNvPicPr>
            <a:picLocks noChangeAspect="1"/>
          </p:cNvPicPr>
          <p:nvPr/>
        </p:nvPicPr>
        <p:blipFill rotWithShape="1">
          <a:blip r:embed="rId2"/>
          <a:srcRect t="2005" r="2" b="2"/>
          <a:stretch/>
        </p:blipFill>
        <p:spPr>
          <a:xfrm>
            <a:off x="5434015" y="1418504"/>
            <a:ext cx="6162670" cy="4272677"/>
          </a:xfrm>
          <a:prstGeom prst="rect">
            <a:avLst/>
          </a:prstGeom>
        </p:spPr>
      </p:pic>
    </p:spTree>
    <p:extLst>
      <p:ext uri="{BB962C8B-B14F-4D97-AF65-F5344CB8AC3E}">
        <p14:creationId xmlns:p14="http://schemas.microsoft.com/office/powerpoint/2010/main" val="153335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6F24D2-DFD7-4911-6EF8-B11293BE6829}"/>
              </a:ext>
            </a:extLst>
          </p:cNvPr>
          <p:cNvSpPr>
            <a:spLocks noGrp="1"/>
          </p:cNvSpPr>
          <p:nvPr>
            <p:ph type="sldNum" sz="quarter" idx="12"/>
          </p:nvPr>
        </p:nvSpPr>
        <p:spPr/>
        <p:txBody>
          <a:bodyPr/>
          <a:lstStyle/>
          <a:p>
            <a:fld id="{F8BB9079-FDF3-434B-BE90-1F5BBB617D84}" type="slidenum">
              <a:rPr lang="sl-SI" smtClean="0"/>
              <a:t>12</a:t>
            </a:fld>
            <a:endParaRPr lang="sl-SI"/>
          </a:p>
        </p:txBody>
      </p:sp>
      <p:pic>
        <p:nvPicPr>
          <p:cNvPr id="5" name="Picture 4" descr="A screen shot of a computer&#10;&#10;Description automatically generated">
            <a:extLst>
              <a:ext uri="{FF2B5EF4-FFF2-40B4-BE49-F238E27FC236}">
                <a16:creationId xmlns:a16="http://schemas.microsoft.com/office/drawing/2014/main" id="{9C72B888-A8EA-176D-4C4E-E34FCFB05A4A}"/>
              </a:ext>
            </a:extLst>
          </p:cNvPr>
          <p:cNvPicPr>
            <a:picLocks noChangeAspect="1"/>
          </p:cNvPicPr>
          <p:nvPr/>
        </p:nvPicPr>
        <p:blipFill>
          <a:blip r:embed="rId2"/>
          <a:stretch>
            <a:fillRect/>
          </a:stretch>
        </p:blipFill>
        <p:spPr>
          <a:xfrm>
            <a:off x="1689691" y="146511"/>
            <a:ext cx="8630977" cy="5603619"/>
          </a:xfrm>
          <a:prstGeom prst="rect">
            <a:avLst/>
          </a:prstGeom>
        </p:spPr>
      </p:pic>
    </p:spTree>
    <p:extLst>
      <p:ext uri="{BB962C8B-B14F-4D97-AF65-F5344CB8AC3E}">
        <p14:creationId xmlns:p14="http://schemas.microsoft.com/office/powerpoint/2010/main" val="2195367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A picture containing text, screenshot, number, calendar&#10;&#10;Description automatically generated">
            <a:extLst>
              <a:ext uri="{FF2B5EF4-FFF2-40B4-BE49-F238E27FC236}">
                <a16:creationId xmlns:a16="http://schemas.microsoft.com/office/drawing/2014/main" id="{C7AC89E0-58E7-51A9-A0C6-D987A040FBB5}"/>
              </a:ext>
            </a:extLst>
          </p:cNvPr>
          <p:cNvPicPr>
            <a:picLocks noChangeAspect="1"/>
          </p:cNvPicPr>
          <p:nvPr/>
        </p:nvPicPr>
        <p:blipFill>
          <a:blip r:embed="rId2"/>
          <a:stretch>
            <a:fillRect/>
          </a:stretch>
        </p:blipFill>
        <p:spPr>
          <a:xfrm>
            <a:off x="643467" y="743628"/>
            <a:ext cx="10905066" cy="5370742"/>
          </a:xfrm>
          <a:prstGeom prst="rect">
            <a:avLst/>
          </a:prstGeom>
        </p:spPr>
      </p:pic>
      <p:sp>
        <p:nvSpPr>
          <p:cNvPr id="4" name="Slide Number Placeholder 3">
            <a:extLst>
              <a:ext uri="{FF2B5EF4-FFF2-40B4-BE49-F238E27FC236}">
                <a16:creationId xmlns:a16="http://schemas.microsoft.com/office/drawing/2014/main" id="{576408EE-519C-9B32-5106-CBF9A096230E}"/>
              </a:ext>
            </a:extLst>
          </p:cNvPr>
          <p:cNvSpPr>
            <a:spLocks noGrp="1"/>
          </p:cNvSpPr>
          <p:nvPr>
            <p:ph type="sldNum" idx="4294967295"/>
          </p:nvPr>
        </p:nvSpPr>
        <p:spPr>
          <a:xfrm>
            <a:off x="8610600" y="6356350"/>
            <a:ext cx="2743200" cy="365125"/>
          </a:xfrm>
        </p:spPr>
        <p:txBody>
          <a:bodyPr>
            <a:normAutofit/>
          </a:bodyPr>
          <a:lstStyle/>
          <a:p>
            <a:pPr marL="0" lvl="0" indent="0" rtl="0">
              <a:spcBef>
                <a:spcPts val="0"/>
              </a:spcBef>
              <a:spcAft>
                <a:spcPts val="600"/>
              </a:spcAft>
              <a:buNone/>
            </a:pPr>
            <a:fld id="{00000000-1234-1234-1234-123412341234}" type="slidenum">
              <a:rPr lang="en-US" smtClean="0"/>
              <a:pPr marL="0" lvl="0" indent="0" rtl="0">
                <a:spcBef>
                  <a:spcPts val="0"/>
                </a:spcBef>
                <a:spcAft>
                  <a:spcPts val="600"/>
                </a:spcAft>
                <a:buNone/>
              </a:pPr>
              <a:t>13</a:t>
            </a:fld>
            <a:endParaRPr lang="en-US"/>
          </a:p>
        </p:txBody>
      </p:sp>
    </p:spTree>
    <p:extLst>
      <p:ext uri="{BB962C8B-B14F-4D97-AF65-F5344CB8AC3E}">
        <p14:creationId xmlns:p14="http://schemas.microsoft.com/office/powerpoint/2010/main" val="257353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2658233" y="1254897"/>
            <a:ext cx="6010557" cy="4247090"/>
            <a:chOff x="1512309" y="530195"/>
            <a:chExt cx="8014076" cy="5662787"/>
          </a:xfrm>
        </p:grpSpPr>
        <p:grpSp>
          <p:nvGrpSpPr>
            <p:cNvPr id="6" name="Group 5"/>
            <p:cNvGrpSpPr/>
            <p:nvPr/>
          </p:nvGrpSpPr>
          <p:grpSpPr>
            <a:xfrm>
              <a:off x="1512309" y="530195"/>
              <a:ext cx="8014076" cy="5662787"/>
              <a:chOff x="3415924" y="1095461"/>
              <a:chExt cx="6257925" cy="4600575"/>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5924" y="1095461"/>
                <a:ext cx="6257925" cy="4600575"/>
              </a:xfrm>
              <a:prstGeom prst="rect">
                <a:avLst/>
              </a:prstGeom>
            </p:spPr>
          </p:pic>
          <p:sp>
            <p:nvSpPr>
              <p:cNvPr id="3" name="10-Point Star 2"/>
              <p:cNvSpPr/>
              <p:nvPr/>
            </p:nvSpPr>
            <p:spPr>
              <a:xfrm>
                <a:off x="3747445" y="1095461"/>
                <a:ext cx="1600713" cy="1196838"/>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100">
                    <a:latin typeface="Liberation Sans" panose="020B0604020202020204" pitchFamily="34" charset="0"/>
                  </a:rPr>
                  <a:t>23.748</a:t>
                </a:r>
              </a:p>
              <a:p>
                <a:pPr algn="r"/>
                <a:r>
                  <a:rPr lang="en-US" sz="2100">
                    <a:latin typeface="Liberation Sans" panose="020B0604020202020204" pitchFamily="34" charset="0"/>
                  </a:rPr>
                  <a:t>12.15%</a:t>
                </a:r>
                <a:endParaRPr lang="en-US" sz="2400">
                  <a:latin typeface="Liberation Sans" panose="020B0604020202020204" pitchFamily="34" charset="0"/>
                </a:endParaRPr>
              </a:p>
            </p:txBody>
          </p:sp>
          <p:sp>
            <p:nvSpPr>
              <p:cNvPr id="5" name="10-Point Star 4"/>
              <p:cNvSpPr/>
              <p:nvPr/>
            </p:nvSpPr>
            <p:spPr>
              <a:xfrm>
                <a:off x="8511938" y="1731763"/>
                <a:ext cx="616656" cy="446171"/>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l-SI" sz="2400">
                    <a:latin typeface="Liberation Sans" panose="020B0604020202020204" pitchFamily="34" charset="0"/>
                  </a:rPr>
                  <a:t>341</a:t>
                </a:r>
                <a:endParaRPr lang="en-US" sz="2400">
                  <a:latin typeface="Liberation Sans" panose="020B0604020202020204" pitchFamily="34" charset="0"/>
                </a:endParaRPr>
              </a:p>
            </p:txBody>
          </p:sp>
        </p:grpSp>
        <p:sp>
          <p:nvSpPr>
            <p:cNvPr id="4" name="Rounded Rectangle 3"/>
            <p:cNvSpPr/>
            <p:nvPr/>
          </p:nvSpPr>
          <p:spPr>
            <a:xfrm>
              <a:off x="4156364" y="4231178"/>
              <a:ext cx="2768138" cy="24938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098" name="Picture 2" descr="https://tekmovanja.acm.si/sites/tekmovanja.acm.si/files/styles/slika_novice/public/field/image/pisek-logo.png?itok=vMPLZj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6083" y="3117619"/>
              <a:ext cx="1028700" cy="123825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a:extLst>
              <a:ext uri="{FF2B5EF4-FFF2-40B4-BE49-F238E27FC236}">
                <a16:creationId xmlns:a16="http://schemas.microsoft.com/office/drawing/2014/main" id="{81CCBFFB-492B-F742-9621-60F0324AD1C0}"/>
              </a:ext>
            </a:extLst>
          </p:cNvPr>
          <p:cNvSpPr>
            <a:spLocks noGrp="1"/>
          </p:cNvSpPr>
          <p:nvPr>
            <p:ph type="sldNum" sz="quarter" idx="12"/>
          </p:nvPr>
        </p:nvSpPr>
        <p:spPr/>
        <p:txBody>
          <a:bodyPr/>
          <a:lstStyle/>
          <a:p>
            <a:pPr>
              <a:defRPr/>
            </a:pPr>
            <a:fld id="{F72B91BF-D082-4547-96BF-C3FD424838C6}" type="slidenum">
              <a:rPr lang="en-US" smtClean="0"/>
              <a:pPr>
                <a:defRPr/>
              </a:pPr>
              <a:t>14</a:t>
            </a:fld>
            <a:endParaRPr lang="en-US"/>
          </a:p>
        </p:txBody>
      </p:sp>
      <p:sp>
        <p:nvSpPr>
          <p:cNvPr id="10" name="10-Point Star 2">
            <a:extLst>
              <a:ext uri="{FF2B5EF4-FFF2-40B4-BE49-F238E27FC236}">
                <a16:creationId xmlns:a16="http://schemas.microsoft.com/office/drawing/2014/main" id="{9FF9B237-B18C-5F09-2C62-7F417D3BCDC1}"/>
              </a:ext>
            </a:extLst>
          </p:cNvPr>
          <p:cNvSpPr/>
          <p:nvPr/>
        </p:nvSpPr>
        <p:spPr>
          <a:xfrm>
            <a:off x="4910606" y="2048253"/>
            <a:ext cx="1537439" cy="1104879"/>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a:latin typeface="Liberation Sans" panose="020B0604020202020204" pitchFamily="34" charset="0"/>
              </a:rPr>
              <a:t>3.892</a:t>
            </a:r>
          </a:p>
          <a:p>
            <a:pPr algn="ctr"/>
            <a:r>
              <a:rPr lang="en-US" sz="2100">
                <a:latin typeface="Liberation Sans" panose="020B0604020202020204" pitchFamily="34" charset="0"/>
              </a:rPr>
              <a:t>1.9%</a:t>
            </a:r>
            <a:endParaRPr lang="en-US" sz="2400">
              <a:latin typeface="Liberation Sans" panose="020B0604020202020204" pitchFamily="34" charset="0"/>
            </a:endParaRPr>
          </a:p>
        </p:txBody>
      </p:sp>
      <p:sp>
        <p:nvSpPr>
          <p:cNvPr id="11" name="Title 1">
            <a:extLst>
              <a:ext uri="{FF2B5EF4-FFF2-40B4-BE49-F238E27FC236}">
                <a16:creationId xmlns:a16="http://schemas.microsoft.com/office/drawing/2014/main" id="{CAE588A2-6C2C-D3B5-D314-D76F288204BD}"/>
              </a:ext>
            </a:extLst>
          </p:cNvPr>
          <p:cNvSpPr txBox="1">
            <a:spLocks/>
          </p:cNvSpPr>
          <p:nvPr/>
        </p:nvSpPr>
        <p:spPr>
          <a:xfrm>
            <a:off x="838200" y="556995"/>
            <a:ext cx="10515600" cy="113369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5200"/>
              <a:t>ACM Pišek - OŠ</a:t>
            </a:r>
            <a:endParaRPr lang="en-US" sz="5200"/>
          </a:p>
        </p:txBody>
      </p:sp>
    </p:spTree>
    <p:extLst>
      <p:ext uri="{BB962C8B-B14F-4D97-AF65-F5344CB8AC3E}">
        <p14:creationId xmlns:p14="http://schemas.microsoft.com/office/powerpoint/2010/main" val="2579691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53400" y="1128094"/>
            <a:ext cx="3434180" cy="1415270"/>
          </a:xfrm>
        </p:spPr>
        <p:txBody>
          <a:bodyPr anchor="t">
            <a:normAutofit/>
          </a:bodyPr>
          <a:lstStyle/>
          <a:p>
            <a:r>
              <a:rPr lang="sl-SI" sz="3200"/>
              <a:t>Kaj je Pišek</a:t>
            </a:r>
            <a:endParaRPr lang="en-US" sz="3200"/>
          </a:p>
        </p:txBody>
      </p:sp>
      <p:sp>
        <p:nvSpPr>
          <p:cNvPr id="51" name="Rectangle 50">
            <a:extLst>
              <a:ext uri="{FF2B5EF4-FFF2-40B4-BE49-F238E27FC236}">
                <a16:creationId xmlns:a16="http://schemas.microsoft.com/office/drawing/2014/main" id="{7ED7575E-88D2-B771-681D-46A7E55415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76457"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descr="A yellow duck with a magnifying glass and text&#10;&#10;Description automatically generated">
            <a:extLst>
              <a:ext uri="{FF2B5EF4-FFF2-40B4-BE49-F238E27FC236}">
                <a16:creationId xmlns:a16="http://schemas.microsoft.com/office/drawing/2014/main" id="{7610CCE4-87B9-25A3-F0EE-8B367B7B0629}"/>
              </a:ext>
            </a:extLst>
          </p:cNvPr>
          <p:cNvPicPr>
            <a:picLocks noChangeAspect="1"/>
          </p:cNvPicPr>
          <p:nvPr/>
        </p:nvPicPr>
        <p:blipFill>
          <a:blip r:embed="rId2"/>
          <a:stretch>
            <a:fillRect/>
          </a:stretch>
        </p:blipFill>
        <p:spPr>
          <a:xfrm>
            <a:off x="457568" y="440689"/>
            <a:ext cx="6221895" cy="5366385"/>
          </a:xfrm>
          <a:prstGeom prst="rect">
            <a:avLst/>
          </a:prstGeom>
        </p:spPr>
      </p:pic>
      <p:cxnSp>
        <p:nvCxnSpPr>
          <p:cNvPr id="53" name="Straight Connector 52">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Slide Number Placeholder 4">
            <a:extLst>
              <a:ext uri="{FF2B5EF4-FFF2-40B4-BE49-F238E27FC236}">
                <a16:creationId xmlns:a16="http://schemas.microsoft.com/office/drawing/2014/main" id="{EE4883F1-EA35-4245-9969-1BDABA043F73}"/>
              </a:ext>
            </a:extLst>
          </p:cNvPr>
          <p:cNvSpPr>
            <a:spLocks noGrp="1"/>
          </p:cNvSpPr>
          <p:nvPr>
            <p:ph type="sldNum" sz="quarter" idx="12"/>
          </p:nvPr>
        </p:nvSpPr>
        <p:spPr>
          <a:xfrm>
            <a:off x="8610600" y="6356350"/>
            <a:ext cx="2743200" cy="365125"/>
          </a:xfrm>
        </p:spPr>
        <p:txBody>
          <a:bodyPr>
            <a:normAutofit/>
          </a:bodyPr>
          <a:lstStyle/>
          <a:p>
            <a:pPr>
              <a:spcAft>
                <a:spcPts val="600"/>
              </a:spcAft>
              <a:defRPr/>
            </a:pPr>
            <a:fld id="{3000C197-78CF-194A-807E-2280367F8D64}" type="slidenum">
              <a:rPr lang="en-US"/>
              <a:pPr>
                <a:spcAft>
                  <a:spcPts val="600"/>
                </a:spcAft>
                <a:defRPr/>
              </a:pPr>
              <a:t>15</a:t>
            </a:fld>
            <a:endParaRPr lang="en-US"/>
          </a:p>
        </p:txBody>
      </p:sp>
      <p:graphicFrame>
        <p:nvGraphicFramePr>
          <p:cNvPr id="6" name="Content Placeholder 3">
            <a:extLst>
              <a:ext uri="{FF2B5EF4-FFF2-40B4-BE49-F238E27FC236}">
                <a16:creationId xmlns:a16="http://schemas.microsoft.com/office/drawing/2014/main" id="{87C30286-7878-4363-AB34-A5BC12A60333}"/>
              </a:ext>
            </a:extLst>
          </p:cNvPr>
          <p:cNvGraphicFramePr>
            <a:graphicFrameLocks noGrp="1"/>
          </p:cNvGraphicFramePr>
          <p:nvPr>
            <p:ph idx="1"/>
            <p:extLst>
              <p:ext uri="{D42A27DB-BD31-4B8C-83A1-F6EECF244321}">
                <p14:modId xmlns:p14="http://schemas.microsoft.com/office/powerpoint/2010/main" val="1327226108"/>
              </p:ext>
            </p:extLst>
          </p:nvPr>
        </p:nvGraphicFramePr>
        <p:xfrm>
          <a:off x="8153400" y="2107935"/>
          <a:ext cx="3434180" cy="35990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3129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3" name="Freeform: Shape 12">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F11E13-7983-6547-96E5-811EAEE616A1}"/>
              </a:ext>
            </a:extLst>
          </p:cNvPr>
          <p:cNvPicPr>
            <a:picLocks noChangeAspect="1"/>
          </p:cNvPicPr>
          <p:nvPr/>
        </p:nvPicPr>
        <p:blipFill>
          <a:blip r:embed="rId2"/>
          <a:stretch>
            <a:fillRect/>
          </a:stretch>
        </p:blipFill>
        <p:spPr>
          <a:xfrm>
            <a:off x="205971" y="165001"/>
            <a:ext cx="5684058" cy="3200891"/>
          </a:xfrm>
          <a:prstGeom prst="rect">
            <a:avLst/>
          </a:prstGeom>
          <a:ln>
            <a:noFill/>
          </a:ln>
        </p:spPr>
      </p:pic>
      <p:sp>
        <p:nvSpPr>
          <p:cNvPr id="3" name="Slide Number Placeholder 2">
            <a:extLst>
              <a:ext uri="{FF2B5EF4-FFF2-40B4-BE49-F238E27FC236}">
                <a16:creationId xmlns:a16="http://schemas.microsoft.com/office/drawing/2014/main" id="{0F4354DE-0FFA-A94A-B886-F5E76E44CF26}"/>
              </a:ext>
            </a:extLst>
          </p:cNvPr>
          <p:cNvSpPr>
            <a:spLocks noGrp="1"/>
          </p:cNvSpPr>
          <p:nvPr>
            <p:ph type="sldNum" sz="quarter" idx="12"/>
          </p:nvPr>
        </p:nvSpPr>
        <p:spPr>
          <a:xfrm>
            <a:off x="8805333" y="6356350"/>
            <a:ext cx="2743200" cy="365125"/>
          </a:xfrm>
        </p:spPr>
        <p:txBody>
          <a:bodyPr>
            <a:normAutofit/>
          </a:bodyPr>
          <a:lstStyle/>
          <a:p>
            <a:pPr>
              <a:spcAft>
                <a:spcPts val="600"/>
              </a:spcAft>
              <a:defRPr/>
            </a:pPr>
            <a:fld id="{F72B91BF-D082-4547-96BF-C3FD424838C6}" type="slidenum">
              <a:rPr lang="en-US" smtClean="0"/>
              <a:pPr>
                <a:spcAft>
                  <a:spcPts val="600"/>
                </a:spcAft>
                <a:defRPr/>
              </a:pPr>
              <a:t>16</a:t>
            </a:fld>
            <a:endParaRPr lang="en-US"/>
          </a:p>
        </p:txBody>
      </p:sp>
      <p:pic>
        <p:nvPicPr>
          <p:cNvPr id="2" name="Picture 1" descr="A screenshot of a computer&#10;&#10;Description automatically generated">
            <a:extLst>
              <a:ext uri="{FF2B5EF4-FFF2-40B4-BE49-F238E27FC236}">
                <a16:creationId xmlns:a16="http://schemas.microsoft.com/office/drawing/2014/main" id="{D72DA1BA-820B-FE25-5884-5F4EAA33DFB3}"/>
              </a:ext>
            </a:extLst>
          </p:cNvPr>
          <p:cNvPicPr>
            <a:picLocks noChangeAspect="1"/>
          </p:cNvPicPr>
          <p:nvPr/>
        </p:nvPicPr>
        <p:blipFill>
          <a:blip r:embed="rId3"/>
          <a:stretch>
            <a:fillRect/>
          </a:stretch>
        </p:blipFill>
        <p:spPr>
          <a:xfrm>
            <a:off x="6833191" y="499143"/>
            <a:ext cx="4231758" cy="3307899"/>
          </a:xfrm>
          <a:prstGeom prst="rect">
            <a:avLst/>
          </a:prstGeom>
        </p:spPr>
      </p:pic>
      <p:pic>
        <p:nvPicPr>
          <p:cNvPr id="4" name="Picture 3" descr="A white background with black text&#10;&#10;Description automatically generated">
            <a:extLst>
              <a:ext uri="{FF2B5EF4-FFF2-40B4-BE49-F238E27FC236}">
                <a16:creationId xmlns:a16="http://schemas.microsoft.com/office/drawing/2014/main" id="{A51F7A97-3B36-196B-0662-E2227EB2C7AC}"/>
              </a:ext>
            </a:extLst>
          </p:cNvPr>
          <p:cNvPicPr>
            <a:picLocks noChangeAspect="1"/>
          </p:cNvPicPr>
          <p:nvPr/>
        </p:nvPicPr>
        <p:blipFill>
          <a:blip r:embed="rId4"/>
          <a:stretch>
            <a:fillRect/>
          </a:stretch>
        </p:blipFill>
        <p:spPr>
          <a:xfrm>
            <a:off x="1277680" y="3771158"/>
            <a:ext cx="4470990" cy="1583961"/>
          </a:xfrm>
          <a:prstGeom prst="rect">
            <a:avLst/>
          </a:prstGeom>
        </p:spPr>
      </p:pic>
      <p:pic>
        <p:nvPicPr>
          <p:cNvPr id="7" name="Picture 6" descr="A white background with black text&#10;&#10;Description automatically generated">
            <a:extLst>
              <a:ext uri="{FF2B5EF4-FFF2-40B4-BE49-F238E27FC236}">
                <a16:creationId xmlns:a16="http://schemas.microsoft.com/office/drawing/2014/main" id="{C36C7F97-439E-CA37-D10E-5C7F52436391}"/>
              </a:ext>
            </a:extLst>
          </p:cNvPr>
          <p:cNvPicPr>
            <a:picLocks noChangeAspect="1"/>
          </p:cNvPicPr>
          <p:nvPr/>
        </p:nvPicPr>
        <p:blipFill>
          <a:blip r:embed="rId5"/>
          <a:stretch>
            <a:fillRect/>
          </a:stretch>
        </p:blipFill>
        <p:spPr>
          <a:xfrm>
            <a:off x="6598388" y="4128558"/>
            <a:ext cx="3620386" cy="2406455"/>
          </a:xfrm>
          <a:prstGeom prst="rect">
            <a:avLst/>
          </a:prstGeom>
        </p:spPr>
      </p:pic>
    </p:spTree>
    <p:extLst>
      <p:ext uri="{BB962C8B-B14F-4D97-AF65-F5344CB8AC3E}">
        <p14:creationId xmlns:p14="http://schemas.microsoft.com/office/powerpoint/2010/main" val="1798229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59BD-2F4D-AA45-8A89-4007EAF1405E}"/>
              </a:ext>
            </a:extLst>
          </p:cNvPr>
          <p:cNvSpPr>
            <a:spLocks noGrp="1"/>
          </p:cNvSpPr>
          <p:nvPr>
            <p:ph type="title"/>
          </p:nvPr>
        </p:nvSpPr>
        <p:spPr/>
        <p:txBody>
          <a:bodyPr/>
          <a:lstStyle/>
          <a:p>
            <a:r>
              <a:rPr lang="en-GB"/>
              <a:t>ACM </a:t>
            </a:r>
            <a:r>
              <a:rPr lang="en-GB" err="1"/>
              <a:t>Pišek</a:t>
            </a:r>
            <a:r>
              <a:rPr lang="en-GB"/>
              <a:t> - </a:t>
            </a:r>
            <a:r>
              <a:rPr lang="en-GB" err="1"/>
              <a:t>Koncepti-kategorije</a:t>
            </a:r>
            <a:endParaRPr lang="en-GB"/>
          </a:p>
        </p:txBody>
      </p:sp>
      <p:sp>
        <p:nvSpPr>
          <p:cNvPr id="4" name="Slide Number Placeholder 3">
            <a:extLst>
              <a:ext uri="{FF2B5EF4-FFF2-40B4-BE49-F238E27FC236}">
                <a16:creationId xmlns:a16="http://schemas.microsoft.com/office/drawing/2014/main" id="{3750D736-F5FF-5540-ABA2-5880EE3C1ACC}"/>
              </a:ext>
            </a:extLst>
          </p:cNvPr>
          <p:cNvSpPr>
            <a:spLocks noGrp="1"/>
          </p:cNvSpPr>
          <p:nvPr>
            <p:ph type="sldNum" sz="quarter" idx="12"/>
          </p:nvPr>
        </p:nvSpPr>
        <p:spPr/>
        <p:txBody>
          <a:bodyPr/>
          <a:lstStyle/>
          <a:p>
            <a:pPr>
              <a:defRPr/>
            </a:pPr>
            <a:fld id="{406287B2-604E-C044-9522-0FBD2A1CF670}" type="slidenum">
              <a:rPr lang="en-US" smtClean="0"/>
              <a:pPr>
                <a:defRPr/>
              </a:pPr>
              <a:t>17</a:t>
            </a:fld>
            <a:endParaRPr lang="en-US"/>
          </a:p>
        </p:txBody>
      </p:sp>
      <p:graphicFrame>
        <p:nvGraphicFramePr>
          <p:cNvPr id="9" name="Content Placeholder 8">
            <a:extLst>
              <a:ext uri="{FF2B5EF4-FFF2-40B4-BE49-F238E27FC236}">
                <a16:creationId xmlns:a16="http://schemas.microsoft.com/office/drawing/2014/main" id="{505D6FA1-78D7-CE7B-BE80-93C6D0C20BAB}"/>
              </a:ext>
            </a:extLst>
          </p:cNvPr>
          <p:cNvGraphicFramePr>
            <a:graphicFrameLocks noGrp="1"/>
          </p:cNvGraphicFramePr>
          <p:nvPr>
            <p:ph sz="half" idx="1"/>
          </p:nvPr>
        </p:nvGraphicFramePr>
        <p:xfrm>
          <a:off x="895350" y="2401094"/>
          <a:ext cx="5067300" cy="3200400"/>
        </p:xfrm>
        <a:graphic>
          <a:graphicData uri="http://schemas.openxmlformats.org/drawingml/2006/table">
            <a:tbl>
              <a:tblPr/>
              <a:tblGrid>
                <a:gridCol w="1520190">
                  <a:extLst>
                    <a:ext uri="{9D8B030D-6E8A-4147-A177-3AD203B41FA5}">
                      <a16:colId xmlns:a16="http://schemas.microsoft.com/office/drawing/2014/main" val="3502015268"/>
                    </a:ext>
                  </a:extLst>
                </a:gridCol>
                <a:gridCol w="2026920">
                  <a:extLst>
                    <a:ext uri="{9D8B030D-6E8A-4147-A177-3AD203B41FA5}">
                      <a16:colId xmlns:a16="http://schemas.microsoft.com/office/drawing/2014/main" val="255985800"/>
                    </a:ext>
                  </a:extLst>
                </a:gridCol>
                <a:gridCol w="1520190">
                  <a:extLst>
                    <a:ext uri="{9D8B030D-6E8A-4147-A177-3AD203B41FA5}">
                      <a16:colId xmlns:a16="http://schemas.microsoft.com/office/drawing/2014/main" val="3777119851"/>
                    </a:ext>
                  </a:extLst>
                </a:gridCol>
              </a:tblGrid>
              <a:tr h="0">
                <a:tc>
                  <a:txBody>
                    <a:bodyPr/>
                    <a:lstStyle/>
                    <a:p>
                      <a:pPr algn="l"/>
                      <a:r>
                        <a:rPr lang="en-GB">
                          <a:effectLst/>
                        </a:rPr>
                        <a:t>4. do 6. razred OŠ – začetniki</a:t>
                      </a: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err="1">
                          <a:effectLst/>
                        </a:rPr>
                        <a:t>Koncepti</a:t>
                      </a:r>
                      <a:endParaRPr lang="en-GB">
                        <a:effectLst/>
                      </a:endParaRP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67835251"/>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a:effectLst/>
                        </a:rPr>
                        <a:t>Zaporedje ukazov</a:t>
                      </a:r>
                    </a:p>
                    <a:p>
                      <a:pPr>
                        <a:buFont typeface="Arial" panose="020B0604020202020204" pitchFamily="34" charset="0"/>
                        <a:buChar char="•"/>
                      </a:pPr>
                      <a:r>
                        <a:rPr lang="en-GB">
                          <a:effectLst/>
                        </a:rPr>
                        <a:t>Enojne zanke</a:t>
                      </a:r>
                    </a:p>
                    <a:p>
                      <a:pPr>
                        <a:buFont typeface="Arial" panose="020B0604020202020204" pitchFamily="34" charset="0"/>
                        <a:buChar char="•"/>
                      </a:pPr>
                      <a:r>
                        <a:rPr lang="en-GB">
                          <a:effectLst/>
                        </a:rPr>
                        <a:t>Preprost pogojni stavek</a:t>
                      </a:r>
                    </a:p>
                    <a:p>
                      <a:pPr>
                        <a:buFont typeface="Arial" panose="020B0604020202020204" pitchFamily="34" charset="0"/>
                        <a:buChar char="•"/>
                      </a:pPr>
                      <a:r>
                        <a:rPr lang="en-GB">
                          <a:effectLst/>
                        </a:rPr>
                        <a:t>Senzorji (osnovna raba)</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2"/>
                        </a:rPr>
                        <a:t>Naloge za pripravo</a:t>
                      </a:r>
                      <a:br>
                        <a:rPr lang="en-GB"/>
                      </a:br>
                      <a:r>
                        <a:rPr lang="en-GB">
                          <a:solidFill>
                            <a:srgbClr val="1A96D4"/>
                          </a:solidFill>
                          <a:effectLst/>
                          <a:hlinkClick r:id="rId3"/>
                        </a:rPr>
                        <a:t>3. poskusno tekmovanje</a:t>
                      </a:r>
                      <a:br>
                        <a:rPr lang="en-GB"/>
                      </a:br>
                      <a:r>
                        <a:rPr lang="en-GB">
                          <a:solidFill>
                            <a:srgbClr val="1A96D4"/>
                          </a:solidFill>
                          <a:effectLst/>
                          <a:hlinkClick r:id="rId4"/>
                        </a:rPr>
                        <a:t>1. šolsko tekmovanje</a:t>
                      </a:r>
                      <a:br>
                        <a:rPr lang="en-GB"/>
                      </a:br>
                      <a:r>
                        <a:rPr lang="en-GB">
                          <a:solidFill>
                            <a:srgbClr val="1A96D4"/>
                          </a:solidFill>
                          <a:effectLst/>
                          <a:hlinkClick r:id="rId5"/>
                        </a:rPr>
                        <a:t>1. šolsko tekmovanje (ITA)</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8538468"/>
                  </a:ext>
                </a:extLst>
              </a:tr>
            </a:tbl>
          </a:graphicData>
        </a:graphic>
      </p:graphicFrame>
      <p:graphicFrame>
        <p:nvGraphicFramePr>
          <p:cNvPr id="12" name="Content Placeholder 11">
            <a:extLst>
              <a:ext uri="{FF2B5EF4-FFF2-40B4-BE49-F238E27FC236}">
                <a16:creationId xmlns:a16="http://schemas.microsoft.com/office/drawing/2014/main" id="{1F409ADF-B3FD-4365-1C1B-81C2319DC76F}"/>
              </a:ext>
            </a:extLst>
          </p:cNvPr>
          <p:cNvGraphicFramePr>
            <a:graphicFrameLocks noGrp="1"/>
          </p:cNvGraphicFramePr>
          <p:nvPr>
            <p:ph sz="half" idx="2"/>
          </p:nvPr>
        </p:nvGraphicFramePr>
        <p:xfrm>
          <a:off x="6229350" y="2401094"/>
          <a:ext cx="5067300" cy="3200400"/>
        </p:xfrm>
        <a:graphic>
          <a:graphicData uri="http://schemas.openxmlformats.org/drawingml/2006/table">
            <a:tbl>
              <a:tblPr/>
              <a:tblGrid>
                <a:gridCol w="1520190">
                  <a:extLst>
                    <a:ext uri="{9D8B030D-6E8A-4147-A177-3AD203B41FA5}">
                      <a16:colId xmlns:a16="http://schemas.microsoft.com/office/drawing/2014/main" val="719391596"/>
                    </a:ext>
                  </a:extLst>
                </a:gridCol>
                <a:gridCol w="2026920">
                  <a:extLst>
                    <a:ext uri="{9D8B030D-6E8A-4147-A177-3AD203B41FA5}">
                      <a16:colId xmlns:a16="http://schemas.microsoft.com/office/drawing/2014/main" val="3028688410"/>
                    </a:ext>
                  </a:extLst>
                </a:gridCol>
                <a:gridCol w="1520190">
                  <a:extLst>
                    <a:ext uri="{9D8B030D-6E8A-4147-A177-3AD203B41FA5}">
                      <a16:colId xmlns:a16="http://schemas.microsoft.com/office/drawing/2014/main" val="493028588"/>
                    </a:ext>
                  </a:extLst>
                </a:gridCol>
              </a:tblGrid>
              <a:tr h="0">
                <a:tc>
                  <a:txBody>
                    <a:bodyPr/>
                    <a:lstStyle/>
                    <a:p>
                      <a:pPr algn="l"/>
                      <a:r>
                        <a:rPr lang="en-GB">
                          <a:effectLst/>
                        </a:rPr>
                        <a:t>4. do 6. razred OŠ – napredni</a:t>
                      </a: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a:effectLst/>
                        </a:rPr>
                        <a:t>Koncepti</a:t>
                      </a: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19185167"/>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a:effectLst/>
                        </a:rPr>
                        <a:t>Zaporedje ukazov</a:t>
                      </a:r>
                    </a:p>
                    <a:p>
                      <a:pPr>
                        <a:buFont typeface="Arial" panose="020B0604020202020204" pitchFamily="34" charset="0"/>
                        <a:buChar char="•"/>
                      </a:pPr>
                      <a:r>
                        <a:rPr lang="en-GB">
                          <a:effectLst/>
                        </a:rPr>
                        <a:t>Enojne in dvojne zanke</a:t>
                      </a:r>
                    </a:p>
                    <a:p>
                      <a:pPr>
                        <a:buFont typeface="Arial" panose="020B0604020202020204" pitchFamily="34" charset="0"/>
                        <a:buChar char="•"/>
                      </a:pPr>
                      <a:r>
                        <a:rPr lang="en-GB">
                          <a:effectLst/>
                        </a:rPr>
                        <a:t>Pogojni stavek (tudi izvajanje zanke dokler ni nek pogoj izpolnjen)</a:t>
                      </a:r>
                    </a:p>
                    <a:p>
                      <a:pPr>
                        <a:buFont typeface="Arial" panose="020B0604020202020204" pitchFamily="34" charset="0"/>
                        <a:buChar char="•"/>
                      </a:pPr>
                      <a:r>
                        <a:rPr lang="en-GB">
                          <a:effectLst/>
                        </a:rPr>
                        <a:t>Branje podatkov</a:t>
                      </a:r>
                    </a:p>
                    <a:p>
                      <a:pPr>
                        <a:buFont typeface="Arial" panose="020B0604020202020204" pitchFamily="34" charset="0"/>
                        <a:buChar char="•"/>
                      </a:pPr>
                      <a:r>
                        <a:rPr lang="en-GB">
                          <a:effectLst/>
                        </a:rPr>
                        <a:t>Senzorji</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6"/>
                        </a:rPr>
                        <a:t>Naloge za pripravo</a:t>
                      </a:r>
                      <a:br>
                        <a:rPr lang="en-GB"/>
                      </a:br>
                      <a:r>
                        <a:rPr lang="en-GB">
                          <a:solidFill>
                            <a:srgbClr val="1A96D4"/>
                          </a:solidFill>
                          <a:effectLst/>
                          <a:hlinkClick r:id="rId7"/>
                        </a:rPr>
                        <a:t>3. poskusno tekmovanje</a:t>
                      </a:r>
                      <a:br>
                        <a:rPr lang="en-GB"/>
                      </a:br>
                      <a:r>
                        <a:rPr lang="en-GB">
                          <a:solidFill>
                            <a:srgbClr val="1A96D4"/>
                          </a:solidFill>
                          <a:effectLst/>
                          <a:hlinkClick r:id="rId8"/>
                        </a:rPr>
                        <a:t>1. šolsko tekmovanje</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14690917"/>
                  </a:ext>
                </a:extLst>
              </a:tr>
            </a:tbl>
          </a:graphicData>
        </a:graphic>
      </p:graphicFrame>
    </p:spTree>
    <p:extLst>
      <p:ext uri="{BB962C8B-B14F-4D97-AF65-F5344CB8AC3E}">
        <p14:creationId xmlns:p14="http://schemas.microsoft.com/office/powerpoint/2010/main" val="162968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59BD-2F4D-AA45-8A89-4007EAF1405E}"/>
              </a:ext>
            </a:extLst>
          </p:cNvPr>
          <p:cNvSpPr>
            <a:spLocks noGrp="1"/>
          </p:cNvSpPr>
          <p:nvPr>
            <p:ph type="title"/>
          </p:nvPr>
        </p:nvSpPr>
        <p:spPr/>
        <p:txBody>
          <a:bodyPr/>
          <a:lstStyle/>
          <a:p>
            <a:r>
              <a:rPr lang="en-GB"/>
              <a:t>ACM </a:t>
            </a:r>
            <a:r>
              <a:rPr lang="en-GB" err="1"/>
              <a:t>Pišek</a:t>
            </a:r>
            <a:r>
              <a:rPr lang="en-GB"/>
              <a:t> - </a:t>
            </a:r>
            <a:r>
              <a:rPr lang="en-GB" err="1"/>
              <a:t>Koncepti-kategorije</a:t>
            </a:r>
            <a:endParaRPr lang="en-GB"/>
          </a:p>
        </p:txBody>
      </p:sp>
      <p:sp>
        <p:nvSpPr>
          <p:cNvPr id="4" name="Slide Number Placeholder 3">
            <a:extLst>
              <a:ext uri="{FF2B5EF4-FFF2-40B4-BE49-F238E27FC236}">
                <a16:creationId xmlns:a16="http://schemas.microsoft.com/office/drawing/2014/main" id="{3750D736-F5FF-5540-ABA2-5880EE3C1ACC}"/>
              </a:ext>
            </a:extLst>
          </p:cNvPr>
          <p:cNvSpPr>
            <a:spLocks noGrp="1"/>
          </p:cNvSpPr>
          <p:nvPr>
            <p:ph type="sldNum" sz="quarter" idx="12"/>
          </p:nvPr>
        </p:nvSpPr>
        <p:spPr/>
        <p:txBody>
          <a:bodyPr/>
          <a:lstStyle/>
          <a:p>
            <a:pPr>
              <a:defRPr/>
            </a:pPr>
            <a:fld id="{406287B2-604E-C044-9522-0FBD2A1CF670}" type="slidenum">
              <a:rPr lang="en-US" smtClean="0"/>
              <a:pPr>
                <a:defRPr/>
              </a:pPr>
              <a:t>18</a:t>
            </a:fld>
            <a:endParaRPr lang="en-US"/>
          </a:p>
        </p:txBody>
      </p:sp>
      <p:graphicFrame>
        <p:nvGraphicFramePr>
          <p:cNvPr id="13" name="Table 12">
            <a:extLst>
              <a:ext uri="{FF2B5EF4-FFF2-40B4-BE49-F238E27FC236}">
                <a16:creationId xmlns:a16="http://schemas.microsoft.com/office/drawing/2014/main" id="{4E966723-2C02-2506-B7D5-1DD9FA4ABCC5}"/>
              </a:ext>
            </a:extLst>
          </p:cNvPr>
          <p:cNvGraphicFramePr>
            <a:graphicFrameLocks noGrp="1"/>
          </p:cNvGraphicFramePr>
          <p:nvPr>
            <p:extLst>
              <p:ext uri="{D42A27DB-BD31-4B8C-83A1-F6EECF244321}">
                <p14:modId xmlns:p14="http://schemas.microsoft.com/office/powerpoint/2010/main" val="2595200465"/>
              </p:ext>
            </p:extLst>
          </p:nvPr>
        </p:nvGraphicFramePr>
        <p:xfrm>
          <a:off x="744242" y="1897938"/>
          <a:ext cx="5067300" cy="3474720"/>
        </p:xfrm>
        <a:graphic>
          <a:graphicData uri="http://schemas.openxmlformats.org/drawingml/2006/table">
            <a:tbl>
              <a:tblPr/>
              <a:tblGrid>
                <a:gridCol w="1520190">
                  <a:extLst>
                    <a:ext uri="{9D8B030D-6E8A-4147-A177-3AD203B41FA5}">
                      <a16:colId xmlns:a16="http://schemas.microsoft.com/office/drawing/2014/main" val="2340690870"/>
                    </a:ext>
                  </a:extLst>
                </a:gridCol>
                <a:gridCol w="2026920">
                  <a:extLst>
                    <a:ext uri="{9D8B030D-6E8A-4147-A177-3AD203B41FA5}">
                      <a16:colId xmlns:a16="http://schemas.microsoft.com/office/drawing/2014/main" val="1198709550"/>
                    </a:ext>
                  </a:extLst>
                </a:gridCol>
                <a:gridCol w="1520190">
                  <a:extLst>
                    <a:ext uri="{9D8B030D-6E8A-4147-A177-3AD203B41FA5}">
                      <a16:colId xmlns:a16="http://schemas.microsoft.com/office/drawing/2014/main" val="619430397"/>
                    </a:ext>
                  </a:extLst>
                </a:gridCol>
              </a:tblGrid>
              <a:tr h="0">
                <a:tc>
                  <a:txBody>
                    <a:bodyPr/>
                    <a:lstStyle/>
                    <a:p>
                      <a:pPr algn="l"/>
                      <a:r>
                        <a:rPr lang="en-GB">
                          <a:effectLst/>
                        </a:rPr>
                        <a:t>7. do 9. </a:t>
                      </a:r>
                      <a:r>
                        <a:rPr lang="en-GB" err="1">
                          <a:effectLst/>
                        </a:rPr>
                        <a:t>razred</a:t>
                      </a:r>
                      <a:r>
                        <a:rPr lang="en-GB">
                          <a:effectLst/>
                        </a:rPr>
                        <a:t> OŠ – </a:t>
                      </a:r>
                      <a:r>
                        <a:rPr lang="en-GB" err="1">
                          <a:effectLst/>
                        </a:rPr>
                        <a:t>začetniki</a:t>
                      </a:r>
                      <a:endParaRPr lang="en-GB">
                        <a:effectLst/>
                      </a:endParaRP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a:effectLst/>
                        </a:rPr>
                        <a:t>Koncepti</a:t>
                      </a: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947977495"/>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err="1">
                          <a:effectLst/>
                        </a:rPr>
                        <a:t>Zaporedje</a:t>
                      </a:r>
                      <a:r>
                        <a:rPr lang="en-GB">
                          <a:effectLst/>
                        </a:rPr>
                        <a:t> </a:t>
                      </a:r>
                      <a:r>
                        <a:rPr lang="en-GB" err="1">
                          <a:effectLst/>
                        </a:rPr>
                        <a:t>ukazov</a:t>
                      </a:r>
                      <a:endParaRPr lang="en-GB">
                        <a:effectLst/>
                      </a:endParaRPr>
                    </a:p>
                    <a:p>
                      <a:pPr>
                        <a:buFont typeface="Arial" panose="020B0604020202020204" pitchFamily="34" charset="0"/>
                        <a:buChar char="•"/>
                      </a:pPr>
                      <a:r>
                        <a:rPr lang="en-GB" err="1">
                          <a:effectLst/>
                        </a:rPr>
                        <a:t>Enojne</a:t>
                      </a:r>
                      <a:r>
                        <a:rPr lang="en-GB">
                          <a:effectLst/>
                        </a:rPr>
                        <a:t> in </a:t>
                      </a:r>
                      <a:r>
                        <a:rPr lang="en-GB" err="1">
                          <a:effectLst/>
                        </a:rPr>
                        <a:t>dvojne</a:t>
                      </a:r>
                      <a:r>
                        <a:rPr lang="en-GB">
                          <a:effectLst/>
                        </a:rPr>
                        <a:t> </a:t>
                      </a:r>
                      <a:r>
                        <a:rPr lang="en-GB" err="1">
                          <a:effectLst/>
                        </a:rPr>
                        <a:t>zanke</a:t>
                      </a:r>
                      <a:endParaRPr lang="en-GB">
                        <a:effectLst/>
                      </a:endParaRPr>
                    </a:p>
                    <a:p>
                      <a:pPr>
                        <a:buFont typeface="Arial" panose="020B0604020202020204" pitchFamily="34" charset="0"/>
                        <a:buChar char="•"/>
                      </a:pPr>
                      <a:r>
                        <a:rPr lang="en-GB" err="1">
                          <a:effectLst/>
                        </a:rPr>
                        <a:t>Pogojni</a:t>
                      </a:r>
                      <a:r>
                        <a:rPr lang="en-GB">
                          <a:effectLst/>
                        </a:rPr>
                        <a:t> </a:t>
                      </a:r>
                      <a:r>
                        <a:rPr lang="en-GB" err="1">
                          <a:effectLst/>
                        </a:rPr>
                        <a:t>stavek</a:t>
                      </a:r>
                      <a:r>
                        <a:rPr lang="en-GB">
                          <a:effectLst/>
                        </a:rPr>
                        <a:t> (</a:t>
                      </a:r>
                      <a:r>
                        <a:rPr lang="en-GB" err="1">
                          <a:effectLst/>
                        </a:rPr>
                        <a:t>tudi</a:t>
                      </a:r>
                      <a:r>
                        <a:rPr lang="en-GB">
                          <a:effectLst/>
                        </a:rPr>
                        <a:t> </a:t>
                      </a:r>
                      <a:r>
                        <a:rPr lang="en-GB" err="1">
                          <a:effectLst/>
                        </a:rPr>
                        <a:t>izvajanje</a:t>
                      </a:r>
                      <a:r>
                        <a:rPr lang="en-GB">
                          <a:effectLst/>
                        </a:rPr>
                        <a:t> </a:t>
                      </a:r>
                      <a:r>
                        <a:rPr lang="en-GB" err="1">
                          <a:effectLst/>
                        </a:rPr>
                        <a:t>zanke</a:t>
                      </a:r>
                      <a:r>
                        <a:rPr lang="en-GB">
                          <a:effectLst/>
                        </a:rPr>
                        <a:t> </a:t>
                      </a:r>
                      <a:r>
                        <a:rPr lang="en-GB" err="1">
                          <a:effectLst/>
                        </a:rPr>
                        <a:t>dokler</a:t>
                      </a:r>
                      <a:r>
                        <a:rPr lang="en-GB">
                          <a:effectLst/>
                        </a:rPr>
                        <a:t> </a:t>
                      </a:r>
                      <a:r>
                        <a:rPr lang="en-GB" err="1">
                          <a:effectLst/>
                        </a:rPr>
                        <a:t>ni</a:t>
                      </a:r>
                      <a:r>
                        <a:rPr lang="en-GB">
                          <a:effectLst/>
                        </a:rPr>
                        <a:t> nek </a:t>
                      </a:r>
                      <a:r>
                        <a:rPr lang="en-GB" err="1">
                          <a:effectLst/>
                        </a:rPr>
                        <a:t>pogoj</a:t>
                      </a:r>
                      <a:r>
                        <a:rPr lang="en-GB">
                          <a:effectLst/>
                        </a:rPr>
                        <a:t> </a:t>
                      </a:r>
                      <a:r>
                        <a:rPr lang="en-GB" err="1">
                          <a:effectLst/>
                        </a:rPr>
                        <a:t>izpolnjen</a:t>
                      </a:r>
                      <a:r>
                        <a:rPr lang="en-GB">
                          <a:effectLst/>
                        </a:rPr>
                        <a:t>)</a:t>
                      </a:r>
                    </a:p>
                    <a:p>
                      <a:pPr>
                        <a:buFont typeface="Arial" panose="020B0604020202020204" pitchFamily="34" charset="0"/>
                        <a:buChar char="•"/>
                      </a:pPr>
                      <a:r>
                        <a:rPr lang="en-GB" err="1">
                          <a:effectLst/>
                        </a:rPr>
                        <a:t>Spremenljivke</a:t>
                      </a:r>
                      <a:endParaRPr lang="en-GB">
                        <a:effectLst/>
                      </a:endParaRPr>
                    </a:p>
                    <a:p>
                      <a:pPr>
                        <a:buFont typeface="Arial" panose="020B0604020202020204" pitchFamily="34" charset="0"/>
                        <a:buChar char="•"/>
                      </a:pPr>
                      <a:r>
                        <a:rPr lang="en-GB" err="1">
                          <a:effectLst/>
                        </a:rPr>
                        <a:t>Branje</a:t>
                      </a:r>
                      <a:r>
                        <a:rPr lang="en-GB">
                          <a:effectLst/>
                        </a:rPr>
                        <a:t> </a:t>
                      </a:r>
                      <a:r>
                        <a:rPr lang="en-GB" err="1">
                          <a:effectLst/>
                        </a:rPr>
                        <a:t>podatkov</a:t>
                      </a:r>
                      <a:endParaRPr lang="en-GB">
                        <a:effectLst/>
                      </a:endParaRPr>
                    </a:p>
                    <a:p>
                      <a:pPr>
                        <a:buFont typeface="Arial" panose="020B0604020202020204" pitchFamily="34" charset="0"/>
                        <a:buChar char="•"/>
                      </a:pPr>
                      <a:r>
                        <a:rPr lang="en-GB" err="1">
                          <a:effectLst/>
                        </a:rPr>
                        <a:t>Sestavljanje</a:t>
                      </a:r>
                      <a:r>
                        <a:rPr lang="en-GB">
                          <a:effectLst/>
                        </a:rPr>
                        <a:t> </a:t>
                      </a:r>
                      <a:r>
                        <a:rPr lang="en-GB" err="1">
                          <a:effectLst/>
                        </a:rPr>
                        <a:t>nizov</a:t>
                      </a:r>
                      <a:endParaRPr lang="en-GB">
                        <a:effectLst/>
                      </a:endParaRP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2"/>
                        </a:rPr>
                        <a:t>Naloge za pripravo</a:t>
                      </a:r>
                      <a:br>
                        <a:rPr lang="en-GB"/>
                      </a:br>
                      <a:r>
                        <a:rPr lang="en-GB">
                          <a:solidFill>
                            <a:srgbClr val="1A96D4"/>
                          </a:solidFill>
                          <a:effectLst/>
                          <a:hlinkClick r:id="rId3"/>
                        </a:rPr>
                        <a:t>3. poskusno tekmovanje</a:t>
                      </a:r>
                      <a:br>
                        <a:rPr lang="en-GB"/>
                      </a:br>
                      <a:r>
                        <a:rPr lang="en-GB">
                          <a:solidFill>
                            <a:srgbClr val="1A96D4"/>
                          </a:solidFill>
                          <a:effectLst/>
                          <a:hlinkClick r:id="rId4"/>
                        </a:rPr>
                        <a:t>1. šolsko tekmovanje</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612538695"/>
                  </a:ext>
                </a:extLst>
              </a:tr>
            </a:tbl>
          </a:graphicData>
        </a:graphic>
      </p:graphicFrame>
      <p:graphicFrame>
        <p:nvGraphicFramePr>
          <p:cNvPr id="14" name="Table 13">
            <a:extLst>
              <a:ext uri="{FF2B5EF4-FFF2-40B4-BE49-F238E27FC236}">
                <a16:creationId xmlns:a16="http://schemas.microsoft.com/office/drawing/2014/main" id="{FCE5EA0D-11DE-D361-F3A0-846B3E4F9F58}"/>
              </a:ext>
            </a:extLst>
          </p:cNvPr>
          <p:cNvGraphicFramePr>
            <a:graphicFrameLocks noGrp="1"/>
          </p:cNvGraphicFramePr>
          <p:nvPr>
            <p:extLst>
              <p:ext uri="{D42A27DB-BD31-4B8C-83A1-F6EECF244321}">
                <p14:modId xmlns:p14="http://schemas.microsoft.com/office/powerpoint/2010/main" val="3035620301"/>
              </p:ext>
            </p:extLst>
          </p:nvPr>
        </p:nvGraphicFramePr>
        <p:xfrm>
          <a:off x="6286500" y="1623618"/>
          <a:ext cx="5067300" cy="4023360"/>
        </p:xfrm>
        <a:graphic>
          <a:graphicData uri="http://schemas.openxmlformats.org/drawingml/2006/table">
            <a:tbl>
              <a:tblPr/>
              <a:tblGrid>
                <a:gridCol w="1520190">
                  <a:extLst>
                    <a:ext uri="{9D8B030D-6E8A-4147-A177-3AD203B41FA5}">
                      <a16:colId xmlns:a16="http://schemas.microsoft.com/office/drawing/2014/main" val="1367247010"/>
                    </a:ext>
                  </a:extLst>
                </a:gridCol>
                <a:gridCol w="2026920">
                  <a:extLst>
                    <a:ext uri="{9D8B030D-6E8A-4147-A177-3AD203B41FA5}">
                      <a16:colId xmlns:a16="http://schemas.microsoft.com/office/drawing/2014/main" val="1829024079"/>
                    </a:ext>
                  </a:extLst>
                </a:gridCol>
                <a:gridCol w="1520190">
                  <a:extLst>
                    <a:ext uri="{9D8B030D-6E8A-4147-A177-3AD203B41FA5}">
                      <a16:colId xmlns:a16="http://schemas.microsoft.com/office/drawing/2014/main" val="3033104414"/>
                    </a:ext>
                  </a:extLst>
                </a:gridCol>
              </a:tblGrid>
              <a:tr h="0">
                <a:tc>
                  <a:txBody>
                    <a:bodyPr/>
                    <a:lstStyle/>
                    <a:p>
                      <a:pPr algn="l"/>
                      <a:r>
                        <a:rPr lang="en-GB">
                          <a:effectLst/>
                        </a:rPr>
                        <a:t>7. do 9. razred OŠ – napredni</a:t>
                      </a: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err="1">
                          <a:effectLst/>
                        </a:rPr>
                        <a:t>Koncepti</a:t>
                      </a:r>
                      <a:endParaRPr lang="en-GB">
                        <a:effectLst/>
                      </a:endParaRP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3761386281"/>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a:effectLst/>
                        </a:rPr>
                        <a:t>Zaporedje ukazov</a:t>
                      </a:r>
                    </a:p>
                    <a:p>
                      <a:pPr>
                        <a:buFont typeface="Arial" panose="020B0604020202020204" pitchFamily="34" charset="0"/>
                        <a:buChar char="•"/>
                      </a:pPr>
                      <a:r>
                        <a:rPr lang="en-GB">
                          <a:effectLst/>
                        </a:rPr>
                        <a:t>Enojne in dvojne zanke</a:t>
                      </a:r>
                    </a:p>
                    <a:p>
                      <a:pPr>
                        <a:buFont typeface="Arial" panose="020B0604020202020204" pitchFamily="34" charset="0"/>
                        <a:buChar char="•"/>
                      </a:pPr>
                      <a:r>
                        <a:rPr lang="en-GB">
                          <a:effectLst/>
                        </a:rPr>
                        <a:t>Pogojni stavek (tudi izvajanje zanke dokler ni nek pogoj izpolnjen)</a:t>
                      </a:r>
                    </a:p>
                    <a:p>
                      <a:pPr>
                        <a:buFont typeface="Arial" panose="020B0604020202020204" pitchFamily="34" charset="0"/>
                        <a:buChar char="•"/>
                      </a:pPr>
                      <a:r>
                        <a:rPr lang="en-GB">
                          <a:effectLst/>
                        </a:rPr>
                        <a:t>Spremenljivke</a:t>
                      </a:r>
                    </a:p>
                    <a:p>
                      <a:pPr>
                        <a:buFont typeface="Arial" panose="020B0604020202020204" pitchFamily="34" charset="0"/>
                        <a:buChar char="•"/>
                      </a:pPr>
                      <a:r>
                        <a:rPr lang="en-GB">
                          <a:effectLst/>
                        </a:rPr>
                        <a:t>Branje podatkov</a:t>
                      </a:r>
                    </a:p>
                    <a:p>
                      <a:pPr>
                        <a:buFont typeface="Arial" panose="020B0604020202020204" pitchFamily="34" charset="0"/>
                        <a:buChar char="•"/>
                      </a:pPr>
                      <a:r>
                        <a:rPr lang="en-GB">
                          <a:effectLst/>
                        </a:rPr>
                        <a:t>Sestavljanje nizov</a:t>
                      </a:r>
                    </a:p>
                    <a:p>
                      <a:pPr>
                        <a:buFont typeface="Arial" panose="020B0604020202020204" pitchFamily="34" charset="0"/>
                        <a:buChar char="•"/>
                      </a:pPr>
                      <a:r>
                        <a:rPr lang="en-GB">
                          <a:effectLst/>
                        </a:rPr>
                        <a:t>Funkcije (osnovna raba)</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5"/>
                        </a:rPr>
                        <a:t>Naloge za pripravo</a:t>
                      </a:r>
                      <a:br>
                        <a:rPr lang="en-GB"/>
                      </a:br>
                      <a:r>
                        <a:rPr lang="en-GB">
                          <a:solidFill>
                            <a:srgbClr val="1A96D4"/>
                          </a:solidFill>
                          <a:effectLst/>
                          <a:hlinkClick r:id="rId6"/>
                        </a:rPr>
                        <a:t>3. poskusno tekmovanje</a:t>
                      </a:r>
                      <a:br>
                        <a:rPr lang="en-GB"/>
                      </a:br>
                      <a:r>
                        <a:rPr lang="en-GB">
                          <a:solidFill>
                            <a:srgbClr val="1A96D4"/>
                          </a:solidFill>
                          <a:effectLst/>
                          <a:hlinkClick r:id="rId7"/>
                        </a:rPr>
                        <a:t>1. šolsko tekmovanje</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66364314"/>
                  </a:ext>
                </a:extLst>
              </a:tr>
            </a:tbl>
          </a:graphicData>
        </a:graphic>
      </p:graphicFrame>
    </p:spTree>
    <p:extLst>
      <p:ext uri="{BB962C8B-B14F-4D97-AF65-F5344CB8AC3E}">
        <p14:creationId xmlns:p14="http://schemas.microsoft.com/office/powerpoint/2010/main" val="3443175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0936" y="639520"/>
            <a:ext cx="3429000" cy="1719072"/>
          </a:xfrm>
        </p:spPr>
        <p:txBody>
          <a:bodyPr anchor="b">
            <a:normAutofit/>
          </a:bodyPr>
          <a:lstStyle/>
          <a:p>
            <a:r>
              <a:rPr lang="en-GB" sz="2600">
                <a:cs typeface="Calibri Light"/>
              </a:rPr>
              <a:t>Računalniško mišljenje</a:t>
            </a:r>
            <a:endParaRPr lang="en-US" sz="2600"/>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30936" y="2807208"/>
            <a:ext cx="3429000" cy="3410712"/>
          </a:xfrm>
        </p:spPr>
        <p:txBody>
          <a:bodyPr vert="horz" lIns="91440" tIns="45720" rIns="91440" bIns="45720" rtlCol="0" anchor="t">
            <a:normAutofit/>
          </a:bodyPr>
          <a:lstStyle/>
          <a:p>
            <a:pPr marL="0" indent="0">
              <a:buNone/>
            </a:pPr>
            <a:endParaRPr lang="en-US" sz="2200"/>
          </a:p>
          <a:p>
            <a:pPr marL="0" indent="0">
              <a:buNone/>
            </a:pPr>
            <a:r>
              <a:rPr lang="sl-SI" sz="2200"/>
              <a:t>Ena ključnih spretnosti 21. stoletja </a:t>
            </a:r>
            <a:endParaRPr lang="en-US" sz="2200"/>
          </a:p>
          <a:p>
            <a:pPr marL="0" indent="0">
              <a:buNone/>
            </a:pPr>
            <a:endParaRPr lang="en-US" sz="2200"/>
          </a:p>
          <a:p>
            <a:pPr marL="0" indent="0">
              <a:buNone/>
            </a:pPr>
            <a:r>
              <a:rPr lang="en-US" sz="2200"/>
              <a:t>O</a:t>
            </a:r>
            <a:r>
              <a:rPr lang="sl-SI" sz="2200"/>
              <a:t>b bok osnovnim učnim spretnostim branja, pisanja in računanja</a:t>
            </a:r>
            <a:endParaRPr lang="en-US" sz="2200"/>
          </a:p>
        </p:txBody>
      </p:sp>
      <p:pic>
        <p:nvPicPr>
          <p:cNvPr id="6" name="Picture 2" descr="The four cornerstones of computational thinking (BBC, 2018). | Download  Scientific Diagram">
            <a:extLst>
              <a:ext uri="{FF2B5EF4-FFF2-40B4-BE49-F238E27FC236}">
                <a16:creationId xmlns:a16="http://schemas.microsoft.com/office/drawing/2014/main" id="{A902411E-1F39-C974-EF33-79A87195D2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54296" y="779697"/>
            <a:ext cx="6903720" cy="529860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AE32E862-ADA8-8B71-496D-132D33957949}"/>
              </a:ext>
            </a:extLst>
          </p:cNvPr>
          <p:cNvSpPr txBox="1">
            <a:spLocks/>
          </p:cNvSpPr>
          <p:nvPr/>
        </p:nvSpPr>
        <p:spPr>
          <a:xfrm>
            <a:off x="2547938" y="112714"/>
            <a:ext cx="7561262" cy="720725"/>
          </a:xfrm>
          <a:prstGeom prst="rect">
            <a:avLst/>
          </a:prstGeom>
        </p:spPr>
        <p:txBody>
          <a:bodyPr vert="horz" wrap="square"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a:p>
        </p:txBody>
      </p:sp>
    </p:spTree>
    <p:extLst>
      <p:ext uri="{BB962C8B-B14F-4D97-AF65-F5344CB8AC3E}">
        <p14:creationId xmlns:p14="http://schemas.microsoft.com/office/powerpoint/2010/main" val="70922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D59BD-2F4D-AA45-8A89-4007EAF1405E}"/>
              </a:ext>
            </a:extLst>
          </p:cNvPr>
          <p:cNvSpPr>
            <a:spLocks noGrp="1"/>
          </p:cNvSpPr>
          <p:nvPr>
            <p:ph type="title"/>
          </p:nvPr>
        </p:nvSpPr>
        <p:spPr/>
        <p:txBody>
          <a:bodyPr/>
          <a:lstStyle/>
          <a:p>
            <a:r>
              <a:rPr lang="en-GB"/>
              <a:t>ACM </a:t>
            </a:r>
            <a:r>
              <a:rPr lang="en-GB" err="1"/>
              <a:t>Pišek</a:t>
            </a:r>
            <a:r>
              <a:rPr lang="en-GB"/>
              <a:t> - </a:t>
            </a:r>
            <a:r>
              <a:rPr lang="en-GB" err="1"/>
              <a:t>Koncepti-kategorije</a:t>
            </a:r>
            <a:endParaRPr lang="en-GB"/>
          </a:p>
        </p:txBody>
      </p:sp>
      <p:sp>
        <p:nvSpPr>
          <p:cNvPr id="4" name="Slide Number Placeholder 3">
            <a:extLst>
              <a:ext uri="{FF2B5EF4-FFF2-40B4-BE49-F238E27FC236}">
                <a16:creationId xmlns:a16="http://schemas.microsoft.com/office/drawing/2014/main" id="{3750D736-F5FF-5540-ABA2-5880EE3C1ACC}"/>
              </a:ext>
            </a:extLst>
          </p:cNvPr>
          <p:cNvSpPr>
            <a:spLocks noGrp="1"/>
          </p:cNvSpPr>
          <p:nvPr>
            <p:ph type="sldNum" sz="quarter" idx="12"/>
          </p:nvPr>
        </p:nvSpPr>
        <p:spPr/>
        <p:txBody>
          <a:bodyPr/>
          <a:lstStyle/>
          <a:p>
            <a:pPr>
              <a:defRPr/>
            </a:pPr>
            <a:fld id="{406287B2-604E-C044-9522-0FBD2A1CF670}" type="slidenum">
              <a:rPr lang="en-US" smtClean="0"/>
              <a:pPr>
                <a:defRPr/>
              </a:pPr>
              <a:t>19</a:t>
            </a:fld>
            <a:endParaRPr lang="en-US"/>
          </a:p>
        </p:txBody>
      </p:sp>
      <p:graphicFrame>
        <p:nvGraphicFramePr>
          <p:cNvPr id="5" name="Table 4">
            <a:extLst>
              <a:ext uri="{FF2B5EF4-FFF2-40B4-BE49-F238E27FC236}">
                <a16:creationId xmlns:a16="http://schemas.microsoft.com/office/drawing/2014/main" id="{3274BF63-8502-BF48-1175-D232D04CF26A}"/>
              </a:ext>
            </a:extLst>
          </p:cNvPr>
          <p:cNvGraphicFramePr>
            <a:graphicFrameLocks noGrp="1"/>
          </p:cNvGraphicFramePr>
          <p:nvPr>
            <p:extLst>
              <p:ext uri="{D42A27DB-BD31-4B8C-83A1-F6EECF244321}">
                <p14:modId xmlns:p14="http://schemas.microsoft.com/office/powerpoint/2010/main" val="2994431462"/>
              </p:ext>
            </p:extLst>
          </p:nvPr>
        </p:nvGraphicFramePr>
        <p:xfrm>
          <a:off x="1160112" y="2169954"/>
          <a:ext cx="5067300" cy="3200400"/>
        </p:xfrm>
        <a:graphic>
          <a:graphicData uri="http://schemas.openxmlformats.org/drawingml/2006/table">
            <a:tbl>
              <a:tblPr/>
              <a:tblGrid>
                <a:gridCol w="1520190">
                  <a:extLst>
                    <a:ext uri="{9D8B030D-6E8A-4147-A177-3AD203B41FA5}">
                      <a16:colId xmlns:a16="http://schemas.microsoft.com/office/drawing/2014/main" val="1907138321"/>
                    </a:ext>
                  </a:extLst>
                </a:gridCol>
                <a:gridCol w="2026920">
                  <a:extLst>
                    <a:ext uri="{9D8B030D-6E8A-4147-A177-3AD203B41FA5}">
                      <a16:colId xmlns:a16="http://schemas.microsoft.com/office/drawing/2014/main" val="1198234190"/>
                    </a:ext>
                  </a:extLst>
                </a:gridCol>
                <a:gridCol w="1520190">
                  <a:extLst>
                    <a:ext uri="{9D8B030D-6E8A-4147-A177-3AD203B41FA5}">
                      <a16:colId xmlns:a16="http://schemas.microsoft.com/office/drawing/2014/main" val="4210009612"/>
                    </a:ext>
                  </a:extLst>
                </a:gridCol>
              </a:tblGrid>
              <a:tr h="0">
                <a:tc>
                  <a:txBody>
                    <a:bodyPr/>
                    <a:lstStyle/>
                    <a:p>
                      <a:pPr algn="l"/>
                      <a:r>
                        <a:rPr lang="en-GB">
                          <a:effectLst/>
                        </a:rPr>
                        <a:t>SŠ – začetniki</a:t>
                      </a: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a:effectLst/>
                        </a:rPr>
                        <a:t>Koncepti</a:t>
                      </a: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056092163"/>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a:effectLst/>
                        </a:rPr>
                        <a:t>Zaporedje ukazov</a:t>
                      </a:r>
                    </a:p>
                    <a:p>
                      <a:pPr>
                        <a:buFont typeface="Arial" panose="020B0604020202020204" pitchFamily="34" charset="0"/>
                        <a:buChar char="•"/>
                      </a:pPr>
                      <a:r>
                        <a:rPr lang="en-GB">
                          <a:effectLst/>
                        </a:rPr>
                        <a:t>Enojne in dvojne zanke</a:t>
                      </a:r>
                    </a:p>
                    <a:p>
                      <a:pPr>
                        <a:buFont typeface="Arial" panose="020B0604020202020204" pitchFamily="34" charset="0"/>
                        <a:buChar char="•"/>
                      </a:pPr>
                      <a:r>
                        <a:rPr lang="en-GB">
                          <a:effectLst/>
                        </a:rPr>
                        <a:t>Pogojni stavek</a:t>
                      </a:r>
                    </a:p>
                    <a:p>
                      <a:pPr>
                        <a:buFont typeface="Arial" panose="020B0604020202020204" pitchFamily="34" charset="0"/>
                        <a:buChar char="•"/>
                      </a:pPr>
                      <a:r>
                        <a:rPr lang="en-GB">
                          <a:effectLst/>
                        </a:rPr>
                        <a:t>Spremenljivke</a:t>
                      </a:r>
                    </a:p>
                    <a:p>
                      <a:pPr>
                        <a:buFont typeface="Arial" panose="020B0604020202020204" pitchFamily="34" charset="0"/>
                        <a:buChar char="•"/>
                      </a:pPr>
                      <a:r>
                        <a:rPr lang="en-GB">
                          <a:effectLst/>
                        </a:rPr>
                        <a:t>Branje podatkov</a:t>
                      </a:r>
                    </a:p>
                    <a:p>
                      <a:pPr>
                        <a:buFont typeface="Arial" panose="020B0604020202020204" pitchFamily="34" charset="0"/>
                        <a:buChar char="•"/>
                      </a:pPr>
                      <a:r>
                        <a:rPr lang="en-GB">
                          <a:effectLst/>
                        </a:rPr>
                        <a:t>Nizi</a:t>
                      </a:r>
                    </a:p>
                    <a:p>
                      <a:pPr>
                        <a:buFont typeface="Arial" panose="020B0604020202020204" pitchFamily="34" charset="0"/>
                        <a:buChar char="•"/>
                      </a:pPr>
                      <a:r>
                        <a:rPr lang="en-GB">
                          <a:effectLst/>
                        </a:rPr>
                        <a:t>Tabele</a:t>
                      </a:r>
                    </a:p>
                    <a:p>
                      <a:pPr>
                        <a:buFont typeface="Arial" panose="020B0604020202020204" pitchFamily="34" charset="0"/>
                        <a:buChar char="•"/>
                      </a:pPr>
                      <a:r>
                        <a:rPr lang="en-GB">
                          <a:effectLst/>
                        </a:rPr>
                        <a:t>Funkcije (osnovna raba)</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2"/>
                        </a:rPr>
                        <a:t>Naloge za pripravo</a:t>
                      </a:r>
                      <a:br>
                        <a:rPr lang="en-GB"/>
                      </a:br>
                      <a:r>
                        <a:rPr lang="en-GB">
                          <a:solidFill>
                            <a:srgbClr val="1A96D4"/>
                          </a:solidFill>
                          <a:effectLst/>
                          <a:hlinkClick r:id="rId3"/>
                        </a:rPr>
                        <a:t>3. poskusno tekmovanje</a:t>
                      </a:r>
                      <a:br>
                        <a:rPr lang="en-GB"/>
                      </a:br>
                      <a:r>
                        <a:rPr lang="en-GB">
                          <a:solidFill>
                            <a:srgbClr val="1A96D4"/>
                          </a:solidFill>
                          <a:effectLst/>
                          <a:hlinkClick r:id="rId4"/>
                        </a:rPr>
                        <a:t>1. šolsko tekmovanje</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9914847"/>
                  </a:ext>
                </a:extLst>
              </a:tr>
            </a:tbl>
          </a:graphicData>
        </a:graphic>
      </p:graphicFrame>
      <p:graphicFrame>
        <p:nvGraphicFramePr>
          <p:cNvPr id="6" name="Table 5">
            <a:extLst>
              <a:ext uri="{FF2B5EF4-FFF2-40B4-BE49-F238E27FC236}">
                <a16:creationId xmlns:a16="http://schemas.microsoft.com/office/drawing/2014/main" id="{44F2E80C-2373-B49F-8BEF-5739D4670128}"/>
              </a:ext>
            </a:extLst>
          </p:cNvPr>
          <p:cNvGraphicFramePr>
            <a:graphicFrameLocks noGrp="1"/>
          </p:cNvGraphicFramePr>
          <p:nvPr>
            <p:extLst>
              <p:ext uri="{D42A27DB-BD31-4B8C-83A1-F6EECF244321}">
                <p14:modId xmlns:p14="http://schemas.microsoft.com/office/powerpoint/2010/main" val="433789620"/>
              </p:ext>
            </p:extLst>
          </p:nvPr>
        </p:nvGraphicFramePr>
        <p:xfrm>
          <a:off x="6538024" y="2169954"/>
          <a:ext cx="5067300" cy="2926080"/>
        </p:xfrm>
        <a:graphic>
          <a:graphicData uri="http://schemas.openxmlformats.org/drawingml/2006/table">
            <a:tbl>
              <a:tblPr/>
              <a:tblGrid>
                <a:gridCol w="1520190">
                  <a:extLst>
                    <a:ext uri="{9D8B030D-6E8A-4147-A177-3AD203B41FA5}">
                      <a16:colId xmlns:a16="http://schemas.microsoft.com/office/drawing/2014/main" val="3984125292"/>
                    </a:ext>
                  </a:extLst>
                </a:gridCol>
                <a:gridCol w="2026920">
                  <a:extLst>
                    <a:ext uri="{9D8B030D-6E8A-4147-A177-3AD203B41FA5}">
                      <a16:colId xmlns:a16="http://schemas.microsoft.com/office/drawing/2014/main" val="86155855"/>
                    </a:ext>
                  </a:extLst>
                </a:gridCol>
                <a:gridCol w="1520190">
                  <a:extLst>
                    <a:ext uri="{9D8B030D-6E8A-4147-A177-3AD203B41FA5}">
                      <a16:colId xmlns:a16="http://schemas.microsoft.com/office/drawing/2014/main" val="3207246003"/>
                    </a:ext>
                  </a:extLst>
                </a:gridCol>
              </a:tblGrid>
              <a:tr h="0">
                <a:tc>
                  <a:txBody>
                    <a:bodyPr/>
                    <a:lstStyle/>
                    <a:p>
                      <a:pPr algn="l"/>
                      <a:r>
                        <a:rPr lang="en-GB">
                          <a:effectLst/>
                        </a:rPr>
                        <a:t>SŠ – napredni</a:t>
                      </a:r>
                    </a:p>
                  </a:txBody>
                  <a:tcPr anchor="ctr">
                    <a:lnL>
                      <a:noFill/>
                    </a:lnL>
                    <a:lnR>
                      <a:noFill/>
                    </a:lnR>
                    <a:lnT>
                      <a:noFill/>
                    </a:lnT>
                    <a:lnB w="28575" cap="flat" cmpd="sng" algn="ctr">
                      <a:solidFill>
                        <a:srgbClr val="CCCCCC"/>
                      </a:solidFill>
                      <a:prstDash val="solid"/>
                      <a:round/>
                      <a:headEnd type="none" w="med" len="med"/>
                      <a:tailEnd type="none" w="med" len="med"/>
                    </a:lnB>
                    <a:solidFill>
                      <a:srgbClr val="CCCCCC"/>
                    </a:solidFill>
                  </a:tcPr>
                </a:tc>
                <a:tc>
                  <a:txBody>
                    <a:bodyPr/>
                    <a:lstStyle/>
                    <a:p>
                      <a:pPr algn="l"/>
                      <a:r>
                        <a:rPr lang="en-GB">
                          <a:effectLst/>
                        </a:rPr>
                        <a:t>Koncepti</a:t>
                      </a:r>
                    </a:p>
                  </a:txBody>
                  <a:tcPr marL="285750"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tc>
                  <a:txBody>
                    <a:bodyPr/>
                    <a:lstStyle/>
                    <a:p>
                      <a:pPr algn="l"/>
                      <a:r>
                        <a:rPr lang="en-GB">
                          <a:effectLst/>
                        </a:rPr>
                        <a:t>Naloge</a:t>
                      </a:r>
                    </a:p>
                  </a:txBody>
                  <a:tcPr anchor="ctr">
                    <a:lnL>
                      <a:noFill/>
                    </a:lnL>
                    <a:lnR>
                      <a:noFill/>
                    </a:lnR>
                    <a:lnT>
                      <a:noFill/>
                    </a:lnT>
                    <a:lnB w="2857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221435176"/>
                  </a:ext>
                </a:extLst>
              </a:tr>
              <a:tr h="0">
                <a:tc>
                  <a:txBody>
                    <a:bodyPr/>
                    <a:lstStyle/>
                    <a:p>
                      <a:r>
                        <a:rPr lang="en-SI"/>
                        <a:t> </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pPr>
                        <a:buFont typeface="Arial" panose="020B0604020202020204" pitchFamily="34" charset="0"/>
                        <a:buChar char="•"/>
                      </a:pPr>
                      <a:r>
                        <a:rPr lang="en-GB">
                          <a:effectLst/>
                        </a:rPr>
                        <a:t>Zaporedje ukazov</a:t>
                      </a:r>
                    </a:p>
                    <a:p>
                      <a:pPr>
                        <a:buFont typeface="Arial" panose="020B0604020202020204" pitchFamily="34" charset="0"/>
                        <a:buChar char="•"/>
                      </a:pPr>
                      <a:r>
                        <a:rPr lang="en-GB">
                          <a:effectLst/>
                        </a:rPr>
                        <a:t>Enojne in dvojne zanke</a:t>
                      </a:r>
                    </a:p>
                    <a:p>
                      <a:pPr>
                        <a:buFont typeface="Arial" panose="020B0604020202020204" pitchFamily="34" charset="0"/>
                        <a:buChar char="•"/>
                      </a:pPr>
                      <a:r>
                        <a:rPr lang="en-GB">
                          <a:effectLst/>
                        </a:rPr>
                        <a:t>Pogojni stavek</a:t>
                      </a:r>
                    </a:p>
                    <a:p>
                      <a:pPr>
                        <a:buFont typeface="Arial" panose="020B0604020202020204" pitchFamily="34" charset="0"/>
                        <a:buChar char="•"/>
                      </a:pPr>
                      <a:r>
                        <a:rPr lang="en-GB">
                          <a:effectLst/>
                        </a:rPr>
                        <a:t>Spremenljivke</a:t>
                      </a:r>
                    </a:p>
                    <a:p>
                      <a:pPr>
                        <a:buFont typeface="Arial" panose="020B0604020202020204" pitchFamily="34" charset="0"/>
                        <a:buChar char="•"/>
                      </a:pPr>
                      <a:r>
                        <a:rPr lang="en-GB">
                          <a:effectLst/>
                        </a:rPr>
                        <a:t>Branje podatkov</a:t>
                      </a:r>
                    </a:p>
                    <a:p>
                      <a:pPr>
                        <a:buFont typeface="Arial" panose="020B0604020202020204" pitchFamily="34" charset="0"/>
                        <a:buChar char="•"/>
                      </a:pPr>
                      <a:r>
                        <a:rPr lang="en-GB">
                          <a:effectLst/>
                        </a:rPr>
                        <a:t>Nizi</a:t>
                      </a:r>
                    </a:p>
                    <a:p>
                      <a:pPr>
                        <a:buFont typeface="Arial" panose="020B0604020202020204" pitchFamily="34" charset="0"/>
                        <a:buChar char="•"/>
                      </a:pPr>
                      <a:r>
                        <a:rPr lang="en-GB">
                          <a:effectLst/>
                        </a:rPr>
                        <a:t>Tabele</a:t>
                      </a:r>
                    </a:p>
                    <a:p>
                      <a:pPr>
                        <a:buFont typeface="Arial" panose="020B0604020202020204" pitchFamily="34" charset="0"/>
                        <a:buChar char="•"/>
                      </a:pPr>
                      <a:r>
                        <a:rPr lang="en-GB">
                          <a:effectLst/>
                        </a:rPr>
                        <a:t>Funkcije</a:t>
                      </a:r>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tc>
                  <a:txBody>
                    <a:bodyPr/>
                    <a:lstStyle/>
                    <a:p>
                      <a:r>
                        <a:rPr lang="en-GB">
                          <a:solidFill>
                            <a:srgbClr val="1A96D4"/>
                          </a:solidFill>
                          <a:effectLst/>
                          <a:hlinkClick r:id="rId5"/>
                        </a:rPr>
                        <a:t>Naloge za pripravo</a:t>
                      </a:r>
                      <a:br>
                        <a:rPr lang="en-GB"/>
                      </a:br>
                      <a:r>
                        <a:rPr lang="en-GB">
                          <a:solidFill>
                            <a:srgbClr val="1A96D4"/>
                          </a:solidFill>
                          <a:effectLst/>
                          <a:hlinkClick r:id="rId6"/>
                        </a:rPr>
                        <a:t>3. poskusno tekmovanje</a:t>
                      </a:r>
                      <a:br>
                        <a:rPr lang="en-GB"/>
                      </a:br>
                      <a:r>
                        <a:rPr lang="en-GB">
                          <a:solidFill>
                            <a:srgbClr val="1A96D4"/>
                          </a:solidFill>
                          <a:effectLst/>
                          <a:hlinkClick r:id="rId7"/>
                        </a:rPr>
                        <a:t>1. šolsko tekmovanje</a:t>
                      </a:r>
                      <a:endParaRPr lang="en-GB"/>
                    </a:p>
                  </a:txBody>
                  <a:tcPr>
                    <a:lnL>
                      <a:noFill/>
                    </a:lnL>
                    <a:lnR>
                      <a:noFill/>
                    </a:lnR>
                    <a:lnT w="28575"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43072158"/>
                  </a:ext>
                </a:extLst>
              </a:tr>
            </a:tbl>
          </a:graphicData>
        </a:graphic>
      </p:graphicFrame>
    </p:spTree>
    <p:extLst>
      <p:ext uri="{BB962C8B-B14F-4D97-AF65-F5344CB8AC3E}">
        <p14:creationId xmlns:p14="http://schemas.microsoft.com/office/powerpoint/2010/main" val="3807837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D6CD7F-5173-EBB6-258F-878EE891F32D}"/>
              </a:ext>
            </a:extLst>
          </p:cNvPr>
          <p:cNvSpPr>
            <a:spLocks noGrp="1"/>
          </p:cNvSpPr>
          <p:nvPr>
            <p:ph type="title"/>
          </p:nvPr>
        </p:nvSpPr>
        <p:spPr/>
        <p:txBody>
          <a:bodyPr/>
          <a:lstStyle/>
          <a:p>
            <a:r>
              <a:rPr lang="en-US" err="1"/>
              <a:t>Programski</a:t>
            </a:r>
            <a:r>
              <a:rPr lang="en-US"/>
              <a:t> </a:t>
            </a:r>
            <a:r>
              <a:rPr lang="en-US" err="1"/>
              <a:t>svet</a:t>
            </a:r>
            <a:r>
              <a:rPr lang="en-US"/>
              <a:t> in </a:t>
            </a:r>
            <a:r>
              <a:rPr lang="en-US" err="1"/>
              <a:t>sestavljanje</a:t>
            </a:r>
            <a:r>
              <a:rPr lang="en-US"/>
              <a:t> </a:t>
            </a:r>
            <a:r>
              <a:rPr lang="en-US" err="1"/>
              <a:t>nalog</a:t>
            </a:r>
            <a:endParaRPr lang="en-US"/>
          </a:p>
        </p:txBody>
      </p:sp>
      <p:sp>
        <p:nvSpPr>
          <p:cNvPr id="3" name="Content Placeholder 2">
            <a:extLst>
              <a:ext uri="{FF2B5EF4-FFF2-40B4-BE49-F238E27FC236}">
                <a16:creationId xmlns:a16="http://schemas.microsoft.com/office/drawing/2014/main" id="{43805051-9864-6315-89EE-09B7AB19BF58}"/>
              </a:ext>
            </a:extLst>
          </p:cNvPr>
          <p:cNvSpPr>
            <a:spLocks noGrp="1"/>
          </p:cNvSpPr>
          <p:nvPr>
            <p:ph idx="1"/>
          </p:nvPr>
        </p:nvSpPr>
        <p:spPr/>
        <p:txBody>
          <a:bodyPr/>
          <a:lstStyle/>
          <a:p>
            <a:r>
              <a:rPr lang="en-US" err="1"/>
              <a:t>Programski</a:t>
            </a:r>
            <a:r>
              <a:rPr lang="en-US"/>
              <a:t> </a:t>
            </a:r>
            <a:r>
              <a:rPr lang="en-US" err="1"/>
              <a:t>svet</a:t>
            </a:r>
            <a:r>
              <a:rPr lang="en-US"/>
              <a:t> </a:t>
            </a:r>
            <a:r>
              <a:rPr lang="en-US" err="1"/>
              <a:t>tekmovanje</a:t>
            </a:r>
            <a:r>
              <a:rPr lang="en-US"/>
              <a:t> ACM </a:t>
            </a:r>
            <a:r>
              <a:rPr lang="en-US" err="1"/>
              <a:t>Pišek</a:t>
            </a:r>
            <a:r>
              <a:rPr lang="en-US"/>
              <a:t> </a:t>
            </a:r>
            <a:r>
              <a:rPr lang="en-US" err="1"/>
              <a:t>združuje</a:t>
            </a:r>
            <a:r>
              <a:rPr lang="en-US"/>
              <a:t> </a:t>
            </a:r>
            <a:r>
              <a:rPr lang="en-US" err="1"/>
              <a:t>učitelje</a:t>
            </a:r>
            <a:r>
              <a:rPr lang="en-US"/>
              <a:t> </a:t>
            </a:r>
            <a:r>
              <a:rPr lang="en-US" err="1"/>
              <a:t>računalništva</a:t>
            </a:r>
            <a:r>
              <a:rPr lang="en-US"/>
              <a:t> in </a:t>
            </a:r>
            <a:r>
              <a:rPr lang="en-US" err="1"/>
              <a:t>informatike</a:t>
            </a:r>
            <a:r>
              <a:rPr lang="en-US"/>
              <a:t> </a:t>
            </a:r>
            <a:r>
              <a:rPr lang="en-US" err="1"/>
              <a:t>iz</a:t>
            </a:r>
            <a:r>
              <a:rPr lang="en-US"/>
              <a:t> </a:t>
            </a:r>
            <a:r>
              <a:rPr lang="en-US" err="1"/>
              <a:t>osnovnih</a:t>
            </a:r>
            <a:r>
              <a:rPr lang="en-US"/>
              <a:t>, </a:t>
            </a:r>
            <a:r>
              <a:rPr lang="en-US" err="1"/>
              <a:t>srednjih</a:t>
            </a:r>
            <a:r>
              <a:rPr lang="en-US"/>
              <a:t> in </a:t>
            </a:r>
            <a:r>
              <a:rPr lang="en-US" err="1"/>
              <a:t>visokih</a:t>
            </a:r>
            <a:r>
              <a:rPr lang="en-US"/>
              <a:t> </a:t>
            </a:r>
            <a:r>
              <a:rPr lang="en-US" err="1"/>
              <a:t>šol</a:t>
            </a:r>
            <a:r>
              <a:rPr lang="en-US"/>
              <a:t>, pa </a:t>
            </a:r>
            <a:r>
              <a:rPr lang="en-US" err="1"/>
              <a:t>tudi</a:t>
            </a:r>
            <a:r>
              <a:rPr lang="en-US"/>
              <a:t> </a:t>
            </a:r>
            <a:r>
              <a:rPr lang="en-US" err="1"/>
              <a:t>navdušence</a:t>
            </a:r>
            <a:r>
              <a:rPr lang="en-US"/>
              <a:t> </a:t>
            </a:r>
            <a:r>
              <a:rPr lang="en-US" err="1"/>
              <a:t>nad</a:t>
            </a:r>
            <a:r>
              <a:rPr lang="en-US"/>
              <a:t> </a:t>
            </a:r>
            <a:r>
              <a:rPr lang="en-US" err="1"/>
              <a:t>programiranjem</a:t>
            </a:r>
            <a:r>
              <a:rPr lang="en-US"/>
              <a:t> z </a:t>
            </a:r>
            <a:r>
              <a:rPr lang="en-US" err="1"/>
              <a:t>delčki</a:t>
            </a:r>
            <a:r>
              <a:rPr lang="en-US"/>
              <a:t>. </a:t>
            </a:r>
          </a:p>
          <a:p>
            <a:r>
              <a:rPr lang="en-US" err="1"/>
              <a:t>Tekmovanje</a:t>
            </a:r>
            <a:r>
              <a:rPr lang="en-US"/>
              <a:t> je </a:t>
            </a:r>
            <a:r>
              <a:rPr lang="en-US" err="1"/>
              <a:t>namenjeno</a:t>
            </a:r>
            <a:r>
              <a:rPr lang="en-US"/>
              <a:t> </a:t>
            </a:r>
            <a:r>
              <a:rPr lang="en-US" err="1"/>
              <a:t>učencem</a:t>
            </a:r>
            <a:r>
              <a:rPr lang="en-US"/>
              <a:t> 2. in 3. </a:t>
            </a:r>
            <a:r>
              <a:rPr lang="en-US" err="1"/>
              <a:t>triade</a:t>
            </a:r>
            <a:r>
              <a:rPr lang="en-US"/>
              <a:t> </a:t>
            </a:r>
            <a:r>
              <a:rPr lang="en-US" err="1"/>
              <a:t>osnovnih</a:t>
            </a:r>
            <a:r>
              <a:rPr lang="en-US"/>
              <a:t> </a:t>
            </a:r>
            <a:r>
              <a:rPr lang="en-US" err="1"/>
              <a:t>šol</a:t>
            </a:r>
            <a:r>
              <a:rPr lang="en-US"/>
              <a:t> </a:t>
            </a:r>
            <a:r>
              <a:rPr lang="en-US" err="1"/>
              <a:t>ter</a:t>
            </a:r>
            <a:r>
              <a:rPr lang="en-US"/>
              <a:t> </a:t>
            </a:r>
            <a:r>
              <a:rPr lang="en-US" err="1"/>
              <a:t>dijakom</a:t>
            </a:r>
            <a:r>
              <a:rPr lang="en-US"/>
              <a:t> </a:t>
            </a:r>
            <a:r>
              <a:rPr lang="en-US" err="1"/>
              <a:t>srednjih</a:t>
            </a:r>
            <a:r>
              <a:rPr lang="en-US"/>
              <a:t> </a:t>
            </a:r>
            <a:r>
              <a:rPr lang="en-US" err="1"/>
              <a:t>šol</a:t>
            </a:r>
            <a:r>
              <a:rPr lang="en-US"/>
              <a:t>, ki se </a:t>
            </a:r>
            <a:r>
              <a:rPr lang="en-US" err="1"/>
              <a:t>lahko</a:t>
            </a:r>
            <a:r>
              <a:rPr lang="en-US"/>
              <a:t> </a:t>
            </a:r>
            <a:r>
              <a:rPr lang="en-US" err="1"/>
              <a:t>preizkusijo</a:t>
            </a:r>
            <a:r>
              <a:rPr lang="en-US"/>
              <a:t> </a:t>
            </a:r>
          </a:p>
          <a:p>
            <a:pPr lvl="1"/>
            <a:r>
              <a:rPr lang="en-US"/>
              <a:t>v </a:t>
            </a:r>
            <a:r>
              <a:rPr lang="en-US" err="1"/>
              <a:t>osnovni</a:t>
            </a:r>
            <a:r>
              <a:rPr lang="en-US"/>
              <a:t> </a:t>
            </a:r>
            <a:r>
              <a:rPr lang="en-US" err="1"/>
              <a:t>ali</a:t>
            </a:r>
            <a:r>
              <a:rPr lang="en-US"/>
              <a:t> </a:t>
            </a:r>
          </a:p>
          <a:p>
            <a:pPr lvl="1"/>
            <a:r>
              <a:rPr lang="en-US" err="1"/>
              <a:t>napredni</a:t>
            </a:r>
            <a:r>
              <a:rPr lang="en-US"/>
              <a:t> </a:t>
            </a:r>
            <a:r>
              <a:rPr lang="en-US" err="1"/>
              <a:t>kategoriji</a:t>
            </a:r>
            <a:r>
              <a:rPr lang="en-US"/>
              <a:t>.</a:t>
            </a:r>
          </a:p>
        </p:txBody>
      </p:sp>
      <p:sp>
        <p:nvSpPr>
          <p:cNvPr id="4" name="Slide Number Placeholder 3">
            <a:extLst>
              <a:ext uri="{FF2B5EF4-FFF2-40B4-BE49-F238E27FC236}">
                <a16:creationId xmlns:a16="http://schemas.microsoft.com/office/drawing/2014/main" id="{F5287E0E-5B54-642E-2D99-A889AC1E3787}"/>
              </a:ext>
            </a:extLst>
          </p:cNvPr>
          <p:cNvSpPr>
            <a:spLocks noGrp="1"/>
          </p:cNvSpPr>
          <p:nvPr>
            <p:ph type="sldNum" sz="quarter" idx="12"/>
          </p:nvPr>
        </p:nvSpPr>
        <p:spPr/>
        <p:txBody>
          <a:bodyPr/>
          <a:lstStyle/>
          <a:p>
            <a:fld id="{F8BB9079-FDF3-434B-BE90-1F5BBB617D84}" type="slidenum">
              <a:rPr lang="sl-SI" smtClean="0"/>
              <a:t>20</a:t>
            </a:fld>
            <a:endParaRPr lang="sl-SI"/>
          </a:p>
        </p:txBody>
      </p:sp>
    </p:spTree>
    <p:extLst>
      <p:ext uri="{BB962C8B-B14F-4D97-AF65-F5344CB8AC3E}">
        <p14:creationId xmlns:p14="http://schemas.microsoft.com/office/powerpoint/2010/main" val="222935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BB3-454C-9E5D-24D4-7D30E7876D7A}"/>
              </a:ext>
            </a:extLst>
          </p:cNvPr>
          <p:cNvSpPr>
            <a:spLocks noGrp="1"/>
          </p:cNvSpPr>
          <p:nvPr>
            <p:ph type="title"/>
          </p:nvPr>
        </p:nvSpPr>
        <p:spPr>
          <a:xfrm>
            <a:off x="748873" y="188563"/>
            <a:ext cx="6070120" cy="1708243"/>
          </a:xfrm>
        </p:spPr>
        <p:txBody>
          <a:bodyPr anchor="ctr">
            <a:normAutofit/>
          </a:bodyPr>
          <a:lstStyle/>
          <a:p>
            <a:r>
              <a:rPr lang="en-US" sz="4000" err="1"/>
              <a:t>Izbira</a:t>
            </a:r>
            <a:r>
              <a:rPr lang="en-US" sz="4000"/>
              <a:t> </a:t>
            </a:r>
            <a:r>
              <a:rPr lang="en-US" sz="4000" err="1"/>
              <a:t>nalog</a:t>
            </a:r>
            <a:endParaRPr lang="en-US" sz="4000"/>
          </a:p>
        </p:txBody>
      </p:sp>
      <p:sp>
        <p:nvSpPr>
          <p:cNvPr id="3" name="Content Placeholder 2">
            <a:extLst>
              <a:ext uri="{FF2B5EF4-FFF2-40B4-BE49-F238E27FC236}">
                <a16:creationId xmlns:a16="http://schemas.microsoft.com/office/drawing/2014/main" id="{D1180A02-04AA-8BD8-3FCA-B6BF8E9A68C2}"/>
              </a:ext>
            </a:extLst>
          </p:cNvPr>
          <p:cNvSpPr>
            <a:spLocks noGrp="1"/>
          </p:cNvSpPr>
          <p:nvPr>
            <p:ph idx="1"/>
          </p:nvPr>
        </p:nvSpPr>
        <p:spPr>
          <a:xfrm>
            <a:off x="762001" y="1456841"/>
            <a:ext cx="6070120" cy="4783235"/>
          </a:xfrm>
        </p:spPr>
        <p:txBody>
          <a:bodyPr anchor="ctr">
            <a:normAutofit/>
          </a:bodyPr>
          <a:lstStyle/>
          <a:p>
            <a:r>
              <a:rPr lang="en-US" sz="2000" err="1"/>
              <a:t>Tekmovalne</a:t>
            </a:r>
            <a:r>
              <a:rPr lang="en-US" sz="2000"/>
              <a:t> </a:t>
            </a:r>
            <a:r>
              <a:rPr lang="en-US" sz="2000" err="1"/>
              <a:t>naloge</a:t>
            </a:r>
            <a:r>
              <a:rPr lang="en-US" sz="2000"/>
              <a:t> </a:t>
            </a:r>
            <a:r>
              <a:rPr lang="en-US" sz="2000" err="1"/>
              <a:t>oblikujemo</a:t>
            </a:r>
            <a:r>
              <a:rPr lang="en-US" sz="2000"/>
              <a:t> </a:t>
            </a:r>
            <a:r>
              <a:rPr lang="en-US" sz="2000" err="1"/>
              <a:t>na</a:t>
            </a:r>
            <a:r>
              <a:rPr lang="en-US" sz="2000"/>
              <a:t> </a:t>
            </a:r>
            <a:r>
              <a:rPr lang="en-US" sz="2000" err="1"/>
              <a:t>podlagi</a:t>
            </a:r>
            <a:r>
              <a:rPr lang="en-US" sz="2000"/>
              <a:t> </a:t>
            </a:r>
            <a:r>
              <a:rPr lang="en-US" sz="2000" err="1"/>
              <a:t>preteklih</a:t>
            </a:r>
            <a:r>
              <a:rPr lang="en-US" sz="2000"/>
              <a:t> </a:t>
            </a:r>
            <a:r>
              <a:rPr lang="en-US" sz="2000" err="1"/>
              <a:t>izkušenj</a:t>
            </a:r>
            <a:r>
              <a:rPr lang="en-US" sz="2000"/>
              <a:t> in </a:t>
            </a:r>
            <a:r>
              <a:rPr lang="en-US" sz="2000" err="1"/>
              <a:t>analiz</a:t>
            </a:r>
            <a:r>
              <a:rPr lang="en-US" sz="2000"/>
              <a:t> </a:t>
            </a:r>
            <a:r>
              <a:rPr lang="en-US" sz="2000" err="1"/>
              <a:t>podobnih</a:t>
            </a:r>
            <a:r>
              <a:rPr lang="en-US" sz="2000"/>
              <a:t> </a:t>
            </a:r>
            <a:r>
              <a:rPr lang="en-US" sz="2000" err="1"/>
              <a:t>programskih</a:t>
            </a:r>
            <a:r>
              <a:rPr lang="en-US" sz="2000"/>
              <a:t> </a:t>
            </a:r>
            <a:r>
              <a:rPr lang="en-US" sz="2000" err="1"/>
              <a:t>tekmovanj</a:t>
            </a:r>
            <a:r>
              <a:rPr lang="en-US" sz="2000"/>
              <a:t> po </a:t>
            </a:r>
            <a:r>
              <a:rPr lang="en-US" sz="2000" err="1"/>
              <a:t>svetu</a:t>
            </a:r>
            <a:r>
              <a:rPr lang="en-US" sz="2000"/>
              <a:t>. </a:t>
            </a:r>
          </a:p>
          <a:p>
            <a:r>
              <a:rPr lang="en-US" sz="2000" err="1"/>
              <a:t>Pri</a:t>
            </a:r>
            <a:r>
              <a:rPr lang="en-US" sz="2000"/>
              <a:t> </a:t>
            </a:r>
            <a:r>
              <a:rPr lang="en-US" sz="2000" err="1"/>
              <a:t>oblikovanju</a:t>
            </a:r>
            <a:r>
              <a:rPr lang="en-US" sz="2000"/>
              <a:t> </a:t>
            </a:r>
            <a:r>
              <a:rPr lang="en-US" sz="2000" err="1"/>
              <a:t>nalog</a:t>
            </a:r>
            <a:r>
              <a:rPr lang="en-US" sz="2000"/>
              <a:t> </a:t>
            </a:r>
            <a:r>
              <a:rPr lang="en-US" sz="2000" err="1"/>
              <a:t>upoštevamo</a:t>
            </a:r>
            <a:r>
              <a:rPr lang="en-US" sz="2000"/>
              <a:t> </a:t>
            </a:r>
            <a:r>
              <a:rPr lang="en-US" sz="2000" err="1"/>
              <a:t>določene</a:t>
            </a:r>
            <a:r>
              <a:rPr lang="en-US" sz="2000"/>
              <a:t> </a:t>
            </a:r>
            <a:r>
              <a:rPr lang="en-US" sz="2000" err="1"/>
              <a:t>programske</a:t>
            </a:r>
            <a:r>
              <a:rPr lang="en-US" sz="2000"/>
              <a:t> </a:t>
            </a:r>
            <a:r>
              <a:rPr lang="en-US" sz="2000" err="1"/>
              <a:t>koncepte</a:t>
            </a:r>
            <a:r>
              <a:rPr lang="en-US" sz="2000"/>
              <a:t> in </a:t>
            </a:r>
            <a:r>
              <a:rPr lang="en-US" sz="2000" err="1"/>
              <a:t>različne</a:t>
            </a:r>
            <a:r>
              <a:rPr lang="en-US" sz="2000"/>
              <a:t> </a:t>
            </a:r>
            <a:r>
              <a:rPr lang="en-US" sz="2000" err="1"/>
              <a:t>predstavitvene</a:t>
            </a:r>
            <a:r>
              <a:rPr lang="en-US" sz="2000"/>
              <a:t> </a:t>
            </a:r>
            <a:r>
              <a:rPr lang="en-US" sz="2000" err="1"/>
              <a:t>oblike</a:t>
            </a:r>
            <a:r>
              <a:rPr lang="en-US" sz="2000"/>
              <a:t> in </a:t>
            </a:r>
            <a:r>
              <a:rPr lang="en-US" sz="2000" err="1"/>
              <a:t>otežitve</a:t>
            </a:r>
            <a:r>
              <a:rPr lang="en-US" sz="2000"/>
              <a:t> </a:t>
            </a:r>
            <a:r>
              <a:rPr lang="en-US" sz="2000" err="1"/>
              <a:t>programskega</a:t>
            </a:r>
            <a:r>
              <a:rPr lang="en-US" sz="2000"/>
              <a:t> </a:t>
            </a:r>
            <a:r>
              <a:rPr lang="en-US" sz="2000" err="1"/>
              <a:t>okolja</a:t>
            </a:r>
            <a:r>
              <a:rPr lang="en-US" sz="2000"/>
              <a:t>, </a:t>
            </a:r>
            <a:r>
              <a:rPr lang="en-US" sz="2000" err="1"/>
              <a:t>skladno</a:t>
            </a:r>
            <a:r>
              <a:rPr lang="en-US" sz="2000"/>
              <a:t> s </a:t>
            </a:r>
            <a:r>
              <a:rPr lang="en-US" sz="2000" err="1"/>
              <a:t>pravilnikom</a:t>
            </a:r>
            <a:r>
              <a:rPr lang="en-US" sz="2000"/>
              <a:t> </a:t>
            </a:r>
            <a:r>
              <a:rPr lang="en-US" sz="2000" err="1"/>
              <a:t>tekmovanja</a:t>
            </a:r>
            <a:r>
              <a:rPr lang="en-US" sz="2000"/>
              <a:t>. </a:t>
            </a:r>
          </a:p>
          <a:p>
            <a:r>
              <a:rPr lang="en-US" sz="2000" err="1"/>
              <a:t>Naloge</a:t>
            </a:r>
            <a:r>
              <a:rPr lang="en-US" sz="2000"/>
              <a:t> se </a:t>
            </a:r>
            <a:r>
              <a:rPr lang="en-US" sz="2000" err="1"/>
              <a:t>lahko</a:t>
            </a:r>
            <a:r>
              <a:rPr lang="en-US" sz="2000"/>
              <a:t> </a:t>
            </a:r>
            <a:r>
              <a:rPr lang="en-US" sz="2000" err="1"/>
              <a:t>ustvarijo</a:t>
            </a:r>
            <a:r>
              <a:rPr lang="en-US" sz="2000"/>
              <a:t> "od </a:t>
            </a:r>
            <a:r>
              <a:rPr lang="en-US" sz="2000" err="1"/>
              <a:t>začetka</a:t>
            </a:r>
            <a:r>
              <a:rPr lang="en-US" sz="2000"/>
              <a:t>" </a:t>
            </a:r>
            <a:r>
              <a:rPr lang="en-US" sz="2000" err="1"/>
              <a:t>ali</a:t>
            </a:r>
            <a:r>
              <a:rPr lang="en-US" sz="2000"/>
              <a:t> pa se </a:t>
            </a:r>
            <a:r>
              <a:rPr lang="en-US" sz="2000" err="1"/>
              <a:t>spreminjajo</a:t>
            </a:r>
            <a:r>
              <a:rPr lang="en-US" sz="2000"/>
              <a:t> </a:t>
            </a:r>
            <a:r>
              <a:rPr lang="en-US" sz="2000" err="1"/>
              <a:t>obstoječe</a:t>
            </a:r>
            <a:r>
              <a:rPr lang="en-US" sz="2000"/>
              <a:t> </a:t>
            </a:r>
            <a:r>
              <a:rPr lang="en-US" sz="2000" err="1"/>
              <a:t>naloge</a:t>
            </a:r>
            <a:r>
              <a:rPr lang="en-US" sz="2000"/>
              <a:t> s </a:t>
            </a:r>
            <a:r>
              <a:rPr lang="en-US" sz="2000" err="1"/>
              <a:t>spreminjanjem</a:t>
            </a:r>
            <a:r>
              <a:rPr lang="en-US" sz="2000"/>
              <a:t> </a:t>
            </a:r>
            <a:r>
              <a:rPr lang="en-US" sz="2000" err="1"/>
              <a:t>besedila</a:t>
            </a:r>
            <a:r>
              <a:rPr lang="en-US" sz="2000"/>
              <a:t>, </a:t>
            </a:r>
            <a:r>
              <a:rPr lang="en-US" sz="2000" err="1"/>
              <a:t>oblike</a:t>
            </a:r>
            <a:r>
              <a:rPr lang="en-US" sz="2000"/>
              <a:t> in </a:t>
            </a:r>
            <a:r>
              <a:rPr lang="en-US" sz="2000" err="1"/>
              <a:t>otežitve</a:t>
            </a:r>
            <a:r>
              <a:rPr lang="en-US" sz="2000"/>
              <a:t>. </a:t>
            </a:r>
          </a:p>
          <a:p>
            <a:r>
              <a:rPr lang="en-US" sz="2000" err="1"/>
              <a:t>Naloge</a:t>
            </a:r>
            <a:r>
              <a:rPr lang="en-US" sz="2000"/>
              <a:t>, ki </a:t>
            </a:r>
            <a:r>
              <a:rPr lang="en-US" sz="2000" err="1"/>
              <a:t>jih</a:t>
            </a:r>
            <a:r>
              <a:rPr lang="en-US" sz="2000"/>
              <a:t> </a:t>
            </a:r>
            <a:r>
              <a:rPr lang="en-US" sz="2000" err="1"/>
              <a:t>izbere</a:t>
            </a:r>
            <a:r>
              <a:rPr lang="en-US" sz="2000"/>
              <a:t> </a:t>
            </a:r>
            <a:r>
              <a:rPr lang="en-US" sz="2000" err="1"/>
              <a:t>programski</a:t>
            </a:r>
            <a:r>
              <a:rPr lang="en-US" sz="2000"/>
              <a:t> </a:t>
            </a:r>
            <a:r>
              <a:rPr lang="en-US" sz="2000" err="1"/>
              <a:t>svet</a:t>
            </a:r>
            <a:r>
              <a:rPr lang="en-US" sz="2000"/>
              <a:t>, </a:t>
            </a:r>
            <a:r>
              <a:rPr lang="en-US" sz="2000" err="1"/>
              <a:t>realizira</a:t>
            </a:r>
            <a:r>
              <a:rPr lang="en-US" sz="2000"/>
              <a:t> </a:t>
            </a:r>
            <a:r>
              <a:rPr lang="en-US" sz="2000" err="1"/>
              <a:t>tehnična</a:t>
            </a:r>
            <a:r>
              <a:rPr lang="en-US" sz="2000"/>
              <a:t> </a:t>
            </a:r>
            <a:r>
              <a:rPr lang="en-US" sz="2000" err="1"/>
              <a:t>ekipa</a:t>
            </a:r>
            <a:r>
              <a:rPr lang="en-US" sz="2000"/>
              <a:t> </a:t>
            </a:r>
            <a:r>
              <a:rPr lang="en-US" sz="2000" err="1"/>
              <a:t>tekmovanja</a:t>
            </a:r>
            <a:r>
              <a:rPr lang="en-US" sz="2000"/>
              <a:t>.</a:t>
            </a:r>
          </a:p>
        </p:txBody>
      </p:sp>
      <p:sp>
        <p:nvSpPr>
          <p:cNvPr id="15" name="Rectangle 14">
            <a:extLst>
              <a:ext uri="{FF2B5EF4-FFF2-40B4-BE49-F238E27FC236}">
                <a16:creationId xmlns:a16="http://schemas.microsoft.com/office/drawing/2014/main" id="{9B47378D-AD27-45D0-8C1C-5B1098DCC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390" y="0"/>
            <a:ext cx="4606609" cy="6858000"/>
          </a:xfrm>
          <a:prstGeom prst="rect">
            <a:avLst/>
          </a:prstGeom>
          <a:solidFill>
            <a:srgbClr val="FFFFFF"/>
          </a:solidFill>
          <a:ln>
            <a:noFill/>
          </a:ln>
          <a:effectLst>
            <a:outerShdw blurRad="381000" dist="317500" dir="5700000" sx="95000" sy="95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questionnaire&#10;&#10;Description automatically generated">
            <a:extLst>
              <a:ext uri="{FF2B5EF4-FFF2-40B4-BE49-F238E27FC236}">
                <a16:creationId xmlns:a16="http://schemas.microsoft.com/office/drawing/2014/main" id="{B4D6D588-9EFE-5856-6A6C-114260C6F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4201" y="136525"/>
            <a:ext cx="3977798" cy="4546058"/>
          </a:xfrm>
          <a:prstGeom prst="rect">
            <a:avLst/>
          </a:prstGeom>
        </p:spPr>
      </p:pic>
      <p:pic>
        <p:nvPicPr>
          <p:cNvPr id="8" name="Picture 7" descr="A close-up of a questionnaire&#10;&#10;Description automatically generated">
            <a:extLst>
              <a:ext uri="{FF2B5EF4-FFF2-40B4-BE49-F238E27FC236}">
                <a16:creationId xmlns:a16="http://schemas.microsoft.com/office/drawing/2014/main" id="{658E6C05-D787-D0AF-0FA4-1945276876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400" y="4682583"/>
            <a:ext cx="3276588" cy="1761166"/>
          </a:xfrm>
          <a:prstGeom prst="rect">
            <a:avLst/>
          </a:prstGeom>
        </p:spPr>
      </p:pic>
      <p:sp>
        <p:nvSpPr>
          <p:cNvPr id="4" name="Slide Number Placeholder 3">
            <a:extLst>
              <a:ext uri="{FF2B5EF4-FFF2-40B4-BE49-F238E27FC236}">
                <a16:creationId xmlns:a16="http://schemas.microsoft.com/office/drawing/2014/main" id="{C8BDB0AC-B4C1-E5B7-23C4-D8EE356B7C6A}"/>
              </a:ext>
            </a:extLst>
          </p:cNvPr>
          <p:cNvSpPr>
            <a:spLocks noGrp="1"/>
          </p:cNvSpPr>
          <p:nvPr>
            <p:ph type="sldNum" sz="quarter" idx="12"/>
          </p:nvPr>
        </p:nvSpPr>
        <p:spPr>
          <a:xfrm>
            <a:off x="8732520" y="6356350"/>
            <a:ext cx="3200400" cy="365125"/>
          </a:xfrm>
        </p:spPr>
        <p:txBody>
          <a:bodyPr>
            <a:normAutofit/>
          </a:bodyPr>
          <a:lstStyle/>
          <a:p>
            <a:pPr>
              <a:spcAft>
                <a:spcPts val="600"/>
              </a:spcAft>
            </a:pPr>
            <a:fld id="{F8BB9079-FDF3-434B-BE90-1F5BBB617D84}" type="slidenum">
              <a:rPr lang="sl-SI">
                <a:solidFill>
                  <a:schemeClr val="tx1"/>
                </a:solidFill>
              </a:rPr>
              <a:pPr>
                <a:spcAft>
                  <a:spcPts val="600"/>
                </a:spcAft>
              </a:pPr>
              <a:t>21</a:t>
            </a:fld>
            <a:endParaRPr lang="sl-SI">
              <a:solidFill>
                <a:schemeClr val="tx1"/>
              </a:solidFill>
            </a:endParaRPr>
          </a:p>
        </p:txBody>
      </p:sp>
    </p:spTree>
    <p:extLst>
      <p:ext uri="{BB962C8B-B14F-4D97-AF65-F5344CB8AC3E}">
        <p14:creationId xmlns:p14="http://schemas.microsoft.com/office/powerpoint/2010/main" val="39827938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71BCF-62DA-EFDC-61BB-74C0C6D5262F}"/>
              </a:ext>
            </a:extLst>
          </p:cNvPr>
          <p:cNvSpPr>
            <a:spLocks noGrp="1"/>
          </p:cNvSpPr>
          <p:nvPr>
            <p:ph type="title"/>
          </p:nvPr>
        </p:nvSpPr>
        <p:spPr/>
        <p:txBody>
          <a:bodyPr/>
          <a:lstStyle/>
          <a:p>
            <a:r>
              <a:rPr lang="en-US" dirty="0"/>
              <a:t>Primer </a:t>
            </a:r>
            <a:r>
              <a:rPr lang="en-US" dirty="0" err="1"/>
              <a:t>izbire</a:t>
            </a:r>
            <a:r>
              <a:rPr lang="en-US" dirty="0"/>
              <a:t> </a:t>
            </a:r>
            <a:r>
              <a:rPr lang="en-US" dirty="0" err="1"/>
              <a:t>nalog</a:t>
            </a:r>
            <a:r>
              <a:rPr lang="en-US" dirty="0"/>
              <a:t> za </a:t>
            </a:r>
            <a:r>
              <a:rPr lang="en-US" dirty="0" err="1"/>
              <a:t>kategorijo</a:t>
            </a:r>
            <a:r>
              <a:rPr lang="en-US" dirty="0"/>
              <a:t> 4-6 </a:t>
            </a:r>
            <a:r>
              <a:rPr lang="en-US" dirty="0" err="1"/>
              <a:t>napredni</a:t>
            </a:r>
            <a:endParaRPr lang="en-US" dirty="0"/>
          </a:p>
        </p:txBody>
      </p:sp>
      <p:pic>
        <p:nvPicPr>
          <p:cNvPr id="10" name="Content Placeholder 9" descr="A screenshot of a computer&#10;&#10;Description automatically generated">
            <a:extLst>
              <a:ext uri="{FF2B5EF4-FFF2-40B4-BE49-F238E27FC236}">
                <a16:creationId xmlns:a16="http://schemas.microsoft.com/office/drawing/2014/main" id="{634C6C64-697C-03AB-C2B5-07E784A82E7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098"/>
          <a:stretch/>
        </p:blipFill>
        <p:spPr>
          <a:xfrm>
            <a:off x="1263681" y="1757363"/>
            <a:ext cx="9664638" cy="4030662"/>
          </a:xfrm>
          <a:prstGeom prst="rect">
            <a:avLst/>
          </a:prstGeom>
        </p:spPr>
      </p:pic>
      <p:sp>
        <p:nvSpPr>
          <p:cNvPr id="4" name="Slide Number Placeholder 3">
            <a:extLst>
              <a:ext uri="{FF2B5EF4-FFF2-40B4-BE49-F238E27FC236}">
                <a16:creationId xmlns:a16="http://schemas.microsoft.com/office/drawing/2014/main" id="{F360697F-245A-1303-BDA8-83423BD42EC5}"/>
              </a:ext>
            </a:extLst>
          </p:cNvPr>
          <p:cNvSpPr>
            <a:spLocks noGrp="1"/>
          </p:cNvSpPr>
          <p:nvPr>
            <p:ph type="sldNum" sz="quarter" idx="12"/>
          </p:nvPr>
        </p:nvSpPr>
        <p:spPr/>
        <p:txBody>
          <a:bodyPr vert="horz" lIns="91440" tIns="45720" rIns="91440" bIns="45720" rtlCol="0" anchor="ctr">
            <a:normAutofit/>
          </a:bodyPr>
          <a:lstStyle/>
          <a:p>
            <a:pPr>
              <a:spcAft>
                <a:spcPts val="600"/>
              </a:spcAft>
            </a:pPr>
            <a:fld id="{F8BB9079-FDF3-434B-BE90-1F5BBB617D84}" type="slidenum">
              <a:rPr lang="en-US" sz="1200" smtClean="0"/>
              <a:pPr>
                <a:spcAft>
                  <a:spcPts val="600"/>
                </a:spcAft>
              </a:pPr>
              <a:t>22</a:t>
            </a:fld>
            <a:endParaRPr lang="en-US" sz="1200"/>
          </a:p>
        </p:txBody>
      </p:sp>
    </p:spTree>
    <p:extLst>
      <p:ext uri="{BB962C8B-B14F-4D97-AF65-F5344CB8AC3E}">
        <p14:creationId xmlns:p14="http://schemas.microsoft.com/office/powerpoint/2010/main" val="1939654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CBB3-454C-9E5D-24D4-7D30E7876D7A}"/>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latin typeface="+mj-lt"/>
                <a:ea typeface="+mj-ea"/>
                <a:cs typeface="+mj-cs"/>
              </a:rPr>
              <a:t>Primer </a:t>
            </a:r>
            <a:r>
              <a:rPr lang="en-US" sz="3200" kern="1200" dirty="0" err="1">
                <a:latin typeface="+mj-lt"/>
                <a:ea typeface="+mj-ea"/>
                <a:cs typeface="+mj-cs"/>
              </a:rPr>
              <a:t>lahke</a:t>
            </a:r>
            <a:r>
              <a:rPr lang="en-US" sz="3200" kern="1200" dirty="0">
                <a:latin typeface="+mj-lt"/>
                <a:ea typeface="+mj-ea"/>
                <a:cs typeface="+mj-cs"/>
              </a:rPr>
              <a:t> </a:t>
            </a:r>
            <a:r>
              <a:rPr lang="en-US" sz="3200" kern="1200" dirty="0" err="1">
                <a:latin typeface="+mj-lt"/>
                <a:ea typeface="+mj-ea"/>
                <a:cs typeface="+mj-cs"/>
              </a:rPr>
              <a:t>naloge</a:t>
            </a:r>
            <a:r>
              <a:rPr lang="en-US" sz="3200" kern="1200" dirty="0">
                <a:latin typeface="+mj-lt"/>
                <a:ea typeface="+mj-ea"/>
                <a:cs typeface="+mj-cs"/>
              </a:rPr>
              <a:t> (4-6 </a:t>
            </a:r>
            <a:r>
              <a:rPr lang="en-US" sz="3200" kern="1200" dirty="0" err="1">
                <a:latin typeface="+mj-lt"/>
                <a:ea typeface="+mj-ea"/>
                <a:cs typeface="+mj-cs"/>
              </a:rPr>
              <a:t>začetniki</a:t>
            </a:r>
            <a:r>
              <a:rPr lang="en-US" sz="3200" kern="1200" dirty="0">
                <a:latin typeface="+mj-lt"/>
                <a:ea typeface="+mj-ea"/>
                <a:cs typeface="+mj-cs"/>
              </a:rPr>
              <a:t>)</a:t>
            </a:r>
          </a:p>
        </p:txBody>
      </p:sp>
      <p:pic>
        <p:nvPicPr>
          <p:cNvPr id="5" name="Content Placeholder 3">
            <a:extLst>
              <a:ext uri="{FF2B5EF4-FFF2-40B4-BE49-F238E27FC236}">
                <a16:creationId xmlns:a16="http://schemas.microsoft.com/office/drawing/2014/main" id="{0660154A-F347-05E0-5DD4-C67CA8B04FDD}"/>
              </a:ext>
            </a:extLst>
          </p:cNvPr>
          <p:cNvPicPr>
            <a:picLocks noGrp="1" noChangeAspect="1"/>
          </p:cNvPicPr>
          <p:nvPr>
            <p:ph idx="1"/>
          </p:nvPr>
        </p:nvPicPr>
        <p:blipFill>
          <a:blip r:embed="rId2"/>
          <a:stretch>
            <a:fillRect/>
          </a:stretch>
        </p:blipFill>
        <p:spPr>
          <a:xfrm>
            <a:off x="2403396" y="1675227"/>
            <a:ext cx="7385208" cy="4394199"/>
          </a:xfrm>
          <a:prstGeom prst="rect">
            <a:avLst/>
          </a:prstGeom>
        </p:spPr>
      </p:pic>
      <p:sp>
        <p:nvSpPr>
          <p:cNvPr id="4" name="Slide Number Placeholder 3">
            <a:extLst>
              <a:ext uri="{FF2B5EF4-FFF2-40B4-BE49-F238E27FC236}">
                <a16:creationId xmlns:a16="http://schemas.microsoft.com/office/drawing/2014/main" id="{C8BDB0AC-B4C1-E5B7-23C4-D8EE356B7C6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BB9079-FDF3-434B-BE90-1F5BBB617D84}" type="slidenum">
              <a:rPr lang="en-US" sz="1200" smtClean="0"/>
              <a:pPr>
                <a:spcAft>
                  <a:spcPts val="600"/>
                </a:spcAft>
              </a:pPr>
              <a:t>23</a:t>
            </a:fld>
            <a:endParaRPr lang="en-US" sz="1200"/>
          </a:p>
        </p:txBody>
      </p:sp>
    </p:spTree>
    <p:extLst>
      <p:ext uri="{BB962C8B-B14F-4D97-AF65-F5344CB8AC3E}">
        <p14:creationId xmlns:p14="http://schemas.microsoft.com/office/powerpoint/2010/main" val="1253262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51C25-50D1-DC72-6152-788830E5B829}"/>
              </a:ext>
            </a:extLst>
          </p:cNvPr>
          <p:cNvSpPr>
            <a:spLocks noGrp="1"/>
          </p:cNvSpPr>
          <p:nvPr>
            <p:ph type="title"/>
          </p:nvPr>
        </p:nvSpPr>
        <p:spPr/>
        <p:txBody>
          <a:bodyPr vert="horz" lIns="91440" tIns="45720" rIns="91440" bIns="45720" rtlCol="0" anchor="ctr">
            <a:normAutofit/>
          </a:bodyPr>
          <a:lstStyle/>
          <a:p>
            <a:pPr algn="ctr"/>
            <a:r>
              <a:rPr lang="en-US" sz="3200" dirty="0"/>
              <a:t>Primer </a:t>
            </a:r>
            <a:r>
              <a:rPr lang="en-US" sz="3200" dirty="0" err="1"/>
              <a:t>lahke</a:t>
            </a:r>
            <a:r>
              <a:rPr lang="en-US" sz="3200" dirty="0"/>
              <a:t> </a:t>
            </a:r>
            <a:r>
              <a:rPr lang="en-US" sz="3200" dirty="0" err="1"/>
              <a:t>naloge</a:t>
            </a:r>
            <a:r>
              <a:rPr lang="en-US" sz="3200" dirty="0"/>
              <a:t> (4-6 </a:t>
            </a:r>
            <a:r>
              <a:rPr lang="en-US" sz="3200" dirty="0" err="1"/>
              <a:t>napredni</a:t>
            </a:r>
            <a:r>
              <a:rPr lang="en-US" sz="3200" dirty="0"/>
              <a:t>)</a:t>
            </a:r>
          </a:p>
        </p:txBody>
      </p:sp>
      <p:pic>
        <p:nvPicPr>
          <p:cNvPr id="6" name="Content Placeholder 5" descr="A screenshot of a computer&#10;&#10;Description automatically generated">
            <a:extLst>
              <a:ext uri="{FF2B5EF4-FFF2-40B4-BE49-F238E27FC236}">
                <a16:creationId xmlns:a16="http://schemas.microsoft.com/office/drawing/2014/main" id="{520424B9-6623-702C-E8D4-F44814C497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27441" y="1449388"/>
            <a:ext cx="5537118" cy="4338637"/>
          </a:xfrm>
        </p:spPr>
      </p:pic>
      <p:sp>
        <p:nvSpPr>
          <p:cNvPr id="4" name="Slide Number Placeholder 3">
            <a:extLst>
              <a:ext uri="{FF2B5EF4-FFF2-40B4-BE49-F238E27FC236}">
                <a16:creationId xmlns:a16="http://schemas.microsoft.com/office/drawing/2014/main" id="{EC31C39E-8574-06A9-632E-85C20EA6224B}"/>
              </a:ext>
            </a:extLst>
          </p:cNvPr>
          <p:cNvSpPr>
            <a:spLocks noGrp="1"/>
          </p:cNvSpPr>
          <p:nvPr>
            <p:ph type="sldNum" sz="quarter" idx="12"/>
          </p:nvPr>
        </p:nvSpPr>
        <p:spPr/>
        <p:txBody>
          <a:bodyPr/>
          <a:lstStyle/>
          <a:p>
            <a:fld id="{F8BB9079-FDF3-434B-BE90-1F5BBB617D84}" type="slidenum">
              <a:rPr lang="sl-SI" smtClean="0"/>
              <a:t>24</a:t>
            </a:fld>
            <a:endParaRPr lang="sl-SI"/>
          </a:p>
        </p:txBody>
      </p:sp>
    </p:spTree>
    <p:extLst>
      <p:ext uri="{BB962C8B-B14F-4D97-AF65-F5344CB8AC3E}">
        <p14:creationId xmlns:p14="http://schemas.microsoft.com/office/powerpoint/2010/main" val="1907453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BF40-E1B7-916C-8362-4382B876FDAE}"/>
              </a:ext>
            </a:extLst>
          </p:cNvPr>
          <p:cNvSpPr>
            <a:spLocks noGrp="1"/>
          </p:cNvSpPr>
          <p:nvPr>
            <p:ph type="title"/>
          </p:nvPr>
        </p:nvSpPr>
        <p:spPr/>
        <p:txBody>
          <a:bodyPr vert="horz" lIns="91440" tIns="45720" rIns="91440" bIns="45720" rtlCol="0" anchor="ctr">
            <a:normAutofit/>
          </a:bodyPr>
          <a:lstStyle/>
          <a:p>
            <a:pPr algn="ctr"/>
            <a:r>
              <a:rPr lang="en-US" sz="3200" dirty="0"/>
              <a:t>Primer </a:t>
            </a:r>
            <a:r>
              <a:rPr lang="en-US" sz="3200" dirty="0" err="1"/>
              <a:t>težje</a:t>
            </a:r>
            <a:r>
              <a:rPr lang="en-US" sz="3200" dirty="0"/>
              <a:t> </a:t>
            </a:r>
            <a:r>
              <a:rPr lang="en-US" sz="3200" dirty="0" err="1"/>
              <a:t>naloge</a:t>
            </a:r>
            <a:r>
              <a:rPr lang="en-US" sz="3200" dirty="0"/>
              <a:t> (4-6 </a:t>
            </a:r>
            <a:r>
              <a:rPr lang="en-US" sz="3200" dirty="0" err="1"/>
              <a:t>napredni</a:t>
            </a:r>
            <a:r>
              <a:rPr lang="en-US" sz="3200" dirty="0"/>
              <a:t>)</a:t>
            </a:r>
          </a:p>
        </p:txBody>
      </p:sp>
      <p:pic>
        <p:nvPicPr>
          <p:cNvPr id="6" name="Content Placeholder 5" descr="A screenshot of a video game&#10;&#10;Description automatically generated">
            <a:extLst>
              <a:ext uri="{FF2B5EF4-FFF2-40B4-BE49-F238E27FC236}">
                <a16:creationId xmlns:a16="http://schemas.microsoft.com/office/drawing/2014/main" id="{C9592318-A30A-B338-2CA1-AC4CEFF9C4F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61835" y="1449388"/>
            <a:ext cx="5668329" cy="4338637"/>
          </a:xfrm>
        </p:spPr>
      </p:pic>
      <p:sp>
        <p:nvSpPr>
          <p:cNvPr id="4" name="Slide Number Placeholder 3">
            <a:extLst>
              <a:ext uri="{FF2B5EF4-FFF2-40B4-BE49-F238E27FC236}">
                <a16:creationId xmlns:a16="http://schemas.microsoft.com/office/drawing/2014/main" id="{A6804F35-422D-9FFB-E54D-56FA4A537BCC}"/>
              </a:ext>
            </a:extLst>
          </p:cNvPr>
          <p:cNvSpPr>
            <a:spLocks noGrp="1"/>
          </p:cNvSpPr>
          <p:nvPr>
            <p:ph type="sldNum" sz="quarter" idx="12"/>
          </p:nvPr>
        </p:nvSpPr>
        <p:spPr/>
        <p:txBody>
          <a:bodyPr/>
          <a:lstStyle/>
          <a:p>
            <a:fld id="{F8BB9079-FDF3-434B-BE90-1F5BBB617D84}" type="slidenum">
              <a:rPr lang="sl-SI" smtClean="0"/>
              <a:t>25</a:t>
            </a:fld>
            <a:endParaRPr lang="sl-SI"/>
          </a:p>
        </p:txBody>
      </p:sp>
    </p:spTree>
    <p:extLst>
      <p:ext uri="{BB962C8B-B14F-4D97-AF65-F5344CB8AC3E}">
        <p14:creationId xmlns:p14="http://schemas.microsoft.com/office/powerpoint/2010/main" val="3121128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8BAC-283A-2574-CBBD-C52A3A540A45}"/>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latin typeface="+mj-lt"/>
                <a:ea typeface="+mj-ea"/>
                <a:cs typeface="+mj-cs"/>
              </a:rPr>
              <a:t>Primer </a:t>
            </a:r>
            <a:r>
              <a:rPr lang="en-US" sz="3200" kern="1200" dirty="0" err="1">
                <a:latin typeface="+mj-lt"/>
                <a:ea typeface="+mj-ea"/>
                <a:cs typeface="+mj-cs"/>
              </a:rPr>
              <a:t>težje</a:t>
            </a:r>
            <a:r>
              <a:rPr lang="en-US" sz="3200" kern="1200" dirty="0">
                <a:latin typeface="+mj-lt"/>
                <a:ea typeface="+mj-ea"/>
                <a:cs typeface="+mj-cs"/>
              </a:rPr>
              <a:t> </a:t>
            </a:r>
            <a:r>
              <a:rPr lang="en-US" sz="3200" kern="1200" dirty="0" err="1">
                <a:latin typeface="+mj-lt"/>
                <a:ea typeface="+mj-ea"/>
                <a:cs typeface="+mj-cs"/>
              </a:rPr>
              <a:t>naloge</a:t>
            </a:r>
            <a:r>
              <a:rPr lang="en-US" sz="3200" kern="1200" dirty="0">
                <a:latin typeface="+mj-lt"/>
                <a:ea typeface="+mj-ea"/>
                <a:cs typeface="+mj-cs"/>
              </a:rPr>
              <a:t> (7-9 </a:t>
            </a:r>
            <a:r>
              <a:rPr lang="en-US" sz="3200" kern="1200" dirty="0" err="1">
                <a:latin typeface="+mj-lt"/>
                <a:ea typeface="+mj-ea"/>
                <a:cs typeface="+mj-cs"/>
              </a:rPr>
              <a:t>napredni</a:t>
            </a:r>
            <a:r>
              <a:rPr lang="en-US" sz="3200" kern="1200" dirty="0">
                <a:latin typeface="+mj-lt"/>
                <a:ea typeface="+mj-ea"/>
                <a:cs typeface="+mj-cs"/>
              </a:rPr>
              <a:t>)</a:t>
            </a:r>
          </a:p>
        </p:txBody>
      </p:sp>
      <p:pic>
        <p:nvPicPr>
          <p:cNvPr id="5" name="Content Placeholder 4">
            <a:extLst>
              <a:ext uri="{FF2B5EF4-FFF2-40B4-BE49-F238E27FC236}">
                <a16:creationId xmlns:a16="http://schemas.microsoft.com/office/drawing/2014/main" id="{3E75F530-24C6-C4E5-3251-608E0434F4A4}"/>
              </a:ext>
            </a:extLst>
          </p:cNvPr>
          <p:cNvPicPr>
            <a:picLocks noGrp="1" noChangeAspect="1"/>
          </p:cNvPicPr>
          <p:nvPr>
            <p:ph idx="1"/>
          </p:nvPr>
        </p:nvPicPr>
        <p:blipFill>
          <a:blip r:embed="rId2"/>
          <a:stretch>
            <a:fillRect/>
          </a:stretch>
        </p:blipFill>
        <p:spPr>
          <a:xfrm>
            <a:off x="1293597" y="1396588"/>
            <a:ext cx="9604805" cy="4394199"/>
          </a:xfrm>
          <a:prstGeom prst="rect">
            <a:avLst/>
          </a:prstGeom>
        </p:spPr>
      </p:pic>
      <p:sp>
        <p:nvSpPr>
          <p:cNvPr id="4" name="Slide Number Placeholder 3">
            <a:extLst>
              <a:ext uri="{FF2B5EF4-FFF2-40B4-BE49-F238E27FC236}">
                <a16:creationId xmlns:a16="http://schemas.microsoft.com/office/drawing/2014/main" id="{41142F8D-7550-9ED0-E50F-383AB00C5EA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BB9079-FDF3-434B-BE90-1F5BBB617D84}" type="slidenum">
              <a:rPr lang="en-US" sz="1200" smtClean="0"/>
              <a:pPr>
                <a:spcAft>
                  <a:spcPts val="600"/>
                </a:spcAft>
              </a:pPr>
              <a:t>26</a:t>
            </a:fld>
            <a:endParaRPr lang="en-US" sz="1200"/>
          </a:p>
        </p:txBody>
      </p:sp>
    </p:spTree>
    <p:extLst>
      <p:ext uri="{BB962C8B-B14F-4D97-AF65-F5344CB8AC3E}">
        <p14:creationId xmlns:p14="http://schemas.microsoft.com/office/powerpoint/2010/main" val="3492954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3F4FE-B091-9CD8-A8E8-33ACA0444BBE}"/>
              </a:ext>
            </a:extLst>
          </p:cNvPr>
          <p:cNvSpPr>
            <a:spLocks noGrp="1"/>
          </p:cNvSpPr>
          <p:nvPr>
            <p:ph type="title"/>
          </p:nvPr>
        </p:nvSpPr>
        <p:spPr>
          <a:xfrm>
            <a:off x="630936" y="457200"/>
            <a:ext cx="4343400" cy="1929384"/>
          </a:xfrm>
        </p:spPr>
        <p:txBody>
          <a:bodyPr vert="horz" lIns="91440" tIns="45720" rIns="91440" bIns="45720" rtlCol="0" anchor="ctr">
            <a:normAutofit/>
          </a:bodyPr>
          <a:lstStyle/>
          <a:p>
            <a:r>
              <a:rPr lang="en-US" sz="4800" dirty="0" err="1"/>
              <a:t>Ankete</a:t>
            </a:r>
            <a:r>
              <a:rPr lang="en-US" sz="4800" dirty="0"/>
              <a:t> </a:t>
            </a:r>
            <a:r>
              <a:rPr lang="en-US" sz="4800" dirty="0" err="1"/>
              <a:t>učencev</a:t>
            </a:r>
            <a:endParaRPr lang="en-US" sz="4800" dirty="0"/>
          </a:p>
        </p:txBody>
      </p:sp>
      <p:sp>
        <p:nvSpPr>
          <p:cNvPr id="12" name="TextBox 11">
            <a:extLst>
              <a:ext uri="{FF2B5EF4-FFF2-40B4-BE49-F238E27FC236}">
                <a16:creationId xmlns:a16="http://schemas.microsoft.com/office/drawing/2014/main" id="{41F8D3CA-0111-4AB4-CCE6-EF0B90123589}"/>
              </a:ext>
            </a:extLst>
          </p:cNvPr>
          <p:cNvSpPr txBox="1"/>
          <p:nvPr/>
        </p:nvSpPr>
        <p:spPr>
          <a:xfrm>
            <a:off x="163740" y="1639277"/>
            <a:ext cx="6007608" cy="1929384"/>
          </a:xfrm>
          <a:prstGeom prst="rect">
            <a:avLst/>
          </a:prstGeom>
        </p:spPr>
        <p:txBody>
          <a:bodyPr vert="horz" lIns="91440" tIns="45720" rIns="91440" bIns="45720" rtlCol="0" anchor="ctr">
            <a:normAutofit/>
          </a:bodyPr>
          <a:lstStyle/>
          <a:p>
            <a:pPr>
              <a:lnSpc>
                <a:spcPct val="90000"/>
              </a:lnSpc>
              <a:spcAft>
                <a:spcPts val="600"/>
              </a:spcAft>
            </a:pPr>
            <a:r>
              <a:rPr lang="en-US" sz="2200" b="1" i="0" dirty="0">
                <a:effectLst/>
              </a:rPr>
              <a:t>Bi </a:t>
            </a:r>
            <a:r>
              <a:rPr lang="en-US" sz="2200" b="1" i="0" dirty="0" err="1">
                <a:effectLst/>
              </a:rPr>
              <a:t>še</a:t>
            </a:r>
            <a:r>
              <a:rPr lang="en-US" sz="2200" b="1" i="0" dirty="0">
                <a:effectLst/>
              </a:rPr>
              <a:t> </a:t>
            </a:r>
            <a:r>
              <a:rPr lang="en-US" sz="2200" b="1" i="0" dirty="0" err="1">
                <a:effectLst/>
              </a:rPr>
              <a:t>tekmoval</a:t>
            </a:r>
            <a:r>
              <a:rPr lang="en-US" sz="2200" b="1" i="0" dirty="0">
                <a:effectLst/>
              </a:rPr>
              <a:t>(a) </a:t>
            </a:r>
            <a:r>
              <a:rPr lang="en-US" sz="2200" b="1" i="0" dirty="0" err="1">
                <a:effectLst/>
              </a:rPr>
              <a:t>na</a:t>
            </a:r>
            <a:r>
              <a:rPr lang="en-US" sz="2200" b="1" i="0" dirty="0">
                <a:effectLst/>
              </a:rPr>
              <a:t> </a:t>
            </a:r>
            <a:r>
              <a:rPr lang="en-US" sz="2200" b="1" i="0" dirty="0" err="1">
                <a:effectLst/>
              </a:rPr>
              <a:t>takem</a:t>
            </a:r>
            <a:r>
              <a:rPr lang="en-US" sz="2200" b="1" i="0" dirty="0">
                <a:effectLst/>
              </a:rPr>
              <a:t> </a:t>
            </a:r>
            <a:r>
              <a:rPr lang="en-US" sz="2200" b="1" i="0" dirty="0" err="1">
                <a:effectLst/>
              </a:rPr>
              <a:t>tekmovanju</a:t>
            </a:r>
            <a:r>
              <a:rPr lang="en-US" sz="2200" b="1" i="0" dirty="0">
                <a:effectLst/>
              </a:rPr>
              <a:t> ACM </a:t>
            </a:r>
            <a:r>
              <a:rPr lang="en-US" sz="2200" b="1" i="0" dirty="0" err="1">
                <a:effectLst/>
              </a:rPr>
              <a:t>Pišek</a:t>
            </a:r>
            <a:r>
              <a:rPr lang="en-US" sz="2200" b="1" i="0" dirty="0">
                <a:effectLst/>
              </a:rPr>
              <a:t>?</a:t>
            </a:r>
            <a:r>
              <a:rPr lang="en-US" sz="2200" b="0" i="0" dirty="0">
                <a:effectLst/>
              </a:rPr>
              <a:t>(n = 516)</a:t>
            </a:r>
            <a:endParaRPr lang="en-US" sz="2200" dirty="0"/>
          </a:p>
        </p:txBody>
      </p:sp>
      <p:pic>
        <p:nvPicPr>
          <p:cNvPr id="6146" name="Picture 2">
            <a:extLst>
              <a:ext uri="{FF2B5EF4-FFF2-40B4-BE49-F238E27FC236}">
                <a16:creationId xmlns:a16="http://schemas.microsoft.com/office/drawing/2014/main" id="{DE8305E0-20FA-E69B-FFBB-2CA8D2B01B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767" r="17558"/>
          <a:stretch/>
        </p:blipFill>
        <p:spPr bwMode="auto">
          <a:xfrm>
            <a:off x="779585" y="2692908"/>
            <a:ext cx="5025874" cy="310377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7FA69C0F-55D7-B12F-F007-3BD3FAF58D2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F8BB9079-FDF3-434B-BE90-1F5BBB617D84}" type="slidenum">
              <a:rPr lang="en-US" sz="1200" smtClean="0"/>
              <a:pPr>
                <a:spcAft>
                  <a:spcPts val="600"/>
                </a:spcAft>
              </a:pPr>
              <a:t>27</a:t>
            </a:fld>
            <a:endParaRPr lang="en-US" sz="1200"/>
          </a:p>
        </p:txBody>
      </p:sp>
      <p:graphicFrame>
        <p:nvGraphicFramePr>
          <p:cNvPr id="14" name="Table 13">
            <a:extLst>
              <a:ext uri="{FF2B5EF4-FFF2-40B4-BE49-F238E27FC236}">
                <a16:creationId xmlns:a16="http://schemas.microsoft.com/office/drawing/2014/main" id="{8FA2AFBE-D8AA-9A93-584C-1A554BB3F07D}"/>
              </a:ext>
            </a:extLst>
          </p:cNvPr>
          <p:cNvGraphicFramePr>
            <a:graphicFrameLocks noGrp="1"/>
          </p:cNvGraphicFramePr>
          <p:nvPr>
            <p:extLst>
              <p:ext uri="{D42A27DB-BD31-4B8C-83A1-F6EECF244321}">
                <p14:modId xmlns:p14="http://schemas.microsoft.com/office/powerpoint/2010/main" val="1914530531"/>
              </p:ext>
            </p:extLst>
          </p:nvPr>
        </p:nvGraphicFramePr>
        <p:xfrm>
          <a:off x="6171348" y="1131544"/>
          <a:ext cx="5991702" cy="5500992"/>
        </p:xfrm>
        <a:graphic>
          <a:graphicData uri="http://schemas.openxmlformats.org/drawingml/2006/table">
            <a:tbl>
              <a:tblPr/>
              <a:tblGrid>
                <a:gridCol w="5991702">
                  <a:extLst>
                    <a:ext uri="{9D8B030D-6E8A-4147-A177-3AD203B41FA5}">
                      <a16:colId xmlns:a16="http://schemas.microsoft.com/office/drawing/2014/main" val="2317902010"/>
                    </a:ext>
                  </a:extLst>
                </a:gridCol>
              </a:tblGrid>
              <a:tr h="427234">
                <a:tc>
                  <a:txBody>
                    <a:bodyPr/>
                    <a:lstStyle/>
                    <a:p>
                      <a:pPr fontAlgn="ctr"/>
                      <a:r>
                        <a:rPr lang="en-GB" sz="1600" dirty="0">
                          <a:solidFill>
                            <a:srgbClr val="333333"/>
                          </a:solidFill>
                          <a:effectLst/>
                        </a:rPr>
                        <a:t>-</a:t>
                      </a:r>
                      <a:r>
                        <a:rPr lang="en-GB" sz="1600" dirty="0" err="1">
                          <a:solidFill>
                            <a:srgbClr val="333333"/>
                          </a:solidFill>
                          <a:effectLst/>
                        </a:rPr>
                        <a:t>dosti</a:t>
                      </a:r>
                      <a:r>
                        <a:rPr lang="en-GB" sz="1600" dirty="0">
                          <a:solidFill>
                            <a:srgbClr val="333333"/>
                          </a:solidFill>
                          <a:effectLst/>
                        </a:rPr>
                        <a:t> </a:t>
                      </a:r>
                      <a:r>
                        <a:rPr lang="en-GB" sz="1600" dirty="0" err="1">
                          <a:solidFill>
                            <a:srgbClr val="333333"/>
                          </a:solidFill>
                          <a:effectLst/>
                        </a:rPr>
                        <a:t>časa</a:t>
                      </a:r>
                      <a:r>
                        <a:rPr lang="en-GB" sz="1600" dirty="0">
                          <a:solidFill>
                            <a:srgbClr val="333333"/>
                          </a:solidFill>
                          <a:effectLst/>
                        </a:rPr>
                        <a:t> ,</a:t>
                      </a:r>
                      <a:r>
                        <a:rPr lang="en-GB" sz="1600" dirty="0" err="1">
                          <a:solidFill>
                            <a:srgbClr val="333333"/>
                          </a:solidFill>
                          <a:effectLst/>
                        </a:rPr>
                        <a:t>zabavne</a:t>
                      </a:r>
                      <a:r>
                        <a:rPr lang="en-GB" sz="1600" dirty="0">
                          <a:solidFill>
                            <a:srgbClr val="333333"/>
                          </a:solidFill>
                          <a:effectLst/>
                        </a:rPr>
                        <a:t> </a:t>
                      </a:r>
                      <a:r>
                        <a:rPr lang="en-GB" sz="1600" dirty="0" err="1">
                          <a:solidFill>
                            <a:srgbClr val="333333"/>
                          </a:solidFill>
                          <a:effectLst/>
                        </a:rPr>
                        <a:t>naloge</a:t>
                      </a:r>
                      <a:r>
                        <a:rPr lang="en-GB" sz="1600" dirty="0">
                          <a:solidFill>
                            <a:srgbClr val="333333"/>
                          </a:solidFill>
                          <a:effectLst/>
                        </a:rPr>
                        <a:t> in </a:t>
                      </a:r>
                      <a:r>
                        <a:rPr lang="en-GB" sz="1600" dirty="0" err="1">
                          <a:solidFill>
                            <a:srgbClr val="333333"/>
                          </a:solidFill>
                          <a:effectLst/>
                        </a:rPr>
                        <a:t>lahke</a:t>
                      </a:r>
                      <a:r>
                        <a:rPr lang="en-GB" sz="1600" dirty="0">
                          <a:solidFill>
                            <a:srgbClr val="333333"/>
                          </a:solidFill>
                          <a:effectLst/>
                        </a:rPr>
                        <a:t> </a:t>
                      </a:r>
                      <a:r>
                        <a:rPr lang="en-GB" sz="1600" dirty="0" err="1">
                          <a:solidFill>
                            <a:srgbClr val="333333"/>
                          </a:solidFill>
                          <a:effectLst/>
                        </a:rPr>
                        <a:t>naloge</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590227054"/>
                  </a:ext>
                </a:extLst>
              </a:tr>
              <a:tr h="427234">
                <a:tc>
                  <a:txBody>
                    <a:bodyPr/>
                    <a:lstStyle/>
                    <a:p>
                      <a:pPr fontAlgn="ctr"/>
                      <a:r>
                        <a:rPr lang="en-GB" sz="1600" dirty="0">
                          <a:solidFill>
                            <a:srgbClr val="333333"/>
                          </a:solidFill>
                          <a:effectLst/>
                        </a:rPr>
                        <a:t>-</a:t>
                      </a:r>
                      <a:r>
                        <a:rPr lang="en-GB" sz="1600" dirty="0" err="1">
                          <a:solidFill>
                            <a:srgbClr val="333333"/>
                          </a:solidFill>
                          <a:effectLst/>
                        </a:rPr>
                        <a:t>dovolj</a:t>
                      </a:r>
                      <a:r>
                        <a:rPr lang="en-GB" sz="1600" dirty="0">
                          <a:solidFill>
                            <a:srgbClr val="333333"/>
                          </a:solidFill>
                          <a:effectLst/>
                        </a:rPr>
                        <a:t> </a:t>
                      </a:r>
                      <a:r>
                        <a:rPr lang="en-GB" sz="1600" dirty="0" err="1">
                          <a:solidFill>
                            <a:srgbClr val="333333"/>
                          </a:solidFill>
                          <a:effectLst/>
                        </a:rPr>
                        <a:t>časa</a:t>
                      </a:r>
                      <a:r>
                        <a:rPr lang="en-GB" sz="1600" dirty="0">
                          <a:solidFill>
                            <a:srgbClr val="333333"/>
                          </a:solidFill>
                          <a:effectLst/>
                        </a:rPr>
                        <a:t> -</a:t>
                      </a:r>
                      <a:r>
                        <a:rPr lang="en-GB" sz="1600" dirty="0" err="1">
                          <a:solidFill>
                            <a:srgbClr val="333333"/>
                          </a:solidFill>
                          <a:effectLst/>
                        </a:rPr>
                        <a:t>lahke</a:t>
                      </a:r>
                      <a:r>
                        <a:rPr lang="en-GB" sz="1600" dirty="0">
                          <a:solidFill>
                            <a:srgbClr val="333333"/>
                          </a:solidFill>
                          <a:effectLst/>
                        </a:rPr>
                        <a:t> </a:t>
                      </a:r>
                      <a:r>
                        <a:rPr lang="en-GB" sz="1600" dirty="0" err="1">
                          <a:solidFill>
                            <a:srgbClr val="333333"/>
                          </a:solidFill>
                          <a:effectLst/>
                        </a:rPr>
                        <a:t>naloge</a:t>
                      </a:r>
                      <a:r>
                        <a:rPr lang="en-GB" sz="1600" dirty="0">
                          <a:solidFill>
                            <a:srgbClr val="333333"/>
                          </a:solidFill>
                          <a:effectLst/>
                        </a:rPr>
                        <a:t> -</a:t>
                      </a:r>
                      <a:r>
                        <a:rPr lang="en-GB" sz="1600" dirty="0" err="1">
                          <a:solidFill>
                            <a:srgbClr val="333333"/>
                          </a:solidFill>
                          <a:effectLst/>
                        </a:rPr>
                        <a:t>vrt</a:t>
                      </a:r>
                      <a:r>
                        <a:rPr lang="en-GB" sz="1600" dirty="0">
                          <a:solidFill>
                            <a:srgbClr val="333333"/>
                          </a:solidFill>
                          <a:effectLst/>
                        </a:rPr>
                        <a:t> </a:t>
                      </a:r>
                      <a:r>
                        <a:rPr lang="en-GB" sz="1600" dirty="0" err="1">
                          <a:solidFill>
                            <a:srgbClr val="333333"/>
                          </a:solidFill>
                          <a:effectLst/>
                        </a:rPr>
                        <a:t>sončnic</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567872133"/>
                  </a:ext>
                </a:extLst>
              </a:tr>
              <a:tr h="427234">
                <a:tc>
                  <a:txBody>
                    <a:bodyPr/>
                    <a:lstStyle/>
                    <a:p>
                      <a:pPr fontAlgn="ctr"/>
                      <a:r>
                        <a:rPr lang="en-GB" sz="1600" dirty="0" err="1">
                          <a:solidFill>
                            <a:srgbClr val="333333"/>
                          </a:solidFill>
                          <a:effectLst/>
                        </a:rPr>
                        <a:t>gusarji</a:t>
                      </a:r>
                      <a:r>
                        <a:rPr lang="en-GB" sz="1600" dirty="0">
                          <a:solidFill>
                            <a:srgbClr val="333333"/>
                          </a:solidFill>
                          <a:effectLst/>
                        </a:rPr>
                        <a:t> </a:t>
                      </a:r>
                      <a:r>
                        <a:rPr lang="en-GB" sz="1600" dirty="0" err="1">
                          <a:solidFill>
                            <a:srgbClr val="333333"/>
                          </a:solidFill>
                          <a:effectLst/>
                        </a:rPr>
                        <a:t>iščejo</a:t>
                      </a:r>
                      <a:r>
                        <a:rPr lang="en-GB" sz="1600" dirty="0">
                          <a:solidFill>
                            <a:srgbClr val="333333"/>
                          </a:solidFill>
                          <a:effectLst/>
                        </a:rPr>
                        <a:t> </a:t>
                      </a:r>
                      <a:r>
                        <a:rPr lang="en-GB" sz="1600" dirty="0" err="1">
                          <a:solidFill>
                            <a:srgbClr val="333333"/>
                          </a:solidFill>
                          <a:effectLst/>
                        </a:rPr>
                        <a:t>zaklad</a:t>
                      </a:r>
                      <a:r>
                        <a:rPr lang="en-GB" sz="1600" dirty="0">
                          <a:solidFill>
                            <a:srgbClr val="333333"/>
                          </a:solidFill>
                          <a:effectLst/>
                        </a:rPr>
                        <a:t>- </a:t>
                      </a:r>
                      <a:r>
                        <a:rPr lang="en-GB" sz="1600" dirty="0" err="1">
                          <a:solidFill>
                            <a:srgbClr val="333333"/>
                          </a:solidFill>
                          <a:effectLst/>
                        </a:rPr>
                        <a:t>neža</a:t>
                      </a:r>
                      <a:r>
                        <a:rPr lang="en-GB" sz="1600" dirty="0">
                          <a:solidFill>
                            <a:srgbClr val="333333"/>
                          </a:solidFill>
                          <a:effectLst/>
                        </a:rPr>
                        <a:t> </a:t>
                      </a:r>
                      <a:r>
                        <a:rPr lang="en-GB" sz="1600" dirty="0" err="1">
                          <a:solidFill>
                            <a:srgbClr val="333333"/>
                          </a:solidFill>
                          <a:effectLst/>
                        </a:rPr>
                        <a:t>riše</a:t>
                      </a:r>
                      <a:r>
                        <a:rPr lang="en-GB" sz="1600" dirty="0">
                          <a:solidFill>
                            <a:srgbClr val="333333"/>
                          </a:solidFill>
                          <a:effectLst/>
                        </a:rPr>
                        <a:t>.</a:t>
                      </a: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394713551"/>
                  </a:ext>
                </a:extLst>
              </a:tr>
              <a:tr h="427234">
                <a:tc>
                  <a:txBody>
                    <a:bodyPr/>
                    <a:lstStyle/>
                    <a:p>
                      <a:pPr fontAlgn="ctr"/>
                      <a:r>
                        <a:rPr lang="en-GB" sz="1600" dirty="0">
                          <a:solidFill>
                            <a:srgbClr val="333333"/>
                          </a:solidFill>
                          <a:effectLst/>
                        </a:rPr>
                        <a:t>-</a:t>
                      </a:r>
                      <a:r>
                        <a:rPr lang="en-GB" sz="1600" dirty="0" err="1">
                          <a:solidFill>
                            <a:srgbClr val="333333"/>
                          </a:solidFill>
                          <a:effectLst/>
                        </a:rPr>
                        <a:t>programeranje</a:t>
                      </a:r>
                      <a:r>
                        <a:rPr lang="en-GB" sz="1600" dirty="0">
                          <a:solidFill>
                            <a:srgbClr val="333333"/>
                          </a:solidFill>
                          <a:effectLst/>
                        </a:rPr>
                        <a:t> </a:t>
                      </a:r>
                      <a:r>
                        <a:rPr lang="en-GB" sz="1600" dirty="0" err="1">
                          <a:solidFill>
                            <a:srgbClr val="333333"/>
                          </a:solidFill>
                          <a:effectLst/>
                        </a:rPr>
                        <a:t>pajek</a:t>
                      </a:r>
                      <a:r>
                        <a:rPr lang="en-GB" sz="1600" dirty="0">
                          <a:solidFill>
                            <a:srgbClr val="333333"/>
                          </a:solidFill>
                          <a:effectLst/>
                        </a:rPr>
                        <a:t> </a:t>
                      </a:r>
                      <a:r>
                        <a:rPr lang="en-GB" sz="1600" dirty="0" err="1">
                          <a:solidFill>
                            <a:srgbClr val="333333"/>
                          </a:solidFill>
                          <a:effectLst/>
                        </a:rPr>
                        <a:t>sejanje</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658065461"/>
                  </a:ext>
                </a:extLst>
              </a:tr>
              <a:tr h="427234">
                <a:tc>
                  <a:txBody>
                    <a:bodyPr/>
                    <a:lstStyle/>
                    <a:p>
                      <a:pPr fontAlgn="ctr"/>
                      <a:r>
                        <a:rPr lang="en-GB" sz="1600" dirty="0">
                          <a:solidFill>
                            <a:srgbClr val="333333"/>
                          </a:solidFill>
                          <a:effectLst/>
                        </a:rPr>
                        <a:t>-</a:t>
                      </a:r>
                      <a:r>
                        <a:rPr lang="en-GB" sz="1600" dirty="0" err="1">
                          <a:solidFill>
                            <a:srgbClr val="333333"/>
                          </a:solidFill>
                          <a:effectLst/>
                        </a:rPr>
                        <a:t>težavnost</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3724599586"/>
                  </a:ext>
                </a:extLst>
              </a:tr>
              <a:tr h="427234">
                <a:tc>
                  <a:txBody>
                    <a:bodyPr/>
                    <a:lstStyle/>
                    <a:p>
                      <a:pPr fontAlgn="ctr"/>
                      <a:r>
                        <a:rPr lang="en-GB" sz="1600" dirty="0">
                          <a:solidFill>
                            <a:srgbClr val="333333"/>
                          </a:solidFill>
                          <a:effectLst/>
                        </a:rPr>
                        <a:t>-</a:t>
                      </a:r>
                      <a:r>
                        <a:rPr lang="en-GB" sz="1600" dirty="0" err="1">
                          <a:solidFill>
                            <a:srgbClr val="333333"/>
                          </a:solidFill>
                          <a:effectLst/>
                        </a:rPr>
                        <a:t>tekmovanje</a:t>
                      </a:r>
                      <a:r>
                        <a:rPr lang="en-GB" sz="1600" dirty="0">
                          <a:solidFill>
                            <a:srgbClr val="333333"/>
                          </a:solidFill>
                          <a:effectLst/>
                        </a:rPr>
                        <a:t> mi je </a:t>
                      </a:r>
                      <a:r>
                        <a:rPr lang="en-GB" sz="1600" dirty="0" err="1">
                          <a:solidFill>
                            <a:srgbClr val="333333"/>
                          </a:solidFill>
                          <a:effectLst/>
                        </a:rPr>
                        <a:t>bilo</a:t>
                      </a:r>
                      <a:r>
                        <a:rPr lang="en-GB" sz="1600" dirty="0">
                          <a:solidFill>
                            <a:srgbClr val="333333"/>
                          </a:solidFill>
                          <a:effectLst/>
                        </a:rPr>
                        <a:t> </a:t>
                      </a:r>
                      <a:r>
                        <a:rPr lang="en-GB" sz="1600" dirty="0" err="1">
                          <a:solidFill>
                            <a:srgbClr val="333333"/>
                          </a:solidFill>
                          <a:effectLst/>
                        </a:rPr>
                        <a:t>všeč</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689443393"/>
                  </a:ext>
                </a:extLst>
              </a:tr>
              <a:tr h="427234">
                <a:tc>
                  <a:txBody>
                    <a:bodyPr/>
                    <a:lstStyle/>
                    <a:p>
                      <a:pPr fontAlgn="ctr"/>
                      <a:r>
                        <a:rPr lang="en-GB" sz="1600" dirty="0">
                          <a:solidFill>
                            <a:srgbClr val="333333"/>
                          </a:solidFill>
                          <a:effectLst/>
                        </a:rPr>
                        <a:t>-</a:t>
                      </a:r>
                      <a:r>
                        <a:rPr lang="en-GB" sz="1600" dirty="0" err="1">
                          <a:solidFill>
                            <a:srgbClr val="333333"/>
                          </a:solidFill>
                          <a:effectLst/>
                        </a:rPr>
                        <a:t>programiranje,reševanje</a:t>
                      </a:r>
                      <a:r>
                        <a:rPr lang="en-GB" sz="1600" dirty="0">
                          <a:solidFill>
                            <a:srgbClr val="333333"/>
                          </a:solidFill>
                          <a:effectLst/>
                        </a:rPr>
                        <a:t> </a:t>
                      </a:r>
                      <a:r>
                        <a:rPr lang="en-GB" sz="1600" dirty="0" err="1">
                          <a:solidFill>
                            <a:srgbClr val="333333"/>
                          </a:solidFill>
                          <a:effectLst/>
                        </a:rPr>
                        <a:t>nalog</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191470813"/>
                  </a:ext>
                </a:extLst>
              </a:tr>
              <a:tr h="427234">
                <a:tc>
                  <a:txBody>
                    <a:bodyPr/>
                    <a:lstStyle/>
                    <a:p>
                      <a:pPr fontAlgn="ctr"/>
                      <a:r>
                        <a:rPr lang="en-GB" sz="1600" dirty="0">
                          <a:solidFill>
                            <a:srgbClr val="333333"/>
                          </a:solidFill>
                          <a:effectLst/>
                        </a:rPr>
                        <a:t>-da </a:t>
                      </a:r>
                      <a:r>
                        <a:rPr lang="en-GB" sz="1600" dirty="0" err="1">
                          <a:solidFill>
                            <a:srgbClr val="333333"/>
                          </a:solidFill>
                          <a:effectLst/>
                        </a:rPr>
                        <a:t>sem</a:t>
                      </a:r>
                      <a:r>
                        <a:rPr lang="en-GB" sz="1600" dirty="0">
                          <a:solidFill>
                            <a:srgbClr val="333333"/>
                          </a:solidFill>
                          <a:effectLst/>
                        </a:rPr>
                        <a:t> </a:t>
                      </a:r>
                      <a:r>
                        <a:rPr lang="en-GB" sz="1600" dirty="0" err="1">
                          <a:solidFill>
                            <a:srgbClr val="333333"/>
                          </a:solidFill>
                          <a:effectLst/>
                        </a:rPr>
                        <a:t>programiral</a:t>
                      </a:r>
                      <a:r>
                        <a:rPr lang="en-GB" sz="1600" dirty="0">
                          <a:solidFill>
                            <a:srgbClr val="333333"/>
                          </a:solidFill>
                          <a:effectLst/>
                        </a:rPr>
                        <a:t>, da so bile </a:t>
                      </a:r>
                      <a:r>
                        <a:rPr lang="en-GB" sz="1600" dirty="0" err="1">
                          <a:solidFill>
                            <a:srgbClr val="333333"/>
                          </a:solidFill>
                          <a:effectLst/>
                        </a:rPr>
                        <a:t>zabavne</a:t>
                      </a:r>
                      <a:r>
                        <a:rPr lang="en-GB" sz="1600" dirty="0">
                          <a:solidFill>
                            <a:srgbClr val="333333"/>
                          </a:solidFill>
                          <a:effectLst/>
                        </a:rPr>
                        <a:t>, da </a:t>
                      </a:r>
                      <a:r>
                        <a:rPr lang="en-GB" sz="1600" dirty="0" err="1">
                          <a:solidFill>
                            <a:srgbClr val="333333"/>
                          </a:solidFill>
                          <a:effectLst/>
                        </a:rPr>
                        <a:t>sem</a:t>
                      </a:r>
                      <a:r>
                        <a:rPr lang="en-GB" sz="1600" dirty="0">
                          <a:solidFill>
                            <a:srgbClr val="333333"/>
                          </a:solidFill>
                          <a:effectLst/>
                        </a:rPr>
                        <a:t> se </a:t>
                      </a:r>
                      <a:r>
                        <a:rPr lang="en-GB" sz="1600" dirty="0" err="1">
                          <a:solidFill>
                            <a:srgbClr val="333333"/>
                          </a:solidFill>
                          <a:effectLst/>
                        </a:rPr>
                        <a:t>nekaj</a:t>
                      </a:r>
                      <a:r>
                        <a:rPr lang="en-GB" sz="1600" dirty="0">
                          <a:solidFill>
                            <a:srgbClr val="333333"/>
                          </a:solidFill>
                          <a:effectLst/>
                        </a:rPr>
                        <a:t> </a:t>
                      </a:r>
                      <a:r>
                        <a:rPr lang="en-GB" sz="1600" dirty="0" err="1">
                          <a:solidFill>
                            <a:srgbClr val="333333"/>
                          </a:solidFill>
                          <a:effectLst/>
                        </a:rPr>
                        <a:t>naučil</a:t>
                      </a:r>
                      <a:r>
                        <a:rPr lang="en-GB" sz="1600" dirty="0">
                          <a:solidFill>
                            <a:srgbClr val="333333"/>
                          </a:solidFill>
                          <a:effectLst/>
                        </a:rPr>
                        <a:t>.</a:t>
                      </a: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33676249"/>
                  </a:ext>
                </a:extLst>
              </a:tr>
              <a:tr h="427234">
                <a:tc>
                  <a:txBody>
                    <a:bodyPr/>
                    <a:lstStyle/>
                    <a:p>
                      <a:pPr fontAlgn="ctr"/>
                      <a:r>
                        <a:rPr lang="en-GB" sz="1600" dirty="0" err="1">
                          <a:solidFill>
                            <a:srgbClr val="333333"/>
                          </a:solidFill>
                          <a:effectLst/>
                        </a:rPr>
                        <a:t>naloge</a:t>
                      </a:r>
                      <a:r>
                        <a:rPr lang="en-GB" sz="1600" dirty="0">
                          <a:solidFill>
                            <a:srgbClr val="333333"/>
                          </a:solidFill>
                          <a:effectLst/>
                        </a:rPr>
                        <a:t>, </a:t>
                      </a:r>
                      <a:r>
                        <a:rPr lang="en-GB" sz="1600" dirty="0" err="1">
                          <a:solidFill>
                            <a:srgbClr val="333333"/>
                          </a:solidFill>
                          <a:effectLst/>
                        </a:rPr>
                        <a:t>tezavnost</a:t>
                      </a:r>
                      <a:r>
                        <a:rPr lang="en-GB" sz="1600" dirty="0">
                          <a:solidFill>
                            <a:srgbClr val="333333"/>
                          </a:solidFill>
                          <a:effectLst/>
                        </a:rPr>
                        <a:t>, </a:t>
                      </a:r>
                      <a:r>
                        <a:rPr lang="en-GB" sz="1600" dirty="0" err="1">
                          <a:solidFill>
                            <a:srgbClr val="333333"/>
                          </a:solidFill>
                          <a:effectLst/>
                        </a:rPr>
                        <a:t>zabava</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710558030"/>
                  </a:ext>
                </a:extLst>
              </a:tr>
              <a:tr h="427234">
                <a:tc>
                  <a:txBody>
                    <a:bodyPr/>
                    <a:lstStyle/>
                    <a:p>
                      <a:pPr fontAlgn="ctr"/>
                      <a:r>
                        <a:rPr lang="en-GB" sz="1600" dirty="0">
                          <a:solidFill>
                            <a:srgbClr val="333333"/>
                          </a:solidFill>
                          <a:effectLst/>
                        </a:rPr>
                        <a:t>- </a:t>
                      </a:r>
                      <a:r>
                        <a:rPr lang="en-GB" sz="1600" dirty="0" err="1">
                          <a:solidFill>
                            <a:srgbClr val="333333"/>
                          </a:solidFill>
                          <a:effectLst/>
                        </a:rPr>
                        <a:t>naloge</a:t>
                      </a:r>
                      <a:r>
                        <a:rPr lang="en-GB" sz="1600" dirty="0">
                          <a:solidFill>
                            <a:srgbClr val="333333"/>
                          </a:solidFill>
                          <a:effectLst/>
                        </a:rPr>
                        <a:t> so </a:t>
                      </a:r>
                      <a:r>
                        <a:rPr lang="en-GB" sz="1600" dirty="0" err="1">
                          <a:solidFill>
                            <a:srgbClr val="333333"/>
                          </a:solidFill>
                          <a:effectLst/>
                        </a:rPr>
                        <a:t>imele</a:t>
                      </a:r>
                      <a:r>
                        <a:rPr lang="en-GB" sz="1600" dirty="0">
                          <a:solidFill>
                            <a:srgbClr val="333333"/>
                          </a:solidFill>
                          <a:effectLst/>
                        </a:rPr>
                        <a:t> </a:t>
                      </a:r>
                      <a:r>
                        <a:rPr lang="en-GB" sz="1600" dirty="0" err="1">
                          <a:solidFill>
                            <a:srgbClr val="333333"/>
                          </a:solidFill>
                          <a:effectLst/>
                        </a:rPr>
                        <a:t>zgodbo</a:t>
                      </a:r>
                      <a:r>
                        <a:rPr lang="en-GB" sz="1600" dirty="0">
                          <a:solidFill>
                            <a:srgbClr val="333333"/>
                          </a:solidFill>
                          <a:effectLst/>
                        </a:rPr>
                        <a:t> -</a:t>
                      </a: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2166224870"/>
                  </a:ext>
                </a:extLst>
              </a:tr>
              <a:tr h="617116">
                <a:tc>
                  <a:txBody>
                    <a:bodyPr/>
                    <a:lstStyle/>
                    <a:p>
                      <a:pPr fontAlgn="ctr"/>
                      <a:r>
                        <a:rPr lang="en-GB" sz="1600" dirty="0">
                          <a:solidFill>
                            <a:srgbClr val="333333"/>
                          </a:solidFill>
                          <a:effectLst/>
                        </a:rPr>
                        <a:t>- </a:t>
                      </a:r>
                      <a:r>
                        <a:rPr lang="en-GB" sz="1600" dirty="0" err="1">
                          <a:solidFill>
                            <a:srgbClr val="333333"/>
                          </a:solidFill>
                          <a:effectLst/>
                        </a:rPr>
                        <a:t>najbolj</a:t>
                      </a:r>
                      <a:r>
                        <a:rPr lang="en-GB" sz="1600" dirty="0">
                          <a:solidFill>
                            <a:srgbClr val="333333"/>
                          </a:solidFill>
                          <a:effectLst/>
                        </a:rPr>
                        <a:t> </a:t>
                      </a:r>
                      <a:r>
                        <a:rPr lang="en-GB" sz="1600" dirty="0" err="1">
                          <a:solidFill>
                            <a:srgbClr val="333333"/>
                          </a:solidFill>
                          <a:effectLst/>
                        </a:rPr>
                        <a:t>všeč</a:t>
                      </a:r>
                      <a:r>
                        <a:rPr lang="en-GB" sz="1600" dirty="0">
                          <a:solidFill>
                            <a:srgbClr val="333333"/>
                          </a:solidFill>
                          <a:effectLst/>
                        </a:rPr>
                        <a:t> mi so mi </a:t>
                      </a:r>
                      <a:r>
                        <a:rPr lang="en-GB" sz="1600" dirty="0" err="1">
                          <a:solidFill>
                            <a:srgbClr val="333333"/>
                          </a:solidFill>
                          <a:effectLst/>
                        </a:rPr>
                        <a:t>različne</a:t>
                      </a:r>
                      <a:r>
                        <a:rPr lang="en-GB" sz="1600" dirty="0">
                          <a:solidFill>
                            <a:srgbClr val="333333"/>
                          </a:solidFill>
                          <a:effectLst/>
                        </a:rPr>
                        <a:t> </a:t>
                      </a:r>
                      <a:r>
                        <a:rPr lang="en-GB" sz="1600" dirty="0" err="1">
                          <a:solidFill>
                            <a:srgbClr val="333333"/>
                          </a:solidFill>
                          <a:effectLst/>
                        </a:rPr>
                        <a:t>naloge</a:t>
                      </a:r>
                      <a:r>
                        <a:rPr lang="en-GB" sz="1600" dirty="0">
                          <a:solidFill>
                            <a:srgbClr val="333333"/>
                          </a:solidFill>
                          <a:effectLst/>
                        </a:rPr>
                        <a:t> s </a:t>
                      </a:r>
                      <a:r>
                        <a:rPr lang="en-GB" sz="1600" dirty="0" err="1">
                          <a:solidFill>
                            <a:srgbClr val="333333"/>
                          </a:solidFill>
                          <a:effectLst/>
                        </a:rPr>
                        <a:t>pišekom</a:t>
                      </a:r>
                      <a:r>
                        <a:rPr lang="en-GB" sz="1600" dirty="0">
                          <a:solidFill>
                            <a:srgbClr val="333333"/>
                          </a:solidFill>
                          <a:effectLst/>
                        </a:rPr>
                        <a:t> in da </a:t>
                      </a:r>
                      <a:r>
                        <a:rPr lang="en-GB" sz="1600" dirty="0" err="1">
                          <a:solidFill>
                            <a:srgbClr val="333333"/>
                          </a:solidFill>
                          <a:effectLst/>
                        </a:rPr>
                        <a:t>lahko</a:t>
                      </a:r>
                      <a:r>
                        <a:rPr lang="en-GB" sz="1600" dirty="0">
                          <a:solidFill>
                            <a:srgbClr val="333333"/>
                          </a:solidFill>
                          <a:effectLst/>
                        </a:rPr>
                        <a:t> </a:t>
                      </a:r>
                      <a:r>
                        <a:rPr lang="en-GB" sz="1600" dirty="0" err="1">
                          <a:solidFill>
                            <a:srgbClr val="333333"/>
                          </a:solidFill>
                          <a:effectLst/>
                        </a:rPr>
                        <a:t>pogledaš</a:t>
                      </a:r>
                      <a:r>
                        <a:rPr lang="en-GB" sz="1600" dirty="0">
                          <a:solidFill>
                            <a:srgbClr val="333333"/>
                          </a:solidFill>
                          <a:effectLst/>
                        </a:rPr>
                        <a:t> </a:t>
                      </a:r>
                      <a:r>
                        <a:rPr lang="en-GB" sz="1600" dirty="0" err="1">
                          <a:solidFill>
                            <a:srgbClr val="333333"/>
                          </a:solidFill>
                          <a:effectLst/>
                        </a:rPr>
                        <a:t>potek</a:t>
                      </a:r>
                      <a:r>
                        <a:rPr lang="en-GB" sz="1600" dirty="0">
                          <a:solidFill>
                            <a:srgbClr val="333333"/>
                          </a:solidFill>
                          <a:effectLst/>
                        </a:rPr>
                        <a:t> </a:t>
                      </a:r>
                      <a:r>
                        <a:rPr lang="en-GB" sz="1600" dirty="0" err="1">
                          <a:solidFill>
                            <a:srgbClr val="333333"/>
                          </a:solidFill>
                          <a:effectLst/>
                        </a:rPr>
                        <a:t>programa</a:t>
                      </a:r>
                      <a:r>
                        <a:rPr lang="en-GB" sz="1600" dirty="0">
                          <a:solidFill>
                            <a:srgbClr val="333333"/>
                          </a:solidFill>
                          <a:effectLst/>
                        </a:rPr>
                        <a:t> ko </a:t>
                      </a:r>
                      <a:r>
                        <a:rPr lang="en-GB" sz="1600" dirty="0" err="1">
                          <a:solidFill>
                            <a:srgbClr val="333333"/>
                          </a:solidFill>
                          <a:effectLst/>
                        </a:rPr>
                        <a:t>še</a:t>
                      </a:r>
                      <a:r>
                        <a:rPr lang="en-GB" sz="1600" dirty="0">
                          <a:solidFill>
                            <a:srgbClr val="333333"/>
                          </a:solidFill>
                          <a:effectLst/>
                        </a:rPr>
                        <a:t> nisi </a:t>
                      </a:r>
                      <a:r>
                        <a:rPr lang="en-GB" sz="1600" dirty="0" err="1">
                          <a:solidFill>
                            <a:srgbClr val="333333"/>
                          </a:solidFill>
                          <a:effectLst/>
                        </a:rPr>
                        <a:t>končal</a:t>
                      </a:r>
                      <a:r>
                        <a:rPr lang="en-GB" sz="1600" dirty="0">
                          <a:solidFill>
                            <a:srgbClr val="333333"/>
                          </a:solidFill>
                          <a:effectLst/>
                        </a:rPr>
                        <a:t> </a:t>
                      </a:r>
                      <a:r>
                        <a:rPr lang="en-GB" sz="1600" dirty="0" err="1">
                          <a:solidFill>
                            <a:srgbClr val="333333"/>
                          </a:solidFill>
                          <a:effectLst/>
                        </a:rPr>
                        <a:t>naloge</a:t>
                      </a:r>
                      <a:r>
                        <a:rPr lang="en-GB" sz="1600" dirty="0">
                          <a:solidFill>
                            <a:srgbClr val="333333"/>
                          </a:solidFill>
                          <a:effectLst/>
                        </a:rPr>
                        <a:t> </a:t>
                      </a:r>
                      <a:r>
                        <a:rPr lang="en-GB" sz="1600" dirty="0" err="1">
                          <a:solidFill>
                            <a:srgbClr val="333333"/>
                          </a:solidFill>
                          <a:effectLst/>
                        </a:rPr>
                        <a:t>brez</a:t>
                      </a:r>
                      <a:r>
                        <a:rPr lang="en-GB" sz="1600" dirty="0">
                          <a:solidFill>
                            <a:srgbClr val="333333"/>
                          </a:solidFill>
                          <a:effectLst/>
                        </a:rPr>
                        <a:t> </a:t>
                      </a:r>
                      <a:r>
                        <a:rPr lang="en-GB" sz="1600" dirty="0" err="1">
                          <a:solidFill>
                            <a:srgbClr val="333333"/>
                          </a:solidFill>
                          <a:effectLst/>
                        </a:rPr>
                        <a:t>zank</a:t>
                      </a:r>
                      <a:r>
                        <a:rPr lang="en-GB" sz="1600" dirty="0">
                          <a:solidFill>
                            <a:srgbClr val="333333"/>
                          </a:solidFill>
                          <a:effectLst/>
                        </a:rPr>
                        <a:t> so mi bile </a:t>
                      </a:r>
                      <a:r>
                        <a:rPr lang="en-GB" sz="1600" dirty="0" err="1">
                          <a:solidFill>
                            <a:srgbClr val="333333"/>
                          </a:solidFill>
                          <a:effectLst/>
                        </a:rPr>
                        <a:t>všeč</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1723949472"/>
                  </a:ext>
                </a:extLst>
              </a:tr>
              <a:tr h="427234">
                <a:tc>
                  <a:txBody>
                    <a:bodyPr/>
                    <a:lstStyle/>
                    <a:p>
                      <a:pPr fontAlgn="ctr"/>
                      <a:r>
                        <a:rPr lang="en-GB" sz="1600" dirty="0">
                          <a:solidFill>
                            <a:srgbClr val="333333"/>
                          </a:solidFill>
                          <a:effectLst/>
                        </a:rPr>
                        <a:t>da je </a:t>
                      </a:r>
                      <a:r>
                        <a:rPr lang="en-GB" sz="1600" dirty="0" err="1">
                          <a:solidFill>
                            <a:srgbClr val="333333"/>
                          </a:solidFill>
                          <a:effectLst/>
                        </a:rPr>
                        <a:t>bilo</a:t>
                      </a:r>
                      <a:r>
                        <a:rPr lang="en-GB" sz="1600" dirty="0">
                          <a:solidFill>
                            <a:srgbClr val="333333"/>
                          </a:solidFill>
                          <a:effectLst/>
                        </a:rPr>
                        <a:t> </a:t>
                      </a:r>
                      <a:r>
                        <a:rPr lang="en-GB" sz="1600" dirty="0" err="1">
                          <a:solidFill>
                            <a:srgbClr val="333333"/>
                          </a:solidFill>
                          <a:effectLst/>
                        </a:rPr>
                        <a:t>kr</a:t>
                      </a:r>
                      <a:r>
                        <a:rPr lang="en-GB" sz="1600" dirty="0">
                          <a:solidFill>
                            <a:srgbClr val="333333"/>
                          </a:solidFill>
                          <a:effectLst/>
                        </a:rPr>
                        <a:t> </a:t>
                      </a:r>
                      <a:r>
                        <a:rPr lang="en-GB" sz="1600" dirty="0" err="1">
                          <a:solidFill>
                            <a:srgbClr val="333333"/>
                          </a:solidFill>
                          <a:effectLst/>
                        </a:rPr>
                        <a:t>tezko</a:t>
                      </a:r>
                      <a:endParaRPr lang="en-GB" sz="1600" dirty="0">
                        <a:solidFill>
                          <a:srgbClr val="333333"/>
                        </a:solidFill>
                        <a:effectLst/>
                      </a:endParaRPr>
                    </a:p>
                  </a:txBody>
                  <a:tcPr marL="97128" marR="97128" marT="97128" marB="97128" anchor="ctr">
                    <a:lnL w="9525" cap="flat" cmpd="sng" algn="ctr">
                      <a:solidFill>
                        <a:srgbClr val="E5E5E5"/>
                      </a:solidFill>
                      <a:prstDash val="solid"/>
                      <a:round/>
                      <a:headEnd type="none" w="med" len="med"/>
                      <a:tailEnd type="none" w="med" len="med"/>
                    </a:lnL>
                    <a:lnR w="9525" cap="flat" cmpd="sng" algn="ctr">
                      <a:solidFill>
                        <a:srgbClr val="E5E5E5"/>
                      </a:solidFill>
                      <a:prstDash val="solid"/>
                      <a:round/>
                      <a:headEnd type="none" w="med" len="med"/>
                      <a:tailEnd type="none" w="med" len="med"/>
                    </a:lnR>
                    <a:lnT w="9525" cap="flat" cmpd="sng" algn="ctr">
                      <a:solidFill>
                        <a:srgbClr val="E5E5E5"/>
                      </a:solidFill>
                      <a:prstDash val="solid"/>
                      <a:round/>
                      <a:headEnd type="none" w="med" len="med"/>
                      <a:tailEnd type="none" w="med" len="med"/>
                    </a:lnT>
                    <a:lnB w="9525" cap="flat" cmpd="sng" algn="ctr">
                      <a:solidFill>
                        <a:srgbClr val="E5E5E5"/>
                      </a:solidFill>
                      <a:prstDash val="solid"/>
                      <a:round/>
                      <a:headEnd type="none" w="med" len="med"/>
                      <a:tailEnd type="none" w="med" len="med"/>
                    </a:lnB>
                    <a:solidFill>
                      <a:srgbClr val="FFFFFF"/>
                    </a:solidFill>
                  </a:tcPr>
                </a:tc>
                <a:extLst>
                  <a:ext uri="{0D108BD9-81ED-4DB2-BD59-A6C34878D82A}">
                    <a16:rowId xmlns:a16="http://schemas.microsoft.com/office/drawing/2014/main" val="794825544"/>
                  </a:ext>
                </a:extLst>
              </a:tr>
            </a:tbl>
          </a:graphicData>
        </a:graphic>
      </p:graphicFrame>
      <p:sp>
        <p:nvSpPr>
          <p:cNvPr id="3" name="TextBox 2">
            <a:extLst>
              <a:ext uri="{FF2B5EF4-FFF2-40B4-BE49-F238E27FC236}">
                <a16:creationId xmlns:a16="http://schemas.microsoft.com/office/drawing/2014/main" id="{81AB4381-56A6-B565-435E-15743DC9B0C5}"/>
              </a:ext>
            </a:extLst>
          </p:cNvPr>
          <p:cNvSpPr txBox="1"/>
          <p:nvPr/>
        </p:nvSpPr>
        <p:spPr>
          <a:xfrm>
            <a:off x="6986954" y="656492"/>
            <a:ext cx="1596656" cy="369332"/>
          </a:xfrm>
          <a:prstGeom prst="rect">
            <a:avLst/>
          </a:prstGeom>
          <a:noFill/>
        </p:spPr>
        <p:txBody>
          <a:bodyPr wrap="none" rtlCol="0">
            <a:spAutoFit/>
          </a:bodyPr>
          <a:lstStyle/>
          <a:p>
            <a:r>
              <a:rPr lang="en-US" dirty="0" err="1"/>
              <a:t>Kaj</a:t>
            </a:r>
            <a:r>
              <a:rPr lang="en-US" dirty="0"/>
              <a:t> </a:t>
            </a:r>
            <a:r>
              <a:rPr lang="en-US" dirty="0" err="1"/>
              <a:t>vam</a:t>
            </a:r>
            <a:r>
              <a:rPr lang="en-US" dirty="0"/>
              <a:t> je </a:t>
            </a:r>
            <a:r>
              <a:rPr lang="en-US" dirty="0" err="1"/>
              <a:t>všeč</a:t>
            </a:r>
            <a:endParaRPr lang="en-US" dirty="0"/>
          </a:p>
        </p:txBody>
      </p:sp>
    </p:spTree>
    <p:extLst>
      <p:ext uri="{BB962C8B-B14F-4D97-AF65-F5344CB8AC3E}">
        <p14:creationId xmlns:p14="http://schemas.microsoft.com/office/powerpoint/2010/main" val="23823409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BFA1E72-0F14-E046-BFF0-806120A015B8}"/>
              </a:ext>
            </a:extLst>
          </p:cNvPr>
          <p:cNvSpPr>
            <a:spLocks noGrp="1"/>
          </p:cNvSpPr>
          <p:nvPr>
            <p:ph type="title"/>
          </p:nvPr>
        </p:nvSpPr>
        <p:spPr/>
        <p:txBody>
          <a:bodyPr wrap="square" anchor="ctr">
            <a:normAutofit/>
          </a:bodyPr>
          <a:lstStyle/>
          <a:p>
            <a:r>
              <a:rPr lang="en-US" altLang="sl-SI" dirty="0"/>
              <a:t>Od </a:t>
            </a:r>
            <a:r>
              <a:rPr lang="en-US" altLang="sl-SI" dirty="0" err="1"/>
              <a:t>Paperta</a:t>
            </a:r>
            <a:r>
              <a:rPr lang="en-US" altLang="sl-SI" dirty="0"/>
              <a:t> do </a:t>
            </a:r>
            <a:r>
              <a:rPr lang="en-US" altLang="sl-SI" dirty="0" err="1"/>
              <a:t>danes</a:t>
            </a:r>
            <a:endParaRPr lang="en-US" altLang="sl-SI" dirty="0"/>
          </a:p>
        </p:txBody>
      </p:sp>
      <p:sp>
        <p:nvSpPr>
          <p:cNvPr id="14339" name="Content Placeholder 2">
            <a:extLst>
              <a:ext uri="{FF2B5EF4-FFF2-40B4-BE49-F238E27FC236}">
                <a16:creationId xmlns:a16="http://schemas.microsoft.com/office/drawing/2014/main" id="{CEC8EAC3-B755-504B-846D-B5DBB3FF6289}"/>
              </a:ext>
            </a:extLst>
          </p:cNvPr>
          <p:cNvSpPr>
            <a:spLocks noGrp="1"/>
          </p:cNvSpPr>
          <p:nvPr>
            <p:ph type="body" idx="1"/>
          </p:nvPr>
        </p:nvSpPr>
        <p:spPr>
          <a:xfrm>
            <a:off x="415600" y="1958433"/>
            <a:ext cx="6503360" cy="4133100"/>
          </a:xfrm>
        </p:spPr>
        <p:txBody>
          <a:bodyPr wrap="square" anchor="t">
            <a:normAutofit fontScale="92500" lnSpcReduction="10000"/>
          </a:bodyPr>
          <a:lstStyle/>
          <a:p>
            <a:pPr marL="50800" indent="0">
              <a:buNone/>
            </a:pPr>
            <a:r>
              <a:rPr lang="sl-SI" sz="2600" b="0" i="0" u="none" strike="noStrike" cap="none" dirty="0">
                <a:effectLst/>
              </a:rPr>
              <a:t>Poučevanje računalniškega mišljenja preko programiranja z delčki v osnovni in srednji šoli je pomembno, ker:</a:t>
            </a:r>
          </a:p>
          <a:p>
            <a:pPr marL="457200" indent="-406400">
              <a:spcBef>
                <a:spcPts val="1000"/>
              </a:spcBef>
              <a:buClr>
                <a:schemeClr val="dk1"/>
              </a:buClr>
              <a:buSzPts val="2800"/>
              <a:buFont typeface="Arial"/>
              <a:buChar char="•"/>
            </a:pPr>
            <a:r>
              <a:rPr lang="sl-SI" sz="2600" b="0" i="0" u="none" strike="noStrike" cap="none" dirty="0">
                <a:effectLst/>
              </a:rPr>
              <a:t>Razvija kritično razmišljanje in analitične sposobnosti.</a:t>
            </a:r>
          </a:p>
          <a:p>
            <a:pPr marL="457200" indent="-406400">
              <a:spcBef>
                <a:spcPts val="1000"/>
              </a:spcBef>
              <a:buClr>
                <a:schemeClr val="dk1"/>
              </a:buClr>
              <a:buSzPts val="2800"/>
              <a:buFont typeface="Arial"/>
              <a:buChar char="•"/>
            </a:pPr>
            <a:r>
              <a:rPr lang="sl-SI" sz="2600" b="0" i="0" u="none" strike="noStrike" cap="none" dirty="0">
                <a:effectLst/>
              </a:rPr>
              <a:t>Spodbuja inovativnost.</a:t>
            </a:r>
          </a:p>
          <a:p>
            <a:pPr marL="457200" indent="-406400">
              <a:spcBef>
                <a:spcPts val="1000"/>
              </a:spcBef>
              <a:buClr>
                <a:schemeClr val="dk1"/>
              </a:buClr>
              <a:buSzPts val="2800"/>
              <a:buFont typeface="Arial"/>
              <a:buChar char="•"/>
            </a:pPr>
            <a:r>
              <a:rPr lang="sl-SI" sz="2600" b="0" i="0" u="none" strike="noStrike" cap="none" dirty="0">
                <a:effectLst/>
              </a:rPr>
              <a:t>Uporablja pristope učenja na podlagi reševanja problemov.</a:t>
            </a:r>
          </a:p>
          <a:p>
            <a:pPr marL="457200" indent="-406400">
              <a:spcBef>
                <a:spcPts val="1000"/>
              </a:spcBef>
              <a:buClr>
                <a:schemeClr val="dk1"/>
              </a:buClr>
              <a:buSzPts val="2800"/>
              <a:buFont typeface="Arial"/>
              <a:buChar char="•"/>
            </a:pPr>
            <a:r>
              <a:rPr lang="sl-SI" sz="2600" b="0" i="0" u="none" strike="noStrike" cap="none" dirty="0">
                <a:effectLst/>
              </a:rPr>
              <a:t>Pomaga razumeti tehnologijo in postati aktivni ustvarjalec.</a:t>
            </a:r>
          </a:p>
          <a:p>
            <a:pPr marL="457200" indent="-406400">
              <a:spcBef>
                <a:spcPts val="1000"/>
              </a:spcBef>
              <a:buClr>
                <a:schemeClr val="dk1"/>
              </a:buClr>
              <a:buSzPts val="2800"/>
              <a:buFont typeface="Arial"/>
              <a:buChar char="•"/>
            </a:pPr>
            <a:r>
              <a:rPr lang="sl-SI" sz="2600" b="0" i="0" u="none" strike="noStrike" cap="none" dirty="0">
                <a:effectLst/>
              </a:rPr>
              <a:t>Pripravlja učence na prihodnost dela.</a:t>
            </a:r>
          </a:p>
          <a:p>
            <a:pPr marL="50800" indent="0">
              <a:buNone/>
            </a:pPr>
            <a:endParaRPr lang="en-US" altLang="sl-SI" sz="2600" dirty="0"/>
          </a:p>
          <a:p>
            <a:pPr marL="114300" indent="0">
              <a:buNone/>
            </a:pPr>
            <a:endParaRPr lang="en-US" altLang="sl-SI" sz="2600" dirty="0"/>
          </a:p>
        </p:txBody>
      </p:sp>
      <p:sp>
        <p:nvSpPr>
          <p:cNvPr id="14344" name="Slide Number Placeholder 3">
            <a:extLst>
              <a:ext uri="{FF2B5EF4-FFF2-40B4-BE49-F238E27FC236}">
                <a16:creationId xmlns:a16="http://schemas.microsoft.com/office/drawing/2014/main" id="{C1A12083-03F9-519F-B440-80925C3A22C6}"/>
              </a:ext>
            </a:extLst>
          </p:cNvPr>
          <p:cNvSpPr>
            <a:spLocks noGrp="1"/>
          </p:cNvSpPr>
          <p:nvPr>
            <p:ph type="sldNum" idx="12"/>
          </p:nvPr>
        </p:nvSpPr>
        <p:spPr/>
        <p:txBody>
          <a:bodyPr/>
          <a:lstStyle/>
          <a:p>
            <a:pPr marL="0" lvl="0" indent="0" algn="r" rtl="0">
              <a:spcBef>
                <a:spcPts val="0"/>
              </a:spcBef>
              <a:spcAft>
                <a:spcPts val="600"/>
              </a:spcAft>
              <a:buNone/>
            </a:pPr>
            <a:fld id="{00000000-1234-1234-1234-123412341234}" type="slidenum">
              <a:rPr lang="en-US"/>
              <a:pPr marL="0" lvl="0" indent="0" algn="r" rtl="0">
                <a:spcBef>
                  <a:spcPts val="0"/>
                </a:spcBef>
                <a:spcAft>
                  <a:spcPts val="600"/>
                </a:spcAft>
                <a:buNone/>
              </a:pPr>
              <a:t>28</a:t>
            </a:fld>
            <a:endParaRPr lang="en-US"/>
          </a:p>
        </p:txBody>
      </p:sp>
      <p:pic>
        <p:nvPicPr>
          <p:cNvPr id="5" name="Picture 4" descr="A person with a beard&#10;&#10;Description automatically generated with medium confidence">
            <a:extLst>
              <a:ext uri="{FF2B5EF4-FFF2-40B4-BE49-F238E27FC236}">
                <a16:creationId xmlns:a16="http://schemas.microsoft.com/office/drawing/2014/main" id="{5F1BDD22-7467-65A0-DFB1-CF290E7D6504}"/>
              </a:ext>
            </a:extLst>
          </p:cNvPr>
          <p:cNvPicPr>
            <a:picLocks noChangeAspect="1"/>
          </p:cNvPicPr>
          <p:nvPr/>
        </p:nvPicPr>
        <p:blipFill>
          <a:blip r:embed="rId2"/>
          <a:stretch>
            <a:fillRect/>
          </a:stretch>
        </p:blipFill>
        <p:spPr>
          <a:xfrm>
            <a:off x="7342909" y="0"/>
            <a:ext cx="4849091"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8984D-E22D-8A47-9FE6-10A7799CEBA1}"/>
              </a:ext>
            </a:extLst>
          </p:cNvPr>
          <p:cNvSpPr>
            <a:spLocks noGrp="1"/>
          </p:cNvSpPr>
          <p:nvPr>
            <p:ph type="title"/>
          </p:nvPr>
        </p:nvSpPr>
        <p:spPr>
          <a:xfrm>
            <a:off x="2547938" y="112714"/>
            <a:ext cx="7561262" cy="720725"/>
          </a:xfrm>
        </p:spPr>
        <p:txBody>
          <a:bodyPr wrap="square" anchor="b">
            <a:normAutofit/>
          </a:bodyPr>
          <a:lstStyle/>
          <a:p>
            <a:r>
              <a:rPr lang="en-GB" err="1"/>
              <a:t>Računalniško</a:t>
            </a:r>
            <a:r>
              <a:rPr lang="en-GB"/>
              <a:t> </a:t>
            </a:r>
            <a:r>
              <a:rPr lang="en-GB" err="1"/>
              <a:t>mišljenje</a:t>
            </a:r>
            <a:r>
              <a:rPr lang="en-GB"/>
              <a:t> </a:t>
            </a:r>
          </a:p>
        </p:txBody>
      </p:sp>
      <p:sp>
        <p:nvSpPr>
          <p:cNvPr id="3" name="Content Placeholder 2">
            <a:extLst>
              <a:ext uri="{FF2B5EF4-FFF2-40B4-BE49-F238E27FC236}">
                <a16:creationId xmlns:a16="http://schemas.microsoft.com/office/drawing/2014/main" id="{5C5AECD7-E5C3-7B49-A947-447FB517156B}"/>
              </a:ext>
            </a:extLst>
          </p:cNvPr>
          <p:cNvSpPr>
            <a:spLocks noGrp="1"/>
          </p:cNvSpPr>
          <p:nvPr>
            <p:ph sz="half" idx="1"/>
          </p:nvPr>
        </p:nvSpPr>
        <p:spPr>
          <a:xfrm>
            <a:off x="1774826" y="1125538"/>
            <a:ext cx="5041254" cy="5111750"/>
          </a:xfrm>
        </p:spPr>
        <p:txBody>
          <a:bodyPr wrap="square" anchor="t">
            <a:normAutofit/>
          </a:bodyPr>
          <a:lstStyle/>
          <a:p>
            <a:pPr marL="0" indent="0">
              <a:buNone/>
            </a:pPr>
            <a:r>
              <a:rPr lang="en-GB" sz="1800"/>
              <a:t>Je </a:t>
            </a:r>
            <a:r>
              <a:rPr lang="en-GB" sz="1800" err="1"/>
              <a:t>skupek</a:t>
            </a:r>
            <a:r>
              <a:rPr lang="en-GB" sz="1800"/>
              <a:t> </a:t>
            </a:r>
            <a:r>
              <a:rPr lang="en-GB" sz="1800" err="1"/>
              <a:t>metod</a:t>
            </a:r>
            <a:r>
              <a:rPr lang="en-GB" sz="1800"/>
              <a:t> za </a:t>
            </a:r>
            <a:r>
              <a:rPr lang="en-GB" sz="1800" err="1"/>
              <a:t>reševanje</a:t>
            </a:r>
            <a:r>
              <a:rPr lang="en-GB" sz="1800"/>
              <a:t> </a:t>
            </a:r>
            <a:r>
              <a:rPr lang="en-GB" sz="1800" err="1"/>
              <a:t>problemov</a:t>
            </a:r>
            <a:r>
              <a:rPr lang="en-GB" sz="1800"/>
              <a:t>, ki </a:t>
            </a:r>
            <a:r>
              <a:rPr lang="en-GB" sz="1800" err="1"/>
              <a:t>vključujejo</a:t>
            </a:r>
            <a:r>
              <a:rPr lang="en-GB" sz="1800"/>
              <a:t> </a:t>
            </a:r>
            <a:endParaRPr lang="en-US" sz="1800">
              <a:cs typeface="Calibri"/>
            </a:endParaRPr>
          </a:p>
          <a:p>
            <a:r>
              <a:rPr lang="en-GB" sz="1800" err="1">
                <a:solidFill>
                  <a:srgbClr val="FF0000"/>
                </a:solidFill>
              </a:rPr>
              <a:t>definicijo</a:t>
            </a:r>
            <a:r>
              <a:rPr lang="en-GB" sz="1800">
                <a:solidFill>
                  <a:srgbClr val="FF0000"/>
                </a:solidFill>
              </a:rPr>
              <a:t> </a:t>
            </a:r>
            <a:r>
              <a:rPr lang="en-GB" sz="1800" err="1">
                <a:solidFill>
                  <a:srgbClr val="FF0000"/>
                </a:solidFill>
              </a:rPr>
              <a:t>problema</a:t>
            </a:r>
            <a:r>
              <a:rPr lang="en-GB" sz="1800">
                <a:solidFill>
                  <a:srgbClr val="FF0000"/>
                </a:solidFill>
              </a:rPr>
              <a:t> </a:t>
            </a:r>
            <a:r>
              <a:rPr lang="en-GB" sz="1800"/>
              <a:t>in </a:t>
            </a:r>
            <a:r>
              <a:rPr lang="en-GB" sz="1800" err="1"/>
              <a:t>njihovo</a:t>
            </a:r>
            <a:r>
              <a:rPr lang="en-GB" sz="1800"/>
              <a:t> </a:t>
            </a:r>
            <a:r>
              <a:rPr lang="en-GB" sz="1800" err="1">
                <a:solidFill>
                  <a:srgbClr val="FF0000"/>
                </a:solidFill>
              </a:rPr>
              <a:t>rešitev</a:t>
            </a:r>
            <a:r>
              <a:rPr lang="en-GB" sz="1800">
                <a:solidFill>
                  <a:srgbClr val="FF0000"/>
                </a:solidFill>
              </a:rPr>
              <a:t> </a:t>
            </a:r>
            <a:r>
              <a:rPr lang="en-GB" sz="1800" err="1"/>
              <a:t>na</a:t>
            </a:r>
            <a:r>
              <a:rPr lang="en-GB" sz="1800"/>
              <a:t> </a:t>
            </a:r>
            <a:r>
              <a:rPr lang="en-GB" sz="1800" err="1"/>
              <a:t>način</a:t>
            </a:r>
            <a:r>
              <a:rPr lang="en-GB" sz="1800"/>
              <a:t>, </a:t>
            </a:r>
            <a:r>
              <a:rPr lang="en-GB" sz="1800" err="1"/>
              <a:t>kot</a:t>
            </a:r>
            <a:r>
              <a:rPr lang="en-GB" sz="1800"/>
              <a:t> ga </a:t>
            </a:r>
            <a:r>
              <a:rPr lang="en-GB" sz="1800" err="1"/>
              <a:t>lahko</a:t>
            </a:r>
            <a:r>
              <a:rPr lang="en-GB" sz="1800"/>
              <a:t> </a:t>
            </a:r>
            <a:r>
              <a:rPr lang="en-GB" sz="1800" err="1"/>
              <a:t>izvede</a:t>
            </a:r>
            <a:r>
              <a:rPr lang="en-GB" sz="1800"/>
              <a:t> </a:t>
            </a:r>
            <a:r>
              <a:rPr lang="en-GB" sz="1800" b="1" err="1"/>
              <a:t>informacijsko-komunikacijski</a:t>
            </a:r>
            <a:r>
              <a:rPr lang="en-GB" sz="1800" b="1"/>
              <a:t> agent</a:t>
            </a:r>
            <a:r>
              <a:rPr lang="en-GB" sz="1800"/>
              <a:t> za </a:t>
            </a:r>
            <a:r>
              <a:rPr lang="en-GB" sz="1800" err="1"/>
              <a:t>obdelavo</a:t>
            </a:r>
            <a:r>
              <a:rPr lang="en-GB" sz="1800"/>
              <a:t> </a:t>
            </a:r>
            <a:r>
              <a:rPr lang="en-GB" sz="1800" err="1"/>
              <a:t>informacij</a:t>
            </a:r>
            <a:r>
              <a:rPr lang="en-GB" sz="1800"/>
              <a:t> </a:t>
            </a:r>
            <a:endParaRPr lang="en-GB" sz="1800">
              <a:cs typeface="Calibri"/>
            </a:endParaRPr>
          </a:p>
          <a:p>
            <a:pPr>
              <a:lnSpc>
                <a:spcPct val="90000"/>
              </a:lnSpc>
            </a:pPr>
            <a:r>
              <a:rPr lang="en-GB" sz="1800" err="1"/>
              <a:t>Vključuje</a:t>
            </a:r>
            <a:r>
              <a:rPr lang="en-GB" sz="1800"/>
              <a:t> </a:t>
            </a:r>
            <a:r>
              <a:rPr lang="en-GB" sz="1800" err="1">
                <a:solidFill>
                  <a:srgbClr val="FF0000"/>
                </a:solidFill>
              </a:rPr>
              <a:t>mentalne</a:t>
            </a:r>
            <a:r>
              <a:rPr lang="en-GB" sz="1800">
                <a:solidFill>
                  <a:srgbClr val="FF0000"/>
                </a:solidFill>
              </a:rPr>
              <a:t> </a:t>
            </a:r>
            <a:r>
              <a:rPr lang="en-GB" sz="1800" err="1">
                <a:solidFill>
                  <a:srgbClr val="FF0000"/>
                </a:solidFill>
              </a:rPr>
              <a:t>spretnosti</a:t>
            </a:r>
            <a:r>
              <a:rPr lang="en-GB" sz="1800">
                <a:solidFill>
                  <a:srgbClr val="FF0000"/>
                </a:solidFill>
              </a:rPr>
              <a:t> in </a:t>
            </a:r>
            <a:r>
              <a:rPr lang="en-GB" sz="1800" err="1">
                <a:solidFill>
                  <a:srgbClr val="FF0000"/>
                </a:solidFill>
              </a:rPr>
              <a:t>prakse</a:t>
            </a:r>
            <a:r>
              <a:rPr lang="en-GB" sz="1800"/>
              <a:t> za:</a:t>
            </a:r>
            <a:endParaRPr lang="en-GB" sz="1800">
              <a:cs typeface="Calibri"/>
            </a:endParaRPr>
          </a:p>
          <a:p>
            <a:pPr lvl="1">
              <a:buFont typeface="+mj-lt"/>
              <a:buAutoNum type="arabicPeriod"/>
            </a:pPr>
            <a:r>
              <a:rPr lang="en-GB" sz="1400" err="1"/>
              <a:t>oblikovanje</a:t>
            </a:r>
            <a:r>
              <a:rPr lang="en-GB" sz="1400"/>
              <a:t> </a:t>
            </a:r>
            <a:r>
              <a:rPr lang="en-GB" sz="1400" err="1"/>
              <a:t>izračunov</a:t>
            </a:r>
            <a:r>
              <a:rPr lang="en-GB" sz="1400"/>
              <a:t>, s </a:t>
            </a:r>
            <a:r>
              <a:rPr lang="en-GB" sz="1400" err="1"/>
              <a:t>katerimi</a:t>
            </a:r>
            <a:r>
              <a:rPr lang="en-GB" sz="1400"/>
              <a:t> </a:t>
            </a:r>
            <a:r>
              <a:rPr lang="en-GB" sz="1400" err="1"/>
              <a:t>računalniki</a:t>
            </a:r>
            <a:r>
              <a:rPr lang="en-GB" sz="1400"/>
              <a:t> </a:t>
            </a:r>
            <a:r>
              <a:rPr lang="en-GB" sz="1400" err="1"/>
              <a:t>opravljajo</a:t>
            </a:r>
            <a:r>
              <a:rPr lang="en-GB" sz="1400"/>
              <a:t> </a:t>
            </a:r>
            <a:r>
              <a:rPr lang="en-GB" sz="1400" err="1"/>
              <a:t>naloge</a:t>
            </a:r>
            <a:r>
              <a:rPr lang="en-GB" sz="1400"/>
              <a:t> </a:t>
            </a:r>
            <a:r>
              <a:rPr lang="en-GB" sz="1400" err="1"/>
              <a:t>namesto</a:t>
            </a:r>
            <a:r>
              <a:rPr lang="en-GB" sz="1400"/>
              <a:t> </a:t>
            </a:r>
            <a:r>
              <a:rPr lang="en-GB" sz="1400" err="1"/>
              <a:t>nas</a:t>
            </a:r>
            <a:r>
              <a:rPr lang="en-GB" sz="1400"/>
              <a:t>, in </a:t>
            </a:r>
            <a:endParaRPr lang="en-GB" sz="1400">
              <a:cs typeface="Calibri"/>
            </a:endParaRPr>
          </a:p>
          <a:p>
            <a:pPr lvl="1">
              <a:lnSpc>
                <a:spcPct val="90000"/>
              </a:lnSpc>
              <a:buFont typeface="+mj-lt"/>
              <a:buAutoNum type="arabicPeriod"/>
            </a:pPr>
            <a:r>
              <a:rPr lang="en-GB" sz="1400" err="1"/>
              <a:t>razlaga</a:t>
            </a:r>
            <a:r>
              <a:rPr lang="en-GB" sz="1400"/>
              <a:t> in </a:t>
            </a:r>
            <a:r>
              <a:rPr lang="en-GB" sz="1400" err="1"/>
              <a:t>interpretira</a:t>
            </a:r>
            <a:r>
              <a:rPr lang="en-GB" sz="1400"/>
              <a:t> </a:t>
            </a:r>
            <a:r>
              <a:rPr lang="en-GB" sz="1400" err="1"/>
              <a:t>svet</a:t>
            </a:r>
            <a:r>
              <a:rPr lang="en-GB" sz="1400"/>
              <a:t> </a:t>
            </a:r>
            <a:r>
              <a:rPr lang="en-GB" sz="1400" err="1"/>
              <a:t>kot</a:t>
            </a:r>
            <a:r>
              <a:rPr lang="en-GB" sz="1400"/>
              <a:t> </a:t>
            </a:r>
            <a:r>
              <a:rPr lang="en-GB" sz="1400" err="1"/>
              <a:t>kompleks</a:t>
            </a:r>
            <a:r>
              <a:rPr lang="en-GB" sz="1400"/>
              <a:t> </a:t>
            </a:r>
            <a:r>
              <a:rPr lang="en-GB" sz="1400" err="1"/>
              <a:t>informacijskih</a:t>
            </a:r>
            <a:r>
              <a:rPr lang="en-GB" sz="1400"/>
              <a:t> </a:t>
            </a:r>
            <a:r>
              <a:rPr lang="en-GB" sz="1400" err="1"/>
              <a:t>procesov</a:t>
            </a:r>
            <a:r>
              <a:rPr lang="en-GB" sz="1400"/>
              <a:t>. </a:t>
            </a:r>
            <a:endParaRPr lang="en-GB" sz="1400">
              <a:cs typeface="Calibri"/>
            </a:endParaRPr>
          </a:p>
          <a:p>
            <a:pPr lvl="1">
              <a:lnSpc>
                <a:spcPct val="90000"/>
              </a:lnSpc>
              <a:buFont typeface="+mj-lt"/>
              <a:buAutoNum type="arabicPeriod"/>
            </a:pPr>
            <a:endParaRPr lang="en-GB" sz="1400">
              <a:cs typeface="Calibri"/>
            </a:endParaRPr>
          </a:p>
          <a:p>
            <a:pPr marL="33020" indent="0">
              <a:buNone/>
            </a:pPr>
            <a:r>
              <a:rPr lang="en-GB" sz="1800" err="1"/>
              <a:t>Ideje</a:t>
            </a:r>
            <a:r>
              <a:rPr lang="en-GB" sz="1800"/>
              <a:t> </a:t>
            </a:r>
            <a:r>
              <a:rPr lang="en-GB" sz="1800" err="1"/>
              <a:t>segajo</a:t>
            </a:r>
            <a:r>
              <a:rPr lang="en-GB" sz="1800"/>
              <a:t> od </a:t>
            </a:r>
            <a:r>
              <a:rPr lang="en-GB" sz="1800" err="1"/>
              <a:t>osnovne</a:t>
            </a:r>
            <a:r>
              <a:rPr lang="en-GB" sz="1800"/>
              <a:t> </a:t>
            </a:r>
            <a:r>
              <a:rPr lang="en-GB" sz="1800" err="1"/>
              <a:t>definicije</a:t>
            </a:r>
            <a:r>
              <a:rPr lang="en-GB" sz="1800"/>
              <a:t> </a:t>
            </a:r>
            <a:r>
              <a:rPr lang="en-GB" sz="1800">
                <a:solidFill>
                  <a:srgbClr val="FF0000"/>
                </a:solidFill>
              </a:rPr>
              <a:t>RM za </a:t>
            </a:r>
            <a:r>
              <a:rPr lang="en-GB" sz="1800" err="1">
                <a:solidFill>
                  <a:srgbClr val="FF0000"/>
                </a:solidFill>
              </a:rPr>
              <a:t>začetnike</a:t>
            </a:r>
            <a:r>
              <a:rPr lang="en-GB" sz="1800"/>
              <a:t> do </a:t>
            </a:r>
            <a:r>
              <a:rPr lang="en-GB" sz="1800" err="1"/>
              <a:t>naprednega</a:t>
            </a:r>
            <a:r>
              <a:rPr lang="en-GB" sz="1800"/>
              <a:t> </a:t>
            </a:r>
            <a:r>
              <a:rPr lang="en-GB" sz="1800">
                <a:solidFill>
                  <a:srgbClr val="FF0000"/>
                </a:solidFill>
              </a:rPr>
              <a:t>RM za </a:t>
            </a:r>
            <a:r>
              <a:rPr lang="en-GB" sz="1800" err="1">
                <a:solidFill>
                  <a:srgbClr val="FF0000"/>
                </a:solidFill>
              </a:rPr>
              <a:t>strokovnjake</a:t>
            </a:r>
            <a:endParaRPr lang="en-GB" sz="1800" err="1">
              <a:solidFill>
                <a:srgbClr val="FF0000"/>
              </a:solidFill>
              <a:cs typeface="Calibri" panose="020F0502020204030204"/>
            </a:endParaRPr>
          </a:p>
          <a:p>
            <a:pPr>
              <a:lnSpc>
                <a:spcPct val="90000"/>
              </a:lnSpc>
            </a:pPr>
            <a:endParaRPr lang="en-GB" sz="1500"/>
          </a:p>
        </p:txBody>
      </p:sp>
      <p:pic>
        <p:nvPicPr>
          <p:cNvPr id="101378" name="Picture 2" descr="In Memoriam: Seymour Papert 1928-2016 | News | Communications of the ACM">
            <a:extLst>
              <a:ext uri="{FF2B5EF4-FFF2-40B4-BE49-F238E27FC236}">
                <a16:creationId xmlns:a16="http://schemas.microsoft.com/office/drawing/2014/main" id="{EF2AE8BC-98AD-D74C-B19D-99047F754E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5" r="18729"/>
          <a:stretch/>
        </p:blipFill>
        <p:spPr bwMode="auto">
          <a:xfrm>
            <a:off x="7207274" y="1125816"/>
            <a:ext cx="1625071" cy="2032252"/>
          </a:xfrm>
          <a:prstGeom prst="rect">
            <a:avLst/>
          </a:prstGeom>
          <a:solidFill>
            <a:srgbClr val="FFFFFF"/>
          </a:solidFill>
        </p:spPr>
      </p:pic>
      <p:sp>
        <p:nvSpPr>
          <p:cNvPr id="4" name="Date Placeholder 3">
            <a:extLst>
              <a:ext uri="{FF2B5EF4-FFF2-40B4-BE49-F238E27FC236}">
                <a16:creationId xmlns:a16="http://schemas.microsoft.com/office/drawing/2014/main" id="{CD0B6020-E648-9B43-882C-A720BF478BC2}"/>
              </a:ext>
            </a:extLst>
          </p:cNvPr>
          <p:cNvSpPr>
            <a:spLocks noGrp="1"/>
          </p:cNvSpPr>
          <p:nvPr>
            <p:ph type="dt" sz="half" idx="10"/>
          </p:nvPr>
        </p:nvSpPr>
        <p:spPr>
          <a:xfrm>
            <a:off x="1774825" y="6405563"/>
            <a:ext cx="1981200" cy="323850"/>
          </a:xfrm>
        </p:spPr>
        <p:txBody>
          <a:bodyPr wrap="square" anchor="t">
            <a:normAutofit fontScale="92500" lnSpcReduction="20000"/>
          </a:bodyPr>
          <a:lstStyle/>
          <a:p>
            <a:pPr>
              <a:spcAft>
                <a:spcPts val="600"/>
              </a:spcAft>
              <a:defRPr/>
            </a:pPr>
            <a:r>
              <a:rPr lang="sl-SI"/>
              <a:t>PREDAVANJA</a:t>
            </a:r>
            <a:endParaRPr lang="en-US"/>
          </a:p>
        </p:txBody>
      </p:sp>
      <p:sp>
        <p:nvSpPr>
          <p:cNvPr id="6" name="Slide Number Placeholder 5">
            <a:extLst>
              <a:ext uri="{FF2B5EF4-FFF2-40B4-BE49-F238E27FC236}">
                <a16:creationId xmlns:a16="http://schemas.microsoft.com/office/drawing/2014/main" id="{CA326EA2-CAE3-6D47-8D9E-531DCACAD2ED}"/>
              </a:ext>
            </a:extLst>
          </p:cNvPr>
          <p:cNvSpPr>
            <a:spLocks noGrp="1"/>
          </p:cNvSpPr>
          <p:nvPr>
            <p:ph type="sldNum" sz="quarter" idx="12"/>
          </p:nvPr>
        </p:nvSpPr>
        <p:spPr>
          <a:xfrm>
            <a:off x="8870408" y="6399174"/>
            <a:ext cx="1981200" cy="323850"/>
          </a:xfrm>
        </p:spPr>
        <p:txBody>
          <a:bodyPr wrap="square" anchor="t">
            <a:normAutofit lnSpcReduction="10000"/>
          </a:bodyPr>
          <a:lstStyle/>
          <a:p>
            <a:pPr>
              <a:spcAft>
                <a:spcPts val="600"/>
              </a:spcAft>
            </a:pPr>
            <a:fld id="{FB2F1552-2627-8841-AE08-07ED9E27A402}" type="slidenum">
              <a:rPr lang="en-US" altLang="sl-SI" smtClean="0"/>
              <a:pPr>
                <a:spcAft>
                  <a:spcPts val="600"/>
                </a:spcAft>
              </a:pPr>
              <a:t>2</a:t>
            </a:fld>
            <a:endParaRPr lang="en-US" altLang="sl-SI"/>
          </a:p>
        </p:txBody>
      </p:sp>
      <p:pic>
        <p:nvPicPr>
          <p:cNvPr id="101380" name="Picture 4" descr="Marvin Minsky - Wikipedia">
            <a:extLst>
              <a:ext uri="{FF2B5EF4-FFF2-40B4-BE49-F238E27FC236}">
                <a16:creationId xmlns:a16="http://schemas.microsoft.com/office/drawing/2014/main" id="{79BB9C70-AA12-284B-9C94-5DA3636FDD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984" y="1126067"/>
            <a:ext cx="1884009" cy="188626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4FAC7A-2EC5-0B5B-1430-2EE77BBED73C}"/>
              </a:ext>
            </a:extLst>
          </p:cNvPr>
          <p:cNvSpPr txBox="1"/>
          <p:nvPr/>
        </p:nvSpPr>
        <p:spPr>
          <a:xfrm>
            <a:off x="9376833" y="5536142"/>
            <a:ext cx="145944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latin typeface="Arial"/>
                <a:cs typeface="Arial"/>
                <a:hlinkClick r:id="rId4"/>
              </a:rPr>
              <a:t>Jannette Wing</a:t>
            </a:r>
            <a:endParaRPr lang="en-US"/>
          </a:p>
          <a:p>
            <a:pPr algn="l"/>
            <a:endParaRPr lang="en-US">
              <a:cs typeface="Calibri"/>
            </a:endParaRPr>
          </a:p>
        </p:txBody>
      </p:sp>
      <p:sp>
        <p:nvSpPr>
          <p:cNvPr id="7" name="TextBox 6">
            <a:extLst>
              <a:ext uri="{FF2B5EF4-FFF2-40B4-BE49-F238E27FC236}">
                <a16:creationId xmlns:a16="http://schemas.microsoft.com/office/drawing/2014/main" id="{2183F207-DF29-5E7C-5677-1B044BEFF408}"/>
              </a:ext>
            </a:extLst>
          </p:cNvPr>
          <p:cNvSpPr txBox="1"/>
          <p:nvPr/>
        </p:nvSpPr>
        <p:spPr>
          <a:xfrm>
            <a:off x="7209367" y="3317875"/>
            <a:ext cx="145944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latin typeface="Arial"/>
                <a:cs typeface="Arial"/>
                <a:hlinkClick r:id="rId5"/>
              </a:rPr>
              <a:t>Samuel Papert</a:t>
            </a:r>
            <a:endParaRPr lang="en-US" err="1"/>
          </a:p>
          <a:p>
            <a:pPr algn="l"/>
            <a:endParaRPr lang="en-US">
              <a:cs typeface="Calibri"/>
            </a:endParaRPr>
          </a:p>
        </p:txBody>
      </p:sp>
      <p:pic>
        <p:nvPicPr>
          <p:cNvPr id="8" name="Picture 7" descr="A person in a red sweater&#10;&#10;Description automatically generated">
            <a:extLst>
              <a:ext uri="{FF2B5EF4-FFF2-40B4-BE49-F238E27FC236}">
                <a16:creationId xmlns:a16="http://schemas.microsoft.com/office/drawing/2014/main" id="{11BC1CF6-DB5C-B686-F20A-D418AF8EC90D}"/>
              </a:ext>
            </a:extLst>
          </p:cNvPr>
          <p:cNvPicPr>
            <a:picLocks noChangeAspect="1"/>
          </p:cNvPicPr>
          <p:nvPr/>
        </p:nvPicPr>
        <p:blipFill>
          <a:blip r:embed="rId6"/>
          <a:stretch>
            <a:fillRect/>
          </a:stretch>
        </p:blipFill>
        <p:spPr>
          <a:xfrm>
            <a:off x="9380538" y="3648603"/>
            <a:ext cx="1787525" cy="1779059"/>
          </a:xfrm>
          <a:prstGeom prst="rect">
            <a:avLst/>
          </a:prstGeom>
        </p:spPr>
      </p:pic>
      <p:sp>
        <p:nvSpPr>
          <p:cNvPr id="9" name="TextBox 8">
            <a:extLst>
              <a:ext uri="{FF2B5EF4-FFF2-40B4-BE49-F238E27FC236}">
                <a16:creationId xmlns:a16="http://schemas.microsoft.com/office/drawing/2014/main" id="{D00A251B-868F-2849-9C23-F2214A47B354}"/>
              </a:ext>
            </a:extLst>
          </p:cNvPr>
          <p:cNvSpPr txBox="1"/>
          <p:nvPr/>
        </p:nvSpPr>
        <p:spPr>
          <a:xfrm>
            <a:off x="9541932" y="3080808"/>
            <a:ext cx="1459441" cy="6001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500">
                <a:latin typeface="Arial"/>
                <a:cs typeface="Arial"/>
                <a:hlinkClick r:id="rId7"/>
              </a:rPr>
              <a:t>Marvin Minsky</a:t>
            </a:r>
            <a:endParaRPr lang="en-US"/>
          </a:p>
          <a:p>
            <a:pPr algn="l"/>
            <a:endParaRPr lang="en-US">
              <a:cs typeface="Calibri"/>
            </a:endParaRPr>
          </a:p>
        </p:txBody>
      </p:sp>
    </p:spTree>
    <p:extLst>
      <p:ext uri="{BB962C8B-B14F-4D97-AF65-F5344CB8AC3E}">
        <p14:creationId xmlns:p14="http://schemas.microsoft.com/office/powerpoint/2010/main" val="939380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07598C-C7C0-204A-B890-7942EF1ED5F6}"/>
              </a:ext>
            </a:extLst>
          </p:cNvPr>
          <p:cNvSpPr/>
          <p:nvPr/>
        </p:nvSpPr>
        <p:spPr bwMode="auto">
          <a:xfrm>
            <a:off x="999409" y="755108"/>
            <a:ext cx="4808517" cy="435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spcBef>
                <a:spcPct val="20000"/>
              </a:spcBef>
              <a:buFont typeface="Arial" pitchFamily="34" charset="0"/>
            </a:pPr>
            <a:r>
              <a:rPr lang="sl-SI" sz="1801" dirty="0">
                <a:solidFill>
                  <a:srgbClr val="4C3620"/>
                </a:solidFill>
                <a:latin typeface="+mn-lt"/>
              </a:rPr>
              <a:t>Moja osnovna zamisel je, da je programiranje najmočnejše sredstvo za razvijanje prefinjenega in striktnega razmišljanja, potrebnega za matematiko, slovnico, fiziko, statistiko, vse "težke" predmete.... Skratka, bolj kot kdaj koli prej sem prepričan, da bi moralo biti programiranje ključni del intelektualnega razvoja odraščajočih ljudi.</a:t>
            </a:r>
          </a:p>
          <a:p>
            <a:pPr>
              <a:spcBef>
                <a:spcPct val="20000"/>
              </a:spcBef>
              <a:buFont typeface="Arial" pitchFamily="34" charset="0"/>
            </a:pPr>
            <a:endParaRPr lang="sl-SI" sz="1801" dirty="0">
              <a:solidFill>
                <a:srgbClr val="4C3620"/>
              </a:solidFill>
              <a:latin typeface="+mn-lt"/>
            </a:endParaRPr>
          </a:p>
          <a:p>
            <a:pPr>
              <a:spcBef>
                <a:spcPct val="20000"/>
              </a:spcBef>
              <a:buFont typeface="Arial" pitchFamily="34" charset="0"/>
            </a:pPr>
            <a:r>
              <a:rPr lang="sl-SI" sz="1801" dirty="0">
                <a:solidFill>
                  <a:srgbClr val="4C3620"/>
                </a:solidFill>
                <a:latin typeface="+mn-lt"/>
              </a:rPr>
              <a:t>Seymour Papert</a:t>
            </a:r>
          </a:p>
          <a:p>
            <a:pPr>
              <a:spcBef>
                <a:spcPct val="20000"/>
              </a:spcBef>
              <a:buFont typeface="Arial" pitchFamily="34" charset="0"/>
            </a:pPr>
            <a:endParaRPr lang="sl-SI" sz="1801" dirty="0">
              <a:solidFill>
                <a:srgbClr val="4C3620"/>
              </a:solidFill>
              <a:latin typeface="+mn-lt"/>
            </a:endParaRPr>
          </a:p>
        </p:txBody>
      </p:sp>
      <p:sp>
        <p:nvSpPr>
          <p:cNvPr id="2" name="Slide Number Placeholder 1">
            <a:extLst>
              <a:ext uri="{FF2B5EF4-FFF2-40B4-BE49-F238E27FC236}">
                <a16:creationId xmlns:a16="http://schemas.microsoft.com/office/drawing/2014/main" id="{4FBEE1A6-A7DB-2C41-A68E-FEA35EFECA85}"/>
              </a:ext>
            </a:extLst>
          </p:cNvPr>
          <p:cNvSpPr>
            <a:spLocks noGrp="1"/>
          </p:cNvSpPr>
          <p:nvPr>
            <p:ph type="sldNum" sz="quarter" idx="12"/>
          </p:nvPr>
        </p:nvSpPr>
        <p:spPr>
          <a:xfrm>
            <a:off x="9347200" y="6309327"/>
            <a:ext cx="2844800" cy="365125"/>
          </a:xfrm>
        </p:spPr>
        <p:txBody>
          <a:bodyPr vert="horz" wrap="square" lIns="91440" tIns="45720" rIns="91440" bIns="45720" numCol="1" anchor="t" anchorCtr="0" compatLnSpc="1">
            <a:prstTxWarp prst="textNoShape">
              <a:avLst/>
            </a:prstTxWarp>
            <a:normAutofit/>
          </a:bodyPr>
          <a:lstStyle/>
          <a:p>
            <a:pPr>
              <a:lnSpc>
                <a:spcPct val="90000"/>
              </a:lnSpc>
              <a:spcAft>
                <a:spcPts val="600"/>
              </a:spcAft>
            </a:pPr>
            <a:fld id="{D7E4E590-A58D-4A9C-B41B-BF08E1C6656C}" type="slidenum">
              <a:rPr lang="sl-SI" smtClean="0"/>
              <a:pPr>
                <a:lnSpc>
                  <a:spcPct val="90000"/>
                </a:lnSpc>
                <a:spcAft>
                  <a:spcPts val="600"/>
                </a:spcAft>
              </a:pPr>
              <a:t>29</a:t>
            </a:fld>
            <a:endParaRPr lang="sl-SI"/>
          </a:p>
        </p:txBody>
      </p:sp>
      <p:pic>
        <p:nvPicPr>
          <p:cNvPr id="5122" name="Picture 2" descr="Mindstorms: what did Papert argue and what does it mean for learning and  education? | by Amy J. Ko | Bits and Behavior | Medium">
            <a:extLst>
              <a:ext uri="{FF2B5EF4-FFF2-40B4-BE49-F238E27FC236}">
                <a16:creationId xmlns:a16="http://schemas.microsoft.com/office/drawing/2014/main" id="{B238B6F2-E6C4-41F2-A9F4-7B54569EC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341" y="365125"/>
            <a:ext cx="4573250" cy="5481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637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E0A8158-229B-DA72-D57F-8DD1C6F28CF9}"/>
              </a:ext>
            </a:extLst>
          </p:cNvPr>
          <p:cNvSpPr>
            <a:spLocks noGrp="1"/>
          </p:cNvSpPr>
          <p:nvPr>
            <p:ph type="sldNum" sz="quarter" idx="12"/>
          </p:nvPr>
        </p:nvSpPr>
        <p:spPr/>
        <p:txBody>
          <a:bodyPr/>
          <a:lstStyle/>
          <a:p>
            <a:fld id="{F8BB9079-FDF3-434B-BE90-1F5BBB617D84}" type="slidenum">
              <a:rPr lang="sl-SI" smtClean="0"/>
              <a:t>3</a:t>
            </a:fld>
            <a:endParaRPr lang="sl-SI"/>
          </a:p>
        </p:txBody>
      </p:sp>
      <p:pic>
        <p:nvPicPr>
          <p:cNvPr id="6" name="Picture 4">
            <a:extLst>
              <a:ext uri="{FF2B5EF4-FFF2-40B4-BE49-F238E27FC236}">
                <a16:creationId xmlns:a16="http://schemas.microsoft.com/office/drawing/2014/main" id="{B57D5EF3-469F-7D3E-8817-A56E1628FF8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28996" y="68263"/>
            <a:ext cx="9534007" cy="6721475"/>
          </a:xfrm>
          <a:prstGeom prst="rect">
            <a:avLst/>
          </a:prstGeom>
          <a:solidFill>
            <a:srgbClr val="FFFFFF"/>
          </a:solidFill>
        </p:spPr>
      </p:pic>
    </p:spTree>
    <p:extLst>
      <p:ext uri="{BB962C8B-B14F-4D97-AF65-F5344CB8AC3E}">
        <p14:creationId xmlns:p14="http://schemas.microsoft.com/office/powerpoint/2010/main" val="1585299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48CE3-BB18-AE76-3B93-1CD1DDF0711D}"/>
              </a:ext>
            </a:extLst>
          </p:cNvPr>
          <p:cNvSpPr>
            <a:spLocks noGrp="1"/>
          </p:cNvSpPr>
          <p:nvPr>
            <p:ph type="title"/>
          </p:nvPr>
        </p:nvSpPr>
        <p:spPr>
          <a:xfrm>
            <a:off x="705519" y="0"/>
            <a:ext cx="10515600" cy="1325563"/>
          </a:xfrm>
        </p:spPr>
        <p:txBody>
          <a:bodyPr>
            <a:normAutofit fontScale="90000"/>
          </a:bodyPr>
          <a:lstStyle/>
          <a:p>
            <a:br>
              <a:rPr lang="en-US"/>
            </a:br>
            <a:r>
              <a:rPr lang="en-US" err="1"/>
              <a:t>Računalniško</a:t>
            </a:r>
            <a:r>
              <a:rPr lang="en-US"/>
              <a:t> </a:t>
            </a:r>
            <a:r>
              <a:rPr lang="en-US" err="1"/>
              <a:t>mišljenje</a:t>
            </a:r>
            <a:r>
              <a:rPr lang="en-US"/>
              <a:t> in </a:t>
            </a:r>
            <a:r>
              <a:rPr lang="en-US" err="1"/>
              <a:t>programiranje</a:t>
            </a:r>
            <a:br>
              <a:rPr lang="pt-BR" sz="3600"/>
            </a:br>
            <a:r>
              <a:rPr lang="pt-BR" sz="3600" b="0" i="0">
                <a:solidFill>
                  <a:srgbClr val="333333"/>
                </a:solidFill>
                <a:effectLst/>
                <a:latin typeface="Helvetica Neue"/>
              </a:rPr>
              <a:t>                  </a:t>
            </a:r>
            <a:endParaRPr lang="sl-SI"/>
          </a:p>
        </p:txBody>
      </p:sp>
      <p:pic>
        <p:nvPicPr>
          <p:cNvPr id="8" name="Slika 1">
            <a:extLst>
              <a:ext uri="{FF2B5EF4-FFF2-40B4-BE49-F238E27FC236}">
                <a16:creationId xmlns:a16="http://schemas.microsoft.com/office/drawing/2014/main" id="{47C5CAE0-768C-14A3-956B-37E853B3405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69619" y="1052609"/>
            <a:ext cx="9434927" cy="4351337"/>
          </a:xfrm>
          <a:prstGeom prst="rect">
            <a:avLst/>
          </a:prstGeom>
          <a:ln>
            <a:noFill/>
          </a:ln>
          <a:extLst>
            <a:ext uri="{53640926-AAD7-44D8-BBD7-CCE9431645EC}">
              <a14:shadowObscured xmlns:a14="http://schemas.microsoft.com/office/drawing/2010/main"/>
            </a:ext>
          </a:extLst>
        </p:spPr>
      </p:pic>
      <p:sp>
        <p:nvSpPr>
          <p:cNvPr id="4" name="Slide Number Placeholder 3">
            <a:extLst>
              <a:ext uri="{FF2B5EF4-FFF2-40B4-BE49-F238E27FC236}">
                <a16:creationId xmlns:a16="http://schemas.microsoft.com/office/drawing/2014/main" id="{A85AAE56-C263-D046-98EE-A235CA17FB5B}"/>
              </a:ext>
            </a:extLst>
          </p:cNvPr>
          <p:cNvSpPr>
            <a:spLocks noGrp="1"/>
          </p:cNvSpPr>
          <p:nvPr>
            <p:ph type="sldNum" sz="quarter" idx="12"/>
          </p:nvPr>
        </p:nvSpPr>
        <p:spPr/>
        <p:txBody>
          <a:bodyPr/>
          <a:lstStyle/>
          <a:p>
            <a:fld id="{F8BB9079-FDF3-434B-BE90-1F5BBB617D84}" type="slidenum">
              <a:rPr lang="sl-SI" smtClean="0"/>
              <a:t>4</a:t>
            </a:fld>
            <a:endParaRPr lang="sl-SI"/>
          </a:p>
        </p:txBody>
      </p:sp>
      <p:sp>
        <p:nvSpPr>
          <p:cNvPr id="9" name="TextBox 8">
            <a:extLst>
              <a:ext uri="{FF2B5EF4-FFF2-40B4-BE49-F238E27FC236}">
                <a16:creationId xmlns:a16="http://schemas.microsoft.com/office/drawing/2014/main" id="{34D93C6E-B469-180A-22CF-384F565E3E20}"/>
              </a:ext>
            </a:extLst>
          </p:cNvPr>
          <p:cNvSpPr txBox="1"/>
          <p:nvPr/>
        </p:nvSpPr>
        <p:spPr>
          <a:xfrm>
            <a:off x="4828847" y="5371156"/>
            <a:ext cx="4677703" cy="861774"/>
          </a:xfrm>
          <a:prstGeom prst="rect">
            <a:avLst/>
          </a:prstGeom>
          <a:noFill/>
        </p:spPr>
        <p:txBody>
          <a:bodyPr wrap="square" lIns="91440" tIns="45720" rIns="91440" bIns="45720" rtlCol="0" anchor="t">
            <a:spAutoFit/>
          </a:bodyPr>
          <a:lstStyle/>
          <a:p>
            <a:r>
              <a:rPr lang="en-US" sz="1000"/>
              <a:t>Curzon, P., Bell, T., Waite, J. in Dorling, M. (2019). </a:t>
            </a:r>
          </a:p>
          <a:p>
            <a:r>
              <a:rPr lang="en-US" sz="1000"/>
              <a:t>Computational thinking. V S. A. Fincher (</a:t>
            </a:r>
            <a:r>
              <a:rPr lang="en-US" sz="1000" err="1"/>
              <a:t>ur</a:t>
            </a:r>
            <a:r>
              <a:rPr lang="en-US" sz="1000"/>
              <a:t>.) in </a:t>
            </a:r>
          </a:p>
          <a:p>
            <a:r>
              <a:rPr lang="en-US" sz="1000"/>
              <a:t>A. V. Robins (</a:t>
            </a:r>
            <a:r>
              <a:rPr lang="en-US" sz="1000" err="1"/>
              <a:t>ur</a:t>
            </a:r>
            <a:r>
              <a:rPr lang="en-US" sz="1000"/>
              <a:t>.), The Cambridge Handbook of Computing Education Research (str. 513-547). </a:t>
            </a:r>
            <a:endParaRPr lang="en-US" sz="1000">
              <a:cs typeface="Calibri"/>
            </a:endParaRPr>
          </a:p>
          <a:p>
            <a:r>
              <a:rPr lang="en-US" sz="1000"/>
              <a:t>Cambridge University Press.</a:t>
            </a:r>
          </a:p>
        </p:txBody>
      </p:sp>
    </p:spTree>
    <p:extLst>
      <p:ext uri="{BB962C8B-B14F-4D97-AF65-F5344CB8AC3E}">
        <p14:creationId xmlns:p14="http://schemas.microsoft.com/office/powerpoint/2010/main" val="41387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2148CE3-BB18-AE76-3B93-1CD1DDF0711D}"/>
              </a:ext>
            </a:extLst>
          </p:cNvPr>
          <p:cNvSpPr>
            <a:spLocks noGrp="1"/>
          </p:cNvSpPr>
          <p:nvPr>
            <p:ph type="title"/>
          </p:nvPr>
        </p:nvSpPr>
        <p:spPr>
          <a:xfrm>
            <a:off x="683217" y="211932"/>
            <a:ext cx="10515600" cy="1325563"/>
          </a:xfrm>
        </p:spPr>
        <p:txBody>
          <a:bodyPr>
            <a:normAutofit fontScale="90000"/>
          </a:bodyPr>
          <a:lstStyle/>
          <a:p>
            <a:br>
              <a:rPr lang="en-US"/>
            </a:br>
            <a:r>
              <a:rPr lang="en-US" err="1"/>
              <a:t>Računalniško</a:t>
            </a:r>
            <a:r>
              <a:rPr lang="en-US"/>
              <a:t> </a:t>
            </a:r>
            <a:r>
              <a:rPr lang="en-US" err="1"/>
              <a:t>mišljenje</a:t>
            </a:r>
            <a:r>
              <a:rPr lang="en-US"/>
              <a:t> in </a:t>
            </a:r>
            <a:r>
              <a:rPr lang="en-US" err="1"/>
              <a:t>programiranje</a:t>
            </a:r>
            <a:br>
              <a:rPr lang="pt-BR" sz="3600"/>
            </a:br>
            <a:r>
              <a:rPr lang="pt-BR" sz="3600" b="0" i="0">
                <a:solidFill>
                  <a:srgbClr val="333333"/>
                </a:solidFill>
                <a:effectLst/>
                <a:latin typeface="Helvetica Neue"/>
              </a:rPr>
              <a:t>                  </a:t>
            </a:r>
            <a:endParaRPr lang="sl-SI"/>
          </a:p>
        </p:txBody>
      </p:sp>
      <p:pic>
        <p:nvPicPr>
          <p:cNvPr id="5" name="Slika 4" descr="Slika, ki vsebuje besede besedilo, pisava, posnetek zaslona&#10;&#10;Opis je samodejno ustvarjen">
            <a:extLst>
              <a:ext uri="{FF2B5EF4-FFF2-40B4-BE49-F238E27FC236}">
                <a16:creationId xmlns:a16="http://schemas.microsoft.com/office/drawing/2014/main" id="{13B98A55-EC23-AAD7-DB7D-C69226A2FB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2186" y="5588862"/>
            <a:ext cx="8883966" cy="1269138"/>
          </a:xfrm>
          <a:prstGeom prst="rect">
            <a:avLst/>
          </a:prstGeom>
        </p:spPr>
      </p:pic>
      <p:sp>
        <p:nvSpPr>
          <p:cNvPr id="4" name="Slide Number Placeholder 3">
            <a:extLst>
              <a:ext uri="{FF2B5EF4-FFF2-40B4-BE49-F238E27FC236}">
                <a16:creationId xmlns:a16="http://schemas.microsoft.com/office/drawing/2014/main" id="{A85AAE56-C263-D046-98EE-A235CA17FB5B}"/>
              </a:ext>
            </a:extLst>
          </p:cNvPr>
          <p:cNvSpPr>
            <a:spLocks noGrp="1"/>
          </p:cNvSpPr>
          <p:nvPr>
            <p:ph type="sldNum" sz="quarter" idx="12"/>
          </p:nvPr>
        </p:nvSpPr>
        <p:spPr/>
        <p:txBody>
          <a:bodyPr/>
          <a:lstStyle/>
          <a:p>
            <a:fld id="{F8BB9079-FDF3-434B-BE90-1F5BBB617D84}" type="slidenum">
              <a:rPr lang="sl-SI" smtClean="0"/>
              <a:t>5</a:t>
            </a:fld>
            <a:endParaRPr lang="sl-SI"/>
          </a:p>
        </p:txBody>
      </p:sp>
      <p:sp>
        <p:nvSpPr>
          <p:cNvPr id="6" name="Star: 16 Points 5">
            <a:extLst>
              <a:ext uri="{FF2B5EF4-FFF2-40B4-BE49-F238E27FC236}">
                <a16:creationId xmlns:a16="http://schemas.microsoft.com/office/drawing/2014/main" id="{CDA6D3C5-F5DA-72F1-28C3-AD071F599927}"/>
              </a:ext>
            </a:extLst>
          </p:cNvPr>
          <p:cNvSpPr/>
          <p:nvPr/>
        </p:nvSpPr>
        <p:spPr>
          <a:xfrm>
            <a:off x="1781421" y="1537980"/>
            <a:ext cx="7770724" cy="4314749"/>
          </a:xfrm>
          <a:prstGeom prst="star1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err="1">
                <a:solidFill>
                  <a:srgbClr val="000000"/>
                </a:solidFill>
                <a:cs typeface="Calibri"/>
              </a:rPr>
              <a:t>Programiranje</a:t>
            </a:r>
            <a:r>
              <a:rPr lang="en-US" sz="2800" b="1">
                <a:solidFill>
                  <a:srgbClr val="000000"/>
                </a:solidFill>
                <a:cs typeface="Calibri"/>
              </a:rPr>
              <a:t> je </a:t>
            </a:r>
            <a:br>
              <a:rPr lang="en-US" sz="2800" b="1">
                <a:cs typeface="Calibri"/>
              </a:rPr>
            </a:br>
            <a:r>
              <a:rPr lang="en-US" sz="2800" b="1" err="1">
                <a:solidFill>
                  <a:srgbClr val="000000"/>
                </a:solidFill>
                <a:cs typeface="Calibri"/>
              </a:rPr>
              <a:t>odličen</a:t>
            </a:r>
            <a:r>
              <a:rPr lang="en-US" sz="2800" b="1">
                <a:solidFill>
                  <a:srgbClr val="000000"/>
                </a:solidFill>
                <a:cs typeface="Calibri"/>
              </a:rPr>
              <a:t> </a:t>
            </a:r>
            <a:r>
              <a:rPr lang="en-US" sz="2800" b="1" err="1">
                <a:solidFill>
                  <a:srgbClr val="000000"/>
                </a:solidFill>
                <a:cs typeface="Calibri"/>
              </a:rPr>
              <a:t>način</a:t>
            </a:r>
            <a:r>
              <a:rPr lang="en-US" sz="2800" b="1">
                <a:solidFill>
                  <a:srgbClr val="000000"/>
                </a:solidFill>
                <a:cs typeface="Calibri"/>
              </a:rPr>
              <a:t> za </a:t>
            </a:r>
            <a:r>
              <a:rPr lang="en-US" sz="2800" b="1" err="1">
                <a:solidFill>
                  <a:srgbClr val="000000"/>
                </a:solidFill>
                <a:cs typeface="Calibri"/>
              </a:rPr>
              <a:t>razvijanje</a:t>
            </a:r>
            <a:r>
              <a:rPr lang="en-US" sz="2800" b="1">
                <a:solidFill>
                  <a:srgbClr val="000000"/>
                </a:solidFill>
                <a:cs typeface="Calibri"/>
              </a:rPr>
              <a:t> </a:t>
            </a:r>
            <a:r>
              <a:rPr lang="en-US" sz="2800" b="1" err="1">
                <a:solidFill>
                  <a:srgbClr val="000000"/>
                </a:solidFill>
                <a:cs typeface="Calibri"/>
              </a:rPr>
              <a:t>računalniškega</a:t>
            </a:r>
            <a:r>
              <a:rPr lang="en-US" sz="2800" b="1">
                <a:solidFill>
                  <a:srgbClr val="000000"/>
                </a:solidFill>
                <a:cs typeface="Calibri"/>
              </a:rPr>
              <a:t> </a:t>
            </a:r>
            <a:r>
              <a:rPr lang="en-US" sz="2800" b="1" err="1">
                <a:solidFill>
                  <a:srgbClr val="000000"/>
                </a:solidFill>
                <a:cs typeface="Calibri"/>
              </a:rPr>
              <a:t>mišljenja</a:t>
            </a:r>
            <a:endParaRPr lang="en-US" sz="2800" b="1">
              <a:solidFill>
                <a:srgbClr val="000000"/>
              </a:solidFill>
              <a:cs typeface="Calibri"/>
            </a:endParaRPr>
          </a:p>
          <a:p>
            <a:pPr algn="ctr"/>
            <a:endParaRPr lang="en-US">
              <a:cs typeface="Calibri"/>
            </a:endParaRPr>
          </a:p>
        </p:txBody>
      </p:sp>
    </p:spTree>
    <p:extLst>
      <p:ext uri="{BB962C8B-B14F-4D97-AF65-F5344CB8AC3E}">
        <p14:creationId xmlns:p14="http://schemas.microsoft.com/office/powerpoint/2010/main" val="3231747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BA22A50-C054-40F1-8B37-83BCDDA013FC}"/>
              </a:ext>
            </a:extLst>
          </p:cNvPr>
          <p:cNvSpPr>
            <a:spLocks noGrp="1"/>
          </p:cNvSpPr>
          <p:nvPr>
            <p:ph type="title" idx="4294967295"/>
          </p:nvPr>
        </p:nvSpPr>
        <p:spPr>
          <a:xfrm>
            <a:off x="928688" y="153988"/>
            <a:ext cx="3429000" cy="1719262"/>
          </a:xfrm>
        </p:spPr>
        <p:txBody>
          <a:bodyPr anchor="b">
            <a:normAutofit/>
          </a:bodyPr>
          <a:lstStyle/>
          <a:p>
            <a:r>
              <a:rPr lang="sl-SI" sz="4200" dirty="0"/>
              <a:t>Programiranje z delčki</a:t>
            </a:r>
          </a:p>
        </p:txBody>
      </p:sp>
      <p:sp>
        <p:nvSpPr>
          <p:cNvPr id="15" name="Označba mesta vsebine 2">
            <a:extLst>
              <a:ext uri="{FF2B5EF4-FFF2-40B4-BE49-F238E27FC236}">
                <a16:creationId xmlns:a16="http://schemas.microsoft.com/office/drawing/2014/main" id="{F6BFE5E1-BD77-470B-8AA3-D5414FC6D1E1}"/>
              </a:ext>
            </a:extLst>
          </p:cNvPr>
          <p:cNvSpPr>
            <a:spLocks noGrp="1"/>
          </p:cNvSpPr>
          <p:nvPr>
            <p:ph idx="4294967295"/>
          </p:nvPr>
        </p:nvSpPr>
        <p:spPr>
          <a:xfrm>
            <a:off x="-1" y="2114550"/>
            <a:ext cx="6096001" cy="4103688"/>
          </a:xfrm>
        </p:spPr>
        <p:txBody>
          <a:bodyPr vert="horz" lIns="91440" tIns="45720" rIns="91440" bIns="45720" rtlCol="0" anchor="t">
            <a:normAutofit/>
          </a:bodyPr>
          <a:lstStyle/>
          <a:p>
            <a:r>
              <a:rPr lang="sl-SI" sz="2400" dirty="0"/>
              <a:t>Za začetno poučevanje programiranja so </a:t>
            </a:r>
            <a:r>
              <a:rPr lang="sl-SI" sz="2400" b="1" dirty="0"/>
              <a:t>morda</a:t>
            </a:r>
            <a:r>
              <a:rPr lang="sl-SI" sz="2400" dirty="0"/>
              <a:t> primernejši tovrstni jeziki</a:t>
            </a:r>
            <a:endParaRPr lang="en-US" sz="2400" dirty="0"/>
          </a:p>
          <a:p>
            <a:r>
              <a:rPr lang="sl-SI" sz="2400" dirty="0"/>
              <a:t>„Zlagamo“ delčke</a:t>
            </a:r>
            <a:endParaRPr lang="sl-SI" sz="2400" dirty="0">
              <a:cs typeface="Calibri"/>
            </a:endParaRPr>
          </a:p>
          <a:p>
            <a:r>
              <a:rPr lang="sl-SI" sz="2400" dirty="0"/>
              <a:t>Izognemo se poznavanju podrobnosti sintakse (vejice, podpičja, zamiki …)</a:t>
            </a:r>
          </a:p>
          <a:p>
            <a:endParaRPr lang="sl-SI" sz="2400" dirty="0"/>
          </a:p>
          <a:p>
            <a:r>
              <a:rPr lang="sl-SI" sz="2400" dirty="0"/>
              <a:t>Okolja pogosto omogočajo tvorjenje novih delčkov</a:t>
            </a:r>
          </a:p>
          <a:p>
            <a:pPr lvl="1"/>
            <a:r>
              <a:rPr lang="sl-SI" dirty="0"/>
              <a:t>"skrivanje kompleksnosti" (nariši kvadrat je lahko delček)</a:t>
            </a:r>
            <a:endParaRPr lang="en-US" dirty="0"/>
          </a:p>
          <a:p>
            <a:pPr lvl="1"/>
            <a:endParaRPr lang="sl-SI" sz="1600" dirty="0"/>
          </a:p>
        </p:txBody>
      </p:sp>
      <p:pic>
        <p:nvPicPr>
          <p:cNvPr id="4" name="Picture 3" descr="Scratch 3.0's new programming blocks, built on Blockly — Google for  Developers Blog - News about Web, Mobile, AI and Cloud">
            <a:extLst>
              <a:ext uri="{FF2B5EF4-FFF2-40B4-BE49-F238E27FC236}">
                <a16:creationId xmlns:a16="http://schemas.microsoft.com/office/drawing/2014/main" id="{1D398E32-E34C-57BD-1911-ACD4D9E9493D}"/>
              </a:ext>
            </a:extLst>
          </p:cNvPr>
          <p:cNvPicPr>
            <a:picLocks noChangeAspect="1"/>
          </p:cNvPicPr>
          <p:nvPr/>
        </p:nvPicPr>
        <p:blipFill>
          <a:blip r:embed="rId2"/>
          <a:stretch>
            <a:fillRect/>
          </a:stretch>
        </p:blipFill>
        <p:spPr>
          <a:xfrm>
            <a:off x="6335310" y="1590885"/>
            <a:ext cx="5222706" cy="2781090"/>
          </a:xfrm>
          <a:prstGeom prst="rect">
            <a:avLst/>
          </a:prstGeom>
        </p:spPr>
      </p:pic>
    </p:spTree>
    <p:extLst>
      <p:ext uri="{BB962C8B-B14F-4D97-AF65-F5344CB8AC3E}">
        <p14:creationId xmlns:p14="http://schemas.microsoft.com/office/powerpoint/2010/main" val="1147573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38125"/>
            <a:ext cx="11017250" cy="1435100"/>
          </a:xfrm>
        </p:spPr>
        <p:txBody>
          <a:bodyPr anchor="b">
            <a:normAutofit/>
          </a:bodyPr>
          <a:lstStyle/>
          <a:p>
            <a:r>
              <a:rPr lang="sl-SI" sz="5400"/>
              <a:t>Prednosti programiranja z delčki</a:t>
            </a:r>
          </a:p>
        </p:txBody>
      </p:sp>
      <p:sp>
        <p:nvSpPr>
          <p:cNvPr id="3" name="Content Placeholder 2"/>
          <p:cNvSpPr>
            <a:spLocks noGrp="1"/>
          </p:cNvSpPr>
          <p:nvPr>
            <p:ph idx="4294967295"/>
          </p:nvPr>
        </p:nvSpPr>
        <p:spPr>
          <a:xfrm>
            <a:off x="0" y="2071688"/>
            <a:ext cx="6713538" cy="4119562"/>
          </a:xfrm>
        </p:spPr>
        <p:txBody>
          <a:bodyPr vert="horz" lIns="91440" tIns="45720" rIns="91440" bIns="45720" rtlCol="0" anchor="t">
            <a:normAutofit/>
          </a:bodyPr>
          <a:lstStyle/>
          <a:p>
            <a:r>
              <a:rPr lang="sl-SI" sz="2200"/>
              <a:t>omogoča gradnjo le sintaktično pravilnih programov</a:t>
            </a:r>
          </a:p>
          <a:p>
            <a:pPr lvl="1"/>
            <a:r>
              <a:rPr lang="sl-SI" sz="2200"/>
              <a:t>uporabnik združuje delčke le na točno določen način</a:t>
            </a:r>
            <a:endParaRPr lang="sl-SI" sz="2200">
              <a:cs typeface="Calibri"/>
            </a:endParaRPr>
          </a:p>
          <a:p>
            <a:pPr lvl="2"/>
            <a:r>
              <a:rPr lang="sl-SI" sz="2200"/>
              <a:t>Izogib sintaktičnim napakam</a:t>
            </a:r>
            <a:endParaRPr lang="sl-SI" sz="2200">
              <a:cs typeface="Calibri"/>
            </a:endParaRPr>
          </a:p>
          <a:p>
            <a:pPr lvl="3"/>
            <a:r>
              <a:rPr lang="sl-SI" sz="2200"/>
              <a:t>olajšano učenje programskega jezika</a:t>
            </a:r>
            <a:endParaRPr lang="sl-SI" sz="2200">
              <a:cs typeface="Calibri"/>
            </a:endParaRPr>
          </a:p>
          <a:p>
            <a:r>
              <a:rPr lang="sl-SI" sz="2200"/>
              <a:t>Začetniki se</a:t>
            </a:r>
            <a:endParaRPr lang="sl-SI" sz="2200">
              <a:cs typeface="Calibri"/>
            </a:endParaRPr>
          </a:p>
          <a:p>
            <a:pPr lvl="1"/>
            <a:r>
              <a:rPr lang="sl-SI" sz="2200"/>
              <a:t>namesto s sintakso (slovnična pravilnost programa) ukvarjajo s semantiko (pomenom programa)</a:t>
            </a:r>
            <a:endParaRPr lang="sl-SI" sz="2200">
              <a:cs typeface="Calibri" panose="020F0502020204030204"/>
            </a:endParaRPr>
          </a:p>
          <a:p>
            <a:pPr lvl="2"/>
            <a:r>
              <a:rPr lang="sl-SI" sz="2200"/>
              <a:t>Ukvarjanje s postopkom, ki bo privedel do rešitve problema</a:t>
            </a:r>
            <a:endParaRPr lang="sl-SI" sz="2200">
              <a:cs typeface="Calibri"/>
            </a:endParaRPr>
          </a:p>
        </p:txBody>
      </p:sp>
      <p:pic>
        <p:nvPicPr>
          <p:cNvPr id="4" name="Picture 3" descr="Transition students from block coding to Python with 2Simple’s new award-winning platform">
            <a:extLst>
              <a:ext uri="{FF2B5EF4-FFF2-40B4-BE49-F238E27FC236}">
                <a16:creationId xmlns:a16="http://schemas.microsoft.com/office/drawing/2014/main" id="{538F6D9A-F140-775A-E61A-F107BCC378E3}"/>
              </a:ext>
            </a:extLst>
          </p:cNvPr>
          <p:cNvPicPr>
            <a:picLocks noChangeAspect="1"/>
          </p:cNvPicPr>
          <p:nvPr/>
        </p:nvPicPr>
        <p:blipFill rotWithShape="1">
          <a:blip r:embed="rId2"/>
          <a:srcRect r="29046" b="-3"/>
          <a:stretch/>
        </p:blipFill>
        <p:spPr>
          <a:xfrm>
            <a:off x="7632795" y="1808226"/>
            <a:ext cx="3941064" cy="4096512"/>
          </a:xfrm>
          <a:prstGeom prst="rect">
            <a:avLst/>
          </a:prstGeom>
        </p:spPr>
      </p:pic>
    </p:spTree>
    <p:extLst>
      <p:ext uri="{BB962C8B-B14F-4D97-AF65-F5344CB8AC3E}">
        <p14:creationId xmlns:p14="http://schemas.microsoft.com/office/powerpoint/2010/main" val="3284430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A0C29A-3235-CE44-7E91-DEA0360371E7}"/>
              </a:ext>
            </a:extLst>
          </p:cNvPr>
          <p:cNvSpPr>
            <a:spLocks noGrp="1"/>
          </p:cNvSpPr>
          <p:nvPr>
            <p:ph type="title"/>
          </p:nvPr>
        </p:nvSpPr>
        <p:spPr>
          <a:xfrm>
            <a:off x="1028700" y="1967266"/>
            <a:ext cx="2628900" cy="2547257"/>
          </a:xfrm>
          <a:noFill/>
        </p:spPr>
        <p:txBody>
          <a:bodyPr anchor="ctr">
            <a:normAutofit/>
          </a:bodyPr>
          <a:lstStyle/>
          <a:p>
            <a:pPr algn="ctr"/>
            <a:r>
              <a:rPr lang="en-US" sz="3300">
                <a:solidFill>
                  <a:srgbClr val="FFFFFF"/>
                </a:solidFill>
                <a:cs typeface="Calibri Light"/>
              </a:rPr>
              <a:t>Veliko različnih okolij za programiranje z delčki</a:t>
            </a:r>
            <a:endParaRPr lang="en-US" sz="3300">
              <a:solidFill>
                <a:srgbClr val="FFFFFF"/>
              </a:solidFill>
            </a:endParaRPr>
          </a:p>
        </p:txBody>
      </p:sp>
      <p:pic>
        <p:nvPicPr>
          <p:cNvPr id="5" name="Picture 4" descr="Logos of block-based programming environments">
            <a:extLst>
              <a:ext uri="{FF2B5EF4-FFF2-40B4-BE49-F238E27FC236}">
                <a16:creationId xmlns:a16="http://schemas.microsoft.com/office/drawing/2014/main" id="{C589E13F-1087-EA1E-C9E9-569CEAFFF308}"/>
              </a:ext>
            </a:extLst>
          </p:cNvPr>
          <p:cNvPicPr>
            <a:picLocks noChangeAspect="1"/>
          </p:cNvPicPr>
          <p:nvPr/>
        </p:nvPicPr>
        <p:blipFill>
          <a:blip r:embed="rId2"/>
          <a:stretch>
            <a:fillRect/>
          </a:stretch>
        </p:blipFill>
        <p:spPr>
          <a:xfrm>
            <a:off x="4777316" y="910501"/>
            <a:ext cx="6780700" cy="5034669"/>
          </a:xfrm>
          <a:prstGeom prst="rect">
            <a:avLst/>
          </a:prstGeom>
        </p:spPr>
      </p:pic>
      <p:sp>
        <p:nvSpPr>
          <p:cNvPr id="3" name="Slide Number Placeholder 2">
            <a:extLst>
              <a:ext uri="{FF2B5EF4-FFF2-40B4-BE49-F238E27FC236}">
                <a16:creationId xmlns:a16="http://schemas.microsoft.com/office/drawing/2014/main" id="{865C0F69-27AE-E830-49BC-50D9B57FF3E8}"/>
              </a:ext>
            </a:extLst>
          </p:cNvPr>
          <p:cNvSpPr>
            <a:spLocks noGrp="1"/>
          </p:cNvSpPr>
          <p:nvPr>
            <p:ph type="sldNum" sz="quarter" idx="12"/>
          </p:nvPr>
        </p:nvSpPr>
        <p:spPr>
          <a:xfrm>
            <a:off x="11034184" y="6356350"/>
            <a:ext cx="514349" cy="365125"/>
          </a:xfrm>
        </p:spPr>
        <p:txBody>
          <a:bodyPr>
            <a:normAutofit/>
          </a:bodyPr>
          <a:lstStyle/>
          <a:p>
            <a:pPr>
              <a:spcAft>
                <a:spcPts val="600"/>
              </a:spcAft>
            </a:pPr>
            <a:fld id="{F8BB9079-FDF3-434B-BE90-1F5BBB617D84}" type="slidenum">
              <a:rPr lang="sl-SI">
                <a:solidFill>
                  <a:schemeClr val="tx1">
                    <a:alpha val="80000"/>
                  </a:schemeClr>
                </a:solidFill>
              </a:rPr>
              <a:pPr>
                <a:spcAft>
                  <a:spcPts val="600"/>
                </a:spcAft>
              </a:pPr>
              <a:t>8</a:t>
            </a:fld>
            <a:endParaRPr lang="sl-SI">
              <a:solidFill>
                <a:schemeClr val="tx1">
                  <a:alpha val="80000"/>
                </a:schemeClr>
              </a:solidFill>
            </a:endParaRPr>
          </a:p>
        </p:txBody>
      </p:sp>
      <p:sp>
        <p:nvSpPr>
          <p:cNvPr id="4" name="TextBox 3">
            <a:extLst>
              <a:ext uri="{FF2B5EF4-FFF2-40B4-BE49-F238E27FC236}">
                <a16:creationId xmlns:a16="http://schemas.microsoft.com/office/drawing/2014/main" id="{5892D48E-1437-D5DC-A3D8-3C030FAC23D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9535177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852</TotalTime>
  <Words>1162</Words>
  <Application>Microsoft Macintosh PowerPoint</Application>
  <PresentationFormat>Widescreen</PresentationFormat>
  <Paragraphs>202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Helvetica Neue</vt:lpstr>
      <vt:lpstr>Liberation Sans</vt:lpstr>
      <vt:lpstr>Times New Roman</vt:lpstr>
      <vt:lpstr>Office Theme</vt:lpstr>
      <vt:lpstr>OD UČNIH CILJEV DO REALIZACIJE NALOG: TEKMOVANJE IZ PROGRAMIRANJA Z DELČKI – ACM PIŠEK</vt:lpstr>
      <vt:lpstr>Računalniško mišljenje</vt:lpstr>
      <vt:lpstr>Računalniško mišljenje </vt:lpstr>
      <vt:lpstr>PowerPoint Presentation</vt:lpstr>
      <vt:lpstr> Računalniško mišljenje in programiranje                   </vt:lpstr>
      <vt:lpstr> Računalniško mišljenje in programiranje                   </vt:lpstr>
      <vt:lpstr>Programiranje z delčki</vt:lpstr>
      <vt:lpstr>Prednosti programiranja z delčki</vt:lpstr>
      <vt:lpstr>Veliko različnih okolij za programiranje z delčki</vt:lpstr>
      <vt:lpstr>Pišek</vt:lpstr>
      <vt:lpstr>PowerPoint Presentation</vt:lpstr>
      <vt:lpstr>Zakaj tekmovanja</vt:lpstr>
      <vt:lpstr>PowerPoint Presentation</vt:lpstr>
      <vt:lpstr>PowerPoint Presentation</vt:lpstr>
      <vt:lpstr>PowerPoint Presentation</vt:lpstr>
      <vt:lpstr>Kaj je Pišek</vt:lpstr>
      <vt:lpstr>PowerPoint Presentation</vt:lpstr>
      <vt:lpstr>ACM Pišek - Koncepti-kategorije</vt:lpstr>
      <vt:lpstr>ACM Pišek - Koncepti-kategorije</vt:lpstr>
      <vt:lpstr>ACM Pišek - Koncepti-kategorije</vt:lpstr>
      <vt:lpstr>Programski svet in sestavljanje nalog</vt:lpstr>
      <vt:lpstr>Izbira nalog</vt:lpstr>
      <vt:lpstr>Primer izbire nalog za kategorijo 4-6 napredni</vt:lpstr>
      <vt:lpstr>Primer lahke naloge (4-6 začetniki)</vt:lpstr>
      <vt:lpstr>Primer lahke naloge (4-6 napredni)</vt:lpstr>
      <vt:lpstr>Primer težje naloge (4-6 napredni)</vt:lpstr>
      <vt:lpstr>Primer težje naloge (7-9 napredni)</vt:lpstr>
      <vt:lpstr>Ankete učencev</vt:lpstr>
      <vt:lpstr>Od Paperta do danes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Matija Lokar</dc:creator>
  <cp:lastModifiedBy>Nancovska Serbec, Irena</cp:lastModifiedBy>
  <cp:revision>31</cp:revision>
  <dcterms:created xsi:type="dcterms:W3CDTF">2020-10-04T09:09:25Z</dcterms:created>
  <dcterms:modified xsi:type="dcterms:W3CDTF">2023-08-14T21:13:16Z</dcterms:modified>
</cp:coreProperties>
</file>