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3"/>
  </p:notesMasterIdLst>
  <p:sldIdLst>
    <p:sldId id="256" r:id="rId2"/>
    <p:sldId id="278" r:id="rId3"/>
    <p:sldId id="279" r:id="rId4"/>
    <p:sldId id="280" r:id="rId5"/>
    <p:sldId id="268" r:id="rId6"/>
    <p:sldId id="267" r:id="rId7"/>
    <p:sldId id="257" r:id="rId8"/>
    <p:sldId id="291" r:id="rId9"/>
    <p:sldId id="282" r:id="rId10"/>
    <p:sldId id="266" r:id="rId11"/>
    <p:sldId id="270" r:id="rId12"/>
    <p:sldId id="258" r:id="rId13"/>
    <p:sldId id="277" r:id="rId14"/>
    <p:sldId id="283" r:id="rId15"/>
    <p:sldId id="284" r:id="rId16"/>
    <p:sldId id="290" r:id="rId17"/>
    <p:sldId id="287" r:id="rId18"/>
    <p:sldId id="285" r:id="rId19"/>
    <p:sldId id="286" r:id="rId20"/>
    <p:sldId id="289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26" autoAdjust="0"/>
    <p:restoredTop sz="94660"/>
  </p:normalViewPr>
  <p:slideViewPr>
    <p:cSldViewPr snapToGrid="0">
      <p:cViewPr varScale="1">
        <p:scale>
          <a:sx n="70" d="100"/>
          <a:sy n="70" d="100"/>
        </p:scale>
        <p:origin x="3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BFDBA-1C6A-40B0-82A2-F60182E8D8C4}" type="datetimeFigureOut">
              <a:rPr lang="sl-SI" smtClean="0"/>
              <a:t>21. 08. 2018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23C3D-2E83-4F36-8FAD-ACC6427EC4D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422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 t="23151" r="18767" b="34303"/>
          <a:stretch/>
        </p:blipFill>
        <p:spPr>
          <a:xfrm>
            <a:off x="4810297" y="1807362"/>
            <a:ext cx="7381703" cy="505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2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0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65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45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 t="23151" r="18767" b="34303"/>
          <a:stretch/>
        </p:blipFill>
        <p:spPr>
          <a:xfrm>
            <a:off x="9584575" y="24938"/>
            <a:ext cx="2510444" cy="17176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97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51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6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8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46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 t="23151" r="18767" b="34303"/>
          <a:stretch/>
        </p:blipFill>
        <p:spPr>
          <a:xfrm>
            <a:off x="9584575" y="24938"/>
            <a:ext cx="2510444" cy="171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5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6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4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8/21/2018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04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kupnost.sio.si/mod/forum/discuss.php?d=106358" TargetMode="External"/><Relationship Id="rId3" Type="http://schemas.openxmlformats.org/officeDocument/2006/relationships/hyperlink" Target="https://computinged.wordpress.com/" TargetMode="External"/><Relationship Id="rId7" Type="http://schemas.openxmlformats.org/officeDocument/2006/relationships/hyperlink" Target="https://helloworld.raspberrypi.org/" TargetMode="External"/><Relationship Id="rId2" Type="http://schemas.openxmlformats.org/officeDocument/2006/relationships/hyperlink" Target="https://code.org/educate/resources/video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teachingtips.org/" TargetMode="External"/><Relationship Id="rId5" Type="http://schemas.openxmlformats.org/officeDocument/2006/relationships/hyperlink" Target="https://cseducators.stackexchange.com/" TargetMode="External"/><Relationship Id="rId4" Type="http://schemas.openxmlformats.org/officeDocument/2006/relationships/hyperlink" Target="http://www.pd4cs.org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laurenmarg.com/2015/10/02/article-summary-series-introduction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mmunity.computingatschool.org.uk/doo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sforallteachers.org/" TargetMode="External"/><Relationship Id="rId2" Type="http://schemas.openxmlformats.org/officeDocument/2006/relationships/hyperlink" Target="https://www.ncwit.org/member/cs10k-commun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unity.computingatschool.org.uk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omputingatschool.org.uk/" TargetMode="External"/><Relationship Id="rId2" Type="http://schemas.openxmlformats.org/officeDocument/2006/relationships/hyperlink" Target="http://vivid.fov.uni-mb.si/wp-content/uploads/2018/03/vivid2017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forallteachers.org/" TargetMode="External"/><Relationship Id="rId4" Type="http://schemas.openxmlformats.org/officeDocument/2006/relationships/hyperlink" Target="https://www.ncwit.org/member/cs10k-community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wit.org/member/cs10k-community" TargetMode="External"/><Relationship Id="rId2" Type="http://schemas.openxmlformats.org/officeDocument/2006/relationships/hyperlink" Target="https://community.computingatschool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forallteachers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utingatschool.org.uk/" TargetMode="External"/><Relationship Id="rId2" Type="http://schemas.openxmlformats.org/officeDocument/2006/relationships/hyperlink" Target="http://www.csteacher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upnost.sio.si/course/view.php?id=867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9924" y="1237663"/>
            <a:ext cx="9144000" cy="2387600"/>
          </a:xfr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 anchor="b">
            <a:noAutofit/>
          </a:bodyPr>
          <a:lstStyle/>
          <a:p>
            <a:r>
              <a:rPr lang="en-US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SKUPNOST</a:t>
            </a:r>
            <a:r>
              <a:rPr lang="sl-SI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sl-SI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l-SI" sz="9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učiteljev RIN</a:t>
            </a:r>
          </a:p>
        </p:txBody>
      </p:sp>
    </p:spTree>
    <p:extLst>
      <p:ext uri="{BB962C8B-B14F-4D97-AF65-F5344CB8AC3E}">
        <p14:creationId xmlns:p14="http://schemas.microsoft.com/office/powerpoint/2010/main" val="20333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78402"/>
            <a:ext cx="9613861" cy="1080938"/>
          </a:xfrm>
        </p:spPr>
        <p:txBody>
          <a:bodyPr/>
          <a:lstStyle/>
          <a:p>
            <a:r>
              <a:rPr lang="sl-SI" dirty="0" smtClean="0"/>
              <a:t>Oblike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236859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/>
              <a:t>Redne</a:t>
            </a:r>
            <a:r>
              <a:rPr lang="en-US" dirty="0" smtClean="0"/>
              <a:t> VOX conference</a:t>
            </a:r>
          </a:p>
          <a:p>
            <a:pPr marL="0" indent="0">
              <a:buNone/>
            </a:pPr>
            <a:r>
              <a:rPr lang="en-US" dirty="0" err="1" smtClean="0"/>
              <a:t>Redna</a:t>
            </a:r>
            <a:r>
              <a:rPr lang="en-US" dirty="0" smtClean="0"/>
              <a:t> </a:t>
            </a:r>
            <a:r>
              <a:rPr lang="en-US" dirty="0" err="1" smtClean="0"/>
              <a:t>regionalna</a:t>
            </a:r>
            <a:r>
              <a:rPr lang="en-US" dirty="0" smtClean="0"/>
              <a:t> </a:t>
            </a:r>
            <a:r>
              <a:rPr lang="en-US" dirty="0" err="1" smtClean="0"/>
              <a:t>srečanja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Pomembnost rednega srečevanja!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sl-SI" dirty="0"/>
          </a:p>
        </p:txBody>
      </p:sp>
      <p:sp>
        <p:nvSpPr>
          <p:cNvPr id="4" name="Rounded Rectangle 3"/>
          <p:cNvSpPr/>
          <p:nvPr/>
        </p:nvSpPr>
        <p:spPr>
          <a:xfrm>
            <a:off x="6298750" y="2248134"/>
            <a:ext cx="27051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Vsako drugo sredo v mesecu moram biti ob 20h na VOX konferenci</a:t>
            </a:r>
            <a:endParaRPr lang="sl-SI" dirty="0"/>
          </a:p>
        </p:txBody>
      </p:sp>
      <p:sp>
        <p:nvSpPr>
          <p:cNvPr id="6" name="Rounded Rectangle 5"/>
          <p:cNvSpPr/>
          <p:nvPr/>
        </p:nvSpPr>
        <p:spPr>
          <a:xfrm>
            <a:off x="8542116" y="3772134"/>
            <a:ext cx="2862927" cy="26415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Srečanja</a:t>
            </a:r>
          </a:p>
          <a:p>
            <a:pPr algn="ctr"/>
            <a:endParaRPr lang="sl-SI" dirty="0" smtClean="0"/>
          </a:p>
          <a:p>
            <a:pPr algn="ctr"/>
            <a:r>
              <a:rPr lang="sl-SI" dirty="0" smtClean="0"/>
              <a:t>15. 9. ob 17h na SŠ A </a:t>
            </a:r>
          </a:p>
          <a:p>
            <a:pPr algn="ctr"/>
            <a:r>
              <a:rPr lang="sl-SI" dirty="0" smtClean="0"/>
              <a:t>16. 11. </a:t>
            </a:r>
            <a:r>
              <a:rPr lang="sl-SI" dirty="0"/>
              <a:t>ob 17h na SŠ </a:t>
            </a:r>
            <a:r>
              <a:rPr lang="sl-SI" dirty="0" smtClean="0"/>
              <a:t>C </a:t>
            </a:r>
            <a:endParaRPr lang="sl-SI" dirty="0"/>
          </a:p>
          <a:p>
            <a:pPr algn="ctr"/>
            <a:r>
              <a:rPr lang="sl-SI" dirty="0" smtClean="0"/>
              <a:t>12. 1. </a:t>
            </a:r>
            <a:r>
              <a:rPr lang="sl-SI" dirty="0"/>
              <a:t>ob </a:t>
            </a:r>
            <a:r>
              <a:rPr lang="sl-SI" dirty="0" smtClean="0"/>
              <a:t>16h </a:t>
            </a:r>
            <a:r>
              <a:rPr lang="sl-SI" dirty="0"/>
              <a:t>na SŠ A </a:t>
            </a:r>
          </a:p>
          <a:p>
            <a:pPr algn="ctr"/>
            <a:r>
              <a:rPr lang="sl-SI" dirty="0"/>
              <a:t>15. </a:t>
            </a:r>
            <a:r>
              <a:rPr lang="sl-SI" dirty="0" smtClean="0"/>
              <a:t>3. </a:t>
            </a:r>
            <a:r>
              <a:rPr lang="sl-SI" dirty="0"/>
              <a:t>ob </a:t>
            </a:r>
            <a:r>
              <a:rPr lang="sl-SI" dirty="0" smtClean="0"/>
              <a:t>?? </a:t>
            </a:r>
            <a:r>
              <a:rPr lang="sl-SI" dirty="0"/>
              <a:t>na SŠ A </a:t>
            </a:r>
          </a:p>
          <a:p>
            <a:pPr algn="ctr"/>
            <a:r>
              <a:rPr lang="sl-SI" dirty="0" smtClean="0"/>
              <a:t>10. 5. </a:t>
            </a:r>
            <a:r>
              <a:rPr lang="sl-SI" dirty="0"/>
              <a:t>ob </a:t>
            </a:r>
            <a:r>
              <a:rPr lang="sl-SI" dirty="0" smtClean="0"/>
              <a:t>??h </a:t>
            </a:r>
            <a:r>
              <a:rPr lang="sl-SI" dirty="0"/>
              <a:t>na SŠ B</a:t>
            </a: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61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78402"/>
            <a:ext cx="9613861" cy="1080938"/>
          </a:xfrm>
        </p:spPr>
        <p:txBody>
          <a:bodyPr/>
          <a:lstStyle/>
          <a:p>
            <a:r>
              <a:rPr lang="en-US" dirty="0"/>
              <a:t>" </a:t>
            </a:r>
            <a:r>
              <a:rPr lang="en-US" dirty="0" err="1" smtClean="0"/>
              <a:t>Poročanje</a:t>
            </a:r>
            <a:r>
              <a:rPr lang="en-US" dirty="0" smtClean="0"/>
              <a:t>"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zanimivih</a:t>
            </a:r>
            <a:r>
              <a:rPr lang="en-US" dirty="0" smtClean="0"/>
              <a:t> </a:t>
            </a:r>
            <a:r>
              <a:rPr lang="en-US" dirty="0" err="1" smtClean="0"/>
              <a:t>spletnih</a:t>
            </a:r>
            <a:r>
              <a:rPr lang="en-US" dirty="0" smtClean="0"/>
              <a:t> </a:t>
            </a:r>
            <a:r>
              <a:rPr lang="en-US" dirty="0" err="1" smtClean="0"/>
              <a:t>mestih</a:t>
            </a:r>
            <a:r>
              <a:rPr lang="en-US" dirty="0" smtClean="0"/>
              <a:t>, </a:t>
            </a:r>
            <a:r>
              <a:rPr lang="en-US" dirty="0" err="1" smtClean="0"/>
              <a:t>blogih</a:t>
            </a:r>
            <a:endParaRPr lang="en-US" dirty="0" smtClean="0"/>
          </a:p>
          <a:p>
            <a:pPr lvl="1"/>
            <a:r>
              <a:rPr lang="sl-SI" dirty="0">
                <a:hlinkClick r:id="rId2"/>
              </a:rPr>
              <a:t>https://code.org/educate/resources/videos</a:t>
            </a:r>
            <a:r>
              <a:rPr lang="en-US" dirty="0"/>
              <a:t> </a:t>
            </a:r>
          </a:p>
          <a:p>
            <a:pPr lvl="1"/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computinged.wordpress.com</a:t>
            </a:r>
            <a:r>
              <a:rPr lang="en-US" dirty="0" smtClean="0"/>
              <a:t> </a:t>
            </a:r>
          </a:p>
          <a:p>
            <a:pPr lvl="1"/>
            <a:r>
              <a:rPr lang="sl-SI" dirty="0" smtClean="0">
                <a:hlinkClick r:id="rId4"/>
              </a:rPr>
              <a:t>http</a:t>
            </a:r>
            <a:r>
              <a:rPr lang="sl-SI" dirty="0">
                <a:hlinkClick r:id="rId4"/>
              </a:rPr>
              <a:t>://www.pd4cs.org</a:t>
            </a:r>
            <a:r>
              <a:rPr lang="sl-SI" dirty="0" smtClean="0">
                <a:hlinkClick r:id="rId4"/>
              </a:rPr>
              <a:t>/</a:t>
            </a:r>
            <a:endParaRPr lang="sl-SI" dirty="0" smtClean="0"/>
          </a:p>
          <a:p>
            <a:pPr lvl="1"/>
            <a:r>
              <a:rPr lang="sl-SI" dirty="0">
                <a:hlinkClick r:id="rId5"/>
              </a:rPr>
              <a:t>https://cseducators.stackexchange.com</a:t>
            </a:r>
            <a:r>
              <a:rPr lang="sl-SI" dirty="0" smtClean="0">
                <a:hlinkClick r:id="rId5"/>
              </a:rPr>
              <a:t>/</a:t>
            </a:r>
            <a:r>
              <a:rPr lang="sl-SI" dirty="0" smtClean="0"/>
              <a:t> </a:t>
            </a:r>
          </a:p>
          <a:p>
            <a:pPr lvl="1"/>
            <a:r>
              <a:rPr lang="sl-SI" dirty="0">
                <a:hlinkClick r:id="rId6"/>
              </a:rPr>
              <a:t>http://csteachingtips.org/</a:t>
            </a:r>
            <a:endParaRPr lang="en-US" dirty="0" smtClean="0"/>
          </a:p>
          <a:p>
            <a:pPr lvl="1"/>
            <a:r>
              <a:rPr lang="en-US" dirty="0">
                <a:hlinkClick r:id="rId7"/>
              </a:rPr>
              <a:t>https://helloworld.raspberrypi.org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Kot</a:t>
            </a:r>
            <a:r>
              <a:rPr lang="en-US" dirty="0" smtClean="0"/>
              <a:t> </a:t>
            </a:r>
            <a:r>
              <a:rPr lang="en-US" dirty="0" err="1" smtClean="0"/>
              <a:t>poskušamo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endParaRPr lang="en-US" dirty="0" smtClean="0"/>
          </a:p>
          <a:p>
            <a:pPr lvl="1"/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skupnost.sio.si/mod/forum/discuss.php?d=106358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8674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78402"/>
            <a:ext cx="9613861" cy="1080938"/>
          </a:xfrm>
        </p:spPr>
        <p:txBody>
          <a:bodyPr/>
          <a:lstStyle/>
          <a:p>
            <a:r>
              <a:rPr lang="en-US" dirty="0" smtClean="0"/>
              <a:t>"</a:t>
            </a:r>
            <a:r>
              <a:rPr lang="en-US" dirty="0" err="1"/>
              <a:t>S</a:t>
            </a:r>
            <a:r>
              <a:rPr lang="en-US" dirty="0" err="1" smtClean="0"/>
              <a:t>oučenje</a:t>
            </a:r>
            <a:r>
              <a:rPr lang="en-US" dirty="0" smtClean="0"/>
              <a:t>"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Študij</a:t>
            </a:r>
            <a:r>
              <a:rPr lang="en-US" dirty="0" smtClean="0"/>
              <a:t> </a:t>
            </a:r>
            <a:r>
              <a:rPr lang="en-US" dirty="0" err="1" smtClean="0"/>
              <a:t>člankov</a:t>
            </a:r>
            <a:r>
              <a:rPr lang="sl-SI" dirty="0" smtClean="0"/>
              <a:t> kot na primer: </a:t>
            </a:r>
          </a:p>
          <a:p>
            <a:endParaRPr lang="sl-SI" dirty="0"/>
          </a:p>
        </p:txBody>
      </p:sp>
      <p:sp>
        <p:nvSpPr>
          <p:cNvPr id="6" name="Rectangle 5"/>
          <p:cNvSpPr/>
          <p:nvPr/>
        </p:nvSpPr>
        <p:spPr>
          <a:xfrm>
            <a:off x="1608945" y="2501672"/>
            <a:ext cx="1058305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 err="1" smtClean="0"/>
              <a:t>Ericson</a:t>
            </a:r>
            <a:r>
              <a:rPr lang="sl-SI" sz="2800" dirty="0" smtClean="0"/>
              <a:t>, </a:t>
            </a:r>
            <a:r>
              <a:rPr lang="sl-SI" sz="2800" dirty="0" err="1" smtClean="0"/>
              <a:t>Foley</a:t>
            </a:r>
            <a:r>
              <a:rPr lang="sl-SI" sz="2800" dirty="0" smtClean="0"/>
              <a:t>, Rick: </a:t>
            </a:r>
            <a:r>
              <a:rPr lang="sl-SI" sz="2800" i="1" dirty="0" err="1" smtClean="0"/>
              <a:t>Evaluating</a:t>
            </a:r>
            <a:r>
              <a:rPr lang="sl-SI" sz="2800" i="1" dirty="0" smtClean="0"/>
              <a:t> </a:t>
            </a:r>
            <a:r>
              <a:rPr lang="sl-SI" sz="2800" i="1" dirty="0" err="1" smtClean="0"/>
              <a:t>the</a:t>
            </a:r>
            <a:r>
              <a:rPr lang="sl-SI" sz="2800" i="1" dirty="0" smtClean="0"/>
              <a:t> </a:t>
            </a:r>
            <a:r>
              <a:rPr lang="sl-SI" sz="2800" i="1" dirty="0" err="1" smtClean="0"/>
              <a:t>Efficiency</a:t>
            </a:r>
            <a:r>
              <a:rPr lang="sl-SI" sz="2800" i="1" dirty="0" smtClean="0"/>
              <a:t> </a:t>
            </a:r>
            <a:r>
              <a:rPr lang="sl-SI" sz="2800" i="1" dirty="0" err="1" smtClean="0"/>
              <a:t>and</a:t>
            </a:r>
            <a:r>
              <a:rPr lang="sl-SI" sz="2800" i="1" dirty="0" smtClean="0"/>
              <a:t> </a:t>
            </a:r>
            <a:r>
              <a:rPr lang="sl-SI" sz="2800" i="1" dirty="0" err="1" smtClean="0"/>
              <a:t>Effectiveness</a:t>
            </a:r>
            <a:r>
              <a:rPr lang="sl-SI" sz="2800" i="1" dirty="0" smtClean="0"/>
              <a:t> </a:t>
            </a:r>
            <a:r>
              <a:rPr lang="sl-SI" sz="2800" i="1" dirty="0" err="1" smtClean="0"/>
              <a:t>of</a:t>
            </a:r>
            <a:r>
              <a:rPr lang="sl-SI" sz="2800" i="1" dirty="0" smtClean="0"/>
              <a:t> </a:t>
            </a:r>
            <a:r>
              <a:rPr lang="sl-SI" sz="2800" i="1" dirty="0" err="1" smtClean="0"/>
              <a:t>Adaptive</a:t>
            </a:r>
            <a:r>
              <a:rPr lang="sl-SI" sz="2800" i="1" dirty="0" smtClean="0"/>
              <a:t> </a:t>
            </a:r>
            <a:r>
              <a:rPr lang="sl-SI" sz="2800" i="1" dirty="0" err="1" smtClean="0"/>
              <a:t>Parsons</a:t>
            </a:r>
            <a:r>
              <a:rPr lang="sl-SI" sz="2800" i="1" dirty="0" smtClean="0"/>
              <a:t> </a:t>
            </a:r>
            <a:r>
              <a:rPr lang="sl-SI" sz="2800" i="1" dirty="0" err="1" smtClean="0"/>
              <a:t>Problems</a:t>
            </a:r>
            <a:r>
              <a:rPr lang="sl-SI" sz="2800" dirty="0" smtClean="0"/>
              <a:t>, ICER'18 </a:t>
            </a:r>
            <a:endParaRPr lang="sl-SI" sz="2800" dirty="0"/>
          </a:p>
          <a:p>
            <a:endParaRPr lang="sl-SI" sz="2800" dirty="0" smtClean="0"/>
          </a:p>
          <a:p>
            <a:r>
              <a:rPr lang="sl-SI" sz="2800" dirty="0" smtClean="0"/>
              <a:t>Tim </a:t>
            </a:r>
            <a:r>
              <a:rPr lang="sl-SI" sz="2800" dirty="0"/>
              <a:t>Bell, Paul </a:t>
            </a:r>
            <a:r>
              <a:rPr lang="sl-SI" sz="2800" dirty="0" err="1"/>
              <a:t>Tymann</a:t>
            </a:r>
            <a:r>
              <a:rPr lang="sl-SI" sz="2800" dirty="0"/>
              <a:t>, </a:t>
            </a:r>
            <a:r>
              <a:rPr lang="sl-SI" sz="2800" dirty="0" err="1"/>
              <a:t>Amiram</a:t>
            </a:r>
            <a:r>
              <a:rPr lang="sl-SI" sz="2800" dirty="0"/>
              <a:t> </a:t>
            </a:r>
            <a:r>
              <a:rPr lang="sl-SI" sz="2800" dirty="0" err="1" smtClean="0"/>
              <a:t>Yehudai</a:t>
            </a:r>
            <a:r>
              <a:rPr lang="sl-SI" sz="2800" dirty="0" smtClean="0"/>
              <a:t>, </a:t>
            </a:r>
          </a:p>
          <a:p>
            <a:r>
              <a:rPr lang="sl-SI" sz="2800" dirty="0"/>
              <a:t> </a:t>
            </a:r>
            <a:r>
              <a:rPr lang="sl-SI" sz="2800" dirty="0" smtClean="0"/>
              <a:t>     </a:t>
            </a:r>
            <a:r>
              <a:rPr lang="sl-SI" sz="2800" i="1" dirty="0" smtClean="0"/>
              <a:t>The </a:t>
            </a:r>
            <a:r>
              <a:rPr lang="sl-SI" sz="2800" i="1" dirty="0"/>
              <a:t>Big </a:t>
            </a:r>
            <a:r>
              <a:rPr lang="sl-SI" sz="2800" i="1" dirty="0" err="1"/>
              <a:t>Ideas</a:t>
            </a:r>
            <a:r>
              <a:rPr lang="sl-SI" sz="2800" i="1" dirty="0"/>
              <a:t> in </a:t>
            </a:r>
            <a:r>
              <a:rPr lang="sl-SI" sz="2800" i="1" dirty="0" err="1"/>
              <a:t>Computer</a:t>
            </a:r>
            <a:r>
              <a:rPr lang="sl-SI" sz="2800" i="1" dirty="0"/>
              <a:t> </a:t>
            </a:r>
            <a:r>
              <a:rPr lang="sl-SI" sz="2800" i="1" dirty="0" err="1"/>
              <a:t>Science</a:t>
            </a:r>
            <a:r>
              <a:rPr lang="sl-SI" sz="2800" i="1" dirty="0"/>
              <a:t> for K-12 </a:t>
            </a:r>
            <a:r>
              <a:rPr lang="sl-SI" sz="2800" i="1" dirty="0" err="1"/>
              <a:t>Curricula</a:t>
            </a:r>
            <a:r>
              <a:rPr lang="sl-SI" sz="2800" i="1" dirty="0"/>
              <a:t> </a:t>
            </a:r>
            <a:r>
              <a:rPr lang="sl-SI" sz="2800" dirty="0" smtClean="0"/>
              <a:t>, </a:t>
            </a:r>
            <a:br>
              <a:rPr lang="sl-SI" sz="2800" dirty="0" smtClean="0"/>
            </a:br>
            <a:r>
              <a:rPr lang="sl-SI" sz="2800" dirty="0" smtClean="0"/>
              <a:t>      in The </a:t>
            </a:r>
            <a:r>
              <a:rPr lang="sl-SI" sz="2800" dirty="0" err="1"/>
              <a:t>Education</a:t>
            </a:r>
            <a:r>
              <a:rPr lang="sl-SI" sz="2800" dirty="0"/>
              <a:t> </a:t>
            </a:r>
            <a:r>
              <a:rPr lang="sl-SI" sz="2800" dirty="0" err="1"/>
              <a:t>Column</a:t>
            </a:r>
            <a:r>
              <a:rPr lang="sl-SI" sz="2800" dirty="0"/>
              <a:t> </a:t>
            </a:r>
            <a:r>
              <a:rPr lang="sl-SI" sz="2800" dirty="0" err="1"/>
              <a:t>by</a:t>
            </a:r>
            <a:r>
              <a:rPr lang="sl-SI" sz="2800" dirty="0"/>
              <a:t> Juraj </a:t>
            </a:r>
            <a:r>
              <a:rPr lang="sl-SI" sz="2800" dirty="0" err="1"/>
              <a:t>Hromkovic</a:t>
            </a:r>
            <a:endParaRPr lang="sl-SI" sz="2800" dirty="0"/>
          </a:p>
          <a:p>
            <a:endParaRPr lang="sl-SI" sz="2800" dirty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19174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600" dirty="0" smtClean="0"/>
              <a:t>Zakaj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65" y="2207123"/>
            <a:ext cx="10667506" cy="66116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sl-SI" sz="4000" dirty="0"/>
              <a:t>K</a:t>
            </a:r>
            <a:r>
              <a:rPr lang="sl-SI" sz="4000" dirty="0" smtClean="0"/>
              <a:t>er ni nujno, da imajo avtorji (povsem) prav</a:t>
            </a:r>
            <a:br>
              <a:rPr lang="sl-SI" sz="4000" dirty="0" smtClean="0"/>
            </a:br>
            <a:r>
              <a:rPr lang="sl-SI" sz="4000" dirty="0" smtClean="0"/>
              <a:t/>
            </a:r>
            <a:br>
              <a:rPr lang="sl-SI" sz="4000" dirty="0" smtClean="0"/>
            </a:br>
            <a:endParaRPr lang="en-US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80124" y="2935877"/>
            <a:ext cx="10200494" cy="661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4000" dirty="0">
                <a:solidFill>
                  <a:schemeClr val="lt1"/>
                </a:solidFill>
              </a:rPr>
              <a:t>A lahko je le kakšna ideja zanimiva</a:t>
            </a:r>
            <a:r>
              <a:rPr lang="sl-SI" sz="4000" dirty="0" smtClean="0"/>
              <a:t/>
            </a:r>
            <a:br>
              <a:rPr lang="sl-SI" sz="4000" dirty="0" smtClean="0"/>
            </a:b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74602" y="3773542"/>
            <a:ext cx="9613861" cy="111384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4000" dirty="0">
                <a:solidFill>
                  <a:schemeClr val="lt1"/>
                </a:solidFill>
              </a:rPr>
              <a:t>In ker je stvari treba prilagoditi našemu okolju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434170" y="5079906"/>
            <a:ext cx="9613861" cy="661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4000" dirty="0">
                <a:solidFill>
                  <a:schemeClr val="lt1"/>
                </a:solidFill>
              </a:rPr>
              <a:t>In ker skupaj zmoremo več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87580" y="5933587"/>
            <a:ext cx="8360451" cy="66116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4000" dirty="0">
                <a:solidFill>
                  <a:schemeClr val="lt1"/>
                </a:solidFill>
              </a:rPr>
              <a:t>In ker ….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32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 tem ustvariti nekaj kot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https://laurenmarg.com/2015/10/02/article-summary-series-introduction</a:t>
            </a:r>
            <a:r>
              <a:rPr lang="en-US" dirty="0" smtClean="0">
                <a:hlinkClick r:id="rId2"/>
              </a:rPr>
              <a:t>/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83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 dolgoročno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336872"/>
            <a:ext cx="4256115" cy="4075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000" dirty="0" smtClean="0">
                <a:hlinkClick r:id="rId2"/>
              </a:rPr>
              <a:t>https</a:t>
            </a:r>
            <a:r>
              <a:rPr lang="sl-SI" sz="4000" dirty="0">
                <a:hlinkClick r:id="rId2"/>
              </a:rPr>
              <a:t>://community.computingatschool.org.uk/door</a:t>
            </a:r>
            <a:r>
              <a:rPr lang="sl-SI" sz="4000" dirty="0"/>
              <a:t> </a:t>
            </a:r>
            <a:endParaRPr lang="en-US" sz="4000" dirty="0"/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710" y="882884"/>
            <a:ext cx="7503290" cy="58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GRADNJA SKUPNOSTI</a:t>
            </a:r>
            <a:endParaRPr lang="sl-SI" sz="6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126736" y="3805528"/>
            <a:ext cx="9613859" cy="1090789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OD SPODAJ / OD ZGORAJ</a:t>
            </a:r>
            <a:endParaRPr lang="sl-SI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09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Tuji zgledi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67983" cy="3599316"/>
          </a:xfrm>
        </p:spPr>
        <p:txBody>
          <a:bodyPr>
            <a:noAutofit/>
          </a:bodyPr>
          <a:lstStyle/>
          <a:p>
            <a:r>
              <a:rPr lang="sl-SI" sz="2800" dirty="0">
                <a:hlinkClick r:id="rId2"/>
              </a:rPr>
              <a:t>https://www.ncwit.org/member/cs10k-community</a:t>
            </a:r>
            <a:r>
              <a:rPr lang="sl-SI" sz="2800" dirty="0"/>
              <a:t>  </a:t>
            </a:r>
          </a:p>
          <a:p>
            <a:r>
              <a:rPr lang="sl-SI" sz="2800" dirty="0">
                <a:hlinkClick r:id="rId3"/>
              </a:rPr>
              <a:t>https://csforallteachers.org/</a:t>
            </a:r>
            <a:r>
              <a:rPr lang="sl-SI" sz="2800" dirty="0"/>
              <a:t>  </a:t>
            </a:r>
            <a:endParaRPr lang="en-US" sz="2800" dirty="0" smtClean="0"/>
          </a:p>
          <a:p>
            <a:endParaRPr lang="sl-SI" sz="2800" dirty="0"/>
          </a:p>
          <a:p>
            <a:r>
              <a:rPr lang="sl-SI" sz="2800" dirty="0" smtClean="0">
                <a:hlinkClick r:id="rId4"/>
              </a:rPr>
              <a:t>https</a:t>
            </a:r>
            <a:r>
              <a:rPr lang="sl-SI" sz="2800" dirty="0">
                <a:hlinkClick r:id="rId4"/>
              </a:rPr>
              <a:t>://community.computingatschool.org.uk</a:t>
            </a:r>
            <a:r>
              <a:rPr lang="sl-SI" sz="2800" dirty="0" smtClean="0">
                <a:hlinkClick r:id="rId4"/>
              </a:rPr>
              <a:t>/</a:t>
            </a:r>
            <a:r>
              <a:rPr lang="sl-SI" sz="2800" dirty="0" smtClean="0"/>
              <a:t>   </a:t>
            </a:r>
          </a:p>
          <a:p>
            <a:endParaRPr lang="sl-SI" sz="2800" dirty="0"/>
          </a:p>
          <a:p>
            <a:pPr marL="0" indent="0">
              <a:buNone/>
            </a:pPr>
            <a:r>
              <a:rPr lang="sl-SI" dirty="0" smtClean="0"/>
              <a:t>Kakšne </a:t>
            </a:r>
            <a:r>
              <a:rPr lang="sl-SI" dirty="0"/>
              <a:t>ideje iz teh skupnosti bi lahko prenesli k </a:t>
            </a:r>
            <a:r>
              <a:rPr lang="sl-SI" dirty="0" smtClean="0"/>
              <a:t>nam?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0467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Imeli</a:t>
            </a:r>
            <a:r>
              <a:rPr lang="en-US" dirty="0" smtClean="0"/>
              <a:t> </a:t>
            </a:r>
            <a:r>
              <a:rPr lang="en-US" dirty="0" err="1" smtClean="0"/>
              <a:t>ste</a:t>
            </a:r>
            <a:r>
              <a:rPr lang="en-US" dirty="0" smtClean="0"/>
              <a:t> d</a:t>
            </a:r>
            <a:r>
              <a:rPr lang="sl-SI" dirty="0" err="1" smtClean="0"/>
              <a:t>omač</a:t>
            </a:r>
            <a:r>
              <a:rPr lang="en-US" dirty="0" smtClean="0"/>
              <a:t>o</a:t>
            </a:r>
            <a:r>
              <a:rPr lang="sl-SI" dirty="0" smtClean="0"/>
              <a:t> nalog</a:t>
            </a:r>
            <a:r>
              <a:rPr lang="en-US" dirty="0" smtClean="0"/>
              <a:t>o …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690688"/>
            <a:ext cx="11067983" cy="4245501"/>
          </a:xfrm>
        </p:spPr>
        <p:txBody>
          <a:bodyPr>
            <a:noAutofit/>
          </a:bodyPr>
          <a:lstStyle/>
          <a:p>
            <a:r>
              <a:rPr lang="sl-SI" sz="2000" dirty="0" err="1" smtClean="0"/>
              <a:t>prebr</a:t>
            </a:r>
            <a:r>
              <a:rPr lang="en-US" sz="2000" dirty="0" smtClean="0"/>
              <a:t>a</a:t>
            </a:r>
            <a:r>
              <a:rPr lang="sl-SI" sz="2000" dirty="0" smtClean="0"/>
              <a:t>t</a:t>
            </a:r>
            <a:r>
              <a:rPr lang="en-US" sz="2000" dirty="0" err="1" smtClean="0"/>
              <a:t>i</a:t>
            </a:r>
            <a:r>
              <a:rPr lang="sl-SI" sz="2000" dirty="0" smtClean="0"/>
              <a:t> </a:t>
            </a:r>
            <a:r>
              <a:rPr lang="sl-SI" sz="2000" dirty="0"/>
              <a:t>članek Gregor Anželj, Andrej Brodnik, Matija Lokar NAPOJ – proti aktivni skupnosti učiteljev računalniških predmetov (dostopen na strani 18 v zborniku VIVID2017 na </a:t>
            </a:r>
            <a:r>
              <a:rPr lang="sl-SI" sz="2000" dirty="0">
                <a:hlinkClick r:id="rId2"/>
              </a:rPr>
              <a:t>http://</a:t>
            </a:r>
            <a:r>
              <a:rPr lang="sl-SI" sz="2000" dirty="0" smtClean="0">
                <a:hlinkClick r:id="rId2"/>
              </a:rPr>
              <a:t>vivid.fov.uni-mb.si/wp-content/uploads/2018/03/vivid2017.pdf</a:t>
            </a:r>
            <a:r>
              <a:rPr lang="sl-SI" sz="2000" dirty="0" smtClean="0"/>
              <a:t>)</a:t>
            </a:r>
          </a:p>
          <a:p>
            <a:r>
              <a:rPr lang="sl-SI" sz="2000" dirty="0" smtClean="0"/>
              <a:t>ogle</a:t>
            </a:r>
            <a:r>
              <a:rPr lang="en-US" sz="2000" dirty="0" err="1" smtClean="0"/>
              <a:t>dati</a:t>
            </a:r>
            <a:r>
              <a:rPr lang="sl-SI" sz="2000" dirty="0" smtClean="0"/>
              <a:t> </a:t>
            </a:r>
            <a:r>
              <a:rPr lang="sl-SI" sz="2000" dirty="0"/>
              <a:t>si spletne strani </a:t>
            </a:r>
            <a:r>
              <a:rPr lang="sl-SI" sz="2000" dirty="0">
                <a:hlinkClick r:id="rId3"/>
              </a:rPr>
              <a:t>https://community.computingatschool.org.uk</a:t>
            </a:r>
            <a:r>
              <a:rPr lang="sl-SI" sz="2000" dirty="0" smtClean="0">
                <a:hlinkClick r:id="rId3"/>
              </a:rPr>
              <a:t>/</a:t>
            </a:r>
            <a:r>
              <a:rPr lang="sl-SI" sz="2000" dirty="0" smtClean="0"/>
              <a:t>   </a:t>
            </a:r>
            <a:r>
              <a:rPr lang="sl-SI" sz="2000" dirty="0" smtClean="0">
                <a:hlinkClick r:id="rId4"/>
              </a:rPr>
              <a:t>https</a:t>
            </a:r>
            <a:r>
              <a:rPr lang="sl-SI" sz="2000" dirty="0">
                <a:hlinkClick r:id="rId4"/>
              </a:rPr>
              <a:t>://</a:t>
            </a:r>
            <a:r>
              <a:rPr lang="sl-SI" sz="2000" dirty="0" smtClean="0">
                <a:hlinkClick r:id="rId4"/>
              </a:rPr>
              <a:t>www.ncwit.org/member/cs10k-community</a:t>
            </a:r>
            <a:r>
              <a:rPr lang="sl-SI" sz="2000" dirty="0" smtClean="0"/>
              <a:t>  </a:t>
            </a:r>
            <a:r>
              <a:rPr lang="sl-SI" sz="2000" dirty="0"/>
              <a:t>in </a:t>
            </a:r>
            <a:r>
              <a:rPr lang="sl-SI" sz="2000" dirty="0">
                <a:hlinkClick r:id="rId5"/>
              </a:rPr>
              <a:t>https://csforallteachers.org</a:t>
            </a:r>
            <a:r>
              <a:rPr lang="sl-SI" sz="2000" dirty="0" smtClean="0">
                <a:hlinkClick r:id="rId5"/>
              </a:rPr>
              <a:t>/</a:t>
            </a:r>
            <a:r>
              <a:rPr lang="sl-SI" sz="2000" dirty="0" smtClean="0"/>
              <a:t>  </a:t>
            </a:r>
            <a:r>
              <a:rPr lang="en-US" sz="2000" dirty="0" err="1" smtClean="0"/>
              <a:t>Premisliti</a:t>
            </a:r>
            <a:r>
              <a:rPr lang="en-US" sz="2000" dirty="0" smtClean="0"/>
              <a:t>, k</a:t>
            </a:r>
            <a:r>
              <a:rPr lang="sl-SI" sz="2000" dirty="0" err="1" smtClean="0"/>
              <a:t>akšne</a:t>
            </a:r>
            <a:r>
              <a:rPr lang="sl-SI" sz="2000" dirty="0" smtClean="0"/>
              <a:t> </a:t>
            </a:r>
            <a:r>
              <a:rPr lang="sl-SI" sz="2000" dirty="0"/>
              <a:t>ideje iz teh skupnosti bi lahko prenesli k nam ...</a:t>
            </a:r>
          </a:p>
          <a:p>
            <a:r>
              <a:rPr lang="en-US" sz="2000" dirty="0" err="1" smtClean="0"/>
              <a:t>Premisliti</a:t>
            </a:r>
            <a:r>
              <a:rPr lang="en-US" sz="2000" dirty="0" smtClean="0"/>
              <a:t>, k</a:t>
            </a:r>
            <a:r>
              <a:rPr lang="sl-SI" sz="2000" dirty="0" err="1" smtClean="0"/>
              <a:t>aj</a:t>
            </a:r>
            <a:r>
              <a:rPr lang="sl-SI" sz="2000" dirty="0" smtClean="0"/>
              <a:t> </a:t>
            </a:r>
            <a:r>
              <a:rPr lang="sl-SI" sz="2000" dirty="0"/>
              <a:t>narediti, da ne bomo šli po rdeči poti </a:t>
            </a:r>
            <a:endParaRPr lang="sl-SI" sz="2000" dirty="0" smtClean="0"/>
          </a:p>
          <a:p>
            <a:r>
              <a:rPr lang="en-US" sz="2000" dirty="0" err="1" smtClean="0"/>
              <a:t>Predlagati</a:t>
            </a:r>
            <a:r>
              <a:rPr lang="en-US" sz="2000" dirty="0" smtClean="0"/>
              <a:t> a</a:t>
            </a:r>
            <a:r>
              <a:rPr lang="sl-SI" sz="2000" dirty="0" err="1" smtClean="0"/>
              <a:t>ktivnosti</a:t>
            </a:r>
            <a:r>
              <a:rPr lang="sl-SI" sz="2000" dirty="0" smtClean="0"/>
              <a:t> skupnosti, </a:t>
            </a:r>
            <a:r>
              <a:rPr lang="en-US" sz="2000" dirty="0" err="1" smtClean="0"/>
              <a:t>ki</a:t>
            </a:r>
            <a:r>
              <a:rPr lang="sl-SI" sz="2000" dirty="0" smtClean="0"/>
              <a:t> </a:t>
            </a:r>
            <a:r>
              <a:rPr lang="sl-SI" sz="2000" dirty="0"/>
              <a:t>bi prav prišle vam osebno pri gradnji skupnosti. Pri tem </a:t>
            </a:r>
            <a:r>
              <a:rPr lang="en-US" sz="2000" dirty="0" err="1" smtClean="0"/>
              <a:t>naj</a:t>
            </a:r>
            <a:r>
              <a:rPr lang="en-US" sz="2000" dirty="0" smtClean="0"/>
              <a:t> bi </a:t>
            </a:r>
            <a:r>
              <a:rPr lang="sl-SI" sz="2000" dirty="0" smtClean="0"/>
              <a:t>se osredotoči</a:t>
            </a:r>
            <a:r>
              <a:rPr lang="en-US" sz="2000" dirty="0" smtClean="0"/>
              <a:t>li</a:t>
            </a:r>
            <a:r>
              <a:rPr lang="sl-SI" sz="2000" dirty="0" smtClean="0"/>
              <a:t> </a:t>
            </a:r>
            <a:r>
              <a:rPr lang="sl-SI" sz="2000" dirty="0"/>
              <a:t>na kaj (vsebina), kako (v kakšni obliki), kdaj (kako pogosto) in kje ]v živo v "centralah" (</a:t>
            </a:r>
            <a:r>
              <a:rPr lang="sl-SI" sz="2000" dirty="0" err="1"/>
              <a:t>Lj</a:t>
            </a:r>
            <a:r>
              <a:rPr lang="sl-SI" sz="2000" dirty="0"/>
              <a:t>/Mb/</a:t>
            </a:r>
            <a:r>
              <a:rPr lang="sl-SI" sz="2000" dirty="0" err="1"/>
              <a:t>Kp</a:t>
            </a:r>
            <a:r>
              <a:rPr lang="sl-SI" sz="2000" dirty="0"/>
              <a:t>/...), v živo na vaši  (ali bližnji šoli), preko spleta (video konferenca), preko spleta (forum/e-pošta/...), ...]</a:t>
            </a:r>
          </a:p>
          <a:p>
            <a:r>
              <a:rPr lang="en-US" sz="2000" dirty="0" err="1" smtClean="0"/>
              <a:t>Premisliti</a:t>
            </a:r>
            <a:r>
              <a:rPr lang="en-US" sz="2000" dirty="0" smtClean="0"/>
              <a:t>, k</a:t>
            </a:r>
            <a:r>
              <a:rPr lang="sl-SI" sz="2000" dirty="0" err="1" smtClean="0"/>
              <a:t>akšne</a:t>
            </a:r>
            <a:r>
              <a:rPr lang="sl-SI" sz="2000" dirty="0" smtClean="0"/>
              <a:t> </a:t>
            </a:r>
            <a:r>
              <a:rPr lang="sl-SI" sz="2000" dirty="0"/>
              <a:t>aktivnosti skupnosti </a:t>
            </a:r>
            <a:r>
              <a:rPr lang="sl-SI" sz="2000" dirty="0" smtClean="0"/>
              <a:t>bi </a:t>
            </a:r>
            <a:r>
              <a:rPr lang="sl-SI" sz="2000" dirty="0"/>
              <a:t>nasploh prišle prav za skupnost učiteljev </a:t>
            </a:r>
            <a:r>
              <a:rPr lang="sl-SI" sz="2000" dirty="0" err="1"/>
              <a:t>RiN</a:t>
            </a:r>
            <a:endParaRPr lang="sl-SI" sz="2000" dirty="0"/>
          </a:p>
          <a:p>
            <a:r>
              <a:rPr lang="en-US" sz="2000" dirty="0" err="1" smtClean="0"/>
              <a:t>Premisliti</a:t>
            </a:r>
            <a:r>
              <a:rPr lang="en-US" sz="2000" dirty="0" smtClean="0"/>
              <a:t>, k</a:t>
            </a:r>
            <a:r>
              <a:rPr lang="sl-SI" sz="2000" dirty="0" err="1" smtClean="0"/>
              <a:t>akšne</a:t>
            </a:r>
            <a:r>
              <a:rPr lang="sl-SI" sz="2000" dirty="0" smtClean="0"/>
              <a:t> </a:t>
            </a:r>
            <a:r>
              <a:rPr lang="sl-SI" sz="2000" dirty="0"/>
              <a:t>akcije [tudi način izvedbe!] bi bile potrebne, da bi bilo v skupnosti čim več aktivnih učiteljev RIN</a:t>
            </a:r>
          </a:p>
          <a:p>
            <a:r>
              <a:rPr lang="en-US" sz="2000" dirty="0" err="1" smtClean="0"/>
              <a:t>Premisliti</a:t>
            </a:r>
            <a:r>
              <a:rPr lang="en-US" sz="2000" dirty="0" smtClean="0"/>
              <a:t>, k</a:t>
            </a:r>
            <a:r>
              <a:rPr lang="sl-SI" sz="2000" dirty="0" err="1" smtClean="0"/>
              <a:t>aj</a:t>
            </a:r>
            <a:r>
              <a:rPr lang="sl-SI" sz="2000" dirty="0" smtClean="0"/>
              <a:t> </a:t>
            </a:r>
            <a:r>
              <a:rPr lang="sl-SI" sz="2000" dirty="0"/>
              <a:t>ste vi osebno pripravljeni narediti, da bi se v skupnost vključilo čim več učiteljev </a:t>
            </a:r>
            <a:r>
              <a:rPr lang="sl-SI" sz="2000" dirty="0" err="1"/>
              <a:t>RiN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8640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Aktivnosti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67983" cy="35993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l-SI" sz="4000" dirty="0" smtClean="0"/>
              <a:t>za vas osebno</a:t>
            </a:r>
          </a:p>
          <a:p>
            <a:pPr marL="0" indent="0" algn="ctr">
              <a:buNone/>
            </a:pPr>
            <a:endParaRPr lang="sl-SI" sz="1200" dirty="0" smtClean="0"/>
          </a:p>
          <a:p>
            <a:pPr marL="0" indent="0" algn="ctr">
              <a:buNone/>
            </a:pPr>
            <a:r>
              <a:rPr lang="sl-SI" sz="4000" dirty="0" smtClean="0"/>
              <a:t>za skupnost učiteljev </a:t>
            </a:r>
            <a:r>
              <a:rPr lang="sl-SI" sz="4000" dirty="0" err="1" smtClean="0"/>
              <a:t>RiN</a:t>
            </a:r>
            <a:r>
              <a:rPr lang="sl-SI" sz="4000" dirty="0" smtClean="0"/>
              <a:t> nasploh</a:t>
            </a:r>
          </a:p>
          <a:p>
            <a:endParaRPr lang="sl-SI" sz="1800" dirty="0"/>
          </a:p>
          <a:p>
            <a:r>
              <a:rPr lang="sl-SI" sz="2400" b="1" dirty="0" smtClean="0">
                <a:solidFill>
                  <a:srgbClr val="7030A0"/>
                </a:solidFill>
              </a:rPr>
              <a:t>kaj</a:t>
            </a:r>
            <a:r>
              <a:rPr lang="sl-SI" sz="2400" dirty="0" smtClean="0"/>
              <a:t> </a:t>
            </a:r>
            <a:r>
              <a:rPr lang="sl-SI" sz="2400" dirty="0"/>
              <a:t>(</a:t>
            </a:r>
            <a:r>
              <a:rPr lang="sl-SI" sz="2400" dirty="0" smtClean="0"/>
              <a:t>vsebina)</a:t>
            </a:r>
          </a:p>
          <a:p>
            <a:r>
              <a:rPr lang="sl-SI" sz="2400" b="1" dirty="0" smtClean="0">
                <a:solidFill>
                  <a:srgbClr val="7030A0"/>
                </a:solidFill>
              </a:rPr>
              <a:t>kako</a:t>
            </a:r>
            <a:r>
              <a:rPr lang="sl-SI" sz="2400" dirty="0" smtClean="0"/>
              <a:t> </a:t>
            </a:r>
            <a:r>
              <a:rPr lang="sl-SI" sz="2400" dirty="0"/>
              <a:t>(v kakšni </a:t>
            </a:r>
            <a:r>
              <a:rPr lang="sl-SI" sz="2400" dirty="0" smtClean="0"/>
              <a:t>obliki)</a:t>
            </a:r>
          </a:p>
          <a:p>
            <a:r>
              <a:rPr lang="sl-SI" sz="2400" b="1" dirty="0" smtClean="0">
                <a:solidFill>
                  <a:srgbClr val="7030A0"/>
                </a:solidFill>
              </a:rPr>
              <a:t>kdaj</a:t>
            </a:r>
            <a:r>
              <a:rPr lang="sl-SI" sz="2400" dirty="0" smtClean="0"/>
              <a:t> </a:t>
            </a:r>
            <a:r>
              <a:rPr lang="sl-SI" sz="2400" dirty="0"/>
              <a:t>(kako pogosto) </a:t>
            </a:r>
          </a:p>
          <a:p>
            <a:r>
              <a:rPr lang="sl-SI" sz="2400" b="1" dirty="0" smtClean="0">
                <a:solidFill>
                  <a:srgbClr val="7030A0"/>
                </a:solidFill>
              </a:rPr>
              <a:t>kje</a:t>
            </a:r>
            <a:r>
              <a:rPr lang="sl-SI" sz="2400" dirty="0" smtClean="0"/>
              <a:t> [v </a:t>
            </a:r>
            <a:r>
              <a:rPr lang="sl-SI" sz="2400" dirty="0"/>
              <a:t>živo v "centralah" (</a:t>
            </a:r>
            <a:r>
              <a:rPr lang="sl-SI" sz="2400" dirty="0" err="1"/>
              <a:t>Lj</a:t>
            </a:r>
            <a:r>
              <a:rPr lang="sl-SI" sz="2400" dirty="0"/>
              <a:t>/Mb/</a:t>
            </a:r>
            <a:r>
              <a:rPr lang="sl-SI" sz="2400" dirty="0" err="1"/>
              <a:t>Kp</a:t>
            </a:r>
            <a:r>
              <a:rPr lang="sl-SI" sz="2400" dirty="0"/>
              <a:t>/...), v živo na vaši  (ali bližnji šoli), preko spleta (video konferenca), preko spleta (forum/e-pošta/...), ...]</a:t>
            </a:r>
          </a:p>
          <a:p>
            <a:endParaRPr lang="sl-SI" sz="1800" dirty="0" smtClean="0"/>
          </a:p>
        </p:txBody>
      </p:sp>
    </p:spTree>
    <p:extLst>
      <p:ext uri="{BB962C8B-B14F-4D97-AF65-F5344CB8AC3E}">
        <p14:creationId xmlns:p14="http://schemas.microsoft.com/office/powerpoint/2010/main" val="227045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399" y="986897"/>
            <a:ext cx="9144000" cy="2387600"/>
          </a:xfrm>
        </p:spPr>
        <p:txBody>
          <a:bodyPr>
            <a:normAutofit/>
          </a:bodyPr>
          <a:lstStyle/>
          <a:p>
            <a:r>
              <a:rPr lang="en-US" sz="11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ZAKAJ</a:t>
            </a:r>
            <a:r>
              <a:rPr lang="sl-SI" sz="11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?</a:t>
            </a:r>
            <a:endParaRPr lang="sl-SI" sz="11500" b="1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09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Akcije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067983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dirty="0" smtClean="0"/>
              <a:t>Kakšne </a:t>
            </a:r>
            <a:r>
              <a:rPr lang="sl-SI" sz="2800" dirty="0"/>
              <a:t>akcije [tudi način izvedbe!] bi bile potrebne, da bi bilo v skupnosti čim več aktivnih učiteljev RIN</a:t>
            </a:r>
          </a:p>
          <a:p>
            <a:pPr marL="0" indent="0">
              <a:buNone/>
            </a:pPr>
            <a:endParaRPr lang="sl-SI" sz="2800" dirty="0" smtClean="0"/>
          </a:p>
          <a:p>
            <a:pPr marL="0" indent="0">
              <a:buNone/>
            </a:pPr>
            <a:r>
              <a:rPr lang="sl-SI" sz="2800" dirty="0" smtClean="0"/>
              <a:t>Kaj </a:t>
            </a:r>
            <a:r>
              <a:rPr lang="sl-SI" sz="2800" dirty="0"/>
              <a:t>ste vi osebno pripravljeni narediti, da bi se v skupnost vključilo čim več učiteljev </a:t>
            </a:r>
            <a:r>
              <a:rPr lang="sl-SI" sz="2800" dirty="0" err="1"/>
              <a:t>RiN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0810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Pogovorimo</a:t>
            </a:r>
            <a:r>
              <a:rPr lang="en-US" dirty="0" smtClean="0"/>
              <a:t> se o …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2000" dirty="0" smtClean="0"/>
              <a:t>Kakšne </a:t>
            </a:r>
            <a:r>
              <a:rPr lang="sl-SI" sz="2000" dirty="0"/>
              <a:t>aktivnosti skupnosti menite, da bi prav prišle vam osebno pri gradnji skupnosti. Pri tem se osredotočite na kaj (vsebina), kako (v kakšni obliki), kdaj (kako pogosto) in kje ]v živo v "centralah" (</a:t>
            </a:r>
            <a:r>
              <a:rPr lang="sl-SI" sz="2000" dirty="0" err="1"/>
              <a:t>Lj</a:t>
            </a:r>
            <a:r>
              <a:rPr lang="sl-SI" sz="2000" dirty="0"/>
              <a:t>/Mb/</a:t>
            </a:r>
            <a:r>
              <a:rPr lang="sl-SI" sz="2000" dirty="0" err="1"/>
              <a:t>Kp</a:t>
            </a:r>
            <a:r>
              <a:rPr lang="sl-SI" sz="2000" dirty="0"/>
              <a:t>/...), v živo na vaši  (ali bližnji šoli), preko spleta (video konferenca), preko spleta (forum/e-pošta/...), ...]</a:t>
            </a:r>
          </a:p>
          <a:p>
            <a:r>
              <a:rPr lang="sl-SI" sz="2000" dirty="0" smtClean="0"/>
              <a:t>Kakšne </a:t>
            </a:r>
            <a:r>
              <a:rPr lang="sl-SI" sz="2000" dirty="0"/>
              <a:t>aktivnosti skupnosti menite, da bi nasploh prišle prav za skupnost učiteljev </a:t>
            </a:r>
            <a:r>
              <a:rPr lang="sl-SI" sz="2000" dirty="0" err="1"/>
              <a:t>RiN</a:t>
            </a:r>
            <a:endParaRPr lang="sl-SI" sz="2000" dirty="0"/>
          </a:p>
          <a:p>
            <a:r>
              <a:rPr lang="sl-SI" sz="2000" dirty="0" smtClean="0"/>
              <a:t>Kakšne </a:t>
            </a:r>
            <a:r>
              <a:rPr lang="sl-SI" sz="2000" dirty="0"/>
              <a:t>akcije [tudi način izvedbe!] bi bile potrebne, da bi bilo v skupnosti čim več aktivnih učiteljev RIN</a:t>
            </a:r>
          </a:p>
          <a:p>
            <a:r>
              <a:rPr lang="sl-SI" sz="2000" dirty="0" smtClean="0"/>
              <a:t>Kaj </a:t>
            </a:r>
            <a:r>
              <a:rPr lang="sl-SI" sz="2000" dirty="0"/>
              <a:t>ste vi osebno pripravljeni narediti, da bi se v skupnost vključilo čim več učiteljev </a:t>
            </a:r>
            <a:r>
              <a:rPr lang="sl-SI" sz="2000" dirty="0" err="1" smtClean="0"/>
              <a:t>RiN</a:t>
            </a:r>
            <a:endParaRPr lang="sl-SI" sz="2000" smtClean="0"/>
          </a:p>
          <a:p>
            <a:r>
              <a:rPr lang="sl-SI" sz="2000" smtClean="0"/>
              <a:t>Spletne </a:t>
            </a:r>
            <a:r>
              <a:rPr lang="sl-SI" sz="2000" dirty="0"/>
              <a:t>strani </a:t>
            </a:r>
            <a:r>
              <a:rPr lang="sl-SI" sz="2000" dirty="0">
                <a:hlinkClick r:id="rId2"/>
              </a:rPr>
              <a:t>https://community.computingatschool.org.uk/</a:t>
            </a:r>
            <a:r>
              <a:rPr lang="sl-SI" sz="2000" dirty="0"/>
              <a:t>   </a:t>
            </a:r>
            <a:r>
              <a:rPr lang="sl-SI" sz="2000" dirty="0">
                <a:hlinkClick r:id="rId3"/>
              </a:rPr>
              <a:t>https://www.ncwit.org/member/cs10k-community</a:t>
            </a:r>
            <a:r>
              <a:rPr lang="sl-SI" sz="2000" dirty="0"/>
              <a:t>  in </a:t>
            </a:r>
            <a:r>
              <a:rPr lang="sl-SI" sz="2000" dirty="0">
                <a:hlinkClick r:id="rId4"/>
              </a:rPr>
              <a:t>https://csforallteachers.org/</a:t>
            </a:r>
            <a:r>
              <a:rPr lang="sl-SI" sz="2000" dirty="0"/>
              <a:t>  Kakšne ideje iz teh skupnosti bi lahko prenesli k nam ...</a:t>
            </a:r>
          </a:p>
          <a:p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73932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3869" y="1142123"/>
            <a:ext cx="7300210" cy="415498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Ker so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učitelji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najpomembnejši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 del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kvalitetnega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poučevanja</a:t>
            </a:r>
            <a:endParaRPr lang="sl-SI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2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6000" dirty="0" smtClean="0"/>
              <a:t>Zakaj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190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4000" dirty="0" smtClean="0"/>
              <a:t>Ker se dogaja veliko zanimivih zadev (didaktika </a:t>
            </a:r>
            <a:r>
              <a:rPr lang="sl-SI" sz="4000" dirty="0" err="1" smtClean="0"/>
              <a:t>RiN</a:t>
            </a:r>
            <a:r>
              <a:rPr lang="sl-SI" sz="4000" dirty="0" smtClean="0"/>
              <a:t> zelo napreduje!) in je težko slediti </a:t>
            </a:r>
            <a:br>
              <a:rPr lang="sl-SI" sz="4000" dirty="0" smtClean="0"/>
            </a:br>
            <a:r>
              <a:rPr lang="sl-SI" sz="4000" dirty="0" smtClean="0"/>
              <a:t/>
            </a:r>
            <a:br>
              <a:rPr lang="sl-SI" sz="4000" dirty="0" smtClean="0"/>
            </a:b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408675" y="4744923"/>
            <a:ext cx="4522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800" dirty="0"/>
              <a:t>(a če želimo dobro učiti …)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310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 smtClean="0"/>
              <a:t>Zakaj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116938" cy="35993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/>
              <a:t>Ker </a:t>
            </a:r>
            <a:r>
              <a:rPr lang="en-US" sz="3200" dirty="0" err="1" smtClean="0"/>
              <a:t>vsak</a:t>
            </a:r>
            <a:r>
              <a:rPr lang="en-US" sz="3200" dirty="0" smtClean="0"/>
              <a:t> </a:t>
            </a:r>
            <a:r>
              <a:rPr lang="en-US" sz="3200" dirty="0" err="1" smtClean="0"/>
              <a:t>posamezno</a:t>
            </a:r>
            <a:r>
              <a:rPr lang="en-US" sz="3200" dirty="0" smtClean="0"/>
              <a:t> </a:t>
            </a:r>
            <a:r>
              <a:rPr lang="en-US" sz="3200" dirty="0" err="1" smtClean="0"/>
              <a:t>vemo</a:t>
            </a:r>
            <a:r>
              <a:rPr lang="en-US" sz="3200" dirty="0" smtClean="0"/>
              <a:t> </a:t>
            </a:r>
            <a:r>
              <a:rPr lang="en-US" sz="32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zelo</a:t>
            </a: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malo</a:t>
            </a:r>
            <a:r>
              <a:rPr lang="en-US" sz="32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dirty="0" smtClean="0"/>
              <a:t>o </a:t>
            </a:r>
            <a:r>
              <a:rPr lang="sl-SI" sz="3200" dirty="0" smtClean="0"/>
              <a:t>DIDA</a:t>
            </a:r>
            <a:r>
              <a:rPr lang="en-US" sz="3200" dirty="0" smtClean="0"/>
              <a:t>KTIKI RAČUNALIŠTVA</a:t>
            </a:r>
          </a:p>
          <a:p>
            <a:pPr marL="457200" lvl="1" indent="0">
              <a:buNone/>
            </a:pP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Skupaj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že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malo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več</a:t>
            </a:r>
            <a:endParaRPr lang="en-US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err="1" smtClean="0"/>
              <a:t>Če</a:t>
            </a:r>
            <a:r>
              <a:rPr lang="en-US" sz="3200" dirty="0" smtClean="0"/>
              <a:t> pa se o tem </a:t>
            </a:r>
            <a:r>
              <a:rPr lang="en-US" sz="3200" dirty="0" err="1" smtClean="0"/>
              <a:t>pogovarjamo</a:t>
            </a:r>
            <a:r>
              <a:rPr lang="en-US" sz="3200" dirty="0" smtClean="0"/>
              <a:t>, </a:t>
            </a:r>
            <a:r>
              <a:rPr lang="en-US" sz="3200" dirty="0" err="1" smtClean="0"/>
              <a:t>bomo</a:t>
            </a:r>
            <a:r>
              <a:rPr lang="en-US" sz="3200" dirty="0" smtClean="0"/>
              <a:t> </a:t>
            </a:r>
            <a:r>
              <a:rPr lang="en-US" sz="3200" dirty="0" err="1" smtClean="0"/>
              <a:t>sčasoma</a:t>
            </a:r>
            <a:r>
              <a:rPr lang="en-US" sz="3200" dirty="0" smtClean="0"/>
              <a:t> </a:t>
            </a:r>
            <a:r>
              <a:rPr lang="en-US" sz="3200" dirty="0" err="1" smtClean="0"/>
              <a:t>vedeli</a:t>
            </a:r>
            <a:r>
              <a:rPr lang="en-US" sz="3200" dirty="0" smtClean="0"/>
              <a:t> </a:t>
            </a:r>
            <a:r>
              <a:rPr lang="en-US" sz="3200" dirty="0" err="1" smtClean="0"/>
              <a:t>veliko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err="1" smtClean="0"/>
              <a:t>Poudarek</a:t>
            </a:r>
            <a:r>
              <a:rPr lang="en-US" sz="3200" dirty="0" smtClean="0"/>
              <a:t> </a:t>
            </a:r>
            <a:r>
              <a:rPr lang="en-US" sz="3200" dirty="0" err="1" smtClean="0"/>
              <a:t>na</a:t>
            </a:r>
            <a:r>
              <a:rPr lang="en-US" sz="3200" dirty="0" smtClean="0"/>
              <a:t> </a:t>
            </a:r>
            <a:r>
              <a:rPr lang="en-US" sz="3200" dirty="0" err="1" smtClean="0"/>
              <a:t>idejah</a:t>
            </a:r>
            <a:r>
              <a:rPr lang="en-US" sz="3200" dirty="0" smtClean="0"/>
              <a:t>, </a:t>
            </a:r>
            <a:r>
              <a:rPr lang="en-US" sz="3200" dirty="0" err="1" smtClean="0"/>
              <a:t>težavah</a:t>
            </a:r>
            <a:r>
              <a:rPr lang="en-US" sz="3200" dirty="0" smtClean="0"/>
              <a:t> (in </a:t>
            </a:r>
            <a:r>
              <a:rPr lang="en-US" sz="3200" dirty="0" err="1" smtClean="0"/>
              <a:t>njihovem</a:t>
            </a:r>
            <a:r>
              <a:rPr lang="en-US" sz="3200" dirty="0" smtClean="0"/>
              <a:t> </a:t>
            </a:r>
            <a:r>
              <a:rPr lang="en-US" sz="3200" dirty="0" err="1" smtClean="0"/>
              <a:t>razreševanju</a:t>
            </a:r>
            <a:r>
              <a:rPr lang="en-US" sz="3200" dirty="0" smtClean="0"/>
              <a:t>) </a:t>
            </a:r>
            <a:r>
              <a:rPr lang="en-US" sz="3200" dirty="0" err="1" smtClean="0"/>
              <a:t>pri</a:t>
            </a:r>
            <a:r>
              <a:rPr lang="en-US" sz="3200" dirty="0" smtClean="0"/>
              <a:t> </a:t>
            </a:r>
            <a:r>
              <a:rPr lang="en-US" sz="3200" dirty="0" err="1" smtClean="0"/>
              <a:t>poučevanju</a:t>
            </a:r>
            <a:r>
              <a:rPr lang="en-US" sz="3200" dirty="0" smtClean="0"/>
              <a:t> RIN</a:t>
            </a:r>
            <a:endParaRPr lang="sl-SI" sz="3200" dirty="0" smtClean="0"/>
          </a:p>
        </p:txBody>
      </p:sp>
    </p:spTree>
    <p:extLst>
      <p:ext uri="{BB962C8B-B14F-4D97-AF65-F5344CB8AC3E}">
        <p14:creationId xmlns:p14="http://schemas.microsoft.com/office/powerpoint/2010/main" val="21930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Gradimo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…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Tem</a:t>
            </a:r>
            <a:r>
              <a:rPr lang="en-US" dirty="0" smtClean="0"/>
              <a:t>, </a:t>
            </a:r>
            <a:r>
              <a:rPr lang="en-US" dirty="0" err="1" smtClean="0"/>
              <a:t>kar</a:t>
            </a:r>
            <a:r>
              <a:rPr lang="en-US" dirty="0" smtClean="0"/>
              <a:t> </a:t>
            </a:r>
            <a:r>
              <a:rPr lang="en-US" dirty="0" err="1" smtClean="0"/>
              <a:t>smo</a:t>
            </a:r>
            <a:r>
              <a:rPr lang="en-US" dirty="0" smtClean="0"/>
              <a:t> </a:t>
            </a:r>
            <a:r>
              <a:rPr lang="en-US" dirty="0" err="1" smtClean="0"/>
              <a:t>ustvarili</a:t>
            </a:r>
            <a:r>
              <a:rPr lang="en-US" dirty="0" smtClean="0"/>
              <a:t> v </a:t>
            </a:r>
            <a:r>
              <a:rPr lang="en-US" dirty="0" err="1" smtClean="0"/>
              <a:t>NAPOJu</a:t>
            </a:r>
            <a:endParaRPr lang="en-US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15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Nočemo iti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rdeči</a:t>
            </a:r>
            <a:r>
              <a:rPr lang="en-US" dirty="0" smtClean="0"/>
              <a:t> </a:t>
            </a:r>
            <a:r>
              <a:rPr lang="en-US" dirty="0" err="1" smtClean="0"/>
              <a:t>krivulji</a:t>
            </a:r>
            <a:r>
              <a:rPr lang="sl-SI" dirty="0"/>
              <a:t>!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646" y="2203478"/>
            <a:ext cx="9039794" cy="455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CSTA</a:t>
            </a:r>
            <a:endParaRPr lang="en-US" dirty="0"/>
          </a:p>
        </p:txBody>
      </p:sp>
      <p:pic>
        <p:nvPicPr>
          <p:cNvPr id="4" name="Google Shape;253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06296" y="1421418"/>
            <a:ext cx="7555992" cy="5207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69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78402"/>
            <a:ext cx="9613861" cy="1080938"/>
          </a:xfrm>
        </p:spPr>
        <p:txBody>
          <a:bodyPr/>
          <a:lstStyle/>
          <a:p>
            <a:r>
              <a:rPr lang="sl-SI" dirty="0" smtClean="0"/>
              <a:t>Cilj?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1236859" cy="3599316"/>
          </a:xfrm>
        </p:spPr>
        <p:txBody>
          <a:bodyPr>
            <a:noAutofit/>
          </a:bodyPr>
          <a:lstStyle/>
          <a:p>
            <a:r>
              <a:rPr lang="sl-SI" dirty="0" smtClean="0"/>
              <a:t>Skupnost</a:t>
            </a:r>
            <a:r>
              <a:rPr lang="en-US" dirty="0" smtClean="0"/>
              <a:t>, </a:t>
            </a:r>
            <a:r>
              <a:rPr lang="en-US" dirty="0" err="1" smtClean="0"/>
              <a:t>kot</a:t>
            </a:r>
            <a:r>
              <a:rPr lang="en-US" dirty="0" smtClean="0"/>
              <a:t> je</a:t>
            </a:r>
          </a:p>
          <a:p>
            <a:pPr lvl="1"/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www.csteachers.org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https://www.computingatschool.org.uk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lvl="1"/>
            <a:endParaRPr lang="sl-SI" dirty="0" smtClean="0"/>
          </a:p>
          <a:p>
            <a:pPr lvl="1"/>
            <a:r>
              <a:rPr lang="en-US" dirty="0" err="1" smtClean="0"/>
              <a:t>Zametki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 </a:t>
            </a:r>
            <a:r>
              <a:rPr lang="sv-SE" dirty="0" err="1">
                <a:hlinkClick r:id="rId4"/>
              </a:rPr>
              <a:t>Sodelov@lnica</a:t>
            </a:r>
            <a:r>
              <a:rPr lang="sv-SE" dirty="0">
                <a:hlinkClick r:id="rId4"/>
              </a:rPr>
              <a:t> - </a:t>
            </a:r>
            <a:r>
              <a:rPr lang="sv-SE" dirty="0" err="1">
                <a:hlinkClick r:id="rId4"/>
              </a:rPr>
              <a:t>spletna</a:t>
            </a:r>
            <a:r>
              <a:rPr lang="sv-SE" dirty="0">
                <a:hlinkClick r:id="rId4"/>
              </a:rPr>
              <a:t> </a:t>
            </a:r>
            <a:r>
              <a:rPr lang="sv-SE" dirty="0" err="1">
                <a:hlinkClick r:id="rId4"/>
              </a:rPr>
              <a:t>skupnost</a:t>
            </a:r>
            <a:r>
              <a:rPr lang="sv-SE" dirty="0">
                <a:hlinkClick r:id="rId4"/>
              </a:rPr>
              <a:t> </a:t>
            </a:r>
            <a:r>
              <a:rPr lang="sv-SE" dirty="0" err="1">
                <a:hlinkClick r:id="rId4"/>
              </a:rPr>
              <a:t>učiteljev</a:t>
            </a:r>
            <a:r>
              <a:rPr lang="sv-SE" dirty="0">
                <a:hlinkClick r:id="rId4"/>
              </a:rPr>
              <a:t> </a:t>
            </a:r>
            <a:r>
              <a:rPr lang="sv-SE" dirty="0" err="1">
                <a:hlinkClick r:id="rId4"/>
              </a:rPr>
              <a:t>informatike</a:t>
            </a:r>
            <a:r>
              <a:rPr lang="sv-SE" dirty="0">
                <a:hlinkClick r:id="rId4"/>
              </a:rPr>
              <a:t> in </a:t>
            </a:r>
            <a:r>
              <a:rPr lang="sv-SE" dirty="0" err="1">
                <a:hlinkClick r:id="rId4"/>
              </a:rPr>
              <a:t>računalništva</a:t>
            </a:r>
            <a:r>
              <a:rPr lang="sv-SE" dirty="0" smtClean="0"/>
              <a:t>.</a:t>
            </a:r>
            <a:endParaRPr lang="sl-SI" dirty="0" smtClean="0"/>
          </a:p>
          <a:p>
            <a:pPr lvl="2"/>
            <a:r>
              <a:rPr lang="sl-SI" dirty="0" smtClean="0"/>
              <a:t>Naš NAPOJ</a:t>
            </a:r>
            <a:endParaRPr lang="sv-SE" dirty="0"/>
          </a:p>
          <a:p>
            <a:pPr lvl="1"/>
            <a:endParaRPr lang="en-US" dirty="0" smtClean="0"/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993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809</Words>
  <Application>Microsoft Office PowerPoint</Application>
  <PresentationFormat>Širokozaslonsko</PresentationFormat>
  <Paragraphs>106</Paragraphs>
  <Slides>21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SKUPNOST učiteljev RIN</vt:lpstr>
      <vt:lpstr>ZAKAJ?</vt:lpstr>
      <vt:lpstr>PowerPointova predstavitev</vt:lpstr>
      <vt:lpstr>Zakaj</vt:lpstr>
      <vt:lpstr>Zakaj</vt:lpstr>
      <vt:lpstr>Gradimo na …</vt:lpstr>
      <vt:lpstr>Nočemo iti po rdeči krivulji!</vt:lpstr>
      <vt:lpstr>CSTA</vt:lpstr>
      <vt:lpstr>Cilj?</vt:lpstr>
      <vt:lpstr>Oblike</vt:lpstr>
      <vt:lpstr>" Poročanje"</vt:lpstr>
      <vt:lpstr>"Součenje"</vt:lpstr>
      <vt:lpstr>Zakaj</vt:lpstr>
      <vt:lpstr>Ob tem ustvariti nekaj kot</vt:lpstr>
      <vt:lpstr>In dolgoročno</vt:lpstr>
      <vt:lpstr>GRADNJA SKUPNOSTI</vt:lpstr>
      <vt:lpstr>Tuji zgledi</vt:lpstr>
      <vt:lpstr>Imeli ste domačo nalogo …</vt:lpstr>
      <vt:lpstr>Aktivnosti</vt:lpstr>
      <vt:lpstr>Akcije</vt:lpstr>
      <vt:lpstr>Pogovorimo se o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SKUPNOST</dc:title>
  <dc:creator>Matija Lokar</dc:creator>
  <cp:lastModifiedBy>HP</cp:lastModifiedBy>
  <cp:revision>22</cp:revision>
  <dcterms:created xsi:type="dcterms:W3CDTF">2018-03-22T14:31:27Z</dcterms:created>
  <dcterms:modified xsi:type="dcterms:W3CDTF">2018-08-21T15:16:04Z</dcterms:modified>
</cp:coreProperties>
</file>