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4810297" y="1807362"/>
            <a:ext cx="7381703" cy="505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428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192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7436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066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9584575" y="24938"/>
            <a:ext cx="2510444" cy="17176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071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126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074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061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683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51" t="23151" r="18767" b="34303"/>
          <a:stretch/>
        </p:blipFill>
        <p:spPr>
          <a:xfrm>
            <a:off x="9584575" y="24938"/>
            <a:ext cx="2510444" cy="17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74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473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241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373E4-5F43-4AE9-83E5-F270E27CAA56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D79E7-5208-4488-A662-5ECCAE206D6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446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inged.wordpress.com/2018/08/06/cs-educators-listen-to-authority-more-than-evidence-time-to-move-on/" TargetMode="External"/><Relationship Id="rId2" Type="http://schemas.openxmlformats.org/officeDocument/2006/relationships/hyperlink" Target="https://computinged.wordpress.com/2018/03/09/exploring-the-question-of-teaching-recursion-or-iterative-control-structures-firs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.acthompson.net/2018/04/how-to-teach-computer-science.html" TargetMode="External"/><Relationship Id="rId5" Type="http://schemas.openxmlformats.org/officeDocument/2006/relationships/hyperlink" Target="http://blog.acthompson.net/2018/06/autonomy-motivation-and-teaching.html" TargetMode="External"/><Relationship Id="rId4" Type="http://schemas.openxmlformats.org/officeDocument/2006/relationships/hyperlink" Target="https://computinged.wordpress.com/2018/06/15/are-you-talking-to-me-interaction-between-teachers-and-researchers-around-evidence-truth-and-decision-making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aurenmarg.com/2015/10/02/article-summary-series-introductio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thought.com/" TargetMode="External"/><Relationship Id="rId2" Type="http://schemas.openxmlformats.org/officeDocument/2006/relationships/hyperlink" Target="https://www.emergingedtech.com/2018/08/why-is-digital-curation-so-important-for-educator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teachingtips.org/" TargetMode="External"/><Relationship Id="rId5" Type="http://schemas.openxmlformats.org/officeDocument/2006/relationships/hyperlink" Target="https://cseducators.stackexchange.com/" TargetMode="External"/><Relationship Id="rId4" Type="http://schemas.openxmlformats.org/officeDocument/2006/relationships/hyperlink" Target="http://www.pythontutor.com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bm.com/ibm/responsibility/initiatives/activitykits/toybox/" TargetMode="External"/><Relationship Id="rId3" Type="http://schemas.openxmlformats.org/officeDocument/2006/relationships/hyperlink" Target="https://cscircles.cemc.uwaterloo.ca/13-lists/" TargetMode="External"/><Relationship Id="rId7" Type="http://schemas.openxmlformats.org/officeDocument/2006/relationships/hyperlink" Target="https://projects.raspberrypi.org/en/projects/turtley-amazing" TargetMode="External"/><Relationship Id="rId2" Type="http://schemas.openxmlformats.org/officeDocument/2006/relationships/hyperlink" Target="https://www.safaribooksonline.com/library/view/head-first-programming/9780596806682/ch0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yfulcomputation.group/blockytalky.html" TargetMode="External"/><Relationship Id="rId5" Type="http://schemas.openxmlformats.org/officeDocument/2006/relationships/hyperlink" Target="https://github.com/LaboratoryForPlayfulComputation/blockytalky/wiki/Getting-Started" TargetMode="External"/><Relationship Id="rId4" Type="http://schemas.openxmlformats.org/officeDocument/2006/relationships/hyperlink" Target="https://www.safaribooksonline.com/library/view/head-first-programming/9780596806682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62025" y="409575"/>
            <a:ext cx="7534275" cy="298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613"/>
            <a:ext cx="9144000" cy="2387600"/>
          </a:xfrm>
        </p:spPr>
        <p:txBody>
          <a:bodyPr>
            <a:normAutofit/>
          </a:bodyPr>
          <a:lstStyle/>
          <a:p>
            <a:r>
              <a:rPr lang="en-US" sz="13800" dirty="0" err="1" smtClean="0">
                <a:solidFill>
                  <a:schemeClr val="bg1"/>
                </a:solidFill>
              </a:rPr>
              <a:t>Kaj</a:t>
            </a:r>
            <a:r>
              <a:rPr lang="en-US" sz="13800" dirty="0" smtClean="0">
                <a:solidFill>
                  <a:schemeClr val="bg1"/>
                </a:solidFill>
              </a:rPr>
              <a:t> </a:t>
            </a:r>
            <a:r>
              <a:rPr lang="en-US" sz="13800" dirty="0" err="1" smtClean="0">
                <a:solidFill>
                  <a:schemeClr val="bg1"/>
                </a:solidFill>
              </a:rPr>
              <a:t>izbrati</a:t>
            </a:r>
            <a:endParaRPr lang="sl-SI" sz="13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50" y="2363788"/>
            <a:ext cx="9144000" cy="1655762"/>
          </a:xfrm>
        </p:spPr>
        <p:txBody>
          <a:bodyPr/>
          <a:lstStyle/>
          <a:p>
            <a:r>
              <a:rPr lang="sl-SI" sz="4400" b="1" dirty="0" smtClean="0">
                <a:solidFill>
                  <a:schemeClr val="bg1"/>
                </a:solidFill>
              </a:rPr>
              <a:t>delavnica</a:t>
            </a:r>
            <a:endParaRPr lang="sl-S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56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Poročanje o samem gradivu (članku, učni lekciji, spletni strani, orodju, dogodku …)</a:t>
            </a:r>
          </a:p>
          <a:p>
            <a:r>
              <a:rPr lang="sl-SI" dirty="0" smtClean="0"/>
              <a:t>Vaše mnenje: kaj vam je všeč, kaj bi bilo uporabno, kakšni so naslednji koraki k uporabi …</a:t>
            </a:r>
          </a:p>
          <a:p>
            <a:r>
              <a:rPr lang="sl-SI" dirty="0" smtClean="0"/>
              <a:t>Kaj bi bilo morebiti dobro še pogledati v povezavi s tem</a:t>
            </a:r>
          </a:p>
          <a:p>
            <a:r>
              <a:rPr lang="sl-SI" dirty="0" smtClean="0"/>
              <a:t>Priporočila za druge učitelje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Namen</a:t>
            </a:r>
            <a:r>
              <a:rPr lang="en-US" dirty="0" smtClean="0"/>
              <a:t>: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videti</a:t>
            </a:r>
            <a:r>
              <a:rPr lang="en-US" dirty="0" smtClean="0"/>
              <a:t> "</a:t>
            </a:r>
            <a:r>
              <a:rPr lang="en-US" dirty="0" err="1" smtClean="0"/>
              <a:t>nosilna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"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redni</a:t>
            </a:r>
            <a:r>
              <a:rPr lang="en-US" dirty="0" smtClean="0"/>
              <a:t> </a:t>
            </a:r>
            <a:r>
              <a:rPr lang="en-US" dirty="0" err="1" smtClean="0"/>
              <a:t>mesečni</a:t>
            </a:r>
            <a:r>
              <a:rPr lang="en-US" dirty="0" smtClean="0"/>
              <a:t> video </a:t>
            </a:r>
            <a:r>
              <a:rPr lang="en-US" dirty="0" err="1" smtClean="0"/>
              <a:t>konferenci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pa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regionalnem</a:t>
            </a:r>
            <a:r>
              <a:rPr lang="en-US" dirty="0" smtClean="0"/>
              <a:t> </a:t>
            </a:r>
            <a:r>
              <a:rPr lang="en-US" smtClean="0"/>
              <a:t>srečanju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259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Revija</a:t>
            </a:r>
            <a:r>
              <a:rPr lang="en-US" dirty="0" smtClean="0"/>
              <a:t> Hello World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Članki so kratki, zato si je potrebno izbrati vsaj dva, verjetno pa bo v pol ure čas za predstavitev 3 ali več! Lahko pa (glej tretji in peti primer v eno skombinirate več sorodnih člankov)</a:t>
            </a:r>
          </a:p>
          <a:p>
            <a:r>
              <a:rPr lang="sl-SI" sz="2800" dirty="0" smtClean="0"/>
              <a:t>Primeri:</a:t>
            </a:r>
          </a:p>
          <a:p>
            <a:pPr lvl="1"/>
            <a:r>
              <a:rPr lang="sl-SI" sz="2400" dirty="0" smtClean="0"/>
              <a:t>HW5: New </a:t>
            </a:r>
            <a:r>
              <a:rPr lang="sl-SI" sz="2400" dirty="0" err="1" smtClean="0"/>
              <a:t>times</a:t>
            </a:r>
            <a:r>
              <a:rPr lang="sl-SI" sz="2400" dirty="0" smtClean="0"/>
              <a:t> </a:t>
            </a:r>
            <a:r>
              <a:rPr lang="sl-SI" sz="2400" dirty="0" err="1" smtClean="0"/>
              <a:t>demand</a:t>
            </a:r>
            <a:r>
              <a:rPr lang="sl-SI" sz="2400" dirty="0" smtClean="0"/>
              <a:t> </a:t>
            </a:r>
            <a:r>
              <a:rPr lang="sl-SI" sz="2400" dirty="0" err="1" smtClean="0"/>
              <a:t>new</a:t>
            </a:r>
            <a:r>
              <a:rPr lang="sl-SI" sz="2400" dirty="0" smtClean="0"/>
              <a:t> </a:t>
            </a:r>
            <a:r>
              <a:rPr lang="sl-SI" sz="2400" dirty="0" err="1" smtClean="0"/>
              <a:t>educational</a:t>
            </a:r>
            <a:r>
              <a:rPr lang="sl-SI" sz="2400" dirty="0" smtClean="0"/>
              <a:t> </a:t>
            </a:r>
            <a:r>
              <a:rPr lang="sl-SI" sz="2400" dirty="0" err="1" smtClean="0"/>
              <a:t>approaches</a:t>
            </a:r>
            <a:r>
              <a:rPr lang="sl-SI" sz="2400" dirty="0" smtClean="0"/>
              <a:t> (56-57)</a:t>
            </a:r>
          </a:p>
          <a:p>
            <a:pPr lvl="1"/>
            <a:r>
              <a:rPr lang="sl-SI" sz="2400" dirty="0" smtClean="0"/>
              <a:t>HW5: </a:t>
            </a:r>
            <a:r>
              <a:rPr lang="sl-SI" sz="2400" dirty="0" err="1" smtClean="0"/>
              <a:t>Flow</a:t>
            </a:r>
            <a:r>
              <a:rPr lang="sl-SI" sz="2400" dirty="0" smtClean="0"/>
              <a:t> </a:t>
            </a:r>
            <a:r>
              <a:rPr lang="sl-SI" sz="2400" dirty="0" err="1" smtClean="0"/>
              <a:t>control</a:t>
            </a:r>
            <a:r>
              <a:rPr lang="sl-SI" sz="2400" dirty="0" smtClean="0"/>
              <a:t> in </a:t>
            </a:r>
            <a:r>
              <a:rPr lang="sl-SI" sz="2400" dirty="0" err="1" smtClean="0"/>
              <a:t>primary</a:t>
            </a:r>
            <a:r>
              <a:rPr lang="sl-SI" sz="2400" dirty="0" smtClean="0"/>
              <a:t> </a:t>
            </a:r>
            <a:r>
              <a:rPr lang="sl-SI" sz="2400" dirty="0" err="1" smtClean="0"/>
              <a:t>programming</a:t>
            </a:r>
            <a:r>
              <a:rPr lang="sl-SI" sz="2400" dirty="0" smtClean="0"/>
              <a:t> (66 – 68)</a:t>
            </a:r>
          </a:p>
          <a:p>
            <a:pPr lvl="1"/>
            <a:r>
              <a:rPr lang="sl-SI" sz="2400" dirty="0" smtClean="0"/>
              <a:t>HW1: </a:t>
            </a:r>
            <a:r>
              <a:rPr lang="sl-SI" sz="2400" dirty="0" err="1" smtClean="0"/>
              <a:t>Jungle</a:t>
            </a:r>
            <a:r>
              <a:rPr lang="sl-SI" sz="2400" dirty="0" smtClean="0"/>
              <a:t> </a:t>
            </a:r>
            <a:r>
              <a:rPr lang="sl-SI" sz="2400" dirty="0" err="1" smtClean="0"/>
              <a:t>maze</a:t>
            </a:r>
            <a:r>
              <a:rPr lang="sl-SI" sz="2400" dirty="0" smtClean="0"/>
              <a:t> </a:t>
            </a:r>
            <a:r>
              <a:rPr lang="sl-SI" sz="2400" dirty="0" err="1" smtClean="0"/>
              <a:t>solver</a:t>
            </a:r>
            <a:r>
              <a:rPr lang="sl-SI" sz="2400" dirty="0" smtClean="0"/>
              <a:t>(50 – 51)</a:t>
            </a:r>
          </a:p>
          <a:p>
            <a:pPr lvl="1"/>
            <a:r>
              <a:rPr lang="sl-SI" sz="2400" dirty="0" smtClean="0"/>
              <a:t>HW1: </a:t>
            </a:r>
            <a:r>
              <a:rPr lang="sl-SI" sz="2400" dirty="0" err="1" smtClean="0"/>
              <a:t>Quantum</a:t>
            </a:r>
            <a:r>
              <a:rPr lang="sl-SI" sz="2400" dirty="0" smtClean="0"/>
              <a:t>: </a:t>
            </a:r>
            <a:r>
              <a:rPr lang="sl-SI" sz="2400" dirty="0" err="1" smtClean="0"/>
              <a:t>tests</a:t>
            </a:r>
            <a:r>
              <a:rPr lang="sl-SI" sz="2400" dirty="0" smtClean="0"/>
              <a:t> </a:t>
            </a:r>
            <a:r>
              <a:rPr lang="sl-SI" sz="2400" dirty="0" err="1" smtClean="0"/>
              <a:t>worth</a:t>
            </a:r>
            <a:r>
              <a:rPr lang="sl-SI" sz="2400" dirty="0" smtClean="0"/>
              <a:t> </a:t>
            </a:r>
            <a:r>
              <a:rPr lang="sl-SI" sz="2400" dirty="0" err="1" smtClean="0"/>
              <a:t>teaching</a:t>
            </a:r>
            <a:r>
              <a:rPr lang="sl-SI" sz="2400" dirty="0" smtClean="0"/>
              <a:t> to + </a:t>
            </a:r>
            <a:r>
              <a:rPr lang="sl-SI" sz="2400" dirty="0" err="1" smtClean="0"/>
              <a:t>project</a:t>
            </a:r>
            <a:r>
              <a:rPr lang="sl-SI" sz="2400" dirty="0" smtClean="0"/>
              <a:t> </a:t>
            </a:r>
            <a:r>
              <a:rPr lang="sl-SI" sz="2400" dirty="0" err="1" smtClean="0"/>
              <a:t>Quantum</a:t>
            </a:r>
            <a:r>
              <a:rPr lang="sl-SI" sz="2400" dirty="0" smtClean="0"/>
              <a:t> – a </a:t>
            </a:r>
            <a:r>
              <a:rPr lang="sl-SI" sz="2400" dirty="0" err="1" smtClean="0"/>
              <a:t>teacher</a:t>
            </a:r>
            <a:r>
              <a:rPr lang="sl-SI" sz="2400" dirty="0" smtClean="0"/>
              <a:t>’s </a:t>
            </a:r>
            <a:r>
              <a:rPr lang="sl-SI" sz="2400" dirty="0" err="1" smtClean="0"/>
              <a:t>perspective</a:t>
            </a:r>
            <a:r>
              <a:rPr lang="sl-SI" sz="2400" dirty="0" smtClean="0"/>
              <a:t> (40 – 41)</a:t>
            </a:r>
          </a:p>
          <a:p>
            <a:pPr lvl="1"/>
            <a:r>
              <a:rPr lang="sl-SI" sz="2400" dirty="0" smtClean="0"/>
              <a:t>HW4: </a:t>
            </a:r>
            <a:r>
              <a:rPr lang="sl-SI" sz="2400" dirty="0" err="1" smtClean="0"/>
              <a:t>Approaches</a:t>
            </a:r>
            <a:r>
              <a:rPr lang="sl-SI" sz="2400" dirty="0" smtClean="0"/>
              <a:t> to </a:t>
            </a:r>
            <a:r>
              <a:rPr lang="sl-SI" sz="2400" dirty="0" err="1" smtClean="0"/>
              <a:t>professional</a:t>
            </a:r>
            <a:r>
              <a:rPr lang="sl-SI" sz="2400" dirty="0" smtClean="0"/>
              <a:t> </a:t>
            </a:r>
            <a:r>
              <a:rPr lang="sl-SI" sz="2400" dirty="0" err="1" smtClean="0"/>
              <a:t>development</a:t>
            </a:r>
            <a:r>
              <a:rPr lang="sl-SI" sz="2400" dirty="0" smtClean="0"/>
              <a:t> (18 – 27)</a:t>
            </a:r>
          </a:p>
          <a:p>
            <a:pPr lvl="1"/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4392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Blogi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smtClean="0"/>
              <a:t>Večkrat se prispevek v blogu sklicuje na določeno drugo gradivo in predstavlja mnenje avtorja o tem. V vašem poročilu je smiselno, da (če je to možno), da si tudi vi ogledate to gradivo, da lažje potem poročate o tem, koliko se strinjate z blogerjem</a:t>
            </a:r>
          </a:p>
          <a:p>
            <a:r>
              <a:rPr lang="sl-SI" sz="2000" dirty="0" smtClean="0"/>
              <a:t>Prav tako (kadar so) preberite in poročajte tudi /če je kaj zanimivega/ o komentarjih</a:t>
            </a:r>
          </a:p>
          <a:p>
            <a:r>
              <a:rPr lang="sl-SI" sz="2000" dirty="0" smtClean="0"/>
              <a:t>Primeri:</a:t>
            </a:r>
          </a:p>
          <a:p>
            <a:pPr lvl="1"/>
            <a:r>
              <a:rPr lang="sl-SI" sz="1800" dirty="0" err="1" smtClean="0"/>
              <a:t>Computing</a:t>
            </a:r>
            <a:r>
              <a:rPr lang="sl-SI" sz="1800" dirty="0" smtClean="0"/>
              <a:t> </a:t>
            </a:r>
            <a:r>
              <a:rPr lang="sl-SI" sz="1800" dirty="0" err="1" smtClean="0"/>
              <a:t>Education</a:t>
            </a:r>
            <a:r>
              <a:rPr lang="sl-SI" sz="1800" dirty="0" smtClean="0"/>
              <a:t> </a:t>
            </a:r>
            <a:r>
              <a:rPr lang="sl-SI" sz="1800" dirty="0" err="1" smtClean="0"/>
              <a:t>research</a:t>
            </a:r>
            <a:r>
              <a:rPr lang="sl-SI" sz="1800" dirty="0" smtClean="0"/>
              <a:t> Blog: </a:t>
            </a:r>
            <a:r>
              <a:rPr lang="sl-SI" sz="1800" dirty="0" err="1" smtClean="0">
                <a:hlinkClick r:id="rId2"/>
              </a:rPr>
              <a:t>Exploring</a:t>
            </a:r>
            <a:r>
              <a:rPr lang="sl-SI" sz="1800" dirty="0" smtClean="0">
                <a:hlinkClick r:id="rId2"/>
              </a:rPr>
              <a:t> the </a:t>
            </a:r>
            <a:r>
              <a:rPr lang="sl-SI" sz="1800" dirty="0" err="1" smtClean="0">
                <a:hlinkClick r:id="rId2"/>
              </a:rPr>
              <a:t>question</a:t>
            </a:r>
            <a:r>
              <a:rPr lang="sl-SI" sz="1800" dirty="0" smtClean="0">
                <a:hlinkClick r:id="rId2"/>
              </a:rPr>
              <a:t> of </a:t>
            </a:r>
            <a:r>
              <a:rPr lang="sl-SI" sz="1800" dirty="0" err="1" smtClean="0">
                <a:hlinkClick r:id="rId2"/>
              </a:rPr>
              <a:t>teaching</a:t>
            </a:r>
            <a:r>
              <a:rPr lang="sl-SI" sz="1800" dirty="0" smtClean="0">
                <a:hlinkClick r:id="rId2"/>
              </a:rPr>
              <a:t> </a:t>
            </a:r>
            <a:r>
              <a:rPr lang="sl-SI" sz="1800" dirty="0" err="1" smtClean="0">
                <a:hlinkClick r:id="rId2"/>
              </a:rPr>
              <a:t>recursion</a:t>
            </a:r>
            <a:r>
              <a:rPr lang="sl-SI" sz="1800" dirty="0" smtClean="0">
                <a:hlinkClick r:id="rId2"/>
              </a:rPr>
              <a:t> or iterative </a:t>
            </a:r>
            <a:r>
              <a:rPr lang="sl-SI" sz="1800" dirty="0" err="1" smtClean="0">
                <a:hlinkClick r:id="rId2"/>
              </a:rPr>
              <a:t>control</a:t>
            </a:r>
            <a:r>
              <a:rPr lang="sl-SI" sz="1800" dirty="0" smtClean="0">
                <a:hlinkClick r:id="rId2"/>
              </a:rPr>
              <a:t> </a:t>
            </a:r>
            <a:r>
              <a:rPr lang="sl-SI" sz="1800" dirty="0" err="1" smtClean="0">
                <a:hlinkClick r:id="rId2"/>
              </a:rPr>
              <a:t>structures</a:t>
            </a:r>
            <a:r>
              <a:rPr lang="sl-SI" sz="1800" dirty="0" smtClean="0">
                <a:hlinkClick r:id="rId2"/>
              </a:rPr>
              <a:t> </a:t>
            </a:r>
            <a:r>
              <a:rPr lang="sl-SI" sz="1800" dirty="0" err="1" smtClean="0">
                <a:hlinkClick r:id="rId2"/>
              </a:rPr>
              <a:t>first</a:t>
            </a:r>
            <a:endParaRPr lang="sl-SI" sz="1800" dirty="0" smtClean="0"/>
          </a:p>
          <a:p>
            <a:pPr lvl="1"/>
            <a:r>
              <a:rPr lang="sl-SI" sz="1800" dirty="0" smtClean="0"/>
              <a:t>CERB: </a:t>
            </a:r>
            <a:r>
              <a:rPr lang="sl-SI" sz="1800" dirty="0" smtClean="0">
                <a:hlinkClick r:id="rId3"/>
              </a:rPr>
              <a:t>CS </a:t>
            </a:r>
            <a:r>
              <a:rPr lang="sl-SI" sz="1800" dirty="0" err="1" smtClean="0">
                <a:hlinkClick r:id="rId3"/>
              </a:rPr>
              <a:t>educators</a:t>
            </a:r>
            <a:r>
              <a:rPr lang="sl-SI" sz="1800" dirty="0" smtClean="0">
                <a:hlinkClick r:id="rId3"/>
              </a:rPr>
              <a:t> listen to </a:t>
            </a:r>
            <a:r>
              <a:rPr lang="sl-SI" sz="1800" dirty="0" err="1" smtClean="0">
                <a:hlinkClick r:id="rId3"/>
              </a:rPr>
              <a:t>authority</a:t>
            </a:r>
            <a:r>
              <a:rPr lang="sl-SI" sz="1800" dirty="0" smtClean="0">
                <a:hlinkClick r:id="rId3"/>
              </a:rPr>
              <a:t> more </a:t>
            </a:r>
            <a:r>
              <a:rPr lang="sl-SI" sz="1800" dirty="0" err="1" smtClean="0">
                <a:hlinkClick r:id="rId3"/>
              </a:rPr>
              <a:t>than</a:t>
            </a:r>
            <a:r>
              <a:rPr lang="sl-SI" sz="1800" dirty="0" smtClean="0">
                <a:hlinkClick r:id="rId3"/>
              </a:rPr>
              <a:t> evidence: Time to </a:t>
            </a:r>
            <a:r>
              <a:rPr lang="sl-SI" sz="1800" dirty="0" err="1" smtClean="0">
                <a:hlinkClick r:id="rId3"/>
              </a:rPr>
              <a:t>move</a:t>
            </a:r>
            <a:r>
              <a:rPr lang="sl-SI" sz="1800" dirty="0" smtClean="0">
                <a:hlinkClick r:id="rId3"/>
              </a:rPr>
              <a:t> on</a:t>
            </a:r>
            <a:endParaRPr lang="sl-SI" sz="1800" dirty="0" smtClean="0"/>
          </a:p>
          <a:p>
            <a:pPr lvl="1"/>
            <a:r>
              <a:rPr lang="sl-SI" sz="1800" dirty="0" smtClean="0"/>
              <a:t>CERB: </a:t>
            </a:r>
            <a:r>
              <a:rPr lang="sl-SI" sz="1800" dirty="0" smtClean="0">
                <a:hlinkClick r:id="rId4"/>
              </a:rPr>
              <a:t>Are </a:t>
            </a:r>
            <a:r>
              <a:rPr lang="sl-SI" sz="1800" dirty="0" err="1" smtClean="0">
                <a:hlinkClick r:id="rId4"/>
              </a:rPr>
              <a:t>you</a:t>
            </a:r>
            <a:r>
              <a:rPr lang="sl-SI" sz="1800" dirty="0" smtClean="0">
                <a:hlinkClick r:id="rId4"/>
              </a:rPr>
              <a:t> </a:t>
            </a:r>
            <a:r>
              <a:rPr lang="sl-SI" sz="1800" dirty="0" err="1" smtClean="0">
                <a:hlinkClick r:id="rId4"/>
              </a:rPr>
              <a:t>talking</a:t>
            </a:r>
            <a:r>
              <a:rPr lang="sl-SI" sz="1800" dirty="0" smtClean="0">
                <a:hlinkClick r:id="rId4"/>
              </a:rPr>
              <a:t> to me? </a:t>
            </a:r>
            <a:r>
              <a:rPr lang="sl-SI" sz="1800" dirty="0" err="1" smtClean="0">
                <a:hlinkClick r:id="rId4"/>
              </a:rPr>
              <a:t>Interaction</a:t>
            </a:r>
            <a:r>
              <a:rPr lang="sl-SI" sz="1800" dirty="0" smtClean="0">
                <a:hlinkClick r:id="rId4"/>
              </a:rPr>
              <a:t> </a:t>
            </a:r>
            <a:r>
              <a:rPr lang="sl-SI" sz="1800" dirty="0" err="1" smtClean="0">
                <a:hlinkClick r:id="rId4"/>
              </a:rPr>
              <a:t>between</a:t>
            </a:r>
            <a:r>
              <a:rPr lang="sl-SI" sz="1800" dirty="0" smtClean="0">
                <a:hlinkClick r:id="rId4"/>
              </a:rPr>
              <a:t> </a:t>
            </a:r>
            <a:r>
              <a:rPr lang="sl-SI" sz="1800" dirty="0" err="1" smtClean="0">
                <a:hlinkClick r:id="rId4"/>
              </a:rPr>
              <a:t>teachers</a:t>
            </a:r>
            <a:r>
              <a:rPr lang="sl-SI" sz="1800" dirty="0" smtClean="0">
                <a:hlinkClick r:id="rId4"/>
              </a:rPr>
              <a:t> and </a:t>
            </a:r>
            <a:r>
              <a:rPr lang="sl-SI" sz="1800" dirty="0" err="1" smtClean="0">
                <a:hlinkClick r:id="rId4"/>
              </a:rPr>
              <a:t>researchers</a:t>
            </a:r>
            <a:r>
              <a:rPr lang="sl-SI" sz="1800" dirty="0" smtClean="0">
                <a:hlinkClick r:id="rId4"/>
              </a:rPr>
              <a:t> </a:t>
            </a:r>
            <a:r>
              <a:rPr lang="sl-SI" sz="1800" dirty="0" err="1" smtClean="0">
                <a:hlinkClick r:id="rId4"/>
              </a:rPr>
              <a:t>around</a:t>
            </a:r>
            <a:r>
              <a:rPr lang="sl-SI" sz="1800" dirty="0" smtClean="0">
                <a:hlinkClick r:id="rId4"/>
              </a:rPr>
              <a:t> evidence, </a:t>
            </a:r>
            <a:r>
              <a:rPr lang="sl-SI" sz="1800" dirty="0" err="1" smtClean="0">
                <a:hlinkClick r:id="rId4"/>
              </a:rPr>
              <a:t>truth</a:t>
            </a:r>
            <a:r>
              <a:rPr lang="sl-SI" sz="1800" dirty="0" smtClean="0">
                <a:hlinkClick r:id="rId4"/>
              </a:rPr>
              <a:t>, </a:t>
            </a:r>
            <a:r>
              <a:rPr lang="sl-SI" sz="1800" dirty="0" err="1" smtClean="0">
                <a:hlinkClick r:id="rId4"/>
              </a:rPr>
              <a:t>theory</a:t>
            </a:r>
            <a:r>
              <a:rPr lang="sl-SI" sz="1800" dirty="0" smtClean="0">
                <a:hlinkClick r:id="rId4"/>
              </a:rPr>
              <a:t>, and </a:t>
            </a:r>
            <a:r>
              <a:rPr lang="sl-SI" sz="1800" dirty="0" err="1" smtClean="0">
                <a:hlinkClick r:id="rId4"/>
              </a:rPr>
              <a:t>decision</a:t>
            </a:r>
            <a:r>
              <a:rPr lang="sl-SI" sz="1800" dirty="0" smtClean="0">
                <a:hlinkClick r:id="rId4"/>
              </a:rPr>
              <a:t>-</a:t>
            </a:r>
            <a:r>
              <a:rPr lang="sl-SI" sz="1800" dirty="0" err="1" smtClean="0">
                <a:hlinkClick r:id="rId4"/>
              </a:rPr>
              <a:t>making</a:t>
            </a:r>
            <a:endParaRPr lang="sl-SI" sz="1800" dirty="0" smtClean="0"/>
          </a:p>
          <a:p>
            <a:pPr lvl="1"/>
            <a:r>
              <a:rPr lang="sl-SI" sz="1800" dirty="0" err="1" smtClean="0"/>
              <a:t>Computer</a:t>
            </a:r>
            <a:r>
              <a:rPr lang="sl-SI" sz="1800" dirty="0" smtClean="0"/>
              <a:t> </a:t>
            </a:r>
            <a:r>
              <a:rPr lang="sl-SI" sz="1800" dirty="0" err="1" smtClean="0"/>
              <a:t>Science</a:t>
            </a:r>
            <a:r>
              <a:rPr lang="sl-SI" sz="1800" dirty="0" smtClean="0"/>
              <a:t> </a:t>
            </a:r>
            <a:r>
              <a:rPr lang="sl-SI" sz="1800" dirty="0" err="1" smtClean="0"/>
              <a:t>Teacher</a:t>
            </a:r>
            <a:r>
              <a:rPr lang="sl-SI" sz="1800" dirty="0" smtClean="0"/>
              <a:t>: </a:t>
            </a:r>
            <a:r>
              <a:rPr lang="sl-SI" sz="1800" dirty="0" err="1" smtClean="0">
                <a:hlinkClick r:id="rId5"/>
              </a:rPr>
              <a:t>Autonomy</a:t>
            </a:r>
            <a:r>
              <a:rPr lang="sl-SI" sz="1800" dirty="0" smtClean="0">
                <a:hlinkClick r:id="rId5"/>
              </a:rPr>
              <a:t>, </a:t>
            </a:r>
            <a:r>
              <a:rPr lang="sl-SI" sz="1800" dirty="0" err="1" smtClean="0">
                <a:hlinkClick r:id="rId5"/>
              </a:rPr>
              <a:t>Motivation</a:t>
            </a:r>
            <a:r>
              <a:rPr lang="sl-SI" sz="1800" dirty="0" smtClean="0">
                <a:hlinkClick r:id="rId5"/>
              </a:rPr>
              <a:t>, and </a:t>
            </a:r>
            <a:r>
              <a:rPr lang="sl-SI" sz="1800" dirty="0" err="1" smtClean="0">
                <a:hlinkClick r:id="rId5"/>
              </a:rPr>
              <a:t>Teaching</a:t>
            </a:r>
            <a:r>
              <a:rPr lang="sl-SI" sz="1800" dirty="0" smtClean="0">
                <a:hlinkClick r:id="rId5"/>
              </a:rPr>
              <a:t> </a:t>
            </a:r>
            <a:r>
              <a:rPr lang="sl-SI" sz="1800" dirty="0" err="1" smtClean="0">
                <a:hlinkClick r:id="rId5"/>
              </a:rPr>
              <a:t>Computer</a:t>
            </a:r>
            <a:r>
              <a:rPr lang="sl-SI" sz="1800" dirty="0" smtClean="0">
                <a:hlinkClick r:id="rId5"/>
              </a:rPr>
              <a:t> </a:t>
            </a:r>
            <a:r>
              <a:rPr lang="sl-SI" sz="1800" dirty="0" err="1" smtClean="0">
                <a:hlinkClick r:id="rId5"/>
              </a:rPr>
              <a:t>Science</a:t>
            </a:r>
            <a:endParaRPr lang="sl-SI" sz="1800" dirty="0" smtClean="0"/>
          </a:p>
          <a:p>
            <a:pPr lvl="1"/>
            <a:r>
              <a:rPr lang="sl-SI" sz="1800" dirty="0" smtClean="0"/>
              <a:t>CST: </a:t>
            </a:r>
            <a:r>
              <a:rPr lang="sl-SI" sz="1800" dirty="0" err="1" smtClean="0">
                <a:hlinkClick r:id="rId6"/>
              </a:rPr>
              <a:t>How</a:t>
            </a:r>
            <a:r>
              <a:rPr lang="sl-SI" sz="1800" dirty="0" smtClean="0">
                <a:hlinkClick r:id="rId6"/>
              </a:rPr>
              <a:t> To </a:t>
            </a:r>
            <a:r>
              <a:rPr lang="sl-SI" sz="1800" dirty="0" err="1" smtClean="0">
                <a:hlinkClick r:id="rId6"/>
              </a:rPr>
              <a:t>Teach</a:t>
            </a:r>
            <a:r>
              <a:rPr lang="sl-SI" sz="1800" dirty="0" smtClean="0">
                <a:hlinkClick r:id="rId6"/>
              </a:rPr>
              <a:t> </a:t>
            </a:r>
            <a:r>
              <a:rPr lang="sl-SI" sz="1800" dirty="0" err="1" smtClean="0">
                <a:hlinkClick r:id="rId6"/>
              </a:rPr>
              <a:t>Computer</a:t>
            </a:r>
            <a:r>
              <a:rPr lang="sl-SI" sz="1800" dirty="0" smtClean="0">
                <a:hlinkClick r:id="rId6"/>
              </a:rPr>
              <a:t> </a:t>
            </a:r>
            <a:r>
              <a:rPr lang="sl-SI" sz="1800" dirty="0" err="1" smtClean="0">
                <a:hlinkClick r:id="rId6"/>
              </a:rPr>
              <a:t>Science</a:t>
            </a:r>
            <a:endParaRPr lang="sl-SI" sz="1800" dirty="0" smtClean="0"/>
          </a:p>
        </p:txBody>
      </p:sp>
    </p:spTree>
    <p:extLst>
      <p:ext uri="{BB962C8B-B14F-4D97-AF65-F5344CB8AC3E}">
        <p14:creationId xmlns:p14="http://schemas.microsoft.com/office/powerpoint/2010/main" val="352570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Članki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sz="2800" dirty="0" smtClean="0"/>
          </a:p>
          <a:p>
            <a:pPr marL="0" indent="0">
              <a:buNone/>
            </a:pPr>
            <a:r>
              <a:rPr lang="en-US" sz="2800" dirty="0" err="1" smtClean="0"/>
              <a:t>Poskusimo</a:t>
            </a:r>
            <a:r>
              <a:rPr lang="en-US" sz="2800" dirty="0" smtClean="0"/>
              <a:t> se </a:t>
            </a:r>
            <a:r>
              <a:rPr lang="en-US" sz="2800" dirty="0" err="1" smtClean="0"/>
              <a:t>zgledovati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tem, </a:t>
            </a:r>
            <a:r>
              <a:rPr lang="en-US" sz="2800" dirty="0" err="1" smtClean="0"/>
              <a:t>kar</a:t>
            </a:r>
            <a:r>
              <a:rPr lang="en-US" sz="2800" dirty="0" smtClean="0"/>
              <a:t> je </a:t>
            </a:r>
            <a:r>
              <a:rPr lang="en-US" sz="2800" dirty="0" err="1" smtClean="0"/>
              <a:t>npr</a:t>
            </a:r>
            <a:r>
              <a:rPr lang="en-US" sz="2800" dirty="0" smtClean="0"/>
              <a:t>. </a:t>
            </a:r>
            <a:r>
              <a:rPr lang="en-US" sz="2800" dirty="0" err="1"/>
              <a:t>p</a:t>
            </a:r>
            <a:r>
              <a:rPr lang="en-US" sz="2800" dirty="0" err="1" smtClean="0"/>
              <a:t>rikazano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>
                <a:hlinkClick r:id="rId2"/>
              </a:rPr>
              <a:t>https://laurenmarg.com/2015/10/02/article-summary-series-introduction/</a:t>
            </a:r>
            <a:r>
              <a:rPr lang="sl-SI" sz="2800" dirty="0"/>
              <a:t> </a:t>
            </a:r>
            <a:endParaRPr lang="en-US" sz="2800" dirty="0"/>
          </a:p>
          <a:p>
            <a:endParaRPr lang="sl-SI" sz="2800" dirty="0" smtClean="0"/>
          </a:p>
          <a:p>
            <a:pPr marL="0" indent="0">
              <a:buNone/>
            </a:pPr>
            <a:r>
              <a:rPr lang="sl-SI" sz="2800" dirty="0" smtClean="0"/>
              <a:t>Možne izbire so v </a:t>
            </a:r>
            <a:r>
              <a:rPr lang="sl-SI" sz="2400" dirty="0" smtClean="0"/>
              <a:t>[</a:t>
            </a:r>
            <a:r>
              <a:rPr lang="sl-SI" sz="2400" dirty="0" err="1" smtClean="0"/>
              <a:t>CLANKIzaIZBIRO</a:t>
            </a:r>
            <a:r>
              <a:rPr lang="sl-SI" sz="2400" dirty="0" smtClean="0"/>
              <a:t>] </a:t>
            </a:r>
            <a:r>
              <a:rPr lang="sl-SI" sz="1600" dirty="0" smtClean="0"/>
              <a:t>(ali pa kaj zanimivega poiščite sami)</a:t>
            </a:r>
            <a:r>
              <a:rPr lang="en-US" sz="1600" dirty="0" smtClean="0"/>
              <a:t>:</a:t>
            </a:r>
            <a:endParaRPr lang="sl-SI" sz="2400" dirty="0" smtClean="0"/>
          </a:p>
          <a:p>
            <a:pPr marL="4572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782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Članki</a:t>
            </a:r>
            <a:r>
              <a:rPr lang="sl-SI" dirty="0" smtClean="0"/>
              <a:t> na izbiro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2000" dirty="0" smtClean="0"/>
              <a:t>Does Mathematics Serve Computing as a support or a Barrier</a:t>
            </a:r>
            <a:endParaRPr lang="sl-SI" sz="2000" dirty="0" smtClean="0"/>
          </a:p>
          <a:p>
            <a:pPr lvl="1"/>
            <a:r>
              <a:rPr lang="sl-SI" sz="2000" dirty="0" smtClean="0"/>
              <a:t>Comp</a:t>
            </a:r>
            <a:r>
              <a:rPr lang="en-US" sz="2000" dirty="0" err="1" smtClean="0"/>
              <a:t>utational</a:t>
            </a:r>
            <a:r>
              <a:rPr lang="en-US" sz="2000" dirty="0" smtClean="0"/>
              <a:t> </a:t>
            </a:r>
            <a:r>
              <a:rPr lang="en-US" sz="2000" dirty="0"/>
              <a:t>Thinking - An </a:t>
            </a:r>
            <a:r>
              <a:rPr lang="en-US" sz="2000" dirty="0" err="1" smtClean="0"/>
              <a:t>exp</a:t>
            </a:r>
            <a:r>
              <a:rPr lang="sl-SI" sz="2000" dirty="0" smtClean="0"/>
              <a:t>e</a:t>
            </a:r>
            <a:r>
              <a:rPr lang="en-US" sz="2000" dirty="0" err="1" smtClean="0"/>
              <a:t>rience</a:t>
            </a:r>
            <a:r>
              <a:rPr lang="en-US" sz="2000" dirty="0" smtClean="0"/>
              <a:t> </a:t>
            </a:r>
            <a:r>
              <a:rPr lang="en-US" sz="2000" dirty="0"/>
              <a:t>report </a:t>
            </a:r>
            <a:r>
              <a:rPr lang="en-US" sz="2000" dirty="0" smtClean="0"/>
              <a:t>Sweden</a:t>
            </a:r>
            <a:endParaRPr lang="sl-SI" sz="2000" dirty="0" smtClean="0"/>
          </a:p>
          <a:p>
            <a:pPr lvl="1"/>
            <a:r>
              <a:rPr lang="en-US" sz="2000" dirty="0" smtClean="0"/>
              <a:t>Professional </a:t>
            </a:r>
            <a:r>
              <a:rPr lang="en-US" sz="2000" dirty="0"/>
              <a:t>Learning in the Midst of Teaching Computer </a:t>
            </a:r>
            <a:r>
              <a:rPr lang="en-US" sz="2000" dirty="0" smtClean="0"/>
              <a:t>Science</a:t>
            </a:r>
            <a:endParaRPr lang="sl-SI" sz="2000" dirty="0" smtClean="0"/>
          </a:p>
          <a:p>
            <a:pPr lvl="1"/>
            <a:r>
              <a:rPr lang="en-US" sz="2000" dirty="0"/>
              <a:t>Metacognitive Difficulties Faced by Novice Programmers in Automatic </a:t>
            </a:r>
            <a:r>
              <a:rPr lang="en-US" sz="2000" dirty="0" err="1"/>
              <a:t>Assesment</a:t>
            </a:r>
            <a:r>
              <a:rPr lang="en-US" sz="2000" dirty="0"/>
              <a:t> </a:t>
            </a:r>
            <a:r>
              <a:rPr lang="en-US" sz="2000" dirty="0" smtClean="0"/>
              <a:t>Tools</a:t>
            </a:r>
            <a:endParaRPr lang="sl-SI" sz="2000" dirty="0" smtClean="0"/>
          </a:p>
          <a:p>
            <a:pPr lvl="1"/>
            <a:r>
              <a:rPr lang="sl-SI" sz="2000" dirty="0" smtClean="0"/>
              <a:t>T</a:t>
            </a:r>
            <a:r>
              <a:rPr lang="en-US" sz="2000" dirty="0" err="1" smtClean="0"/>
              <a:t>eaching</a:t>
            </a:r>
            <a:r>
              <a:rPr lang="en-US" sz="2000" dirty="0" smtClean="0"/>
              <a:t> </a:t>
            </a:r>
            <a:r>
              <a:rPr lang="en-US" sz="2000" dirty="0"/>
              <a:t>Android Security through </a:t>
            </a:r>
            <a:r>
              <a:rPr lang="en-US" sz="2000" dirty="0" smtClean="0"/>
              <a:t>examples</a:t>
            </a:r>
            <a:endParaRPr lang="sl-SI" sz="2000" dirty="0" smtClean="0"/>
          </a:p>
          <a:p>
            <a:pPr lvl="1"/>
            <a:r>
              <a:rPr lang="en-US" sz="2000" dirty="0" smtClean="0"/>
              <a:t>Digital Competence, Teacher </a:t>
            </a:r>
            <a:r>
              <a:rPr lang="en-US" sz="2000" dirty="0"/>
              <a:t>Self-Efficacy and Training </a:t>
            </a:r>
            <a:r>
              <a:rPr lang="en-US" sz="2000" dirty="0" smtClean="0"/>
              <a:t>Needs</a:t>
            </a:r>
            <a:endParaRPr lang="sl-SI" sz="2000" dirty="0" smtClean="0"/>
          </a:p>
          <a:p>
            <a:pPr lvl="1"/>
            <a:r>
              <a:rPr lang="en-US" sz="2000" dirty="0" smtClean="0"/>
              <a:t>Programming </a:t>
            </a:r>
            <a:r>
              <a:rPr lang="en-US" sz="2000" dirty="0"/>
              <a:t>Misconceptions for School </a:t>
            </a:r>
            <a:r>
              <a:rPr lang="en-US" sz="2000" dirty="0" smtClean="0"/>
              <a:t>Students</a:t>
            </a:r>
            <a:endParaRPr lang="sl-SI" sz="2000" dirty="0" smtClean="0"/>
          </a:p>
          <a:p>
            <a:pPr lvl="1"/>
            <a:r>
              <a:rPr lang="en-US" sz="2000" dirty="0" smtClean="0"/>
              <a:t>Sorting Algorithms</a:t>
            </a:r>
            <a:endParaRPr lang="sl-SI" sz="2000" dirty="0" smtClean="0"/>
          </a:p>
          <a:p>
            <a:pPr lvl="1"/>
            <a:r>
              <a:rPr lang="en-US" sz="2000" dirty="0" smtClean="0"/>
              <a:t>Starting </a:t>
            </a:r>
            <a:r>
              <a:rPr lang="en-US" sz="2000" dirty="0"/>
              <a:t>from Scratch Outcomes of Early Computer Science Learning </a:t>
            </a:r>
            <a:r>
              <a:rPr lang="en-US" sz="2000" dirty="0" smtClean="0"/>
              <a:t>Experience</a:t>
            </a:r>
            <a:endParaRPr lang="sl-SI" sz="2000" dirty="0" smtClean="0"/>
          </a:p>
          <a:p>
            <a:pPr lvl="1"/>
            <a:r>
              <a:rPr lang="en-US" sz="2000" dirty="0"/>
              <a:t>Computing </a:t>
            </a:r>
            <a:r>
              <a:rPr lang="en-US" sz="2000" dirty="0" smtClean="0"/>
              <a:t>education research </a:t>
            </a:r>
            <a:r>
              <a:rPr lang="en-US" sz="2000" dirty="0"/>
              <a:t>- Can we show the </a:t>
            </a:r>
            <a:r>
              <a:rPr lang="en-US" sz="2000" dirty="0" smtClean="0"/>
              <a:t>impact</a:t>
            </a:r>
            <a:endParaRPr lang="sl-SI" sz="2000" dirty="0" smtClean="0"/>
          </a:p>
          <a:p>
            <a:pPr lvl="1"/>
            <a:r>
              <a:rPr lang="en-US" sz="2000" dirty="0"/>
              <a:t>Computer Science Education Beyond the </a:t>
            </a:r>
            <a:r>
              <a:rPr lang="en-US" sz="2000" dirty="0" smtClean="0"/>
              <a:t>Classroom</a:t>
            </a:r>
            <a:endParaRPr lang="sl-SI" sz="2000" dirty="0" smtClean="0"/>
          </a:p>
          <a:p>
            <a:pPr lvl="1"/>
            <a:r>
              <a:rPr lang="sl-SI" sz="2000" dirty="0" err="1" smtClean="0"/>
              <a:t>jGRASP</a:t>
            </a:r>
            <a:endParaRPr lang="sl-SI" sz="2000" dirty="0" smtClean="0"/>
          </a:p>
          <a:p>
            <a:pPr lvl="1"/>
            <a:r>
              <a:rPr lang="en-US" sz="2000" dirty="0"/>
              <a:t>Teaching Physical Computing in Family Workshops</a:t>
            </a:r>
            <a:endParaRPr lang="sl-SI" sz="2000" dirty="0" smtClean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89745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Spletne</a:t>
            </a:r>
            <a:r>
              <a:rPr lang="en-US" dirty="0" smtClean="0"/>
              <a:t> </a:t>
            </a:r>
            <a:r>
              <a:rPr lang="en-US" dirty="0" err="1" smtClean="0"/>
              <a:t>strani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Poročanje o zanimivih spletnih straneh. Te so seveda lahko zelo različne: od člankov, ki opisujejo določen sklop orodij, do spletnih strani z določenim orodjem, portali …</a:t>
            </a:r>
          </a:p>
          <a:p>
            <a:r>
              <a:rPr lang="sl-SI" dirty="0" smtClean="0"/>
              <a:t>Pri poročanju o portalih predstavite (kjer je smiselno) 2 – 3 primera gradiv, ki so vam "padli v oči" in menite, da bi jih lahko koristno uporabili</a:t>
            </a:r>
          </a:p>
          <a:p>
            <a:r>
              <a:rPr lang="sl-SI" dirty="0" smtClean="0"/>
              <a:t>Primeri:</a:t>
            </a:r>
          </a:p>
          <a:p>
            <a:pPr lvl="1"/>
            <a:r>
              <a:rPr lang="sl-SI" dirty="0" err="1" smtClean="0"/>
              <a:t>EmergingEdTech</a:t>
            </a:r>
            <a:r>
              <a:rPr lang="sl-SI" dirty="0" smtClean="0"/>
              <a:t>: </a:t>
            </a:r>
            <a:r>
              <a:rPr lang="sl-SI" dirty="0" err="1" smtClean="0">
                <a:hlinkClick r:id="rId2"/>
              </a:rPr>
              <a:t>Why</a:t>
            </a:r>
            <a:r>
              <a:rPr lang="sl-SI" dirty="0" smtClean="0">
                <a:hlinkClick r:id="rId2"/>
              </a:rPr>
              <a:t> is </a:t>
            </a:r>
            <a:r>
              <a:rPr lang="sl-SI" dirty="0" err="1" smtClean="0">
                <a:hlinkClick r:id="rId2"/>
              </a:rPr>
              <a:t>Digital</a:t>
            </a:r>
            <a:r>
              <a:rPr lang="sl-SI" dirty="0" smtClean="0">
                <a:hlinkClick r:id="rId2"/>
              </a:rPr>
              <a:t> </a:t>
            </a:r>
            <a:r>
              <a:rPr lang="sl-SI" dirty="0" err="1" smtClean="0">
                <a:hlinkClick r:id="rId2"/>
              </a:rPr>
              <a:t>Curation</a:t>
            </a:r>
            <a:r>
              <a:rPr lang="sl-SI" dirty="0" smtClean="0">
                <a:hlinkClick r:id="rId2"/>
              </a:rPr>
              <a:t> so </a:t>
            </a:r>
            <a:r>
              <a:rPr lang="sl-SI" dirty="0" err="1" smtClean="0">
                <a:hlinkClick r:id="rId2"/>
              </a:rPr>
              <a:t>Important</a:t>
            </a:r>
            <a:r>
              <a:rPr lang="sl-SI" dirty="0" smtClean="0">
                <a:hlinkClick r:id="rId2"/>
              </a:rPr>
              <a:t> for </a:t>
            </a:r>
            <a:r>
              <a:rPr lang="sl-SI" dirty="0" err="1" smtClean="0">
                <a:hlinkClick r:id="rId2"/>
              </a:rPr>
              <a:t>Educators</a:t>
            </a:r>
            <a:r>
              <a:rPr lang="sl-SI" dirty="0" smtClean="0">
                <a:hlinkClick r:id="rId2"/>
              </a:rPr>
              <a:t> in 2018?</a:t>
            </a:r>
            <a:endParaRPr lang="sl-SI" dirty="0" smtClean="0"/>
          </a:p>
          <a:p>
            <a:pPr lvl="1"/>
            <a:r>
              <a:rPr lang="sl-SI" dirty="0" err="1" smtClean="0">
                <a:hlinkClick r:id="rId3"/>
              </a:rPr>
              <a:t>TeachTought</a:t>
            </a:r>
            <a:endParaRPr lang="sl-SI" dirty="0" smtClean="0"/>
          </a:p>
          <a:p>
            <a:pPr lvl="1"/>
            <a:r>
              <a:rPr lang="sl-SI" dirty="0" err="1" smtClean="0"/>
              <a:t>Guo</a:t>
            </a:r>
            <a:r>
              <a:rPr lang="sl-SI" dirty="0" smtClean="0"/>
              <a:t>, </a:t>
            </a:r>
            <a:r>
              <a:rPr lang="sl-SI" dirty="0" smtClean="0">
                <a:hlinkClick r:id="rId4"/>
              </a:rPr>
              <a:t>Python </a:t>
            </a:r>
            <a:r>
              <a:rPr lang="sl-SI" dirty="0" err="1" smtClean="0">
                <a:hlinkClick r:id="rId4"/>
              </a:rPr>
              <a:t>Tutor</a:t>
            </a:r>
            <a:endParaRPr lang="sl-SI" dirty="0" smtClean="0"/>
          </a:p>
          <a:p>
            <a:pPr lvl="1"/>
            <a:r>
              <a:rPr lang="sl-SI" dirty="0" err="1" smtClean="0">
                <a:hlinkClick r:id="rId5"/>
              </a:rPr>
              <a:t>Computer</a:t>
            </a:r>
            <a:r>
              <a:rPr lang="sl-SI" dirty="0" smtClean="0">
                <a:hlinkClick r:id="rId5"/>
              </a:rPr>
              <a:t> Science </a:t>
            </a:r>
            <a:r>
              <a:rPr lang="sl-SI" dirty="0" err="1" smtClean="0">
                <a:hlinkClick r:id="rId5"/>
              </a:rPr>
              <a:t>Educators</a:t>
            </a:r>
            <a:r>
              <a:rPr lang="sl-SI" dirty="0" smtClean="0">
                <a:hlinkClick r:id="rId5"/>
              </a:rPr>
              <a:t> </a:t>
            </a:r>
            <a:r>
              <a:rPr lang="sl-SI" dirty="0" err="1" smtClean="0">
                <a:hlinkClick r:id="rId5"/>
              </a:rPr>
              <a:t>Stack</a:t>
            </a:r>
            <a:r>
              <a:rPr lang="sl-SI" dirty="0" smtClean="0">
                <a:hlinkClick r:id="rId5"/>
              </a:rPr>
              <a:t> Exchange</a:t>
            </a:r>
            <a:endParaRPr lang="sl-SI" dirty="0" smtClean="0"/>
          </a:p>
          <a:p>
            <a:pPr lvl="1"/>
            <a:r>
              <a:rPr lang="en-US" dirty="0" smtClean="0">
                <a:hlinkClick r:id="rId6"/>
              </a:rPr>
              <a:t>CS Teaching tips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21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Primeri</a:t>
            </a:r>
            <a:r>
              <a:rPr lang="en-US" dirty="0" smtClean="0"/>
              <a:t> </a:t>
            </a:r>
            <a:r>
              <a:rPr lang="en-US" dirty="0" err="1" smtClean="0"/>
              <a:t>učnih</a:t>
            </a:r>
            <a:r>
              <a:rPr lang="en-US" dirty="0" smtClean="0"/>
              <a:t> </a:t>
            </a:r>
            <a:r>
              <a:rPr lang="en-US" dirty="0" err="1" smtClean="0"/>
              <a:t>sekvenc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 smtClean="0"/>
              <a:t>koraki</a:t>
            </a:r>
            <a:r>
              <a:rPr lang="en-US" dirty="0" smtClean="0"/>
              <a:t> v </a:t>
            </a:r>
            <a:r>
              <a:rPr lang="en-US" dirty="0" err="1" smtClean="0"/>
              <a:t>programiranje</a:t>
            </a:r>
            <a:r>
              <a:rPr lang="en-US" dirty="0" smtClean="0"/>
              <a:t> – 1. </a:t>
            </a:r>
            <a:r>
              <a:rPr lang="en-US" dirty="0" err="1" smtClean="0"/>
              <a:t>poglavje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knjige</a:t>
            </a:r>
            <a:r>
              <a:rPr lang="en-US" dirty="0" smtClean="0"/>
              <a:t> </a:t>
            </a:r>
            <a:r>
              <a:rPr lang="en-US" dirty="0">
                <a:hlinkClick r:id="rId2"/>
              </a:rPr>
              <a:t>Head First Programming by Paul Barry, David </a:t>
            </a:r>
            <a:r>
              <a:rPr lang="en-US" dirty="0" smtClean="0">
                <a:hlinkClick r:id="rId2"/>
              </a:rPr>
              <a:t>Griffiths 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Tabele</a:t>
            </a:r>
            <a:r>
              <a:rPr lang="en-US" dirty="0" smtClean="0">
                <a:hlinkClick r:id="rId3"/>
              </a:rPr>
              <a:t> v Pythonu</a:t>
            </a:r>
            <a:endParaRPr lang="en-US" dirty="0">
              <a:hlinkClick r:id="rId4"/>
            </a:endParaRPr>
          </a:p>
          <a:p>
            <a:r>
              <a:rPr lang="en-US" dirty="0" err="1" smtClean="0">
                <a:hlinkClick r:id="rId5"/>
              </a:rPr>
              <a:t>BlockyTalky</a:t>
            </a:r>
            <a:r>
              <a:rPr lang="en-US" dirty="0" smtClean="0">
                <a:hlinkClick r:id="rId5"/>
              </a:rPr>
              <a:t> in Raspberry Pi</a:t>
            </a:r>
            <a:r>
              <a:rPr lang="en-US" dirty="0" smtClean="0"/>
              <a:t>  / </a:t>
            </a:r>
            <a:r>
              <a:rPr lang="en-US" dirty="0" smtClean="0">
                <a:hlinkClick r:id="rId6"/>
              </a:rPr>
              <a:t>https://www.playfulcomputation.group/blockytalky.html</a:t>
            </a:r>
            <a:endParaRPr lang="en-US" dirty="0" smtClean="0"/>
          </a:p>
          <a:p>
            <a:r>
              <a:rPr lang="en-US" dirty="0" err="1" smtClean="0">
                <a:hlinkClick r:id="rId7"/>
              </a:rPr>
              <a:t>Želvja</a:t>
            </a:r>
            <a:r>
              <a:rPr lang="en-US" dirty="0" smtClean="0">
                <a:hlinkClick r:id="rId7"/>
              </a:rPr>
              <a:t> </a:t>
            </a:r>
            <a:r>
              <a:rPr lang="en-US" dirty="0" err="1" smtClean="0">
                <a:hlinkClick r:id="rId7"/>
              </a:rPr>
              <a:t>grafika</a:t>
            </a:r>
            <a:r>
              <a:rPr lang="en-US" dirty="0" smtClean="0">
                <a:hlinkClick r:id="rId7"/>
              </a:rPr>
              <a:t>, Python in Raspberry Pi</a:t>
            </a:r>
            <a:endParaRPr lang="en-US" dirty="0" smtClean="0"/>
          </a:p>
          <a:p>
            <a:r>
              <a:rPr lang="sl-SI" dirty="0" err="1">
                <a:hlinkClick r:id="rId8"/>
              </a:rPr>
              <a:t>Code</a:t>
            </a:r>
            <a:r>
              <a:rPr lang="sl-SI" dirty="0">
                <a:hlinkClick r:id="rId8"/>
              </a:rPr>
              <a:t> </a:t>
            </a:r>
            <a:r>
              <a:rPr lang="sl-SI" dirty="0" err="1">
                <a:hlinkClick r:id="rId8"/>
              </a:rPr>
              <a:t>Your</a:t>
            </a:r>
            <a:r>
              <a:rPr lang="sl-SI" dirty="0">
                <a:hlinkClick r:id="rId8"/>
              </a:rPr>
              <a:t> </a:t>
            </a:r>
            <a:r>
              <a:rPr lang="sl-SI" dirty="0" err="1">
                <a:hlinkClick r:id="rId8"/>
              </a:rPr>
              <a:t>Toy</a:t>
            </a:r>
            <a:r>
              <a:rPr lang="sl-SI" dirty="0">
                <a:hlinkClick r:id="rId8"/>
              </a:rPr>
              <a:t> </a:t>
            </a:r>
            <a:r>
              <a:rPr lang="sl-SI" dirty="0" err="1">
                <a:hlinkClick r:id="rId8"/>
              </a:rPr>
              <a:t>Box</a:t>
            </a:r>
            <a:endParaRPr lang="sl-SI" dirty="0"/>
          </a:p>
          <a:p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278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Glejte tudi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8633" y="3266902"/>
            <a:ext cx="5561215" cy="707188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NAPOJ3-ZANIMIVA MESTA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799052"/>
      </p:ext>
    </p:extLst>
  </p:cSld>
  <p:clrMapOvr>
    <a:masterClrMapping/>
  </p:clrMapOvr>
</p:sld>
</file>

<file path=ppt/theme/theme1.xml><?xml version="1.0" encoding="utf-8"?>
<a:theme xmlns:a="http://schemas.openxmlformats.org/drawingml/2006/main" name="NAPOJ3_2018_SKUPNOST_V4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NAPOJ3_2018_SKUPNOST_V4</Template>
  <TotalTime>160</TotalTime>
  <Words>539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NAPOJ3_2018_SKUPNOST_V4</vt:lpstr>
      <vt:lpstr>Kaj izbrati</vt:lpstr>
      <vt:lpstr>Kaj</vt:lpstr>
      <vt:lpstr>Revija Hello World</vt:lpstr>
      <vt:lpstr>Blogi</vt:lpstr>
      <vt:lpstr>Članki</vt:lpstr>
      <vt:lpstr>Članki na izbiro</vt:lpstr>
      <vt:lpstr>Spletne strani</vt:lpstr>
      <vt:lpstr>Primeri učnih sekvenc</vt:lpstr>
      <vt:lpstr>Glejte tudi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Matija Lokar</dc:creator>
  <cp:lastModifiedBy>Matija Lokar</cp:lastModifiedBy>
  <cp:revision>15</cp:revision>
  <dcterms:created xsi:type="dcterms:W3CDTF">2018-08-11T07:17:20Z</dcterms:created>
  <dcterms:modified xsi:type="dcterms:W3CDTF">2018-08-21T11:12:25Z</dcterms:modified>
</cp:coreProperties>
</file>