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5" r:id="rId3"/>
    <p:sldId id="259" r:id="rId4"/>
    <p:sldId id="266" r:id="rId5"/>
    <p:sldId id="260" r:id="rId6"/>
    <p:sldId id="262" r:id="rId7"/>
    <p:sldId id="264" r:id="rId8"/>
    <p:sldId id="257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8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2022-23\projekti\Minut\NAK\PREJ-2023-02-09%20TU%20S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2022-23\projekti\Minut\NAK\PREJ-2023-02-09%20TU%20S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2022-23\projekti\Minut\NAK\PREJ-2023-02-09%20TU%20S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2022-23\projekti\Minut\NAK\PREJ-2023-02-09%20TU%20S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'PREJ-2023-02-09'!$O$66:$O$67</c:f>
              <c:strCache>
                <c:ptCount val="2"/>
                <c:pt idx="1">
                  <c:v>prej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'PREJ-2023-02-09'!$N$68:$N$71</c:f>
              <c:strCache>
                <c:ptCount val="4"/>
                <c:pt idx="0">
                  <c:v>se strinjam</c:v>
                </c:pt>
                <c:pt idx="1">
                  <c:v>se delno strinjam</c:v>
                </c:pt>
                <c:pt idx="2">
                  <c:v>se ne strinjam</c:v>
                </c:pt>
                <c:pt idx="3">
                  <c:v>se ne morem odločiti</c:v>
                </c:pt>
              </c:strCache>
            </c:strRef>
          </c:cat>
          <c:val>
            <c:numRef>
              <c:f>'PREJ-2023-02-09'!$O$68:$O$71</c:f>
              <c:numCache>
                <c:formatCode>General</c:formatCode>
                <c:ptCount val="4"/>
                <c:pt idx="0">
                  <c:v>8</c:v>
                </c:pt>
                <c:pt idx="1">
                  <c:v>12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55-40C3-9A24-A98A01427543}"/>
            </c:ext>
          </c:extLst>
        </c:ser>
        <c:ser>
          <c:idx val="1"/>
          <c:order val="1"/>
          <c:tx>
            <c:strRef>
              <c:f>'PREJ-2023-02-09'!$P$66:$P$67</c:f>
              <c:strCache>
                <c:ptCount val="2"/>
                <c:pt idx="1">
                  <c:v>potem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'PREJ-2023-02-09'!$N$68:$N$71</c:f>
              <c:strCache>
                <c:ptCount val="4"/>
                <c:pt idx="0">
                  <c:v>se strinjam</c:v>
                </c:pt>
                <c:pt idx="1">
                  <c:v>se delno strinjam</c:v>
                </c:pt>
                <c:pt idx="2">
                  <c:v>se ne strinjam</c:v>
                </c:pt>
                <c:pt idx="3">
                  <c:v>se ne morem odločiti</c:v>
                </c:pt>
              </c:strCache>
            </c:strRef>
          </c:cat>
          <c:val>
            <c:numRef>
              <c:f>'PREJ-2023-02-09'!$P$68:$P$71</c:f>
              <c:numCache>
                <c:formatCode>General</c:formatCode>
                <c:ptCount val="4"/>
                <c:pt idx="0">
                  <c:v>4</c:v>
                </c:pt>
                <c:pt idx="1">
                  <c:v>10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55-40C3-9A24-A98A01427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5353807"/>
        <c:axId val="1225354639"/>
      </c:barChart>
      <c:catAx>
        <c:axId val="12253538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 dirty="0">
                    <a:solidFill>
                      <a:schemeClr val="accent2">
                        <a:lumMod val="75000"/>
                      </a:schemeClr>
                    </a:solidFill>
                  </a:rPr>
                  <a:t>Računalništvo je težko</a:t>
                </a:r>
              </a:p>
            </c:rich>
          </c:tx>
          <c:layout>
            <c:manualLayout>
              <c:xMode val="edge"/>
              <c:yMode val="edge"/>
              <c:x val="0.31767406765621581"/>
              <c:y val="0.77917470016010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225354639"/>
        <c:crosses val="autoZero"/>
        <c:auto val="1"/>
        <c:lblAlgn val="ctr"/>
        <c:lblOffset val="100"/>
        <c:noMultiLvlLbl val="0"/>
      </c:catAx>
      <c:valAx>
        <c:axId val="122535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>
                    <a:solidFill>
                      <a:schemeClr val="accent2">
                        <a:lumMod val="75000"/>
                      </a:schemeClr>
                    </a:solidFill>
                  </a:rPr>
                  <a:t>št.</a:t>
                </a:r>
                <a:r>
                  <a:rPr lang="sl-SI" sz="1800" baseline="0">
                    <a:solidFill>
                      <a:schemeClr val="accent2">
                        <a:lumMod val="75000"/>
                      </a:schemeClr>
                    </a:solidFill>
                  </a:rPr>
                  <a:t> dijakov</a:t>
                </a:r>
                <a:endParaRPr lang="sl-SI" sz="1800">
                  <a:solidFill>
                    <a:schemeClr val="accent2">
                      <a:lumMod val="7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225353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60469609227489"/>
          <c:y val="7.9103174513506569E-2"/>
          <c:w val="0.76316819475344333"/>
          <c:h val="0.53691171102237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'PREJ-2023-02-09'!$AV$31</c:f>
              <c:strCache>
                <c:ptCount val="1"/>
                <c:pt idx="0">
                  <c:v>prej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'PREJ-2023-02-09'!$AU$32:$AU$35</c:f>
              <c:strCache>
                <c:ptCount val="4"/>
                <c:pt idx="0">
                  <c:v>da, čim večkrat</c:v>
                </c:pt>
                <c:pt idx="1">
                  <c:v>da, občasno</c:v>
                </c:pt>
                <c:pt idx="2">
                  <c:v>raje ne</c:v>
                </c:pt>
                <c:pt idx="3">
                  <c:v>nikakor ne</c:v>
                </c:pt>
              </c:strCache>
            </c:strRef>
          </c:cat>
          <c:val>
            <c:numRef>
              <c:f>'PREJ-2023-02-09'!$AV$32:$AV$35</c:f>
              <c:numCache>
                <c:formatCode>General</c:formatCode>
                <c:ptCount val="4"/>
                <c:pt idx="0">
                  <c:v>6</c:v>
                </c:pt>
                <c:pt idx="1">
                  <c:v>18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9-40E4-98BB-11ED8235AE82}"/>
            </c:ext>
          </c:extLst>
        </c:ser>
        <c:ser>
          <c:idx val="1"/>
          <c:order val="1"/>
          <c:tx>
            <c:strRef>
              <c:f>'PREJ-2023-02-09'!$AW$31</c:f>
              <c:strCache>
                <c:ptCount val="1"/>
                <c:pt idx="0">
                  <c:v>potem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'PREJ-2023-02-09'!$AU$32:$AU$35</c:f>
              <c:strCache>
                <c:ptCount val="4"/>
                <c:pt idx="0">
                  <c:v>da, čim večkrat</c:v>
                </c:pt>
                <c:pt idx="1">
                  <c:v>da, občasno</c:v>
                </c:pt>
                <c:pt idx="2">
                  <c:v>raje ne</c:v>
                </c:pt>
                <c:pt idx="3">
                  <c:v>nikakor ne</c:v>
                </c:pt>
              </c:strCache>
            </c:strRef>
          </c:cat>
          <c:val>
            <c:numRef>
              <c:f>'PREJ-2023-02-09'!$AW$32:$AW$35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99-40E4-98BB-11ED8235A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0008751"/>
        <c:axId val="1240017071"/>
      </c:barChart>
      <c:catAx>
        <c:axId val="12400087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 dirty="0">
                    <a:solidFill>
                      <a:schemeClr val="accent2">
                        <a:lumMod val="75000"/>
                      </a:schemeClr>
                    </a:solidFill>
                  </a:rPr>
                  <a:t>Bi ponovil?</a:t>
                </a:r>
              </a:p>
            </c:rich>
          </c:tx>
          <c:layout>
            <c:manualLayout>
              <c:xMode val="edge"/>
              <c:yMode val="edge"/>
              <c:x val="0.41394565297601554"/>
              <c:y val="0.779477131149443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240017071"/>
        <c:crosses val="autoZero"/>
        <c:auto val="1"/>
        <c:lblAlgn val="ctr"/>
        <c:lblOffset val="100"/>
        <c:noMultiLvlLbl val="0"/>
      </c:catAx>
      <c:valAx>
        <c:axId val="1240017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>
                    <a:solidFill>
                      <a:schemeClr val="accent2">
                        <a:lumMod val="75000"/>
                      </a:schemeClr>
                    </a:solidFill>
                  </a:rPr>
                  <a:t>št.</a:t>
                </a:r>
                <a:r>
                  <a:rPr lang="sl-SI" sz="1800" baseline="0">
                    <a:solidFill>
                      <a:schemeClr val="accent2">
                        <a:lumMod val="75000"/>
                      </a:schemeClr>
                    </a:solidFill>
                  </a:rPr>
                  <a:t> dijakov</a:t>
                </a:r>
                <a:endParaRPr lang="sl-SI" sz="1800">
                  <a:solidFill>
                    <a:schemeClr val="accent2">
                      <a:lumMod val="7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237381578115288E-2"/>
              <c:y val="0.306464977045845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240008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07397566773876"/>
          <c:y val="0.88475221420353245"/>
          <c:w val="0.36302961562594155"/>
          <c:h val="0.115247785796467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50236974746748"/>
          <c:y val="7.0395609310453022E-2"/>
          <c:w val="0.78401989079388268"/>
          <c:h val="0.57670306505771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'PREJ-2023-02-09'!$K$32</c:f>
              <c:strCache>
                <c:ptCount val="1"/>
                <c:pt idx="0">
                  <c:v>prej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'PREJ-2023-02-09'!$J$33:$J$36</c:f>
              <c:strCache>
                <c:ptCount val="4"/>
                <c:pt idx="0">
                  <c:v>se strinjam</c:v>
                </c:pt>
                <c:pt idx="1">
                  <c:v>se delno strinjam</c:v>
                </c:pt>
                <c:pt idx="2">
                  <c:v>se ne strinjam</c:v>
                </c:pt>
                <c:pt idx="3">
                  <c:v>se ne morem odločiti</c:v>
                </c:pt>
              </c:strCache>
            </c:strRef>
          </c:cat>
          <c:val>
            <c:numRef>
              <c:f>'PREJ-2023-02-09'!$K$33:$K$36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83-472F-A629-EEE2976B5377}"/>
            </c:ext>
          </c:extLst>
        </c:ser>
        <c:ser>
          <c:idx val="1"/>
          <c:order val="1"/>
          <c:tx>
            <c:strRef>
              <c:f>'PREJ-2023-02-09'!$L$32</c:f>
              <c:strCache>
                <c:ptCount val="1"/>
                <c:pt idx="0">
                  <c:v>potem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'PREJ-2023-02-09'!$J$33:$J$36</c:f>
              <c:strCache>
                <c:ptCount val="4"/>
                <c:pt idx="0">
                  <c:v>se strinjam</c:v>
                </c:pt>
                <c:pt idx="1">
                  <c:v>se delno strinjam</c:v>
                </c:pt>
                <c:pt idx="2">
                  <c:v>se ne strinjam</c:v>
                </c:pt>
                <c:pt idx="3">
                  <c:v>se ne morem odločiti</c:v>
                </c:pt>
              </c:strCache>
            </c:strRef>
          </c:cat>
          <c:val>
            <c:numRef>
              <c:f>'PREJ-2023-02-09'!$L$33:$L$36</c:f>
              <c:numCache>
                <c:formatCode>General</c:formatCode>
                <c:ptCount val="4"/>
                <c:pt idx="0">
                  <c:v>6</c:v>
                </c:pt>
                <c:pt idx="1">
                  <c:v>13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83-472F-A629-EEE2976B5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9503311"/>
        <c:axId val="1119503727"/>
      </c:barChart>
      <c:catAx>
        <c:axId val="1119503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 dirty="0">
                    <a:solidFill>
                      <a:schemeClr val="accent2">
                        <a:lumMod val="75000"/>
                      </a:schemeClr>
                    </a:solidFill>
                  </a:rPr>
                  <a:t>Rad programiram</a:t>
                </a:r>
              </a:p>
            </c:rich>
          </c:tx>
          <c:layout>
            <c:manualLayout>
              <c:xMode val="edge"/>
              <c:yMode val="edge"/>
              <c:x val="0.35398890163173169"/>
              <c:y val="0.774308710824346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119503727"/>
        <c:crosses val="autoZero"/>
        <c:auto val="1"/>
        <c:lblAlgn val="ctr"/>
        <c:lblOffset val="100"/>
        <c:noMultiLvlLbl val="0"/>
      </c:catAx>
      <c:valAx>
        <c:axId val="111950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>
                    <a:solidFill>
                      <a:schemeClr val="accent2">
                        <a:lumMod val="75000"/>
                      </a:schemeClr>
                    </a:solidFill>
                  </a:rPr>
                  <a:t>št.</a:t>
                </a:r>
                <a:r>
                  <a:rPr lang="sl-SI" sz="1800" baseline="0">
                    <a:solidFill>
                      <a:schemeClr val="accent2">
                        <a:lumMod val="75000"/>
                      </a:schemeClr>
                    </a:solidFill>
                  </a:rPr>
                  <a:t> dijakov</a:t>
                </a:r>
                <a:endParaRPr lang="sl-SI" sz="1800">
                  <a:solidFill>
                    <a:schemeClr val="accent2">
                      <a:lumMod val="7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8513621921563694E-2"/>
              <c:y val="0.2991087824484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119503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49312847207548"/>
          <c:y val="0.89611638099549373"/>
          <c:w val="0.49549984845854916"/>
          <c:h val="7.252595312337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0"/>
            <a:lumOff val="100000"/>
          </a:schemeClr>
        </a:gs>
        <a:gs pos="35000">
          <a:schemeClr val="accent4">
            <a:lumMod val="0"/>
            <a:lumOff val="100000"/>
          </a:schemeClr>
        </a:gs>
        <a:gs pos="100000">
          <a:schemeClr val="accent4">
            <a:lumMod val="100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'PREJ-2023-02-09'!$O$33</c:f>
              <c:strCache>
                <c:ptCount val="1"/>
                <c:pt idx="0">
                  <c:v>prej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'PREJ-2023-02-09'!$N$34:$N$36</c:f>
              <c:strCache>
                <c:ptCount val="3"/>
                <c:pt idx="0">
                  <c:v>da</c:v>
                </c:pt>
                <c:pt idx="1">
                  <c:v>delno</c:v>
                </c:pt>
                <c:pt idx="2">
                  <c:v>ne</c:v>
                </c:pt>
              </c:strCache>
            </c:strRef>
          </c:cat>
          <c:val>
            <c:numRef>
              <c:f>'PREJ-2023-02-09'!$O$34:$O$36</c:f>
              <c:numCache>
                <c:formatCode>General</c:formatCode>
                <c:ptCount val="3"/>
                <c:pt idx="0">
                  <c:v>10</c:v>
                </c:pt>
                <c:pt idx="1">
                  <c:v>14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17-461F-83AF-C1381FDCE878}"/>
            </c:ext>
          </c:extLst>
        </c:ser>
        <c:ser>
          <c:idx val="1"/>
          <c:order val="1"/>
          <c:tx>
            <c:strRef>
              <c:f>'PREJ-2023-02-09'!$P$33</c:f>
              <c:strCache>
                <c:ptCount val="1"/>
                <c:pt idx="0">
                  <c:v>potem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'PREJ-2023-02-09'!$N$34:$N$36</c:f>
              <c:strCache>
                <c:ptCount val="3"/>
                <c:pt idx="0">
                  <c:v>da</c:v>
                </c:pt>
                <c:pt idx="1">
                  <c:v>delno</c:v>
                </c:pt>
                <c:pt idx="2">
                  <c:v>ne</c:v>
                </c:pt>
              </c:strCache>
            </c:strRef>
          </c:cat>
          <c:val>
            <c:numRef>
              <c:f>'PREJ-2023-02-09'!$P$34:$P$36</c:f>
              <c:numCache>
                <c:formatCode>General</c:formatCode>
                <c:ptCount val="3"/>
                <c:pt idx="0">
                  <c:v>12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17-461F-83AF-C1381FDCE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5380335"/>
        <c:axId val="455401935"/>
      </c:barChart>
      <c:catAx>
        <c:axId val="455380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 dirty="0">
                    <a:solidFill>
                      <a:schemeClr val="accent2">
                        <a:lumMod val="75000"/>
                      </a:schemeClr>
                    </a:solidFill>
                  </a:rPr>
                  <a:t>Fizika me zanima</a:t>
                </a:r>
              </a:p>
            </c:rich>
          </c:tx>
          <c:layout>
            <c:manualLayout>
              <c:xMode val="edge"/>
              <c:yMode val="edge"/>
              <c:x val="0.39468070672066846"/>
              <c:y val="0.706935058446860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55401935"/>
        <c:crosses val="autoZero"/>
        <c:auto val="1"/>
        <c:lblAlgn val="ctr"/>
        <c:lblOffset val="100"/>
        <c:noMultiLvlLbl val="0"/>
      </c:catAx>
      <c:valAx>
        <c:axId val="455401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 dirty="0">
                    <a:solidFill>
                      <a:schemeClr val="accent2">
                        <a:lumMod val="75000"/>
                      </a:schemeClr>
                    </a:solidFill>
                  </a:rPr>
                  <a:t>št. dijakov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55380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95574244631431"/>
          <c:y val="0.8320770794834329"/>
          <c:w val="0.47634060304308962"/>
          <c:h val="7.28083958382691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C6FD7D50-4061-4AB8-8BB8-948B82F7DA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A717CC28-C0E1-4A03-8624-27A85548A1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E885E-8702-4C99-8190-705B8ECE061E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AF8994E-B8D1-4C7E-9449-04C47B2A08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F4E432F-F206-4C4F-991A-914FD7F963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1B58F-1ED6-4F74-B6EC-1723935E4A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9528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8840-CCE0-4DE7-8F3D-F51FBF1CDCD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52FE6-EBD6-440E-9507-8223D60438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843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52FE6-EBD6-440E-9507-8223D604380B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204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417861-EAA6-46CA-9FFB-A60D85DD6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92FD85-4890-45C1-B097-5E3E02098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7A4394F-DE3B-47B8-8EB9-F9117FC9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AB0F4BD-B9C4-46A0-99CC-B1C816EE3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7C266AB-84EA-4F5F-A60E-EE52D0F4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842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8997CB-5530-4D85-B13E-68D95D5AE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166A1CE-6783-4C8C-9EB4-09BC0E092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07AE7F1-6E45-4C17-8784-540E8068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D1E8237-A758-4D5A-B68E-00ED2277C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E99DAEF-47BB-4765-9CE7-3AB590EC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8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46D8C4C-3B6D-4705-B72A-EF2F6F29A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E57D857-C89F-4418-9AD1-13EA2A8CB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F2D8B74-A121-477D-B8B4-F8BE33BA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5710E5A-1FF6-4136-AE66-7829A3D7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731A98B-65FB-42F5-93A2-8490EED9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60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CC1431-8D7A-479F-9BCB-5BEEDED6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15C09C3-7942-4B6B-9729-AC0BEC5AB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5545283-124D-4215-B0D2-5DFCF4524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3A9F4E9-CEAD-42E5-9D99-780DA26A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CD2AB64-B52E-4915-B3C1-164905D0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61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5AE068-2A41-4ED7-AAE8-1FB9D9FB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16FBC03-74CA-4DCC-9B8C-F7EC0EA44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A10C89A-C21B-49F6-AD06-F7350246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06C7968-4B9B-4CC7-B4C7-988142AA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8EF4472-74E0-4935-B1AB-CA175724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87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3AF3AB-B1A8-4C19-9C68-9D08457A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0" y="365126"/>
            <a:ext cx="5334000" cy="1131166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6D7A13-F1A7-4644-8E01-846BF0D81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A67A3A3-0662-42DD-8A0C-999DEC417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A165013-8B95-4BA7-80CE-0DAB354E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6A98841-D2A1-4A5F-8F5A-B2D0AFEC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98E4141-3EE2-46F0-BC30-73EBAA89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60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26A4D8-A041-4BDB-9938-384874D1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036" y="365125"/>
            <a:ext cx="9009351" cy="1325563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81FF253-DBE2-48F9-BE42-10BA4068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22BADD6-BE22-484A-9B12-4C74ADE93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F132FED-7E47-47A5-A508-338DEDE91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BF292D0-B9AE-4A1A-8592-B073A4F73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2DF1AA09-3BA4-498D-8571-D15EC3FE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2CBDF18-43AB-478F-BEBE-72C1C3F7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DCF7B56A-E5D7-45D1-9E22-CDB177840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05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EB1AA7-66AF-471A-8851-B367A6D4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D04A0E6-4B9B-40EF-B04E-0B492FAB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B14B260-C838-4F7F-901A-5157F5E3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A52B1D2-BE6F-4FBB-AEF9-928B215A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5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85B26A1-4A98-47C3-9E9B-1E19D87A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5D020D1-6552-4450-9F4F-0D2949B5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55BEAF9-B458-4950-BEC6-2AA4F77D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15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F03911-22BD-422A-AC1B-BCE4A3AD7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836" y="457200"/>
            <a:ext cx="514537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B24603B-4F3E-49C2-8C91-A94A56C02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785EC9C-5B10-454A-A7D8-C6AE1E76B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1742F14-4199-4FAD-A30F-746DA936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28AD268-B342-4CA4-AF0D-416A5CF0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07215AF-2B64-4742-8DC2-7D8E9119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6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AB4866-58C3-4017-ABC8-9308F8B9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6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1B953757-3173-433E-9850-A70B53658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F18B8C4-A7C1-4FAE-9F17-E2AD124F5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729A74-8D4C-49C2-9C78-2A1DBB1F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3E92A-90F6-4D01-90E8-1F2AD9D4DA14}" type="datetimeFigureOut">
              <a:rPr lang="sl-SI" smtClean="0"/>
              <a:t>15. 08. 2023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2995614-6D6D-4D47-9708-EF0D876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89E0A22-2ED3-4E1A-89A8-41534F95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15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 l="-20000" t="-5000" r="38000" b="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22D633A-3E69-4B6F-BC76-85FD4D92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799" cy="1001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0C2E00E-80EF-47B1-8E9B-C776C155F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2003CBF-A7D0-453F-8A13-308FB669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3E2D5-154C-406D-A9B0-29933226A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010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napoj@404.si" TargetMode="Externa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D0207185-6A87-443E-9891-D43504E595D2}"/>
              </a:ext>
            </a:extLst>
          </p:cNvPr>
          <p:cNvSpPr/>
          <p:nvPr/>
        </p:nvSpPr>
        <p:spPr>
          <a:xfrm>
            <a:off x="-1" y="5599471"/>
            <a:ext cx="12192001" cy="1258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6BE5BE-C410-4FBD-998A-6487EB649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826" y="1810621"/>
            <a:ext cx="9144000" cy="2387600"/>
          </a:xfrm>
        </p:spPr>
        <p:txBody>
          <a:bodyPr/>
          <a:lstStyle/>
          <a:p>
            <a:r>
              <a:rPr lang="sl-SI" dirty="0"/>
              <a:t>Fizično računalništvo</a:t>
            </a:r>
            <a:br>
              <a:rPr lang="sl-SI" dirty="0"/>
            </a:br>
            <a:r>
              <a:rPr lang="sl-SI" dirty="0"/>
              <a:t>pri pouku fizike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2F9F744-261F-4251-8EA7-EB0BC136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6019"/>
            <a:ext cx="9144000" cy="823452"/>
          </a:xfrm>
        </p:spPr>
        <p:txBody>
          <a:bodyPr>
            <a:normAutofit lnSpcReduction="10000"/>
          </a:bodyPr>
          <a:lstStyle/>
          <a:p>
            <a:r>
              <a:rPr lang="sl-SI" dirty="0"/>
              <a:t>Roman Bobnarič, prof.</a:t>
            </a:r>
          </a:p>
          <a:p>
            <a:r>
              <a:rPr lang="sl-SI" dirty="0"/>
              <a:t>Lenka Keček Vaupotič, univ. dipl. inž.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55CC3A0-E162-40E7-8D5C-9BF3B87BE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76" y="5704565"/>
            <a:ext cx="10106736" cy="113390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CB0C6D6-E211-42A2-BE7F-19A8D086B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89" y="4405456"/>
            <a:ext cx="2527874" cy="98753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31F5D16-2031-4027-85CC-D9687DD60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132810" cy="212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B9C9FB-FBE2-4616-8C29-ACF01E32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745" y="365125"/>
            <a:ext cx="6025053" cy="906627"/>
          </a:xfrm>
        </p:spPr>
        <p:txBody>
          <a:bodyPr/>
          <a:lstStyle/>
          <a:p>
            <a:r>
              <a:rPr lang="sl-SI" dirty="0"/>
              <a:t>Zanimivost za pritegniti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98FEAC-1017-4607-B8E2-03EF8F158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290"/>
            <a:ext cx="2784598" cy="1892710"/>
          </a:xfrm>
          <a:prstGeom prst="rect">
            <a:avLst/>
          </a:prstGeom>
        </p:spPr>
      </p:pic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FAD1B3B7-B88C-4119-A5D0-21223ED93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7" y="2895318"/>
            <a:ext cx="3033208" cy="1706179"/>
          </a:xfrm>
          <a:prstGeom prst="rect">
            <a:avLst/>
          </a:prstGeom>
        </p:spPr>
      </p:pic>
      <p:sp>
        <p:nvSpPr>
          <p:cNvPr id="8" name="Označba mesta vsebine 4">
            <a:extLst>
              <a:ext uri="{FF2B5EF4-FFF2-40B4-BE49-F238E27FC236}">
                <a16:creationId xmlns:a16="http://schemas.microsoft.com/office/drawing/2014/main" id="{6DAE6232-9AD7-421E-904E-7A0D381F7173}"/>
              </a:ext>
            </a:extLst>
          </p:cNvPr>
          <p:cNvSpPr txBox="1">
            <a:spLocks/>
          </p:cNvSpPr>
          <p:nvPr/>
        </p:nvSpPr>
        <p:spPr>
          <a:xfrm>
            <a:off x="3231620" y="2869406"/>
            <a:ext cx="4247535" cy="362346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Senzorji:</a:t>
            </a:r>
          </a:p>
          <a:p>
            <a:r>
              <a:rPr lang="sl-SI" dirty="0"/>
              <a:t>temperatura</a:t>
            </a:r>
          </a:p>
          <a:p>
            <a:r>
              <a:rPr lang="sl-SI" dirty="0"/>
              <a:t>magnetno polje</a:t>
            </a:r>
          </a:p>
          <a:p>
            <a:r>
              <a:rPr lang="sl-SI" dirty="0"/>
              <a:t>pospešek</a:t>
            </a:r>
          </a:p>
          <a:p>
            <a:r>
              <a:rPr lang="sl-SI" dirty="0" err="1"/>
              <a:t>bluetooth</a:t>
            </a:r>
            <a:r>
              <a:rPr lang="sl-SI" dirty="0"/>
              <a:t> + radio</a:t>
            </a:r>
          </a:p>
          <a:p>
            <a:r>
              <a:rPr lang="sl-SI" dirty="0"/>
              <a:t>PIN priključki (analogni, digitalni senzorji)</a:t>
            </a:r>
          </a:p>
          <a:p>
            <a:r>
              <a:rPr lang="sl-SI" dirty="0"/>
              <a:t>gumbi</a:t>
            </a:r>
          </a:p>
          <a:p>
            <a:r>
              <a:rPr lang="sl-SI" dirty="0"/>
              <a:t>LED – zaslon + svetlobni senzor</a:t>
            </a:r>
          </a:p>
          <a:p>
            <a:r>
              <a:rPr lang="sl-SI" dirty="0"/>
              <a:t>zvok (mikrofon, zvočnik) **</a:t>
            </a:r>
          </a:p>
          <a:p>
            <a:r>
              <a:rPr lang="sl-SI" dirty="0"/>
              <a:t>dodatki ...</a:t>
            </a:r>
          </a:p>
        </p:txBody>
      </p:sp>
      <p:pic>
        <p:nvPicPr>
          <p:cNvPr id="10" name="IMG_7862">
            <a:hlinkClick r:id="" action="ppaction://media"/>
            <a:extLst>
              <a:ext uri="{FF2B5EF4-FFF2-40B4-BE49-F238E27FC236}">
                <a16:creationId xmlns:a16="http://schemas.microsoft.com/office/drawing/2014/main" id="{F5781844-20C6-4321-BC53-22145314DA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24" end="2693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167" y="1271752"/>
            <a:ext cx="5516631" cy="310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9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B9C9FB-FBE2-4616-8C29-ACF01E32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746" y="365125"/>
            <a:ext cx="6025054" cy="980199"/>
          </a:xfrm>
        </p:spPr>
        <p:txBody>
          <a:bodyPr/>
          <a:lstStyle/>
          <a:p>
            <a:pPr algn="ctr"/>
            <a:r>
              <a:rPr lang="sl-SI" dirty="0"/>
              <a:t>Kako in kaj smo počeli?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98FEAC-1017-4607-B8E2-03EF8F15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290"/>
            <a:ext cx="2784598" cy="1892710"/>
          </a:xfrm>
          <a:prstGeom prst="rect">
            <a:avLst/>
          </a:prstGeom>
        </p:spPr>
      </p:pic>
      <p:pic>
        <p:nvPicPr>
          <p:cNvPr id="5" name="Označba mesta vsebine 4" descr="Slika, ki vsebuje besede besedilo, elektronika, zaprt prostor, računalnik&#10;&#10;Opis je samodejno ustvarjen">
            <a:extLst>
              <a:ext uri="{FF2B5EF4-FFF2-40B4-BE49-F238E27FC236}">
                <a16:creationId xmlns:a16="http://schemas.microsoft.com/office/drawing/2014/main" id="{6D0C70C8-946E-48CE-AEF4-8BEBCC6F0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17" y="2718448"/>
            <a:ext cx="2610196" cy="3478876"/>
          </a:xfrm>
          <a:prstGeom prst="rect">
            <a:avLst/>
          </a:prstGeom>
        </p:spPr>
      </p:pic>
      <p:pic>
        <p:nvPicPr>
          <p:cNvPr id="7" name="Označba mesta vsebine 4" descr="Slika, ki vsebuje besede besedilo, oseba, zaprt prostor, skupina&#10;&#10;Opis je samodejno ustvarjen">
            <a:extLst>
              <a:ext uri="{FF2B5EF4-FFF2-40B4-BE49-F238E27FC236}">
                <a16:creationId xmlns:a16="http://schemas.microsoft.com/office/drawing/2014/main" id="{4165524E-2AB3-4A76-8D90-7BAAA4D32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"/>
          <a:stretch/>
        </p:blipFill>
        <p:spPr>
          <a:xfrm>
            <a:off x="2381998" y="2714139"/>
            <a:ext cx="4554448" cy="34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E230C5-39F4-4746-9F4D-3EF1EA22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Rezultati dela</a:t>
            </a:r>
          </a:p>
        </p:txBody>
      </p:sp>
      <p:pic>
        <p:nvPicPr>
          <p:cNvPr id="3" name="IMG_0346">
            <a:hlinkClick r:id="" action="ppaction://media"/>
            <a:extLst>
              <a:ext uri="{FF2B5EF4-FFF2-40B4-BE49-F238E27FC236}">
                <a16:creationId xmlns:a16="http://schemas.microsoft.com/office/drawing/2014/main" id="{4ACD0E7B-0473-4F1C-A4DB-B50375F093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4" end="264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2782527"/>
            <a:ext cx="5310554" cy="2987187"/>
          </a:xfrm>
          <a:prstGeom prst="rect">
            <a:avLst/>
          </a:prstGeom>
        </p:spPr>
      </p:pic>
      <p:pic>
        <p:nvPicPr>
          <p:cNvPr id="8" name="IMG_0353">
            <a:hlinkClick r:id="" action="ppaction://media"/>
            <a:extLst>
              <a:ext uri="{FF2B5EF4-FFF2-40B4-BE49-F238E27FC236}">
                <a16:creationId xmlns:a16="http://schemas.microsoft.com/office/drawing/2014/main" id="{DD1144DA-34BF-49C3-8F00-AD5A97D4DBC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3">
                  <p14:trim end="45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009" y="2782528"/>
            <a:ext cx="5310555" cy="298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B9C9FB-FBE2-4616-8C29-ACF01E32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508" y="378374"/>
            <a:ext cx="5930461" cy="1027906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Programiranje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98FEAC-1017-4607-B8E2-03EF8F15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290"/>
            <a:ext cx="2784598" cy="189271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D67DEE6-633B-4EA2-88EE-6F5B7F0D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957" y="3317018"/>
            <a:ext cx="4851412" cy="291663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E312813-82B0-4581-9461-129FE3CA9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732" y="3317017"/>
            <a:ext cx="3963237" cy="291663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567173E-DD13-4448-A816-93AB68741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957" y="296741"/>
            <a:ext cx="2888225" cy="29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7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B9C9FB-FBE2-4616-8C29-ACF01E32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256" y="365126"/>
            <a:ext cx="6014544" cy="948668"/>
          </a:xfrm>
        </p:spPr>
        <p:txBody>
          <a:bodyPr/>
          <a:lstStyle/>
          <a:p>
            <a:pPr algn="ctr"/>
            <a:r>
              <a:rPr lang="sl-SI" dirty="0"/>
              <a:t>Ankete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98FEAC-1017-4607-B8E2-03EF8F15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290"/>
            <a:ext cx="2784598" cy="1892710"/>
          </a:xfrm>
          <a:prstGeom prst="rect">
            <a:avLst/>
          </a:prstGeom>
        </p:spPr>
      </p:pic>
      <p:graphicFrame>
        <p:nvGraphicFramePr>
          <p:cNvPr id="5" name="Označba mesta vsebine 4">
            <a:extLst>
              <a:ext uri="{FF2B5EF4-FFF2-40B4-BE49-F238E27FC236}">
                <a16:creationId xmlns:a16="http://schemas.microsoft.com/office/drawing/2014/main" id="{95770BAA-FCDC-464C-AF37-2079EF9B5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940902"/>
              </p:ext>
            </p:extLst>
          </p:nvPr>
        </p:nvGraphicFramePr>
        <p:xfrm>
          <a:off x="2007475" y="1012027"/>
          <a:ext cx="4761579" cy="256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Označba mesta vsebine 6">
            <a:extLst>
              <a:ext uri="{FF2B5EF4-FFF2-40B4-BE49-F238E27FC236}">
                <a16:creationId xmlns:a16="http://schemas.microsoft.com/office/drawing/2014/main" id="{14CC59E7-DFB8-406A-9278-1A56C84373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174754"/>
              </p:ext>
            </p:extLst>
          </p:nvPr>
        </p:nvGraphicFramePr>
        <p:xfrm>
          <a:off x="6943556" y="1012027"/>
          <a:ext cx="4895089" cy="256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Označba mesta vsebine 8">
            <a:extLst>
              <a:ext uri="{FF2B5EF4-FFF2-40B4-BE49-F238E27FC236}">
                <a16:creationId xmlns:a16="http://schemas.microsoft.com/office/drawing/2014/main" id="{03B7881A-3E73-42AB-A70E-B658780926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073617"/>
              </p:ext>
            </p:extLst>
          </p:nvPr>
        </p:nvGraphicFramePr>
        <p:xfrm>
          <a:off x="2007475" y="3714652"/>
          <a:ext cx="4761580" cy="288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Označba mesta vsebine 4">
            <a:extLst>
              <a:ext uri="{FF2B5EF4-FFF2-40B4-BE49-F238E27FC236}">
                <a16:creationId xmlns:a16="http://schemas.microsoft.com/office/drawing/2014/main" id="{BA6C88FE-8324-4063-9AAA-F23A451E88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120223"/>
              </p:ext>
            </p:extLst>
          </p:nvPr>
        </p:nvGraphicFramePr>
        <p:xfrm>
          <a:off x="6943557" y="3714653"/>
          <a:ext cx="4895089" cy="288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Pravokotnik 2">
            <a:extLst>
              <a:ext uri="{FF2B5EF4-FFF2-40B4-BE49-F238E27FC236}">
                <a16:creationId xmlns:a16="http://schemas.microsoft.com/office/drawing/2014/main" id="{312A295A-8225-4B4E-AEFF-726D80DEFBB4}"/>
              </a:ext>
            </a:extLst>
          </p:cNvPr>
          <p:cNvSpPr/>
          <p:nvPr/>
        </p:nvSpPr>
        <p:spPr>
          <a:xfrm>
            <a:off x="5254190" y="2424652"/>
            <a:ext cx="352233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RAJE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BI VEČ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NI TEŽKO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 ZANIMA</a:t>
            </a:r>
          </a:p>
        </p:txBody>
      </p:sp>
    </p:spTree>
    <p:extLst>
      <p:ext uri="{BB962C8B-B14F-4D97-AF65-F5344CB8AC3E}">
        <p14:creationId xmlns:p14="http://schemas.microsoft.com/office/powerpoint/2010/main" val="1716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  <p:bldGraphic spid="8" grpId="0">
        <p:bldAsOne/>
      </p:bldGraphic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B9C9FB-FBE2-4616-8C29-ACF01E32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255" y="365125"/>
            <a:ext cx="6014544" cy="906627"/>
          </a:xfrm>
        </p:spPr>
        <p:txBody>
          <a:bodyPr/>
          <a:lstStyle/>
          <a:p>
            <a:pPr algn="ctr"/>
            <a:r>
              <a:rPr lang="sl-SI" dirty="0"/>
              <a:t>…. mi bi še več 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98FEAC-1017-4607-B8E2-03EF8F15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290"/>
            <a:ext cx="2784598" cy="1892710"/>
          </a:xfrm>
          <a:prstGeom prst="rect">
            <a:avLst/>
          </a:prstGeom>
        </p:spPr>
      </p:pic>
      <p:pic>
        <p:nvPicPr>
          <p:cNvPr id="5" name="Označba mesta vsebine 4" descr="Slika, ki vsebuje besede besedilo, zaprt prostor, oseba, ljudje&#10;&#10;Opis je samodejno ustvarjen">
            <a:extLst>
              <a:ext uri="{FF2B5EF4-FFF2-40B4-BE49-F238E27FC236}">
                <a16:creationId xmlns:a16="http://schemas.microsoft.com/office/drawing/2014/main" id="{6260FE33-0CCD-4734-AD83-4B447112C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"/>
          <a:stretch/>
        </p:blipFill>
        <p:spPr>
          <a:xfrm>
            <a:off x="6448690" y="2052424"/>
            <a:ext cx="5297749" cy="4054086"/>
          </a:xfrm>
          <a:prstGeom prst="rect">
            <a:avLst/>
          </a:prstGeom>
        </p:spPr>
      </p:pic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F44AB170-C125-4BAB-868D-825A682C4985}"/>
              </a:ext>
            </a:extLst>
          </p:cNvPr>
          <p:cNvSpPr txBox="1">
            <a:spLocks/>
          </p:cNvSpPr>
          <p:nvPr/>
        </p:nvSpPr>
        <p:spPr>
          <a:xfrm>
            <a:off x="319435" y="2967402"/>
            <a:ext cx="5856420" cy="199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32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„Znanost je močna,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32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a je močnejša,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32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ko jo združimo s kreativnostjo.“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B9C9FB-FBE2-4616-8C29-ACF01E32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745" y="365125"/>
            <a:ext cx="6025053" cy="906627"/>
          </a:xfrm>
        </p:spPr>
        <p:txBody>
          <a:bodyPr>
            <a:normAutofit fontScale="90000"/>
          </a:bodyPr>
          <a:lstStyle/>
          <a:p>
            <a:r>
              <a:rPr lang="sl-SI" dirty="0"/>
              <a:t>Lahko se pridružiš projektu MINUT- NAPOJ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98FEAC-1017-4607-B8E2-03EF8F15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82" y="4048848"/>
            <a:ext cx="4239002" cy="2881278"/>
          </a:xfrm>
          <a:prstGeom prst="rect">
            <a:avLst/>
          </a:prstGeom>
        </p:spPr>
      </p:pic>
      <p:pic>
        <p:nvPicPr>
          <p:cNvPr id="5" name="Označba mesta vsebine 4" descr="Slika, ki vsebuje besede oseba, skupina, poziranje, na prostem&#10;&#10;Opis je samodejno ustvarjen">
            <a:extLst>
              <a:ext uri="{FF2B5EF4-FFF2-40B4-BE49-F238E27FC236}">
                <a16:creationId xmlns:a16="http://schemas.microsoft.com/office/drawing/2014/main" id="{86A2DEAF-BCA4-44CE-9FFC-B5C9CD16E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35" y="2605548"/>
            <a:ext cx="3905486" cy="2514607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19EA71C-1432-4CA5-A9FF-74DA16B5EA90}"/>
              </a:ext>
            </a:extLst>
          </p:cNvPr>
          <p:cNvSpPr txBox="1"/>
          <p:nvPr/>
        </p:nvSpPr>
        <p:spPr>
          <a:xfrm>
            <a:off x="3218186" y="5120155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Ekipa MINUT-Napoj, 2022/23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4003A1A-E3E7-4892-A4EB-274CCD10E5DE}"/>
              </a:ext>
            </a:extLst>
          </p:cNvPr>
          <p:cNvSpPr txBox="1"/>
          <p:nvPr/>
        </p:nvSpPr>
        <p:spPr>
          <a:xfrm>
            <a:off x="7736109" y="5120155"/>
            <a:ext cx="293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Ekipa MINUT-Napoj, 2023/24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121B073-C9E8-4CBE-BA04-28BB577C5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72" y="2605548"/>
            <a:ext cx="4000708" cy="2519520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E9EE0E4-4B52-4E72-9945-E26C21CB7FF4}"/>
              </a:ext>
            </a:extLst>
          </p:cNvPr>
          <p:cNvSpPr txBox="1"/>
          <p:nvPr/>
        </p:nvSpPr>
        <p:spPr>
          <a:xfrm>
            <a:off x="5514259" y="5701975"/>
            <a:ext cx="4687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600" dirty="0"/>
              <a:t>Piši na: </a:t>
            </a:r>
            <a:r>
              <a:rPr lang="en-US" sz="3600" dirty="0">
                <a:hlinkClick r:id="rId5"/>
              </a:rPr>
              <a:t>napoj@404.si</a:t>
            </a:r>
            <a:r>
              <a:rPr lang="en-US" sz="3600" dirty="0"/>
              <a:t> 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55948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143</Words>
  <Application>Microsoft Office PowerPoint</Application>
  <PresentationFormat>Širokozaslonsko</PresentationFormat>
  <Paragraphs>39</Paragraphs>
  <Slides>8</Slides>
  <Notes>1</Notes>
  <HiddenSlides>0</HiddenSlides>
  <MMClips>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Fizično računalništvo pri pouku fizike</vt:lpstr>
      <vt:lpstr>Zanimivost za pritegniti</vt:lpstr>
      <vt:lpstr>Kako in kaj smo počeli?</vt:lpstr>
      <vt:lpstr>Rezultati dela</vt:lpstr>
      <vt:lpstr>Programiranje</vt:lpstr>
      <vt:lpstr>Ankete</vt:lpstr>
      <vt:lpstr>…. mi bi še več …</vt:lpstr>
      <vt:lpstr>Lahko se pridružiš projektu MINUT- NAPOJ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Fizično računalništvo pri pouku fizike</dc:title>
  <dc:creator>Roman Bobnaric</dc:creator>
  <cp:lastModifiedBy>Roman Bobnaric</cp:lastModifiedBy>
  <cp:revision>31</cp:revision>
  <dcterms:created xsi:type="dcterms:W3CDTF">2023-05-15T22:09:35Z</dcterms:created>
  <dcterms:modified xsi:type="dcterms:W3CDTF">2023-08-15T19:26:05Z</dcterms:modified>
</cp:coreProperties>
</file>