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80" r:id="rId4"/>
    <p:sldId id="281" r:id="rId5"/>
    <p:sldId id="284" r:id="rId6"/>
    <p:sldId id="282" r:id="rId7"/>
    <p:sldId id="286" r:id="rId8"/>
    <p:sldId id="287" r:id="rId9"/>
    <p:sldId id="290" r:id="rId10"/>
    <p:sldId id="288" r:id="rId11"/>
    <p:sldId id="289" r:id="rId12"/>
    <p:sldId id="292" r:id="rId13"/>
    <p:sldId id="291" r:id="rId14"/>
    <p:sldId id="28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635FD-7B52-EA40-8B13-EB21BBE8287C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F66A4D-BE5F-2246-8D84-19481E6D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2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AFC6C-40A1-C149-B2B2-34C1374A9662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4FADB4-0650-864E-A638-9CC80BC5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4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2C60ABF-AA9E-2A4A-86A0-3248C6331E4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84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6D56-D539-FB42-A67C-3DBB953981B0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E6B0-9439-0F43-8083-701F3A9AB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68BF-F6D4-E746-ACD1-D1D40EEA8A2A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CEFE-DA74-C946-8AB3-EFB98789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AB3D-D57C-5445-968B-1FA1BE0B2CA9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D7E7-52F8-124C-BF60-A77ACC5FE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F36-7B44-7046-A5E3-0C4FB34C1DB2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2C76-D05A-5F47-9740-C31A4FFE0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B52D-6D7A-E04E-AF05-03886EF7BEE6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BEBC-5A11-B141-AD7F-B11E550E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07C0-ADB6-E94C-AF10-868555E2900C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CFBE-9DE1-9C4F-94F0-3D945241C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8245-F250-094C-B878-D87F5242A164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3A42-901E-C040-BBC5-981E51E2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72BB-A959-EB4C-99A1-92602FC54FCD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CD10-48B4-9142-9E1B-887CEB0BA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D808-4194-FF49-9D64-CE38C6EF457A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7669-0E86-5646-8548-8542D175A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A30-F83C-9F4B-979C-3AF1BC4259CA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CA4B-068B-4D40-9332-05E2BE6C0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E19F-D6FD-6146-B300-7F91FD9EBC46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64F2-B97D-AD48-A1CD-C052D4CD0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8225" y="274638"/>
            <a:ext cx="7648575" cy="800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154654D0-C0B3-A949-8403-5210AFE4214F}" type="datetime1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63" y="6308725"/>
            <a:ext cx="5048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2EDE8F3C-0CD0-8943-8C0F-AF5AE38BE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rojekt-tomo.si/problem_set/125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41425" y="5611813"/>
            <a:ext cx="1319213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18. </a:t>
            </a:r>
            <a:r>
              <a:rPr lang="en-US" sz="1050" dirty="0" err="1" smtClean="0">
                <a:solidFill>
                  <a:schemeClr val="bg1"/>
                </a:solidFill>
                <a:latin typeface="Verdana"/>
                <a:cs typeface="Verdana"/>
              </a:rPr>
              <a:t>november</a:t>
            </a: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2016</a:t>
            </a:r>
            <a:endParaRPr lang="en-US" sz="1050" b="1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99445" y="2685329"/>
            <a:ext cx="4891801" cy="405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800" dirty="0" smtClean="0">
                <a:solidFill>
                  <a:schemeClr val="bg1"/>
                </a:solidFill>
                <a:latin typeface="Calibri"/>
                <a:ea typeface="Verdana"/>
                <a:cs typeface="Calibri"/>
              </a:rPr>
              <a:t>Izdelava samostojnih programov in pogojni stavki</a:t>
            </a:r>
            <a:endParaRPr lang="en-US" sz="4800" b="1" cap="all" dirty="0">
              <a:solidFill>
                <a:schemeClr val="bg1"/>
              </a:solidFill>
              <a:latin typeface="Calibri"/>
              <a:ea typeface="Verdan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Primer: Cena vstopnice, drugič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ena = float(input(ʻCena vstopnice?ʼ))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starost = int(input(ʻKoliko let imaš?ʼ))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starost &gt;= 18: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 = cena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lif starost &gt; 5: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 = cena / 2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 = 0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print(ʻVstopnica stane ʼ + str(c) + ʻ€.ʼ)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Primer: Cena vstopnice, drugič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1452569"/>
            <a:ext cx="8767176" cy="471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94" y="1264450"/>
            <a:ext cx="4989012" cy="54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8565" y="274638"/>
            <a:ext cx="7945435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Primerjalni in logični operatorji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229225" cy="4525963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 smtClean="0">
                <a:latin typeface="+mj-lt"/>
                <a:cs typeface="Consolas" panose="020B0609020204030204" pitchFamily="49" charset="0"/>
              </a:rPr>
              <a:t>v</a:t>
            </a:r>
            <a:r>
              <a:rPr lang="sl-SI" sz="2800" dirty="0" smtClean="0">
                <a:latin typeface="+mj-lt"/>
                <a:cs typeface="Consolas" panose="020B0609020204030204" pitchFamily="49" charset="0"/>
              </a:rPr>
              <a:t>ečje ali enako: &gt;=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 smtClean="0">
                <a:latin typeface="+mj-lt"/>
                <a:cs typeface="Consolas" panose="020B0609020204030204" pitchFamily="49" charset="0"/>
              </a:rPr>
              <a:t>večje: &gt;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>
                <a:latin typeface="+mj-lt"/>
                <a:cs typeface="Consolas" panose="020B0609020204030204" pitchFamily="49" charset="0"/>
              </a:rPr>
              <a:t>m</a:t>
            </a:r>
            <a:r>
              <a:rPr lang="sl-SI" sz="2800" dirty="0" smtClean="0">
                <a:latin typeface="+mj-lt"/>
                <a:cs typeface="Consolas" panose="020B0609020204030204" pitchFamily="49" charset="0"/>
              </a:rPr>
              <a:t>anjše ali enako: &lt;=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>
                <a:latin typeface="+mj-lt"/>
                <a:cs typeface="Consolas" panose="020B0609020204030204" pitchFamily="49" charset="0"/>
              </a:rPr>
              <a:t>m</a:t>
            </a:r>
            <a:r>
              <a:rPr lang="sl-SI" dirty="0" smtClean="0">
                <a:latin typeface="+mj-lt"/>
                <a:cs typeface="Consolas" panose="020B0609020204030204" pitchFamily="49" charset="0"/>
              </a:rPr>
              <a:t>anjše: &lt;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>
                <a:latin typeface="+mj-lt"/>
                <a:cs typeface="Consolas" panose="020B0609020204030204" pitchFamily="49" charset="0"/>
              </a:rPr>
              <a:t>j</a:t>
            </a:r>
            <a:r>
              <a:rPr lang="sl-SI" sz="2800" dirty="0" smtClean="0">
                <a:latin typeface="+mj-lt"/>
                <a:cs typeface="Consolas" panose="020B0609020204030204" pitchFamily="49" charset="0"/>
              </a:rPr>
              <a:t>e enako: ==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sl-SI" dirty="0">
                <a:latin typeface="+mj-lt"/>
                <a:cs typeface="Consolas" panose="020B0609020204030204" pitchFamily="49" charset="0"/>
              </a:rPr>
              <a:t>j</a:t>
            </a:r>
            <a:r>
              <a:rPr lang="sl-SI" dirty="0" smtClean="0">
                <a:latin typeface="+mj-lt"/>
                <a:cs typeface="Consolas" panose="020B0609020204030204" pitchFamily="49" charset="0"/>
              </a:rPr>
              <a:t>e različno: !=</a:t>
            </a:r>
            <a:endParaRPr lang="sl-SI" sz="2800" dirty="0" smtClean="0"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86462" y="1600200"/>
            <a:ext cx="2700337" cy="4525963"/>
          </a:xfrm>
        </p:spPr>
        <p:txBody>
          <a:bodyPr/>
          <a:lstStyle/>
          <a:p>
            <a:r>
              <a:rPr lang="sl-SI" dirty="0" smtClean="0"/>
              <a:t>NE</a:t>
            </a:r>
          </a:p>
          <a:p>
            <a:r>
              <a:rPr lang="sl-SI" dirty="0" smtClean="0"/>
              <a:t>IN</a:t>
            </a:r>
          </a:p>
          <a:p>
            <a:r>
              <a:rPr lang="sl-SI" dirty="0" smtClean="0"/>
              <a:t>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Vaje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71463" y="3428999"/>
            <a:ext cx="8601075" cy="2697163"/>
          </a:xfrm>
        </p:spPr>
        <p:txBody>
          <a:bodyPr/>
          <a:lstStyle/>
          <a:p>
            <a:pPr marL="0" indent="0" algn="ctr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400" dirty="0" smtClean="0">
                <a:latin typeface="+mj-lt"/>
                <a:cs typeface="Consolas" panose="020B0609020204030204" pitchFamily="49" charset="0"/>
                <a:hlinkClick r:id="rId2"/>
              </a:rPr>
              <a:t>https://</a:t>
            </a:r>
            <a:r>
              <a:rPr lang="sl-SI" sz="2800" dirty="0" smtClean="0">
                <a:latin typeface="+mj-lt"/>
                <a:cs typeface="Consolas" panose="020B0609020204030204" pitchFamily="49" charset="0"/>
                <a:hlinkClick r:id="rId2"/>
              </a:rPr>
              <a:t>www.projekt-tomo.si/problem_set/125</a:t>
            </a:r>
            <a:r>
              <a:rPr lang="sl-SI" sz="2400" dirty="0" smtClean="0">
                <a:latin typeface="+mj-lt"/>
                <a:cs typeface="Consolas" panose="020B0609020204030204" pitchFamily="49" charset="0"/>
                <a:hlinkClick r:id="rId2"/>
              </a:rPr>
              <a:t>/</a:t>
            </a:r>
            <a:endParaRPr lang="sl-SI" sz="2400" dirty="0" smtClean="0">
              <a:latin typeface="+mj-lt"/>
              <a:cs typeface="Consolas" panose="020B0609020204030204" pitchFamily="49" charset="0"/>
            </a:endParaRPr>
          </a:p>
          <a:p>
            <a:pPr marL="0" indent="0" algn="ctr">
              <a:lnSpc>
                <a:spcPts val="3200"/>
              </a:lnSpc>
              <a:spcBef>
                <a:spcPts val="600"/>
              </a:spcBef>
              <a:buNone/>
            </a:pPr>
            <a:endParaRPr lang="sl-SI" sz="2400" dirty="0" smtClean="0"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57" y="2148694"/>
            <a:ext cx="4213086" cy="9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7669-0E86-5646-8548-8542D175A0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Samostojni program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</a:rPr>
              <a:t>Je zaporedje ukazov, zapisano v datoteki</a:t>
            </a:r>
          </a:p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</a:rPr>
              <a:t>Program lahko izvajamo mnogokrat, pri čemer nam ni potrebno ukazov vnašati vsakokrat znova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logic-immo.com/wp-content/uploads/2014/01/450908627-e139055599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Vhod in izhod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</a:rPr>
              <a:t>Komunikacija med programom in uporabnikom</a:t>
            </a:r>
          </a:p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</a:rPr>
              <a:t>Vhod – za vnos podatkov uporabimo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sl-SI" sz="2800" dirty="0" smtClean="0">
                <a:latin typeface="Verdana" charset="0"/>
              </a:rPr>
              <a:t> (ne pozabimo na morebitno testiranje vhodnih podatkov!)</a:t>
            </a:r>
          </a:p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</a:rPr>
              <a:t>Izhod – za izpis rezultatov uporabimo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7669-0E86-5646-8548-8542D175A0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Pogojni stavek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ts val="4200"/>
              </a:lnSpc>
              <a:spcBef>
                <a:spcPts val="600"/>
              </a:spcBef>
            </a:pPr>
            <a:r>
              <a:rPr lang="sl-SI" sz="2800" dirty="0" smtClean="0">
                <a:latin typeface="Verdana" charset="0"/>
                <a:cs typeface="Consolas" panose="020B0609020204030204" pitchFamily="49" charset="0"/>
              </a:rPr>
              <a:t>Obstaja v treh oblikah</a:t>
            </a:r>
          </a:p>
          <a:p>
            <a:pPr marL="760050" lvl="1" indent="-360000">
              <a:lnSpc>
                <a:spcPts val="4200"/>
              </a:lnSpc>
              <a:spcBef>
                <a:spcPts val="600"/>
              </a:spcBef>
              <a:spcAft>
                <a:spcPts val="1200"/>
              </a:spcAft>
            </a:pP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Če pogoj drži izvedi nekaj</a:t>
            </a:r>
          </a:p>
          <a:p>
            <a:pPr marL="760050" lvl="1" indent="-360000">
              <a:lnSpc>
                <a:spcPts val="4200"/>
              </a:lnSpc>
              <a:spcBef>
                <a:spcPts val="600"/>
              </a:spcBef>
              <a:spcAft>
                <a:spcPts val="1200"/>
              </a:spcAft>
            </a:pP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Če pogoj drži, izvedi nekaj;</a:t>
            </a:r>
            <a:br>
              <a:rPr lang="sl-SI" sz="2400" dirty="0" smtClean="0">
                <a:latin typeface="Verdana" charset="0"/>
                <a:cs typeface="Consolas" panose="020B0609020204030204" pitchFamily="49" charset="0"/>
              </a:rPr>
            </a:b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sicer izvedi nekaj drugega</a:t>
            </a:r>
          </a:p>
          <a:p>
            <a:pPr marL="760050" lvl="1" indent="-360000">
              <a:lnSpc>
                <a:spcPts val="4200"/>
              </a:lnSpc>
              <a:spcBef>
                <a:spcPts val="600"/>
              </a:spcBef>
            </a:pP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Če pogoj drži, izvedi nekaj;</a:t>
            </a:r>
            <a:br>
              <a:rPr lang="sl-SI" sz="2400" dirty="0" smtClean="0">
                <a:latin typeface="Verdana" charset="0"/>
                <a:cs typeface="Consolas" panose="020B0609020204030204" pitchFamily="49" charset="0"/>
              </a:rPr>
            </a:b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če drugi pogoj drži, izvedi nekaj drugega;</a:t>
            </a:r>
            <a:br>
              <a:rPr lang="sl-SI" sz="2400" dirty="0" smtClean="0">
                <a:latin typeface="Verdana" charset="0"/>
                <a:cs typeface="Consolas" panose="020B0609020204030204" pitchFamily="49" charset="0"/>
              </a:rPr>
            </a:br>
            <a:r>
              <a:rPr lang="sl-SI" sz="2400" dirty="0" smtClean="0">
                <a:latin typeface="Verdana" charset="0"/>
                <a:cs typeface="Consolas" panose="020B0609020204030204" pitchFamily="49" charset="0"/>
              </a:rPr>
              <a:t>sicer izvedi nekaj tretjega</a:t>
            </a:r>
          </a:p>
          <a:p>
            <a:pPr marL="760050" lvl="1" indent="-360000">
              <a:lnSpc>
                <a:spcPts val="4200"/>
              </a:lnSpc>
              <a:spcBef>
                <a:spcPts val="600"/>
              </a:spcBef>
            </a:pPr>
            <a:endParaRPr lang="sl-SI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37669-0E86-5646-8548-8542D175A0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Primer: Cena vstopnice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ena = float(input(ʻCena vstopnice?ʼ))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starost = int(input(ʻKoliko let imaš?ʼ))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starost &gt;= 18: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 = cena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c = cena / 2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sl-SI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print(ʻVstopnica stane ʼ + str(c) + ʻ€.ʼ)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sz="4400" dirty="0" smtClean="0">
                <a:latin typeface="Calibri"/>
                <a:cs typeface="Calibri"/>
              </a:rPr>
              <a:t>Primer: Cena vstopnice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4" y="1583531"/>
            <a:ext cx="8816411" cy="369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1" y="1284830"/>
            <a:ext cx="3805238" cy="54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-1profesor">
  <a:themeElements>
    <a:clrScheme name="FRIbarve">
      <a:dk1>
        <a:srgbClr val="000000"/>
      </a:dk1>
      <a:lt1>
        <a:sysClr val="window" lastClr="FFFFFF"/>
      </a:lt1>
      <a:dk2>
        <a:srgbClr val="B4162C"/>
      </a:dk2>
      <a:lt2>
        <a:srgbClr val="FFFFFF"/>
      </a:lt2>
      <a:accent1>
        <a:srgbClr val="ED1C24"/>
      </a:accent1>
      <a:accent2>
        <a:srgbClr val="F04923"/>
      </a:accent2>
      <a:accent3>
        <a:srgbClr val="92278F"/>
      </a:accent3>
      <a:accent4>
        <a:srgbClr val="2E3192"/>
      </a:accent4>
      <a:accent5>
        <a:srgbClr val="00ACD9"/>
      </a:accent5>
      <a:accent6>
        <a:srgbClr val="6CBE45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FRI-1profesor.pot</Template>
  <TotalTime>724</TotalTime>
  <Words>240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Consolas</vt:lpstr>
      <vt:lpstr>Verdana</vt:lpstr>
      <vt:lpstr>ヒラギノ角ゴ Pro W3</vt:lpstr>
      <vt:lpstr>FRI-1profesor</vt:lpstr>
      <vt:lpstr>PowerPoint Presentation</vt:lpstr>
      <vt:lpstr>Samostojni program</vt:lpstr>
      <vt:lpstr>PowerPoint Presentation</vt:lpstr>
      <vt:lpstr>Vhod in izhod</vt:lpstr>
      <vt:lpstr>PowerPoint Presentation</vt:lpstr>
      <vt:lpstr>Pogojni stavek</vt:lpstr>
      <vt:lpstr>PowerPoint Presentation</vt:lpstr>
      <vt:lpstr>Primer: Cena vstopnice</vt:lpstr>
      <vt:lpstr>Primer: Cena vstopnice</vt:lpstr>
      <vt:lpstr>Primer: Cena vstopnice, drugič</vt:lpstr>
      <vt:lpstr>Primer: Cena vstopnice, drugič</vt:lpstr>
      <vt:lpstr>Primerjalni in logični operatorji</vt:lpstr>
      <vt:lpstr>Vaje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P</dc:creator>
  <cp:lastModifiedBy>Anželj Gregor</cp:lastModifiedBy>
  <cp:revision>169</cp:revision>
  <dcterms:created xsi:type="dcterms:W3CDTF">2012-09-13T08:20:04Z</dcterms:created>
  <dcterms:modified xsi:type="dcterms:W3CDTF">2016-11-18T13:55:14Z</dcterms:modified>
</cp:coreProperties>
</file>