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59" r:id="rId3"/>
    <p:sldId id="260" r:id="rId4"/>
    <p:sldId id="261" r:id="rId5"/>
    <p:sldId id="257" r:id="rId6"/>
    <p:sldId id="258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666" autoAdjust="0"/>
    <p:restoredTop sz="94660"/>
  </p:normalViewPr>
  <p:slideViewPr>
    <p:cSldViewPr snapToGrid="0">
      <p:cViewPr varScale="1">
        <p:scale>
          <a:sx n="62" d="100"/>
          <a:sy n="62" d="100"/>
        </p:scale>
        <p:origin x="24" y="4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20.08.2024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35359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20.08.2024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37594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20.08.2024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64094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20.08.2024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89440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20.08.2024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956270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ol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20.08.2024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96023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lpec s tremi sli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20.08.2024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448836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20.08.2024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563034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20.08.2024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33706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20.08.2024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  <p:pic>
        <p:nvPicPr>
          <p:cNvPr id="8" name="Picture 1" descr="A picture containing circle, screenshot, graphics, graphic design&#10;&#10;Description automatically generated">
            <a:extLst>
              <a:ext uri="{FF2B5EF4-FFF2-40B4-BE49-F238E27FC236}">
                <a16:creationId xmlns:a16="http://schemas.microsoft.com/office/drawing/2014/main" id="{30559B0C-54AF-4CEB-FA2E-F943E0C477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21936" y="-99598"/>
            <a:ext cx="1949724" cy="1326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629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20.08.2024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04287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20.08.2024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45107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20.08.2024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91479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20.08.2024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7669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20.08.2024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72055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20.08.2024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51173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20.08.2024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65345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8C373-E49F-46CC-B97E-392147877E5D}" type="datetimeFigureOut">
              <a:rPr lang="sl-SI" smtClean="0"/>
              <a:t>20.08.2024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205678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BD1CAB03-F6A4-4736-85F6-261056424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30"/>
            <a:ext cx="12192000" cy="6858000"/>
          </a:xfrm>
          <a:prstGeom prst="rect">
            <a:avLst/>
          </a:prstGeom>
          <a:gradFill flip="none" rotWithShape="1">
            <a:gsLst>
              <a:gs pos="32000">
                <a:schemeClr val="bg2">
                  <a:lumMod val="75000"/>
                  <a:alpha val="3000"/>
                </a:schemeClr>
              </a:gs>
              <a:gs pos="100000">
                <a:sysClr val="windowText" lastClr="000000">
                  <a:alpha val="70000"/>
                </a:sysClr>
              </a:gs>
            </a:gsLst>
            <a:path path="circle">
              <a:fillToRect l="50000" t="5000" r="50000" b="95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3E2321B3-5D47-422E-8DD6-192DA485FF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30000"/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harpenSoften amount="3500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EBAF53A4-555E-9EC0-C577-7729CBA6FB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53316" y="95616"/>
            <a:ext cx="5941303" cy="1831507"/>
          </a:xfrm>
        </p:spPr>
        <p:txBody>
          <a:bodyPr>
            <a:normAutofit/>
          </a:bodyPr>
          <a:lstStyle/>
          <a:p>
            <a:r>
              <a:rPr lang="sl-SI" dirty="0">
                <a:ln w="22225">
                  <a:solidFill>
                    <a:schemeClr val="tx1"/>
                  </a:solidFill>
                  <a:miter lim="800000"/>
                </a:ln>
              </a:rPr>
              <a:t>KEMIJA in TOMO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71005B8D-920C-1AE2-F0D2-69A81CED1F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9760" y="2853892"/>
            <a:ext cx="5692219" cy="1655762"/>
          </a:xfrm>
        </p:spPr>
        <p:txBody>
          <a:bodyPr>
            <a:normAutofit/>
          </a:bodyPr>
          <a:lstStyle/>
          <a:p>
            <a:r>
              <a:rPr lang="sl-SI" dirty="0"/>
              <a:t>Marina Trost, Marta </a:t>
            </a:r>
            <a:r>
              <a:rPr lang="sl-SI" dirty="0" err="1"/>
              <a:t>Lukanec</a:t>
            </a:r>
            <a:endParaRPr lang="sl-SI" dirty="0"/>
          </a:p>
          <a:p>
            <a:r>
              <a:rPr lang="sl-SI" dirty="0"/>
              <a:t>Gimnazija Vič</a:t>
            </a:r>
          </a:p>
        </p:txBody>
      </p:sp>
      <p:pic>
        <p:nvPicPr>
          <p:cNvPr id="8" name="Picture 1" descr="A picture containing circle, screenshot, graphics, graphic design&#10;&#10;Description automatically generated">
            <a:extLst>
              <a:ext uri="{FF2B5EF4-FFF2-40B4-BE49-F238E27FC236}">
                <a16:creationId xmlns:a16="http://schemas.microsoft.com/office/drawing/2014/main" id="{9BCB9F9F-5FD8-CF19-E7E8-5D13A73E7D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57" y="49446"/>
            <a:ext cx="10409280" cy="7081027"/>
          </a:xfrm>
          <a:prstGeom prst="rect">
            <a:avLst/>
          </a:prstGeom>
        </p:spPr>
      </p:pic>
      <p:graphicFrame>
        <p:nvGraphicFramePr>
          <p:cNvPr id="4" name="Predme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4660262"/>
              </p:ext>
            </p:extLst>
          </p:nvPr>
        </p:nvGraphicFramePr>
        <p:xfrm>
          <a:off x="92075" y="92075"/>
          <a:ext cx="631825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Lupinski predmet paketirnika" showAsIcon="1" r:id="rId4" imgW="632425" imgH="517956" progId="Package">
                  <p:embed/>
                </p:oleObj>
              </mc:Choice>
              <mc:Fallback>
                <p:oleObj name="Lupinski predmet paketirnika" showAsIcon="1" r:id="rId4" imgW="632425" imgH="517956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2075" y="92075"/>
                        <a:ext cx="631825" cy="517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9866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Sklop nalog iz kemije s programiranjem v projektu Tomo </a:t>
            </a:r>
            <a:br>
              <a:rPr lang="pl-PL" dirty="0"/>
            </a:br>
            <a:r>
              <a:rPr lang="pl-PL" dirty="0"/>
              <a:t>2022/23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03" t="7508" r="25000" b="3689"/>
          <a:stretch/>
        </p:blipFill>
        <p:spPr>
          <a:xfrm>
            <a:off x="5841672" y="2071610"/>
            <a:ext cx="5337605" cy="4629073"/>
          </a:xfrm>
          <a:prstGeom prst="rect">
            <a:avLst/>
          </a:prstGeom>
        </p:spPr>
      </p:pic>
      <p:sp>
        <p:nvSpPr>
          <p:cNvPr id="7" name="Pravokotnik 6"/>
          <p:cNvSpPr/>
          <p:nvPr/>
        </p:nvSpPr>
        <p:spPr>
          <a:xfrm>
            <a:off x="808704" y="2071610"/>
            <a:ext cx="4835012" cy="2793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l-SI" sz="2400" dirty="0">
                <a:latin typeface="Arial" panose="020B0604020202020204" pitchFamily="34" charset="0"/>
              </a:rPr>
              <a:t>Zapis kemijskih simbolov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l-SI" sz="2400" b="0" i="0" u="none" strike="noStrike" dirty="0">
                <a:effectLst/>
                <a:latin typeface="Arial" panose="020B0604020202020204" pitchFamily="34" charset="0"/>
              </a:rPr>
              <a:t>Preverjanje poimenovanja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l-SI" sz="2400" dirty="0">
                <a:latin typeface="Arial" panose="020B0604020202020204" pitchFamily="34" charset="0"/>
              </a:rPr>
              <a:t>Izdelava laboratorijske vaje s pomočjo programa, ki so ga zapisali dijaki</a:t>
            </a:r>
          </a:p>
        </p:txBody>
      </p:sp>
    </p:spTree>
    <p:extLst>
      <p:ext uri="{BB962C8B-B14F-4D97-AF65-F5344CB8AC3E}">
        <p14:creationId xmlns:p14="http://schemas.microsoft.com/office/powerpoint/2010/main" val="2881504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Cilji pri pouku informatike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825625"/>
            <a:ext cx="10400930" cy="2409024"/>
          </a:xfrm>
        </p:spPr>
        <p:txBody>
          <a:bodyPr/>
          <a:lstStyle/>
          <a:p>
            <a:r>
              <a:rPr lang="sl-SI" dirty="0"/>
              <a:t>naučiti se zapisati algoritem in program za pravilnost uporabe simbolov kemijskih elementov </a:t>
            </a:r>
          </a:p>
          <a:p>
            <a:r>
              <a:rPr lang="sl-SI" dirty="0"/>
              <a:t>spoznati in utrjevati koncepte programiranja, </a:t>
            </a:r>
          </a:p>
          <a:p>
            <a:pPr lvl="1"/>
            <a:r>
              <a:rPr lang="sl-SI" dirty="0"/>
              <a:t>seznami, funkcije, slovarji,… v programskem jeziku </a:t>
            </a:r>
            <a:r>
              <a:rPr lang="sl-SI" dirty="0" err="1"/>
              <a:t>Python</a:t>
            </a:r>
            <a:r>
              <a:rPr lang="sl-SI" dirty="0"/>
              <a:t> </a:t>
            </a:r>
          </a:p>
          <a:p>
            <a:r>
              <a:rPr lang="sl-SI" dirty="0"/>
              <a:t>uporaba knjižnice </a:t>
            </a:r>
            <a:r>
              <a:rPr lang="sl-SI" dirty="0" err="1"/>
              <a:t>ChemPy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4234649"/>
            <a:ext cx="11079331" cy="221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878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217BB1B-17CF-41E0-6AD2-F74EDEC72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Izvedba</a:t>
            </a:r>
          </a:p>
        </p:txBody>
      </p:sp>
      <p:pic>
        <p:nvPicPr>
          <p:cNvPr id="5" name="Google Shape;104;p16">
            <a:extLst>
              <a:ext uri="{FF2B5EF4-FFF2-40B4-BE49-F238E27FC236}">
                <a16:creationId xmlns:a16="http://schemas.microsoft.com/office/drawing/2014/main" id="{615FB0A4-E395-5A75-0256-9DBE6469F02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88020" y="1723293"/>
            <a:ext cx="2721687" cy="4307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F5573626-DA48-A7DC-CD72-BA349FD591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609" y="1828901"/>
            <a:ext cx="6932948" cy="4722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960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slov 9">
            <a:extLst>
              <a:ext uri="{FF2B5EF4-FFF2-40B4-BE49-F238E27FC236}">
                <a16:creationId xmlns:a16="http://schemas.microsoft.com/office/drawing/2014/main" id="{8B5BF6B4-0C47-C2E9-2929-FE39C2CB3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>
            <a:normAutofit/>
          </a:bodyPr>
          <a:lstStyle/>
          <a:p>
            <a:r>
              <a:rPr lang="sl-SI" dirty="0"/>
              <a:t>Grafična predstavitev izotopov</a:t>
            </a:r>
            <a:br>
              <a:rPr lang="sl-SI" dirty="0"/>
            </a:br>
            <a:r>
              <a:rPr lang="sl-SI" dirty="0"/>
              <a:t>2023/24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095FB83-3169-1889-D89B-47919399D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091" y="2192460"/>
            <a:ext cx="4473678" cy="2927436"/>
          </a:xfrm>
        </p:spPr>
        <p:txBody>
          <a:bodyPr>
            <a:normAutofit/>
          </a:bodyPr>
          <a:lstStyle/>
          <a:p>
            <a:r>
              <a:rPr lang="sl-SI" sz="2800" dirty="0"/>
              <a:t>Izotopska sestava elementov in njihova pojavnost v naravi</a:t>
            </a:r>
          </a:p>
        </p:txBody>
      </p:sp>
      <p:pic>
        <p:nvPicPr>
          <p:cNvPr id="14" name="Slika 13">
            <a:extLst>
              <a:ext uri="{FF2B5EF4-FFF2-40B4-BE49-F238E27FC236}">
                <a16:creationId xmlns:a16="http://schemas.microsoft.com/office/drawing/2014/main" id="{0C71231E-B7E7-8CA3-7C55-672E9ED338A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5951490" y="1935921"/>
            <a:ext cx="4746394" cy="3941681"/>
          </a:xfrm>
          <a:prstGeom prst="rect">
            <a:avLst/>
          </a:prstGeom>
          <a:ln w="1905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  <p:sp>
        <p:nvSpPr>
          <p:cNvPr id="2" name="PoljeZBesedilom 1"/>
          <p:cNvSpPr txBox="1"/>
          <p:nvPr/>
        </p:nvSpPr>
        <p:spPr>
          <a:xfrm>
            <a:off x="5964945" y="6034496"/>
            <a:ext cx="47194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00" dirty="0" err="1"/>
              <a:t>Petrucci</a:t>
            </a:r>
            <a:r>
              <a:rPr lang="sl-SI" sz="1000" dirty="0"/>
              <a:t>, R. H., et </a:t>
            </a:r>
            <a:r>
              <a:rPr lang="sl-SI" sz="1000" dirty="0" err="1"/>
              <a:t>al</a:t>
            </a:r>
            <a:r>
              <a:rPr lang="sl-SI" sz="1000" dirty="0"/>
              <a:t>., </a:t>
            </a:r>
            <a:r>
              <a:rPr lang="sl-SI" sz="1000" i="1" dirty="0"/>
              <a:t>General </a:t>
            </a:r>
            <a:r>
              <a:rPr lang="sl-SI" sz="1000" i="1" dirty="0" err="1"/>
              <a:t>Chemistry</a:t>
            </a:r>
            <a:r>
              <a:rPr lang="sl-SI" sz="1000" i="1" dirty="0"/>
              <a:t>: </a:t>
            </a:r>
            <a:r>
              <a:rPr lang="sl-SI" sz="1000" i="1" dirty="0" err="1"/>
              <a:t>Principles</a:t>
            </a:r>
            <a:r>
              <a:rPr lang="sl-SI" sz="1000" i="1" dirty="0"/>
              <a:t> </a:t>
            </a:r>
            <a:r>
              <a:rPr lang="sl-SI" sz="1000" i="1" dirty="0" err="1"/>
              <a:t>and</a:t>
            </a:r>
            <a:r>
              <a:rPr lang="sl-SI" sz="1000" i="1" dirty="0"/>
              <a:t> Modern </a:t>
            </a:r>
            <a:r>
              <a:rPr lang="sl-SI" sz="1000" i="1" dirty="0" err="1"/>
              <a:t>Applications</a:t>
            </a:r>
            <a:r>
              <a:rPr lang="sl-SI" sz="1000" i="1" dirty="0"/>
              <a:t>, </a:t>
            </a:r>
            <a:r>
              <a:rPr lang="sl-SI" sz="1000" dirty="0" err="1"/>
              <a:t>Pearson</a:t>
            </a:r>
            <a:r>
              <a:rPr lang="sl-SI" sz="1000" dirty="0"/>
              <a:t> </a:t>
            </a:r>
            <a:r>
              <a:rPr lang="sl-SI" sz="1000" dirty="0" err="1"/>
              <a:t>Canada</a:t>
            </a:r>
            <a:r>
              <a:rPr lang="sl-SI" sz="1000" dirty="0"/>
              <a:t> </a:t>
            </a:r>
            <a:r>
              <a:rPr lang="sl-SI" sz="1000" dirty="0" err="1"/>
              <a:t>Inc</a:t>
            </a:r>
            <a:r>
              <a:rPr lang="sl-SI" sz="1000" dirty="0"/>
              <a:t>., 10. izd., Toronto, Ontario 2011</a:t>
            </a:r>
          </a:p>
        </p:txBody>
      </p:sp>
    </p:spTree>
    <p:extLst>
      <p:ext uri="{BB962C8B-B14F-4D97-AF65-F5344CB8AC3E}">
        <p14:creationId xmlns:p14="http://schemas.microsoft.com/office/powerpoint/2010/main" val="2318494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8BC7D8B-3A9F-03A0-650B-08F79B711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>
            <a:normAutofit/>
          </a:bodyPr>
          <a:lstStyle/>
          <a:p>
            <a:r>
              <a:rPr lang="sl-SI" dirty="0"/>
              <a:t>Informatika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A872618-2919-A2CB-1F50-EB7DA41DEB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908" y="1791855"/>
            <a:ext cx="7333673" cy="4456545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sl-SI" sz="2400" dirty="0"/>
              <a:t>Povezava s stvarnim problemom pri programiranju.</a:t>
            </a:r>
          </a:p>
          <a:p>
            <a:pPr>
              <a:lnSpc>
                <a:spcPct val="110000"/>
              </a:lnSpc>
            </a:pPr>
            <a:r>
              <a:rPr lang="sl-SI" sz="2400" dirty="0"/>
              <a:t>Program za izris: </a:t>
            </a:r>
          </a:p>
          <a:p>
            <a:pPr lvl="1">
              <a:lnSpc>
                <a:spcPct val="110000"/>
              </a:lnSpc>
            </a:pPr>
            <a:r>
              <a:rPr lang="sl-SI" sz="2400" dirty="0"/>
              <a:t>želvja grafika, </a:t>
            </a:r>
          </a:p>
          <a:p>
            <a:pPr lvl="1">
              <a:lnSpc>
                <a:spcPct val="110000"/>
              </a:lnSpc>
            </a:pPr>
            <a:r>
              <a:rPr lang="sl-SI" sz="2400" dirty="0"/>
              <a:t>izračun števila kroglic, </a:t>
            </a:r>
          </a:p>
          <a:p>
            <a:pPr lvl="1">
              <a:lnSpc>
                <a:spcPct val="110000"/>
              </a:lnSpc>
            </a:pPr>
            <a:r>
              <a:rPr lang="sl-SI" sz="2400" dirty="0"/>
              <a:t>naključna razporeditev v piramido.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3095696B-F36A-E7C0-B8B4-705AABBD1DE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024" t="44752"/>
          <a:stretch/>
        </p:blipFill>
        <p:spPr>
          <a:xfrm>
            <a:off x="7564581" y="2024122"/>
            <a:ext cx="3643713" cy="3493180"/>
          </a:xfrm>
          <a:prstGeom prst="rect">
            <a:avLst/>
          </a:prstGeom>
          <a:ln w="1905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  <p:sp>
        <p:nvSpPr>
          <p:cNvPr id="5" name="PoljeZBesedilom 4"/>
          <p:cNvSpPr txBox="1"/>
          <p:nvPr/>
        </p:nvSpPr>
        <p:spPr>
          <a:xfrm>
            <a:off x="7403690" y="5682796"/>
            <a:ext cx="4293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00" dirty="0" err="1"/>
              <a:t>Petrucci</a:t>
            </a:r>
            <a:r>
              <a:rPr lang="sl-SI" sz="1000" dirty="0"/>
              <a:t>, R. H., et </a:t>
            </a:r>
            <a:r>
              <a:rPr lang="sl-SI" sz="1000" dirty="0" err="1"/>
              <a:t>al</a:t>
            </a:r>
            <a:r>
              <a:rPr lang="sl-SI" sz="1000" dirty="0"/>
              <a:t>., </a:t>
            </a:r>
            <a:r>
              <a:rPr lang="sl-SI" sz="1000" i="1" dirty="0"/>
              <a:t>General </a:t>
            </a:r>
            <a:r>
              <a:rPr lang="sl-SI" sz="1000" i="1" dirty="0" err="1"/>
              <a:t>Chemistry</a:t>
            </a:r>
            <a:r>
              <a:rPr lang="sl-SI" sz="1000" i="1" dirty="0"/>
              <a:t>: </a:t>
            </a:r>
            <a:r>
              <a:rPr lang="sl-SI" sz="1000" i="1" dirty="0" err="1"/>
              <a:t>Principles</a:t>
            </a:r>
            <a:r>
              <a:rPr lang="sl-SI" sz="1000" i="1" dirty="0"/>
              <a:t> </a:t>
            </a:r>
            <a:r>
              <a:rPr lang="sl-SI" sz="1000" i="1" dirty="0" err="1"/>
              <a:t>and</a:t>
            </a:r>
            <a:r>
              <a:rPr lang="sl-SI" sz="1000" i="1" dirty="0"/>
              <a:t> Modern </a:t>
            </a:r>
            <a:r>
              <a:rPr lang="sl-SI" sz="1000" i="1" dirty="0" err="1"/>
              <a:t>Applications</a:t>
            </a:r>
            <a:r>
              <a:rPr lang="sl-SI" sz="1000" i="1" dirty="0"/>
              <a:t>, </a:t>
            </a:r>
            <a:r>
              <a:rPr lang="sl-SI" sz="1000" dirty="0" err="1"/>
              <a:t>Pearson</a:t>
            </a:r>
            <a:r>
              <a:rPr lang="sl-SI" sz="1000" dirty="0"/>
              <a:t> </a:t>
            </a:r>
            <a:r>
              <a:rPr lang="sl-SI" sz="1000" dirty="0" err="1"/>
              <a:t>Canada</a:t>
            </a:r>
            <a:r>
              <a:rPr lang="sl-SI" sz="1000" dirty="0"/>
              <a:t> </a:t>
            </a:r>
            <a:r>
              <a:rPr lang="sl-SI" sz="1000" dirty="0" err="1"/>
              <a:t>Inc</a:t>
            </a:r>
            <a:r>
              <a:rPr lang="sl-SI" sz="1000" dirty="0"/>
              <a:t>., 10. izd., Toronto, Ontario 2011</a:t>
            </a:r>
          </a:p>
        </p:txBody>
      </p:sp>
    </p:spTree>
    <p:extLst>
      <p:ext uri="{BB962C8B-B14F-4D97-AF65-F5344CB8AC3E}">
        <p14:creationId xmlns:p14="http://schemas.microsoft.com/office/powerpoint/2010/main" val="1505550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>
            <a:extLst>
              <a:ext uri="{FF2B5EF4-FFF2-40B4-BE49-F238E27FC236}">
                <a16:creationId xmlns:a16="http://schemas.microsoft.com/office/drawing/2014/main" id="{85620008-26FB-5C79-4CFC-83C49F9822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8" t="8333" r="18063" b="23846"/>
          <a:stretch/>
        </p:blipFill>
        <p:spPr>
          <a:xfrm>
            <a:off x="87923" y="658345"/>
            <a:ext cx="10530373" cy="5839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1906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296</TotalTime>
  <Words>169</Words>
  <Application>Microsoft Office PowerPoint</Application>
  <PresentationFormat>Širokozaslonsko</PresentationFormat>
  <Paragraphs>23</Paragraphs>
  <Slides>7</Slides>
  <Notes>0</Notes>
  <HiddenSlides>0</HiddenSlides>
  <MMClips>0</MMClips>
  <ScaleCrop>false</ScaleCrop>
  <HeadingPairs>
    <vt:vector size="8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Vdelani OLE strežniki</vt:lpstr>
      </vt:variant>
      <vt:variant>
        <vt:i4>1</vt:i4>
      </vt:variant>
      <vt:variant>
        <vt:lpstr>Naslovi diapozitivov</vt:lpstr>
      </vt:variant>
      <vt:variant>
        <vt:i4>7</vt:i4>
      </vt:variant>
    </vt:vector>
  </HeadingPairs>
  <TitlesOfParts>
    <vt:vector size="13" baseType="lpstr">
      <vt:lpstr>Arial</vt:lpstr>
      <vt:lpstr>Bookman Old Style</vt:lpstr>
      <vt:lpstr>Calibri</vt:lpstr>
      <vt:lpstr>Rockwell</vt:lpstr>
      <vt:lpstr>Damask</vt:lpstr>
      <vt:lpstr>Lupinski predmet paketirnika</vt:lpstr>
      <vt:lpstr>KEMIJA in TOMO</vt:lpstr>
      <vt:lpstr>Sklop nalog iz kemije s programiranjem v projektu Tomo  2022/23</vt:lpstr>
      <vt:lpstr>Cilji pri pouku informatike</vt:lpstr>
      <vt:lpstr>Izvedba</vt:lpstr>
      <vt:lpstr>Grafična predstavitev izotopov 2023/24</vt:lpstr>
      <vt:lpstr>Informatika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KEMIJA - TOMO</dc:title>
  <dc:creator>Marina Trost</dc:creator>
  <cp:lastModifiedBy>Marina Trost</cp:lastModifiedBy>
  <cp:revision>20</cp:revision>
  <dcterms:created xsi:type="dcterms:W3CDTF">2023-07-06T12:24:22Z</dcterms:created>
  <dcterms:modified xsi:type="dcterms:W3CDTF">2024-08-20T13:31:18Z</dcterms:modified>
</cp:coreProperties>
</file>