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65" r:id="rId4"/>
    <p:sldId id="266" r:id="rId5"/>
    <p:sldId id="267" r:id="rId6"/>
    <p:sldId id="257" r:id="rId7"/>
    <p:sldId id="261" r:id="rId8"/>
    <p:sldId id="262" r:id="rId9"/>
    <p:sldId id="259" r:id="rId10"/>
    <p:sldId id="263" r:id="rId11"/>
    <p:sldId id="268" r:id="rId12"/>
    <p:sldId id="269" r:id="rId13"/>
    <p:sldId id="264" r:id="rId14"/>
    <p:sldId id="260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4" d="100"/>
          <a:sy n="74" d="100"/>
        </p:scale>
        <p:origin x="336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BB0DB3-A8FF-4ABB-9E2E-D960422260E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3025308"/>
          </a:xfrm>
        </p:spPr>
        <p:txBody>
          <a:bodyPr anchor="b">
            <a:normAutofit/>
          </a:bodyPr>
          <a:lstStyle>
            <a:lvl1pPr algn="ctr">
              <a:defRPr sz="6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BEE0618-75D7-410F-859C-CDF53BC53E8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386729"/>
            <a:ext cx="9144000" cy="1135529"/>
          </a:xfrm>
        </p:spPr>
        <p:txBody>
          <a:bodyPr>
            <a:normAutofit/>
          </a:bodyPr>
          <a:lstStyle>
            <a:lvl1pPr marL="0" indent="0" algn="ctr">
              <a:lnSpc>
                <a:spcPct val="120000"/>
              </a:lnSpc>
              <a:buNone/>
              <a:defRPr sz="1800" b="1" cap="all" spc="3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5237F11-76DB-4DD9-9747-3F38D05BA0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AACC7-3B3F-47D1-959A-EF58926E955E}" type="datetimeFigureOut">
              <a:rPr lang="en-US" smtClean="0"/>
              <a:t>1/5/2023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059F581-81B0-44B3-ABA5-A25CA4BAE4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C10D591-ADCF-4300-8282-72AE357F3D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CC964-A50B-4C29-B4E4-2C30BB34CC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41030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3E5C77-55F8-4677-A96C-E6D3F5545D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9A064EF-ADDA-4943-8F87-A7469D79975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6B0D493-D1E7-4358-95E9-B5B80A49E6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AACC7-3B3F-47D1-959A-EF58926E955E}" type="datetimeFigureOut">
              <a:rPr lang="en-US" smtClean="0"/>
              <a:t>1/5/2023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6E98326-3276-4B9E-960F-10C6677BFA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4C3AC2-288D-4FEE-BF80-0EAEDDFAB0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CC964-A50B-4C29-B4E4-2C30BB34CC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84912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3333C6A-5417-40BD-BF7A-94058322377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43BCB45-B343-46F6-9718-AA0D68CED1F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FBDA2A4-FD34-4E17-908F-4367B1E644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AACC7-3B3F-47D1-959A-EF58926E955E}" type="datetimeFigureOut">
              <a:rPr lang="en-US" smtClean="0"/>
              <a:t>1/5/2023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B87AE3-776D-451D-AA52-C06B747248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AA0C4D5-BE1E-4D6A-9196-E0F9E42B2E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CC964-A50B-4C29-B4E4-2C30BB34CC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8069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D75558-A264-444E-829B-51AAE6B4BF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8D9373-37D1-4135-8D34-755E139F79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lnSpc>
                <a:spcPct val="100000"/>
              </a:lnSpc>
              <a:defRPr/>
            </a:lvl1pPr>
            <a:lvl2pPr>
              <a:lnSpc>
                <a:spcPct val="100000"/>
              </a:lnSpc>
              <a:defRPr/>
            </a:lvl2pPr>
            <a:lvl3pPr>
              <a:lnSpc>
                <a:spcPct val="100000"/>
              </a:lnSpc>
              <a:defRPr/>
            </a:lvl3pPr>
            <a:lvl4pPr>
              <a:lnSpc>
                <a:spcPct val="100000"/>
              </a:lnSpc>
              <a:defRPr/>
            </a:lvl4pPr>
            <a:lvl5pPr>
              <a:lnSpc>
                <a:spcPct val="100000"/>
              </a:lnSpc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55E4A6B-1966-4E57-9FB8-8B111E97BC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AACC7-3B3F-47D1-959A-EF58926E955E}" type="datetimeFigureOut">
              <a:rPr lang="en-US" smtClean="0"/>
              <a:t>1/5/2023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3FC3DD-F2BE-41FF-895B-00129AAB15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91F830C-8424-4FAF-A011-605AE1D147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CC964-A50B-4C29-B4E4-2C30BB34CC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54756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0A1BE8-ECC1-4027-B16E-C7BECCA9DF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246C7E1-471A-46AA-8068-98E68C0C207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F7C9F8F-EC48-4D16-B4C6-023A7B607B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AACC7-3B3F-47D1-959A-EF58926E955E}" type="datetimeFigureOut">
              <a:rPr lang="en-US" smtClean="0"/>
              <a:t>1/5/2023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9FA5B3-F726-417B-932A-B93E0C8F5A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7D21F1-1A24-43EA-AB09-3024C491E8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CC964-A50B-4C29-B4E4-2C30BB34CC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47423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E16569-B648-4D50-BEB8-E8DAE24D68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0831B3-A1FD-470C-BEEE-4CFB441502D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924493"/>
            <a:ext cx="5181600" cy="425247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1F34A17-C244-438C-9AE3-FB9B3CE3BD8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924493"/>
            <a:ext cx="5181600" cy="425247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4CFA3AA-3FC1-4B98-8F99-1726F1AC0A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AACC7-3B3F-47D1-959A-EF58926E955E}" type="datetimeFigureOut">
              <a:rPr lang="en-US" smtClean="0"/>
              <a:t>1/5/2023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CE10883-BACC-41A1-9067-ECFDB937D7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27660A2-13C9-4432-A6EB-A4FF3D78F1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CC964-A50B-4C29-B4E4-2C30BB34CC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34927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97C843-C993-4E9C-80DD-3620816E56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D91A8E3-B066-4511-9C6E-A3435B64DD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734325"/>
            <a:ext cx="5157787" cy="823912"/>
          </a:xfrm>
        </p:spPr>
        <p:txBody>
          <a:bodyPr anchor="b">
            <a:normAutofit/>
          </a:bodyPr>
          <a:lstStyle>
            <a:lvl1pPr marL="0" indent="0">
              <a:buNone/>
              <a:defRPr sz="2000" b="1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6E86B63-4102-4802-94D7-F138F80F3E1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58237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C924765-08A7-4A60-86DC-DC420F60BBA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734325"/>
            <a:ext cx="5183188" cy="823912"/>
          </a:xfrm>
        </p:spPr>
        <p:txBody>
          <a:bodyPr anchor="b">
            <a:normAutofit/>
          </a:bodyPr>
          <a:lstStyle>
            <a:lvl1pPr marL="0" indent="0">
              <a:buNone/>
              <a:defRPr sz="2000" b="1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4AA2795-EFB6-4000-8F25-FBB62646C0C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58237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C942CFB-FE12-494A-9C41-3CB90F07BD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AACC7-3B3F-47D1-959A-EF58926E955E}" type="datetimeFigureOut">
              <a:rPr lang="en-US" smtClean="0"/>
              <a:t>1/5/2023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C3A07E3-59E1-4EBD-9687-4B6ABE96AC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CF7BB23-7539-4674-8B66-ACEFF94686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CC964-A50B-4C29-B4E4-2C30BB34CC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10871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5841DB-C73C-4968-B434-A6AA14DAF6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08152BF-92C7-4BF5-A9DB-16A0BF0F5F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AACC7-3B3F-47D1-959A-EF58926E955E}" type="datetimeFigureOut">
              <a:rPr lang="en-US" smtClean="0"/>
              <a:t>1/5/2023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1289DB7-F492-4037-A439-D70F7E5565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FFA96F1-8B8A-4E83-B3C2-E10DE522AD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CC964-A50B-4C29-B4E4-2C30BB34CC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58232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8031033-9688-463F-9614-47F2F5BC6B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AACC7-3B3F-47D1-959A-EF58926E955E}" type="datetimeFigureOut">
              <a:rPr lang="en-US" smtClean="0"/>
              <a:t>1/5/2023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85B8DB2-C14B-45AC-ACAF-8702DF59C6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001DA57-8D4E-4075-9460-4F03DF8AAB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CC964-A50B-4C29-B4E4-2C30BB34CC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94550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2CBE2C-9DAA-489D-AC88-15CBBA8A9B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E124BE-E494-445A-A4FB-A2A8F28F0C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F2446DE-9A32-4774-9F7C-86678CA90EA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400115D-61B3-46D0-B4D3-30C374B526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AACC7-3B3F-47D1-959A-EF58926E955E}" type="datetimeFigureOut">
              <a:rPr lang="en-US" smtClean="0"/>
              <a:t>1/5/2023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F3C2AFC-D0F8-469F-B1E0-123C2E066E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8B9BCDA-9EF7-4531-8021-AF7B307515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CC964-A50B-4C29-B4E4-2C30BB34CC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33102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0AE558-F89F-4688-94E5-77F37D49F1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BCD35AF-8CA2-49BB-BAE9-F29A0186EC6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05CAA98-55BD-4118-A8AF-D6030607842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ABFF4C5-82A8-4AD8-B7E2-2882F65768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EAACC7-3B3F-47D1-959A-EF58926E955E}" type="datetimeFigureOut">
              <a:rPr lang="en-US" smtClean="0"/>
              <a:t>1/5/2023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860B401-B64F-417B-8AD6-581A22E5E0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F24BD4C-7149-44BF-8150-F72CAA95A5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CC964-A50B-4C29-B4E4-2C30BB34CC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82158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4436E0F2-A64B-471E-93C0-8DFE08CC57C8}"/>
              </a:ext>
            </a:extLst>
          </p:cNvPr>
          <p:cNvCxnSpPr>
            <a:cxnSpLocks/>
          </p:cNvCxnSpPr>
          <p:nvPr/>
        </p:nvCxnSpPr>
        <p:spPr>
          <a:xfrm flipH="1">
            <a:off x="0" y="0"/>
            <a:ext cx="3119718" cy="685800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DC1E3AB1-2A8C-4607-9FAE-D8BDB280FE1A}"/>
              </a:ext>
            </a:extLst>
          </p:cNvPr>
          <p:cNvCxnSpPr>
            <a:cxnSpLocks/>
          </p:cNvCxnSpPr>
          <p:nvPr/>
        </p:nvCxnSpPr>
        <p:spPr>
          <a:xfrm flipH="1">
            <a:off x="0" y="0"/>
            <a:ext cx="903768" cy="6543675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26D66059-832F-40B6-A35F-F56C8F38A1E7}"/>
              </a:ext>
            </a:extLst>
          </p:cNvPr>
          <p:cNvCxnSpPr>
            <a:cxnSpLocks/>
          </p:cNvCxnSpPr>
          <p:nvPr/>
        </p:nvCxnSpPr>
        <p:spPr>
          <a:xfrm flipH="1" flipV="1">
            <a:off x="-42863" y="5791200"/>
            <a:ext cx="6286501" cy="1066801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A515E2ED-7EA9-448D-83FA-54C3DF9723BD}"/>
              </a:ext>
            </a:extLst>
          </p:cNvPr>
          <p:cNvCxnSpPr>
            <a:cxnSpLocks/>
          </p:cNvCxnSpPr>
          <p:nvPr/>
        </p:nvCxnSpPr>
        <p:spPr>
          <a:xfrm flipH="1">
            <a:off x="8462964" y="5848350"/>
            <a:ext cx="3729036" cy="1009650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20595356-EABD-4767-AC9D-EA21FF115EC0}"/>
              </a:ext>
            </a:extLst>
          </p:cNvPr>
          <p:cNvCxnSpPr>
            <a:cxnSpLocks/>
          </p:cNvCxnSpPr>
          <p:nvPr/>
        </p:nvCxnSpPr>
        <p:spPr>
          <a:xfrm flipH="1">
            <a:off x="11543158" y="1647825"/>
            <a:ext cx="648842" cy="5210175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28CD9F06-9628-469C-B788-A894E3E08281}"/>
              </a:ext>
            </a:extLst>
          </p:cNvPr>
          <p:cNvCxnSpPr>
            <a:cxnSpLocks/>
          </p:cNvCxnSpPr>
          <p:nvPr/>
        </p:nvCxnSpPr>
        <p:spPr>
          <a:xfrm flipH="1" flipV="1">
            <a:off x="10781554" y="0"/>
            <a:ext cx="1410446" cy="4258340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8550A431-0B61-421B-B4B7-24C0CFF0F938}"/>
              </a:ext>
            </a:extLst>
          </p:cNvPr>
          <p:cNvCxnSpPr>
            <a:cxnSpLocks/>
          </p:cNvCxnSpPr>
          <p:nvPr/>
        </p:nvCxnSpPr>
        <p:spPr>
          <a:xfrm flipH="1" flipV="1">
            <a:off x="6529388" y="-4763"/>
            <a:ext cx="5662612" cy="931975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75B94C5-D205-4339-B029-5D0FD2E5F3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3000" y="533401"/>
            <a:ext cx="9906000" cy="13821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096DC5C-BD34-4CE4-8AA7-A6A4B9516F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143000" y="2009554"/>
            <a:ext cx="9906000" cy="402442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F192A7-D622-449D-9FC2-48FDE4D690F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7337102" y="6398878"/>
            <a:ext cx="4193908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100">
                <a:solidFill>
                  <a:schemeClr val="tx2"/>
                </a:solidFill>
                <a:latin typeface="+mn-lt"/>
              </a:defRPr>
            </a:lvl1pPr>
          </a:lstStyle>
          <a:p>
            <a:fld id="{11EAACC7-3B3F-47D1-959A-EF58926E955E}" type="datetimeFigureOut">
              <a:rPr lang="en-US" smtClean="0"/>
              <a:t>1/5/2023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435B93C-2BE9-4847-BFE5-D3CBCC6E948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54429" y="6398878"/>
            <a:ext cx="4497315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200" b="1" spc="30" baseline="0">
                <a:solidFill>
                  <a:schemeClr val="tx2"/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F70A99-395E-4F22-8AAB-6C7EE743D7D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602477" y="6398878"/>
            <a:ext cx="470887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100">
                <a:solidFill>
                  <a:schemeClr val="tx2"/>
                </a:solidFill>
                <a:latin typeface="+mn-lt"/>
              </a:defRPr>
            </a:lvl1pPr>
          </a:lstStyle>
          <a:p>
            <a:fld id="{312CC964-A50B-4C29-B4E4-2C30BB34CC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82449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i="1" kern="1200" cap="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SzPct val="80000"/>
        <a:buFont typeface="Arial" panose="020B0604020202020204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500"/>
        </a:spcBef>
        <a:buSzPct val="80000"/>
        <a:buFont typeface="Arial" panose="020B0604020202020204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500"/>
        </a:spcBef>
        <a:buSzPct val="80000"/>
        <a:buFont typeface="Arial" panose="020B0604020202020204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500"/>
        </a:spcBef>
        <a:buSzPct val="80000"/>
        <a:buFont typeface="Arial" panose="020B0604020202020204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500"/>
        </a:spcBef>
        <a:buSzPct val="80000"/>
        <a:buFont typeface="Arial" panose="020B0604020202020204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840">
          <p15:clr>
            <a:srgbClr val="F26B43"/>
          </p15:clr>
        </p15:guide>
        <p15:guide id="3" orient="horz" pos="336">
          <p15:clr>
            <a:srgbClr val="F26B43"/>
          </p15:clr>
        </p15:guide>
        <p15:guide id="4" orient="horz" pos="3984">
          <p15:clr>
            <a:srgbClr val="F26B43"/>
          </p15:clr>
        </p15:guide>
        <p15:guide id="5" pos="336">
          <p15:clr>
            <a:srgbClr val="F26B43"/>
          </p15:clr>
        </p15:guide>
        <p15:guide id="6" pos="7344">
          <p15:clr>
            <a:srgbClr val="F26B43"/>
          </p15:clr>
        </p15:guide>
        <p15:guide id="7" pos="720">
          <p15:clr>
            <a:srgbClr val="F26B43"/>
          </p15:clr>
        </p15:guide>
        <p15:guide id="8" pos="696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6E0D4398-84C2-41B8-BF30-3157F7B18DF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Pióra i linijki">
            <a:extLst>
              <a:ext uri="{FF2B5EF4-FFF2-40B4-BE49-F238E27FC236}">
                <a16:creationId xmlns:a16="http://schemas.microsoft.com/office/drawing/2014/main" id="{FDA589EA-CD51-3A8C-4450-D7FD34A94568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468" r="8728" b="-3"/>
          <a:stretch/>
        </p:blipFill>
        <p:spPr>
          <a:xfrm>
            <a:off x="20" y="10"/>
            <a:ext cx="9137156" cy="6857989"/>
          </a:xfrm>
          <a:prstGeom prst="rect">
            <a:avLst/>
          </a:prstGeom>
        </p:spPr>
      </p:pic>
      <p:sp>
        <p:nvSpPr>
          <p:cNvPr id="12" name="Rectangle 23">
            <a:extLst>
              <a:ext uri="{FF2B5EF4-FFF2-40B4-BE49-F238E27FC236}">
                <a16:creationId xmlns:a16="http://schemas.microsoft.com/office/drawing/2014/main" id="{1E519840-CB5B-442F-AF8C-F848E769976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945558" y="-6724"/>
            <a:ext cx="4265457" cy="6868736"/>
          </a:xfrm>
          <a:custGeom>
            <a:avLst/>
            <a:gdLst>
              <a:gd name="connsiteX0" fmla="*/ 0 w 5803153"/>
              <a:gd name="connsiteY0" fmla="*/ 0 h 6857998"/>
              <a:gd name="connsiteX1" fmla="*/ 5803153 w 5803153"/>
              <a:gd name="connsiteY1" fmla="*/ 0 h 6857998"/>
              <a:gd name="connsiteX2" fmla="*/ 5803153 w 5803153"/>
              <a:gd name="connsiteY2" fmla="*/ 6857998 h 6857998"/>
              <a:gd name="connsiteX3" fmla="*/ 0 w 5803153"/>
              <a:gd name="connsiteY3" fmla="*/ 6857998 h 6857998"/>
              <a:gd name="connsiteX4" fmla="*/ 0 w 5803153"/>
              <a:gd name="connsiteY4" fmla="*/ 0 h 6857998"/>
              <a:gd name="connsiteX0" fmla="*/ 1016000 w 5803153"/>
              <a:gd name="connsiteY0" fmla="*/ 0 h 6857998"/>
              <a:gd name="connsiteX1" fmla="*/ 5803153 w 5803153"/>
              <a:gd name="connsiteY1" fmla="*/ 0 h 6857998"/>
              <a:gd name="connsiteX2" fmla="*/ 5803153 w 5803153"/>
              <a:gd name="connsiteY2" fmla="*/ 6857998 h 6857998"/>
              <a:gd name="connsiteX3" fmla="*/ 0 w 5803153"/>
              <a:gd name="connsiteY3" fmla="*/ 6857998 h 6857998"/>
              <a:gd name="connsiteX4" fmla="*/ 1016000 w 5803153"/>
              <a:gd name="connsiteY4" fmla="*/ 0 h 6857998"/>
              <a:gd name="connsiteX0" fmla="*/ 1338729 w 6125882"/>
              <a:gd name="connsiteY0" fmla="*/ 0 h 6857998"/>
              <a:gd name="connsiteX1" fmla="*/ 6125882 w 6125882"/>
              <a:gd name="connsiteY1" fmla="*/ 0 h 6857998"/>
              <a:gd name="connsiteX2" fmla="*/ 6125882 w 6125882"/>
              <a:gd name="connsiteY2" fmla="*/ 6857998 h 6857998"/>
              <a:gd name="connsiteX3" fmla="*/ 0 w 6125882"/>
              <a:gd name="connsiteY3" fmla="*/ 6846045 h 6857998"/>
              <a:gd name="connsiteX4" fmla="*/ 1338729 w 6125882"/>
              <a:gd name="connsiteY4" fmla="*/ 0 h 6857998"/>
              <a:gd name="connsiteX0" fmla="*/ 1697317 w 6125882"/>
              <a:gd name="connsiteY0" fmla="*/ 0 h 6857998"/>
              <a:gd name="connsiteX1" fmla="*/ 6125882 w 6125882"/>
              <a:gd name="connsiteY1" fmla="*/ 0 h 6857998"/>
              <a:gd name="connsiteX2" fmla="*/ 6125882 w 6125882"/>
              <a:gd name="connsiteY2" fmla="*/ 6857998 h 6857998"/>
              <a:gd name="connsiteX3" fmla="*/ 0 w 6125882"/>
              <a:gd name="connsiteY3" fmla="*/ 6846045 h 6857998"/>
              <a:gd name="connsiteX4" fmla="*/ 1697317 w 6125882"/>
              <a:gd name="connsiteY4" fmla="*/ 0 h 6857998"/>
              <a:gd name="connsiteX0" fmla="*/ 2702091 w 6125882"/>
              <a:gd name="connsiteY0" fmla="*/ 0 h 6857998"/>
              <a:gd name="connsiteX1" fmla="*/ 6125882 w 6125882"/>
              <a:gd name="connsiteY1" fmla="*/ 0 h 6857998"/>
              <a:gd name="connsiteX2" fmla="*/ 6125882 w 6125882"/>
              <a:gd name="connsiteY2" fmla="*/ 6857998 h 6857998"/>
              <a:gd name="connsiteX3" fmla="*/ 0 w 6125882"/>
              <a:gd name="connsiteY3" fmla="*/ 6846045 h 6857998"/>
              <a:gd name="connsiteX4" fmla="*/ 2702091 w 6125882"/>
              <a:gd name="connsiteY4" fmla="*/ 0 h 6857998"/>
              <a:gd name="connsiteX0" fmla="*/ 2240216 w 5664007"/>
              <a:gd name="connsiteY0" fmla="*/ 0 h 6857998"/>
              <a:gd name="connsiteX1" fmla="*/ 5664007 w 5664007"/>
              <a:gd name="connsiteY1" fmla="*/ 0 h 6857998"/>
              <a:gd name="connsiteX2" fmla="*/ 5664007 w 5664007"/>
              <a:gd name="connsiteY2" fmla="*/ 6857998 h 6857998"/>
              <a:gd name="connsiteX3" fmla="*/ 0 w 5664007"/>
              <a:gd name="connsiteY3" fmla="*/ 6846045 h 6857998"/>
              <a:gd name="connsiteX4" fmla="*/ 2240216 w 5664007"/>
              <a:gd name="connsiteY4" fmla="*/ 0 h 6857998"/>
              <a:gd name="connsiteX0" fmla="*/ 2170935 w 5594726"/>
              <a:gd name="connsiteY0" fmla="*/ 0 h 6865085"/>
              <a:gd name="connsiteX1" fmla="*/ 5594726 w 5594726"/>
              <a:gd name="connsiteY1" fmla="*/ 0 h 6865085"/>
              <a:gd name="connsiteX2" fmla="*/ 5594726 w 5594726"/>
              <a:gd name="connsiteY2" fmla="*/ 6857998 h 6865085"/>
              <a:gd name="connsiteX3" fmla="*/ 0 w 5594726"/>
              <a:gd name="connsiteY3" fmla="*/ 6865085 h 6865085"/>
              <a:gd name="connsiteX4" fmla="*/ 2170935 w 5594726"/>
              <a:gd name="connsiteY4" fmla="*/ 0 h 6865085"/>
              <a:gd name="connsiteX0" fmla="*/ 1747097 w 5170888"/>
              <a:gd name="connsiteY0" fmla="*/ 0 h 6865085"/>
              <a:gd name="connsiteX1" fmla="*/ 5170888 w 5170888"/>
              <a:gd name="connsiteY1" fmla="*/ 0 h 6865085"/>
              <a:gd name="connsiteX2" fmla="*/ 5170888 w 5170888"/>
              <a:gd name="connsiteY2" fmla="*/ 6857998 h 6865085"/>
              <a:gd name="connsiteX3" fmla="*/ 0 w 5170888"/>
              <a:gd name="connsiteY3" fmla="*/ 6865085 h 6865085"/>
              <a:gd name="connsiteX4" fmla="*/ 1747097 w 5170888"/>
              <a:gd name="connsiteY4" fmla="*/ 0 h 6865085"/>
              <a:gd name="connsiteX0" fmla="*/ 1404766 w 5170888"/>
              <a:gd name="connsiteY0" fmla="*/ 0 h 6865085"/>
              <a:gd name="connsiteX1" fmla="*/ 5170888 w 5170888"/>
              <a:gd name="connsiteY1" fmla="*/ 0 h 6865085"/>
              <a:gd name="connsiteX2" fmla="*/ 5170888 w 5170888"/>
              <a:gd name="connsiteY2" fmla="*/ 6857998 h 6865085"/>
              <a:gd name="connsiteX3" fmla="*/ 0 w 5170888"/>
              <a:gd name="connsiteY3" fmla="*/ 6865085 h 6865085"/>
              <a:gd name="connsiteX4" fmla="*/ 1404766 w 5170888"/>
              <a:gd name="connsiteY4" fmla="*/ 0 h 6865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170888" h="6865085">
                <a:moveTo>
                  <a:pt x="1404766" y="0"/>
                </a:moveTo>
                <a:lnTo>
                  <a:pt x="5170888" y="0"/>
                </a:lnTo>
                <a:lnTo>
                  <a:pt x="5170888" y="6857998"/>
                </a:lnTo>
                <a:lnTo>
                  <a:pt x="0" y="6865085"/>
                </a:lnTo>
                <a:lnTo>
                  <a:pt x="1404766" y="0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"/>
          <p:cNvSpPr>
            <a:spLocks noGrp="1"/>
          </p:cNvSpPr>
          <p:nvPr>
            <p:ph type="ctrTitle"/>
          </p:nvPr>
        </p:nvSpPr>
        <p:spPr>
          <a:xfrm>
            <a:off x="8504880" y="3545133"/>
            <a:ext cx="3153720" cy="2985247"/>
          </a:xfrm>
        </p:spPr>
        <p:txBody>
          <a:bodyPr>
            <a:normAutofit/>
          </a:bodyPr>
          <a:lstStyle/>
          <a:p>
            <a:pPr algn="r"/>
            <a:r>
              <a:rPr lang="en-GB" sz="4400"/>
              <a:t>Projekt NAPOJ-MINUT</a:t>
            </a:r>
          </a:p>
        </p:txBody>
      </p:sp>
      <p:sp>
        <p:nvSpPr>
          <p:cNvPr id="3" name="SubTitle"/>
          <p:cNvSpPr>
            <a:spLocks noGrp="1"/>
          </p:cNvSpPr>
          <p:nvPr>
            <p:ph type="subTitle" idx="1"/>
          </p:nvPr>
        </p:nvSpPr>
        <p:spPr>
          <a:xfrm>
            <a:off x="9137176" y="1116873"/>
            <a:ext cx="2521424" cy="1520669"/>
          </a:xfrm>
        </p:spPr>
        <p:txBody>
          <a:bodyPr>
            <a:normAutofit fontScale="70000" lnSpcReduction="20000"/>
          </a:bodyPr>
          <a:lstStyle/>
          <a:p>
            <a:pPr algn="r"/>
            <a:r>
              <a:rPr lang="en-GB" sz="3200" dirty="0" err="1"/>
              <a:t>Kemijski</a:t>
            </a:r>
            <a:r>
              <a:rPr lang="en-GB" sz="3200" dirty="0"/>
              <a:t> </a:t>
            </a:r>
            <a:r>
              <a:rPr lang="en-GB" sz="3200" dirty="0" err="1"/>
              <a:t>kalkulator</a:t>
            </a:r>
            <a:endParaRPr lang="en-GB" sz="3200" dirty="0"/>
          </a:p>
          <a:p>
            <a:pPr algn="r"/>
            <a:r>
              <a:rPr lang="en-GB" sz="1600" dirty="0" err="1"/>
              <a:t>Gabrijela</a:t>
            </a:r>
            <a:r>
              <a:rPr lang="en-GB" sz="1600" dirty="0"/>
              <a:t> </a:t>
            </a:r>
            <a:r>
              <a:rPr lang="en-GB" sz="1600" dirty="0" err="1"/>
              <a:t>Krajnc</a:t>
            </a:r>
            <a:r>
              <a:rPr lang="en-GB" sz="1600" dirty="0"/>
              <a:t>, </a:t>
            </a:r>
            <a:r>
              <a:rPr lang="en-GB" sz="1600" dirty="0" err="1"/>
              <a:t>Maša</a:t>
            </a:r>
            <a:r>
              <a:rPr lang="en-GB" sz="1600" dirty="0"/>
              <a:t> </a:t>
            </a:r>
            <a:r>
              <a:rPr lang="en-GB" sz="1600" dirty="0" err="1"/>
              <a:t>Mohar</a:t>
            </a:r>
            <a:r>
              <a:rPr lang="en-GB" sz="1600" dirty="0"/>
              <a:t>
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AC7EF422-3076-48F2-A38B-7CA851778E0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6931959" y="0"/>
            <a:ext cx="5279056" cy="777922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6896548C-21A4-493D-B220-64E89F1EF6D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7281082" y="-6724"/>
            <a:ext cx="2279175" cy="6864724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Picture 5">
            <a:extLst>
              <a:ext uri="{FF2B5EF4-FFF2-40B4-BE49-F238E27FC236}">
                <a16:creationId xmlns:a16="http://schemas.microsoft.com/office/drawing/2014/main" id="{0E1E9B4F-9BF9-AA4A-5159-7FFE608C02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93175" y="2505747"/>
            <a:ext cx="2000754" cy="16563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04331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554CB3-8186-B90B-4A1A-71CF37A925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Programiranje</a:t>
            </a:r>
            <a:r>
              <a:rPr lang="en-GB" dirty="0"/>
              <a:t> z </a:t>
            </a:r>
            <a:r>
              <a:rPr lang="en-GB" dirty="0" err="1"/>
              <a:t>delčki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1625F5-231C-B3FD-4859-EC2E85F813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err="1"/>
              <a:t>Razlaga</a:t>
            </a:r>
            <a:r>
              <a:rPr lang="en-US" dirty="0"/>
              <a:t> </a:t>
            </a:r>
            <a:r>
              <a:rPr lang="en-US" dirty="0" err="1"/>
              <a:t>priprave</a:t>
            </a:r>
            <a:r>
              <a:rPr lang="en-US" dirty="0"/>
              <a:t> </a:t>
            </a:r>
            <a:r>
              <a:rPr lang="en-US" dirty="0" err="1"/>
              <a:t>osnovnega</a:t>
            </a:r>
            <a:r>
              <a:rPr lang="en-US" dirty="0"/>
              <a:t> </a:t>
            </a:r>
            <a:r>
              <a:rPr lang="en-US" dirty="0" err="1"/>
              <a:t>programa</a:t>
            </a:r>
            <a:r>
              <a:rPr lang="en-US" dirty="0"/>
              <a:t> v </a:t>
            </a:r>
            <a:r>
              <a:rPr lang="en-US" dirty="0" err="1"/>
              <a:t>Sratch</a:t>
            </a:r>
            <a:r>
              <a:rPr lang="en-US" dirty="0"/>
              <a:t>-u.</a:t>
            </a:r>
          </a:p>
          <a:p>
            <a:r>
              <a:rPr lang="en-US" dirty="0"/>
              <a:t>Scratch je program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spletu</a:t>
            </a:r>
            <a:r>
              <a:rPr lang="en-US" dirty="0"/>
              <a:t>, </a:t>
            </a:r>
            <a:r>
              <a:rPr lang="en-US" dirty="0" err="1"/>
              <a:t>ki</a:t>
            </a:r>
            <a:r>
              <a:rPr lang="en-US" dirty="0"/>
              <a:t> </a:t>
            </a:r>
            <a:r>
              <a:rPr lang="en-US" dirty="0" err="1"/>
              <a:t>omogoča</a:t>
            </a:r>
            <a:r>
              <a:rPr lang="en-US" dirty="0"/>
              <a:t> </a:t>
            </a:r>
            <a:r>
              <a:rPr lang="en-US" dirty="0" err="1"/>
              <a:t>programiranje</a:t>
            </a:r>
            <a:r>
              <a:rPr lang="en-US" dirty="0"/>
              <a:t> z </a:t>
            </a:r>
            <a:r>
              <a:rPr lang="en-US" dirty="0" err="1"/>
              <a:t>delčki</a:t>
            </a:r>
            <a:r>
              <a:rPr lang="en-US" dirty="0"/>
              <a:t>. </a:t>
            </a:r>
            <a:r>
              <a:rPr lang="en-US" dirty="0" err="1"/>
              <a:t>Delčki</a:t>
            </a:r>
            <a:r>
              <a:rPr lang="en-US" dirty="0"/>
              <a:t> so </a:t>
            </a:r>
            <a:r>
              <a:rPr lang="en-US" dirty="0" err="1"/>
              <a:t>tako</a:t>
            </a:r>
            <a:r>
              <a:rPr lang="en-US" dirty="0"/>
              <a:t> </a:t>
            </a:r>
            <a:r>
              <a:rPr lang="en-US" dirty="0" err="1"/>
              <a:t>kot</a:t>
            </a:r>
            <a:r>
              <a:rPr lang="en-US" dirty="0"/>
              <a:t> v</a:t>
            </a:r>
          </a:p>
          <a:p>
            <a:r>
              <a:rPr lang="en-US" dirty="0" err="1"/>
              <a:t>algoritmu</a:t>
            </a:r>
            <a:r>
              <a:rPr lang="en-US" dirty="0"/>
              <a:t> </a:t>
            </a:r>
            <a:r>
              <a:rPr lang="en-US" dirty="0" err="1"/>
              <a:t>različne</a:t>
            </a:r>
            <a:r>
              <a:rPr lang="en-US" dirty="0"/>
              <a:t> </a:t>
            </a:r>
            <a:r>
              <a:rPr lang="en-US" dirty="0" err="1"/>
              <a:t>vrste</a:t>
            </a:r>
            <a:r>
              <a:rPr lang="en-US" dirty="0"/>
              <a:t> </a:t>
            </a:r>
            <a:r>
              <a:rPr lang="en-US" dirty="0" err="1"/>
              <a:t>stavki</a:t>
            </a:r>
            <a:r>
              <a:rPr lang="en-US" dirty="0"/>
              <a:t>, </a:t>
            </a:r>
            <a:r>
              <a:rPr lang="en-US" dirty="0" err="1"/>
              <a:t>ki</a:t>
            </a:r>
            <a:r>
              <a:rPr lang="en-US" dirty="0"/>
              <a:t> </a:t>
            </a:r>
            <a:r>
              <a:rPr lang="en-US" dirty="0" err="1"/>
              <a:t>jih</a:t>
            </a:r>
            <a:r>
              <a:rPr lang="en-US" dirty="0"/>
              <a:t> </a:t>
            </a:r>
            <a:r>
              <a:rPr lang="en-US" dirty="0" err="1"/>
              <a:t>kasneje</a:t>
            </a:r>
            <a:r>
              <a:rPr lang="en-US" dirty="0"/>
              <a:t> </a:t>
            </a:r>
            <a:r>
              <a:rPr lang="en-US" dirty="0" err="1"/>
              <a:t>lahko</a:t>
            </a:r>
            <a:r>
              <a:rPr lang="en-US" dirty="0"/>
              <a:t> program </a:t>
            </a:r>
            <a:r>
              <a:rPr lang="en-US" dirty="0" err="1"/>
              <a:t>izvede</a:t>
            </a:r>
            <a:r>
              <a:rPr lang="en-US" dirty="0"/>
              <a:t>. </a:t>
            </a:r>
            <a:r>
              <a:rPr lang="en-US" dirty="0" err="1"/>
              <a:t>Imamo</a:t>
            </a:r>
            <a:r>
              <a:rPr lang="en-US" dirty="0"/>
              <a:t> </a:t>
            </a:r>
            <a:r>
              <a:rPr lang="en-US" dirty="0" err="1"/>
              <a:t>stavke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:</a:t>
            </a:r>
          </a:p>
          <a:p>
            <a:r>
              <a:rPr lang="en-US" dirty="0"/>
              <a:t>- </a:t>
            </a:r>
            <a:r>
              <a:rPr lang="en-US" dirty="0" err="1"/>
              <a:t>Gibanje</a:t>
            </a:r>
            <a:endParaRPr lang="en-US" dirty="0"/>
          </a:p>
          <a:p>
            <a:r>
              <a:rPr lang="en-US" dirty="0"/>
              <a:t>- </a:t>
            </a:r>
            <a:r>
              <a:rPr lang="en-US" dirty="0" err="1"/>
              <a:t>Spremembo</a:t>
            </a:r>
            <a:r>
              <a:rPr lang="en-US" dirty="0"/>
              <a:t> in </a:t>
            </a:r>
            <a:r>
              <a:rPr lang="en-US" dirty="0" err="1"/>
              <a:t>prikaz</a:t>
            </a:r>
            <a:r>
              <a:rPr lang="en-US" dirty="0"/>
              <a:t> </a:t>
            </a:r>
            <a:r>
              <a:rPr lang="en-US" dirty="0" err="1"/>
              <a:t>videza</a:t>
            </a:r>
            <a:endParaRPr lang="en-US" dirty="0"/>
          </a:p>
          <a:p>
            <a:r>
              <a:rPr lang="en-US" dirty="0"/>
              <a:t>- </a:t>
            </a:r>
            <a:r>
              <a:rPr lang="en-US" dirty="0" err="1"/>
              <a:t>Zvok</a:t>
            </a:r>
            <a:endParaRPr lang="en-US" dirty="0"/>
          </a:p>
          <a:p>
            <a:r>
              <a:rPr lang="en-US" dirty="0"/>
              <a:t>- </a:t>
            </a:r>
            <a:r>
              <a:rPr lang="en-US" dirty="0" err="1"/>
              <a:t>Dogodki</a:t>
            </a:r>
            <a:endParaRPr lang="en-US" dirty="0"/>
          </a:p>
          <a:p>
            <a:r>
              <a:rPr lang="en-US" dirty="0"/>
              <a:t>- </a:t>
            </a:r>
            <a:r>
              <a:rPr lang="en-US" dirty="0" err="1"/>
              <a:t>Krmiljenje</a:t>
            </a:r>
            <a:endParaRPr lang="en-US" dirty="0"/>
          </a:p>
          <a:p>
            <a:r>
              <a:rPr lang="en-US" dirty="0"/>
              <a:t>- </a:t>
            </a:r>
            <a:r>
              <a:rPr lang="en-US" dirty="0" err="1"/>
              <a:t>Zaznavanje</a:t>
            </a:r>
            <a:endParaRPr lang="en-US" dirty="0"/>
          </a:p>
          <a:p>
            <a:r>
              <a:rPr lang="en-US" dirty="0"/>
              <a:t>- </a:t>
            </a:r>
            <a:r>
              <a:rPr lang="en-US" dirty="0" err="1"/>
              <a:t>Operatorji</a:t>
            </a:r>
            <a:endParaRPr lang="en-US" dirty="0"/>
          </a:p>
          <a:p>
            <a:r>
              <a:rPr lang="en-US" dirty="0"/>
              <a:t>- </a:t>
            </a:r>
            <a:r>
              <a:rPr lang="en-US" dirty="0" err="1"/>
              <a:t>Spremenljivke</a:t>
            </a:r>
            <a:endParaRPr lang="en-US" dirty="0"/>
          </a:p>
          <a:p>
            <a:endParaRPr lang="en-US" dirty="0"/>
          </a:p>
        </p:txBody>
      </p:sp>
      <p:pic>
        <p:nvPicPr>
          <p:cNvPr id="4" name="Picture 5">
            <a:extLst>
              <a:ext uri="{FF2B5EF4-FFF2-40B4-BE49-F238E27FC236}">
                <a16:creationId xmlns:a16="http://schemas.microsoft.com/office/drawing/2014/main" id="{0E1E9B4F-9BF9-AA4A-5159-7FFE608C02D1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66662" y="259195"/>
            <a:ext cx="2000754" cy="16563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237348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SCRATCH</a:t>
            </a:r>
            <a:endParaRPr lang="sl-SI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err="1"/>
              <a:t>Najprej</a:t>
            </a:r>
            <a:r>
              <a:rPr lang="en-US" dirty="0"/>
              <a:t> </a:t>
            </a:r>
            <a:r>
              <a:rPr lang="en-US" dirty="0" err="1"/>
              <a:t>si</a:t>
            </a:r>
            <a:r>
              <a:rPr lang="en-US" dirty="0"/>
              <a:t> </a:t>
            </a:r>
            <a:r>
              <a:rPr lang="en-US" dirty="0" err="1"/>
              <a:t>poglejmo</a:t>
            </a:r>
            <a:r>
              <a:rPr lang="en-US" dirty="0"/>
              <a:t> </a:t>
            </a:r>
            <a:r>
              <a:rPr lang="en-US" dirty="0" err="1"/>
              <a:t>enostaven</a:t>
            </a:r>
            <a:r>
              <a:rPr lang="en-US" dirty="0"/>
              <a:t> program z </a:t>
            </a:r>
            <a:r>
              <a:rPr lang="en-US" dirty="0" err="1"/>
              <a:t>delčki</a:t>
            </a:r>
            <a:r>
              <a:rPr lang="en-US" dirty="0"/>
              <a:t>, </a:t>
            </a:r>
            <a:r>
              <a:rPr lang="en-US" dirty="0" err="1"/>
              <a:t>ki</a:t>
            </a:r>
            <a:r>
              <a:rPr lang="en-US" dirty="0"/>
              <a:t> </a:t>
            </a:r>
            <a:r>
              <a:rPr lang="en-US" dirty="0" err="1"/>
              <a:t>izpiše</a:t>
            </a:r>
            <a:r>
              <a:rPr lang="en-US" dirty="0"/>
              <a:t> </a:t>
            </a:r>
            <a:r>
              <a:rPr lang="en-US" dirty="0" err="1"/>
              <a:t>molsko</a:t>
            </a:r>
            <a:r>
              <a:rPr lang="en-US" dirty="0"/>
              <a:t> </a:t>
            </a:r>
            <a:r>
              <a:rPr lang="en-US" dirty="0" err="1"/>
              <a:t>maso</a:t>
            </a:r>
            <a:r>
              <a:rPr lang="en-US" dirty="0"/>
              <a:t> </a:t>
            </a:r>
            <a:r>
              <a:rPr lang="en-US" dirty="0" err="1"/>
              <a:t>kisika</a:t>
            </a:r>
            <a:r>
              <a:rPr lang="en-US" dirty="0"/>
              <a:t> </a:t>
            </a:r>
            <a:r>
              <a:rPr lang="en-US" dirty="0" smtClean="0"/>
              <a:t>O</a:t>
            </a:r>
            <a:r>
              <a:rPr lang="en-US" baseline="-25000" dirty="0" smtClean="0"/>
              <a:t>2</a:t>
            </a:r>
            <a:r>
              <a:rPr lang="en-US" dirty="0" smtClean="0"/>
              <a:t> </a:t>
            </a:r>
            <a:r>
              <a:rPr lang="en-US" dirty="0"/>
              <a:t>.</a:t>
            </a:r>
          </a:p>
          <a:p>
            <a:r>
              <a:rPr lang="en-US" dirty="0" err="1"/>
              <a:t>Vemo</a:t>
            </a:r>
            <a:r>
              <a:rPr lang="en-US" dirty="0"/>
              <a:t>, da je </a:t>
            </a:r>
            <a:r>
              <a:rPr lang="en-US" dirty="0" err="1"/>
              <a:t>kisik</a:t>
            </a:r>
            <a:r>
              <a:rPr lang="en-US" dirty="0"/>
              <a:t> atom z </a:t>
            </a:r>
            <a:r>
              <a:rPr lang="en-US" dirty="0" err="1"/>
              <a:t>molsko</a:t>
            </a:r>
            <a:r>
              <a:rPr lang="en-US" dirty="0"/>
              <a:t> </a:t>
            </a:r>
            <a:r>
              <a:rPr lang="en-US" dirty="0" err="1"/>
              <a:t>maso</a:t>
            </a:r>
            <a:r>
              <a:rPr lang="en-US" dirty="0"/>
              <a:t> 16 g/mol. Ker je </a:t>
            </a:r>
            <a:r>
              <a:rPr lang="en-US" dirty="0" err="1"/>
              <a:t>molekula</a:t>
            </a:r>
            <a:r>
              <a:rPr lang="en-US" dirty="0"/>
              <a:t> </a:t>
            </a:r>
            <a:r>
              <a:rPr lang="en-US" dirty="0" err="1"/>
              <a:t>sestavljena</a:t>
            </a:r>
            <a:r>
              <a:rPr lang="en-US" dirty="0"/>
              <a:t> </a:t>
            </a:r>
            <a:r>
              <a:rPr lang="en-US" dirty="0" err="1"/>
              <a:t>iz</a:t>
            </a:r>
            <a:r>
              <a:rPr lang="en-US" dirty="0"/>
              <a:t> </a:t>
            </a:r>
            <a:r>
              <a:rPr lang="en-US" dirty="0" err="1"/>
              <a:t>dveh</a:t>
            </a:r>
            <a:r>
              <a:rPr lang="en-US" dirty="0"/>
              <a:t> </a:t>
            </a:r>
            <a:r>
              <a:rPr lang="en-US" dirty="0" err="1"/>
              <a:t>atomov</a:t>
            </a:r>
            <a:endParaRPr lang="en-US" dirty="0"/>
          </a:p>
          <a:p>
            <a:r>
              <a:rPr lang="en-US" dirty="0" err="1"/>
              <a:t>moramo</a:t>
            </a:r>
            <a:r>
              <a:rPr lang="en-US" dirty="0"/>
              <a:t> </a:t>
            </a:r>
            <a:r>
              <a:rPr lang="en-US" dirty="0" err="1"/>
              <a:t>upoštevati</a:t>
            </a:r>
            <a:r>
              <a:rPr lang="en-US" dirty="0"/>
              <a:t>, da </a:t>
            </a:r>
            <a:r>
              <a:rPr lang="en-US" dirty="0" err="1"/>
              <a:t>sta</a:t>
            </a:r>
            <a:r>
              <a:rPr lang="en-US" dirty="0"/>
              <a:t> v </a:t>
            </a:r>
            <a:r>
              <a:rPr lang="en-US" dirty="0" err="1"/>
              <a:t>molekuli</a:t>
            </a:r>
            <a:r>
              <a:rPr lang="en-US" dirty="0"/>
              <a:t> 2 </a:t>
            </a:r>
            <a:r>
              <a:rPr lang="en-US" dirty="0" err="1"/>
              <a:t>atoma</a:t>
            </a:r>
            <a:r>
              <a:rPr lang="en-US" dirty="0"/>
              <a:t>. </a:t>
            </a:r>
            <a:r>
              <a:rPr lang="en-US" dirty="0" err="1"/>
              <a:t>Zato</a:t>
            </a:r>
            <a:r>
              <a:rPr lang="en-US" dirty="0"/>
              <a:t> je </a:t>
            </a:r>
            <a:r>
              <a:rPr lang="en-US" dirty="0" err="1"/>
              <a:t>molska</a:t>
            </a:r>
            <a:r>
              <a:rPr lang="en-US" dirty="0"/>
              <a:t> masa </a:t>
            </a:r>
            <a:r>
              <a:rPr lang="en-US" dirty="0" err="1"/>
              <a:t>molekule</a:t>
            </a:r>
            <a:r>
              <a:rPr lang="en-US" dirty="0"/>
              <a:t> </a:t>
            </a:r>
            <a:r>
              <a:rPr lang="en-US" dirty="0" err="1"/>
              <a:t>kisika</a:t>
            </a:r>
            <a:r>
              <a:rPr lang="en-US" dirty="0"/>
              <a:t> 32</a:t>
            </a:r>
          </a:p>
          <a:p>
            <a:r>
              <a:rPr lang="en-US" dirty="0"/>
              <a:t>g/mol.</a:t>
            </a:r>
          </a:p>
          <a:p>
            <a:endParaRPr lang="sl-SI" dirty="0" smtClean="0"/>
          </a:p>
          <a:p>
            <a:r>
              <a:rPr lang="en-US" dirty="0" smtClean="0"/>
              <a:t>V </a:t>
            </a:r>
            <a:r>
              <a:rPr lang="en-US" dirty="0"/>
              <a:t>program </a:t>
            </a:r>
            <a:r>
              <a:rPr lang="en-US" dirty="0" err="1"/>
              <a:t>vnašamo</a:t>
            </a:r>
            <a:r>
              <a:rPr lang="en-US" dirty="0"/>
              <a:t> </a:t>
            </a:r>
            <a:r>
              <a:rPr lang="en-US" dirty="0" err="1"/>
              <a:t>samo</a:t>
            </a:r>
            <a:r>
              <a:rPr lang="en-US" dirty="0"/>
              <a:t> </a:t>
            </a:r>
            <a:r>
              <a:rPr lang="en-US" dirty="0" err="1"/>
              <a:t>števila</a:t>
            </a:r>
            <a:r>
              <a:rPr lang="en-US" dirty="0"/>
              <a:t> </a:t>
            </a:r>
            <a:r>
              <a:rPr lang="en-US" dirty="0" err="1"/>
              <a:t>brez</a:t>
            </a:r>
            <a:r>
              <a:rPr lang="en-US" dirty="0"/>
              <a:t> </a:t>
            </a:r>
            <a:r>
              <a:rPr lang="en-US" dirty="0" err="1"/>
              <a:t>ustreznih</a:t>
            </a:r>
            <a:r>
              <a:rPr lang="en-US" dirty="0"/>
              <a:t> </a:t>
            </a:r>
            <a:r>
              <a:rPr lang="en-US" dirty="0" err="1"/>
              <a:t>enot</a:t>
            </a:r>
            <a:r>
              <a:rPr lang="en-US" dirty="0"/>
              <a:t>.</a:t>
            </a:r>
          </a:p>
          <a:p>
            <a:r>
              <a:rPr lang="en-US" dirty="0" err="1"/>
              <a:t>Napišimo</a:t>
            </a:r>
            <a:r>
              <a:rPr lang="en-US" dirty="0"/>
              <a:t> </a:t>
            </a:r>
            <a:r>
              <a:rPr lang="en-US" dirty="0" err="1"/>
              <a:t>algoritem</a:t>
            </a:r>
            <a:r>
              <a:rPr lang="en-US" dirty="0"/>
              <a:t>, </a:t>
            </a:r>
            <a:r>
              <a:rPr lang="en-US" dirty="0" err="1"/>
              <a:t>kako</a:t>
            </a:r>
            <a:r>
              <a:rPr lang="en-US" dirty="0"/>
              <a:t> bi </a:t>
            </a:r>
            <a:r>
              <a:rPr lang="en-US" dirty="0" err="1"/>
              <a:t>preverili</a:t>
            </a:r>
            <a:r>
              <a:rPr lang="en-US" dirty="0"/>
              <a:t> </a:t>
            </a:r>
            <a:r>
              <a:rPr lang="en-US" dirty="0" err="1"/>
              <a:t>ali</a:t>
            </a:r>
            <a:r>
              <a:rPr lang="en-US" dirty="0"/>
              <a:t> </a:t>
            </a:r>
            <a:r>
              <a:rPr lang="en-US" dirty="0" err="1"/>
              <a:t>prebrana</a:t>
            </a:r>
            <a:r>
              <a:rPr lang="en-US" dirty="0"/>
              <a:t> </a:t>
            </a:r>
            <a:r>
              <a:rPr lang="en-US" dirty="0" err="1"/>
              <a:t>vrednost</a:t>
            </a:r>
            <a:r>
              <a:rPr lang="en-US" dirty="0"/>
              <a:t> </a:t>
            </a:r>
            <a:r>
              <a:rPr lang="en-US" dirty="0" err="1"/>
              <a:t>ustreza</a:t>
            </a:r>
            <a:r>
              <a:rPr lang="en-US" dirty="0"/>
              <a:t> </a:t>
            </a:r>
            <a:r>
              <a:rPr lang="en-US" dirty="0" err="1"/>
              <a:t>molski</a:t>
            </a:r>
            <a:r>
              <a:rPr lang="en-US" dirty="0"/>
              <a:t> </a:t>
            </a:r>
            <a:r>
              <a:rPr lang="en-US" dirty="0" err="1"/>
              <a:t>masi</a:t>
            </a:r>
            <a:r>
              <a:rPr lang="en-US" dirty="0"/>
              <a:t> </a:t>
            </a:r>
            <a:r>
              <a:rPr lang="en-US" dirty="0" err="1"/>
              <a:t>kisika</a:t>
            </a:r>
            <a:r>
              <a:rPr lang="en-US" dirty="0"/>
              <a:t>. V</a:t>
            </a:r>
          </a:p>
          <a:p>
            <a:r>
              <a:rPr lang="en-US" dirty="0" err="1"/>
              <a:t>primeru</a:t>
            </a:r>
            <a:r>
              <a:rPr lang="en-US" dirty="0"/>
              <a:t> da </a:t>
            </a:r>
            <a:r>
              <a:rPr lang="en-US" dirty="0" err="1"/>
              <a:t>ustreza</a:t>
            </a:r>
            <a:r>
              <a:rPr lang="en-US" dirty="0"/>
              <a:t> </a:t>
            </a:r>
            <a:r>
              <a:rPr lang="en-US" dirty="0" err="1"/>
              <a:t>izpišemo</a:t>
            </a:r>
            <a:r>
              <a:rPr lang="en-US" dirty="0"/>
              <a:t>: </a:t>
            </a:r>
            <a:r>
              <a:rPr lang="en-US" dirty="0" err="1"/>
              <a:t>Odlično</a:t>
            </a:r>
            <a:r>
              <a:rPr lang="en-US" dirty="0"/>
              <a:t>! V </a:t>
            </a:r>
            <a:r>
              <a:rPr lang="en-US" dirty="0" err="1"/>
              <a:t>nasprotnem</a:t>
            </a:r>
            <a:r>
              <a:rPr lang="en-US" dirty="0"/>
              <a:t> </a:t>
            </a:r>
            <a:r>
              <a:rPr lang="en-US" dirty="0" err="1"/>
              <a:t>primeru</a:t>
            </a:r>
            <a:r>
              <a:rPr lang="en-US" dirty="0"/>
              <a:t> </a:t>
            </a:r>
            <a:r>
              <a:rPr lang="en-US" dirty="0" err="1"/>
              <a:t>napišemo</a:t>
            </a:r>
            <a:r>
              <a:rPr lang="en-US" dirty="0"/>
              <a:t>: </a:t>
            </a:r>
            <a:r>
              <a:rPr lang="en-US" dirty="0" err="1"/>
              <a:t>Napaka</a:t>
            </a:r>
            <a:r>
              <a:rPr lang="en-US" dirty="0"/>
              <a:t>.</a:t>
            </a:r>
          </a:p>
          <a:p>
            <a:r>
              <a:rPr lang="en-US" dirty="0" err="1"/>
              <a:t>Algoritem</a:t>
            </a:r>
            <a:r>
              <a:rPr lang="en-US" dirty="0"/>
              <a:t>:</a:t>
            </a:r>
          </a:p>
          <a:p>
            <a:r>
              <a:rPr lang="en-US" dirty="0"/>
              <a:t>1. </a:t>
            </a:r>
            <a:r>
              <a:rPr lang="en-US" dirty="0" err="1"/>
              <a:t>preberi</a:t>
            </a:r>
            <a:r>
              <a:rPr lang="en-US" dirty="0"/>
              <a:t> </a:t>
            </a:r>
            <a:r>
              <a:rPr lang="en-US" dirty="0" err="1"/>
              <a:t>vrednost</a:t>
            </a:r>
            <a:endParaRPr lang="en-US" dirty="0"/>
          </a:p>
          <a:p>
            <a:r>
              <a:rPr lang="en-US" dirty="0"/>
              <a:t>2. </a:t>
            </a:r>
            <a:r>
              <a:rPr lang="en-US" dirty="0" err="1"/>
              <a:t>ali</a:t>
            </a:r>
            <a:r>
              <a:rPr lang="en-US" dirty="0"/>
              <a:t> je </a:t>
            </a:r>
            <a:r>
              <a:rPr lang="en-US" dirty="0" err="1"/>
              <a:t>prebrana</a:t>
            </a:r>
            <a:r>
              <a:rPr lang="en-US" dirty="0"/>
              <a:t> </a:t>
            </a:r>
            <a:r>
              <a:rPr lang="en-US" dirty="0" err="1"/>
              <a:t>vrednost</a:t>
            </a:r>
            <a:r>
              <a:rPr lang="en-US" dirty="0"/>
              <a:t> </a:t>
            </a:r>
            <a:r>
              <a:rPr lang="en-US" dirty="0" err="1"/>
              <a:t>enaka</a:t>
            </a:r>
            <a:r>
              <a:rPr lang="en-US" dirty="0"/>
              <a:t> </a:t>
            </a:r>
            <a:r>
              <a:rPr lang="en-US" dirty="0" smtClean="0"/>
              <a:t>32</a:t>
            </a:r>
            <a:endParaRPr lang="en-US" dirty="0"/>
          </a:p>
          <a:p>
            <a:r>
              <a:rPr lang="en-US" dirty="0"/>
              <a:t>3. </a:t>
            </a:r>
            <a:r>
              <a:rPr lang="en-US" dirty="0" err="1"/>
              <a:t>Če</a:t>
            </a:r>
            <a:r>
              <a:rPr lang="en-US" dirty="0"/>
              <a:t> je </a:t>
            </a:r>
            <a:r>
              <a:rPr lang="en-US" dirty="0" err="1"/>
              <a:t>izpiši</a:t>
            </a:r>
            <a:r>
              <a:rPr lang="en-US" dirty="0"/>
              <a:t> </a:t>
            </a:r>
            <a:r>
              <a:rPr lang="en-US" dirty="0" err="1"/>
              <a:t>Odlično</a:t>
            </a:r>
            <a:r>
              <a:rPr lang="en-US" dirty="0"/>
              <a:t>, </a:t>
            </a:r>
            <a:r>
              <a:rPr lang="en-US" dirty="0" err="1"/>
              <a:t>če</a:t>
            </a:r>
            <a:r>
              <a:rPr lang="en-US" dirty="0"/>
              <a:t> </a:t>
            </a:r>
            <a:r>
              <a:rPr lang="en-US" dirty="0" err="1"/>
              <a:t>ni</a:t>
            </a:r>
            <a:r>
              <a:rPr lang="en-US" dirty="0"/>
              <a:t> </a:t>
            </a:r>
            <a:r>
              <a:rPr lang="en-US" dirty="0" err="1"/>
              <a:t>izpiši</a:t>
            </a:r>
            <a:r>
              <a:rPr lang="en-US" dirty="0"/>
              <a:t> </a:t>
            </a:r>
            <a:r>
              <a:rPr lang="en-US" dirty="0" err="1"/>
              <a:t>Napaka</a:t>
            </a:r>
            <a:endParaRPr lang="en-US" dirty="0"/>
          </a:p>
          <a:p>
            <a:endParaRPr lang="sl-SI" dirty="0"/>
          </a:p>
        </p:txBody>
      </p:sp>
      <p:pic>
        <p:nvPicPr>
          <p:cNvPr id="4" name="Picture 5">
            <a:extLst>
              <a:ext uri="{FF2B5EF4-FFF2-40B4-BE49-F238E27FC236}">
                <a16:creationId xmlns:a16="http://schemas.microsoft.com/office/drawing/2014/main" id="{0E1E9B4F-9BF9-AA4A-5159-7FFE608C02D1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11361" y="226186"/>
            <a:ext cx="2000754" cy="16563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907168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Slika 4"/>
          <p:cNvPicPr>
            <a:picLocks noChangeAspect="1"/>
          </p:cNvPicPr>
          <p:nvPr/>
        </p:nvPicPr>
        <p:blipFill rotWithShape="1">
          <a:blip r:embed="rId2"/>
          <a:srcRect l="29683" t="31535" r="32394" b="26549"/>
          <a:stretch/>
        </p:blipFill>
        <p:spPr>
          <a:xfrm>
            <a:off x="699752" y="1468084"/>
            <a:ext cx="6130344" cy="4234890"/>
          </a:xfrm>
          <a:prstGeom prst="rect">
            <a:avLst/>
          </a:prstGeom>
        </p:spPr>
      </p:pic>
      <p:sp>
        <p:nvSpPr>
          <p:cNvPr id="6" name="PoljeZBesedilom 5"/>
          <p:cNvSpPr txBox="1"/>
          <p:nvPr/>
        </p:nvSpPr>
        <p:spPr>
          <a:xfrm>
            <a:off x="1004552" y="785612"/>
            <a:ext cx="16850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dirty="0" smtClean="0"/>
              <a:t>Primer naloge:</a:t>
            </a:r>
            <a:endParaRPr lang="sl-SI" dirty="0"/>
          </a:p>
        </p:txBody>
      </p:sp>
      <p:sp>
        <p:nvSpPr>
          <p:cNvPr id="7" name="PoljeZBesedilom 6"/>
          <p:cNvSpPr txBox="1"/>
          <p:nvPr/>
        </p:nvSpPr>
        <p:spPr>
          <a:xfrm>
            <a:off x="5189617" y="5801553"/>
            <a:ext cx="57562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 smtClean="0"/>
              <a:t>Ostale naloge pa si lahko ogledate ko bo projekt zaključen in ga boste lahko uporabili tudi za lastno uporabo ;)</a:t>
            </a:r>
            <a:endParaRPr lang="sl-SI" dirty="0"/>
          </a:p>
        </p:txBody>
      </p:sp>
      <p:pic>
        <p:nvPicPr>
          <p:cNvPr id="8" name="Picture 5">
            <a:extLst>
              <a:ext uri="{FF2B5EF4-FFF2-40B4-BE49-F238E27FC236}">
                <a16:creationId xmlns:a16="http://schemas.microsoft.com/office/drawing/2014/main" id="{0E1E9B4F-9BF9-AA4A-5159-7FFE608C02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11361" y="226186"/>
            <a:ext cx="2000754" cy="16563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1824496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3D2528-5B6C-F8CA-3F61-934124D89A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Utrjevanje</a:t>
            </a:r>
            <a:r>
              <a:rPr lang="en-GB" dirty="0"/>
              <a:t> </a:t>
            </a:r>
            <a:r>
              <a:rPr lang="en-GB" dirty="0" err="1"/>
              <a:t>znanja</a:t>
            </a:r>
            <a:r>
              <a:rPr lang="en-GB" dirty="0"/>
              <a:t> </a:t>
            </a:r>
            <a:r>
              <a:rPr lang="en-GB" dirty="0" err="1"/>
              <a:t>težjih</a:t>
            </a:r>
            <a:r>
              <a:rPr lang="en-GB" dirty="0"/>
              <a:t> </a:t>
            </a:r>
            <a:r>
              <a:rPr lang="en-GB"/>
              <a:t>vsebin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1C662B-73D4-BA8D-A241-F006CAE480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 smtClean="0"/>
              <a:t>S tem projektom želimo učencem na bolj inovativen način predstaviti količinske odnose. Naloge so pripravljene za vse težavnostne stopnje in so različnih taksonomskih stopenj.</a:t>
            </a:r>
            <a:endParaRPr lang="en-US" dirty="0"/>
          </a:p>
        </p:txBody>
      </p:sp>
      <p:pic>
        <p:nvPicPr>
          <p:cNvPr id="4" name="Picture 5">
            <a:extLst>
              <a:ext uri="{FF2B5EF4-FFF2-40B4-BE49-F238E27FC236}">
                <a16:creationId xmlns:a16="http://schemas.microsoft.com/office/drawing/2014/main" id="{0E1E9B4F-9BF9-AA4A-5159-7FFE608C02D1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82573" y="148913"/>
            <a:ext cx="2000754" cy="16563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594325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81775E6C-9FE7-4AE4-ABE7-2568D95DEAE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23">
            <a:extLst>
              <a:ext uri="{FF2B5EF4-FFF2-40B4-BE49-F238E27FC236}">
                <a16:creationId xmlns:a16="http://schemas.microsoft.com/office/drawing/2014/main" id="{8CECB99A-E2AB-482F-A307-48795531018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0" y="-650"/>
            <a:ext cx="5676966" cy="6869953"/>
          </a:xfrm>
          <a:custGeom>
            <a:avLst/>
            <a:gdLst>
              <a:gd name="connsiteX0" fmla="*/ 0 w 5803153"/>
              <a:gd name="connsiteY0" fmla="*/ 0 h 6857998"/>
              <a:gd name="connsiteX1" fmla="*/ 5803153 w 5803153"/>
              <a:gd name="connsiteY1" fmla="*/ 0 h 6857998"/>
              <a:gd name="connsiteX2" fmla="*/ 5803153 w 5803153"/>
              <a:gd name="connsiteY2" fmla="*/ 6857998 h 6857998"/>
              <a:gd name="connsiteX3" fmla="*/ 0 w 5803153"/>
              <a:gd name="connsiteY3" fmla="*/ 6857998 h 6857998"/>
              <a:gd name="connsiteX4" fmla="*/ 0 w 5803153"/>
              <a:gd name="connsiteY4" fmla="*/ 0 h 6857998"/>
              <a:gd name="connsiteX0" fmla="*/ 1016000 w 5803153"/>
              <a:gd name="connsiteY0" fmla="*/ 0 h 6857998"/>
              <a:gd name="connsiteX1" fmla="*/ 5803153 w 5803153"/>
              <a:gd name="connsiteY1" fmla="*/ 0 h 6857998"/>
              <a:gd name="connsiteX2" fmla="*/ 5803153 w 5803153"/>
              <a:gd name="connsiteY2" fmla="*/ 6857998 h 6857998"/>
              <a:gd name="connsiteX3" fmla="*/ 0 w 5803153"/>
              <a:gd name="connsiteY3" fmla="*/ 6857998 h 6857998"/>
              <a:gd name="connsiteX4" fmla="*/ 1016000 w 5803153"/>
              <a:gd name="connsiteY4" fmla="*/ 0 h 6857998"/>
              <a:gd name="connsiteX0" fmla="*/ 1338729 w 6125882"/>
              <a:gd name="connsiteY0" fmla="*/ 0 h 6857998"/>
              <a:gd name="connsiteX1" fmla="*/ 6125882 w 6125882"/>
              <a:gd name="connsiteY1" fmla="*/ 0 h 6857998"/>
              <a:gd name="connsiteX2" fmla="*/ 6125882 w 6125882"/>
              <a:gd name="connsiteY2" fmla="*/ 6857998 h 6857998"/>
              <a:gd name="connsiteX3" fmla="*/ 0 w 6125882"/>
              <a:gd name="connsiteY3" fmla="*/ 6846045 h 6857998"/>
              <a:gd name="connsiteX4" fmla="*/ 1338729 w 6125882"/>
              <a:gd name="connsiteY4" fmla="*/ 0 h 6857998"/>
              <a:gd name="connsiteX0" fmla="*/ 1697317 w 6125882"/>
              <a:gd name="connsiteY0" fmla="*/ 0 h 6857998"/>
              <a:gd name="connsiteX1" fmla="*/ 6125882 w 6125882"/>
              <a:gd name="connsiteY1" fmla="*/ 0 h 6857998"/>
              <a:gd name="connsiteX2" fmla="*/ 6125882 w 6125882"/>
              <a:gd name="connsiteY2" fmla="*/ 6857998 h 6857998"/>
              <a:gd name="connsiteX3" fmla="*/ 0 w 6125882"/>
              <a:gd name="connsiteY3" fmla="*/ 6846045 h 6857998"/>
              <a:gd name="connsiteX4" fmla="*/ 1697317 w 6125882"/>
              <a:gd name="connsiteY4" fmla="*/ 0 h 6857998"/>
              <a:gd name="connsiteX0" fmla="*/ 2702091 w 6125882"/>
              <a:gd name="connsiteY0" fmla="*/ 0 h 6857998"/>
              <a:gd name="connsiteX1" fmla="*/ 6125882 w 6125882"/>
              <a:gd name="connsiteY1" fmla="*/ 0 h 6857998"/>
              <a:gd name="connsiteX2" fmla="*/ 6125882 w 6125882"/>
              <a:gd name="connsiteY2" fmla="*/ 6857998 h 6857998"/>
              <a:gd name="connsiteX3" fmla="*/ 0 w 6125882"/>
              <a:gd name="connsiteY3" fmla="*/ 6846045 h 6857998"/>
              <a:gd name="connsiteX4" fmla="*/ 2702091 w 6125882"/>
              <a:gd name="connsiteY4" fmla="*/ 0 h 6857998"/>
              <a:gd name="connsiteX0" fmla="*/ 1215089 w 6125882"/>
              <a:gd name="connsiteY0" fmla="*/ 0 h 6857998"/>
              <a:gd name="connsiteX1" fmla="*/ 6125882 w 6125882"/>
              <a:gd name="connsiteY1" fmla="*/ 0 h 6857998"/>
              <a:gd name="connsiteX2" fmla="*/ 6125882 w 6125882"/>
              <a:gd name="connsiteY2" fmla="*/ 6857998 h 6857998"/>
              <a:gd name="connsiteX3" fmla="*/ 0 w 6125882"/>
              <a:gd name="connsiteY3" fmla="*/ 6846045 h 6857998"/>
              <a:gd name="connsiteX4" fmla="*/ 1215089 w 6125882"/>
              <a:gd name="connsiteY4" fmla="*/ 0 h 6857998"/>
              <a:gd name="connsiteX0" fmla="*/ 1222204 w 6132997"/>
              <a:gd name="connsiteY0" fmla="*/ 0 h 6881904"/>
              <a:gd name="connsiteX1" fmla="*/ 6132997 w 6132997"/>
              <a:gd name="connsiteY1" fmla="*/ 0 h 6881904"/>
              <a:gd name="connsiteX2" fmla="*/ 6132997 w 6132997"/>
              <a:gd name="connsiteY2" fmla="*/ 6857998 h 6881904"/>
              <a:gd name="connsiteX3" fmla="*/ 0 w 6132997"/>
              <a:gd name="connsiteY3" fmla="*/ 6881904 h 6881904"/>
              <a:gd name="connsiteX4" fmla="*/ 1222204 w 6132997"/>
              <a:gd name="connsiteY4" fmla="*/ 0 h 6881904"/>
              <a:gd name="connsiteX0" fmla="*/ 1348644 w 6132997"/>
              <a:gd name="connsiteY0" fmla="*/ 0 h 6893857"/>
              <a:gd name="connsiteX1" fmla="*/ 6132997 w 6132997"/>
              <a:gd name="connsiteY1" fmla="*/ 11953 h 6893857"/>
              <a:gd name="connsiteX2" fmla="*/ 6132997 w 6132997"/>
              <a:gd name="connsiteY2" fmla="*/ 6869951 h 6893857"/>
              <a:gd name="connsiteX3" fmla="*/ 0 w 6132997"/>
              <a:gd name="connsiteY3" fmla="*/ 6893857 h 6893857"/>
              <a:gd name="connsiteX4" fmla="*/ 1348644 w 6132997"/>
              <a:gd name="connsiteY4" fmla="*/ 0 h 6893857"/>
              <a:gd name="connsiteX0" fmla="*/ 1457021 w 6132997"/>
              <a:gd name="connsiteY0" fmla="*/ 0 h 6893857"/>
              <a:gd name="connsiteX1" fmla="*/ 6132997 w 6132997"/>
              <a:gd name="connsiteY1" fmla="*/ 11953 h 6893857"/>
              <a:gd name="connsiteX2" fmla="*/ 6132997 w 6132997"/>
              <a:gd name="connsiteY2" fmla="*/ 6869951 h 6893857"/>
              <a:gd name="connsiteX3" fmla="*/ 0 w 6132997"/>
              <a:gd name="connsiteY3" fmla="*/ 6893857 h 6893857"/>
              <a:gd name="connsiteX4" fmla="*/ 1457021 w 6132997"/>
              <a:gd name="connsiteY4" fmla="*/ 0 h 6893857"/>
              <a:gd name="connsiteX0" fmla="*/ 1754909 w 6430885"/>
              <a:gd name="connsiteY0" fmla="*/ 0 h 6869951"/>
              <a:gd name="connsiteX1" fmla="*/ 6430885 w 6430885"/>
              <a:gd name="connsiteY1" fmla="*/ 11953 h 6869951"/>
              <a:gd name="connsiteX2" fmla="*/ 6430885 w 6430885"/>
              <a:gd name="connsiteY2" fmla="*/ 6869951 h 6869951"/>
              <a:gd name="connsiteX3" fmla="*/ 0 w 6430885"/>
              <a:gd name="connsiteY3" fmla="*/ 6869951 h 6869951"/>
              <a:gd name="connsiteX4" fmla="*/ 1754909 w 6430885"/>
              <a:gd name="connsiteY4" fmla="*/ 0 h 68699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430885" h="6869951">
                <a:moveTo>
                  <a:pt x="1754909" y="0"/>
                </a:moveTo>
                <a:lnTo>
                  <a:pt x="6430885" y="11953"/>
                </a:lnTo>
                <a:lnTo>
                  <a:pt x="6430885" y="6869951"/>
                </a:lnTo>
                <a:lnTo>
                  <a:pt x="0" y="6869951"/>
                </a:lnTo>
                <a:lnTo>
                  <a:pt x="1754909" y="0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"/>
          <p:cNvSpPr>
            <a:spLocks noGrp="1"/>
          </p:cNvSpPr>
          <p:nvPr>
            <p:ph type="ctrTitle"/>
          </p:nvPr>
        </p:nvSpPr>
        <p:spPr>
          <a:xfrm>
            <a:off x="883920" y="800849"/>
            <a:ext cx="4065767" cy="3510553"/>
          </a:xfrm>
        </p:spPr>
        <p:txBody>
          <a:bodyPr anchor="t">
            <a:normAutofit/>
          </a:bodyPr>
          <a:lstStyle/>
          <a:p>
            <a:r>
              <a:rPr lang="en-GB" sz="3100" dirty="0"/>
              <a:t>Medpredmetno povezovanje</a:t>
            </a:r>
          </a:p>
        </p:txBody>
      </p:sp>
      <p:sp>
        <p:nvSpPr>
          <p:cNvPr id="3" name="Content Placeholder"/>
          <p:cNvSpPr>
            <a:spLocks noGrp="1"/>
          </p:cNvSpPr>
          <p:nvPr>
            <p:ph idx="1"/>
          </p:nvPr>
        </p:nvSpPr>
        <p:spPr>
          <a:xfrm>
            <a:off x="5895753" y="533400"/>
            <a:ext cx="5458046" cy="5791200"/>
          </a:xfrm>
        </p:spPr>
        <p:txBody>
          <a:bodyPr anchor="ctr">
            <a:normAutofit/>
          </a:bodyPr>
          <a:lstStyle/>
          <a:p>
            <a:r>
              <a:rPr lang="en-GB" dirty="0" err="1"/>
              <a:t>Računalništvo</a:t>
            </a:r>
            <a:endParaRPr lang="en-GB" dirty="0"/>
          </a:p>
          <a:p>
            <a:r>
              <a:rPr lang="en-GB" dirty="0" err="1"/>
              <a:t>Matematika</a:t>
            </a:r>
            <a:endParaRPr lang="en-GB" dirty="0"/>
          </a:p>
          <a:p>
            <a:r>
              <a:rPr lang="en-GB" dirty="0" err="1"/>
              <a:t>Kemija</a:t>
            </a:r>
            <a:endParaRPr lang="en-GB" dirty="0"/>
          </a:p>
          <a:p>
            <a:r>
              <a:rPr lang="en-GB" dirty="0" err="1"/>
              <a:t>Informatika</a:t>
            </a:r>
            <a:endParaRPr lang="en-GB" dirty="0"/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E8A66062-E0FE-4EE7-9840-EC05B87ACF4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 flipV="1">
            <a:off x="-1" y="4541520"/>
            <a:ext cx="5895754" cy="2310504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A3B4C179-2540-4304-9C9C-2AAAA53EFDC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 flipV="1">
            <a:off x="1" y="2988236"/>
            <a:ext cx="2418079" cy="3887694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Picture 5">
            <a:extLst>
              <a:ext uri="{FF2B5EF4-FFF2-40B4-BE49-F238E27FC236}">
                <a16:creationId xmlns:a16="http://schemas.microsoft.com/office/drawing/2014/main" id="{0E1E9B4F-9BF9-AA4A-5159-7FFE608C02D1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72146" y="213308"/>
            <a:ext cx="2000754" cy="16563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47028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81775E6C-9FE7-4AE4-ABE7-2568D95DEAE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23">
            <a:extLst>
              <a:ext uri="{FF2B5EF4-FFF2-40B4-BE49-F238E27FC236}">
                <a16:creationId xmlns:a16="http://schemas.microsoft.com/office/drawing/2014/main" id="{8CECB99A-E2AB-482F-A307-48795531018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0" y="-650"/>
            <a:ext cx="5676966" cy="6869953"/>
          </a:xfrm>
          <a:custGeom>
            <a:avLst/>
            <a:gdLst>
              <a:gd name="connsiteX0" fmla="*/ 0 w 5803153"/>
              <a:gd name="connsiteY0" fmla="*/ 0 h 6857998"/>
              <a:gd name="connsiteX1" fmla="*/ 5803153 w 5803153"/>
              <a:gd name="connsiteY1" fmla="*/ 0 h 6857998"/>
              <a:gd name="connsiteX2" fmla="*/ 5803153 w 5803153"/>
              <a:gd name="connsiteY2" fmla="*/ 6857998 h 6857998"/>
              <a:gd name="connsiteX3" fmla="*/ 0 w 5803153"/>
              <a:gd name="connsiteY3" fmla="*/ 6857998 h 6857998"/>
              <a:gd name="connsiteX4" fmla="*/ 0 w 5803153"/>
              <a:gd name="connsiteY4" fmla="*/ 0 h 6857998"/>
              <a:gd name="connsiteX0" fmla="*/ 1016000 w 5803153"/>
              <a:gd name="connsiteY0" fmla="*/ 0 h 6857998"/>
              <a:gd name="connsiteX1" fmla="*/ 5803153 w 5803153"/>
              <a:gd name="connsiteY1" fmla="*/ 0 h 6857998"/>
              <a:gd name="connsiteX2" fmla="*/ 5803153 w 5803153"/>
              <a:gd name="connsiteY2" fmla="*/ 6857998 h 6857998"/>
              <a:gd name="connsiteX3" fmla="*/ 0 w 5803153"/>
              <a:gd name="connsiteY3" fmla="*/ 6857998 h 6857998"/>
              <a:gd name="connsiteX4" fmla="*/ 1016000 w 5803153"/>
              <a:gd name="connsiteY4" fmla="*/ 0 h 6857998"/>
              <a:gd name="connsiteX0" fmla="*/ 1338729 w 6125882"/>
              <a:gd name="connsiteY0" fmla="*/ 0 h 6857998"/>
              <a:gd name="connsiteX1" fmla="*/ 6125882 w 6125882"/>
              <a:gd name="connsiteY1" fmla="*/ 0 h 6857998"/>
              <a:gd name="connsiteX2" fmla="*/ 6125882 w 6125882"/>
              <a:gd name="connsiteY2" fmla="*/ 6857998 h 6857998"/>
              <a:gd name="connsiteX3" fmla="*/ 0 w 6125882"/>
              <a:gd name="connsiteY3" fmla="*/ 6846045 h 6857998"/>
              <a:gd name="connsiteX4" fmla="*/ 1338729 w 6125882"/>
              <a:gd name="connsiteY4" fmla="*/ 0 h 6857998"/>
              <a:gd name="connsiteX0" fmla="*/ 1697317 w 6125882"/>
              <a:gd name="connsiteY0" fmla="*/ 0 h 6857998"/>
              <a:gd name="connsiteX1" fmla="*/ 6125882 w 6125882"/>
              <a:gd name="connsiteY1" fmla="*/ 0 h 6857998"/>
              <a:gd name="connsiteX2" fmla="*/ 6125882 w 6125882"/>
              <a:gd name="connsiteY2" fmla="*/ 6857998 h 6857998"/>
              <a:gd name="connsiteX3" fmla="*/ 0 w 6125882"/>
              <a:gd name="connsiteY3" fmla="*/ 6846045 h 6857998"/>
              <a:gd name="connsiteX4" fmla="*/ 1697317 w 6125882"/>
              <a:gd name="connsiteY4" fmla="*/ 0 h 6857998"/>
              <a:gd name="connsiteX0" fmla="*/ 2702091 w 6125882"/>
              <a:gd name="connsiteY0" fmla="*/ 0 h 6857998"/>
              <a:gd name="connsiteX1" fmla="*/ 6125882 w 6125882"/>
              <a:gd name="connsiteY1" fmla="*/ 0 h 6857998"/>
              <a:gd name="connsiteX2" fmla="*/ 6125882 w 6125882"/>
              <a:gd name="connsiteY2" fmla="*/ 6857998 h 6857998"/>
              <a:gd name="connsiteX3" fmla="*/ 0 w 6125882"/>
              <a:gd name="connsiteY3" fmla="*/ 6846045 h 6857998"/>
              <a:gd name="connsiteX4" fmla="*/ 2702091 w 6125882"/>
              <a:gd name="connsiteY4" fmla="*/ 0 h 6857998"/>
              <a:gd name="connsiteX0" fmla="*/ 1215089 w 6125882"/>
              <a:gd name="connsiteY0" fmla="*/ 0 h 6857998"/>
              <a:gd name="connsiteX1" fmla="*/ 6125882 w 6125882"/>
              <a:gd name="connsiteY1" fmla="*/ 0 h 6857998"/>
              <a:gd name="connsiteX2" fmla="*/ 6125882 w 6125882"/>
              <a:gd name="connsiteY2" fmla="*/ 6857998 h 6857998"/>
              <a:gd name="connsiteX3" fmla="*/ 0 w 6125882"/>
              <a:gd name="connsiteY3" fmla="*/ 6846045 h 6857998"/>
              <a:gd name="connsiteX4" fmla="*/ 1215089 w 6125882"/>
              <a:gd name="connsiteY4" fmla="*/ 0 h 6857998"/>
              <a:gd name="connsiteX0" fmla="*/ 1222204 w 6132997"/>
              <a:gd name="connsiteY0" fmla="*/ 0 h 6881904"/>
              <a:gd name="connsiteX1" fmla="*/ 6132997 w 6132997"/>
              <a:gd name="connsiteY1" fmla="*/ 0 h 6881904"/>
              <a:gd name="connsiteX2" fmla="*/ 6132997 w 6132997"/>
              <a:gd name="connsiteY2" fmla="*/ 6857998 h 6881904"/>
              <a:gd name="connsiteX3" fmla="*/ 0 w 6132997"/>
              <a:gd name="connsiteY3" fmla="*/ 6881904 h 6881904"/>
              <a:gd name="connsiteX4" fmla="*/ 1222204 w 6132997"/>
              <a:gd name="connsiteY4" fmla="*/ 0 h 6881904"/>
              <a:gd name="connsiteX0" fmla="*/ 1348644 w 6132997"/>
              <a:gd name="connsiteY0" fmla="*/ 0 h 6893857"/>
              <a:gd name="connsiteX1" fmla="*/ 6132997 w 6132997"/>
              <a:gd name="connsiteY1" fmla="*/ 11953 h 6893857"/>
              <a:gd name="connsiteX2" fmla="*/ 6132997 w 6132997"/>
              <a:gd name="connsiteY2" fmla="*/ 6869951 h 6893857"/>
              <a:gd name="connsiteX3" fmla="*/ 0 w 6132997"/>
              <a:gd name="connsiteY3" fmla="*/ 6893857 h 6893857"/>
              <a:gd name="connsiteX4" fmla="*/ 1348644 w 6132997"/>
              <a:gd name="connsiteY4" fmla="*/ 0 h 6893857"/>
              <a:gd name="connsiteX0" fmla="*/ 1457021 w 6132997"/>
              <a:gd name="connsiteY0" fmla="*/ 0 h 6893857"/>
              <a:gd name="connsiteX1" fmla="*/ 6132997 w 6132997"/>
              <a:gd name="connsiteY1" fmla="*/ 11953 h 6893857"/>
              <a:gd name="connsiteX2" fmla="*/ 6132997 w 6132997"/>
              <a:gd name="connsiteY2" fmla="*/ 6869951 h 6893857"/>
              <a:gd name="connsiteX3" fmla="*/ 0 w 6132997"/>
              <a:gd name="connsiteY3" fmla="*/ 6893857 h 6893857"/>
              <a:gd name="connsiteX4" fmla="*/ 1457021 w 6132997"/>
              <a:gd name="connsiteY4" fmla="*/ 0 h 6893857"/>
              <a:gd name="connsiteX0" fmla="*/ 1754909 w 6430885"/>
              <a:gd name="connsiteY0" fmla="*/ 0 h 6869951"/>
              <a:gd name="connsiteX1" fmla="*/ 6430885 w 6430885"/>
              <a:gd name="connsiteY1" fmla="*/ 11953 h 6869951"/>
              <a:gd name="connsiteX2" fmla="*/ 6430885 w 6430885"/>
              <a:gd name="connsiteY2" fmla="*/ 6869951 h 6869951"/>
              <a:gd name="connsiteX3" fmla="*/ 0 w 6430885"/>
              <a:gd name="connsiteY3" fmla="*/ 6869951 h 6869951"/>
              <a:gd name="connsiteX4" fmla="*/ 1754909 w 6430885"/>
              <a:gd name="connsiteY4" fmla="*/ 0 h 68699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430885" h="6869951">
                <a:moveTo>
                  <a:pt x="1754909" y="0"/>
                </a:moveTo>
                <a:lnTo>
                  <a:pt x="6430885" y="11953"/>
                </a:lnTo>
                <a:lnTo>
                  <a:pt x="6430885" y="6869951"/>
                </a:lnTo>
                <a:lnTo>
                  <a:pt x="0" y="6869951"/>
                </a:lnTo>
                <a:lnTo>
                  <a:pt x="1754909" y="0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"/>
          <p:cNvSpPr>
            <a:spLocks noGrp="1"/>
          </p:cNvSpPr>
          <p:nvPr>
            <p:ph type="ctrTitle"/>
          </p:nvPr>
        </p:nvSpPr>
        <p:spPr>
          <a:xfrm>
            <a:off x="883920" y="800849"/>
            <a:ext cx="4065767" cy="3510553"/>
          </a:xfrm>
        </p:spPr>
        <p:txBody>
          <a:bodyPr anchor="t">
            <a:normAutofit/>
          </a:bodyPr>
          <a:lstStyle/>
          <a:p>
            <a:r>
              <a:rPr lang="en-GB" dirty="0"/>
              <a:t>Osnova projekta</a:t>
            </a:r>
          </a:p>
        </p:txBody>
      </p:sp>
      <p:sp>
        <p:nvSpPr>
          <p:cNvPr id="3" name="Content Placeholder"/>
          <p:cNvSpPr>
            <a:spLocks noGrp="1"/>
          </p:cNvSpPr>
          <p:nvPr>
            <p:ph idx="1"/>
          </p:nvPr>
        </p:nvSpPr>
        <p:spPr>
          <a:xfrm>
            <a:off x="5895753" y="533400"/>
            <a:ext cx="5458046" cy="5791200"/>
          </a:xfrm>
        </p:spPr>
        <p:txBody>
          <a:bodyPr anchor="ctr">
            <a:normAutofit/>
          </a:bodyPr>
          <a:lstStyle/>
          <a:p>
            <a:r>
              <a:rPr lang="sl-SI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Projekt lahko uporabijo učitelji naravoslovnih ved, predvsem učitelji </a:t>
            </a:r>
            <a:r>
              <a:rPr lang="sl-SI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kemije pri poučevanju količinskih odnosov. </a:t>
            </a:r>
            <a:endParaRPr lang="en-GB" dirty="0">
              <a:solidFill>
                <a:srgbClr val="000000"/>
              </a:solidFill>
              <a:effectLst/>
              <a:latin typeface="Calibri" panose="020F0502020204030204" pitchFamily="34" charset="0"/>
              <a:ea typeface="Arial" panose="020B0604020202020204" pitchFamily="34" charset="0"/>
              <a:cs typeface="Calibri" panose="020F0502020204030204" pitchFamily="34" charset="0"/>
            </a:endParaRPr>
          </a:p>
          <a:p>
            <a:endParaRPr lang="en-GB" dirty="0">
              <a:solidFill>
                <a:srgbClr val="000000"/>
              </a:solidFill>
              <a:latin typeface="Calibri" panose="020F0502020204030204" pitchFamily="34" charset="0"/>
              <a:ea typeface="Arial" panose="020B0604020202020204" pitchFamily="34" charset="0"/>
              <a:cs typeface="Calibri" panose="020F0502020204030204" pitchFamily="34" charset="0"/>
            </a:endParaRPr>
          </a:p>
          <a:p>
            <a:r>
              <a:rPr lang="sl-SI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Predvideno je, da se </a:t>
            </a:r>
            <a:r>
              <a:rPr lang="en-GB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naloge</a:t>
            </a:r>
            <a:r>
              <a:rPr lang="en-GB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v </a:t>
            </a:r>
            <a:r>
              <a:rPr lang="en-GB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projektu</a:t>
            </a:r>
            <a:r>
              <a:rPr lang="en-GB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</a:t>
            </a:r>
            <a:r>
              <a:rPr lang="sl-SI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uporabi pri utrjevanju </a:t>
            </a:r>
            <a:r>
              <a:rPr lang="sl-SI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znanja omenjene snovi</a:t>
            </a:r>
            <a:r>
              <a:rPr lang="en-GB" sz="1800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.</a:t>
            </a:r>
            <a:endParaRPr lang="en-GB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en-GB" dirty="0"/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E8A66062-E0FE-4EE7-9840-EC05B87ACF4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 flipV="1">
            <a:off x="-1" y="4541520"/>
            <a:ext cx="5895754" cy="2310504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A3B4C179-2540-4304-9C9C-2AAAA53EFDC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 flipV="1">
            <a:off x="1" y="2988236"/>
            <a:ext cx="2418079" cy="3887694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Picture 5">
            <a:extLst>
              <a:ext uri="{FF2B5EF4-FFF2-40B4-BE49-F238E27FC236}">
                <a16:creationId xmlns:a16="http://schemas.microsoft.com/office/drawing/2014/main" id="{0E1E9B4F-9BF9-AA4A-5159-7FFE608C02D1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72725" y="123155"/>
            <a:ext cx="2000754" cy="16563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01849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FAE69B-20A3-2DE2-862B-01C87A1FE6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CILJ </a:t>
            </a:r>
            <a:r>
              <a:rPr lang="en-GB" dirty="0" err="1"/>
              <a:t>Projekta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A27E98-BA88-3522-FBA7-36FAA5C528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en-US" dirty="0" smtClean="0"/>
              <a:t>● </a:t>
            </a:r>
            <a:r>
              <a:rPr lang="en-US" dirty="0" err="1"/>
              <a:t>Spoznati</a:t>
            </a:r>
            <a:r>
              <a:rPr lang="en-US" dirty="0"/>
              <a:t>, da </a:t>
            </a:r>
            <a:r>
              <a:rPr lang="en-US" dirty="0" err="1"/>
              <a:t>lahko</a:t>
            </a:r>
            <a:r>
              <a:rPr lang="en-US" dirty="0"/>
              <a:t> s </a:t>
            </a:r>
            <a:r>
              <a:rPr lang="en-US" dirty="0" err="1"/>
              <a:t>pomočjo</a:t>
            </a:r>
            <a:r>
              <a:rPr lang="en-US" dirty="0"/>
              <a:t> </a:t>
            </a:r>
            <a:r>
              <a:rPr lang="en-US" dirty="0" err="1"/>
              <a:t>računalniških</a:t>
            </a:r>
            <a:r>
              <a:rPr lang="en-US" dirty="0"/>
              <a:t> </a:t>
            </a:r>
            <a:r>
              <a:rPr lang="en-US" dirty="0" err="1"/>
              <a:t>simulacij</a:t>
            </a:r>
            <a:r>
              <a:rPr lang="en-US" dirty="0"/>
              <a:t> </a:t>
            </a:r>
            <a:r>
              <a:rPr lang="en-US" dirty="0" err="1"/>
              <a:t>pridobivamo</a:t>
            </a:r>
            <a:r>
              <a:rPr lang="en-US" dirty="0"/>
              <a:t> </a:t>
            </a:r>
            <a:r>
              <a:rPr lang="en-US" dirty="0" err="1"/>
              <a:t>znanja</a:t>
            </a:r>
            <a:r>
              <a:rPr lang="en-US" dirty="0"/>
              <a:t> z</a:t>
            </a:r>
          </a:p>
          <a:p>
            <a:r>
              <a:rPr lang="en-US" dirty="0" err="1"/>
              <a:t>določenih</a:t>
            </a:r>
            <a:r>
              <a:rPr lang="en-US" dirty="0"/>
              <a:t> </a:t>
            </a:r>
            <a:r>
              <a:rPr lang="en-US" dirty="0" err="1"/>
              <a:t>drugih</a:t>
            </a:r>
            <a:r>
              <a:rPr lang="en-US" dirty="0"/>
              <a:t> </a:t>
            </a:r>
            <a:r>
              <a:rPr lang="en-US" dirty="0" err="1"/>
              <a:t>področij</a:t>
            </a:r>
            <a:endParaRPr lang="en-US" dirty="0"/>
          </a:p>
          <a:p>
            <a:r>
              <a:rPr lang="en-US" dirty="0"/>
              <a:t>● </a:t>
            </a:r>
            <a:r>
              <a:rPr lang="en-US" dirty="0" err="1"/>
              <a:t>Učenec</a:t>
            </a:r>
            <a:r>
              <a:rPr lang="en-US" dirty="0"/>
              <a:t> </a:t>
            </a:r>
            <a:r>
              <a:rPr lang="en-US" dirty="0" err="1"/>
              <a:t>pozna</a:t>
            </a:r>
            <a:r>
              <a:rPr lang="en-US" dirty="0"/>
              <a:t> </a:t>
            </a:r>
            <a:r>
              <a:rPr lang="en-US" dirty="0" err="1"/>
              <a:t>pojem</a:t>
            </a:r>
            <a:r>
              <a:rPr lang="en-US" dirty="0"/>
              <a:t> </a:t>
            </a:r>
            <a:r>
              <a:rPr lang="en-US" dirty="0" err="1"/>
              <a:t>množina</a:t>
            </a:r>
            <a:r>
              <a:rPr lang="en-US" dirty="0"/>
              <a:t> </a:t>
            </a:r>
            <a:r>
              <a:rPr lang="en-US" dirty="0" err="1"/>
              <a:t>snovi</a:t>
            </a:r>
            <a:r>
              <a:rPr lang="en-US" dirty="0"/>
              <a:t> in </a:t>
            </a:r>
            <a:r>
              <a:rPr lang="en-US" dirty="0" err="1"/>
              <a:t>enoto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množino</a:t>
            </a:r>
            <a:r>
              <a:rPr lang="en-US" dirty="0"/>
              <a:t> </a:t>
            </a:r>
            <a:r>
              <a:rPr lang="en-US" dirty="0" err="1"/>
              <a:t>snovi</a:t>
            </a:r>
            <a:r>
              <a:rPr lang="en-US" dirty="0"/>
              <a:t> mol.</a:t>
            </a:r>
          </a:p>
          <a:p>
            <a:r>
              <a:rPr lang="en-US" dirty="0"/>
              <a:t>● </a:t>
            </a:r>
            <a:r>
              <a:rPr lang="en-US" dirty="0" err="1"/>
              <a:t>Medpredmetna</a:t>
            </a:r>
            <a:r>
              <a:rPr lang="en-US" dirty="0"/>
              <a:t> </a:t>
            </a:r>
            <a:r>
              <a:rPr lang="en-US" dirty="0" err="1"/>
              <a:t>povezava</a:t>
            </a:r>
            <a:r>
              <a:rPr lang="en-US" dirty="0"/>
              <a:t> z </a:t>
            </a:r>
            <a:r>
              <a:rPr lang="en-US" dirty="0" err="1"/>
              <a:t>matematiko</a:t>
            </a:r>
            <a:r>
              <a:rPr lang="en-US" dirty="0"/>
              <a:t> - MNOŽINA SNOVI </a:t>
            </a:r>
            <a:r>
              <a:rPr lang="en-US" dirty="0" err="1"/>
              <a:t>Matematika</a:t>
            </a:r>
            <a:r>
              <a:rPr lang="en-US" dirty="0"/>
              <a:t>: </a:t>
            </a:r>
            <a:r>
              <a:rPr lang="en-US" dirty="0" err="1"/>
              <a:t>Računske</a:t>
            </a:r>
            <a:endParaRPr lang="en-US" dirty="0"/>
          </a:p>
          <a:p>
            <a:r>
              <a:rPr lang="en-US" dirty="0" err="1"/>
              <a:t>operacije</a:t>
            </a:r>
            <a:r>
              <a:rPr lang="en-US" dirty="0"/>
              <a:t> z </a:t>
            </a:r>
            <a:r>
              <a:rPr lang="en-US" dirty="0" err="1"/>
              <a:t>ulomki</a:t>
            </a:r>
            <a:r>
              <a:rPr lang="en-US" dirty="0"/>
              <a:t>; </a:t>
            </a:r>
            <a:r>
              <a:rPr lang="en-US" dirty="0" err="1"/>
              <a:t>Enačbe</a:t>
            </a:r>
            <a:r>
              <a:rPr lang="en-US" dirty="0"/>
              <a:t> in </a:t>
            </a:r>
            <a:r>
              <a:rPr lang="en-US" dirty="0" err="1"/>
              <a:t>neenačbe</a:t>
            </a:r>
            <a:r>
              <a:rPr lang="en-US" dirty="0"/>
              <a:t> (</a:t>
            </a:r>
            <a:r>
              <a:rPr lang="en-US" dirty="0" err="1"/>
              <a:t>izražati</a:t>
            </a:r>
            <a:r>
              <a:rPr lang="en-US" dirty="0"/>
              <a:t> </a:t>
            </a:r>
            <a:r>
              <a:rPr lang="en-US" dirty="0" err="1"/>
              <a:t>neznanko</a:t>
            </a:r>
            <a:r>
              <a:rPr lang="en-US" dirty="0"/>
              <a:t> </a:t>
            </a:r>
            <a:r>
              <a:rPr lang="en-US" dirty="0" err="1"/>
              <a:t>iz</a:t>
            </a:r>
            <a:r>
              <a:rPr lang="en-US" dirty="0"/>
              <a:t> </a:t>
            </a:r>
            <a:r>
              <a:rPr lang="en-US" dirty="0" err="1"/>
              <a:t>obrazca</a:t>
            </a:r>
            <a:r>
              <a:rPr lang="en-US" dirty="0"/>
              <a:t>)</a:t>
            </a:r>
          </a:p>
          <a:p>
            <a:r>
              <a:rPr lang="en-US" dirty="0"/>
              <a:t>● </a:t>
            </a:r>
            <a:r>
              <a:rPr lang="en-US" dirty="0" err="1"/>
              <a:t>Spoznajo</a:t>
            </a:r>
            <a:r>
              <a:rPr lang="en-US" dirty="0"/>
              <a:t> </a:t>
            </a:r>
            <a:r>
              <a:rPr lang="en-US" dirty="0" err="1"/>
              <a:t>pojem</a:t>
            </a:r>
            <a:r>
              <a:rPr lang="en-US" dirty="0"/>
              <a:t> </a:t>
            </a:r>
            <a:r>
              <a:rPr lang="en-US" dirty="0" err="1"/>
              <a:t>množine</a:t>
            </a:r>
            <a:r>
              <a:rPr lang="en-US" dirty="0"/>
              <a:t> </a:t>
            </a:r>
            <a:r>
              <a:rPr lang="en-US" dirty="0" err="1"/>
              <a:t>snovi</a:t>
            </a:r>
            <a:r>
              <a:rPr lang="en-US" dirty="0"/>
              <a:t> z </a:t>
            </a:r>
            <a:r>
              <a:rPr lang="en-US" dirty="0" err="1"/>
              <a:t>enoto</a:t>
            </a:r>
            <a:r>
              <a:rPr lang="en-US" dirty="0"/>
              <a:t> </a:t>
            </a:r>
            <a:r>
              <a:rPr lang="en-US" dirty="0" err="1"/>
              <a:t>mol</a:t>
            </a:r>
            <a:r>
              <a:rPr lang="en-US" dirty="0"/>
              <a:t> in </a:t>
            </a:r>
            <a:r>
              <a:rPr lang="en-US" dirty="0" err="1"/>
              <a:t>število</a:t>
            </a:r>
            <a:r>
              <a:rPr lang="en-US" dirty="0"/>
              <a:t> </a:t>
            </a:r>
            <a:r>
              <a:rPr lang="en-US" dirty="0" err="1"/>
              <a:t>delcev</a:t>
            </a:r>
            <a:r>
              <a:rPr lang="en-US" dirty="0"/>
              <a:t> v </a:t>
            </a:r>
            <a:r>
              <a:rPr lang="en-US" dirty="0" err="1"/>
              <a:t>enem</a:t>
            </a:r>
            <a:r>
              <a:rPr lang="en-US" dirty="0"/>
              <a:t> </a:t>
            </a:r>
            <a:r>
              <a:rPr lang="en-US" dirty="0" err="1"/>
              <a:t>molu</a:t>
            </a:r>
            <a:r>
              <a:rPr lang="en-US" dirty="0"/>
              <a:t> </a:t>
            </a:r>
            <a:r>
              <a:rPr lang="en-US" dirty="0" err="1"/>
              <a:t>snovi</a:t>
            </a:r>
            <a:r>
              <a:rPr lang="en-US" dirty="0"/>
              <a:t>,</a:t>
            </a:r>
          </a:p>
          <a:p>
            <a:r>
              <a:rPr lang="en-US" dirty="0"/>
              <a:t>● </a:t>
            </a:r>
            <a:r>
              <a:rPr lang="en-US" dirty="0" err="1"/>
              <a:t>Učenci</a:t>
            </a:r>
            <a:r>
              <a:rPr lang="en-US" dirty="0"/>
              <a:t> </a:t>
            </a:r>
            <a:r>
              <a:rPr lang="en-US" dirty="0" err="1"/>
              <a:t>razumejo</a:t>
            </a:r>
            <a:r>
              <a:rPr lang="en-US" dirty="0"/>
              <a:t> </a:t>
            </a:r>
            <a:r>
              <a:rPr lang="en-US" dirty="0" err="1"/>
              <a:t>povezavo</a:t>
            </a:r>
            <a:r>
              <a:rPr lang="en-US" dirty="0"/>
              <a:t> </a:t>
            </a:r>
            <a:r>
              <a:rPr lang="en-US" dirty="0" err="1"/>
              <a:t>molske</a:t>
            </a:r>
            <a:r>
              <a:rPr lang="en-US" dirty="0"/>
              <a:t> </a:t>
            </a:r>
            <a:r>
              <a:rPr lang="en-US" dirty="0" err="1"/>
              <a:t>mase</a:t>
            </a:r>
            <a:r>
              <a:rPr lang="en-US" dirty="0"/>
              <a:t> </a:t>
            </a:r>
            <a:r>
              <a:rPr lang="en-US" dirty="0" err="1"/>
              <a:t>elementov</a:t>
            </a:r>
            <a:r>
              <a:rPr lang="en-US" dirty="0"/>
              <a:t> in </a:t>
            </a:r>
            <a:r>
              <a:rPr lang="en-US" dirty="0" err="1"/>
              <a:t>spojin</a:t>
            </a:r>
            <a:r>
              <a:rPr lang="en-US" dirty="0"/>
              <a:t> z </a:t>
            </a:r>
            <a:r>
              <a:rPr lang="en-US" dirty="0" err="1"/>
              <a:t>množino</a:t>
            </a:r>
            <a:r>
              <a:rPr lang="en-US" dirty="0"/>
              <a:t> </a:t>
            </a:r>
            <a:r>
              <a:rPr lang="en-US" dirty="0" err="1"/>
              <a:t>snovi</a:t>
            </a:r>
            <a:r>
              <a:rPr lang="en-US" dirty="0"/>
              <a:t>,</a:t>
            </a:r>
          </a:p>
          <a:p>
            <a:r>
              <a:rPr lang="en-US" dirty="0"/>
              <a:t>● </a:t>
            </a:r>
            <a:r>
              <a:rPr lang="en-US" dirty="0" err="1"/>
              <a:t>Učenci</a:t>
            </a:r>
            <a:r>
              <a:rPr lang="en-US" dirty="0"/>
              <a:t> </a:t>
            </a:r>
            <a:r>
              <a:rPr lang="en-US" dirty="0" err="1"/>
              <a:t>znajo</a:t>
            </a:r>
            <a:r>
              <a:rPr lang="en-US" dirty="0"/>
              <a:t> </a:t>
            </a:r>
            <a:r>
              <a:rPr lang="en-US" dirty="0" err="1"/>
              <a:t>iz</a:t>
            </a:r>
            <a:r>
              <a:rPr lang="en-US" dirty="0"/>
              <a:t> </a:t>
            </a:r>
            <a:r>
              <a:rPr lang="en-US" dirty="0" err="1"/>
              <a:t>množine</a:t>
            </a:r>
            <a:r>
              <a:rPr lang="en-US" dirty="0"/>
              <a:t> </a:t>
            </a:r>
            <a:r>
              <a:rPr lang="en-US" dirty="0" err="1"/>
              <a:t>snovi</a:t>
            </a:r>
            <a:r>
              <a:rPr lang="en-US" dirty="0"/>
              <a:t> </a:t>
            </a:r>
            <a:r>
              <a:rPr lang="en-US" dirty="0" err="1"/>
              <a:t>izračunati</a:t>
            </a:r>
            <a:r>
              <a:rPr lang="en-US" dirty="0"/>
              <a:t> </a:t>
            </a:r>
            <a:r>
              <a:rPr lang="en-US" dirty="0" err="1"/>
              <a:t>maso</a:t>
            </a:r>
            <a:r>
              <a:rPr lang="en-US" dirty="0"/>
              <a:t> </a:t>
            </a:r>
            <a:r>
              <a:rPr lang="en-US" dirty="0" err="1"/>
              <a:t>snovi</a:t>
            </a:r>
            <a:r>
              <a:rPr lang="en-US" dirty="0"/>
              <a:t> in </a:t>
            </a:r>
            <a:r>
              <a:rPr lang="en-US" dirty="0" err="1"/>
              <a:t>obratno</a:t>
            </a:r>
            <a:endParaRPr lang="en-US" dirty="0"/>
          </a:p>
          <a:p>
            <a:r>
              <a:rPr lang="en-US" dirty="0"/>
              <a:t>● </a:t>
            </a:r>
            <a:r>
              <a:rPr lang="en-US" dirty="0" err="1"/>
              <a:t>Učenci</a:t>
            </a:r>
            <a:r>
              <a:rPr lang="en-US" dirty="0"/>
              <a:t> </a:t>
            </a:r>
            <a:r>
              <a:rPr lang="en-US" dirty="0" err="1"/>
              <a:t>razumejo</a:t>
            </a:r>
            <a:r>
              <a:rPr lang="en-US" dirty="0"/>
              <a:t> </a:t>
            </a:r>
            <a:r>
              <a:rPr lang="en-US" dirty="0" err="1"/>
              <a:t>postopke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izražanje</a:t>
            </a:r>
            <a:r>
              <a:rPr lang="en-US" dirty="0"/>
              <a:t> </a:t>
            </a:r>
            <a:r>
              <a:rPr lang="en-US" dirty="0" err="1"/>
              <a:t>količin</a:t>
            </a:r>
            <a:endParaRPr lang="en-US" dirty="0"/>
          </a:p>
          <a:p>
            <a:r>
              <a:rPr lang="en-US" dirty="0"/>
              <a:t>● </a:t>
            </a:r>
            <a:r>
              <a:rPr lang="en-US" dirty="0" err="1"/>
              <a:t>Razvijajo</a:t>
            </a:r>
            <a:r>
              <a:rPr lang="en-US" dirty="0"/>
              <a:t> </a:t>
            </a:r>
            <a:r>
              <a:rPr lang="en-US" dirty="0" err="1"/>
              <a:t>sposobnost</a:t>
            </a:r>
            <a:r>
              <a:rPr lang="en-US" dirty="0"/>
              <a:t> </a:t>
            </a:r>
            <a:r>
              <a:rPr lang="en-US" dirty="0" err="1"/>
              <a:t>opazovanja</a:t>
            </a:r>
            <a:r>
              <a:rPr lang="en-US" dirty="0"/>
              <a:t> in </a:t>
            </a:r>
            <a:r>
              <a:rPr lang="en-US" dirty="0" err="1"/>
              <a:t>uporabljajo</a:t>
            </a:r>
            <a:r>
              <a:rPr lang="en-US" dirty="0"/>
              <a:t> </a:t>
            </a:r>
            <a:r>
              <a:rPr lang="en-US" dirty="0" err="1"/>
              <a:t>submikroskopske</a:t>
            </a:r>
            <a:r>
              <a:rPr lang="en-US" dirty="0"/>
              <a:t> </a:t>
            </a:r>
            <a:r>
              <a:rPr lang="en-US" dirty="0" err="1"/>
              <a:t>prikaze</a:t>
            </a:r>
            <a:endParaRPr lang="en-US" dirty="0"/>
          </a:p>
          <a:p>
            <a:r>
              <a:rPr lang="en-US" dirty="0"/>
              <a:t>● </a:t>
            </a:r>
            <a:r>
              <a:rPr lang="en-US" dirty="0" err="1"/>
              <a:t>Spoznajo</a:t>
            </a:r>
            <a:r>
              <a:rPr lang="en-US" dirty="0"/>
              <a:t> in </a:t>
            </a:r>
            <a:r>
              <a:rPr lang="en-US" dirty="0" err="1"/>
              <a:t>uporabijo</a:t>
            </a:r>
            <a:r>
              <a:rPr lang="en-US" dirty="0"/>
              <a:t> program Scratch</a:t>
            </a:r>
          </a:p>
          <a:p>
            <a:r>
              <a:rPr lang="en-US" dirty="0"/>
              <a:t>● </a:t>
            </a:r>
            <a:r>
              <a:rPr lang="en-US" dirty="0" err="1"/>
              <a:t>Zapišejo</a:t>
            </a:r>
            <a:r>
              <a:rPr lang="en-US" dirty="0"/>
              <a:t> </a:t>
            </a:r>
            <a:r>
              <a:rPr lang="en-US" dirty="0" err="1"/>
              <a:t>algoritem</a:t>
            </a:r>
            <a:r>
              <a:rPr lang="en-US" dirty="0"/>
              <a:t> in </a:t>
            </a:r>
            <a:r>
              <a:rPr lang="en-US" dirty="0" err="1"/>
              <a:t>ga</a:t>
            </a:r>
            <a:r>
              <a:rPr lang="en-US" dirty="0"/>
              <a:t> </a:t>
            </a:r>
            <a:r>
              <a:rPr lang="en-US" dirty="0" err="1"/>
              <a:t>pretvorijo</a:t>
            </a:r>
            <a:r>
              <a:rPr lang="en-US" dirty="0"/>
              <a:t> v </a:t>
            </a:r>
            <a:r>
              <a:rPr lang="en-US" dirty="0" err="1"/>
              <a:t>enostaven</a:t>
            </a:r>
            <a:r>
              <a:rPr lang="en-US" dirty="0"/>
              <a:t> program</a:t>
            </a:r>
          </a:p>
          <a:p>
            <a:r>
              <a:rPr lang="en-US" dirty="0"/>
              <a:t>● V </a:t>
            </a:r>
            <a:r>
              <a:rPr lang="en-US" dirty="0" err="1"/>
              <a:t>danem</a:t>
            </a:r>
            <a:r>
              <a:rPr lang="en-US" dirty="0"/>
              <a:t> </a:t>
            </a:r>
            <a:r>
              <a:rPr lang="en-US" dirty="0" err="1"/>
              <a:t>programu</a:t>
            </a:r>
            <a:r>
              <a:rPr lang="en-US" dirty="0"/>
              <a:t> </a:t>
            </a:r>
            <a:r>
              <a:rPr lang="en-US" dirty="0" err="1"/>
              <a:t>spremenijo</a:t>
            </a:r>
            <a:r>
              <a:rPr lang="en-US" dirty="0"/>
              <a:t> </a:t>
            </a:r>
            <a:r>
              <a:rPr lang="en-US" dirty="0" err="1"/>
              <a:t>logiko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iskanje</a:t>
            </a:r>
            <a:r>
              <a:rPr lang="en-US" dirty="0"/>
              <a:t> </a:t>
            </a:r>
            <a:r>
              <a:rPr lang="en-US" dirty="0" err="1"/>
              <a:t>molske</a:t>
            </a:r>
            <a:r>
              <a:rPr lang="en-US" dirty="0"/>
              <a:t> </a:t>
            </a:r>
            <a:r>
              <a:rPr lang="en-US" dirty="0" err="1"/>
              <a:t>mase</a:t>
            </a:r>
            <a:endParaRPr lang="en-US" dirty="0"/>
          </a:p>
          <a:p>
            <a:r>
              <a:rPr lang="en-US" dirty="0"/>
              <a:t>● </a:t>
            </a:r>
            <a:r>
              <a:rPr lang="en-US" dirty="0" err="1"/>
              <a:t>Učenci</a:t>
            </a:r>
            <a:r>
              <a:rPr lang="en-US" dirty="0"/>
              <a:t> </a:t>
            </a:r>
            <a:r>
              <a:rPr lang="en-US" dirty="0" err="1"/>
              <a:t>pripravijo</a:t>
            </a:r>
            <a:r>
              <a:rPr lang="en-US" dirty="0"/>
              <a:t> </a:t>
            </a:r>
            <a:r>
              <a:rPr lang="en-US" dirty="0" err="1"/>
              <a:t>predstavitev</a:t>
            </a:r>
            <a:r>
              <a:rPr lang="en-US" dirty="0"/>
              <a:t> </a:t>
            </a:r>
            <a:r>
              <a:rPr lang="en-US" dirty="0" err="1"/>
              <a:t>rešitve</a:t>
            </a:r>
            <a:r>
              <a:rPr lang="en-US" dirty="0"/>
              <a:t> </a:t>
            </a:r>
            <a:r>
              <a:rPr lang="en-US" dirty="0" err="1"/>
              <a:t>svoje</a:t>
            </a:r>
            <a:r>
              <a:rPr lang="en-US" dirty="0"/>
              <a:t> </a:t>
            </a:r>
            <a:r>
              <a:rPr lang="en-US" dirty="0" err="1"/>
              <a:t>naloge</a:t>
            </a:r>
            <a:endParaRPr lang="en-US" dirty="0"/>
          </a:p>
        </p:txBody>
      </p:sp>
      <p:pic>
        <p:nvPicPr>
          <p:cNvPr id="4" name="Picture 5">
            <a:extLst>
              <a:ext uri="{FF2B5EF4-FFF2-40B4-BE49-F238E27FC236}">
                <a16:creationId xmlns:a16="http://schemas.microsoft.com/office/drawing/2014/main" id="{0E1E9B4F-9BF9-AA4A-5159-7FFE608C02D1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85603" y="136034"/>
            <a:ext cx="2000754" cy="16563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76478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Učiteljeve naloge</a:t>
            </a:r>
            <a:endParaRPr lang="sl-SI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1027091" y="1915557"/>
            <a:ext cx="3544910" cy="4024424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sl-SI" dirty="0" smtClean="0">
                <a:solidFill>
                  <a:schemeClr val="tx1"/>
                </a:solidFill>
              </a:rPr>
              <a:t>UČITELJ KEMIJE</a:t>
            </a:r>
          </a:p>
          <a:p>
            <a:r>
              <a:rPr lang="sl-SI" dirty="0">
                <a:solidFill>
                  <a:schemeClr val="tx1"/>
                </a:solidFill>
              </a:rPr>
              <a:t>Ponovi snov elementi, spojine</a:t>
            </a:r>
          </a:p>
          <a:p>
            <a:r>
              <a:rPr lang="sl-SI" dirty="0" smtClean="0">
                <a:solidFill>
                  <a:schemeClr val="tx1"/>
                </a:solidFill>
              </a:rPr>
              <a:t>Ponovi </a:t>
            </a:r>
            <a:r>
              <a:rPr lang="sl-SI" dirty="0">
                <a:solidFill>
                  <a:schemeClr val="tx1"/>
                </a:solidFill>
              </a:rPr>
              <a:t>snov atomi in periodni</a:t>
            </a:r>
          </a:p>
          <a:p>
            <a:pPr marL="0" indent="0">
              <a:buNone/>
            </a:pPr>
            <a:r>
              <a:rPr lang="sl-SI" dirty="0">
                <a:solidFill>
                  <a:schemeClr val="tx1"/>
                </a:solidFill>
              </a:rPr>
              <a:t>sistem</a:t>
            </a:r>
          </a:p>
          <a:p>
            <a:r>
              <a:rPr lang="sl-SI" dirty="0" smtClean="0">
                <a:solidFill>
                  <a:schemeClr val="tx1"/>
                </a:solidFill>
              </a:rPr>
              <a:t>Predstavi </a:t>
            </a:r>
            <a:r>
              <a:rPr lang="sl-SI" dirty="0">
                <a:solidFill>
                  <a:schemeClr val="tx1"/>
                </a:solidFill>
              </a:rPr>
              <a:t>in razloži koncept</a:t>
            </a:r>
          </a:p>
          <a:p>
            <a:pPr marL="0" indent="0">
              <a:buNone/>
            </a:pPr>
            <a:r>
              <a:rPr lang="sl-SI" dirty="0">
                <a:solidFill>
                  <a:schemeClr val="tx1"/>
                </a:solidFill>
              </a:rPr>
              <a:t>kemijskega računstva</a:t>
            </a:r>
          </a:p>
          <a:p>
            <a:r>
              <a:rPr lang="sl-SI" dirty="0" smtClean="0">
                <a:solidFill>
                  <a:schemeClr val="tx1"/>
                </a:solidFill>
              </a:rPr>
              <a:t>Razloži </a:t>
            </a:r>
            <a:r>
              <a:rPr lang="sl-SI" dirty="0">
                <a:solidFill>
                  <a:schemeClr val="tx1"/>
                </a:solidFill>
              </a:rPr>
              <a:t>pojme množina snovi,</a:t>
            </a:r>
          </a:p>
          <a:p>
            <a:pPr marL="0" indent="0">
              <a:buNone/>
            </a:pPr>
            <a:r>
              <a:rPr lang="sl-SI" dirty="0">
                <a:solidFill>
                  <a:schemeClr val="tx1"/>
                </a:solidFill>
              </a:rPr>
              <a:t>molska masa, masa in povezavo</a:t>
            </a:r>
          </a:p>
          <a:p>
            <a:pPr marL="0" indent="0">
              <a:buNone/>
            </a:pPr>
            <a:r>
              <a:rPr lang="sl-SI" dirty="0">
                <a:solidFill>
                  <a:schemeClr val="tx1"/>
                </a:solidFill>
              </a:rPr>
              <a:t>med posameznimi količinami</a:t>
            </a:r>
          </a:p>
          <a:p>
            <a:r>
              <a:rPr lang="sl-SI" dirty="0" smtClean="0">
                <a:solidFill>
                  <a:schemeClr val="tx1"/>
                </a:solidFill>
              </a:rPr>
              <a:t>Razloži </a:t>
            </a:r>
            <a:r>
              <a:rPr lang="sl-SI" dirty="0">
                <a:solidFill>
                  <a:schemeClr val="tx1"/>
                </a:solidFill>
              </a:rPr>
              <a:t>pojme število delcev,</a:t>
            </a:r>
          </a:p>
          <a:p>
            <a:pPr marL="0" indent="0">
              <a:buNone/>
            </a:pPr>
            <a:r>
              <a:rPr lang="sl-SI" dirty="0">
                <a:solidFill>
                  <a:schemeClr val="tx1"/>
                </a:solidFill>
              </a:rPr>
              <a:t>Avogadrovo število in povezavo teh</a:t>
            </a:r>
          </a:p>
          <a:p>
            <a:pPr marL="0" indent="0">
              <a:buNone/>
            </a:pPr>
            <a:r>
              <a:rPr lang="sl-SI" dirty="0">
                <a:solidFill>
                  <a:schemeClr val="tx1"/>
                </a:solidFill>
              </a:rPr>
              <a:t>z množino snovi.</a:t>
            </a:r>
          </a:p>
        </p:txBody>
      </p:sp>
      <p:sp>
        <p:nvSpPr>
          <p:cNvPr id="5" name="Označba mesta vsebine 2"/>
          <p:cNvSpPr txBox="1">
            <a:spLocks/>
          </p:cNvSpPr>
          <p:nvPr/>
        </p:nvSpPr>
        <p:spPr>
          <a:xfrm>
            <a:off x="5545429" y="1915557"/>
            <a:ext cx="3544910" cy="402442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SzPct val="80000"/>
              <a:buFont typeface="Arial" panose="020B0604020202020204" pitchFamily="34" charset="0"/>
              <a:buChar char="•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SzPct val="80000"/>
              <a:buFont typeface="Arial" panose="020B0604020202020204" pitchFamily="34" charset="0"/>
              <a:buChar char="•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SzPct val="80000"/>
              <a:buFont typeface="Arial" panose="020B0604020202020204" pitchFamily="34" charset="0"/>
              <a:buChar char="•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SzPct val="80000"/>
              <a:buFont typeface="Arial" panose="020B0604020202020204" pitchFamily="34" charset="0"/>
              <a:buChar char="•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SzPct val="80000"/>
              <a:buFont typeface="Arial" panose="020B0604020202020204" pitchFamily="34" charset="0"/>
              <a:buChar char="•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sl-SI" dirty="0"/>
          </a:p>
        </p:txBody>
      </p:sp>
      <p:sp>
        <p:nvSpPr>
          <p:cNvPr id="6" name="Pravokotnik 5"/>
          <p:cNvSpPr/>
          <p:nvPr/>
        </p:nvSpPr>
        <p:spPr>
          <a:xfrm>
            <a:off x="6096000" y="1612636"/>
            <a:ext cx="3387144" cy="33701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sl-SI" dirty="0" smtClean="0"/>
          </a:p>
          <a:p>
            <a:r>
              <a:rPr lang="sl-SI" sz="1500" dirty="0" smtClean="0"/>
              <a:t>UČITELJ </a:t>
            </a:r>
            <a:r>
              <a:rPr lang="sl-SI" sz="1500" dirty="0"/>
              <a:t>RIN/Učitelj, ki se je naučil uporabljati</a:t>
            </a:r>
          </a:p>
          <a:p>
            <a:r>
              <a:rPr lang="sl-SI" sz="1500" dirty="0"/>
              <a:t>program </a:t>
            </a:r>
            <a:r>
              <a:rPr lang="sl-SI" sz="1500" dirty="0" err="1"/>
              <a:t>Scratch</a:t>
            </a:r>
            <a:r>
              <a:rPr lang="sl-SI" sz="1500" dirty="0"/>
              <a:t>, ter se spozna na </a:t>
            </a:r>
            <a:r>
              <a:rPr lang="sl-SI" sz="1500" dirty="0" smtClean="0"/>
              <a:t>osnove programiranja</a:t>
            </a:r>
          </a:p>
          <a:p>
            <a:endParaRPr lang="sl-SI" sz="15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l-SI" sz="1500" dirty="0" smtClean="0"/>
              <a:t>Učitelj </a:t>
            </a:r>
            <a:r>
              <a:rPr lang="sl-SI" sz="1500" dirty="0"/>
              <a:t>ponovi osnove aritmetičnih</a:t>
            </a:r>
          </a:p>
          <a:p>
            <a:r>
              <a:rPr lang="sl-SI" sz="1500" dirty="0"/>
              <a:t>operacij in izpostave neznanke v</a:t>
            </a:r>
          </a:p>
          <a:p>
            <a:r>
              <a:rPr lang="sl-SI" sz="1500" dirty="0"/>
              <a:t>m</a:t>
            </a:r>
            <a:r>
              <a:rPr lang="sl-SI" sz="1500" dirty="0" smtClean="0"/>
              <a:t>atematiki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l-SI" sz="1500" dirty="0" smtClean="0"/>
              <a:t>Predstavi </a:t>
            </a:r>
            <a:r>
              <a:rPr lang="sl-SI" sz="1500" dirty="0"/>
              <a:t>program v </a:t>
            </a:r>
            <a:r>
              <a:rPr lang="sl-SI" sz="1500" dirty="0" err="1"/>
              <a:t>Scratch</a:t>
            </a:r>
            <a:r>
              <a:rPr lang="sl-SI" sz="1500" dirty="0"/>
              <a:t>-u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l-SI" sz="1500" dirty="0" smtClean="0"/>
              <a:t>Razloži </a:t>
            </a:r>
            <a:r>
              <a:rPr lang="sl-SI" sz="1500" dirty="0"/>
              <a:t>kaj in kako program deluje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l-SI" sz="1500" dirty="0" smtClean="0"/>
              <a:t>Razloži </a:t>
            </a:r>
            <a:r>
              <a:rPr lang="sl-SI" sz="1500" dirty="0"/>
              <a:t>pojem algoritem, pojem</a:t>
            </a:r>
          </a:p>
          <a:p>
            <a:r>
              <a:rPr lang="sl-SI" sz="1500" dirty="0"/>
              <a:t>zaporedja, pojem krmilnega stavka,</a:t>
            </a:r>
          </a:p>
          <a:p>
            <a:r>
              <a:rPr lang="sl-SI" sz="1500" dirty="0"/>
              <a:t>pojem zanke</a:t>
            </a:r>
          </a:p>
        </p:txBody>
      </p:sp>
      <p:pic>
        <p:nvPicPr>
          <p:cNvPr id="7" name="Picture 5">
            <a:extLst>
              <a:ext uri="{FF2B5EF4-FFF2-40B4-BE49-F238E27FC236}">
                <a16:creationId xmlns:a16="http://schemas.microsoft.com/office/drawing/2014/main" id="{0E1E9B4F-9BF9-AA4A-5159-7FFE608C02D1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11361" y="226186"/>
            <a:ext cx="2000754" cy="16563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05343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UČENČEVE NALOGE</a:t>
            </a:r>
            <a:endParaRPr lang="sl-SI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sl-SI" dirty="0"/>
              <a:t>Pregledali in naučili se bomo kako si lahko s pomočjo programov in </a:t>
            </a:r>
            <a:r>
              <a:rPr lang="sl-SI" dirty="0" smtClean="0"/>
              <a:t>računalnika pomagamo </a:t>
            </a:r>
            <a:r>
              <a:rPr lang="sl-SI" dirty="0"/>
              <a:t>razumeti količinske odnose in pretvarjanje naravoslovnih količin. </a:t>
            </a:r>
            <a:r>
              <a:rPr lang="sl-SI" dirty="0" smtClean="0"/>
              <a:t>Poskušali bomo </a:t>
            </a:r>
            <a:r>
              <a:rPr lang="sl-SI" dirty="0"/>
              <a:t>na primeru kemijskih elementov pregledati postopke za izračun neznane </a:t>
            </a:r>
            <a:r>
              <a:rPr lang="sl-SI" dirty="0" smtClean="0"/>
              <a:t>količine. Prav </a:t>
            </a:r>
            <a:r>
              <a:rPr lang="sl-SI" dirty="0"/>
              <a:t>tako bomo poiskali postopke za iskanje molekule oz. spojine z največjo molsko maso.</a:t>
            </a:r>
          </a:p>
          <a:p>
            <a:pPr marL="0" indent="0">
              <a:buNone/>
            </a:pPr>
            <a:r>
              <a:rPr lang="sl-SI" dirty="0"/>
              <a:t>Naloga za učenca bo:</a:t>
            </a:r>
          </a:p>
          <a:p>
            <a:r>
              <a:rPr lang="sl-SI" dirty="0" smtClean="0"/>
              <a:t>Učenec </a:t>
            </a:r>
            <a:r>
              <a:rPr lang="sl-SI" dirty="0"/>
              <a:t>razmisli o postopku izražanja količin in izračuna neznank.</a:t>
            </a:r>
          </a:p>
          <a:p>
            <a:r>
              <a:rPr lang="sl-SI" dirty="0" smtClean="0"/>
              <a:t>Korake </a:t>
            </a:r>
            <a:r>
              <a:rPr lang="sl-SI" dirty="0"/>
              <a:t>postopka preizkusi v programu </a:t>
            </a:r>
            <a:r>
              <a:rPr lang="sl-SI" dirty="0" err="1"/>
              <a:t>Scratch</a:t>
            </a:r>
            <a:endParaRPr lang="sl-SI" dirty="0"/>
          </a:p>
          <a:p>
            <a:r>
              <a:rPr lang="sl-SI" dirty="0" smtClean="0"/>
              <a:t>Za </a:t>
            </a:r>
            <a:r>
              <a:rPr lang="sl-SI" dirty="0"/>
              <a:t>motivacijo naredi učenec enostavno animacijo sestavljanja izbrane spojine iz</a:t>
            </a:r>
          </a:p>
          <a:p>
            <a:pPr marL="0" indent="0">
              <a:buNone/>
            </a:pPr>
            <a:r>
              <a:rPr lang="sl-SI" dirty="0"/>
              <a:t>atomov v programu </a:t>
            </a:r>
            <a:r>
              <a:rPr lang="sl-SI" dirty="0" err="1"/>
              <a:t>Scartch</a:t>
            </a:r>
            <a:endParaRPr lang="sl-SI" dirty="0"/>
          </a:p>
          <a:p>
            <a:r>
              <a:rPr lang="sl-SI" dirty="0" smtClean="0"/>
              <a:t>S </a:t>
            </a:r>
            <a:r>
              <a:rPr lang="sl-SI" dirty="0"/>
              <a:t>pomočjo programa poišče spojino z največjo molsko maso</a:t>
            </a:r>
          </a:p>
          <a:p>
            <a:r>
              <a:rPr lang="sl-SI" dirty="0" smtClean="0"/>
              <a:t>Popravi </a:t>
            </a:r>
            <a:r>
              <a:rPr lang="sl-SI" dirty="0"/>
              <a:t>postopek, da bo poiskal tudi spojino z najmanjšo molsko </a:t>
            </a:r>
            <a:r>
              <a:rPr lang="sl-SI" dirty="0" smtClean="0"/>
              <a:t>maso</a:t>
            </a:r>
          </a:p>
          <a:p>
            <a:r>
              <a:rPr lang="sl-SI" dirty="0" smtClean="0"/>
              <a:t>Rešitev </a:t>
            </a:r>
            <a:r>
              <a:rPr lang="sl-SI" dirty="0"/>
              <a:t>za svojo spojino predstavi sošolcem</a:t>
            </a:r>
          </a:p>
          <a:p>
            <a:r>
              <a:rPr lang="sl-SI" dirty="0" smtClean="0"/>
              <a:t>Na </a:t>
            </a:r>
            <a:r>
              <a:rPr lang="sl-SI" dirty="0"/>
              <a:t>koncu predstavi tudi svoj pripravljen program</a:t>
            </a:r>
          </a:p>
        </p:txBody>
      </p:sp>
      <p:pic>
        <p:nvPicPr>
          <p:cNvPr id="4" name="Picture 5">
            <a:extLst>
              <a:ext uri="{FF2B5EF4-FFF2-40B4-BE49-F238E27FC236}">
                <a16:creationId xmlns:a16="http://schemas.microsoft.com/office/drawing/2014/main" id="{0E1E9B4F-9BF9-AA4A-5159-7FFE608C02D1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11361" y="226186"/>
            <a:ext cx="2000754" cy="16563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5227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81775E6C-9FE7-4AE4-ABE7-2568D95DEAE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23">
            <a:extLst>
              <a:ext uri="{FF2B5EF4-FFF2-40B4-BE49-F238E27FC236}">
                <a16:creationId xmlns:a16="http://schemas.microsoft.com/office/drawing/2014/main" id="{8CECB99A-E2AB-482F-A307-48795531018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0" y="-650"/>
            <a:ext cx="5676966" cy="6869953"/>
          </a:xfrm>
          <a:custGeom>
            <a:avLst/>
            <a:gdLst>
              <a:gd name="connsiteX0" fmla="*/ 0 w 5803153"/>
              <a:gd name="connsiteY0" fmla="*/ 0 h 6857998"/>
              <a:gd name="connsiteX1" fmla="*/ 5803153 w 5803153"/>
              <a:gd name="connsiteY1" fmla="*/ 0 h 6857998"/>
              <a:gd name="connsiteX2" fmla="*/ 5803153 w 5803153"/>
              <a:gd name="connsiteY2" fmla="*/ 6857998 h 6857998"/>
              <a:gd name="connsiteX3" fmla="*/ 0 w 5803153"/>
              <a:gd name="connsiteY3" fmla="*/ 6857998 h 6857998"/>
              <a:gd name="connsiteX4" fmla="*/ 0 w 5803153"/>
              <a:gd name="connsiteY4" fmla="*/ 0 h 6857998"/>
              <a:gd name="connsiteX0" fmla="*/ 1016000 w 5803153"/>
              <a:gd name="connsiteY0" fmla="*/ 0 h 6857998"/>
              <a:gd name="connsiteX1" fmla="*/ 5803153 w 5803153"/>
              <a:gd name="connsiteY1" fmla="*/ 0 h 6857998"/>
              <a:gd name="connsiteX2" fmla="*/ 5803153 w 5803153"/>
              <a:gd name="connsiteY2" fmla="*/ 6857998 h 6857998"/>
              <a:gd name="connsiteX3" fmla="*/ 0 w 5803153"/>
              <a:gd name="connsiteY3" fmla="*/ 6857998 h 6857998"/>
              <a:gd name="connsiteX4" fmla="*/ 1016000 w 5803153"/>
              <a:gd name="connsiteY4" fmla="*/ 0 h 6857998"/>
              <a:gd name="connsiteX0" fmla="*/ 1338729 w 6125882"/>
              <a:gd name="connsiteY0" fmla="*/ 0 h 6857998"/>
              <a:gd name="connsiteX1" fmla="*/ 6125882 w 6125882"/>
              <a:gd name="connsiteY1" fmla="*/ 0 h 6857998"/>
              <a:gd name="connsiteX2" fmla="*/ 6125882 w 6125882"/>
              <a:gd name="connsiteY2" fmla="*/ 6857998 h 6857998"/>
              <a:gd name="connsiteX3" fmla="*/ 0 w 6125882"/>
              <a:gd name="connsiteY3" fmla="*/ 6846045 h 6857998"/>
              <a:gd name="connsiteX4" fmla="*/ 1338729 w 6125882"/>
              <a:gd name="connsiteY4" fmla="*/ 0 h 6857998"/>
              <a:gd name="connsiteX0" fmla="*/ 1697317 w 6125882"/>
              <a:gd name="connsiteY0" fmla="*/ 0 h 6857998"/>
              <a:gd name="connsiteX1" fmla="*/ 6125882 w 6125882"/>
              <a:gd name="connsiteY1" fmla="*/ 0 h 6857998"/>
              <a:gd name="connsiteX2" fmla="*/ 6125882 w 6125882"/>
              <a:gd name="connsiteY2" fmla="*/ 6857998 h 6857998"/>
              <a:gd name="connsiteX3" fmla="*/ 0 w 6125882"/>
              <a:gd name="connsiteY3" fmla="*/ 6846045 h 6857998"/>
              <a:gd name="connsiteX4" fmla="*/ 1697317 w 6125882"/>
              <a:gd name="connsiteY4" fmla="*/ 0 h 6857998"/>
              <a:gd name="connsiteX0" fmla="*/ 2702091 w 6125882"/>
              <a:gd name="connsiteY0" fmla="*/ 0 h 6857998"/>
              <a:gd name="connsiteX1" fmla="*/ 6125882 w 6125882"/>
              <a:gd name="connsiteY1" fmla="*/ 0 h 6857998"/>
              <a:gd name="connsiteX2" fmla="*/ 6125882 w 6125882"/>
              <a:gd name="connsiteY2" fmla="*/ 6857998 h 6857998"/>
              <a:gd name="connsiteX3" fmla="*/ 0 w 6125882"/>
              <a:gd name="connsiteY3" fmla="*/ 6846045 h 6857998"/>
              <a:gd name="connsiteX4" fmla="*/ 2702091 w 6125882"/>
              <a:gd name="connsiteY4" fmla="*/ 0 h 6857998"/>
              <a:gd name="connsiteX0" fmla="*/ 1215089 w 6125882"/>
              <a:gd name="connsiteY0" fmla="*/ 0 h 6857998"/>
              <a:gd name="connsiteX1" fmla="*/ 6125882 w 6125882"/>
              <a:gd name="connsiteY1" fmla="*/ 0 h 6857998"/>
              <a:gd name="connsiteX2" fmla="*/ 6125882 w 6125882"/>
              <a:gd name="connsiteY2" fmla="*/ 6857998 h 6857998"/>
              <a:gd name="connsiteX3" fmla="*/ 0 w 6125882"/>
              <a:gd name="connsiteY3" fmla="*/ 6846045 h 6857998"/>
              <a:gd name="connsiteX4" fmla="*/ 1215089 w 6125882"/>
              <a:gd name="connsiteY4" fmla="*/ 0 h 6857998"/>
              <a:gd name="connsiteX0" fmla="*/ 1222204 w 6132997"/>
              <a:gd name="connsiteY0" fmla="*/ 0 h 6881904"/>
              <a:gd name="connsiteX1" fmla="*/ 6132997 w 6132997"/>
              <a:gd name="connsiteY1" fmla="*/ 0 h 6881904"/>
              <a:gd name="connsiteX2" fmla="*/ 6132997 w 6132997"/>
              <a:gd name="connsiteY2" fmla="*/ 6857998 h 6881904"/>
              <a:gd name="connsiteX3" fmla="*/ 0 w 6132997"/>
              <a:gd name="connsiteY3" fmla="*/ 6881904 h 6881904"/>
              <a:gd name="connsiteX4" fmla="*/ 1222204 w 6132997"/>
              <a:gd name="connsiteY4" fmla="*/ 0 h 6881904"/>
              <a:gd name="connsiteX0" fmla="*/ 1348644 w 6132997"/>
              <a:gd name="connsiteY0" fmla="*/ 0 h 6893857"/>
              <a:gd name="connsiteX1" fmla="*/ 6132997 w 6132997"/>
              <a:gd name="connsiteY1" fmla="*/ 11953 h 6893857"/>
              <a:gd name="connsiteX2" fmla="*/ 6132997 w 6132997"/>
              <a:gd name="connsiteY2" fmla="*/ 6869951 h 6893857"/>
              <a:gd name="connsiteX3" fmla="*/ 0 w 6132997"/>
              <a:gd name="connsiteY3" fmla="*/ 6893857 h 6893857"/>
              <a:gd name="connsiteX4" fmla="*/ 1348644 w 6132997"/>
              <a:gd name="connsiteY4" fmla="*/ 0 h 6893857"/>
              <a:gd name="connsiteX0" fmla="*/ 1457021 w 6132997"/>
              <a:gd name="connsiteY0" fmla="*/ 0 h 6893857"/>
              <a:gd name="connsiteX1" fmla="*/ 6132997 w 6132997"/>
              <a:gd name="connsiteY1" fmla="*/ 11953 h 6893857"/>
              <a:gd name="connsiteX2" fmla="*/ 6132997 w 6132997"/>
              <a:gd name="connsiteY2" fmla="*/ 6869951 h 6893857"/>
              <a:gd name="connsiteX3" fmla="*/ 0 w 6132997"/>
              <a:gd name="connsiteY3" fmla="*/ 6893857 h 6893857"/>
              <a:gd name="connsiteX4" fmla="*/ 1457021 w 6132997"/>
              <a:gd name="connsiteY4" fmla="*/ 0 h 6893857"/>
              <a:gd name="connsiteX0" fmla="*/ 1754909 w 6430885"/>
              <a:gd name="connsiteY0" fmla="*/ 0 h 6869951"/>
              <a:gd name="connsiteX1" fmla="*/ 6430885 w 6430885"/>
              <a:gd name="connsiteY1" fmla="*/ 11953 h 6869951"/>
              <a:gd name="connsiteX2" fmla="*/ 6430885 w 6430885"/>
              <a:gd name="connsiteY2" fmla="*/ 6869951 h 6869951"/>
              <a:gd name="connsiteX3" fmla="*/ 0 w 6430885"/>
              <a:gd name="connsiteY3" fmla="*/ 6869951 h 6869951"/>
              <a:gd name="connsiteX4" fmla="*/ 1754909 w 6430885"/>
              <a:gd name="connsiteY4" fmla="*/ 0 h 68699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430885" h="6869951">
                <a:moveTo>
                  <a:pt x="1754909" y="0"/>
                </a:moveTo>
                <a:lnTo>
                  <a:pt x="6430885" y="11953"/>
                </a:lnTo>
                <a:lnTo>
                  <a:pt x="6430885" y="6869951"/>
                </a:lnTo>
                <a:lnTo>
                  <a:pt x="0" y="6869951"/>
                </a:lnTo>
                <a:lnTo>
                  <a:pt x="1754909" y="0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"/>
          <p:cNvSpPr>
            <a:spLocks noGrp="1"/>
          </p:cNvSpPr>
          <p:nvPr>
            <p:ph type="ctrTitle"/>
          </p:nvPr>
        </p:nvSpPr>
        <p:spPr>
          <a:xfrm>
            <a:off x="883920" y="800849"/>
            <a:ext cx="4065767" cy="3510553"/>
          </a:xfrm>
        </p:spPr>
        <p:txBody>
          <a:bodyPr anchor="t">
            <a:normAutofit/>
          </a:bodyPr>
          <a:lstStyle/>
          <a:p>
            <a:r>
              <a:rPr lang="en-GB" sz="3700" dirty="0"/>
              <a:t>Vključevanje RIN v predmet kemija</a:t>
            </a:r>
          </a:p>
        </p:txBody>
      </p:sp>
      <p:sp>
        <p:nvSpPr>
          <p:cNvPr id="3" name="Content Placeholder"/>
          <p:cNvSpPr>
            <a:spLocks noGrp="1"/>
          </p:cNvSpPr>
          <p:nvPr>
            <p:ph idx="1"/>
          </p:nvPr>
        </p:nvSpPr>
        <p:spPr>
          <a:xfrm>
            <a:off x="5895753" y="533400"/>
            <a:ext cx="5458046" cy="5791200"/>
          </a:xfrm>
        </p:spPr>
        <p:txBody>
          <a:bodyPr anchor="ctr">
            <a:normAutofit/>
          </a:bodyPr>
          <a:lstStyle/>
          <a:p>
            <a:r>
              <a:rPr lang="en-GB" dirty="0" err="1">
                <a:solidFill>
                  <a:schemeClr val="tx1"/>
                </a:solidFill>
              </a:rPr>
              <a:t>Vsebine</a:t>
            </a:r>
            <a:r>
              <a:rPr lang="en-GB" dirty="0">
                <a:solidFill>
                  <a:schemeClr val="tx1"/>
                </a:solidFill>
              </a:rPr>
              <a:t> RIN s tem </a:t>
            </a:r>
            <a:r>
              <a:rPr lang="en-GB" dirty="0" err="1">
                <a:solidFill>
                  <a:schemeClr val="tx1"/>
                </a:solidFill>
              </a:rPr>
              <a:t>projektom</a:t>
            </a:r>
            <a:r>
              <a:rPr lang="en-GB" dirty="0">
                <a:solidFill>
                  <a:schemeClr val="tx1"/>
                </a:solidFill>
              </a:rPr>
              <a:t> </a:t>
            </a:r>
            <a:r>
              <a:rPr lang="en-GB" dirty="0" err="1">
                <a:solidFill>
                  <a:schemeClr val="tx1"/>
                </a:solidFill>
              </a:rPr>
              <a:t>vključimo</a:t>
            </a:r>
            <a:r>
              <a:rPr lang="en-GB" dirty="0">
                <a:solidFill>
                  <a:schemeClr val="tx1"/>
                </a:solidFill>
              </a:rPr>
              <a:t> </a:t>
            </a:r>
            <a:r>
              <a:rPr lang="en-GB" dirty="0" err="1">
                <a:solidFill>
                  <a:schemeClr val="tx1"/>
                </a:solidFill>
              </a:rPr>
              <a:t>kot</a:t>
            </a:r>
            <a:r>
              <a:rPr lang="en-GB" dirty="0">
                <a:solidFill>
                  <a:schemeClr val="tx1"/>
                </a:solidFill>
              </a:rPr>
              <a:t> </a:t>
            </a:r>
            <a:r>
              <a:rPr lang="en-GB" dirty="0" err="1">
                <a:solidFill>
                  <a:schemeClr val="tx1"/>
                </a:solidFill>
              </a:rPr>
              <a:t>medpredmetno</a:t>
            </a:r>
            <a:r>
              <a:rPr lang="en-GB" dirty="0">
                <a:solidFill>
                  <a:schemeClr val="tx1"/>
                </a:solidFill>
              </a:rPr>
              <a:t> </a:t>
            </a:r>
            <a:r>
              <a:rPr lang="en-GB" dirty="0" err="1">
                <a:solidFill>
                  <a:schemeClr val="tx1"/>
                </a:solidFill>
              </a:rPr>
              <a:t>povezovanje</a:t>
            </a:r>
            <a:r>
              <a:rPr lang="en-GB" dirty="0">
                <a:solidFill>
                  <a:schemeClr val="tx1"/>
                </a:solidFill>
              </a:rPr>
              <a:t>. </a:t>
            </a:r>
            <a:r>
              <a:rPr lang="en-GB" dirty="0" err="1">
                <a:solidFill>
                  <a:schemeClr val="tx1"/>
                </a:solidFill>
              </a:rPr>
              <a:t>Hkrati</a:t>
            </a:r>
            <a:r>
              <a:rPr lang="en-GB" dirty="0">
                <a:solidFill>
                  <a:schemeClr val="tx1"/>
                </a:solidFill>
              </a:rPr>
              <a:t> </a:t>
            </a:r>
            <a:r>
              <a:rPr lang="en-GB" dirty="0" err="1">
                <a:solidFill>
                  <a:schemeClr val="tx1"/>
                </a:solidFill>
              </a:rPr>
              <a:t>učence</a:t>
            </a:r>
            <a:r>
              <a:rPr lang="en-GB" dirty="0">
                <a:solidFill>
                  <a:schemeClr val="tx1"/>
                </a:solidFill>
              </a:rPr>
              <a:t> </a:t>
            </a:r>
            <a:r>
              <a:rPr lang="en-GB" dirty="0" err="1">
                <a:solidFill>
                  <a:schemeClr val="tx1"/>
                </a:solidFill>
              </a:rPr>
              <a:t>poskušamo</a:t>
            </a:r>
            <a:r>
              <a:rPr lang="en-GB" dirty="0">
                <a:solidFill>
                  <a:schemeClr val="tx1"/>
                </a:solidFill>
              </a:rPr>
              <a:t> </a:t>
            </a:r>
            <a:r>
              <a:rPr lang="en-GB" dirty="0" err="1">
                <a:solidFill>
                  <a:schemeClr val="tx1"/>
                </a:solidFill>
              </a:rPr>
              <a:t>naučit</a:t>
            </a:r>
            <a:r>
              <a:rPr lang="en-GB" dirty="0">
                <a:solidFill>
                  <a:schemeClr val="tx1"/>
                </a:solidFill>
              </a:rPr>
              <a:t> </a:t>
            </a:r>
            <a:r>
              <a:rPr lang="en-GB" dirty="0" err="1">
                <a:solidFill>
                  <a:schemeClr val="tx1"/>
                </a:solidFill>
              </a:rPr>
              <a:t>računalniškega</a:t>
            </a:r>
            <a:r>
              <a:rPr lang="en-GB" dirty="0">
                <a:solidFill>
                  <a:schemeClr val="tx1"/>
                </a:solidFill>
              </a:rPr>
              <a:t> </a:t>
            </a:r>
            <a:r>
              <a:rPr lang="en-GB" dirty="0" err="1">
                <a:solidFill>
                  <a:schemeClr val="tx1"/>
                </a:solidFill>
              </a:rPr>
              <a:t>mišljenja</a:t>
            </a:r>
            <a:r>
              <a:rPr lang="en-GB" dirty="0">
                <a:solidFill>
                  <a:schemeClr val="tx1"/>
                </a:solidFill>
              </a:rPr>
              <a:t>, </a:t>
            </a:r>
            <a:r>
              <a:rPr lang="en-GB" dirty="0" err="1">
                <a:solidFill>
                  <a:schemeClr val="tx1"/>
                </a:solidFill>
              </a:rPr>
              <a:t>saj</a:t>
            </a:r>
            <a:r>
              <a:rPr lang="en-GB" dirty="0">
                <a:solidFill>
                  <a:schemeClr val="tx1"/>
                </a:solidFill>
              </a:rPr>
              <a:t> </a:t>
            </a:r>
            <a:r>
              <a:rPr lang="en-GB" dirty="0" err="1">
                <a:solidFill>
                  <a:schemeClr val="tx1"/>
                </a:solidFill>
              </a:rPr>
              <a:t>jim</a:t>
            </a:r>
            <a:r>
              <a:rPr lang="en-GB" dirty="0">
                <a:solidFill>
                  <a:schemeClr val="tx1"/>
                </a:solidFill>
              </a:rPr>
              <a:t> </a:t>
            </a:r>
            <a:r>
              <a:rPr lang="en-GB" dirty="0" err="1">
                <a:solidFill>
                  <a:schemeClr val="tx1"/>
                </a:solidFill>
              </a:rPr>
              <a:t>predstavimo</a:t>
            </a:r>
            <a:r>
              <a:rPr lang="en-GB" dirty="0">
                <a:solidFill>
                  <a:schemeClr val="tx1"/>
                </a:solidFill>
              </a:rPr>
              <a:t> </a:t>
            </a:r>
            <a:r>
              <a:rPr lang="en-GB" dirty="0" err="1">
                <a:solidFill>
                  <a:schemeClr val="tx1"/>
                </a:solidFill>
              </a:rPr>
              <a:t>pojme</a:t>
            </a:r>
            <a:r>
              <a:rPr lang="en-GB" dirty="0">
                <a:solidFill>
                  <a:schemeClr val="tx1"/>
                </a:solidFill>
              </a:rPr>
              <a:t> in </a:t>
            </a:r>
            <a:r>
              <a:rPr lang="en-GB" dirty="0" err="1">
                <a:solidFill>
                  <a:schemeClr val="tx1"/>
                </a:solidFill>
              </a:rPr>
              <a:t>osnove</a:t>
            </a:r>
            <a:r>
              <a:rPr lang="en-GB" dirty="0">
                <a:solidFill>
                  <a:schemeClr val="tx1"/>
                </a:solidFill>
              </a:rPr>
              <a:t> </a:t>
            </a:r>
            <a:r>
              <a:rPr lang="en-GB" dirty="0" err="1">
                <a:solidFill>
                  <a:schemeClr val="tx1"/>
                </a:solidFill>
              </a:rPr>
              <a:t>značilnosti</a:t>
            </a:r>
            <a:r>
              <a:rPr lang="en-GB" dirty="0">
                <a:solidFill>
                  <a:schemeClr val="tx1"/>
                </a:solidFill>
              </a:rPr>
              <a:t> </a:t>
            </a:r>
            <a:r>
              <a:rPr lang="en-GB" dirty="0" err="1">
                <a:solidFill>
                  <a:schemeClr val="tx1"/>
                </a:solidFill>
              </a:rPr>
              <a:t>diagrama</a:t>
            </a:r>
            <a:r>
              <a:rPr lang="en-GB" dirty="0">
                <a:solidFill>
                  <a:schemeClr val="tx1"/>
                </a:solidFill>
              </a:rPr>
              <a:t> </a:t>
            </a:r>
            <a:r>
              <a:rPr lang="en-GB" dirty="0" err="1">
                <a:solidFill>
                  <a:schemeClr val="tx1"/>
                </a:solidFill>
              </a:rPr>
              <a:t>poteka</a:t>
            </a:r>
            <a:r>
              <a:rPr lang="en-GB" dirty="0">
                <a:solidFill>
                  <a:schemeClr val="tx1"/>
                </a:solidFill>
              </a:rPr>
              <a:t>, in </a:t>
            </a:r>
            <a:r>
              <a:rPr lang="en-GB" dirty="0" err="1">
                <a:solidFill>
                  <a:schemeClr val="tx1"/>
                </a:solidFill>
              </a:rPr>
              <a:t>nekaj</a:t>
            </a:r>
            <a:r>
              <a:rPr lang="en-GB" dirty="0">
                <a:solidFill>
                  <a:schemeClr val="tx1"/>
                </a:solidFill>
              </a:rPr>
              <a:t> </a:t>
            </a:r>
            <a:r>
              <a:rPr lang="en-GB" dirty="0" err="1">
                <a:solidFill>
                  <a:schemeClr val="tx1"/>
                </a:solidFill>
              </a:rPr>
              <a:t>osnovnih</a:t>
            </a:r>
            <a:r>
              <a:rPr lang="en-GB" dirty="0">
                <a:solidFill>
                  <a:schemeClr val="tx1"/>
                </a:solidFill>
              </a:rPr>
              <a:t> </a:t>
            </a:r>
            <a:r>
              <a:rPr lang="en-GB" dirty="0" err="1">
                <a:solidFill>
                  <a:schemeClr val="tx1"/>
                </a:solidFill>
              </a:rPr>
              <a:t>nalog</a:t>
            </a:r>
            <a:r>
              <a:rPr lang="en-GB" dirty="0">
                <a:solidFill>
                  <a:schemeClr val="tx1"/>
                </a:solidFill>
              </a:rPr>
              <a:t> </a:t>
            </a:r>
            <a:r>
              <a:rPr lang="en-GB" dirty="0" err="1">
                <a:solidFill>
                  <a:schemeClr val="tx1"/>
                </a:solidFill>
              </a:rPr>
              <a:t>tudi</a:t>
            </a:r>
            <a:r>
              <a:rPr lang="en-GB" dirty="0">
                <a:solidFill>
                  <a:schemeClr val="tx1"/>
                </a:solidFill>
              </a:rPr>
              <a:t> v </a:t>
            </a:r>
            <a:r>
              <a:rPr lang="en-GB" dirty="0" err="1">
                <a:solidFill>
                  <a:schemeClr val="tx1"/>
                </a:solidFill>
              </a:rPr>
              <a:t>programu</a:t>
            </a:r>
            <a:r>
              <a:rPr lang="en-GB" dirty="0">
                <a:solidFill>
                  <a:schemeClr val="tx1"/>
                </a:solidFill>
              </a:rPr>
              <a:t> Scratch.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E8A66062-E0FE-4EE7-9840-EC05B87ACF4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 flipV="1">
            <a:off x="-1" y="4541520"/>
            <a:ext cx="5895754" cy="2310504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A3B4C179-2540-4304-9C9C-2AAAA53EFDC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 flipV="1">
            <a:off x="1" y="2988236"/>
            <a:ext cx="2418079" cy="3887694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Picture 5">
            <a:extLst>
              <a:ext uri="{FF2B5EF4-FFF2-40B4-BE49-F238E27FC236}">
                <a16:creationId xmlns:a16="http://schemas.microsoft.com/office/drawing/2014/main" id="{0E1E9B4F-9BF9-AA4A-5159-7FFE608C02D1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7118" y="161792"/>
            <a:ext cx="2000754" cy="16563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6393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E4589C-8065-3A4A-13C3-5FFDFA407C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Peka</a:t>
            </a:r>
            <a:r>
              <a:rPr lang="en-GB" dirty="0"/>
              <a:t> </a:t>
            </a:r>
            <a:r>
              <a:rPr lang="en-GB" dirty="0" err="1"/>
              <a:t>palačink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DF60E4-16BD-FE98-C0A8-F67B3B6F86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800" dirty="0" err="1">
                <a:solidFill>
                  <a:schemeClr val="tx1"/>
                </a:solidFill>
                <a:effectLst/>
                <a:ea typeface="Calibri" panose="020F0502020204030204" pitchFamily="34" charset="0"/>
                <a:cs typeface="Calibri" panose="020F0502020204030204" pitchFamily="34" charset="0"/>
              </a:rPr>
              <a:t>Učenci</a:t>
            </a:r>
            <a:r>
              <a:rPr lang="en-US" sz="1800" dirty="0">
                <a:solidFill>
                  <a:schemeClr val="tx1"/>
                </a:solidFill>
                <a:effectLst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ea typeface="Calibri" panose="020F0502020204030204" pitchFamily="34" charset="0"/>
                <a:cs typeface="Calibri" panose="020F0502020204030204" pitchFamily="34" charset="0"/>
              </a:rPr>
              <a:t>spoznajo</a:t>
            </a:r>
            <a:r>
              <a:rPr lang="en-US" sz="1800" dirty="0">
                <a:solidFill>
                  <a:schemeClr val="tx1"/>
                </a:solidFill>
                <a:effectLst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ea typeface="Calibri" panose="020F0502020204030204" pitchFamily="34" charset="0"/>
                <a:cs typeface="Calibri" panose="020F0502020204030204" pitchFamily="34" charset="0"/>
              </a:rPr>
              <a:t>pojem</a:t>
            </a:r>
            <a:r>
              <a:rPr lang="en-US" sz="1800" dirty="0">
                <a:solidFill>
                  <a:schemeClr val="tx1"/>
                </a:solidFill>
                <a:effectLst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ea typeface="Calibri" panose="020F0502020204030204" pitchFamily="34" charset="0"/>
                <a:cs typeface="Calibri" panose="020F0502020204030204" pitchFamily="34" charset="0"/>
              </a:rPr>
              <a:t>algoritma</a:t>
            </a:r>
            <a:r>
              <a:rPr lang="en-US" sz="1800" dirty="0">
                <a:solidFill>
                  <a:schemeClr val="tx1"/>
                </a:solidFill>
                <a:effectLst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ea typeface="Calibri" panose="020F0502020204030204" pitchFamily="34" charset="0"/>
                <a:cs typeface="Calibri" panose="020F0502020204030204" pitchFamily="34" charset="0"/>
              </a:rPr>
              <a:t>na</a:t>
            </a:r>
            <a:r>
              <a:rPr lang="en-US" sz="1800" dirty="0">
                <a:solidFill>
                  <a:schemeClr val="tx1"/>
                </a:solidFill>
                <a:effectLst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ea typeface="Calibri" panose="020F0502020204030204" pitchFamily="34" charset="0"/>
                <a:cs typeface="Calibri" panose="020F0502020204030204" pitchFamily="34" charset="0"/>
              </a:rPr>
              <a:t>primeru</a:t>
            </a:r>
            <a:r>
              <a:rPr lang="en-US" sz="1800" dirty="0">
                <a:solidFill>
                  <a:schemeClr val="tx1"/>
                </a:solidFill>
                <a:effectLst/>
                <a:ea typeface="Calibri" panose="020F0502020204030204" pitchFamily="34" charset="0"/>
                <a:cs typeface="Calibri" panose="020F0502020204030204" pitchFamily="34" charset="0"/>
              </a:rPr>
              <a:t>: </a:t>
            </a:r>
            <a:r>
              <a:rPr lang="en-US" sz="1800" dirty="0" err="1">
                <a:solidFill>
                  <a:schemeClr val="tx1"/>
                </a:solidFill>
                <a:effectLst/>
                <a:ea typeface="Calibri" panose="020F0502020204030204" pitchFamily="34" charset="0"/>
                <a:cs typeface="Calibri" panose="020F0502020204030204" pitchFamily="34" charset="0"/>
              </a:rPr>
              <a:t>iz</a:t>
            </a:r>
            <a:r>
              <a:rPr lang="en-US" sz="1800" dirty="0">
                <a:solidFill>
                  <a:schemeClr val="tx1"/>
                </a:solidFill>
                <a:effectLst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ea typeface="Calibri" panose="020F0502020204030204" pitchFamily="34" charset="0"/>
                <a:cs typeface="Calibri" panose="020F0502020204030204" pitchFamily="34" charset="0"/>
              </a:rPr>
              <a:t>vsakdanjega</a:t>
            </a:r>
            <a:r>
              <a:rPr lang="en-US" sz="1800" dirty="0">
                <a:solidFill>
                  <a:schemeClr val="tx1"/>
                </a:solidFill>
                <a:effectLst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ea typeface="Calibri" panose="020F0502020204030204" pitchFamily="34" charset="0"/>
                <a:cs typeface="Calibri" panose="020F0502020204030204" pitchFamily="34" charset="0"/>
              </a:rPr>
              <a:t>življenja</a:t>
            </a:r>
            <a:r>
              <a:rPr lang="en-US" sz="1800" dirty="0">
                <a:solidFill>
                  <a:schemeClr val="tx1"/>
                </a:solidFill>
                <a:effectLst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ea typeface="Calibri" panose="020F0502020204030204" pitchFamily="34" charset="0"/>
                <a:cs typeface="Calibri" panose="020F0502020204030204" pitchFamily="34" charset="0"/>
              </a:rPr>
              <a:t>kot</a:t>
            </a:r>
            <a:r>
              <a:rPr lang="en-US" sz="1800" dirty="0">
                <a:solidFill>
                  <a:schemeClr val="tx1"/>
                </a:solidFill>
                <a:effectLst/>
                <a:ea typeface="Calibri" panose="020F0502020204030204" pitchFamily="34" charset="0"/>
                <a:cs typeface="Calibri" panose="020F0502020204030204" pitchFamily="34" charset="0"/>
              </a:rPr>
              <a:t> je </a:t>
            </a:r>
            <a:r>
              <a:rPr lang="en-US" sz="1800" dirty="0" err="1">
                <a:solidFill>
                  <a:schemeClr val="tx1"/>
                </a:solidFill>
                <a:effectLst/>
                <a:ea typeface="Calibri" panose="020F0502020204030204" pitchFamily="34" charset="0"/>
                <a:cs typeface="Calibri" panose="020F0502020204030204" pitchFamily="34" charset="0"/>
              </a:rPr>
              <a:t>peka</a:t>
            </a:r>
            <a:r>
              <a:rPr lang="en-US" sz="1800" dirty="0">
                <a:solidFill>
                  <a:schemeClr val="tx1"/>
                </a:solidFill>
                <a:effectLst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ea typeface="Calibri" panose="020F0502020204030204" pitchFamily="34" charset="0"/>
                <a:cs typeface="Calibri" panose="020F0502020204030204" pitchFamily="34" charset="0"/>
              </a:rPr>
              <a:t>palačink</a:t>
            </a:r>
            <a:endParaRPr lang="en-GB" sz="1800" dirty="0">
              <a:solidFill>
                <a:schemeClr val="tx1"/>
              </a:solidFill>
              <a:effectLst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lvl="0"/>
            <a:r>
              <a:rPr lang="en-US" sz="1800" dirty="0" err="1">
                <a:solidFill>
                  <a:schemeClr val="tx1"/>
                </a:solidFill>
                <a:effectLst/>
                <a:ea typeface="Quattrocento Sans" panose="020B0502050000020003" pitchFamily="34" charset="0"/>
                <a:cs typeface="Calibri" panose="020F0502020204030204" pitchFamily="34" charset="0"/>
              </a:rPr>
              <a:t>Dodaj</a:t>
            </a:r>
            <a:r>
              <a:rPr lang="en-US" sz="1800" dirty="0">
                <a:solidFill>
                  <a:schemeClr val="tx1"/>
                </a:solidFill>
                <a:effectLst/>
                <a:ea typeface="Quattrocento Sans" panose="020B0502050000020003" pitchFamily="34" charset="0"/>
                <a:cs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ea typeface="Quattrocento Sans" panose="020B0502050000020003" pitchFamily="34" charset="0"/>
                <a:cs typeface="Calibri" panose="020F0502020204030204" pitchFamily="34" charset="0"/>
              </a:rPr>
              <a:t>jajca</a:t>
            </a:r>
            <a:r>
              <a:rPr lang="en-US" sz="1800" dirty="0">
                <a:solidFill>
                  <a:schemeClr val="tx1"/>
                </a:solidFill>
                <a:effectLst/>
                <a:ea typeface="Quattrocento Sans" panose="020B0502050000020003" pitchFamily="34" charset="0"/>
                <a:cs typeface="Calibri" panose="020F0502020204030204" pitchFamily="34" charset="0"/>
              </a:rPr>
              <a:t>, </a:t>
            </a:r>
            <a:r>
              <a:rPr lang="en-US" sz="1800" dirty="0" err="1">
                <a:solidFill>
                  <a:schemeClr val="tx1"/>
                </a:solidFill>
                <a:effectLst/>
                <a:ea typeface="Quattrocento Sans" panose="020B0502050000020003" pitchFamily="34" charset="0"/>
                <a:cs typeface="Calibri" panose="020F0502020204030204" pitchFamily="34" charset="0"/>
              </a:rPr>
              <a:t>moko</a:t>
            </a:r>
            <a:r>
              <a:rPr lang="en-US" sz="1800" dirty="0">
                <a:solidFill>
                  <a:schemeClr val="tx1"/>
                </a:solidFill>
                <a:effectLst/>
                <a:ea typeface="Quattrocento Sans" panose="020B0502050000020003" pitchFamily="34" charset="0"/>
                <a:cs typeface="Calibri" panose="020F0502020204030204" pitchFamily="34" charset="0"/>
              </a:rPr>
              <a:t>, </a:t>
            </a:r>
            <a:r>
              <a:rPr lang="en-US" sz="1800" dirty="0" err="1">
                <a:solidFill>
                  <a:schemeClr val="tx1"/>
                </a:solidFill>
                <a:effectLst/>
                <a:ea typeface="Quattrocento Sans" panose="020B0502050000020003" pitchFamily="34" charset="0"/>
                <a:cs typeface="Calibri" panose="020F0502020204030204" pitchFamily="34" charset="0"/>
              </a:rPr>
              <a:t>mleko</a:t>
            </a:r>
            <a:r>
              <a:rPr lang="en-US" sz="1800" dirty="0">
                <a:solidFill>
                  <a:schemeClr val="tx1"/>
                </a:solidFill>
                <a:effectLst/>
                <a:ea typeface="Quattrocento Sans" panose="020B0502050000020003" pitchFamily="34" charset="0"/>
                <a:cs typeface="Calibri" panose="020F0502020204030204" pitchFamily="34" charset="0"/>
              </a:rPr>
              <a:t>, </a:t>
            </a:r>
            <a:r>
              <a:rPr lang="en-US" sz="1800" dirty="0" err="1">
                <a:solidFill>
                  <a:schemeClr val="tx1"/>
                </a:solidFill>
                <a:effectLst/>
                <a:ea typeface="Quattrocento Sans" panose="020B0502050000020003" pitchFamily="34" charset="0"/>
                <a:cs typeface="Calibri" panose="020F0502020204030204" pitchFamily="34" charset="0"/>
              </a:rPr>
              <a:t>vodo</a:t>
            </a:r>
            <a:r>
              <a:rPr lang="en-US" sz="1800" dirty="0">
                <a:solidFill>
                  <a:schemeClr val="tx1"/>
                </a:solidFill>
                <a:effectLst/>
                <a:ea typeface="Quattrocento Sans" panose="020B0502050000020003" pitchFamily="34" charset="0"/>
                <a:cs typeface="Calibri" panose="020F0502020204030204" pitchFamily="34" charset="0"/>
              </a:rPr>
              <a:t>, </a:t>
            </a:r>
            <a:r>
              <a:rPr lang="en-US" sz="1800" dirty="0" err="1">
                <a:solidFill>
                  <a:schemeClr val="tx1"/>
                </a:solidFill>
                <a:effectLst/>
                <a:ea typeface="Quattrocento Sans" panose="020B0502050000020003" pitchFamily="34" charset="0"/>
                <a:cs typeface="Calibri" panose="020F0502020204030204" pitchFamily="34" charset="0"/>
              </a:rPr>
              <a:t>pecilni</a:t>
            </a:r>
            <a:r>
              <a:rPr lang="en-US" sz="1800" dirty="0">
                <a:solidFill>
                  <a:schemeClr val="tx1"/>
                </a:solidFill>
                <a:effectLst/>
                <a:ea typeface="Quattrocento Sans" panose="020B0502050000020003" pitchFamily="34" charset="0"/>
                <a:cs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ea typeface="Quattrocento Sans" panose="020B0502050000020003" pitchFamily="34" charset="0"/>
                <a:cs typeface="Calibri" panose="020F0502020204030204" pitchFamily="34" charset="0"/>
              </a:rPr>
              <a:t>prašek</a:t>
            </a:r>
            <a:r>
              <a:rPr lang="en-US" sz="1800" dirty="0">
                <a:solidFill>
                  <a:schemeClr val="tx1"/>
                </a:solidFill>
                <a:effectLst/>
                <a:ea typeface="Quattrocento Sans" panose="020B0502050000020003" pitchFamily="34" charset="0"/>
                <a:cs typeface="Calibri" panose="020F0502020204030204" pitchFamily="34" charset="0"/>
              </a:rPr>
              <a:t>, sol …</a:t>
            </a:r>
            <a:endParaRPr lang="en-GB" sz="1800" dirty="0">
              <a:solidFill>
                <a:schemeClr val="tx1"/>
              </a:solidFill>
              <a:effectLst/>
              <a:ea typeface="Quattrocento Sans" panose="020B0502050000020003" pitchFamily="34" charset="0"/>
              <a:cs typeface="Calibri" panose="020F0502020204030204" pitchFamily="34" charset="0"/>
            </a:endParaRPr>
          </a:p>
          <a:p>
            <a:pPr lvl="0"/>
            <a:r>
              <a:rPr lang="en-US" sz="1800" dirty="0" err="1">
                <a:solidFill>
                  <a:schemeClr val="tx1"/>
                </a:solidFill>
                <a:effectLst/>
                <a:ea typeface="Quattrocento Sans" panose="020B0502050000020003" pitchFamily="34" charset="0"/>
                <a:cs typeface="Calibri" panose="020F0502020204030204" pitchFamily="34" charset="0"/>
              </a:rPr>
              <a:t>Zmešaj</a:t>
            </a:r>
            <a:endParaRPr lang="en-GB" sz="1800" dirty="0">
              <a:solidFill>
                <a:schemeClr val="tx1"/>
              </a:solidFill>
              <a:effectLst/>
              <a:ea typeface="Quattrocento Sans" panose="020B0502050000020003" pitchFamily="34" charset="0"/>
              <a:cs typeface="Calibri" panose="020F0502020204030204" pitchFamily="34" charset="0"/>
            </a:endParaRPr>
          </a:p>
          <a:p>
            <a:pPr lvl="0"/>
            <a:r>
              <a:rPr lang="en-US" sz="1800" dirty="0" err="1">
                <a:solidFill>
                  <a:schemeClr val="tx1"/>
                </a:solidFill>
                <a:effectLst/>
                <a:ea typeface="Quattrocento Sans" panose="020B0502050000020003" pitchFamily="34" charset="0"/>
                <a:cs typeface="Calibri" panose="020F0502020204030204" pitchFamily="34" charset="0"/>
              </a:rPr>
              <a:t>Dodaj</a:t>
            </a:r>
            <a:r>
              <a:rPr lang="en-US" sz="1800" dirty="0">
                <a:solidFill>
                  <a:schemeClr val="tx1"/>
                </a:solidFill>
                <a:effectLst/>
                <a:ea typeface="Quattrocento Sans" panose="020B0502050000020003" pitchFamily="34" charset="0"/>
                <a:cs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ea typeface="Quattrocento Sans" panose="020B0502050000020003" pitchFamily="34" charset="0"/>
                <a:cs typeface="Calibri" panose="020F0502020204030204" pitchFamily="34" charset="0"/>
              </a:rPr>
              <a:t>olje</a:t>
            </a:r>
            <a:r>
              <a:rPr lang="en-US" sz="1800" dirty="0">
                <a:solidFill>
                  <a:schemeClr val="tx1"/>
                </a:solidFill>
                <a:effectLst/>
                <a:ea typeface="Quattrocento Sans" panose="020B0502050000020003" pitchFamily="34" charset="0"/>
                <a:cs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ea typeface="Quattrocento Sans" panose="020B0502050000020003" pitchFamily="34" charset="0"/>
                <a:cs typeface="Calibri" panose="020F0502020204030204" pitchFamily="34" charset="0"/>
              </a:rPr>
              <a:t>na</a:t>
            </a:r>
            <a:r>
              <a:rPr lang="en-US" sz="1800" dirty="0">
                <a:solidFill>
                  <a:schemeClr val="tx1"/>
                </a:solidFill>
                <a:effectLst/>
                <a:ea typeface="Quattrocento Sans" panose="020B0502050000020003" pitchFamily="34" charset="0"/>
                <a:cs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ea typeface="Quattrocento Sans" panose="020B0502050000020003" pitchFamily="34" charset="0"/>
                <a:cs typeface="Calibri" panose="020F0502020204030204" pitchFamily="34" charset="0"/>
              </a:rPr>
              <a:t>ponev</a:t>
            </a:r>
            <a:endParaRPr lang="en-GB" sz="1800" dirty="0">
              <a:solidFill>
                <a:schemeClr val="tx1"/>
              </a:solidFill>
              <a:effectLst/>
              <a:ea typeface="Quattrocento Sans" panose="020B0502050000020003" pitchFamily="34" charset="0"/>
              <a:cs typeface="Calibri" panose="020F0502020204030204" pitchFamily="34" charset="0"/>
            </a:endParaRPr>
          </a:p>
          <a:p>
            <a:pPr lvl="0"/>
            <a:r>
              <a:rPr lang="en-US" sz="1800" dirty="0" err="1">
                <a:solidFill>
                  <a:schemeClr val="tx1"/>
                </a:solidFill>
                <a:effectLst/>
                <a:ea typeface="Quattrocento Sans" panose="020B0502050000020003" pitchFamily="34" charset="0"/>
                <a:cs typeface="Calibri" panose="020F0502020204030204" pitchFamily="34" charset="0"/>
              </a:rPr>
              <a:t>Peci</a:t>
            </a:r>
            <a:endParaRPr lang="en-GB" sz="1800" dirty="0">
              <a:solidFill>
                <a:schemeClr val="tx1"/>
              </a:solidFill>
              <a:effectLst/>
              <a:ea typeface="Quattrocento Sans" panose="020B0502050000020003" pitchFamily="34" charset="0"/>
              <a:cs typeface="Calibri" panose="020F0502020204030204" pitchFamily="34" charset="0"/>
            </a:endParaRPr>
          </a:p>
          <a:p>
            <a:pPr lvl="0"/>
            <a:r>
              <a:rPr lang="en-US" sz="1800" dirty="0" err="1">
                <a:solidFill>
                  <a:schemeClr val="tx1"/>
                </a:solidFill>
                <a:effectLst/>
                <a:ea typeface="Quattrocento Sans" panose="020B0502050000020003" pitchFamily="34" charset="0"/>
                <a:cs typeface="Calibri" panose="020F0502020204030204" pitchFamily="34" charset="0"/>
              </a:rPr>
              <a:t>Imaš</a:t>
            </a:r>
            <a:r>
              <a:rPr lang="en-US" sz="1800" dirty="0">
                <a:solidFill>
                  <a:schemeClr val="tx1"/>
                </a:solidFill>
                <a:effectLst/>
                <a:ea typeface="Quattrocento Sans" panose="020B0502050000020003" pitchFamily="34" charset="0"/>
                <a:cs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ea typeface="Quattrocento Sans" panose="020B0502050000020003" pitchFamily="34" charset="0"/>
                <a:cs typeface="Calibri" panose="020F0502020204030204" pitchFamily="34" charset="0"/>
              </a:rPr>
              <a:t>dovolj</a:t>
            </a:r>
            <a:r>
              <a:rPr lang="en-US" sz="1800" dirty="0">
                <a:solidFill>
                  <a:schemeClr val="tx1"/>
                </a:solidFill>
                <a:effectLst/>
                <a:ea typeface="Quattrocento Sans" panose="020B0502050000020003" pitchFamily="34" charset="0"/>
                <a:cs typeface="Calibri" panose="020F0502020204030204" pitchFamily="34" charset="0"/>
              </a:rPr>
              <a:t>? Da, Ne </a:t>
            </a:r>
            <a:r>
              <a:rPr lang="en-US" sz="1800" dirty="0" err="1">
                <a:solidFill>
                  <a:schemeClr val="tx1"/>
                </a:solidFill>
                <a:effectLst/>
                <a:ea typeface="Quattrocento Sans" panose="020B0502050000020003" pitchFamily="34" charset="0"/>
                <a:cs typeface="Calibri" panose="020F0502020204030204" pitchFamily="34" charset="0"/>
              </a:rPr>
              <a:t>Kaj</a:t>
            </a:r>
            <a:r>
              <a:rPr lang="en-US" sz="1800" dirty="0">
                <a:solidFill>
                  <a:schemeClr val="tx1"/>
                </a:solidFill>
                <a:effectLst/>
                <a:ea typeface="Quattrocento Sans" panose="020B0502050000020003" pitchFamily="34" charset="0"/>
                <a:cs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ea typeface="Quattrocento Sans" panose="020B0502050000020003" pitchFamily="34" charset="0"/>
                <a:cs typeface="Calibri" panose="020F0502020204030204" pitchFamily="34" charset="0"/>
              </a:rPr>
              <a:t>narediš</a:t>
            </a:r>
            <a:r>
              <a:rPr lang="en-US" sz="1800" dirty="0">
                <a:solidFill>
                  <a:schemeClr val="tx1"/>
                </a:solidFill>
                <a:effectLst/>
                <a:ea typeface="Quattrocento Sans" panose="020B0502050000020003" pitchFamily="34" charset="0"/>
                <a:cs typeface="Calibri" panose="020F0502020204030204" pitchFamily="34" charset="0"/>
              </a:rPr>
              <a:t> v </a:t>
            </a:r>
            <a:r>
              <a:rPr lang="en-US" sz="1800" dirty="0" err="1">
                <a:solidFill>
                  <a:schemeClr val="tx1"/>
                </a:solidFill>
                <a:effectLst/>
                <a:ea typeface="Quattrocento Sans" panose="020B0502050000020003" pitchFamily="34" charset="0"/>
                <a:cs typeface="Calibri" panose="020F0502020204030204" pitchFamily="34" charset="0"/>
              </a:rPr>
              <a:t>primeru</a:t>
            </a:r>
            <a:r>
              <a:rPr lang="en-US" sz="1800" dirty="0">
                <a:solidFill>
                  <a:schemeClr val="tx1"/>
                </a:solidFill>
                <a:effectLst/>
                <a:ea typeface="Quattrocento Sans" panose="020B0502050000020003" pitchFamily="34" charset="0"/>
                <a:cs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effectLst/>
                <a:ea typeface="Quattrocento Sans" panose="020B0502050000020003" pitchFamily="34" charset="0"/>
                <a:cs typeface="Calibri" panose="020F0502020204030204" pitchFamily="34" charset="0"/>
              </a:rPr>
              <a:t>če</a:t>
            </a:r>
            <a:r>
              <a:rPr lang="en-US" sz="1800" dirty="0">
                <a:solidFill>
                  <a:schemeClr val="tx1"/>
                </a:solidFill>
                <a:effectLst/>
                <a:ea typeface="Quattrocento Sans" panose="020B0502050000020003" pitchFamily="34" charset="0"/>
                <a:cs typeface="Calibri" panose="020F0502020204030204" pitchFamily="34" charset="0"/>
              </a:rPr>
              <a:t> </a:t>
            </a:r>
            <a:r>
              <a:rPr lang="en-US" sz="1800" dirty="0">
                <a:solidFill>
                  <a:schemeClr val="tx1"/>
                </a:solidFill>
                <a:effectLst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800" dirty="0">
                <a:solidFill>
                  <a:schemeClr val="tx1"/>
                </a:solidFill>
                <a:effectLst/>
                <a:ea typeface="Calibri" panose="020F0502020204030204" pitchFamily="34" charset="0"/>
                <a:cs typeface="Calibri" panose="020F0502020204030204" pitchFamily="34" charset="0"/>
              </a:rPr>
              <a:t>to </a:t>
            </a:r>
            <a:r>
              <a:rPr lang="en-GB" sz="1800" dirty="0" err="1">
                <a:solidFill>
                  <a:schemeClr val="tx1"/>
                </a:solidFill>
                <a:effectLst/>
                <a:ea typeface="Calibri" panose="020F0502020204030204" pitchFamily="34" charset="0"/>
                <a:cs typeface="Calibri" panose="020F0502020204030204" pitchFamily="34" charset="0"/>
              </a:rPr>
              <a:t>drži</a:t>
            </a:r>
            <a:r>
              <a:rPr lang="en-GB" sz="1800" dirty="0">
                <a:solidFill>
                  <a:schemeClr val="tx1"/>
                </a:solidFill>
                <a:effectLst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800" dirty="0" err="1">
                <a:solidFill>
                  <a:schemeClr val="tx1"/>
                </a:solidFill>
                <a:effectLst/>
                <a:ea typeface="Calibri" panose="020F0502020204030204" pitchFamily="34" charset="0"/>
                <a:cs typeface="Calibri" panose="020F0502020204030204" pitchFamily="34" charset="0"/>
              </a:rPr>
              <a:t>ali</a:t>
            </a:r>
            <a:r>
              <a:rPr lang="en-GB" sz="1800" dirty="0">
                <a:solidFill>
                  <a:schemeClr val="tx1"/>
                </a:solidFill>
                <a:effectLst/>
                <a:ea typeface="Calibri" panose="020F0502020204030204" pitchFamily="34" charset="0"/>
                <a:cs typeface="Calibri" panose="020F0502020204030204" pitchFamily="34" charset="0"/>
              </a:rPr>
              <a:t> ne.</a:t>
            </a:r>
          </a:p>
          <a:p>
            <a:pPr lvl="0"/>
            <a:endParaRPr lang="en-GB" sz="1800" dirty="0">
              <a:solidFill>
                <a:schemeClr val="tx1"/>
              </a:solidFill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lvl="0"/>
            <a:r>
              <a:rPr lang="en-GB" sz="1800" dirty="0" err="1">
                <a:solidFill>
                  <a:schemeClr val="tx1"/>
                </a:solidFill>
                <a:effectLst/>
                <a:ea typeface="Calibri" panose="020F0502020204030204" pitchFamily="34" charset="0"/>
                <a:cs typeface="Calibri" panose="020F0502020204030204" pitchFamily="34" charset="0"/>
              </a:rPr>
              <a:t>Pomembno</a:t>
            </a:r>
            <a:r>
              <a:rPr lang="en-GB" sz="1800" dirty="0">
                <a:solidFill>
                  <a:schemeClr val="tx1"/>
                </a:solidFill>
                <a:effectLst/>
                <a:ea typeface="Calibri" panose="020F0502020204030204" pitchFamily="34" charset="0"/>
                <a:cs typeface="Calibri" panose="020F0502020204030204" pitchFamily="34" charset="0"/>
              </a:rPr>
              <a:t> se mi </a:t>
            </a:r>
            <a:r>
              <a:rPr lang="en-GB" sz="1800" dirty="0" err="1">
                <a:solidFill>
                  <a:schemeClr val="tx1"/>
                </a:solidFill>
                <a:effectLst/>
                <a:ea typeface="Calibri" panose="020F0502020204030204" pitchFamily="34" charset="0"/>
                <a:cs typeface="Calibri" panose="020F0502020204030204" pitchFamily="34" charset="0"/>
              </a:rPr>
              <a:t>zdi</a:t>
            </a:r>
            <a:r>
              <a:rPr lang="en-GB" sz="1800" dirty="0">
                <a:solidFill>
                  <a:schemeClr val="tx1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, da </a:t>
            </a:r>
            <a:r>
              <a:rPr lang="en-GB" sz="1800" dirty="0" err="1">
                <a:solidFill>
                  <a:schemeClr val="tx1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povežemo</a:t>
            </a:r>
            <a:r>
              <a:rPr lang="en-GB" sz="1800" dirty="0">
                <a:solidFill>
                  <a:schemeClr val="tx1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800" dirty="0" err="1">
                <a:solidFill>
                  <a:schemeClr val="tx1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proces</a:t>
            </a:r>
            <a:r>
              <a:rPr lang="en-GB" sz="1800" dirty="0">
                <a:solidFill>
                  <a:schemeClr val="tx1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800" dirty="0" err="1">
                <a:solidFill>
                  <a:schemeClr val="tx1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učenja</a:t>
            </a:r>
            <a:r>
              <a:rPr lang="en-GB" sz="1800" dirty="0">
                <a:solidFill>
                  <a:schemeClr val="tx1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 z </a:t>
            </a:r>
            <a:r>
              <a:rPr lang="en-GB" sz="1800" dirty="0" err="1">
                <a:solidFill>
                  <a:schemeClr val="tx1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vsakdanjim</a:t>
            </a:r>
            <a:r>
              <a:rPr lang="en-GB" sz="1800" dirty="0">
                <a:solidFill>
                  <a:schemeClr val="tx1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1800" dirty="0" err="1">
                <a:solidFill>
                  <a:schemeClr val="tx1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življenjem</a:t>
            </a:r>
            <a:r>
              <a:rPr lang="en-GB" sz="1800" dirty="0">
                <a:solidFill>
                  <a:schemeClr val="tx1"/>
                </a:solidFill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en-GB" sz="1800" dirty="0">
              <a:solidFill>
                <a:schemeClr val="tx1"/>
              </a:solidFill>
              <a:effectLst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4" name="Picture 5">
            <a:extLst>
              <a:ext uri="{FF2B5EF4-FFF2-40B4-BE49-F238E27FC236}">
                <a16:creationId xmlns:a16="http://schemas.microsoft.com/office/drawing/2014/main" id="{0E1E9B4F-9BF9-AA4A-5159-7FFE608C02D1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85603" y="259195"/>
            <a:ext cx="2000754" cy="16563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073720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8275A2-05DE-FF56-900F-27B045D770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Diagram </a:t>
            </a:r>
            <a:r>
              <a:rPr lang="en-GB" dirty="0" err="1"/>
              <a:t>poteka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51C075-4D34-F022-F60F-11FC02EA53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err="1"/>
              <a:t>Pomembno</a:t>
            </a:r>
            <a:r>
              <a:rPr lang="en-GB" dirty="0"/>
              <a:t> je da </a:t>
            </a:r>
            <a:r>
              <a:rPr lang="en-GB" dirty="0" err="1"/>
              <a:t>učenci</a:t>
            </a:r>
            <a:r>
              <a:rPr lang="en-GB" dirty="0"/>
              <a:t> </a:t>
            </a:r>
            <a:r>
              <a:rPr lang="en-GB" dirty="0" err="1"/>
              <a:t>razumejo</a:t>
            </a:r>
            <a:r>
              <a:rPr lang="en-GB" dirty="0"/>
              <a:t> </a:t>
            </a:r>
            <a:r>
              <a:rPr lang="en-GB" dirty="0" err="1"/>
              <a:t>kaj</a:t>
            </a:r>
            <a:r>
              <a:rPr lang="en-GB" dirty="0"/>
              <a:t> </a:t>
            </a:r>
            <a:r>
              <a:rPr lang="en-GB" dirty="0" err="1"/>
              <a:t>pomeni</a:t>
            </a:r>
            <a:r>
              <a:rPr lang="en-GB" dirty="0"/>
              <a:t> diagram in </a:t>
            </a:r>
            <a:r>
              <a:rPr lang="en-GB" dirty="0" err="1"/>
              <a:t>kaj</a:t>
            </a:r>
            <a:r>
              <a:rPr lang="en-GB" dirty="0"/>
              <a:t> z </a:t>
            </a:r>
            <a:r>
              <a:rPr lang="en-GB" dirty="0" err="1"/>
              <a:t>njim</a:t>
            </a:r>
            <a:r>
              <a:rPr lang="en-GB" dirty="0"/>
              <a:t> </a:t>
            </a:r>
            <a:r>
              <a:rPr lang="en-GB" dirty="0" err="1"/>
              <a:t>prikažemo</a:t>
            </a:r>
            <a:r>
              <a:rPr lang="en-GB" dirty="0"/>
              <a:t>. </a:t>
            </a:r>
            <a:r>
              <a:rPr lang="sl-SI" dirty="0" smtClean="0"/>
              <a:t>Sami bodo poskusili pripravit diagram poteka za peko palačink.</a:t>
            </a:r>
          </a:p>
          <a:p>
            <a:pPr marL="0" indent="0">
              <a:buNone/>
            </a:pPr>
            <a:endParaRPr lang="en-GB" dirty="0"/>
          </a:p>
          <a:p>
            <a:r>
              <a:rPr lang="en-GB" dirty="0"/>
              <a:t>Se mi </a:t>
            </a:r>
            <a:r>
              <a:rPr lang="en-GB" dirty="0" err="1"/>
              <a:t>zdi</a:t>
            </a:r>
            <a:r>
              <a:rPr lang="en-GB" dirty="0"/>
              <a:t>, da </a:t>
            </a:r>
            <a:r>
              <a:rPr lang="en-GB" dirty="0" err="1"/>
              <a:t>jim</a:t>
            </a:r>
            <a:r>
              <a:rPr lang="en-GB" dirty="0"/>
              <a:t> </a:t>
            </a:r>
            <a:r>
              <a:rPr lang="en-GB" dirty="0" err="1"/>
              <a:t>bo</a:t>
            </a:r>
            <a:r>
              <a:rPr lang="en-GB" dirty="0"/>
              <a:t> to </a:t>
            </a:r>
            <a:r>
              <a:rPr lang="en-GB" dirty="0" err="1"/>
              <a:t>delo</a:t>
            </a:r>
            <a:r>
              <a:rPr lang="en-GB" dirty="0"/>
              <a:t> </a:t>
            </a:r>
            <a:r>
              <a:rPr lang="en-GB" dirty="0" err="1"/>
              <a:t>zanimivo</a:t>
            </a:r>
            <a:r>
              <a:rPr lang="en-GB" dirty="0"/>
              <a:t> in </a:t>
            </a:r>
            <a:r>
              <a:rPr lang="en-GB" dirty="0" err="1"/>
              <a:t>uporabno</a:t>
            </a:r>
            <a:r>
              <a:rPr lang="en-GB" dirty="0"/>
              <a:t>. </a:t>
            </a:r>
            <a:r>
              <a:rPr lang="en-GB" dirty="0" err="1"/>
              <a:t>Predvsem</a:t>
            </a:r>
            <a:r>
              <a:rPr lang="en-GB" dirty="0"/>
              <a:t> pa </a:t>
            </a:r>
            <a:r>
              <a:rPr lang="en-GB" dirty="0" err="1"/>
              <a:t>menim</a:t>
            </a:r>
            <a:r>
              <a:rPr lang="en-GB" dirty="0"/>
              <a:t>, da </a:t>
            </a:r>
            <a:r>
              <a:rPr lang="en-GB" dirty="0" err="1"/>
              <a:t>bo</a:t>
            </a:r>
            <a:r>
              <a:rPr lang="en-GB" dirty="0"/>
              <a:t> dobro </a:t>
            </a:r>
            <a:r>
              <a:rPr lang="en-GB" dirty="0" err="1"/>
              <a:t>za</a:t>
            </a:r>
            <a:r>
              <a:rPr lang="en-GB" dirty="0"/>
              <a:t> </a:t>
            </a:r>
            <a:r>
              <a:rPr lang="en-GB" dirty="0" err="1"/>
              <a:t>spodbujanje</a:t>
            </a:r>
            <a:r>
              <a:rPr lang="en-GB" dirty="0"/>
              <a:t> </a:t>
            </a:r>
            <a:r>
              <a:rPr lang="en-GB" dirty="0" err="1"/>
              <a:t>procesa</a:t>
            </a:r>
            <a:r>
              <a:rPr lang="en-GB" dirty="0"/>
              <a:t> </a:t>
            </a:r>
            <a:r>
              <a:rPr lang="en-GB" dirty="0" err="1"/>
              <a:t>razmišljanja</a:t>
            </a:r>
            <a:r>
              <a:rPr lang="en-GB" dirty="0"/>
              <a:t>- </a:t>
            </a:r>
            <a:r>
              <a:rPr lang="en-GB" dirty="0" err="1"/>
              <a:t>računalniškega</a:t>
            </a:r>
            <a:r>
              <a:rPr lang="en-GB" dirty="0"/>
              <a:t> </a:t>
            </a:r>
            <a:r>
              <a:rPr lang="en-GB" dirty="0" err="1"/>
              <a:t>mišljenja</a:t>
            </a:r>
            <a:r>
              <a:rPr lang="en-GB" dirty="0"/>
              <a:t>.</a:t>
            </a:r>
            <a:endParaRPr lang="en-US" dirty="0"/>
          </a:p>
        </p:txBody>
      </p:sp>
      <p:pic>
        <p:nvPicPr>
          <p:cNvPr id="4" name="Picture 5">
            <a:extLst>
              <a:ext uri="{FF2B5EF4-FFF2-40B4-BE49-F238E27FC236}">
                <a16:creationId xmlns:a16="http://schemas.microsoft.com/office/drawing/2014/main" id="{0E1E9B4F-9BF9-AA4A-5159-7FFE608C02D1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82572" y="259195"/>
            <a:ext cx="2000754" cy="16563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615900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81775E6C-9FE7-4AE4-ABE7-2568D95DEAE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23">
            <a:extLst>
              <a:ext uri="{FF2B5EF4-FFF2-40B4-BE49-F238E27FC236}">
                <a16:creationId xmlns:a16="http://schemas.microsoft.com/office/drawing/2014/main" id="{8CECB99A-E2AB-482F-A307-48795531018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0" y="-650"/>
            <a:ext cx="5676966" cy="6869953"/>
          </a:xfrm>
          <a:custGeom>
            <a:avLst/>
            <a:gdLst>
              <a:gd name="connsiteX0" fmla="*/ 0 w 5803153"/>
              <a:gd name="connsiteY0" fmla="*/ 0 h 6857998"/>
              <a:gd name="connsiteX1" fmla="*/ 5803153 w 5803153"/>
              <a:gd name="connsiteY1" fmla="*/ 0 h 6857998"/>
              <a:gd name="connsiteX2" fmla="*/ 5803153 w 5803153"/>
              <a:gd name="connsiteY2" fmla="*/ 6857998 h 6857998"/>
              <a:gd name="connsiteX3" fmla="*/ 0 w 5803153"/>
              <a:gd name="connsiteY3" fmla="*/ 6857998 h 6857998"/>
              <a:gd name="connsiteX4" fmla="*/ 0 w 5803153"/>
              <a:gd name="connsiteY4" fmla="*/ 0 h 6857998"/>
              <a:gd name="connsiteX0" fmla="*/ 1016000 w 5803153"/>
              <a:gd name="connsiteY0" fmla="*/ 0 h 6857998"/>
              <a:gd name="connsiteX1" fmla="*/ 5803153 w 5803153"/>
              <a:gd name="connsiteY1" fmla="*/ 0 h 6857998"/>
              <a:gd name="connsiteX2" fmla="*/ 5803153 w 5803153"/>
              <a:gd name="connsiteY2" fmla="*/ 6857998 h 6857998"/>
              <a:gd name="connsiteX3" fmla="*/ 0 w 5803153"/>
              <a:gd name="connsiteY3" fmla="*/ 6857998 h 6857998"/>
              <a:gd name="connsiteX4" fmla="*/ 1016000 w 5803153"/>
              <a:gd name="connsiteY4" fmla="*/ 0 h 6857998"/>
              <a:gd name="connsiteX0" fmla="*/ 1338729 w 6125882"/>
              <a:gd name="connsiteY0" fmla="*/ 0 h 6857998"/>
              <a:gd name="connsiteX1" fmla="*/ 6125882 w 6125882"/>
              <a:gd name="connsiteY1" fmla="*/ 0 h 6857998"/>
              <a:gd name="connsiteX2" fmla="*/ 6125882 w 6125882"/>
              <a:gd name="connsiteY2" fmla="*/ 6857998 h 6857998"/>
              <a:gd name="connsiteX3" fmla="*/ 0 w 6125882"/>
              <a:gd name="connsiteY3" fmla="*/ 6846045 h 6857998"/>
              <a:gd name="connsiteX4" fmla="*/ 1338729 w 6125882"/>
              <a:gd name="connsiteY4" fmla="*/ 0 h 6857998"/>
              <a:gd name="connsiteX0" fmla="*/ 1697317 w 6125882"/>
              <a:gd name="connsiteY0" fmla="*/ 0 h 6857998"/>
              <a:gd name="connsiteX1" fmla="*/ 6125882 w 6125882"/>
              <a:gd name="connsiteY1" fmla="*/ 0 h 6857998"/>
              <a:gd name="connsiteX2" fmla="*/ 6125882 w 6125882"/>
              <a:gd name="connsiteY2" fmla="*/ 6857998 h 6857998"/>
              <a:gd name="connsiteX3" fmla="*/ 0 w 6125882"/>
              <a:gd name="connsiteY3" fmla="*/ 6846045 h 6857998"/>
              <a:gd name="connsiteX4" fmla="*/ 1697317 w 6125882"/>
              <a:gd name="connsiteY4" fmla="*/ 0 h 6857998"/>
              <a:gd name="connsiteX0" fmla="*/ 2702091 w 6125882"/>
              <a:gd name="connsiteY0" fmla="*/ 0 h 6857998"/>
              <a:gd name="connsiteX1" fmla="*/ 6125882 w 6125882"/>
              <a:gd name="connsiteY1" fmla="*/ 0 h 6857998"/>
              <a:gd name="connsiteX2" fmla="*/ 6125882 w 6125882"/>
              <a:gd name="connsiteY2" fmla="*/ 6857998 h 6857998"/>
              <a:gd name="connsiteX3" fmla="*/ 0 w 6125882"/>
              <a:gd name="connsiteY3" fmla="*/ 6846045 h 6857998"/>
              <a:gd name="connsiteX4" fmla="*/ 2702091 w 6125882"/>
              <a:gd name="connsiteY4" fmla="*/ 0 h 6857998"/>
              <a:gd name="connsiteX0" fmla="*/ 1215089 w 6125882"/>
              <a:gd name="connsiteY0" fmla="*/ 0 h 6857998"/>
              <a:gd name="connsiteX1" fmla="*/ 6125882 w 6125882"/>
              <a:gd name="connsiteY1" fmla="*/ 0 h 6857998"/>
              <a:gd name="connsiteX2" fmla="*/ 6125882 w 6125882"/>
              <a:gd name="connsiteY2" fmla="*/ 6857998 h 6857998"/>
              <a:gd name="connsiteX3" fmla="*/ 0 w 6125882"/>
              <a:gd name="connsiteY3" fmla="*/ 6846045 h 6857998"/>
              <a:gd name="connsiteX4" fmla="*/ 1215089 w 6125882"/>
              <a:gd name="connsiteY4" fmla="*/ 0 h 6857998"/>
              <a:gd name="connsiteX0" fmla="*/ 1222204 w 6132997"/>
              <a:gd name="connsiteY0" fmla="*/ 0 h 6881904"/>
              <a:gd name="connsiteX1" fmla="*/ 6132997 w 6132997"/>
              <a:gd name="connsiteY1" fmla="*/ 0 h 6881904"/>
              <a:gd name="connsiteX2" fmla="*/ 6132997 w 6132997"/>
              <a:gd name="connsiteY2" fmla="*/ 6857998 h 6881904"/>
              <a:gd name="connsiteX3" fmla="*/ 0 w 6132997"/>
              <a:gd name="connsiteY3" fmla="*/ 6881904 h 6881904"/>
              <a:gd name="connsiteX4" fmla="*/ 1222204 w 6132997"/>
              <a:gd name="connsiteY4" fmla="*/ 0 h 6881904"/>
              <a:gd name="connsiteX0" fmla="*/ 1348644 w 6132997"/>
              <a:gd name="connsiteY0" fmla="*/ 0 h 6893857"/>
              <a:gd name="connsiteX1" fmla="*/ 6132997 w 6132997"/>
              <a:gd name="connsiteY1" fmla="*/ 11953 h 6893857"/>
              <a:gd name="connsiteX2" fmla="*/ 6132997 w 6132997"/>
              <a:gd name="connsiteY2" fmla="*/ 6869951 h 6893857"/>
              <a:gd name="connsiteX3" fmla="*/ 0 w 6132997"/>
              <a:gd name="connsiteY3" fmla="*/ 6893857 h 6893857"/>
              <a:gd name="connsiteX4" fmla="*/ 1348644 w 6132997"/>
              <a:gd name="connsiteY4" fmla="*/ 0 h 6893857"/>
              <a:gd name="connsiteX0" fmla="*/ 1457021 w 6132997"/>
              <a:gd name="connsiteY0" fmla="*/ 0 h 6893857"/>
              <a:gd name="connsiteX1" fmla="*/ 6132997 w 6132997"/>
              <a:gd name="connsiteY1" fmla="*/ 11953 h 6893857"/>
              <a:gd name="connsiteX2" fmla="*/ 6132997 w 6132997"/>
              <a:gd name="connsiteY2" fmla="*/ 6869951 h 6893857"/>
              <a:gd name="connsiteX3" fmla="*/ 0 w 6132997"/>
              <a:gd name="connsiteY3" fmla="*/ 6893857 h 6893857"/>
              <a:gd name="connsiteX4" fmla="*/ 1457021 w 6132997"/>
              <a:gd name="connsiteY4" fmla="*/ 0 h 6893857"/>
              <a:gd name="connsiteX0" fmla="*/ 1754909 w 6430885"/>
              <a:gd name="connsiteY0" fmla="*/ 0 h 6869951"/>
              <a:gd name="connsiteX1" fmla="*/ 6430885 w 6430885"/>
              <a:gd name="connsiteY1" fmla="*/ 11953 h 6869951"/>
              <a:gd name="connsiteX2" fmla="*/ 6430885 w 6430885"/>
              <a:gd name="connsiteY2" fmla="*/ 6869951 h 6869951"/>
              <a:gd name="connsiteX3" fmla="*/ 0 w 6430885"/>
              <a:gd name="connsiteY3" fmla="*/ 6869951 h 6869951"/>
              <a:gd name="connsiteX4" fmla="*/ 1754909 w 6430885"/>
              <a:gd name="connsiteY4" fmla="*/ 0 h 68699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430885" h="6869951">
                <a:moveTo>
                  <a:pt x="1754909" y="0"/>
                </a:moveTo>
                <a:lnTo>
                  <a:pt x="6430885" y="11953"/>
                </a:lnTo>
                <a:lnTo>
                  <a:pt x="6430885" y="6869951"/>
                </a:lnTo>
                <a:lnTo>
                  <a:pt x="0" y="6869951"/>
                </a:lnTo>
                <a:lnTo>
                  <a:pt x="1754909" y="0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"/>
          <p:cNvSpPr>
            <a:spLocks noGrp="1"/>
          </p:cNvSpPr>
          <p:nvPr>
            <p:ph type="ctrTitle"/>
          </p:nvPr>
        </p:nvSpPr>
        <p:spPr>
          <a:xfrm>
            <a:off x="883920" y="800849"/>
            <a:ext cx="4065767" cy="3510553"/>
          </a:xfrm>
        </p:spPr>
        <p:txBody>
          <a:bodyPr anchor="t">
            <a:normAutofit/>
          </a:bodyPr>
          <a:lstStyle/>
          <a:p>
            <a:r>
              <a:rPr lang="en-GB" dirty="0"/>
              <a:t>Vsebina</a:t>
            </a:r>
          </a:p>
        </p:txBody>
      </p:sp>
      <p:sp>
        <p:nvSpPr>
          <p:cNvPr id="3" name="Content Placeholder"/>
          <p:cNvSpPr>
            <a:spLocks noGrp="1"/>
          </p:cNvSpPr>
          <p:nvPr>
            <p:ph idx="1"/>
          </p:nvPr>
        </p:nvSpPr>
        <p:spPr>
          <a:xfrm>
            <a:off x="5895753" y="533400"/>
            <a:ext cx="5458046" cy="5791200"/>
          </a:xfrm>
        </p:spPr>
        <p:txBody>
          <a:bodyPr anchor="ctr">
            <a:normAutofit/>
          </a:bodyPr>
          <a:lstStyle/>
          <a:p>
            <a:r>
              <a:rPr lang="en-GB" dirty="0"/>
              <a:t>Scratch </a:t>
            </a:r>
            <a:r>
              <a:rPr lang="en-GB" dirty="0" err="1"/>
              <a:t>naloge</a:t>
            </a:r>
            <a:r>
              <a:rPr lang="en-GB" dirty="0"/>
              <a:t>. </a:t>
            </a:r>
          </a:p>
          <a:p>
            <a:r>
              <a:rPr lang="en-GB" dirty="0" err="1"/>
              <a:t>Pri</a:t>
            </a:r>
            <a:r>
              <a:rPr lang="en-GB" dirty="0"/>
              <a:t> </a:t>
            </a:r>
            <a:r>
              <a:rPr lang="en-GB" dirty="0" err="1"/>
              <a:t>nalogah</a:t>
            </a:r>
            <a:r>
              <a:rPr lang="en-GB" dirty="0"/>
              <a:t> s </a:t>
            </a:r>
            <a:r>
              <a:rPr lang="en-GB" dirty="0" err="1" smtClean="0"/>
              <a:t>programo</a:t>
            </a:r>
            <a:r>
              <a:rPr lang="sl-SI" dirty="0" smtClean="0"/>
              <a:t>m</a:t>
            </a:r>
            <a:r>
              <a:rPr lang="en-GB" dirty="0" smtClean="0"/>
              <a:t> </a:t>
            </a:r>
            <a:r>
              <a:rPr lang="en-GB" dirty="0"/>
              <a:t>Scratch </a:t>
            </a:r>
            <a:r>
              <a:rPr lang="en-GB" dirty="0" err="1"/>
              <a:t>učimo</a:t>
            </a:r>
            <a:r>
              <a:rPr lang="en-GB" dirty="0"/>
              <a:t> </a:t>
            </a:r>
            <a:r>
              <a:rPr lang="en-GB" dirty="0" err="1"/>
              <a:t>učence</a:t>
            </a:r>
            <a:r>
              <a:rPr lang="en-GB" dirty="0"/>
              <a:t> </a:t>
            </a:r>
            <a:r>
              <a:rPr lang="en-GB" dirty="0" err="1"/>
              <a:t>programiranja</a:t>
            </a:r>
            <a:r>
              <a:rPr lang="en-GB" dirty="0"/>
              <a:t> z </a:t>
            </a:r>
            <a:r>
              <a:rPr lang="en-GB" dirty="0" err="1"/>
              <a:t>delčki</a:t>
            </a:r>
            <a:r>
              <a:rPr lang="en-GB" dirty="0"/>
              <a:t> in </a:t>
            </a:r>
            <a:r>
              <a:rPr lang="en-GB" dirty="0" err="1"/>
              <a:t>ustvarjanja</a:t>
            </a:r>
            <a:r>
              <a:rPr lang="en-GB" dirty="0"/>
              <a:t> </a:t>
            </a:r>
            <a:r>
              <a:rPr lang="en-GB" dirty="0" err="1"/>
              <a:t>novih</a:t>
            </a:r>
            <a:r>
              <a:rPr lang="en-GB" dirty="0"/>
              <a:t> </a:t>
            </a:r>
            <a:r>
              <a:rPr lang="sl-SI" dirty="0" smtClean="0"/>
              <a:t>spoznaj in kritičnega mišljenja.</a:t>
            </a:r>
            <a:endParaRPr lang="en-GB" dirty="0"/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E8A66062-E0FE-4EE7-9840-EC05B87ACF4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 flipV="1">
            <a:off x="-1" y="4541520"/>
            <a:ext cx="5895754" cy="2310504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A3B4C179-2540-4304-9C9C-2AAAA53EFDC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 flipV="1">
            <a:off x="1" y="2988236"/>
            <a:ext cx="2418079" cy="3887694"/>
          </a:xfrm>
          <a:prstGeom prst="line">
            <a:avLst/>
          </a:prstGeom>
          <a:ln w="127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Picture 5">
            <a:extLst>
              <a:ext uri="{FF2B5EF4-FFF2-40B4-BE49-F238E27FC236}">
                <a16:creationId xmlns:a16="http://schemas.microsoft.com/office/drawing/2014/main" id="{0E1E9B4F-9BF9-AA4A-5159-7FFE608C02D1}"/>
              </a:ext>
            </a:extLst>
          </p:cNvPr>
          <p:cNvPicPr>
            <a:picLocks noChangeAspect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11361" y="226186"/>
            <a:ext cx="2000754" cy="16563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4908586"/>
      </p:ext>
    </p:extLst>
  </p:cSld>
  <p:clrMapOvr>
    <a:masterClrMapping/>
  </p:clrMapOvr>
</p:sld>
</file>

<file path=ppt/theme/theme1.xml><?xml version="1.0" encoding="utf-8"?>
<a:theme xmlns:a="http://schemas.openxmlformats.org/drawingml/2006/main" name="AngleLinesVTI">
  <a:themeElements>
    <a:clrScheme name="AnalogousFromRegularSeed_2SEEDS">
      <a:dk1>
        <a:srgbClr val="000000"/>
      </a:dk1>
      <a:lt1>
        <a:srgbClr val="FFFFFF"/>
      </a:lt1>
      <a:dk2>
        <a:srgbClr val="22333C"/>
      </a:dk2>
      <a:lt2>
        <a:srgbClr val="E2E7E8"/>
      </a:lt2>
      <a:accent1>
        <a:srgbClr val="BA4533"/>
      </a:accent1>
      <a:accent2>
        <a:srgbClr val="CB446A"/>
      </a:accent2>
      <a:accent3>
        <a:srgbClr val="CB8F44"/>
      </a:accent3>
      <a:accent4>
        <a:srgbClr val="32B6A4"/>
      </a:accent4>
      <a:accent5>
        <a:srgbClr val="44A5CB"/>
      </a:accent5>
      <a:accent6>
        <a:srgbClr val="335BBA"/>
      </a:accent6>
      <a:hlink>
        <a:srgbClr val="348F9D"/>
      </a:hlink>
      <a:folHlink>
        <a:srgbClr val="7F7F7F"/>
      </a:folHlink>
    </a:clrScheme>
    <a:fontScheme name="Walbaum Light Univers Light">
      <a:majorFont>
        <a:latin typeface="Walbaum Display Light"/>
        <a:ea typeface=""/>
        <a:cs typeface=""/>
      </a:majorFont>
      <a:minorFont>
        <a:latin typeface="Univers Condensed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ngleLinesVTI" id="{BC1FC193-C72F-4761-9899-1105EDF6BAE8}" vid="{64612625-F022-44B7-B9FA-9D26DEDBDC2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39</TotalTime>
  <Words>823</Words>
  <Application>Microsoft Office PowerPoint</Application>
  <PresentationFormat>Širokozaslonsko</PresentationFormat>
  <Paragraphs>110</Paragraphs>
  <Slides>14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5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14</vt:i4>
      </vt:variant>
    </vt:vector>
  </HeadingPairs>
  <TitlesOfParts>
    <vt:vector size="20" baseType="lpstr">
      <vt:lpstr>Arial</vt:lpstr>
      <vt:lpstr>Calibri</vt:lpstr>
      <vt:lpstr>Quattrocento Sans</vt:lpstr>
      <vt:lpstr>Univers Condensed Light</vt:lpstr>
      <vt:lpstr>Walbaum Display Light</vt:lpstr>
      <vt:lpstr>AngleLinesVTI</vt:lpstr>
      <vt:lpstr>Projekt NAPOJ-MINUT</vt:lpstr>
      <vt:lpstr>Osnova projekta</vt:lpstr>
      <vt:lpstr>CILJ Projekta</vt:lpstr>
      <vt:lpstr>Učiteljeve naloge</vt:lpstr>
      <vt:lpstr>UČENČEVE NALOGE</vt:lpstr>
      <vt:lpstr>Vključevanje RIN v predmet kemija</vt:lpstr>
      <vt:lpstr>Peka palačink</vt:lpstr>
      <vt:lpstr>Diagram poteka</vt:lpstr>
      <vt:lpstr>Vsebina</vt:lpstr>
      <vt:lpstr>Programiranje z delčki</vt:lpstr>
      <vt:lpstr>SCRATCH</vt:lpstr>
      <vt:lpstr>PowerPointova predstavitev</vt:lpstr>
      <vt:lpstr>Utrjevanje znanja težjih vsebin</vt:lpstr>
      <vt:lpstr>Medpredmetno povezovanje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Projekt NAPOJ-MINUT</dc:title>
  <dc:creator>Maša Bonny</dc:creator>
  <cp:lastModifiedBy>Učitelj</cp:lastModifiedBy>
  <cp:revision>11</cp:revision>
  <dcterms:created xsi:type="dcterms:W3CDTF">2023-01-05T08:29:52Z</dcterms:created>
  <dcterms:modified xsi:type="dcterms:W3CDTF">2023-01-05T14:07:07Z</dcterms:modified>
</cp:coreProperties>
</file>