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6" r:id="rId5"/>
    <p:sldId id="267" r:id="rId6"/>
    <p:sldId id="257" r:id="rId7"/>
    <p:sldId id="261" r:id="rId8"/>
    <p:sldId id="262" r:id="rId9"/>
    <p:sldId id="259" r:id="rId10"/>
    <p:sldId id="263" r:id="rId11"/>
    <p:sldId id="268" r:id="rId12"/>
    <p:sldId id="269" r:id="rId13"/>
    <p:sldId id="264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0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0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7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4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9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8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2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5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1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36">
          <p15:clr>
            <a:srgbClr val="F26B43"/>
          </p15:clr>
        </p15:guide>
        <p15:guide id="4" orient="horz" pos="3984">
          <p15:clr>
            <a:srgbClr val="F26B43"/>
          </p15:clr>
        </p15:guide>
        <p15:guide id="5" pos="336">
          <p15:clr>
            <a:srgbClr val="F26B43"/>
          </p15:clr>
        </p15:guide>
        <p15:guide id="6" pos="7344">
          <p15:clr>
            <a:srgbClr val="F26B43"/>
          </p15:clr>
        </p15:guide>
        <p15:guide id="7" pos="720">
          <p15:clr>
            <a:srgbClr val="F26B43"/>
          </p15:clr>
        </p15:guide>
        <p15:guide id="8" pos="6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óra i linijki">
            <a:extLst>
              <a:ext uri="{FF2B5EF4-FFF2-40B4-BE49-F238E27FC236}">
                <a16:creationId xmlns:a16="http://schemas.microsoft.com/office/drawing/2014/main" id="{FDA589EA-CD51-3A8C-4450-D7FD34A945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8" r="8728" b="-3"/>
          <a:stretch/>
        </p:blipFill>
        <p:spPr>
          <a:xfrm>
            <a:off x="20" y="10"/>
            <a:ext cx="9137156" cy="6857989"/>
          </a:xfrm>
          <a:prstGeom prst="rect">
            <a:avLst/>
          </a:prstGeom>
        </p:spPr>
      </p:pic>
      <p:sp>
        <p:nvSpPr>
          <p:cNvPr id="12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504880" y="3545133"/>
            <a:ext cx="3153720" cy="2985247"/>
          </a:xfrm>
        </p:spPr>
        <p:txBody>
          <a:bodyPr>
            <a:normAutofit/>
          </a:bodyPr>
          <a:lstStyle/>
          <a:p>
            <a:pPr algn="r"/>
            <a:r>
              <a:rPr lang="en-GB" sz="4400"/>
              <a:t>Projekt NAPOJ-MINUT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9137176" y="1116873"/>
            <a:ext cx="2521424" cy="1520669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GB" sz="3200" dirty="0" err="1"/>
              <a:t>Kemijski</a:t>
            </a:r>
            <a:r>
              <a:rPr lang="en-GB" sz="3200" dirty="0"/>
              <a:t> </a:t>
            </a:r>
            <a:r>
              <a:rPr lang="en-GB" sz="3200" dirty="0" err="1"/>
              <a:t>kalkulator</a:t>
            </a:r>
            <a:endParaRPr lang="en-GB" sz="3200" dirty="0"/>
          </a:p>
          <a:p>
            <a:pPr algn="r"/>
            <a:r>
              <a:rPr lang="en-GB" sz="1600" dirty="0" err="1"/>
              <a:t>Gabrijela</a:t>
            </a:r>
            <a:r>
              <a:rPr lang="en-GB" sz="1600" dirty="0"/>
              <a:t> </a:t>
            </a:r>
            <a:r>
              <a:rPr lang="en-GB" sz="1600" dirty="0" err="1"/>
              <a:t>Krajnc</a:t>
            </a:r>
            <a:r>
              <a:rPr lang="en-GB" sz="1600" dirty="0"/>
              <a:t>, </a:t>
            </a:r>
            <a:r>
              <a:rPr lang="en-GB" sz="1600" dirty="0" err="1"/>
              <a:t>Maša</a:t>
            </a:r>
            <a:r>
              <a:rPr lang="en-GB" sz="1600" dirty="0"/>
              <a:t> </a:t>
            </a:r>
            <a:r>
              <a:rPr lang="en-GB" sz="1600" dirty="0" err="1"/>
              <a:t>Mohar</a:t>
            </a:r>
            <a:r>
              <a:rPr lang="en-GB" sz="1600" dirty="0"/>
              <a:t>
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175" y="2505747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3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4CB3-8186-B90B-4A1A-71CF37A9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Programiranje</a:t>
            </a:r>
            <a:r>
              <a:rPr lang="en-GB" dirty="0"/>
              <a:t> z </a:t>
            </a:r>
            <a:r>
              <a:rPr lang="en-GB" dirty="0" err="1"/>
              <a:t>delčki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25F5-231C-B3FD-4859-EC2E85F81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Razlaga</a:t>
            </a:r>
            <a:r>
              <a:rPr lang="en-US" dirty="0"/>
              <a:t> </a:t>
            </a:r>
            <a:r>
              <a:rPr lang="en-US" dirty="0" err="1"/>
              <a:t>priprave</a:t>
            </a:r>
            <a:r>
              <a:rPr lang="en-US" dirty="0"/>
              <a:t> </a:t>
            </a:r>
            <a:r>
              <a:rPr lang="en-US" dirty="0" err="1"/>
              <a:t>osnovnega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v </a:t>
            </a:r>
            <a:r>
              <a:rPr lang="en-US" dirty="0" err="1"/>
              <a:t>Sratch</a:t>
            </a:r>
            <a:r>
              <a:rPr lang="en-US" dirty="0"/>
              <a:t>-u.</a:t>
            </a:r>
          </a:p>
          <a:p>
            <a:r>
              <a:rPr lang="en-US" dirty="0"/>
              <a:t>Scratch je program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spletu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omogoča</a:t>
            </a:r>
            <a:r>
              <a:rPr lang="en-US" dirty="0"/>
              <a:t> </a:t>
            </a:r>
            <a:r>
              <a:rPr lang="en-US" dirty="0" err="1"/>
              <a:t>programiranje</a:t>
            </a:r>
            <a:r>
              <a:rPr lang="en-US" dirty="0"/>
              <a:t> z </a:t>
            </a:r>
            <a:r>
              <a:rPr lang="en-US" dirty="0" err="1"/>
              <a:t>delčki</a:t>
            </a:r>
            <a:r>
              <a:rPr lang="en-US" dirty="0"/>
              <a:t>. </a:t>
            </a:r>
            <a:r>
              <a:rPr lang="en-US" dirty="0" err="1"/>
              <a:t>Delčki</a:t>
            </a:r>
            <a:r>
              <a:rPr lang="en-US" dirty="0"/>
              <a:t> so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kot</a:t>
            </a:r>
            <a:r>
              <a:rPr lang="en-US" dirty="0"/>
              <a:t> v</a:t>
            </a:r>
          </a:p>
          <a:p>
            <a:r>
              <a:rPr lang="en-US" dirty="0" err="1"/>
              <a:t>algoritmu</a:t>
            </a:r>
            <a:r>
              <a:rPr lang="en-US" dirty="0"/>
              <a:t> </a:t>
            </a:r>
            <a:r>
              <a:rPr lang="en-US" dirty="0" err="1"/>
              <a:t>različne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stavki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jih</a:t>
            </a:r>
            <a:r>
              <a:rPr lang="en-US" dirty="0"/>
              <a:t> </a:t>
            </a:r>
            <a:r>
              <a:rPr lang="en-US" dirty="0" err="1"/>
              <a:t>kasneje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program </a:t>
            </a:r>
            <a:r>
              <a:rPr lang="en-US" dirty="0" err="1"/>
              <a:t>izvede</a:t>
            </a:r>
            <a:r>
              <a:rPr lang="en-US" dirty="0"/>
              <a:t>.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Gibanje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Spremembo</a:t>
            </a:r>
            <a:r>
              <a:rPr lang="en-US" dirty="0"/>
              <a:t> in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videza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Zvok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Dogodki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Krmiljenje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Zaznavanje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Operatorji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Spremenljivke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662" y="259195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7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SCRATCH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Najprej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poglejmo</a:t>
            </a:r>
            <a:r>
              <a:rPr lang="en-US" dirty="0"/>
              <a:t> </a:t>
            </a:r>
            <a:r>
              <a:rPr lang="en-US" dirty="0" err="1"/>
              <a:t>enostaven</a:t>
            </a:r>
            <a:r>
              <a:rPr lang="en-US" dirty="0"/>
              <a:t> program z </a:t>
            </a:r>
            <a:r>
              <a:rPr lang="en-US" dirty="0" err="1"/>
              <a:t>delčki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izpiše</a:t>
            </a:r>
            <a:r>
              <a:rPr lang="en-US" dirty="0"/>
              <a:t> </a:t>
            </a:r>
            <a:r>
              <a:rPr lang="en-US" dirty="0" err="1"/>
              <a:t>molsko</a:t>
            </a:r>
            <a:r>
              <a:rPr lang="en-US" dirty="0"/>
              <a:t> </a:t>
            </a:r>
            <a:r>
              <a:rPr lang="en-US" dirty="0" err="1"/>
              <a:t>maso</a:t>
            </a:r>
            <a:r>
              <a:rPr lang="en-US" dirty="0"/>
              <a:t> </a:t>
            </a:r>
            <a:r>
              <a:rPr lang="en-US" dirty="0" err="1"/>
              <a:t>kisika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.</a:t>
            </a:r>
          </a:p>
          <a:p>
            <a:r>
              <a:rPr lang="en-US" dirty="0" err="1"/>
              <a:t>Vemo</a:t>
            </a:r>
            <a:r>
              <a:rPr lang="en-US" dirty="0"/>
              <a:t>, da je </a:t>
            </a:r>
            <a:r>
              <a:rPr lang="en-US" dirty="0" err="1"/>
              <a:t>kisik</a:t>
            </a:r>
            <a:r>
              <a:rPr lang="en-US" dirty="0"/>
              <a:t> atom z </a:t>
            </a:r>
            <a:r>
              <a:rPr lang="en-US" dirty="0" err="1"/>
              <a:t>molsko</a:t>
            </a:r>
            <a:r>
              <a:rPr lang="en-US" dirty="0"/>
              <a:t> </a:t>
            </a:r>
            <a:r>
              <a:rPr lang="en-US" dirty="0" err="1"/>
              <a:t>maso</a:t>
            </a:r>
            <a:r>
              <a:rPr lang="en-US" dirty="0"/>
              <a:t> 16 g/mol. Ker je </a:t>
            </a:r>
            <a:r>
              <a:rPr lang="en-US" dirty="0" err="1"/>
              <a:t>molekula</a:t>
            </a:r>
            <a:r>
              <a:rPr lang="en-US" dirty="0"/>
              <a:t> </a:t>
            </a:r>
            <a:r>
              <a:rPr lang="en-US" dirty="0" err="1"/>
              <a:t>sestavljena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dveh</a:t>
            </a:r>
            <a:r>
              <a:rPr lang="en-US" dirty="0"/>
              <a:t> </a:t>
            </a:r>
            <a:r>
              <a:rPr lang="en-US" dirty="0" err="1"/>
              <a:t>atomov</a:t>
            </a:r>
            <a:endParaRPr lang="en-US" dirty="0"/>
          </a:p>
          <a:p>
            <a:r>
              <a:rPr lang="en-US" dirty="0" err="1"/>
              <a:t>moramo</a:t>
            </a:r>
            <a:r>
              <a:rPr lang="en-US" dirty="0"/>
              <a:t> </a:t>
            </a:r>
            <a:r>
              <a:rPr lang="en-US" dirty="0" err="1"/>
              <a:t>upoštevati</a:t>
            </a:r>
            <a:r>
              <a:rPr lang="en-US" dirty="0"/>
              <a:t>, da </a:t>
            </a:r>
            <a:r>
              <a:rPr lang="en-US" dirty="0" err="1"/>
              <a:t>sta</a:t>
            </a:r>
            <a:r>
              <a:rPr lang="en-US" dirty="0"/>
              <a:t> v </a:t>
            </a:r>
            <a:r>
              <a:rPr lang="en-US" dirty="0" err="1"/>
              <a:t>molekuli</a:t>
            </a:r>
            <a:r>
              <a:rPr lang="en-US" dirty="0"/>
              <a:t> 2 </a:t>
            </a:r>
            <a:r>
              <a:rPr lang="en-US" dirty="0" err="1"/>
              <a:t>atoma</a:t>
            </a:r>
            <a:r>
              <a:rPr lang="en-US" dirty="0"/>
              <a:t>. </a:t>
            </a:r>
            <a:r>
              <a:rPr lang="en-US" dirty="0" err="1"/>
              <a:t>Zato</a:t>
            </a:r>
            <a:r>
              <a:rPr lang="en-US" dirty="0"/>
              <a:t> je </a:t>
            </a:r>
            <a:r>
              <a:rPr lang="en-US" dirty="0" err="1"/>
              <a:t>molska</a:t>
            </a:r>
            <a:r>
              <a:rPr lang="en-US" dirty="0"/>
              <a:t> masa </a:t>
            </a:r>
            <a:r>
              <a:rPr lang="en-US" dirty="0" err="1"/>
              <a:t>molekule</a:t>
            </a:r>
            <a:r>
              <a:rPr lang="en-US" dirty="0"/>
              <a:t> </a:t>
            </a:r>
            <a:r>
              <a:rPr lang="en-US" dirty="0" err="1"/>
              <a:t>kisika</a:t>
            </a:r>
            <a:r>
              <a:rPr lang="en-US" dirty="0"/>
              <a:t> 32</a:t>
            </a:r>
          </a:p>
          <a:p>
            <a:r>
              <a:rPr lang="en-US" dirty="0"/>
              <a:t>g/mol.</a:t>
            </a:r>
          </a:p>
          <a:p>
            <a:endParaRPr lang="sl-SI" dirty="0" smtClean="0"/>
          </a:p>
          <a:p>
            <a:r>
              <a:rPr lang="en-US" dirty="0" smtClean="0"/>
              <a:t>V </a:t>
            </a:r>
            <a:r>
              <a:rPr lang="en-US" dirty="0"/>
              <a:t>program </a:t>
            </a:r>
            <a:r>
              <a:rPr lang="en-US" dirty="0" err="1"/>
              <a:t>vnašamo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števila</a:t>
            </a:r>
            <a:r>
              <a:rPr lang="en-US" dirty="0"/>
              <a:t> </a:t>
            </a:r>
            <a:r>
              <a:rPr lang="en-US" dirty="0" err="1"/>
              <a:t>brez</a:t>
            </a:r>
            <a:r>
              <a:rPr lang="en-US" dirty="0"/>
              <a:t> </a:t>
            </a:r>
            <a:r>
              <a:rPr lang="en-US" dirty="0" err="1"/>
              <a:t>ustreznih</a:t>
            </a:r>
            <a:r>
              <a:rPr lang="en-US" dirty="0"/>
              <a:t> </a:t>
            </a:r>
            <a:r>
              <a:rPr lang="en-US" dirty="0" err="1"/>
              <a:t>enot</a:t>
            </a:r>
            <a:r>
              <a:rPr lang="en-US" dirty="0"/>
              <a:t>.</a:t>
            </a:r>
          </a:p>
          <a:p>
            <a:r>
              <a:rPr lang="en-US" dirty="0" err="1"/>
              <a:t>Napišimo</a:t>
            </a:r>
            <a:r>
              <a:rPr lang="en-US" dirty="0"/>
              <a:t> </a:t>
            </a:r>
            <a:r>
              <a:rPr lang="en-US" dirty="0" err="1"/>
              <a:t>algoritem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preverili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prebrana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ustreza</a:t>
            </a:r>
            <a:r>
              <a:rPr lang="en-US" dirty="0"/>
              <a:t> </a:t>
            </a:r>
            <a:r>
              <a:rPr lang="en-US" dirty="0" err="1"/>
              <a:t>molski</a:t>
            </a:r>
            <a:r>
              <a:rPr lang="en-US" dirty="0"/>
              <a:t> </a:t>
            </a:r>
            <a:r>
              <a:rPr lang="en-US" dirty="0" err="1"/>
              <a:t>masi</a:t>
            </a:r>
            <a:r>
              <a:rPr lang="en-US" dirty="0"/>
              <a:t> </a:t>
            </a:r>
            <a:r>
              <a:rPr lang="en-US" dirty="0" err="1"/>
              <a:t>kisika</a:t>
            </a:r>
            <a:r>
              <a:rPr lang="en-US" dirty="0"/>
              <a:t>. V</a:t>
            </a:r>
          </a:p>
          <a:p>
            <a:r>
              <a:rPr lang="en-US" dirty="0" err="1"/>
              <a:t>primeru</a:t>
            </a:r>
            <a:r>
              <a:rPr lang="en-US" dirty="0"/>
              <a:t> da </a:t>
            </a:r>
            <a:r>
              <a:rPr lang="en-US" dirty="0" err="1"/>
              <a:t>ustreza</a:t>
            </a:r>
            <a:r>
              <a:rPr lang="en-US" dirty="0"/>
              <a:t> </a:t>
            </a:r>
            <a:r>
              <a:rPr lang="en-US" dirty="0" err="1"/>
              <a:t>izpišemo</a:t>
            </a:r>
            <a:r>
              <a:rPr lang="en-US" dirty="0"/>
              <a:t>: </a:t>
            </a:r>
            <a:r>
              <a:rPr lang="en-US" dirty="0" err="1"/>
              <a:t>Odlično</a:t>
            </a:r>
            <a:r>
              <a:rPr lang="en-US" dirty="0"/>
              <a:t>! V </a:t>
            </a:r>
            <a:r>
              <a:rPr lang="en-US" dirty="0" err="1"/>
              <a:t>nasprotnem</a:t>
            </a:r>
            <a:r>
              <a:rPr lang="en-US" dirty="0"/>
              <a:t> </a:t>
            </a:r>
            <a:r>
              <a:rPr lang="en-US" dirty="0" err="1"/>
              <a:t>primeru</a:t>
            </a:r>
            <a:r>
              <a:rPr lang="en-US" dirty="0"/>
              <a:t> </a:t>
            </a:r>
            <a:r>
              <a:rPr lang="en-US" dirty="0" err="1"/>
              <a:t>napišemo</a:t>
            </a:r>
            <a:r>
              <a:rPr lang="en-US" dirty="0"/>
              <a:t>: </a:t>
            </a:r>
            <a:r>
              <a:rPr lang="en-US" dirty="0" err="1"/>
              <a:t>Napaka</a:t>
            </a:r>
            <a:r>
              <a:rPr lang="en-US" dirty="0"/>
              <a:t>.</a:t>
            </a:r>
          </a:p>
          <a:p>
            <a:r>
              <a:rPr lang="en-US" dirty="0" err="1"/>
              <a:t>Algoritem</a:t>
            </a:r>
            <a:r>
              <a:rPr lang="en-US" dirty="0"/>
              <a:t>:</a:t>
            </a:r>
          </a:p>
          <a:p>
            <a:r>
              <a:rPr lang="en-US" dirty="0"/>
              <a:t>1. </a:t>
            </a:r>
            <a:r>
              <a:rPr lang="en-US" dirty="0" err="1"/>
              <a:t>preberi</a:t>
            </a:r>
            <a:r>
              <a:rPr lang="en-US" dirty="0"/>
              <a:t> </a:t>
            </a:r>
            <a:r>
              <a:rPr lang="en-US" dirty="0" err="1"/>
              <a:t>vrednost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ali</a:t>
            </a:r>
            <a:r>
              <a:rPr lang="en-US" dirty="0"/>
              <a:t> je </a:t>
            </a:r>
            <a:r>
              <a:rPr lang="en-US" dirty="0" err="1"/>
              <a:t>prebrana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enaka</a:t>
            </a:r>
            <a:r>
              <a:rPr lang="en-US" dirty="0"/>
              <a:t> </a:t>
            </a:r>
            <a:r>
              <a:rPr lang="en-US" dirty="0" smtClean="0"/>
              <a:t>32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Če</a:t>
            </a:r>
            <a:r>
              <a:rPr lang="en-US" dirty="0"/>
              <a:t> je </a:t>
            </a:r>
            <a:r>
              <a:rPr lang="en-US" dirty="0" err="1"/>
              <a:t>izpiši</a:t>
            </a:r>
            <a:r>
              <a:rPr lang="en-US" dirty="0"/>
              <a:t> </a:t>
            </a:r>
            <a:r>
              <a:rPr lang="en-US" dirty="0" err="1"/>
              <a:t>Odlično</a:t>
            </a:r>
            <a:r>
              <a:rPr lang="en-US" dirty="0"/>
              <a:t>, </a:t>
            </a:r>
            <a:r>
              <a:rPr lang="en-US" dirty="0" err="1"/>
              <a:t>če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izpiši</a:t>
            </a:r>
            <a:r>
              <a:rPr lang="en-US" dirty="0"/>
              <a:t> </a:t>
            </a:r>
            <a:r>
              <a:rPr lang="en-US" dirty="0" err="1"/>
              <a:t>Napaka</a:t>
            </a:r>
            <a:endParaRPr lang="en-US" dirty="0"/>
          </a:p>
          <a:p>
            <a:endParaRPr lang="sl-SI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361" y="226186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71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l="29683" t="31535" r="32394" b="26549"/>
          <a:stretch/>
        </p:blipFill>
        <p:spPr>
          <a:xfrm>
            <a:off x="699752" y="1468084"/>
            <a:ext cx="6130344" cy="4234890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1004552" y="78561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Primer naloge: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5189617" y="5801553"/>
            <a:ext cx="5756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Ostale naloge pa si lahko ogledate ko bo projekt zaključen in ga boste lahko uporabili tudi za lastno uporabo ;)</a:t>
            </a:r>
            <a:endParaRPr lang="sl-SI" dirty="0"/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361" y="226186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44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2528-5B6C-F8CA-3F61-934124D89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Utrjevanje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 </a:t>
            </a:r>
            <a:r>
              <a:rPr lang="en-GB" dirty="0" err="1"/>
              <a:t>težjih</a:t>
            </a:r>
            <a:r>
              <a:rPr lang="en-GB" dirty="0"/>
              <a:t> </a:t>
            </a:r>
            <a:r>
              <a:rPr lang="en-GB"/>
              <a:t>vsebin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C662B-73D4-BA8D-A241-F006CAE48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 tem projektom želimo učencem na bolj inovativen način predstaviti količinske odnose. Naloge so pripravljene za vse težavnostne stopnje in so različnih taksonomskih stopenj.</a:t>
            </a:r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573" y="148913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4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GB" sz="3100" dirty="0"/>
              <a:t>Medpredmetno povezovanje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en-GB" dirty="0" err="1"/>
              <a:t>Računalništvo</a:t>
            </a:r>
            <a:endParaRPr lang="en-GB" dirty="0"/>
          </a:p>
          <a:p>
            <a:r>
              <a:rPr lang="en-GB" dirty="0" err="1"/>
              <a:t>Matematika</a:t>
            </a:r>
            <a:endParaRPr lang="en-GB" dirty="0"/>
          </a:p>
          <a:p>
            <a:r>
              <a:rPr lang="en-GB" dirty="0" err="1"/>
              <a:t>Kemija</a:t>
            </a:r>
            <a:endParaRPr lang="en-GB" dirty="0"/>
          </a:p>
          <a:p>
            <a:r>
              <a:rPr lang="en-GB" dirty="0" err="1"/>
              <a:t>Informatika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146" y="213308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0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GB" dirty="0"/>
              <a:t>Osnova projekta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sl-SI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Projekt lahko uporabijo učitelji naravoslovnih ved, predvsem učitelji </a:t>
            </a:r>
            <a:r>
              <a:rPr lang="sl-SI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kemije pri poučevanju količinskih odnosov. </a:t>
            </a:r>
            <a:endParaRPr lang="en-GB" dirty="0">
              <a:solidFill>
                <a:srgbClr val="000000"/>
              </a:solidFill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r>
              <a:rPr lang="sl-SI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Predvideno je, da se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naloge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v </a:t>
            </a:r>
            <a:r>
              <a:rPr lang="en-GB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projektu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sl-SI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uporabi pri utrjevanju </a:t>
            </a:r>
            <a:r>
              <a:rPr lang="sl-SI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znanja omenjene snovi</a:t>
            </a:r>
            <a:r>
              <a:rPr lang="en-GB" sz="1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725" y="123155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18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E69B-20A3-2DE2-862B-01C87A1F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CILJ </a:t>
            </a:r>
            <a:r>
              <a:rPr lang="en-GB" dirty="0" err="1"/>
              <a:t>Projekta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27E98-BA88-3522-FBA7-36FAA5C52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● </a:t>
            </a:r>
            <a:r>
              <a:rPr lang="en-US" dirty="0" err="1"/>
              <a:t>Spoznati</a:t>
            </a:r>
            <a:r>
              <a:rPr lang="en-US" dirty="0"/>
              <a:t>, da </a:t>
            </a:r>
            <a:r>
              <a:rPr lang="en-US" dirty="0" err="1"/>
              <a:t>lahko</a:t>
            </a:r>
            <a:r>
              <a:rPr lang="en-US" dirty="0"/>
              <a:t> s </a:t>
            </a:r>
            <a:r>
              <a:rPr lang="en-US" dirty="0" err="1"/>
              <a:t>pomočjo</a:t>
            </a:r>
            <a:r>
              <a:rPr lang="en-US" dirty="0"/>
              <a:t> </a:t>
            </a:r>
            <a:r>
              <a:rPr lang="en-US" dirty="0" err="1"/>
              <a:t>računalniških</a:t>
            </a:r>
            <a:r>
              <a:rPr lang="en-US" dirty="0"/>
              <a:t> </a:t>
            </a:r>
            <a:r>
              <a:rPr lang="en-US" dirty="0" err="1"/>
              <a:t>simulacij</a:t>
            </a:r>
            <a:r>
              <a:rPr lang="en-US" dirty="0"/>
              <a:t> </a:t>
            </a:r>
            <a:r>
              <a:rPr lang="en-US" dirty="0" err="1"/>
              <a:t>pridobivamo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z</a:t>
            </a:r>
          </a:p>
          <a:p>
            <a:r>
              <a:rPr lang="en-US" dirty="0" err="1"/>
              <a:t>določenih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področij</a:t>
            </a:r>
            <a:endParaRPr lang="en-US" dirty="0"/>
          </a:p>
          <a:p>
            <a:r>
              <a:rPr lang="en-US" dirty="0"/>
              <a:t>● </a:t>
            </a:r>
            <a:r>
              <a:rPr lang="en-US" dirty="0" err="1"/>
              <a:t>Učenec</a:t>
            </a:r>
            <a:r>
              <a:rPr lang="en-US" dirty="0"/>
              <a:t> </a:t>
            </a:r>
            <a:r>
              <a:rPr lang="en-US" dirty="0" err="1"/>
              <a:t>pozna</a:t>
            </a:r>
            <a:r>
              <a:rPr lang="en-US" dirty="0"/>
              <a:t> </a:t>
            </a:r>
            <a:r>
              <a:rPr lang="en-US" dirty="0" err="1"/>
              <a:t>pojem</a:t>
            </a:r>
            <a:r>
              <a:rPr lang="en-US" dirty="0"/>
              <a:t>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snovi</a:t>
            </a:r>
            <a:r>
              <a:rPr lang="en-US" dirty="0"/>
              <a:t> in </a:t>
            </a:r>
            <a:r>
              <a:rPr lang="en-US" dirty="0" err="1"/>
              <a:t>enoto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množino</a:t>
            </a:r>
            <a:r>
              <a:rPr lang="en-US" dirty="0"/>
              <a:t> </a:t>
            </a:r>
            <a:r>
              <a:rPr lang="en-US" dirty="0" err="1"/>
              <a:t>snovi</a:t>
            </a:r>
            <a:r>
              <a:rPr lang="en-US" dirty="0"/>
              <a:t> mol.</a:t>
            </a:r>
          </a:p>
          <a:p>
            <a:r>
              <a:rPr lang="en-US" dirty="0"/>
              <a:t>● </a:t>
            </a:r>
            <a:r>
              <a:rPr lang="en-US" dirty="0" err="1"/>
              <a:t>Medpredmetna</a:t>
            </a:r>
            <a:r>
              <a:rPr lang="en-US" dirty="0"/>
              <a:t> </a:t>
            </a:r>
            <a:r>
              <a:rPr lang="en-US" dirty="0" err="1"/>
              <a:t>povezava</a:t>
            </a:r>
            <a:r>
              <a:rPr lang="en-US" dirty="0"/>
              <a:t> z </a:t>
            </a:r>
            <a:r>
              <a:rPr lang="en-US" dirty="0" err="1"/>
              <a:t>matematiko</a:t>
            </a:r>
            <a:r>
              <a:rPr lang="en-US" dirty="0"/>
              <a:t> - MNOŽINA SNOVI </a:t>
            </a:r>
            <a:r>
              <a:rPr lang="en-US" dirty="0" err="1"/>
              <a:t>Matematika</a:t>
            </a:r>
            <a:r>
              <a:rPr lang="en-US" dirty="0"/>
              <a:t>: </a:t>
            </a:r>
            <a:r>
              <a:rPr lang="en-US" dirty="0" err="1"/>
              <a:t>Računske</a:t>
            </a:r>
            <a:endParaRPr lang="en-US" dirty="0"/>
          </a:p>
          <a:p>
            <a:r>
              <a:rPr lang="en-US" dirty="0" err="1"/>
              <a:t>operacije</a:t>
            </a:r>
            <a:r>
              <a:rPr lang="en-US" dirty="0"/>
              <a:t> z </a:t>
            </a:r>
            <a:r>
              <a:rPr lang="en-US" dirty="0" err="1"/>
              <a:t>ulomki</a:t>
            </a:r>
            <a:r>
              <a:rPr lang="en-US" dirty="0"/>
              <a:t>; </a:t>
            </a:r>
            <a:r>
              <a:rPr lang="en-US" dirty="0" err="1"/>
              <a:t>Enačbe</a:t>
            </a:r>
            <a:r>
              <a:rPr lang="en-US" dirty="0"/>
              <a:t> in </a:t>
            </a:r>
            <a:r>
              <a:rPr lang="en-US" dirty="0" err="1"/>
              <a:t>neenačbe</a:t>
            </a:r>
            <a:r>
              <a:rPr lang="en-US" dirty="0"/>
              <a:t> (</a:t>
            </a:r>
            <a:r>
              <a:rPr lang="en-US" dirty="0" err="1"/>
              <a:t>izražati</a:t>
            </a:r>
            <a:r>
              <a:rPr lang="en-US" dirty="0"/>
              <a:t> </a:t>
            </a:r>
            <a:r>
              <a:rPr lang="en-US" dirty="0" err="1"/>
              <a:t>neznanko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obrazca</a:t>
            </a:r>
            <a:r>
              <a:rPr lang="en-US" dirty="0"/>
              <a:t>)</a:t>
            </a:r>
          </a:p>
          <a:p>
            <a:r>
              <a:rPr lang="en-US" dirty="0"/>
              <a:t>● </a:t>
            </a:r>
            <a:r>
              <a:rPr lang="en-US" dirty="0" err="1"/>
              <a:t>Spoznajo</a:t>
            </a:r>
            <a:r>
              <a:rPr lang="en-US" dirty="0"/>
              <a:t> </a:t>
            </a:r>
            <a:r>
              <a:rPr lang="en-US" dirty="0" err="1"/>
              <a:t>pojem</a:t>
            </a:r>
            <a:r>
              <a:rPr lang="en-US" dirty="0"/>
              <a:t> </a:t>
            </a:r>
            <a:r>
              <a:rPr lang="en-US" dirty="0" err="1"/>
              <a:t>množine</a:t>
            </a:r>
            <a:r>
              <a:rPr lang="en-US" dirty="0"/>
              <a:t> </a:t>
            </a:r>
            <a:r>
              <a:rPr lang="en-US" dirty="0" err="1"/>
              <a:t>snovi</a:t>
            </a:r>
            <a:r>
              <a:rPr lang="en-US" dirty="0"/>
              <a:t> z </a:t>
            </a:r>
            <a:r>
              <a:rPr lang="en-US" dirty="0" err="1"/>
              <a:t>enoto</a:t>
            </a:r>
            <a:r>
              <a:rPr lang="en-US" dirty="0"/>
              <a:t> </a:t>
            </a:r>
            <a:r>
              <a:rPr lang="en-US" dirty="0" err="1"/>
              <a:t>mol</a:t>
            </a:r>
            <a:r>
              <a:rPr lang="en-US" dirty="0"/>
              <a:t> in </a:t>
            </a:r>
            <a:r>
              <a:rPr lang="en-US" dirty="0" err="1"/>
              <a:t>število</a:t>
            </a:r>
            <a:r>
              <a:rPr lang="en-US" dirty="0"/>
              <a:t> </a:t>
            </a:r>
            <a:r>
              <a:rPr lang="en-US" dirty="0" err="1"/>
              <a:t>delcev</a:t>
            </a:r>
            <a:r>
              <a:rPr lang="en-US" dirty="0"/>
              <a:t> v </a:t>
            </a:r>
            <a:r>
              <a:rPr lang="en-US" dirty="0" err="1"/>
              <a:t>enem</a:t>
            </a:r>
            <a:r>
              <a:rPr lang="en-US" dirty="0"/>
              <a:t> </a:t>
            </a:r>
            <a:r>
              <a:rPr lang="en-US" dirty="0" err="1"/>
              <a:t>molu</a:t>
            </a:r>
            <a:r>
              <a:rPr lang="en-US" dirty="0"/>
              <a:t> </a:t>
            </a:r>
            <a:r>
              <a:rPr lang="en-US" dirty="0" err="1"/>
              <a:t>snovi</a:t>
            </a:r>
            <a:r>
              <a:rPr lang="en-US" dirty="0"/>
              <a:t>,</a:t>
            </a:r>
          </a:p>
          <a:p>
            <a:r>
              <a:rPr lang="en-US" dirty="0"/>
              <a:t>● </a:t>
            </a:r>
            <a:r>
              <a:rPr lang="en-US" dirty="0" err="1"/>
              <a:t>Učenci</a:t>
            </a:r>
            <a:r>
              <a:rPr lang="en-US" dirty="0"/>
              <a:t> </a:t>
            </a:r>
            <a:r>
              <a:rPr lang="en-US" dirty="0" err="1"/>
              <a:t>razumejo</a:t>
            </a:r>
            <a:r>
              <a:rPr lang="en-US" dirty="0"/>
              <a:t> </a:t>
            </a:r>
            <a:r>
              <a:rPr lang="en-US" dirty="0" err="1"/>
              <a:t>povezavo</a:t>
            </a:r>
            <a:r>
              <a:rPr lang="en-US" dirty="0"/>
              <a:t> </a:t>
            </a:r>
            <a:r>
              <a:rPr lang="en-US" dirty="0" err="1"/>
              <a:t>molske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elementov</a:t>
            </a:r>
            <a:r>
              <a:rPr lang="en-US" dirty="0"/>
              <a:t> in </a:t>
            </a:r>
            <a:r>
              <a:rPr lang="en-US" dirty="0" err="1"/>
              <a:t>spojin</a:t>
            </a:r>
            <a:r>
              <a:rPr lang="en-US" dirty="0"/>
              <a:t> z </a:t>
            </a:r>
            <a:r>
              <a:rPr lang="en-US" dirty="0" err="1"/>
              <a:t>množino</a:t>
            </a:r>
            <a:r>
              <a:rPr lang="en-US" dirty="0"/>
              <a:t> </a:t>
            </a:r>
            <a:r>
              <a:rPr lang="en-US" dirty="0" err="1"/>
              <a:t>snovi</a:t>
            </a:r>
            <a:r>
              <a:rPr lang="en-US" dirty="0"/>
              <a:t>,</a:t>
            </a:r>
          </a:p>
          <a:p>
            <a:r>
              <a:rPr lang="en-US" dirty="0"/>
              <a:t>● </a:t>
            </a:r>
            <a:r>
              <a:rPr lang="en-US" dirty="0" err="1"/>
              <a:t>Učenci</a:t>
            </a:r>
            <a:r>
              <a:rPr lang="en-US" dirty="0"/>
              <a:t> </a:t>
            </a:r>
            <a:r>
              <a:rPr lang="en-US" dirty="0" err="1"/>
              <a:t>znajo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množine</a:t>
            </a:r>
            <a:r>
              <a:rPr lang="en-US" dirty="0"/>
              <a:t> </a:t>
            </a:r>
            <a:r>
              <a:rPr lang="en-US" dirty="0" err="1"/>
              <a:t>snovi</a:t>
            </a:r>
            <a:r>
              <a:rPr lang="en-US" dirty="0"/>
              <a:t> </a:t>
            </a:r>
            <a:r>
              <a:rPr lang="en-US" dirty="0" err="1"/>
              <a:t>izračunati</a:t>
            </a:r>
            <a:r>
              <a:rPr lang="en-US" dirty="0"/>
              <a:t> </a:t>
            </a:r>
            <a:r>
              <a:rPr lang="en-US" dirty="0" err="1"/>
              <a:t>maso</a:t>
            </a:r>
            <a:r>
              <a:rPr lang="en-US" dirty="0"/>
              <a:t> </a:t>
            </a:r>
            <a:r>
              <a:rPr lang="en-US" dirty="0" err="1"/>
              <a:t>snovi</a:t>
            </a:r>
            <a:r>
              <a:rPr lang="en-US" dirty="0"/>
              <a:t> in </a:t>
            </a:r>
            <a:r>
              <a:rPr lang="en-US" dirty="0" err="1"/>
              <a:t>obratno</a:t>
            </a:r>
            <a:endParaRPr lang="en-US" dirty="0"/>
          </a:p>
          <a:p>
            <a:r>
              <a:rPr lang="en-US" dirty="0"/>
              <a:t>● </a:t>
            </a:r>
            <a:r>
              <a:rPr lang="en-US" dirty="0" err="1"/>
              <a:t>Učenci</a:t>
            </a:r>
            <a:r>
              <a:rPr lang="en-US" dirty="0"/>
              <a:t> </a:t>
            </a:r>
            <a:r>
              <a:rPr lang="en-US" dirty="0" err="1"/>
              <a:t>razumejo</a:t>
            </a:r>
            <a:r>
              <a:rPr lang="en-US" dirty="0"/>
              <a:t> </a:t>
            </a:r>
            <a:r>
              <a:rPr lang="en-US" dirty="0" err="1"/>
              <a:t>postopke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izražanje</a:t>
            </a:r>
            <a:r>
              <a:rPr lang="en-US" dirty="0"/>
              <a:t> </a:t>
            </a:r>
            <a:r>
              <a:rPr lang="en-US" dirty="0" err="1"/>
              <a:t>količin</a:t>
            </a:r>
            <a:endParaRPr lang="en-US" dirty="0"/>
          </a:p>
          <a:p>
            <a:r>
              <a:rPr lang="en-US" dirty="0"/>
              <a:t>● </a:t>
            </a:r>
            <a:r>
              <a:rPr lang="en-US" dirty="0" err="1"/>
              <a:t>Razvijajo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opazovanja</a:t>
            </a:r>
            <a:r>
              <a:rPr lang="en-US" dirty="0"/>
              <a:t> in </a:t>
            </a:r>
            <a:r>
              <a:rPr lang="en-US" dirty="0" err="1"/>
              <a:t>uporabljajo</a:t>
            </a:r>
            <a:r>
              <a:rPr lang="en-US" dirty="0"/>
              <a:t> </a:t>
            </a:r>
            <a:r>
              <a:rPr lang="en-US" dirty="0" err="1"/>
              <a:t>submikroskopske</a:t>
            </a:r>
            <a:r>
              <a:rPr lang="en-US" dirty="0"/>
              <a:t> </a:t>
            </a:r>
            <a:r>
              <a:rPr lang="en-US" dirty="0" err="1"/>
              <a:t>prikaze</a:t>
            </a:r>
            <a:endParaRPr lang="en-US" dirty="0"/>
          </a:p>
          <a:p>
            <a:r>
              <a:rPr lang="en-US" dirty="0"/>
              <a:t>● </a:t>
            </a:r>
            <a:r>
              <a:rPr lang="en-US" dirty="0" err="1"/>
              <a:t>Spoznajo</a:t>
            </a:r>
            <a:r>
              <a:rPr lang="en-US" dirty="0"/>
              <a:t> in </a:t>
            </a:r>
            <a:r>
              <a:rPr lang="en-US" dirty="0" err="1"/>
              <a:t>uporabijo</a:t>
            </a:r>
            <a:r>
              <a:rPr lang="en-US" dirty="0"/>
              <a:t> program Scratch</a:t>
            </a:r>
          </a:p>
          <a:p>
            <a:r>
              <a:rPr lang="en-US" dirty="0"/>
              <a:t>● </a:t>
            </a:r>
            <a:r>
              <a:rPr lang="en-US" dirty="0" err="1"/>
              <a:t>Zapišejo</a:t>
            </a:r>
            <a:r>
              <a:rPr lang="en-US" dirty="0"/>
              <a:t> </a:t>
            </a:r>
            <a:r>
              <a:rPr lang="en-US" dirty="0" err="1"/>
              <a:t>algoritem</a:t>
            </a:r>
            <a:r>
              <a:rPr lang="en-US" dirty="0"/>
              <a:t> in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pretvorijo</a:t>
            </a:r>
            <a:r>
              <a:rPr lang="en-US" dirty="0"/>
              <a:t> v </a:t>
            </a:r>
            <a:r>
              <a:rPr lang="en-US" dirty="0" err="1"/>
              <a:t>enostaven</a:t>
            </a:r>
            <a:r>
              <a:rPr lang="en-US" dirty="0"/>
              <a:t> program</a:t>
            </a:r>
          </a:p>
          <a:p>
            <a:r>
              <a:rPr lang="en-US" dirty="0"/>
              <a:t>● V </a:t>
            </a:r>
            <a:r>
              <a:rPr lang="en-US" dirty="0" err="1"/>
              <a:t>danem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</a:t>
            </a:r>
            <a:r>
              <a:rPr lang="en-US" dirty="0" err="1"/>
              <a:t>spremenijo</a:t>
            </a:r>
            <a:r>
              <a:rPr lang="en-US" dirty="0"/>
              <a:t> </a:t>
            </a:r>
            <a:r>
              <a:rPr lang="en-US" dirty="0" err="1"/>
              <a:t>logiko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iskanje</a:t>
            </a:r>
            <a:r>
              <a:rPr lang="en-US" dirty="0"/>
              <a:t> </a:t>
            </a:r>
            <a:r>
              <a:rPr lang="en-US" dirty="0" err="1"/>
              <a:t>molske</a:t>
            </a:r>
            <a:r>
              <a:rPr lang="en-US" dirty="0"/>
              <a:t> </a:t>
            </a:r>
            <a:r>
              <a:rPr lang="en-US" dirty="0" err="1"/>
              <a:t>mase</a:t>
            </a:r>
            <a:endParaRPr lang="en-US" dirty="0"/>
          </a:p>
          <a:p>
            <a:r>
              <a:rPr lang="en-US" dirty="0"/>
              <a:t>● </a:t>
            </a:r>
            <a:r>
              <a:rPr lang="en-US" dirty="0" err="1"/>
              <a:t>Učenci</a:t>
            </a:r>
            <a:r>
              <a:rPr lang="en-US" dirty="0"/>
              <a:t> </a:t>
            </a:r>
            <a:r>
              <a:rPr lang="en-US" dirty="0" err="1"/>
              <a:t>pripravijo</a:t>
            </a:r>
            <a:r>
              <a:rPr lang="en-US" dirty="0"/>
              <a:t> </a:t>
            </a:r>
            <a:r>
              <a:rPr lang="en-US" dirty="0" err="1"/>
              <a:t>predstavitev</a:t>
            </a:r>
            <a:r>
              <a:rPr lang="en-US" dirty="0"/>
              <a:t> </a:t>
            </a:r>
            <a:r>
              <a:rPr lang="en-US" dirty="0" err="1"/>
              <a:t>rešitve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naloge</a:t>
            </a:r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603" y="136034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4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Učiteljeve naloge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27091" y="1915557"/>
            <a:ext cx="3544910" cy="40244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dirty="0" smtClean="0">
                <a:solidFill>
                  <a:schemeClr val="tx1"/>
                </a:solidFill>
              </a:rPr>
              <a:t>UČITELJ KEMIJE</a:t>
            </a:r>
          </a:p>
          <a:p>
            <a:r>
              <a:rPr lang="sl-SI" dirty="0">
                <a:solidFill>
                  <a:schemeClr val="tx1"/>
                </a:solidFill>
              </a:rPr>
              <a:t>Ponovi snov elementi, spojine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Ponovi </a:t>
            </a:r>
            <a:r>
              <a:rPr lang="sl-SI" dirty="0">
                <a:solidFill>
                  <a:schemeClr val="tx1"/>
                </a:solidFill>
              </a:rPr>
              <a:t>snov atomi in periodni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sistem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Predstavi </a:t>
            </a:r>
            <a:r>
              <a:rPr lang="sl-SI" dirty="0">
                <a:solidFill>
                  <a:schemeClr val="tx1"/>
                </a:solidFill>
              </a:rPr>
              <a:t>in razloži koncept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kemijskega računstva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Razloži </a:t>
            </a:r>
            <a:r>
              <a:rPr lang="sl-SI" dirty="0">
                <a:solidFill>
                  <a:schemeClr val="tx1"/>
                </a:solidFill>
              </a:rPr>
              <a:t>pojme množina snovi,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molska masa, masa in povezavo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med posameznimi količinami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Razloži </a:t>
            </a:r>
            <a:r>
              <a:rPr lang="sl-SI" dirty="0">
                <a:solidFill>
                  <a:schemeClr val="tx1"/>
                </a:solidFill>
              </a:rPr>
              <a:t>pojme število delcev,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Avogadrovo število in povezavo teh</a:t>
            </a:r>
          </a:p>
          <a:p>
            <a:pPr marL="0" indent="0">
              <a:buNone/>
            </a:pPr>
            <a:r>
              <a:rPr lang="sl-SI" dirty="0">
                <a:solidFill>
                  <a:schemeClr val="tx1"/>
                </a:solidFill>
              </a:rPr>
              <a:t>z množino snovi.</a:t>
            </a:r>
          </a:p>
        </p:txBody>
      </p:sp>
      <p:sp>
        <p:nvSpPr>
          <p:cNvPr id="5" name="Označba mesta vsebine 2"/>
          <p:cNvSpPr txBox="1">
            <a:spLocks/>
          </p:cNvSpPr>
          <p:nvPr/>
        </p:nvSpPr>
        <p:spPr>
          <a:xfrm>
            <a:off x="5545429" y="1915557"/>
            <a:ext cx="354491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6096000" y="1612636"/>
            <a:ext cx="338714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r>
              <a:rPr lang="sl-SI" sz="1500" dirty="0" smtClean="0"/>
              <a:t>UČITELJ </a:t>
            </a:r>
            <a:r>
              <a:rPr lang="sl-SI" sz="1500" dirty="0"/>
              <a:t>RIN/Učitelj, ki se je naučil uporabljati</a:t>
            </a:r>
          </a:p>
          <a:p>
            <a:r>
              <a:rPr lang="sl-SI" sz="1500" dirty="0"/>
              <a:t>program </a:t>
            </a:r>
            <a:r>
              <a:rPr lang="sl-SI" sz="1500" dirty="0" err="1"/>
              <a:t>Scratch</a:t>
            </a:r>
            <a:r>
              <a:rPr lang="sl-SI" sz="1500" dirty="0"/>
              <a:t>, ter se spozna na </a:t>
            </a:r>
            <a:r>
              <a:rPr lang="sl-SI" sz="1500" dirty="0" smtClean="0"/>
              <a:t>osnove programiranja</a:t>
            </a:r>
          </a:p>
          <a:p>
            <a:endParaRPr lang="sl-SI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 smtClean="0"/>
              <a:t>Učitelj </a:t>
            </a:r>
            <a:r>
              <a:rPr lang="sl-SI" sz="1500" dirty="0"/>
              <a:t>ponovi osnove aritmetičnih</a:t>
            </a:r>
          </a:p>
          <a:p>
            <a:r>
              <a:rPr lang="sl-SI" sz="1500" dirty="0"/>
              <a:t>operacij in izpostave neznanke v</a:t>
            </a:r>
          </a:p>
          <a:p>
            <a:r>
              <a:rPr lang="sl-SI" sz="1500" dirty="0"/>
              <a:t>m</a:t>
            </a:r>
            <a:r>
              <a:rPr lang="sl-SI" sz="1500" dirty="0" smtClean="0"/>
              <a:t>atematiki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 smtClean="0"/>
              <a:t>Predstavi </a:t>
            </a:r>
            <a:r>
              <a:rPr lang="sl-SI" sz="1500" dirty="0"/>
              <a:t>program v </a:t>
            </a:r>
            <a:r>
              <a:rPr lang="sl-SI" sz="1500" dirty="0" err="1"/>
              <a:t>Scratch</a:t>
            </a:r>
            <a:r>
              <a:rPr lang="sl-SI" sz="1500" dirty="0"/>
              <a:t>-u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 smtClean="0"/>
              <a:t>Razloži </a:t>
            </a:r>
            <a:r>
              <a:rPr lang="sl-SI" sz="1500" dirty="0"/>
              <a:t>kaj in kako program deluje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1500" dirty="0" smtClean="0"/>
              <a:t>Razloži </a:t>
            </a:r>
            <a:r>
              <a:rPr lang="sl-SI" sz="1500" dirty="0"/>
              <a:t>pojem algoritem, pojem</a:t>
            </a:r>
          </a:p>
          <a:p>
            <a:r>
              <a:rPr lang="sl-SI" sz="1500" dirty="0"/>
              <a:t>zaporedja, pojem krmilnega stavka,</a:t>
            </a:r>
          </a:p>
          <a:p>
            <a:r>
              <a:rPr lang="sl-SI" sz="1500" dirty="0"/>
              <a:t>pojem zanke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361" y="226186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3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UČENČEVE NALOGE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/>
              <a:t>Pregledali in naučili se bomo kako si lahko s pomočjo programov in </a:t>
            </a:r>
            <a:r>
              <a:rPr lang="sl-SI" dirty="0" smtClean="0"/>
              <a:t>računalnika pomagamo </a:t>
            </a:r>
            <a:r>
              <a:rPr lang="sl-SI" dirty="0"/>
              <a:t>razumeti količinske odnose in pretvarjanje naravoslovnih količin. </a:t>
            </a:r>
            <a:r>
              <a:rPr lang="sl-SI" dirty="0" smtClean="0"/>
              <a:t>Poskušali bomo </a:t>
            </a:r>
            <a:r>
              <a:rPr lang="sl-SI" dirty="0"/>
              <a:t>na primeru kemijskih elementov pregledati postopke za izračun neznane </a:t>
            </a:r>
            <a:r>
              <a:rPr lang="sl-SI" dirty="0" smtClean="0"/>
              <a:t>količine. Prav </a:t>
            </a:r>
            <a:r>
              <a:rPr lang="sl-SI" dirty="0"/>
              <a:t>tako bomo poiskali postopke za iskanje molekule oz. spojine z največjo molsko maso.</a:t>
            </a:r>
          </a:p>
          <a:p>
            <a:pPr marL="0" indent="0">
              <a:buNone/>
            </a:pPr>
            <a:r>
              <a:rPr lang="sl-SI" dirty="0"/>
              <a:t>Naloga za učenca bo:</a:t>
            </a:r>
          </a:p>
          <a:p>
            <a:r>
              <a:rPr lang="sl-SI" dirty="0" smtClean="0"/>
              <a:t>Učenec </a:t>
            </a:r>
            <a:r>
              <a:rPr lang="sl-SI" dirty="0"/>
              <a:t>razmisli o postopku izražanja količin in izračuna neznank.</a:t>
            </a:r>
          </a:p>
          <a:p>
            <a:r>
              <a:rPr lang="sl-SI" dirty="0" smtClean="0"/>
              <a:t>Korake </a:t>
            </a:r>
            <a:r>
              <a:rPr lang="sl-SI" dirty="0"/>
              <a:t>postopka preizkusi v programu </a:t>
            </a:r>
            <a:r>
              <a:rPr lang="sl-SI" dirty="0" err="1"/>
              <a:t>Scratch</a:t>
            </a:r>
            <a:endParaRPr lang="sl-SI" dirty="0"/>
          </a:p>
          <a:p>
            <a:r>
              <a:rPr lang="sl-SI" dirty="0" smtClean="0"/>
              <a:t>Za </a:t>
            </a:r>
            <a:r>
              <a:rPr lang="sl-SI" dirty="0"/>
              <a:t>motivacijo naredi učenec enostavno animacijo sestavljanja izbrane spojine iz</a:t>
            </a:r>
          </a:p>
          <a:p>
            <a:pPr marL="0" indent="0">
              <a:buNone/>
            </a:pPr>
            <a:r>
              <a:rPr lang="sl-SI" dirty="0"/>
              <a:t>atomov v programu </a:t>
            </a:r>
            <a:r>
              <a:rPr lang="sl-SI" dirty="0" err="1"/>
              <a:t>Scartch</a:t>
            </a:r>
            <a:endParaRPr lang="sl-SI" dirty="0"/>
          </a:p>
          <a:p>
            <a:r>
              <a:rPr lang="sl-SI" dirty="0" smtClean="0"/>
              <a:t>S </a:t>
            </a:r>
            <a:r>
              <a:rPr lang="sl-SI" dirty="0"/>
              <a:t>pomočjo programa poišče spojino z največjo molsko maso</a:t>
            </a:r>
          </a:p>
          <a:p>
            <a:r>
              <a:rPr lang="sl-SI" dirty="0" smtClean="0"/>
              <a:t>Popravi </a:t>
            </a:r>
            <a:r>
              <a:rPr lang="sl-SI" dirty="0"/>
              <a:t>postopek, da bo poiskal tudi spojino z najmanjšo molsko </a:t>
            </a:r>
            <a:r>
              <a:rPr lang="sl-SI" dirty="0" smtClean="0"/>
              <a:t>maso</a:t>
            </a:r>
          </a:p>
          <a:p>
            <a:r>
              <a:rPr lang="sl-SI" dirty="0" smtClean="0"/>
              <a:t>Rešitev </a:t>
            </a:r>
            <a:r>
              <a:rPr lang="sl-SI" dirty="0"/>
              <a:t>za svojo spojino predstavi sošolcem</a:t>
            </a:r>
          </a:p>
          <a:p>
            <a:r>
              <a:rPr lang="sl-SI" dirty="0" smtClean="0"/>
              <a:t>Na </a:t>
            </a:r>
            <a:r>
              <a:rPr lang="sl-SI" dirty="0"/>
              <a:t>koncu predstavi tudi svoj pripravljen program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361" y="226186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GB" sz="3700" dirty="0"/>
              <a:t>Vključevanje RIN v predmet kemija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Vsebine</a:t>
            </a:r>
            <a:r>
              <a:rPr lang="en-GB" dirty="0">
                <a:solidFill>
                  <a:schemeClr val="tx1"/>
                </a:solidFill>
              </a:rPr>
              <a:t> RIN s tem </a:t>
            </a:r>
            <a:r>
              <a:rPr lang="en-GB" dirty="0" err="1">
                <a:solidFill>
                  <a:schemeClr val="tx1"/>
                </a:solidFill>
              </a:rPr>
              <a:t>projektom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vključimo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medpredmetno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povezovanje</a:t>
            </a:r>
            <a:r>
              <a:rPr lang="en-GB" dirty="0">
                <a:solidFill>
                  <a:schemeClr val="tx1"/>
                </a:solidFill>
              </a:rPr>
              <a:t>. </a:t>
            </a:r>
            <a:r>
              <a:rPr lang="en-GB" dirty="0" err="1">
                <a:solidFill>
                  <a:schemeClr val="tx1"/>
                </a:solidFill>
              </a:rPr>
              <a:t>Hkrati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učence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poskušamo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naučit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računalniškega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mišljenja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err="1">
                <a:solidFill>
                  <a:schemeClr val="tx1"/>
                </a:solidFill>
              </a:rPr>
              <a:t>saj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jim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predstavimo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pojme</a:t>
            </a:r>
            <a:r>
              <a:rPr lang="en-GB" dirty="0">
                <a:solidFill>
                  <a:schemeClr val="tx1"/>
                </a:solidFill>
              </a:rPr>
              <a:t> in </a:t>
            </a:r>
            <a:r>
              <a:rPr lang="en-GB" dirty="0" err="1">
                <a:solidFill>
                  <a:schemeClr val="tx1"/>
                </a:solidFill>
              </a:rPr>
              <a:t>osnove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značilnosti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diagrama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poteka</a:t>
            </a:r>
            <a:r>
              <a:rPr lang="en-GB" dirty="0">
                <a:solidFill>
                  <a:schemeClr val="tx1"/>
                </a:solidFill>
              </a:rPr>
              <a:t>, in </a:t>
            </a:r>
            <a:r>
              <a:rPr lang="en-GB" dirty="0" err="1">
                <a:solidFill>
                  <a:schemeClr val="tx1"/>
                </a:solidFill>
              </a:rPr>
              <a:t>nekaj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osnovnih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nalog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tudi</a:t>
            </a:r>
            <a:r>
              <a:rPr lang="en-GB" dirty="0">
                <a:solidFill>
                  <a:schemeClr val="tx1"/>
                </a:solidFill>
              </a:rPr>
              <a:t> v </a:t>
            </a:r>
            <a:r>
              <a:rPr lang="en-GB" dirty="0" err="1">
                <a:solidFill>
                  <a:schemeClr val="tx1"/>
                </a:solidFill>
              </a:rPr>
              <a:t>programu</a:t>
            </a:r>
            <a:r>
              <a:rPr lang="en-GB" dirty="0">
                <a:solidFill>
                  <a:schemeClr val="tx1"/>
                </a:solidFill>
              </a:rPr>
              <a:t> Scratch.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118" y="161792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589C-8065-3A4A-13C3-5FFDFA40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Peka</a:t>
            </a:r>
            <a:r>
              <a:rPr lang="en-GB" dirty="0"/>
              <a:t> </a:t>
            </a:r>
            <a:r>
              <a:rPr lang="en-GB" dirty="0" err="1"/>
              <a:t>palačink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F60E4-16BD-FE98-C0A8-F67B3B6F8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Učenci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spoznajo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pojem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primeru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vsakdanjega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življenja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kot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peka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palačink</a:t>
            </a:r>
            <a:endParaRPr lang="en-GB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Dodaj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jajca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moko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mleko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vodo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pecilni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prašek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, sol …</a:t>
            </a:r>
            <a:endParaRPr lang="en-GB" sz="1800" dirty="0">
              <a:solidFill>
                <a:schemeClr val="tx1"/>
              </a:solidFill>
              <a:effectLst/>
              <a:ea typeface="Quattrocento Sans" panose="020B0502050000020003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Zmešaj</a:t>
            </a:r>
            <a:endParaRPr lang="en-GB" sz="1800" dirty="0">
              <a:solidFill>
                <a:schemeClr val="tx1"/>
              </a:solidFill>
              <a:effectLst/>
              <a:ea typeface="Quattrocento Sans" panose="020B0502050000020003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Dodaj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olje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na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ponev</a:t>
            </a:r>
            <a:endParaRPr lang="en-GB" sz="1800" dirty="0">
              <a:solidFill>
                <a:schemeClr val="tx1"/>
              </a:solidFill>
              <a:effectLst/>
              <a:ea typeface="Quattrocento Sans" panose="020B0502050000020003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Peci</a:t>
            </a:r>
            <a:endParaRPr lang="en-GB" sz="1800" dirty="0">
              <a:solidFill>
                <a:schemeClr val="tx1"/>
              </a:solidFill>
              <a:effectLst/>
              <a:ea typeface="Quattrocento Sans" panose="020B0502050000020003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Imaš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dovolj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? Da, Ne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Kaj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narediš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v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primeru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če</a:t>
            </a:r>
            <a:r>
              <a:rPr lang="en-US" sz="1800" dirty="0">
                <a:solidFill>
                  <a:schemeClr val="tx1"/>
                </a:solidFill>
                <a:effectLst/>
                <a:ea typeface="Quattrocento Sans" panose="020B0502050000020003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drži</a:t>
            </a:r>
            <a:r>
              <a:rPr lang="en-GB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en-GB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ne.</a:t>
            </a:r>
          </a:p>
          <a:p>
            <a:pPr lvl="0"/>
            <a:endParaRPr lang="en-GB" sz="1800" dirty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Pomembno</a:t>
            </a:r>
            <a:r>
              <a:rPr lang="en-GB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se mi </a:t>
            </a:r>
            <a:r>
              <a:rPr lang="en-GB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zdi</a:t>
            </a:r>
            <a:r>
              <a:rPr lang="en-GB" sz="18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da </a:t>
            </a:r>
            <a:r>
              <a:rPr lang="en-GB" sz="1800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povežemo</a:t>
            </a:r>
            <a:r>
              <a:rPr lang="en-GB" sz="18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proces</a:t>
            </a:r>
            <a:r>
              <a:rPr lang="en-GB" sz="18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učenja</a:t>
            </a:r>
            <a:r>
              <a:rPr lang="en-GB" sz="18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GB" sz="1800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vsakdanjim</a:t>
            </a:r>
            <a:r>
              <a:rPr lang="en-GB" sz="18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življenjem</a:t>
            </a:r>
            <a:r>
              <a:rPr lang="en-GB" sz="18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603" y="259195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7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75A2-05DE-FF56-900F-27B045D7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Diagram </a:t>
            </a:r>
            <a:r>
              <a:rPr lang="en-GB" dirty="0" err="1"/>
              <a:t>poteka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1C075-4D34-F022-F60F-11FC02EA5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Pomembno</a:t>
            </a:r>
            <a:r>
              <a:rPr lang="en-GB" dirty="0"/>
              <a:t> je da </a:t>
            </a:r>
            <a:r>
              <a:rPr lang="en-GB" dirty="0" err="1"/>
              <a:t>učenci</a:t>
            </a:r>
            <a:r>
              <a:rPr lang="en-GB" dirty="0"/>
              <a:t> </a:t>
            </a:r>
            <a:r>
              <a:rPr lang="en-GB" dirty="0" err="1"/>
              <a:t>razumejo</a:t>
            </a:r>
            <a:r>
              <a:rPr lang="en-GB" dirty="0"/>
              <a:t> </a:t>
            </a:r>
            <a:r>
              <a:rPr lang="en-GB" dirty="0" err="1"/>
              <a:t>kaj</a:t>
            </a:r>
            <a:r>
              <a:rPr lang="en-GB" dirty="0"/>
              <a:t> </a:t>
            </a:r>
            <a:r>
              <a:rPr lang="en-GB" dirty="0" err="1"/>
              <a:t>pomeni</a:t>
            </a:r>
            <a:r>
              <a:rPr lang="en-GB" dirty="0"/>
              <a:t> diagram in </a:t>
            </a:r>
            <a:r>
              <a:rPr lang="en-GB" dirty="0" err="1"/>
              <a:t>kaj</a:t>
            </a:r>
            <a:r>
              <a:rPr lang="en-GB" dirty="0"/>
              <a:t> z </a:t>
            </a:r>
            <a:r>
              <a:rPr lang="en-GB" dirty="0" err="1"/>
              <a:t>njim</a:t>
            </a:r>
            <a:r>
              <a:rPr lang="en-GB" dirty="0"/>
              <a:t> </a:t>
            </a:r>
            <a:r>
              <a:rPr lang="en-GB" dirty="0" err="1"/>
              <a:t>prikažemo</a:t>
            </a:r>
            <a:r>
              <a:rPr lang="en-GB" dirty="0"/>
              <a:t>. </a:t>
            </a:r>
            <a:r>
              <a:rPr lang="sl-SI" dirty="0" smtClean="0"/>
              <a:t>Sami bodo poskusili pripravit diagram poteka za peko palačink.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 mi </a:t>
            </a:r>
            <a:r>
              <a:rPr lang="en-GB" dirty="0" err="1"/>
              <a:t>zdi</a:t>
            </a:r>
            <a:r>
              <a:rPr lang="en-GB" dirty="0"/>
              <a:t>, da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bo</a:t>
            </a:r>
            <a:r>
              <a:rPr lang="en-GB" dirty="0"/>
              <a:t> to </a:t>
            </a:r>
            <a:r>
              <a:rPr lang="en-GB" dirty="0" err="1"/>
              <a:t>delo</a:t>
            </a:r>
            <a:r>
              <a:rPr lang="en-GB" dirty="0"/>
              <a:t> </a:t>
            </a:r>
            <a:r>
              <a:rPr lang="en-GB" dirty="0" err="1"/>
              <a:t>zanimivo</a:t>
            </a:r>
            <a:r>
              <a:rPr lang="en-GB" dirty="0"/>
              <a:t> in </a:t>
            </a:r>
            <a:r>
              <a:rPr lang="en-GB" dirty="0" err="1"/>
              <a:t>uporabno</a:t>
            </a:r>
            <a:r>
              <a:rPr lang="en-GB" dirty="0"/>
              <a:t>. </a:t>
            </a:r>
            <a:r>
              <a:rPr lang="en-GB" dirty="0" err="1"/>
              <a:t>Predvsem</a:t>
            </a:r>
            <a:r>
              <a:rPr lang="en-GB" dirty="0"/>
              <a:t> pa </a:t>
            </a:r>
            <a:r>
              <a:rPr lang="en-GB" dirty="0" err="1"/>
              <a:t>menim</a:t>
            </a:r>
            <a:r>
              <a:rPr lang="en-GB" dirty="0"/>
              <a:t>, da </a:t>
            </a:r>
            <a:r>
              <a:rPr lang="en-GB" dirty="0" err="1"/>
              <a:t>bo</a:t>
            </a:r>
            <a:r>
              <a:rPr lang="en-GB" dirty="0"/>
              <a:t> dobro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spodbujanje</a:t>
            </a:r>
            <a:r>
              <a:rPr lang="en-GB" dirty="0"/>
              <a:t> </a:t>
            </a:r>
            <a:r>
              <a:rPr lang="en-GB" dirty="0" err="1"/>
              <a:t>procesa</a:t>
            </a:r>
            <a:r>
              <a:rPr lang="en-GB" dirty="0"/>
              <a:t> </a:t>
            </a:r>
            <a:r>
              <a:rPr lang="en-GB" dirty="0" err="1"/>
              <a:t>razmišljanja</a:t>
            </a:r>
            <a:r>
              <a:rPr lang="en-GB" dirty="0"/>
              <a:t>- </a:t>
            </a:r>
            <a:r>
              <a:rPr lang="en-GB" dirty="0" err="1"/>
              <a:t>računalniškega</a:t>
            </a:r>
            <a:r>
              <a:rPr lang="en-GB" dirty="0"/>
              <a:t> </a:t>
            </a:r>
            <a:r>
              <a:rPr lang="en-GB" dirty="0" err="1"/>
              <a:t>mišljenja</a:t>
            </a:r>
            <a:r>
              <a:rPr lang="en-GB" dirty="0"/>
              <a:t>.</a:t>
            </a:r>
            <a:endParaRPr lang="en-US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572" y="259195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59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en-GB" dirty="0"/>
              <a:t>Vsebina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en-GB" dirty="0"/>
              <a:t>Scratch </a:t>
            </a:r>
            <a:r>
              <a:rPr lang="en-GB" dirty="0" err="1"/>
              <a:t>naloge</a:t>
            </a:r>
            <a:r>
              <a:rPr lang="en-GB" dirty="0"/>
              <a:t>. </a:t>
            </a:r>
          </a:p>
          <a:p>
            <a:r>
              <a:rPr lang="en-GB" dirty="0" err="1"/>
              <a:t>Pri</a:t>
            </a:r>
            <a:r>
              <a:rPr lang="en-GB" dirty="0"/>
              <a:t> </a:t>
            </a:r>
            <a:r>
              <a:rPr lang="en-GB" dirty="0" err="1"/>
              <a:t>nalogah</a:t>
            </a:r>
            <a:r>
              <a:rPr lang="en-GB" dirty="0"/>
              <a:t> s </a:t>
            </a:r>
            <a:r>
              <a:rPr lang="en-GB" dirty="0" err="1" smtClean="0"/>
              <a:t>programo</a:t>
            </a:r>
            <a:r>
              <a:rPr lang="sl-SI" dirty="0" smtClean="0"/>
              <a:t>m</a:t>
            </a:r>
            <a:r>
              <a:rPr lang="en-GB" dirty="0" smtClean="0"/>
              <a:t> </a:t>
            </a:r>
            <a:r>
              <a:rPr lang="en-GB" dirty="0"/>
              <a:t>Scratch </a:t>
            </a:r>
            <a:r>
              <a:rPr lang="en-GB" dirty="0" err="1"/>
              <a:t>učimo</a:t>
            </a:r>
            <a:r>
              <a:rPr lang="en-GB" dirty="0"/>
              <a:t> </a:t>
            </a:r>
            <a:r>
              <a:rPr lang="en-GB" dirty="0" err="1"/>
              <a:t>učence</a:t>
            </a:r>
            <a:r>
              <a:rPr lang="en-GB" dirty="0"/>
              <a:t> </a:t>
            </a:r>
            <a:r>
              <a:rPr lang="en-GB" dirty="0" err="1"/>
              <a:t>programiranja</a:t>
            </a:r>
            <a:r>
              <a:rPr lang="en-GB" dirty="0"/>
              <a:t> z </a:t>
            </a:r>
            <a:r>
              <a:rPr lang="en-GB" dirty="0" err="1"/>
              <a:t>delčki</a:t>
            </a:r>
            <a:r>
              <a:rPr lang="en-GB" dirty="0"/>
              <a:t> in </a:t>
            </a:r>
            <a:r>
              <a:rPr lang="en-GB" dirty="0" err="1"/>
              <a:t>ustvarjanja</a:t>
            </a:r>
            <a:r>
              <a:rPr lang="en-GB" dirty="0"/>
              <a:t>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sl-SI" dirty="0" smtClean="0"/>
              <a:t>spoznaj in kritičnega mišljenja.</a:t>
            </a:r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>
            <a:extLst>
              <a:ext uri="{FF2B5EF4-FFF2-40B4-BE49-F238E27FC236}">
                <a16:creationId xmlns:a16="http://schemas.microsoft.com/office/drawing/2014/main" id="{0E1E9B4F-9BF9-AA4A-5159-7FFE608C02D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361" y="226186"/>
            <a:ext cx="2000754" cy="16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0858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_2SEEDS">
      <a:dk1>
        <a:srgbClr val="000000"/>
      </a:dk1>
      <a:lt1>
        <a:srgbClr val="FFFFFF"/>
      </a:lt1>
      <a:dk2>
        <a:srgbClr val="22333C"/>
      </a:dk2>
      <a:lt2>
        <a:srgbClr val="E2E7E8"/>
      </a:lt2>
      <a:accent1>
        <a:srgbClr val="BA4533"/>
      </a:accent1>
      <a:accent2>
        <a:srgbClr val="CB446A"/>
      </a:accent2>
      <a:accent3>
        <a:srgbClr val="CB8F44"/>
      </a:accent3>
      <a:accent4>
        <a:srgbClr val="32B6A4"/>
      </a:accent4>
      <a:accent5>
        <a:srgbClr val="44A5CB"/>
      </a:accent5>
      <a:accent6>
        <a:srgbClr val="335BBA"/>
      </a:accent6>
      <a:hlink>
        <a:srgbClr val="348F9D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823</Words>
  <Application>Microsoft Office PowerPoint</Application>
  <PresentationFormat>Širokozaslonsko</PresentationFormat>
  <Paragraphs>110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20" baseType="lpstr">
      <vt:lpstr>Arial</vt:lpstr>
      <vt:lpstr>Calibri</vt:lpstr>
      <vt:lpstr>Quattrocento Sans</vt:lpstr>
      <vt:lpstr>Univers Condensed Light</vt:lpstr>
      <vt:lpstr>Walbaum Display Light</vt:lpstr>
      <vt:lpstr>AngleLinesVTI</vt:lpstr>
      <vt:lpstr>Projekt NAPOJ-MINUT</vt:lpstr>
      <vt:lpstr>Osnova projekta</vt:lpstr>
      <vt:lpstr>CILJ Projekta</vt:lpstr>
      <vt:lpstr>Učiteljeve naloge</vt:lpstr>
      <vt:lpstr>UČENČEVE NALOGE</vt:lpstr>
      <vt:lpstr>Vključevanje RIN v predmet kemija</vt:lpstr>
      <vt:lpstr>Peka palačink</vt:lpstr>
      <vt:lpstr>Diagram poteka</vt:lpstr>
      <vt:lpstr>Vsebina</vt:lpstr>
      <vt:lpstr>Programiranje z delčki</vt:lpstr>
      <vt:lpstr>SCRATCH</vt:lpstr>
      <vt:lpstr>PowerPointova predstavitev</vt:lpstr>
      <vt:lpstr>Utrjevanje znanja težjih vsebin</vt:lpstr>
      <vt:lpstr>Medpredmetno povezovanje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NAPOJ-MINUT</dc:title>
  <dc:creator>Maša Bonny</dc:creator>
  <cp:lastModifiedBy>Učitelj</cp:lastModifiedBy>
  <cp:revision>11</cp:revision>
  <dcterms:created xsi:type="dcterms:W3CDTF">2023-01-05T08:29:52Z</dcterms:created>
  <dcterms:modified xsi:type="dcterms:W3CDTF">2023-01-05T14:07:07Z</dcterms:modified>
</cp:coreProperties>
</file>