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83" r:id="rId5"/>
    <p:sldId id="258" r:id="rId6"/>
    <p:sldId id="262" r:id="rId7"/>
    <p:sldId id="289" r:id="rId8"/>
    <p:sldId id="302" r:id="rId9"/>
    <p:sldId id="297" r:id="rId10"/>
    <p:sldId id="295" r:id="rId11"/>
    <p:sldId id="298" r:id="rId12"/>
    <p:sldId id="300" r:id="rId13"/>
    <p:sldId id="301" r:id="rId14"/>
    <p:sldId id="299" r:id="rId15"/>
    <p:sldId id="287" r:id="rId16"/>
    <p:sldId id="288"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showGuides="1">
      <p:cViewPr>
        <p:scale>
          <a:sx n="97" d="100"/>
          <a:sy n="97" d="100"/>
        </p:scale>
        <p:origin x="-6" y="3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25. 08. 2023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pic>
        <p:nvPicPr>
          <p:cNvPr id="8" name="Slika 7" descr="Slika, ki vsebuje besede pisava, grafika, barvitost, besedilo">
            <a:extLst>
              <a:ext uri="{FF2B5EF4-FFF2-40B4-BE49-F238E27FC236}">
                <a16:creationId xmlns:a16="http://schemas.microsoft.com/office/drawing/2014/main" id="{C8C325A1-5424-6080-6FC7-2F2B7CE73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34" y="60755"/>
            <a:ext cx="6096012" cy="810770"/>
          </a:xfrm>
          <a:prstGeom prst="rect">
            <a:avLst/>
          </a:prstGeom>
        </p:spPr>
      </p:pic>
    </p:spTree>
    <p:extLst>
      <p:ext uri="{BB962C8B-B14F-4D97-AF65-F5344CB8AC3E}">
        <p14:creationId xmlns:p14="http://schemas.microsoft.com/office/powerpoint/2010/main" val="25077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25. 08. 2023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2060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25. 08. 2023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83942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25. 08. 2023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5055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DF83E2-CAC8-47FE-8ACD-6897A7958D7C}" type="datetimeFigureOut">
              <a:rPr lang="sl-SI" smtClean="0"/>
              <a:t>25. 08. 2023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59512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82DF83E2-CAC8-47FE-8ACD-6897A7958D7C}" type="datetimeFigureOut">
              <a:rPr lang="sl-SI" smtClean="0"/>
              <a:t>25. 08. 2023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7052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82DF83E2-CAC8-47FE-8ACD-6897A7958D7C}" type="datetimeFigureOut">
              <a:rPr lang="sl-SI" smtClean="0"/>
              <a:t>25. 08. 2023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9547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82DF83E2-CAC8-47FE-8ACD-6897A7958D7C}" type="datetimeFigureOut">
              <a:rPr lang="sl-SI" smtClean="0"/>
              <a:t>25. 08. 2023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2696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F83E2-CAC8-47FE-8ACD-6897A7958D7C}" type="datetimeFigureOut">
              <a:rPr lang="sl-SI" smtClean="0"/>
              <a:t>25. 08. 2023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3440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F83E2-CAC8-47FE-8ACD-6897A7958D7C}" type="datetimeFigureOut">
              <a:rPr lang="sl-SI" smtClean="0"/>
              <a:t>25. 08. 2023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444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F83E2-CAC8-47FE-8ACD-6897A7958D7C}" type="datetimeFigureOut">
              <a:rPr lang="sl-SI" smtClean="0"/>
              <a:t>25. 08. 2023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52184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F83E2-CAC8-47FE-8ACD-6897A7958D7C}" type="datetimeFigureOut">
              <a:rPr lang="sl-SI" smtClean="0"/>
              <a:t>25. 08. 2023</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B9079-FDF3-434B-BE90-1F5BBB617D84}" type="slidenum">
              <a:rPr lang="sl-SI" smtClean="0"/>
              <a:t>‹#›</a:t>
            </a:fld>
            <a:endParaRPr lang="sl-SI"/>
          </a:p>
        </p:txBody>
      </p:sp>
    </p:spTree>
    <p:extLst>
      <p:ext uri="{BB962C8B-B14F-4D97-AF65-F5344CB8AC3E}">
        <p14:creationId xmlns:p14="http://schemas.microsoft.com/office/powerpoint/2010/main" val="92768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rena.nancovska@pef.uni-lj.si" TargetMode="External"/><Relationship Id="rId2" Type="http://schemas.openxmlformats.org/officeDocument/2006/relationships/hyperlink" Target="mailto:Matija.Lokar@fmf.uni-lj.si"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tija.Lokar@fmf.uni-lj.si"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772650" cy="2387600"/>
          </a:xfrm>
        </p:spPr>
        <p:txBody>
          <a:bodyPr>
            <a:normAutofit/>
          </a:bodyPr>
          <a:lstStyle/>
          <a:p>
            <a:r>
              <a:rPr lang="sl-SI" b="1" dirty="0"/>
              <a:t>Sreda zvečer je čas za témo </a:t>
            </a:r>
            <a:br>
              <a:rPr lang="en-US" b="1" dirty="0"/>
            </a:br>
            <a:r>
              <a:rPr lang="sl-SI" b="1" u="sng" dirty="0"/>
              <a:t>Iz prakse v prakso</a:t>
            </a:r>
          </a:p>
        </p:txBody>
      </p:sp>
      <p:sp>
        <p:nvSpPr>
          <p:cNvPr id="3" name="Subtitle 2"/>
          <p:cNvSpPr>
            <a:spLocks noGrp="1"/>
          </p:cNvSpPr>
          <p:nvPr>
            <p:ph type="subTitle" idx="1"/>
          </p:nvPr>
        </p:nvSpPr>
        <p:spPr>
          <a:xfrm>
            <a:off x="1566111" y="3848685"/>
            <a:ext cx="9144000" cy="1655762"/>
          </a:xfrm>
        </p:spPr>
        <p:txBody>
          <a:bodyPr>
            <a:normAutofit fontScale="85000" lnSpcReduction="20000"/>
          </a:bodyPr>
          <a:lstStyle/>
          <a:p>
            <a:r>
              <a:rPr lang="sl-SI" b="0" i="1" dirty="0">
                <a:solidFill>
                  <a:srgbClr val="000000"/>
                </a:solidFill>
                <a:effectLst/>
                <a:latin typeface="Calibri" panose="020F0502020204030204" pitchFamily="34" charset="0"/>
              </a:rPr>
              <a:t>mag. Matija Lokar, Fakulteta za matematiko in fiziko Univerze v Ljubljani</a:t>
            </a:r>
            <a:endParaRPr lang="en-US" b="0" i="1" dirty="0">
              <a:solidFill>
                <a:srgbClr val="000000"/>
              </a:solidFill>
              <a:effectLst/>
              <a:latin typeface="Calibri" panose="020F0502020204030204" pitchFamily="34" charset="0"/>
            </a:endParaRPr>
          </a:p>
          <a:p>
            <a:r>
              <a:rPr lang="en-US" i="1" dirty="0">
                <a:solidFill>
                  <a:srgbClr val="000000"/>
                </a:solidFill>
                <a:latin typeface="Calibri" panose="020F0502020204030204" pitchFamily="34" charset="0"/>
                <a:hlinkClick r:id="rId2"/>
              </a:rPr>
              <a:t>Matija.Lokar@fmf.uni-lj.si</a:t>
            </a:r>
            <a:endParaRPr lang="en-US" i="1" dirty="0">
              <a:solidFill>
                <a:srgbClr val="000000"/>
              </a:solidFill>
              <a:latin typeface="Calibri" panose="020F0502020204030204" pitchFamily="34" charset="0"/>
            </a:endParaRPr>
          </a:p>
          <a:p>
            <a:br>
              <a:rPr lang="sl-SI" b="0" i="1" dirty="0">
                <a:solidFill>
                  <a:srgbClr val="000000"/>
                </a:solidFill>
                <a:effectLst/>
                <a:latin typeface="Calibri" panose="020F0502020204030204" pitchFamily="34" charset="0"/>
              </a:rPr>
            </a:br>
            <a:r>
              <a:rPr lang="sl-SI" b="0" i="1" dirty="0">
                <a:solidFill>
                  <a:srgbClr val="000000"/>
                </a:solidFill>
                <a:effectLst/>
                <a:latin typeface="Calibri" panose="020F0502020204030204" pitchFamily="34" charset="0"/>
              </a:rPr>
              <a:t>dr. Irena </a:t>
            </a:r>
            <a:r>
              <a:rPr lang="sl-SI" b="0" i="1" dirty="0" err="1">
                <a:solidFill>
                  <a:srgbClr val="000000"/>
                </a:solidFill>
                <a:effectLst/>
                <a:latin typeface="Calibri" panose="020F0502020204030204" pitchFamily="34" charset="0"/>
              </a:rPr>
              <a:t>Nančovska</a:t>
            </a:r>
            <a:r>
              <a:rPr lang="sl-SI" b="0" i="1" dirty="0">
                <a:solidFill>
                  <a:srgbClr val="000000"/>
                </a:solidFill>
                <a:effectLst/>
                <a:latin typeface="Calibri" panose="020F0502020204030204" pitchFamily="34" charset="0"/>
              </a:rPr>
              <a:t> Šerbec, Pedagoška fakulteta Univerze v Ljubljani</a:t>
            </a:r>
            <a:endParaRPr lang="en-US" b="0" i="1" dirty="0">
              <a:solidFill>
                <a:srgbClr val="000000"/>
              </a:solidFill>
              <a:effectLst/>
              <a:latin typeface="Calibri" panose="020F0502020204030204" pitchFamily="34" charset="0"/>
            </a:endParaRPr>
          </a:p>
          <a:p>
            <a:r>
              <a:rPr lang="sv-SE" i="1" dirty="0">
                <a:solidFill>
                  <a:srgbClr val="000000"/>
                </a:solidFill>
                <a:latin typeface="Calibri" panose="020F0502020204030204" pitchFamily="34" charset="0"/>
                <a:hlinkClick r:id="rId3"/>
              </a:rPr>
              <a:t>irena.nancovska@pef.uni-lj.si</a:t>
            </a:r>
            <a:r>
              <a:rPr lang="sv-SE" i="1" dirty="0">
                <a:solidFill>
                  <a:srgbClr val="000000"/>
                </a:solidFill>
                <a:latin typeface="Calibri" panose="020F0502020204030204" pitchFamily="34" charset="0"/>
              </a:rPr>
              <a:t> </a:t>
            </a:r>
            <a:endParaRPr lang="sl-SI" dirty="0"/>
          </a:p>
        </p:txBody>
      </p:sp>
      <p:pic>
        <p:nvPicPr>
          <p:cNvPr id="4" name="Slika 3" descr="Slika, ki vsebuje besede besedilo, pisava, posnetek zaslona&#10;&#10;Opis je samodejno ustvarjen">
            <a:extLst>
              <a:ext uri="{FF2B5EF4-FFF2-40B4-BE49-F238E27FC236}">
                <a16:creationId xmlns:a16="http://schemas.microsoft.com/office/drawing/2014/main" id="{51F0E907-9E87-DDFF-E777-5B6067C2D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997" y="5735637"/>
            <a:ext cx="8008006" cy="1144001"/>
          </a:xfrm>
          <a:prstGeom prst="rect">
            <a:avLst/>
          </a:prstGeom>
        </p:spPr>
      </p:pic>
    </p:spTree>
    <p:extLst>
      <p:ext uri="{BB962C8B-B14F-4D97-AF65-F5344CB8AC3E}">
        <p14:creationId xmlns:p14="http://schemas.microsoft.com/office/powerpoint/2010/main" val="33717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a:xfrm>
            <a:off x="838200" y="365125"/>
            <a:ext cx="10515600" cy="1325563"/>
          </a:xfrm>
        </p:spPr>
        <p:txBody>
          <a:bodyPr>
            <a:normAutofit/>
          </a:bodyPr>
          <a:lstStyle/>
          <a:p>
            <a:pPr algn="ctr"/>
            <a:r>
              <a:rPr lang="en-US" dirty="0"/>
              <a:t>IZMENJAVA PRISTOPOV</a:t>
            </a:r>
            <a:endParaRPr lang="sl-SI" dirty="0"/>
          </a:p>
        </p:txBody>
      </p:sp>
      <p:sp>
        <p:nvSpPr>
          <p:cNvPr id="6" name="PoljeZBesedilom 5">
            <a:extLst>
              <a:ext uri="{FF2B5EF4-FFF2-40B4-BE49-F238E27FC236}">
                <a16:creationId xmlns:a16="http://schemas.microsoft.com/office/drawing/2014/main" id="{D23A0805-049D-428D-29C2-10DCA7A7B885}"/>
              </a:ext>
            </a:extLst>
          </p:cNvPr>
          <p:cNvSpPr txBox="1"/>
          <p:nvPr/>
        </p:nvSpPr>
        <p:spPr>
          <a:xfrm>
            <a:off x="4516503" y="3926529"/>
            <a:ext cx="2275184" cy="5465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veliko namigov kaj vključevati k </a:t>
            </a:r>
            <a:r>
              <a:rPr lang="sl-SI" altLang="sl-SI" sz="1476" i="1" kern="1200" err="1">
                <a:solidFill>
                  <a:srgbClr val="000000"/>
                </a:solidFill>
                <a:latin typeface="Times New Roman" panose="02020603050405020304" pitchFamily="18" charset="0"/>
                <a:ea typeface="+mn-ea"/>
                <a:cs typeface="Times New Roman" panose="02020603050405020304" pitchFamily="18" charset="0"/>
              </a:rPr>
              <a:t>nip</a:t>
            </a:r>
            <a:r>
              <a:rPr lang="sl-SI" altLang="sl-SI" sz="1476" i="1" kern="1200">
                <a:solidFill>
                  <a:srgbClr val="000000"/>
                </a:solidFill>
                <a:latin typeface="Times New Roman" panose="02020603050405020304" pitchFamily="18" charset="0"/>
                <a:ea typeface="+mn-ea"/>
                <a:cs typeface="Times New Roman" panose="02020603050405020304" pitchFamily="18" charset="0"/>
              </a:rPr>
              <a:t> ali </a:t>
            </a:r>
            <a:r>
              <a:rPr lang="sl-SI" altLang="sl-SI" sz="1476" i="1" kern="1200" err="1">
                <a:solidFill>
                  <a:srgbClr val="000000"/>
                </a:solidFill>
                <a:latin typeface="Times New Roman" panose="02020603050405020304" pitchFamily="18" charset="0"/>
                <a:ea typeface="+mn-ea"/>
                <a:cs typeface="Times New Roman" panose="02020603050405020304" pitchFamily="18" charset="0"/>
              </a:rPr>
              <a:t>oip</a:t>
            </a:r>
            <a:r>
              <a:rPr lang="sl-SI" altLang="sl-SI" sz="1476" i="1" kern="1200">
                <a:solidFill>
                  <a:srgbClr val="000000"/>
                </a:solidFill>
                <a:latin typeface="Times New Roman" panose="02020603050405020304" pitchFamily="18" charset="0"/>
                <a:ea typeface="+mn-ea"/>
                <a:cs typeface="Times New Roman" panose="02020603050405020304" pitchFamily="18" charset="0"/>
              </a:rPr>
              <a:t>. </a:t>
            </a:r>
            <a:endParaRPr lang="sl-SI"/>
          </a:p>
        </p:txBody>
      </p:sp>
      <p:sp>
        <p:nvSpPr>
          <p:cNvPr id="8" name="PoljeZBesedilom 7">
            <a:extLst>
              <a:ext uri="{FF2B5EF4-FFF2-40B4-BE49-F238E27FC236}">
                <a16:creationId xmlns:a16="http://schemas.microsoft.com/office/drawing/2014/main" id="{D952A42A-8DD3-0C67-D84C-C3D489711044}"/>
              </a:ext>
            </a:extLst>
          </p:cNvPr>
          <p:cNvSpPr txBox="1"/>
          <p:nvPr/>
        </p:nvSpPr>
        <p:spPr>
          <a:xfrm>
            <a:off x="1497695" y="4362941"/>
            <a:ext cx="2580550" cy="8506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eaLnBrk="0" fontAlgn="base" hangingPunct="0">
              <a:spcBef>
                <a:spcPct val="0"/>
              </a:spcBef>
              <a:spcAft>
                <a:spcPts val="600"/>
              </a:spcAft>
            </a:pPr>
            <a:endParaRPr lang="sl-SI" altLang="sl-SI" sz="1476" kern="1200">
              <a:solidFill>
                <a:schemeClr val="tx1"/>
              </a:solidFill>
              <a:latin typeface="Arial" panose="020B0604020202020204" pitchFamily="34" charset="0"/>
              <a:ea typeface="+mn-ea"/>
              <a:cs typeface="+mn-cs"/>
            </a:endParaRPr>
          </a:p>
          <a:p>
            <a:pPr marL="374904" lvl="1" defTabSz="749808" eaLnBrk="0" fontAlgn="base" hangingPunct="0">
              <a:spcBef>
                <a:spcPct val="0"/>
              </a:spcBef>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mnogo idej o uporabi metodologij in orodij</a:t>
            </a:r>
            <a:endParaRPr lang="sl-SI"/>
          </a:p>
        </p:txBody>
      </p:sp>
      <p:sp>
        <p:nvSpPr>
          <p:cNvPr id="10" name="PoljeZBesedilom 9">
            <a:extLst>
              <a:ext uri="{FF2B5EF4-FFF2-40B4-BE49-F238E27FC236}">
                <a16:creationId xmlns:a16="http://schemas.microsoft.com/office/drawing/2014/main" id="{C0B83CC9-592B-8BCC-E3F0-8CC92C1D402B}"/>
              </a:ext>
            </a:extLst>
          </p:cNvPr>
          <p:cNvSpPr txBox="1"/>
          <p:nvPr/>
        </p:nvSpPr>
        <p:spPr>
          <a:xfrm>
            <a:off x="7293741" y="3696072"/>
            <a:ext cx="3354146" cy="203607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na seminarju sem spoznal različne pristope k poučevanju računalniških vsebin, ki sem jih in jih bom tudi v prihodnosti poskusil vključiti v svoje ure računalništva. predvsem so uporabni praktični primeri pouka, ki bodo izziv za prihodnje leto.</a:t>
            </a:r>
          </a:p>
          <a:p>
            <a:pPr>
              <a:spcAft>
                <a:spcPts val="600"/>
              </a:spcAft>
            </a:pPr>
            <a:endParaRPr lang="sl-SI"/>
          </a:p>
        </p:txBody>
      </p:sp>
      <p:sp>
        <p:nvSpPr>
          <p:cNvPr id="12" name="PoljeZBesedilom 11">
            <a:extLst>
              <a:ext uri="{FF2B5EF4-FFF2-40B4-BE49-F238E27FC236}">
                <a16:creationId xmlns:a16="http://schemas.microsoft.com/office/drawing/2014/main" id="{120C61FC-5538-B612-3913-A60C54D80154}"/>
              </a:ext>
            </a:extLst>
          </p:cNvPr>
          <p:cNvSpPr txBox="1"/>
          <p:nvPr/>
        </p:nvSpPr>
        <p:spPr>
          <a:xfrm>
            <a:off x="483532" y="1790573"/>
            <a:ext cx="3443299" cy="203607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seminar je bil uporaben za moje pedagoško delo, saj sem kot začetnica </a:t>
            </a:r>
            <a:r>
              <a:rPr lang="sl-SI" altLang="sl-SI" sz="1476" i="1" kern="1200" err="1">
                <a:solidFill>
                  <a:srgbClr val="000000"/>
                </a:solidFill>
                <a:latin typeface="Times New Roman" panose="02020603050405020304" pitchFamily="18" charset="0"/>
                <a:ea typeface="+mn-ea"/>
                <a:cs typeface="Times New Roman" panose="02020603050405020304" pitchFamily="18" charset="0"/>
              </a:rPr>
              <a:t>roid</a:t>
            </a:r>
            <a:r>
              <a:rPr lang="sl-SI" altLang="sl-SI" sz="1476" i="1" kern="1200">
                <a:solidFill>
                  <a:srgbClr val="000000"/>
                </a:solidFill>
                <a:latin typeface="Times New Roman" panose="02020603050405020304" pitchFamily="18" charset="0"/>
                <a:ea typeface="+mn-ea"/>
                <a:cs typeface="Times New Roman" panose="02020603050405020304" pitchFamily="18" charset="0"/>
              </a:rPr>
              <a:t>-a in poučevanja računalništva potrebovala ideje in pomoč pri sami izvedbi pedagoški ur. na seminarjih sem dobila kar nekaj idej, ki sem jih uporabila pri mojem pouku.</a:t>
            </a:r>
          </a:p>
          <a:p>
            <a:pPr>
              <a:spcAft>
                <a:spcPts val="600"/>
              </a:spcAft>
            </a:pPr>
            <a:endParaRPr lang="sl-SI"/>
          </a:p>
        </p:txBody>
      </p:sp>
      <p:sp>
        <p:nvSpPr>
          <p:cNvPr id="19" name="PoljeZBesedilom 18">
            <a:extLst>
              <a:ext uri="{FF2B5EF4-FFF2-40B4-BE49-F238E27FC236}">
                <a16:creationId xmlns:a16="http://schemas.microsoft.com/office/drawing/2014/main" id="{BD1CFC94-665C-F1E6-548F-0E9FC9D9ECF7}"/>
              </a:ext>
            </a:extLst>
          </p:cNvPr>
          <p:cNvSpPr txBox="1"/>
          <p:nvPr/>
        </p:nvSpPr>
        <p:spPr>
          <a:xfrm>
            <a:off x="7898423" y="1825625"/>
            <a:ext cx="2552919" cy="14507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sz="1476" i="1" kern="1200">
                <a:solidFill>
                  <a:srgbClr val="000000"/>
                </a:solidFill>
                <a:latin typeface="Times New Roman" panose="02020603050405020304" pitchFamily="18" charset="0"/>
                <a:ea typeface="+mn-ea"/>
                <a:cs typeface="Times New Roman" panose="02020603050405020304" pitchFamily="18" charset="0"/>
              </a:rPr>
              <a:t>Zahvaljujem se tudi vsem, ki ste delili vaše izkušnje s koordiniranjem med sodelavci za uporabo IKT pri pouku. Srečujemo se s podobnimi izzivi.</a:t>
            </a:r>
            <a:endParaRPr lang="sl-SI" i="1">
              <a:solidFill>
                <a:srgbClr val="000000"/>
              </a:solidFill>
              <a:latin typeface="Times New Roman" panose="02020603050405020304" pitchFamily="18" charset="0"/>
              <a:cs typeface="Times New Roman" panose="02020603050405020304" pitchFamily="18" charset="0"/>
            </a:endParaRPr>
          </a:p>
        </p:txBody>
      </p:sp>
      <p:sp>
        <p:nvSpPr>
          <p:cNvPr id="20" name="PoljeZBesedilom 19">
            <a:extLst>
              <a:ext uri="{FF2B5EF4-FFF2-40B4-BE49-F238E27FC236}">
                <a16:creationId xmlns:a16="http://schemas.microsoft.com/office/drawing/2014/main" id="{421A66B5-300A-0E24-6C06-B64E79A91DFA}"/>
              </a:ext>
            </a:extLst>
          </p:cNvPr>
          <p:cNvSpPr txBox="1"/>
          <p:nvPr/>
        </p:nvSpPr>
        <p:spPr>
          <a:xfrm>
            <a:off x="4713191" y="1853741"/>
            <a:ext cx="2580550" cy="10777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eaLnBrk="0" fontAlgn="base" hangingPunct="0">
              <a:spcBef>
                <a:spcPct val="0"/>
              </a:spcBef>
              <a:spcAft>
                <a:spcPts val="600"/>
              </a:spcAft>
            </a:pPr>
            <a:endParaRPr lang="sl-SI" altLang="sl-SI" sz="1476" kern="1200">
              <a:solidFill>
                <a:schemeClr val="tx1"/>
              </a:solidFill>
              <a:latin typeface="Arial" panose="020B0604020202020204" pitchFamily="34" charset="0"/>
              <a:ea typeface="+mn-ea"/>
              <a:cs typeface="+mn-cs"/>
            </a:endParaRPr>
          </a:p>
          <a:p>
            <a:pPr marL="374904" lvl="1" defTabSz="749808" eaLnBrk="0" fontAlgn="base" hangingPunct="0">
              <a:spcBef>
                <a:spcPct val="0"/>
              </a:spcBef>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všeč mi je ideja, da sami sebi </a:t>
            </a:r>
            <a:r>
              <a:rPr lang="en-US" altLang="sl-SI" sz="1476" i="1" kern="1200">
                <a:solidFill>
                  <a:srgbClr val="000000"/>
                </a:solidFill>
                <a:latin typeface="Times New Roman" panose="02020603050405020304" pitchFamily="18" charset="0"/>
                <a:ea typeface="+mn-ea"/>
                <a:cs typeface="Times New Roman" panose="02020603050405020304" pitchFamily="18" charset="0"/>
              </a:rPr>
              <a:t>'</a:t>
            </a:r>
            <a:r>
              <a:rPr lang="sl-SI" altLang="sl-SI" sz="1476" i="1" kern="1200">
                <a:solidFill>
                  <a:srgbClr val="000000"/>
                </a:solidFill>
                <a:latin typeface="Times New Roman" panose="02020603050405020304" pitchFamily="18" charset="0"/>
                <a:ea typeface="+mn-ea"/>
                <a:cs typeface="Times New Roman" panose="02020603050405020304" pitchFamily="18" charset="0"/>
              </a:rPr>
              <a:t>predavamo</a:t>
            </a:r>
            <a:r>
              <a:rPr lang="en-US" altLang="sl-SI" sz="1476" i="1" kern="1200">
                <a:solidFill>
                  <a:srgbClr val="000000"/>
                </a:solidFill>
                <a:latin typeface="Times New Roman" panose="02020603050405020304" pitchFamily="18" charset="0"/>
                <a:ea typeface="+mn-ea"/>
                <a:cs typeface="Times New Roman" panose="02020603050405020304" pitchFamily="18" charset="0"/>
              </a:rPr>
              <a:t>'</a:t>
            </a:r>
            <a:r>
              <a:rPr lang="sl-SI" altLang="sl-SI" sz="1476" i="1" kern="1200">
                <a:solidFill>
                  <a:srgbClr val="000000"/>
                </a:solidFill>
                <a:latin typeface="Times New Roman" panose="02020603050405020304" pitchFamily="18" charset="0"/>
                <a:ea typeface="+mn-ea"/>
                <a:cs typeface="Times New Roman" panose="02020603050405020304" pitchFamily="18" charset="0"/>
              </a:rPr>
              <a:t>. </a:t>
            </a:r>
            <a:r>
              <a:rPr lang="en-US" altLang="sl-SI" sz="1476" i="1" kern="1200">
                <a:solidFill>
                  <a:srgbClr val="000000"/>
                </a:solidFill>
                <a:latin typeface="Times New Roman" panose="02020603050405020304" pitchFamily="18" charset="0"/>
                <a:ea typeface="+mn-ea"/>
                <a:cs typeface="Times New Roman" panose="02020603050405020304" pitchFamily="18" charset="0"/>
              </a:rPr>
              <a:t>T</a:t>
            </a:r>
            <a:r>
              <a:rPr lang="sl-SI" altLang="sl-SI" sz="1476" i="1" kern="1200">
                <a:solidFill>
                  <a:srgbClr val="000000"/>
                </a:solidFill>
                <a:latin typeface="Times New Roman" panose="02020603050405020304" pitchFamily="18" charset="0"/>
                <a:ea typeface="+mn-ea"/>
                <a:cs typeface="Times New Roman" panose="02020603050405020304" pitchFamily="18" charset="0"/>
              </a:rPr>
              <a:t>ako rekoč učitelj učitelju</a:t>
            </a:r>
            <a:endParaRPr lang="sl-SI"/>
          </a:p>
        </p:txBody>
      </p:sp>
    </p:spTree>
    <p:extLst>
      <p:ext uri="{BB962C8B-B14F-4D97-AF65-F5344CB8AC3E}">
        <p14:creationId xmlns:p14="http://schemas.microsoft.com/office/powerpoint/2010/main" val="237723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a:xfrm>
            <a:off x="640080" y="640080"/>
            <a:ext cx="3566160" cy="3580330"/>
          </a:xfrm>
        </p:spPr>
        <p:txBody>
          <a:bodyPr vert="horz" lIns="91440" tIns="45720" rIns="91440" bIns="45720" rtlCol="0" anchor="b">
            <a:normAutofit/>
          </a:bodyPr>
          <a:lstStyle/>
          <a:p>
            <a:r>
              <a:rPr lang="en-US" sz="4800" dirty="0"/>
              <a:t>POSNETKI</a:t>
            </a:r>
            <a:endParaRPr lang="en-US" sz="6000" dirty="0"/>
          </a:p>
        </p:txBody>
      </p:sp>
      <p:sp>
        <p:nvSpPr>
          <p:cNvPr id="10" name="PoljeZBesedilom 9">
            <a:extLst>
              <a:ext uri="{FF2B5EF4-FFF2-40B4-BE49-F238E27FC236}">
                <a16:creationId xmlns:a16="http://schemas.microsoft.com/office/drawing/2014/main" id="{C0B83CC9-592B-8BCC-E3F0-8CC92C1D402B}"/>
              </a:ext>
            </a:extLst>
          </p:cNvPr>
          <p:cNvSpPr txBox="1"/>
          <p:nvPr/>
        </p:nvSpPr>
        <p:spPr>
          <a:xfrm>
            <a:off x="3570452" y="4649248"/>
            <a:ext cx="4566995" cy="157276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pPr>
              <a:lnSpc>
                <a:spcPct val="90000"/>
              </a:lnSpc>
              <a:spcBef>
                <a:spcPts val="1000"/>
              </a:spcBef>
              <a:spcAft>
                <a:spcPts val="600"/>
              </a:spcAft>
            </a:pP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časovno</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včasih</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nemogoče</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biti</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zraven</a:t>
            </a:r>
            <a:r>
              <a:rPr lang="en-US" sz="2000" i="1" dirty="0">
                <a:solidFill>
                  <a:srgbClr val="333333"/>
                </a:solidFill>
                <a:latin typeface="Times New Roman" panose="02020603050405020304" pitchFamily="18" charset="0"/>
                <a:cs typeface="Times New Roman" panose="02020603050405020304" pitchFamily="18" charset="0"/>
              </a:rPr>
              <a:t>, so pa </a:t>
            </a:r>
            <a:r>
              <a:rPr lang="en-US" sz="2000" i="1" dirty="0" err="1">
                <a:solidFill>
                  <a:srgbClr val="333333"/>
                </a:solidFill>
                <a:latin typeface="Times New Roman" panose="02020603050405020304" pitchFamily="18" charset="0"/>
                <a:cs typeface="Times New Roman" panose="02020603050405020304" pitchFamily="18" charset="0"/>
              </a:rPr>
              <a:t>tu</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posnetki</a:t>
            </a:r>
            <a:r>
              <a:rPr lang="en-US" sz="2000" i="1" dirty="0">
                <a:solidFill>
                  <a:srgbClr val="333333"/>
                </a:solidFill>
                <a:latin typeface="Times New Roman" panose="02020603050405020304" pitchFamily="18" charset="0"/>
                <a:cs typeface="Times New Roman" panose="02020603050405020304" pitchFamily="18" charset="0"/>
              </a:rPr>
              <a:t>, ki </a:t>
            </a:r>
            <a:r>
              <a:rPr lang="en-US" sz="2000" i="1" dirty="0" err="1">
                <a:solidFill>
                  <a:srgbClr val="333333"/>
                </a:solidFill>
                <a:latin typeface="Times New Roman" panose="02020603050405020304" pitchFamily="18" charset="0"/>
                <a:cs typeface="Times New Roman" panose="02020603050405020304" pitchFamily="18" charset="0"/>
              </a:rPr>
              <a:t>omogočajo</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sledenje</a:t>
            </a:r>
            <a:r>
              <a:rPr lang="en-US" sz="2000" i="1" dirty="0">
                <a:solidFill>
                  <a:srgbClr val="333333"/>
                </a:solidFill>
                <a:latin typeface="Times New Roman" panose="02020603050405020304" pitchFamily="18" charset="0"/>
                <a:cs typeface="Times New Roman" panose="02020603050405020304" pitchFamily="18" charset="0"/>
              </a:rPr>
              <a:t>.</a:t>
            </a:r>
          </a:p>
          <a:p>
            <a:pPr>
              <a:lnSpc>
                <a:spcPct val="90000"/>
              </a:lnSpc>
              <a:spcBef>
                <a:spcPts val="1000"/>
              </a:spcBef>
              <a:spcAft>
                <a:spcPts val="600"/>
              </a:spcAft>
            </a:pPr>
            <a:endParaRPr lang="en-US" sz="2000" i="1" dirty="0">
              <a:solidFill>
                <a:srgbClr val="333333"/>
              </a:solidFill>
              <a:latin typeface="Times New Roman" panose="02020603050405020304" pitchFamily="18" charset="0"/>
              <a:cs typeface="Times New Roman" panose="02020603050405020304" pitchFamily="18" charset="0"/>
            </a:endParaRPr>
          </a:p>
          <a:p>
            <a:pPr>
              <a:lnSpc>
                <a:spcPct val="90000"/>
              </a:lnSpc>
              <a:spcBef>
                <a:spcPts val="1000"/>
              </a:spcBef>
              <a:spcAft>
                <a:spcPts val="600"/>
              </a:spcAft>
            </a:pPr>
            <a:r>
              <a:rPr lang="en-US" sz="2000" i="1" dirty="0" err="1">
                <a:solidFill>
                  <a:srgbClr val="333333"/>
                </a:solidFill>
                <a:latin typeface="Times New Roman" panose="02020603050405020304" pitchFamily="18" charset="0"/>
                <a:cs typeface="Times New Roman" panose="02020603050405020304" pitchFamily="18" charset="0"/>
              </a:rPr>
              <a:t>Velikokrat</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si</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ogledam</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tudi</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kakšen</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posnetek</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iz</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seminarja</a:t>
            </a:r>
            <a:r>
              <a:rPr lang="en-US" sz="2000" i="1" dirty="0">
                <a:solidFill>
                  <a:srgbClr val="333333"/>
                </a:solidFill>
                <a:latin typeface="Times New Roman" panose="02020603050405020304" pitchFamily="18" charset="0"/>
                <a:cs typeface="Times New Roman" panose="02020603050405020304" pitchFamily="18" charset="0"/>
              </a:rPr>
              <a:t> 20/21.</a:t>
            </a:r>
          </a:p>
        </p:txBody>
      </p:sp>
      <p:sp>
        <p:nvSpPr>
          <p:cNvPr id="13"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jeZBesedilom 8">
            <a:extLst>
              <a:ext uri="{FF2B5EF4-FFF2-40B4-BE49-F238E27FC236}">
                <a16:creationId xmlns:a16="http://schemas.microsoft.com/office/drawing/2014/main" id="{4E56D6D1-FC00-34D6-049B-4D454B3EA6F8}"/>
              </a:ext>
            </a:extLst>
          </p:cNvPr>
          <p:cNvSpPr txBox="1"/>
          <p:nvPr/>
        </p:nvSpPr>
        <p:spPr>
          <a:xfrm>
            <a:off x="2638973" y="322471"/>
            <a:ext cx="4566995"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kumimoji="0" lang="en-US"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t>
            </a:r>
            <a:r>
              <a:rPr kumimoji="0" lang="sl-SI" altLang="sl-SI"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redstavitve</a:t>
            </a: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bile kvalitetne in kar nekaj je bilo takih, ki so me vzpodbudile k nadaljnjem raziskovanju in učenju in prenašanju znanja na učence</a:t>
            </a:r>
            <a:r>
              <a:rPr lang="en-US" altLang="sl-SI" sz="2000" i="1" dirty="0">
                <a:solidFill>
                  <a:srgbClr val="000000"/>
                </a:solidFill>
                <a:latin typeface="Times New Roman" panose="02020603050405020304" pitchFamily="18" charset="0"/>
                <a:cs typeface="Times New Roman" panose="02020603050405020304" pitchFamily="18" charset="0"/>
              </a:rPr>
              <a:t>. </a:t>
            </a:r>
            <a:r>
              <a:rPr lang="en-US" altLang="sl-SI" sz="2000" i="1" dirty="0" err="1">
                <a:solidFill>
                  <a:srgbClr val="000000"/>
                </a:solidFill>
                <a:latin typeface="Times New Roman" panose="02020603050405020304" pitchFamily="18" charset="0"/>
                <a:cs typeface="Times New Roman" panose="02020603050405020304" pitchFamily="18" charset="0"/>
              </a:rPr>
              <a:t>Pri</a:t>
            </a:r>
            <a:r>
              <a:rPr lang="en-US" altLang="sl-SI" sz="2000" i="1" dirty="0">
                <a:solidFill>
                  <a:srgbClr val="000000"/>
                </a:solidFill>
                <a:latin typeface="Times New Roman" panose="02020603050405020304" pitchFamily="18" charset="0"/>
                <a:cs typeface="Times New Roman" panose="02020603050405020304" pitchFamily="18" charset="0"/>
              </a:rPr>
              <a:t> </a:t>
            </a:r>
            <a:r>
              <a:rPr lang="en-US" altLang="sl-SI" sz="2000" i="1" dirty="0" err="1">
                <a:solidFill>
                  <a:srgbClr val="000000"/>
                </a:solidFill>
                <a:latin typeface="Times New Roman" panose="02020603050405020304" pitchFamily="18" charset="0"/>
                <a:cs typeface="Times New Roman" panose="02020603050405020304" pitchFamily="18" charset="0"/>
              </a:rPr>
              <a:t>tem</a:t>
            </a:r>
            <a:r>
              <a:rPr lang="en-US" altLang="sl-SI" sz="2000" i="1" dirty="0">
                <a:solidFill>
                  <a:srgbClr val="000000"/>
                </a:solidFill>
                <a:latin typeface="Times New Roman" panose="02020603050405020304" pitchFamily="18" charset="0"/>
                <a:cs typeface="Times New Roman" panose="02020603050405020304" pitchFamily="18" charset="0"/>
              </a:rPr>
              <a:t> so </a:t>
            </a:r>
            <a:r>
              <a:rPr lang="en-US" altLang="sl-SI" sz="2000" i="1" dirty="0" err="1">
                <a:solidFill>
                  <a:srgbClr val="000000"/>
                </a:solidFill>
                <a:latin typeface="Times New Roman" panose="02020603050405020304" pitchFamily="18" charset="0"/>
                <a:cs typeface="Times New Roman" panose="02020603050405020304" pitchFamily="18" charset="0"/>
              </a:rPr>
              <a:t>nepogrešljivi</a:t>
            </a:r>
            <a:r>
              <a:rPr lang="en-US" altLang="sl-SI" sz="2000" i="1" dirty="0">
                <a:solidFill>
                  <a:srgbClr val="000000"/>
                </a:solidFill>
                <a:latin typeface="Times New Roman" panose="02020603050405020304" pitchFamily="18" charset="0"/>
                <a:cs typeface="Times New Roman" panose="02020603050405020304" pitchFamily="18" charset="0"/>
              </a:rPr>
              <a:t> </a:t>
            </a:r>
            <a:r>
              <a:rPr lang="en-US" altLang="sl-SI" sz="2000" i="1" dirty="0" err="1">
                <a:solidFill>
                  <a:srgbClr val="000000"/>
                </a:solidFill>
                <a:latin typeface="Times New Roman" panose="02020603050405020304" pitchFamily="18" charset="0"/>
                <a:cs typeface="Times New Roman" panose="02020603050405020304" pitchFamily="18" charset="0"/>
              </a:rPr>
              <a:t>posnetki</a:t>
            </a:r>
            <a:r>
              <a:rPr lang="en-US" altLang="sl-SI" sz="2000" i="1" dirty="0">
                <a:solidFill>
                  <a:srgbClr val="000000"/>
                </a:solidFill>
                <a:latin typeface="Times New Roman" panose="02020603050405020304" pitchFamily="18" charset="0"/>
                <a:cs typeface="Times New Roman" panose="02020603050405020304" pitchFamily="18" charset="0"/>
              </a:rPr>
              <a:t>. </a:t>
            </a:r>
            <a:endParaRPr lang="sl-SI" sz="2000" dirty="0"/>
          </a:p>
        </p:txBody>
      </p:sp>
      <p:sp>
        <p:nvSpPr>
          <p:cNvPr id="11" name="PoljeZBesedilom 10">
            <a:extLst>
              <a:ext uri="{FF2B5EF4-FFF2-40B4-BE49-F238E27FC236}">
                <a16:creationId xmlns:a16="http://schemas.microsoft.com/office/drawing/2014/main" id="{8E45E5F7-BACF-155F-5BAD-3614BE0869BA}"/>
              </a:ext>
            </a:extLst>
          </p:cNvPr>
          <p:cNvSpPr txBox="1"/>
          <p:nvPr/>
        </p:nvSpPr>
        <p:spPr>
          <a:xfrm>
            <a:off x="8587205" y="1079011"/>
            <a:ext cx="2524296" cy="2323713"/>
          </a:xfrm>
          <a:prstGeom prst="rect">
            <a:avLst/>
          </a:prstGeom>
          <a:noFill/>
          <a:ln>
            <a:solidFill>
              <a:srgbClr val="0070C0"/>
            </a:solidFill>
          </a:ln>
        </p:spPr>
        <p:txBody>
          <a:bodyPr wrap="square" rtlCol="0">
            <a:spAutoFit/>
          </a:bodyPr>
          <a:lstStyle/>
          <a:p>
            <a:pPr>
              <a:spcAft>
                <a:spcPts val="600"/>
              </a:spcAft>
            </a:pP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edini kvaliteten seminar, pri katerem se pridružiš temam s tvojega področja, za ostale pa si ogledaš posnetke</a:t>
            </a:r>
          </a:p>
          <a:p>
            <a:pPr>
              <a:spcAft>
                <a:spcPts val="600"/>
              </a:spcAft>
            </a:pPr>
            <a:endParaRPr lang="sl-SI" sz="2000" dirty="0"/>
          </a:p>
        </p:txBody>
      </p:sp>
      <p:sp>
        <p:nvSpPr>
          <p:cNvPr id="3" name="PoljeZBesedilom 2">
            <a:extLst>
              <a:ext uri="{FF2B5EF4-FFF2-40B4-BE49-F238E27FC236}">
                <a16:creationId xmlns:a16="http://schemas.microsoft.com/office/drawing/2014/main" id="{39811FDF-2B93-A547-E1A5-7B2633099F90}"/>
              </a:ext>
            </a:extLst>
          </p:cNvPr>
          <p:cNvSpPr txBox="1"/>
          <p:nvPr/>
        </p:nvSpPr>
        <p:spPr>
          <a:xfrm>
            <a:off x="8547178" y="4427555"/>
            <a:ext cx="2524296" cy="2246769"/>
          </a:xfrm>
          <a:prstGeom prst="rect">
            <a:avLst/>
          </a:prstGeom>
          <a:noFill/>
          <a:ln>
            <a:solidFill>
              <a:srgbClr val="0070C0"/>
            </a:solidFill>
          </a:ln>
        </p:spPr>
        <p:txBody>
          <a:bodyPr wrap="square" rtlCol="0">
            <a:spAutoFit/>
          </a:bodyPr>
          <a:lstStyle/>
          <a:p>
            <a:pPr>
              <a:spcAft>
                <a:spcPts val="600"/>
              </a:spcAft>
            </a:pP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sl-SI"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Odlično</a:t>
            </a:r>
            <a:r>
              <a:rPr kumimoji="0" lang="en-US"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 lahko sodelujemo z vprašanji in imamo možnost debate </a:t>
            </a:r>
            <a:r>
              <a:rPr kumimoji="0" lang="en-US"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a:t>
            </a: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 imamo možnost ogledov posnetkov preteklih </a:t>
            </a:r>
            <a:r>
              <a:rPr kumimoji="0" lang="sl-SI" altLang="sl-SI"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webinarjev</a:t>
            </a:r>
            <a:endParaRPr lang="sl-SI" sz="2000" dirty="0"/>
          </a:p>
        </p:txBody>
      </p:sp>
      <p:sp>
        <p:nvSpPr>
          <p:cNvPr id="4" name="PoljeZBesedilom 3">
            <a:extLst>
              <a:ext uri="{FF2B5EF4-FFF2-40B4-BE49-F238E27FC236}">
                <a16:creationId xmlns:a16="http://schemas.microsoft.com/office/drawing/2014/main" id="{ADF78105-43D5-F80B-4B28-DC7A4BA4C476}"/>
              </a:ext>
            </a:extLst>
          </p:cNvPr>
          <p:cNvSpPr txBox="1"/>
          <p:nvPr/>
        </p:nvSpPr>
        <p:spPr>
          <a:xfrm>
            <a:off x="5198934" y="2365869"/>
            <a:ext cx="2367391"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lang="sl-SI" sz="2000" b="0" i="1" dirty="0">
                <a:solidFill>
                  <a:srgbClr val="333333"/>
                </a:solidFill>
                <a:effectLst/>
                <a:latin typeface="Times New Roman" panose="02020603050405020304" pitchFamily="18" charset="0"/>
                <a:cs typeface="Times New Roman" panose="02020603050405020304" pitchFamily="18" charset="0"/>
              </a:rPr>
              <a:t>možnost ogleda posnetkov za nazaj, če si zaseden v dogovorjenem terminu</a:t>
            </a:r>
            <a:endParaRPr lang="sl-SI"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93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a:xfrm>
            <a:off x="1115568" y="548640"/>
            <a:ext cx="10168128" cy="1179576"/>
          </a:xfrm>
        </p:spPr>
        <p:txBody>
          <a:bodyPr>
            <a:normAutofit/>
          </a:bodyPr>
          <a:lstStyle/>
          <a:p>
            <a:r>
              <a:rPr lang="en-US" sz="4000" dirty="0"/>
              <a:t>GRADNJA SKUPNOSTI</a:t>
            </a:r>
            <a:endParaRPr lang="sl-SI" sz="4000" dirty="0"/>
          </a:p>
        </p:txBody>
      </p:sp>
      <p:sp>
        <p:nvSpPr>
          <p:cNvPr id="29" name="Rectangle 28">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PoljeZBesedilom 10">
            <a:extLst>
              <a:ext uri="{FF2B5EF4-FFF2-40B4-BE49-F238E27FC236}">
                <a16:creationId xmlns:a16="http://schemas.microsoft.com/office/drawing/2014/main" id="{8E45E5F7-BACF-155F-5BAD-3614BE0869BA}"/>
              </a:ext>
            </a:extLst>
          </p:cNvPr>
          <p:cNvSpPr txBox="1"/>
          <p:nvPr/>
        </p:nvSpPr>
        <p:spPr>
          <a:xfrm>
            <a:off x="566928" y="2346611"/>
            <a:ext cx="4133572" cy="3477875"/>
          </a:xfrm>
          <a:prstGeom prst="rect">
            <a:avLst/>
          </a:prstGeom>
          <a:noFill/>
          <a:ln>
            <a:solidFill>
              <a:srgbClr val="EE433A"/>
            </a:solidFill>
          </a:ln>
        </p:spPr>
        <p:txBody>
          <a:bodyPr wrap="square" rtlCol="0">
            <a:spAutoFit/>
          </a:bodyPr>
          <a:lstStyle/>
          <a:p>
            <a:pPr defTabSz="704088">
              <a:spcAft>
                <a:spcPts val="600"/>
              </a:spcAft>
            </a:pPr>
            <a:r>
              <a:rPr lang="sl-SI" sz="2000" i="1" kern="1200" dirty="0">
                <a:solidFill>
                  <a:srgbClr val="000000"/>
                </a:solidFill>
                <a:latin typeface="Times New Roman" panose="02020603050405020304" pitchFamily="18" charset="0"/>
                <a:ea typeface="+mn-ea"/>
                <a:cs typeface="Times New Roman" panose="02020603050405020304" pitchFamily="18" charset="0"/>
              </a:rPr>
              <a:t>ideja, da se srečujemo učitelji </a:t>
            </a:r>
            <a:r>
              <a:rPr lang="sl-SI" sz="2000" i="1" kern="1200" dirty="0" err="1">
                <a:solidFill>
                  <a:srgbClr val="000000"/>
                </a:solidFill>
                <a:latin typeface="Times New Roman" panose="02020603050405020304" pitchFamily="18" charset="0"/>
                <a:ea typeface="+mn-ea"/>
                <a:cs typeface="Times New Roman" panose="02020603050405020304" pitchFamily="18" charset="0"/>
              </a:rPr>
              <a:t>infm</a:t>
            </a:r>
            <a:r>
              <a:rPr lang="sl-SI" sz="2000" i="1" kern="1200" dirty="0">
                <a:solidFill>
                  <a:srgbClr val="000000"/>
                </a:solidFill>
                <a:latin typeface="Times New Roman" panose="02020603050405020304" pitchFamily="18" charset="0"/>
                <a:ea typeface="+mn-ea"/>
                <a:cs typeface="Times New Roman" panose="02020603050405020304" pitchFamily="18" charset="0"/>
              </a:rPr>
              <a:t> in drugih sorodnih predmetov, je izvrstna. ideja bi bila dobrodošla na vseh predmetnih področjih. tako bi se lažje prebijali skozi leta in z izmenjavo izkušenj in idej podprli drug drugega, kar se na teh srečanjih dela. prav vsak od kolegov, ki se je odločil deliti svoje izkušnje, je našel temo, kjer smo lahko vsi prisotni našli kaj za vnos v svoje delo.</a:t>
            </a:r>
            <a:endParaRPr lang="sl-SI" sz="3200" i="1" dirty="0">
              <a:solidFill>
                <a:srgbClr val="000000"/>
              </a:solidFill>
              <a:latin typeface="Times New Roman" panose="02020603050405020304" pitchFamily="18" charset="0"/>
              <a:cs typeface="Times New Roman" panose="02020603050405020304" pitchFamily="18" charset="0"/>
            </a:endParaRPr>
          </a:p>
        </p:txBody>
      </p:sp>
      <p:sp>
        <p:nvSpPr>
          <p:cNvPr id="4" name="PoljeZBesedilom 3">
            <a:extLst>
              <a:ext uri="{FF2B5EF4-FFF2-40B4-BE49-F238E27FC236}">
                <a16:creationId xmlns:a16="http://schemas.microsoft.com/office/drawing/2014/main" id="{3D83EA92-FDD5-75B4-C92B-1E4D95CAC4C6}"/>
              </a:ext>
            </a:extLst>
          </p:cNvPr>
          <p:cNvSpPr txBox="1"/>
          <p:nvPr/>
        </p:nvSpPr>
        <p:spPr>
          <a:xfrm>
            <a:off x="5605357" y="4749967"/>
            <a:ext cx="5015750" cy="1631216"/>
          </a:xfrm>
          <a:prstGeom prst="rect">
            <a:avLst/>
          </a:prstGeom>
          <a:ln>
            <a:solidFill>
              <a:srgbClr val="EE433A"/>
            </a:solidFill>
          </a:ln>
        </p:spPr>
        <p:style>
          <a:lnRef idx="2">
            <a:schemeClr val="accent5"/>
          </a:lnRef>
          <a:fillRef idx="1">
            <a:schemeClr val="lt1"/>
          </a:fillRef>
          <a:effectRef idx="0">
            <a:schemeClr val="accent5"/>
          </a:effectRef>
          <a:fontRef idx="minor">
            <a:schemeClr val="dk1"/>
          </a:fontRef>
        </p:style>
        <p:txBody>
          <a:bodyPr wrap="square">
            <a:spAutoFit/>
          </a:bodyPr>
          <a:lstStyle/>
          <a:p>
            <a:pPr defTabSz="704088">
              <a:spcAft>
                <a:spcPts val="600"/>
              </a:spcAft>
            </a:pPr>
            <a:r>
              <a:rPr lang="sl-SI" sz="2000" i="1" kern="1200" dirty="0">
                <a:solidFill>
                  <a:srgbClr val="333333"/>
                </a:solidFill>
                <a:latin typeface="Times New Roman" panose="02020603050405020304" pitchFamily="18" charset="0"/>
                <a:ea typeface="+mn-ea"/>
                <a:cs typeface="Times New Roman" panose="02020603050405020304" pitchFamily="18" charset="0"/>
              </a:rPr>
              <a:t>druženje z učitelji, ki si želijo nekaj več: se učijo, nadgrajujejo svoje znanje, iščejo ideje za boljši pouk... učitelji, ki se zavedajo, da moramo nadgrajevati znanje in se prilagajati novim generacijam učencem, novi družbi.</a:t>
            </a:r>
            <a:endParaRPr lang="sl-SI" sz="3200" i="1" dirty="0">
              <a:latin typeface="Times New Roman" panose="02020603050405020304" pitchFamily="18" charset="0"/>
              <a:cs typeface="Times New Roman" panose="02020603050405020304" pitchFamily="18" charset="0"/>
            </a:endParaRPr>
          </a:p>
        </p:txBody>
      </p:sp>
      <p:sp>
        <p:nvSpPr>
          <p:cNvPr id="5" name="PoljeZBesedilom 4">
            <a:extLst>
              <a:ext uri="{FF2B5EF4-FFF2-40B4-BE49-F238E27FC236}">
                <a16:creationId xmlns:a16="http://schemas.microsoft.com/office/drawing/2014/main" id="{6B0523B3-3BDE-9B02-95FD-E80CF86F95BA}"/>
              </a:ext>
            </a:extLst>
          </p:cNvPr>
          <p:cNvSpPr txBox="1"/>
          <p:nvPr/>
        </p:nvSpPr>
        <p:spPr>
          <a:xfrm>
            <a:off x="6594984" y="2321731"/>
            <a:ext cx="3036495" cy="1938992"/>
          </a:xfrm>
          <a:prstGeom prst="rect">
            <a:avLst/>
          </a:prstGeom>
          <a:ln>
            <a:solidFill>
              <a:srgbClr val="EE433A"/>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704088">
              <a:spcAft>
                <a:spcPts val="600"/>
              </a:spcAft>
            </a:pPr>
            <a:r>
              <a:rPr lang="en-US" sz="2000" i="1" kern="1200" dirty="0">
                <a:solidFill>
                  <a:srgbClr val="333333"/>
                </a:solidFill>
                <a:latin typeface="Times New Roman" panose="02020603050405020304" pitchFamily="18" charset="0"/>
                <a:ea typeface="+mn-ea"/>
                <a:cs typeface="Times New Roman" panose="02020603050405020304" pitchFamily="18" charset="0"/>
              </a:rPr>
              <a:t>D</a:t>
            </a:r>
            <a:r>
              <a:rPr lang="sl-SI" sz="2000" i="1" kern="1200" dirty="0">
                <a:solidFill>
                  <a:srgbClr val="333333"/>
                </a:solidFill>
                <a:latin typeface="Times New Roman" panose="02020603050405020304" pitchFamily="18" charset="0"/>
                <a:ea typeface="+mn-ea"/>
                <a:cs typeface="Times New Roman" panose="02020603050405020304" pitchFamily="18" charset="0"/>
              </a:rPr>
              <a:t>a učitelji na različnih koncih </a:t>
            </a:r>
            <a:r>
              <a:rPr lang="en-US" sz="2000" i="1" kern="1200" dirty="0">
                <a:solidFill>
                  <a:srgbClr val="333333"/>
                </a:solidFill>
                <a:latin typeface="Times New Roman" panose="02020603050405020304" pitchFamily="18" charset="0"/>
                <a:ea typeface="+mn-ea"/>
                <a:cs typeface="Times New Roman" panose="02020603050405020304" pitchFamily="18" charset="0"/>
              </a:rPr>
              <a:t>S</a:t>
            </a:r>
            <a:r>
              <a:rPr lang="sl-SI" sz="2000" i="1" kern="1200" dirty="0" err="1">
                <a:solidFill>
                  <a:srgbClr val="333333"/>
                </a:solidFill>
                <a:latin typeface="Times New Roman" panose="02020603050405020304" pitchFamily="18" charset="0"/>
                <a:ea typeface="+mn-ea"/>
                <a:cs typeface="Times New Roman" panose="02020603050405020304" pitchFamily="18" charset="0"/>
              </a:rPr>
              <a:t>lovenije</a:t>
            </a:r>
            <a:r>
              <a:rPr lang="sl-SI" sz="2000" i="1" kern="1200" dirty="0">
                <a:solidFill>
                  <a:srgbClr val="333333"/>
                </a:solidFill>
                <a:latin typeface="Times New Roman" panose="02020603050405020304" pitchFamily="18" charset="0"/>
                <a:ea typeface="+mn-ea"/>
                <a:cs typeface="Times New Roman" panose="02020603050405020304" pitchFamily="18" charset="0"/>
              </a:rPr>
              <a:t> razmišljamo in delamo na zelo podoben način. tudi to, da se trudimo in iščemo rešitve (tudi) na seminarjih.</a:t>
            </a:r>
            <a:endParaRPr lang="sl-SI"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76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82D3318-D6ED-ED8E-FEDD-F9A5B05E7B19}"/>
              </a:ext>
            </a:extLst>
          </p:cNvPr>
          <p:cNvSpPr>
            <a:spLocks noGrp="1"/>
          </p:cNvSpPr>
          <p:nvPr>
            <p:ph type="title"/>
          </p:nvPr>
        </p:nvSpPr>
        <p:spPr>
          <a:xfrm>
            <a:off x="841248" y="548640"/>
            <a:ext cx="3600860" cy="5431536"/>
          </a:xfrm>
        </p:spPr>
        <p:txBody>
          <a:bodyPr>
            <a:normAutofit/>
          </a:bodyPr>
          <a:lstStyle/>
          <a:p>
            <a:r>
              <a:rPr lang="en-US" sz="5400" dirty="0" err="1"/>
              <a:t>Želje</a:t>
            </a:r>
            <a:r>
              <a:rPr lang="en-US" sz="5400" dirty="0"/>
              <a:t> za </a:t>
            </a:r>
            <a:r>
              <a:rPr lang="en-US" sz="5400" dirty="0" err="1"/>
              <a:t>prihodnje</a:t>
            </a:r>
            <a:br>
              <a:rPr lang="en-US" sz="5400" dirty="0"/>
            </a:br>
            <a:br>
              <a:rPr lang="en-US" sz="5400" dirty="0"/>
            </a:br>
            <a:r>
              <a:rPr lang="en-US" sz="5400" dirty="0"/>
              <a:t>            </a:t>
            </a:r>
            <a:r>
              <a:rPr lang="en-US" sz="3200" dirty="0" err="1"/>
              <a:t>Predlagane</a:t>
            </a:r>
            <a:r>
              <a:rPr lang="en-US" sz="3200" dirty="0"/>
              <a:t> </a:t>
            </a:r>
            <a:r>
              <a:rPr lang="en-US" sz="3200" dirty="0" err="1"/>
              <a:t>teme</a:t>
            </a:r>
            <a:r>
              <a:rPr lang="en-US" sz="3200" dirty="0"/>
              <a:t> s strain </a:t>
            </a:r>
            <a:r>
              <a:rPr lang="en-US" sz="3200" dirty="0" err="1"/>
              <a:t>udeležencev</a:t>
            </a:r>
            <a:br>
              <a:rPr lang="en-US" sz="3200" dirty="0"/>
            </a:br>
            <a:endParaRPr lang="sl-SI" sz="5400" dirty="0"/>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značba mesta vsebine 2">
            <a:extLst>
              <a:ext uri="{FF2B5EF4-FFF2-40B4-BE49-F238E27FC236}">
                <a16:creationId xmlns:a16="http://schemas.microsoft.com/office/drawing/2014/main" id="{B45C54CA-6714-DAA3-0E50-7AC91CE042EC}"/>
              </a:ext>
            </a:extLst>
          </p:cNvPr>
          <p:cNvSpPr>
            <a:spLocks noGrp="1"/>
          </p:cNvSpPr>
          <p:nvPr>
            <p:ph idx="1"/>
          </p:nvPr>
        </p:nvSpPr>
        <p:spPr>
          <a:xfrm>
            <a:off x="5126418" y="0"/>
            <a:ext cx="6836762" cy="6655323"/>
          </a:xfrm>
        </p:spPr>
        <p:txBody>
          <a:bodyPr anchor="ctr">
            <a:normAutofit/>
          </a:bodyPr>
          <a:lstStyle/>
          <a:p>
            <a:pPr marL="457200" lvl="1" indent="0">
              <a:buNone/>
            </a:pPr>
            <a:endParaRPr lang="en-US" sz="1800" b="1" i="0" dirty="0">
              <a:effectLst/>
            </a:endParaRPr>
          </a:p>
          <a:p>
            <a:pPr lvl="1"/>
            <a:r>
              <a:rPr lang="en-US" sz="1800" b="1" i="0" dirty="0" err="1">
                <a:effectLst/>
              </a:rPr>
              <a:t>Priprave</a:t>
            </a:r>
            <a:r>
              <a:rPr lang="en-US" sz="1800" b="1" i="0" dirty="0">
                <a:effectLst/>
              </a:rPr>
              <a:t> </a:t>
            </a:r>
            <a:r>
              <a:rPr lang="en-US" sz="1800" b="1" i="0" dirty="0" err="1">
                <a:effectLst/>
              </a:rPr>
              <a:t>na</a:t>
            </a:r>
            <a:r>
              <a:rPr lang="en-US" sz="1800" b="1" i="0" dirty="0">
                <a:effectLst/>
              </a:rPr>
              <a:t> </a:t>
            </a:r>
            <a:r>
              <a:rPr lang="en-US" sz="1800" b="1" i="0" dirty="0" err="1">
                <a:effectLst/>
              </a:rPr>
              <a:t>računalniška</a:t>
            </a:r>
            <a:r>
              <a:rPr lang="en-US" sz="1800" b="1" i="0" dirty="0">
                <a:effectLst/>
              </a:rPr>
              <a:t> </a:t>
            </a:r>
            <a:r>
              <a:rPr lang="en-US" sz="1800" b="1" i="0" dirty="0" err="1">
                <a:effectLst/>
              </a:rPr>
              <a:t>tekmovanja</a:t>
            </a:r>
            <a:endParaRPr lang="en-US" sz="1800" b="1" i="0" dirty="0">
              <a:effectLst/>
            </a:endParaRPr>
          </a:p>
          <a:p>
            <a:pPr lvl="1"/>
            <a:r>
              <a:rPr lang="sl-SI" sz="1800" b="0" i="0" dirty="0">
                <a:effectLst/>
              </a:rPr>
              <a:t>vrednotenje in ocenjevanje izbirnih računalniških predmetov - izkušnje</a:t>
            </a:r>
            <a:endParaRPr lang="en-US" sz="1800" dirty="0"/>
          </a:p>
          <a:p>
            <a:pPr lvl="1"/>
            <a:r>
              <a:rPr lang="sl-SI" sz="1800" b="0" i="0" dirty="0">
                <a:effectLst/>
              </a:rPr>
              <a:t>vključiti tudi teme kot so npr. infrastruktura omrežja, varnost omrežja, varnost podatkov,...,</a:t>
            </a:r>
            <a:endParaRPr lang="en-US" sz="1800" i="0" dirty="0">
              <a:effectLst/>
            </a:endParaRPr>
          </a:p>
          <a:p>
            <a:pPr lvl="1"/>
            <a:r>
              <a:rPr lang="sl-SI" sz="1800" i="0" dirty="0">
                <a:effectLst/>
              </a:rPr>
              <a:t>vzpon programov umetne inteligence za vsakdanjo rabo</a:t>
            </a:r>
            <a:endParaRPr lang="en-US" sz="1800" dirty="0"/>
          </a:p>
          <a:p>
            <a:pPr lvl="1"/>
            <a:r>
              <a:rPr lang="sl-SI" sz="1800" b="1" i="0" dirty="0">
                <a:effectLst/>
              </a:rPr>
              <a:t>predstavitev tega kar delajo učenci</a:t>
            </a:r>
            <a:endParaRPr lang="en-US" sz="1800" b="1" i="0" dirty="0">
              <a:effectLst/>
            </a:endParaRPr>
          </a:p>
          <a:p>
            <a:pPr lvl="1"/>
            <a:r>
              <a:rPr lang="sl-SI" sz="1800" b="0" i="0" dirty="0">
                <a:effectLst/>
              </a:rPr>
              <a:t>o izdelavi mobilnih aplikacijah in uporabi le teh za skupnost v kateri učenci živijo,</a:t>
            </a:r>
            <a:endParaRPr lang="en-US" sz="1800" b="0" i="0" dirty="0">
              <a:effectLst/>
            </a:endParaRPr>
          </a:p>
          <a:p>
            <a:pPr lvl="1"/>
            <a:r>
              <a:rPr lang="sl-SI" sz="1800" b="0" i="0" dirty="0">
                <a:effectLst/>
              </a:rPr>
              <a:t>kako vpeljati osnove </a:t>
            </a:r>
            <a:r>
              <a:rPr lang="sl-SI" sz="1800" b="0" i="0" dirty="0" err="1">
                <a:effectLst/>
              </a:rPr>
              <a:t>worda</a:t>
            </a:r>
            <a:r>
              <a:rPr lang="sl-SI" sz="1800" b="0" i="0" dirty="0">
                <a:effectLst/>
              </a:rPr>
              <a:t>, </a:t>
            </a:r>
            <a:r>
              <a:rPr lang="sl-SI" sz="1800" b="0" i="0" dirty="0" err="1">
                <a:effectLst/>
              </a:rPr>
              <a:t>ppt</a:t>
            </a:r>
            <a:r>
              <a:rPr lang="sl-SI" sz="1800" b="0" i="0" dirty="0">
                <a:effectLst/>
              </a:rPr>
              <a:t>,</a:t>
            </a:r>
            <a:r>
              <a:rPr lang="en-GB" sz="1800" b="0" i="0" dirty="0">
                <a:effectLst/>
              </a:rPr>
              <a:t> </a:t>
            </a:r>
            <a:r>
              <a:rPr lang="sl-SI" sz="1800" b="0" i="0" dirty="0" err="1">
                <a:effectLst/>
              </a:rPr>
              <a:t>excella</a:t>
            </a:r>
            <a:r>
              <a:rPr lang="sl-SI" sz="1800" b="0" i="0" dirty="0">
                <a:effectLst/>
              </a:rPr>
              <a:t> </a:t>
            </a:r>
            <a:r>
              <a:rPr lang="sl-SI" sz="1800" b="0" i="0" dirty="0" err="1">
                <a:effectLst/>
              </a:rPr>
              <a:t>ipd</a:t>
            </a:r>
            <a:r>
              <a:rPr lang="sl-SI" sz="1800" b="0" i="0" dirty="0">
                <a:effectLst/>
              </a:rPr>
              <a:t> v 2.vio</a:t>
            </a:r>
            <a:endParaRPr lang="en-US" sz="1800" b="0" i="0" dirty="0">
              <a:effectLst/>
            </a:endParaRPr>
          </a:p>
          <a:p>
            <a:pPr lvl="1"/>
            <a:r>
              <a:rPr lang="sl-SI" sz="1800" b="0" i="0" dirty="0">
                <a:effectLst/>
              </a:rPr>
              <a:t>kako poučevati/ko</a:t>
            </a:r>
            <a:r>
              <a:rPr lang="en-US" sz="1800" b="0" i="0" dirty="0">
                <a:effectLst/>
              </a:rPr>
              <a:t>o</a:t>
            </a:r>
            <a:r>
              <a:rPr lang="sl-SI" sz="1800" b="0" i="0" dirty="0" err="1">
                <a:effectLst/>
              </a:rPr>
              <a:t>rdinirati</a:t>
            </a:r>
            <a:r>
              <a:rPr lang="sl-SI" sz="1800" b="0" i="0" dirty="0">
                <a:effectLst/>
              </a:rPr>
              <a:t> pouk v prihodnosti</a:t>
            </a:r>
            <a:endParaRPr lang="en-US" sz="1800" dirty="0"/>
          </a:p>
          <a:p>
            <a:pPr lvl="1"/>
            <a:r>
              <a:rPr lang="pl-PL" sz="1800" b="0" i="0" dirty="0">
                <a:effectLst/>
              </a:rPr>
              <a:t>čim več idej, ki so uporabne za sam pouk</a:t>
            </a:r>
            <a:endParaRPr lang="en-US" sz="1800" b="0" i="0" dirty="0">
              <a:effectLst/>
            </a:endParaRPr>
          </a:p>
          <a:p>
            <a:pPr lvl="1"/>
            <a:r>
              <a:rPr lang="sl-SI" sz="1800" b="1" i="0" dirty="0">
                <a:effectLst/>
              </a:rPr>
              <a:t>Kako poučujem temo X - izkušnje iz prakse</a:t>
            </a:r>
          </a:p>
          <a:p>
            <a:pPr lvl="1"/>
            <a:r>
              <a:rPr lang="sl-SI" sz="1800" b="0" i="0" dirty="0">
                <a:effectLst/>
              </a:rPr>
              <a:t>Programiranje z delčki in prehod v </a:t>
            </a:r>
            <a:r>
              <a:rPr lang="sl-SI" sz="1800" b="0" i="0" dirty="0" err="1">
                <a:effectLst/>
              </a:rPr>
              <a:t>Python</a:t>
            </a:r>
            <a:endParaRPr lang="sl-SI" sz="1800" b="0" i="0" dirty="0">
              <a:effectLst/>
            </a:endParaRPr>
          </a:p>
          <a:p>
            <a:pPr lvl="1"/>
            <a:r>
              <a:rPr lang="sl-SI" sz="1800" b="0" i="0" dirty="0">
                <a:effectLst/>
              </a:rPr>
              <a:t>Ne vem, kako učiti tole ... izmenjava namigov, idej ...</a:t>
            </a:r>
          </a:p>
          <a:p>
            <a:pPr lvl="1"/>
            <a:r>
              <a:rPr lang="sl-SI" sz="1800" b="0" i="0" dirty="0">
                <a:effectLst/>
              </a:rPr>
              <a:t>Didaktični prijemi pri poučevanju programiranja</a:t>
            </a:r>
            <a:endParaRPr lang="en-US" sz="1800" b="0" i="0" dirty="0">
              <a:effectLst/>
            </a:endParaRPr>
          </a:p>
          <a:p>
            <a:pPr lvl="1"/>
            <a:r>
              <a:rPr lang="sl-SI" sz="1800" dirty="0"/>
              <a:t>Zanimive podatkovne strukture</a:t>
            </a:r>
          </a:p>
          <a:p>
            <a:pPr lvl="1"/>
            <a:r>
              <a:rPr lang="sl-SI" sz="1800" b="1" i="0" dirty="0">
                <a:effectLst/>
              </a:rPr>
              <a:t>Novosti na področju didaktike poučevanja računalništva</a:t>
            </a:r>
          </a:p>
          <a:p>
            <a:pPr lvl="1"/>
            <a:r>
              <a:rPr lang="sl-SI" sz="1800" b="0" i="0" dirty="0">
                <a:effectLst/>
              </a:rPr>
              <a:t>Sobe pobegov kot motivacijsko sredstvo tako pri ponavljanju kot spoznavanju nove snovi</a:t>
            </a:r>
            <a:endParaRPr lang="en-US" sz="1800" b="0" i="0" dirty="0">
              <a:effectLst/>
            </a:endParaRPr>
          </a:p>
          <a:p>
            <a:pPr lvl="1"/>
            <a:r>
              <a:rPr lang="en-US" sz="1800" dirty="0"/>
              <a:t>…</a:t>
            </a:r>
            <a:endParaRPr lang="sl-SI" sz="1800" b="0" i="0" dirty="0">
              <a:effectLst/>
            </a:endParaRPr>
          </a:p>
          <a:p>
            <a:pPr marL="457200" lvl="1" indent="0">
              <a:buNone/>
            </a:pPr>
            <a:endParaRPr lang="en-US" sz="1800" dirty="0"/>
          </a:p>
        </p:txBody>
      </p:sp>
    </p:spTree>
    <p:extLst>
      <p:ext uri="{BB962C8B-B14F-4D97-AF65-F5344CB8AC3E}">
        <p14:creationId xmlns:p14="http://schemas.microsoft.com/office/powerpoint/2010/main" val="163755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slov 1">
            <a:extLst>
              <a:ext uri="{FF2B5EF4-FFF2-40B4-BE49-F238E27FC236}">
                <a16:creationId xmlns:a16="http://schemas.microsoft.com/office/drawing/2014/main" id="{482D3318-D6ED-ED8E-FEDD-F9A5B05E7B19}"/>
              </a:ext>
            </a:extLst>
          </p:cNvPr>
          <p:cNvSpPr>
            <a:spLocks noGrp="1"/>
          </p:cNvSpPr>
          <p:nvPr>
            <p:ph type="title"/>
          </p:nvPr>
        </p:nvSpPr>
        <p:spPr>
          <a:xfrm>
            <a:off x="640080" y="1243013"/>
            <a:ext cx="3855720" cy="4371974"/>
          </a:xfrm>
        </p:spPr>
        <p:txBody>
          <a:bodyPr>
            <a:normAutofit/>
          </a:bodyPr>
          <a:lstStyle/>
          <a:p>
            <a:r>
              <a:rPr lang="en-US" sz="3600" dirty="0" err="1">
                <a:solidFill>
                  <a:schemeClr val="tx2"/>
                </a:solidFill>
              </a:rPr>
              <a:t>Želje</a:t>
            </a:r>
            <a:r>
              <a:rPr lang="en-US" sz="3600" dirty="0">
                <a:solidFill>
                  <a:schemeClr val="tx2"/>
                </a:solidFill>
              </a:rPr>
              <a:t> za </a:t>
            </a:r>
            <a:r>
              <a:rPr lang="en-US" sz="3600" dirty="0" err="1">
                <a:solidFill>
                  <a:schemeClr val="tx2"/>
                </a:solidFill>
              </a:rPr>
              <a:t>prihodnje</a:t>
            </a:r>
            <a:br>
              <a:rPr lang="en-US" sz="3600" dirty="0">
                <a:solidFill>
                  <a:schemeClr val="tx2"/>
                </a:solidFill>
              </a:rPr>
            </a:br>
            <a:br>
              <a:rPr lang="en-US" sz="3600" dirty="0">
                <a:solidFill>
                  <a:schemeClr val="tx2"/>
                </a:solidFill>
              </a:rPr>
            </a:br>
            <a:r>
              <a:rPr lang="en-US" sz="3600" dirty="0">
                <a:solidFill>
                  <a:schemeClr val="tx2"/>
                </a:solidFill>
              </a:rPr>
              <a:t>            </a:t>
            </a:r>
            <a:r>
              <a:rPr lang="en-US" sz="2400" dirty="0" err="1">
                <a:solidFill>
                  <a:schemeClr val="tx2"/>
                </a:solidFill>
              </a:rPr>
              <a:t>Organizatorji</a:t>
            </a:r>
            <a:br>
              <a:rPr lang="en-US" sz="3600" dirty="0">
                <a:solidFill>
                  <a:schemeClr val="tx2"/>
                </a:solidFill>
              </a:rPr>
            </a:br>
            <a:endParaRPr lang="sl-SI" sz="3600" dirty="0">
              <a:solidFill>
                <a:schemeClr val="tx2"/>
              </a:solidFill>
            </a:endParaRPr>
          </a:p>
        </p:txBody>
      </p:sp>
      <p:sp>
        <p:nvSpPr>
          <p:cNvPr id="3" name="Označba mesta vsebine 2">
            <a:extLst>
              <a:ext uri="{FF2B5EF4-FFF2-40B4-BE49-F238E27FC236}">
                <a16:creationId xmlns:a16="http://schemas.microsoft.com/office/drawing/2014/main" id="{B45C54CA-6714-DAA3-0E50-7AC91CE042EC}"/>
              </a:ext>
            </a:extLst>
          </p:cNvPr>
          <p:cNvSpPr>
            <a:spLocks noGrp="1"/>
          </p:cNvSpPr>
          <p:nvPr>
            <p:ph idx="1"/>
          </p:nvPr>
        </p:nvSpPr>
        <p:spPr>
          <a:xfrm>
            <a:off x="5502896" y="235671"/>
            <a:ext cx="6308889" cy="3391430"/>
          </a:xfrm>
        </p:spPr>
        <p:txBody>
          <a:bodyPr anchor="ctr">
            <a:normAutofit/>
          </a:bodyPr>
          <a:lstStyle/>
          <a:p>
            <a:pPr lvl="1"/>
            <a:r>
              <a:rPr lang="en-US" b="1" dirty="0" err="1">
                <a:solidFill>
                  <a:schemeClr val="tx2"/>
                </a:solidFill>
              </a:rPr>
              <a:t>Čim</a:t>
            </a:r>
            <a:r>
              <a:rPr lang="en-US" b="1" dirty="0">
                <a:solidFill>
                  <a:schemeClr val="tx2"/>
                </a:solidFill>
              </a:rPr>
              <a:t> </a:t>
            </a:r>
            <a:r>
              <a:rPr lang="en-US" b="1" dirty="0" err="1">
                <a:solidFill>
                  <a:schemeClr val="tx2"/>
                </a:solidFill>
              </a:rPr>
              <a:t>večje</a:t>
            </a:r>
            <a:r>
              <a:rPr lang="en-US" b="1" dirty="0">
                <a:solidFill>
                  <a:schemeClr val="tx2"/>
                </a:solidFill>
              </a:rPr>
              <a:t> </a:t>
            </a:r>
            <a:r>
              <a:rPr lang="en-US" b="1" dirty="0" err="1">
                <a:solidFill>
                  <a:schemeClr val="tx2"/>
                </a:solidFill>
              </a:rPr>
              <a:t>število</a:t>
            </a:r>
            <a:r>
              <a:rPr lang="en-US" b="1" dirty="0">
                <a:solidFill>
                  <a:schemeClr val="tx2"/>
                </a:solidFill>
              </a:rPr>
              <a:t> </a:t>
            </a:r>
            <a:r>
              <a:rPr lang="en-US" b="1" dirty="0" err="1">
                <a:solidFill>
                  <a:schemeClr val="tx2"/>
                </a:solidFill>
              </a:rPr>
              <a:t>udeležencev</a:t>
            </a:r>
            <a:r>
              <a:rPr lang="en-US" b="1" dirty="0">
                <a:solidFill>
                  <a:schemeClr val="tx2"/>
                </a:solidFill>
              </a:rPr>
              <a:t>  </a:t>
            </a:r>
          </a:p>
          <a:p>
            <a:pPr lvl="1"/>
            <a:r>
              <a:rPr lang="en-US" dirty="0" err="1">
                <a:solidFill>
                  <a:schemeClr val="tx2"/>
                </a:solidFill>
              </a:rPr>
              <a:t>Raznolikost</a:t>
            </a:r>
            <a:r>
              <a:rPr lang="en-US" dirty="0">
                <a:solidFill>
                  <a:schemeClr val="tx2"/>
                </a:solidFill>
              </a:rPr>
              <a:t> </a:t>
            </a:r>
            <a:r>
              <a:rPr lang="en-US" dirty="0" err="1">
                <a:solidFill>
                  <a:schemeClr val="tx2"/>
                </a:solidFill>
              </a:rPr>
              <a:t>tem</a:t>
            </a:r>
            <a:endParaRPr lang="en-US" dirty="0">
              <a:solidFill>
                <a:schemeClr val="tx2"/>
              </a:solidFill>
            </a:endParaRPr>
          </a:p>
          <a:p>
            <a:pPr lvl="1"/>
            <a:r>
              <a:rPr lang="en-US" dirty="0" err="1">
                <a:solidFill>
                  <a:schemeClr val="tx2"/>
                </a:solidFill>
              </a:rPr>
              <a:t>Čim</a:t>
            </a:r>
            <a:r>
              <a:rPr lang="en-US" dirty="0">
                <a:solidFill>
                  <a:schemeClr val="tx2"/>
                </a:solidFill>
              </a:rPr>
              <a:t> </a:t>
            </a:r>
            <a:r>
              <a:rPr lang="en-US" dirty="0" err="1">
                <a:solidFill>
                  <a:schemeClr val="tx2"/>
                </a:solidFill>
              </a:rPr>
              <a:t>večja</a:t>
            </a:r>
            <a:r>
              <a:rPr lang="en-US" dirty="0">
                <a:solidFill>
                  <a:schemeClr val="tx2"/>
                </a:solidFill>
              </a:rPr>
              <a:t> </a:t>
            </a:r>
            <a:r>
              <a:rPr lang="en-US" dirty="0" err="1">
                <a:solidFill>
                  <a:schemeClr val="tx2"/>
                </a:solidFill>
              </a:rPr>
              <a:t>pripravljenost</a:t>
            </a:r>
            <a:r>
              <a:rPr lang="en-US" dirty="0">
                <a:solidFill>
                  <a:schemeClr val="tx2"/>
                </a:solidFill>
              </a:rPr>
              <a:t> </a:t>
            </a:r>
            <a:r>
              <a:rPr lang="en-US" dirty="0" err="1">
                <a:solidFill>
                  <a:schemeClr val="tx2"/>
                </a:solidFill>
              </a:rPr>
              <a:t>udeležencev</a:t>
            </a:r>
            <a:r>
              <a:rPr lang="en-US" dirty="0">
                <a:solidFill>
                  <a:schemeClr val="tx2"/>
                </a:solidFill>
              </a:rPr>
              <a:t> </a:t>
            </a:r>
            <a:r>
              <a:rPr lang="en-US" dirty="0" err="1">
                <a:solidFill>
                  <a:schemeClr val="tx2"/>
                </a:solidFill>
              </a:rPr>
              <a:t>prikazati</a:t>
            </a:r>
            <a:r>
              <a:rPr lang="en-US" dirty="0">
                <a:solidFill>
                  <a:schemeClr val="tx2"/>
                </a:solidFill>
              </a:rPr>
              <a:t> </a:t>
            </a:r>
            <a:r>
              <a:rPr lang="en-US" dirty="0" err="1">
                <a:solidFill>
                  <a:schemeClr val="tx2"/>
                </a:solidFill>
              </a:rPr>
              <a:t>svoje</a:t>
            </a:r>
            <a:r>
              <a:rPr lang="en-US" dirty="0">
                <a:solidFill>
                  <a:schemeClr val="tx2"/>
                </a:solidFill>
              </a:rPr>
              <a:t>  </a:t>
            </a:r>
            <a:r>
              <a:rPr lang="en-US" dirty="0" err="1">
                <a:solidFill>
                  <a:schemeClr val="tx2"/>
                </a:solidFill>
              </a:rPr>
              <a:t>teme</a:t>
            </a:r>
            <a:r>
              <a:rPr lang="en-US" dirty="0">
                <a:solidFill>
                  <a:schemeClr val="tx2"/>
                </a:solidFill>
              </a:rPr>
              <a:t> </a:t>
            </a:r>
          </a:p>
          <a:p>
            <a:pPr lvl="1"/>
            <a:r>
              <a:rPr lang="en-US" b="1" dirty="0" err="1">
                <a:solidFill>
                  <a:schemeClr val="tx2"/>
                </a:solidFill>
              </a:rPr>
              <a:t>Teme</a:t>
            </a:r>
            <a:r>
              <a:rPr lang="en-US" b="1" dirty="0">
                <a:solidFill>
                  <a:schemeClr val="tx2"/>
                </a:solidFill>
              </a:rPr>
              <a:t> v </a:t>
            </a:r>
            <a:r>
              <a:rPr lang="en-US" b="1" dirty="0" err="1">
                <a:solidFill>
                  <a:schemeClr val="tx2"/>
                </a:solidFill>
              </a:rPr>
              <a:t>stilu</a:t>
            </a:r>
            <a:r>
              <a:rPr lang="en-US" b="1" dirty="0">
                <a:solidFill>
                  <a:schemeClr val="tx2"/>
                </a:solidFill>
              </a:rPr>
              <a:t> "dobra </a:t>
            </a:r>
            <a:r>
              <a:rPr lang="en-US" b="1" dirty="0" err="1">
                <a:solidFill>
                  <a:schemeClr val="tx2"/>
                </a:solidFill>
              </a:rPr>
              <a:t>ideja</a:t>
            </a:r>
            <a:r>
              <a:rPr lang="en-US" b="1" dirty="0">
                <a:solidFill>
                  <a:schemeClr val="tx2"/>
                </a:solidFill>
              </a:rPr>
              <a:t>, a v </a:t>
            </a:r>
            <a:r>
              <a:rPr lang="en-US" b="1" dirty="0" err="1">
                <a:solidFill>
                  <a:schemeClr val="tx2"/>
                </a:solidFill>
              </a:rPr>
              <a:t>razredu</a:t>
            </a:r>
            <a:r>
              <a:rPr lang="en-US" b="1" dirty="0">
                <a:solidFill>
                  <a:schemeClr val="tx2"/>
                </a:solidFill>
              </a:rPr>
              <a:t> …"</a:t>
            </a:r>
          </a:p>
          <a:p>
            <a:pPr lvl="1"/>
            <a:r>
              <a:rPr lang="en-US" dirty="0" err="1">
                <a:solidFill>
                  <a:schemeClr val="tx2"/>
                </a:solidFill>
              </a:rPr>
              <a:t>Aktivnost</a:t>
            </a:r>
            <a:r>
              <a:rPr lang="en-US" dirty="0">
                <a:solidFill>
                  <a:schemeClr val="tx2"/>
                </a:solidFill>
              </a:rPr>
              <a:t> </a:t>
            </a:r>
            <a:r>
              <a:rPr lang="en-US" dirty="0" err="1">
                <a:solidFill>
                  <a:schemeClr val="tx2"/>
                </a:solidFill>
              </a:rPr>
              <a:t>večine</a:t>
            </a:r>
            <a:r>
              <a:rPr lang="en-US" dirty="0">
                <a:solidFill>
                  <a:schemeClr val="tx2"/>
                </a:solidFill>
              </a:rPr>
              <a:t> </a:t>
            </a:r>
            <a:r>
              <a:rPr lang="en-US" dirty="0" err="1">
                <a:solidFill>
                  <a:schemeClr val="tx2"/>
                </a:solidFill>
              </a:rPr>
              <a:t>pri</a:t>
            </a:r>
            <a:r>
              <a:rPr lang="en-US" dirty="0">
                <a:solidFill>
                  <a:schemeClr val="tx2"/>
                </a:solidFill>
              </a:rPr>
              <a:t> </a:t>
            </a:r>
            <a:r>
              <a:rPr lang="en-US" dirty="0" err="1">
                <a:solidFill>
                  <a:schemeClr val="tx2"/>
                </a:solidFill>
              </a:rPr>
              <a:t>pogovoru</a:t>
            </a:r>
            <a:r>
              <a:rPr lang="en-US" dirty="0">
                <a:solidFill>
                  <a:schemeClr val="tx2"/>
                </a:solidFill>
              </a:rPr>
              <a:t> po </a:t>
            </a:r>
            <a:r>
              <a:rPr lang="en-US" dirty="0" err="1">
                <a:solidFill>
                  <a:schemeClr val="tx2"/>
                </a:solidFill>
              </a:rPr>
              <a:t>predstavitvah</a:t>
            </a:r>
            <a:endParaRPr lang="en-US" dirty="0">
              <a:solidFill>
                <a:schemeClr val="tx2"/>
              </a:solidFill>
            </a:endParaRPr>
          </a:p>
          <a:p>
            <a:pPr lvl="1"/>
            <a:endParaRPr lang="en-US" dirty="0">
              <a:solidFill>
                <a:schemeClr val="tx2"/>
              </a:solidFill>
            </a:endParaRPr>
          </a:p>
        </p:txBody>
      </p:sp>
      <p:sp>
        <p:nvSpPr>
          <p:cNvPr id="6" name="PoljeZBesedilom 5">
            <a:extLst>
              <a:ext uri="{FF2B5EF4-FFF2-40B4-BE49-F238E27FC236}">
                <a16:creationId xmlns:a16="http://schemas.microsoft.com/office/drawing/2014/main" id="{80C52D5C-52F4-E36E-4E99-E7D0AC06D6CA}"/>
              </a:ext>
            </a:extLst>
          </p:cNvPr>
          <p:cNvSpPr txBox="1"/>
          <p:nvPr/>
        </p:nvSpPr>
        <p:spPr>
          <a:xfrm>
            <a:off x="6160453" y="4419729"/>
            <a:ext cx="5391467" cy="1754326"/>
          </a:xfrm>
          <a:prstGeom prst="rect">
            <a:avLst/>
          </a:prstGeom>
          <a:solidFill>
            <a:srgbClr val="EE433A"/>
          </a:solidFill>
          <a:effectLst>
            <a:glow rad="228600">
              <a:srgbClr val="FF0000">
                <a:alpha val="40000"/>
              </a:srgbClr>
            </a:glow>
          </a:effectLst>
        </p:spPr>
        <p:txBody>
          <a:bodyPr wrap="square" rtlCol="0">
            <a:spAutoFit/>
          </a:bodyPr>
          <a:lstStyle/>
          <a:p>
            <a:r>
              <a:rPr lang="sl-SI" sz="3600" b="1" dirty="0"/>
              <a:t>Sreda zvečer je čas za témo </a:t>
            </a:r>
            <a:br>
              <a:rPr lang="en-US" sz="3600" b="1" dirty="0"/>
            </a:br>
            <a:r>
              <a:rPr lang="sl-SI" sz="3600" b="1" u="sng" dirty="0"/>
              <a:t>Iz prakse v prakso</a:t>
            </a:r>
            <a:r>
              <a:rPr lang="en-US" sz="1200" dirty="0">
                <a:solidFill>
                  <a:schemeClr val="tx2"/>
                </a:solidFill>
              </a:rPr>
              <a:t> </a:t>
            </a:r>
            <a:endParaRPr lang="sl-SI" sz="1200" dirty="0">
              <a:solidFill>
                <a:schemeClr val="tx2"/>
              </a:solidFill>
            </a:endParaRPr>
          </a:p>
          <a:p>
            <a:endParaRPr lang="sl-SI" sz="3600" dirty="0"/>
          </a:p>
        </p:txBody>
      </p:sp>
    </p:spTree>
    <p:extLst>
      <p:ext uri="{BB962C8B-B14F-4D97-AF65-F5344CB8AC3E}">
        <p14:creationId xmlns:p14="http://schemas.microsoft.com/office/powerpoint/2010/main" val="2137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148CE3-BB18-AE76-3B93-1CD1DDF0711D}"/>
              </a:ext>
            </a:extLst>
          </p:cNvPr>
          <p:cNvSpPr>
            <a:spLocks noGrp="1"/>
          </p:cNvSpPr>
          <p:nvPr>
            <p:ph type="title"/>
          </p:nvPr>
        </p:nvSpPr>
        <p:spPr/>
        <p:txBody>
          <a:bodyPr>
            <a:normAutofit fontScale="90000"/>
          </a:bodyPr>
          <a:lstStyle/>
          <a:p>
            <a:r>
              <a:rPr lang="en-US" dirty="0" err="1"/>
              <a:t>Pridružite</a:t>
            </a:r>
            <a:r>
              <a:rPr lang="en-US" dirty="0"/>
              <a:t> se!</a:t>
            </a:r>
            <a:br>
              <a:rPr lang="en-US" dirty="0"/>
            </a:br>
            <a:r>
              <a:rPr lang="en-US" sz="3600" dirty="0"/>
              <a:t>(KATIS)</a:t>
            </a:r>
            <a:br>
              <a:rPr lang="en-US" dirty="0"/>
            </a:br>
            <a:br>
              <a:rPr lang="en-US" dirty="0"/>
            </a:br>
            <a:r>
              <a:rPr lang="pt-BR" sz="3600" b="0" i="0" dirty="0">
                <a:solidFill>
                  <a:srgbClr val="333333"/>
                </a:solidFill>
                <a:effectLst/>
                <a:latin typeface="Helvetica Neue"/>
              </a:rPr>
              <a:t>Predvidoma se vidimo </a:t>
            </a:r>
            <a:br>
              <a:rPr lang="pt-BR" sz="3600" dirty="0"/>
            </a:br>
            <a:br>
              <a:rPr lang="pt-BR" sz="3600" dirty="0"/>
            </a:br>
            <a:r>
              <a:rPr lang="pt-BR" sz="3600" b="0" i="0" dirty="0">
                <a:solidFill>
                  <a:srgbClr val="333333"/>
                </a:solidFill>
                <a:effectLst/>
                <a:latin typeface="Helvetica Neue"/>
              </a:rPr>
              <a:t>                   </a:t>
            </a:r>
            <a:r>
              <a:rPr lang="pt-BR" sz="3600" b="1" i="0" dirty="0">
                <a:solidFill>
                  <a:srgbClr val="333333"/>
                </a:solidFill>
                <a:effectLst/>
                <a:latin typeface="Helvetica Neue"/>
              </a:rPr>
              <a:t>v sredo, 4. 10. ob 19:30 na ZOOMu</a:t>
            </a:r>
            <a:endParaRPr lang="sl-SI" dirty="0"/>
          </a:p>
        </p:txBody>
      </p:sp>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
        <p:nvSpPr>
          <p:cNvPr id="6" name="PoljeZBesedilom 5">
            <a:extLst>
              <a:ext uri="{FF2B5EF4-FFF2-40B4-BE49-F238E27FC236}">
                <a16:creationId xmlns:a16="http://schemas.microsoft.com/office/drawing/2014/main" id="{998A8667-6BB8-CE9F-5EE1-F3C99B4D9276}"/>
              </a:ext>
            </a:extLst>
          </p:cNvPr>
          <p:cNvSpPr txBox="1"/>
          <p:nvPr/>
        </p:nvSpPr>
        <p:spPr>
          <a:xfrm>
            <a:off x="7591054" y="2252795"/>
            <a:ext cx="4153112" cy="523220"/>
          </a:xfrm>
          <a:prstGeom prst="rect">
            <a:avLst/>
          </a:prstGeom>
          <a:noFill/>
        </p:spPr>
        <p:txBody>
          <a:bodyPr wrap="square" rtlCol="0">
            <a:spAutoFit/>
          </a:bodyPr>
          <a:lstStyle/>
          <a:p>
            <a:r>
              <a:rPr lang="en-US" sz="2800" i="1" dirty="0">
                <a:hlinkClick r:id="rId3"/>
              </a:rPr>
              <a:t>Matija.Lokar@fmf.uni-lj.si</a:t>
            </a:r>
            <a:r>
              <a:rPr lang="en-US" sz="2800" i="1" dirty="0"/>
              <a:t> </a:t>
            </a:r>
            <a:endParaRPr lang="sl-SI" sz="2800" i="1" dirty="0"/>
          </a:p>
        </p:txBody>
      </p:sp>
    </p:spTree>
    <p:extLst>
      <p:ext uri="{BB962C8B-B14F-4D97-AF65-F5344CB8AC3E}">
        <p14:creationId xmlns:p14="http://schemas.microsoft.com/office/powerpoint/2010/main" val="323174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5D6CCE0-136B-8704-89C0-FA1D9EF5F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82" y="273986"/>
            <a:ext cx="5077328" cy="5001861"/>
          </a:xfrm>
          <a:prstGeom prst="rect">
            <a:avLst/>
          </a:prstGeom>
        </p:spPr>
      </p:pic>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Tree>
    <p:extLst>
      <p:ext uri="{BB962C8B-B14F-4D97-AF65-F5344CB8AC3E}">
        <p14:creationId xmlns:p14="http://schemas.microsoft.com/office/powerpoint/2010/main" val="187634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2305735"/>
            <a:ext cx="8980714" cy="258532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sz="5400" dirty="0">
                <a:latin typeface="Calibri" panose="020F0502020204030204" pitchFamily="34" charset="0"/>
                <a:ea typeface="Calibri" panose="020F0502020204030204" pitchFamily="34" charset="0"/>
                <a:cs typeface="Times New Roman" panose="02020603050405020304" pitchFamily="18" charset="0"/>
              </a:rPr>
              <a:t>"</a:t>
            </a:r>
            <a:r>
              <a:rPr lang="en-GB" sz="5400" b="1" dirty="0">
                <a:latin typeface="Calibri" panose="020F0502020204030204" pitchFamily="34" charset="0"/>
                <a:ea typeface="Calibri" panose="020F0502020204030204" pitchFamily="34" charset="0"/>
                <a:cs typeface="Times New Roman" panose="02020603050405020304" pitchFamily="18" charset="0"/>
              </a:rPr>
              <a:t>The quality of an education system cannot exceed the quality of its teachers."</a:t>
            </a:r>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US" sz="5400" dirty="0"/>
          </a:p>
        </p:txBody>
      </p:sp>
      <p:sp>
        <p:nvSpPr>
          <p:cNvPr id="3" name="TextBox 2"/>
          <p:cNvSpPr txBox="1"/>
          <p:nvPr/>
        </p:nvSpPr>
        <p:spPr>
          <a:xfrm>
            <a:off x="2476499" y="5470072"/>
            <a:ext cx="9715501" cy="369332"/>
          </a:xfrm>
          <a:prstGeom prst="rect">
            <a:avLst/>
          </a:prstGeom>
          <a:noFill/>
        </p:spPr>
        <p:txBody>
          <a:bodyPr wrap="square" rtlCol="0">
            <a:spAutoFit/>
          </a:bodyPr>
          <a:lstStyle/>
          <a:p>
            <a:r>
              <a:rPr lang="sl-SI" dirty="0"/>
              <a:t>Barber, M., </a:t>
            </a:r>
            <a:r>
              <a:rPr lang="sl-SI" dirty="0" err="1"/>
              <a:t>Mourshed</a:t>
            </a:r>
            <a:r>
              <a:rPr lang="sl-SI" dirty="0"/>
              <a:t>, M. (2007), </a:t>
            </a:r>
            <a:r>
              <a:rPr lang="sl-SI" dirty="0" err="1"/>
              <a:t>How</a:t>
            </a:r>
            <a:r>
              <a:rPr lang="sl-SI" dirty="0"/>
              <a:t> the </a:t>
            </a:r>
            <a:r>
              <a:rPr lang="sl-SI" dirty="0" err="1"/>
              <a:t>world</a:t>
            </a:r>
            <a:r>
              <a:rPr lang="sl-SI" dirty="0"/>
              <a:t>'s </a:t>
            </a:r>
            <a:r>
              <a:rPr lang="sl-SI" dirty="0" err="1"/>
              <a:t>best</a:t>
            </a:r>
            <a:r>
              <a:rPr lang="sl-SI" dirty="0"/>
              <a:t>-</a:t>
            </a:r>
            <a:r>
              <a:rPr lang="sl-SI" dirty="0" err="1"/>
              <a:t>performing</a:t>
            </a:r>
            <a:r>
              <a:rPr lang="sl-SI" dirty="0"/>
              <a:t> </a:t>
            </a:r>
            <a:r>
              <a:rPr lang="sl-SI" dirty="0" err="1"/>
              <a:t>schools</a:t>
            </a:r>
            <a:r>
              <a:rPr lang="sl-SI" dirty="0"/>
              <a:t> </a:t>
            </a:r>
            <a:r>
              <a:rPr lang="sl-SI" dirty="0" err="1"/>
              <a:t>systems</a:t>
            </a:r>
            <a:r>
              <a:rPr lang="sl-SI" dirty="0"/>
              <a:t> </a:t>
            </a:r>
            <a:r>
              <a:rPr lang="sl-SI" dirty="0" err="1"/>
              <a:t>come</a:t>
            </a:r>
            <a:r>
              <a:rPr lang="sl-SI" dirty="0"/>
              <a:t> </a:t>
            </a:r>
            <a:r>
              <a:rPr lang="sl-SI" dirty="0" err="1"/>
              <a:t>out</a:t>
            </a:r>
            <a:r>
              <a:rPr lang="sl-SI" dirty="0"/>
              <a:t> on top</a:t>
            </a:r>
            <a:endParaRPr lang="en-US" dirty="0"/>
          </a:p>
        </p:txBody>
      </p:sp>
      <p:sp>
        <p:nvSpPr>
          <p:cNvPr id="4" name="Rounded Rectangle 4">
            <a:extLst>
              <a:ext uri="{FF2B5EF4-FFF2-40B4-BE49-F238E27FC236}">
                <a16:creationId xmlns:a16="http://schemas.microsoft.com/office/drawing/2014/main" id="{277F557E-0BA6-9BE8-90FA-D15A9544459A}"/>
              </a:ext>
            </a:extLst>
          </p:cNvPr>
          <p:cNvSpPr/>
          <p:nvPr/>
        </p:nvSpPr>
        <p:spPr>
          <a:xfrm>
            <a:off x="5271929" y="333229"/>
            <a:ext cx="5863528" cy="4164015"/>
          </a:xfrm>
          <a:prstGeom prst="round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3200" dirty="0" err="1"/>
              <a:t>Preizkušen</a:t>
            </a:r>
            <a:r>
              <a:rPr lang="en-GB" sz="3200" dirty="0"/>
              <a:t> "</a:t>
            </a:r>
            <a:r>
              <a:rPr lang="en-GB" sz="3200" dirty="0" err="1"/>
              <a:t>recept</a:t>
            </a:r>
            <a:r>
              <a:rPr lang="en-GB" sz="3200" dirty="0"/>
              <a:t>"</a:t>
            </a:r>
            <a:br>
              <a:rPr lang="en-GB" sz="3200" dirty="0"/>
            </a:br>
            <a:r>
              <a:rPr lang="en-GB" sz="3200" dirty="0"/>
              <a:t>IZMENJAVA IZKUŠENJ </a:t>
            </a:r>
            <a:br>
              <a:rPr lang="en-GB" sz="3200" dirty="0"/>
            </a:br>
            <a:r>
              <a:rPr lang="en-GB" sz="3200" dirty="0"/>
              <a:t>(</a:t>
            </a:r>
            <a:r>
              <a:rPr lang="en-GB" sz="3200" dirty="0" err="1"/>
              <a:t>dobrih</a:t>
            </a:r>
            <a:r>
              <a:rPr lang="en-GB" sz="3200" dirty="0"/>
              <a:t> in </a:t>
            </a:r>
            <a:r>
              <a:rPr lang="en-GB" sz="3200" dirty="0" err="1"/>
              <a:t>slabih</a:t>
            </a:r>
            <a:r>
              <a:rPr lang="en-GB" sz="3200" dirty="0"/>
              <a:t>))</a:t>
            </a:r>
          </a:p>
          <a:p>
            <a:pPr algn="ctr"/>
            <a:endParaRPr lang="en-GB" sz="4400" dirty="0"/>
          </a:p>
          <a:p>
            <a:pPr algn="ctr"/>
            <a:r>
              <a:rPr lang="en-GB" sz="4400" dirty="0"/>
              <a:t>UČNA SKUPNOST</a:t>
            </a:r>
            <a:endParaRPr lang="en-US" sz="4400" dirty="0"/>
          </a:p>
        </p:txBody>
      </p:sp>
    </p:spTree>
    <p:extLst>
      <p:ext uri="{BB962C8B-B14F-4D97-AF65-F5344CB8AC3E}">
        <p14:creationId xmlns:p14="http://schemas.microsoft.com/office/powerpoint/2010/main" val="66591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Pobuda učiteljev </a:t>
            </a:r>
            <a:endParaRPr lang="en-US" dirty="0"/>
          </a:p>
        </p:txBody>
      </p:sp>
      <p:sp>
        <p:nvSpPr>
          <p:cNvPr id="3" name="Content Placeholder 2"/>
          <p:cNvSpPr>
            <a:spLocks noGrp="1"/>
          </p:cNvSpPr>
          <p:nvPr>
            <p:ph idx="1"/>
          </p:nvPr>
        </p:nvSpPr>
        <p:spPr>
          <a:xfrm>
            <a:off x="838200" y="1825625"/>
            <a:ext cx="7930243" cy="4351338"/>
          </a:xfrm>
        </p:spPr>
        <p:txBody>
          <a:bodyPr>
            <a:normAutofit lnSpcReduction="10000"/>
          </a:bodyPr>
          <a:lstStyle/>
          <a:p>
            <a:r>
              <a:rPr lang="sl-SI" dirty="0"/>
              <a:t>2016</a:t>
            </a:r>
          </a:p>
          <a:p>
            <a:endParaRPr lang="sl-SI" i="1" dirty="0"/>
          </a:p>
          <a:p>
            <a:r>
              <a:rPr lang="sl-SI" i="1" dirty="0">
                <a:solidFill>
                  <a:srgbClr val="00B050"/>
                </a:solidFill>
              </a:rPr>
              <a:t>Osnovna ideja: </a:t>
            </a:r>
            <a:r>
              <a:rPr lang="sl-SI" i="1" dirty="0"/>
              <a:t>vsi, ki poučujemo računalništvo in informatiko</a:t>
            </a:r>
            <a:r>
              <a:rPr lang="en-GB" i="1" dirty="0"/>
              <a:t> </a:t>
            </a:r>
            <a:r>
              <a:rPr lang="en-GB" i="1" dirty="0" err="1"/>
              <a:t>aIi</a:t>
            </a:r>
            <a:r>
              <a:rPr lang="en-GB" i="1" dirty="0"/>
              <a:t>/in jo </a:t>
            </a:r>
            <a:r>
              <a:rPr lang="en-GB" i="1" dirty="0" err="1"/>
              <a:t>uporabljamo</a:t>
            </a:r>
            <a:r>
              <a:rPr lang="en-GB" i="1" dirty="0"/>
              <a:t> </a:t>
            </a:r>
            <a:r>
              <a:rPr lang="en-GB" i="1" dirty="0" err="1"/>
              <a:t>pri</a:t>
            </a:r>
            <a:r>
              <a:rPr lang="en-GB" i="1" dirty="0"/>
              <a:t> </a:t>
            </a:r>
            <a:r>
              <a:rPr lang="en-GB" i="1" dirty="0" err="1"/>
              <a:t>poučevanju</a:t>
            </a:r>
            <a:r>
              <a:rPr lang="en-GB" i="1" dirty="0"/>
              <a:t> </a:t>
            </a:r>
            <a:r>
              <a:rPr lang="en-GB" i="1" dirty="0" err="1"/>
              <a:t>česarkoli</a:t>
            </a:r>
            <a:r>
              <a:rPr lang="sl-SI" i="1" dirty="0"/>
              <a:t>, se </a:t>
            </a:r>
            <a:r>
              <a:rPr lang="sl-SI" b="1" i="1" dirty="0">
                <a:solidFill>
                  <a:srgbClr val="FF0000"/>
                </a:solidFill>
              </a:rPr>
              <a:t>redno srečujemo </a:t>
            </a:r>
            <a:r>
              <a:rPr lang="sl-SI" i="1" dirty="0"/>
              <a:t>in med sabo </a:t>
            </a:r>
            <a:r>
              <a:rPr lang="sl-SI" b="1" i="1" dirty="0">
                <a:solidFill>
                  <a:srgbClr val="FF0000"/>
                </a:solidFill>
              </a:rPr>
              <a:t>izmenjujemo</a:t>
            </a:r>
            <a:r>
              <a:rPr lang="sl-SI" i="1" dirty="0"/>
              <a:t> znanje, gradiva in </a:t>
            </a:r>
            <a:r>
              <a:rPr lang="sl-SI" b="1" i="1" dirty="0">
                <a:solidFill>
                  <a:srgbClr val="FF0000"/>
                </a:solidFill>
              </a:rPr>
              <a:t>izkušnje</a:t>
            </a:r>
            <a:r>
              <a:rPr lang="sl-SI" i="1" dirty="0"/>
              <a:t> pri poučevanju računalniških predmetov.</a:t>
            </a:r>
          </a:p>
          <a:p>
            <a:endParaRPr lang="en-GB" dirty="0"/>
          </a:p>
          <a:p>
            <a:r>
              <a:rPr lang="sl-SI" dirty="0"/>
              <a:t>različne dejavnost</a:t>
            </a:r>
            <a:r>
              <a:rPr lang="en-GB" dirty="0"/>
              <a:t>: </a:t>
            </a:r>
            <a:r>
              <a:rPr lang="en-GB" dirty="0" err="1"/>
              <a:t>priprava</a:t>
            </a:r>
            <a:r>
              <a:rPr lang="en-GB" dirty="0"/>
              <a:t> </a:t>
            </a:r>
            <a:r>
              <a:rPr lang="en-GB" dirty="0" err="1"/>
              <a:t>gradiv</a:t>
            </a:r>
            <a:r>
              <a:rPr lang="en-GB" dirty="0"/>
              <a:t>, </a:t>
            </a:r>
            <a:r>
              <a:rPr lang="en-GB" dirty="0" err="1"/>
              <a:t>strokovne</a:t>
            </a:r>
            <a:r>
              <a:rPr lang="en-GB" dirty="0"/>
              <a:t> </a:t>
            </a:r>
            <a:r>
              <a:rPr lang="en-GB" dirty="0" err="1"/>
              <a:t>ekskurzije</a:t>
            </a:r>
            <a:r>
              <a:rPr lang="en-GB" dirty="0"/>
              <a:t>, </a:t>
            </a:r>
            <a:r>
              <a:rPr lang="en-GB" dirty="0" err="1"/>
              <a:t>sodelovanje</a:t>
            </a:r>
            <a:r>
              <a:rPr lang="en-GB" dirty="0"/>
              <a:t> </a:t>
            </a:r>
            <a:r>
              <a:rPr lang="en-GB" dirty="0" err="1"/>
              <a:t>na</a:t>
            </a:r>
            <a:r>
              <a:rPr lang="en-GB" dirty="0"/>
              <a:t> </a:t>
            </a:r>
            <a:r>
              <a:rPr lang="en-GB" dirty="0" err="1"/>
              <a:t>konferencah</a:t>
            </a:r>
            <a:r>
              <a:rPr lang="en-GB" dirty="0"/>
              <a:t> … </a:t>
            </a:r>
            <a:r>
              <a:rPr lang="en-GB" b="1" dirty="0">
                <a:solidFill>
                  <a:srgbClr val="EE433A"/>
                </a:solidFill>
              </a:rPr>
              <a:t>in </a:t>
            </a:r>
            <a:endParaRPr lang="en-US" b="1" dirty="0">
              <a:solidFill>
                <a:srgbClr val="EE433A"/>
              </a:solidFill>
            </a:endParaRPr>
          </a:p>
          <a:p>
            <a:endParaRPr lang="sl-SI"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088225" y="476112"/>
            <a:ext cx="2265575" cy="256409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5678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950575" cy="2852737"/>
          </a:xfrm>
        </p:spPr>
        <p:txBody>
          <a:bodyPr/>
          <a:lstStyle/>
          <a:p>
            <a:r>
              <a:rPr lang="sl-SI" b="1" dirty="0"/>
              <a:t>IZZIVI POUČEVANJA RAČUNALNIŠKIH VSEBIN V OŠ in SŠ</a:t>
            </a:r>
            <a:endParaRPr lang="en-US" dirty="0"/>
          </a:p>
        </p:txBody>
      </p:sp>
      <p:sp>
        <p:nvSpPr>
          <p:cNvPr id="3" name="Text Placeholder 2"/>
          <p:cNvSpPr>
            <a:spLocks noGrp="1"/>
          </p:cNvSpPr>
          <p:nvPr>
            <p:ph type="body" idx="1"/>
          </p:nvPr>
        </p:nvSpPr>
        <p:spPr/>
        <p:txBody>
          <a:bodyPr>
            <a:normAutofit/>
          </a:bodyPr>
          <a:lstStyle/>
          <a:p>
            <a:endParaRPr lang="en-US" b="1" dirty="0"/>
          </a:p>
          <a:p>
            <a:r>
              <a:rPr lang="en-US" sz="4400" b="1" dirty="0"/>
              <a:t>		</a:t>
            </a:r>
            <a:r>
              <a:rPr lang="en-US" sz="4400" b="1" dirty="0" err="1"/>
              <a:t>spletna</a:t>
            </a:r>
            <a:r>
              <a:rPr lang="en-US" sz="4400" b="1" dirty="0"/>
              <a:t> </a:t>
            </a:r>
            <a:r>
              <a:rPr lang="en-US" sz="4400" b="1" dirty="0" err="1"/>
              <a:t>srečanja</a:t>
            </a:r>
            <a:endParaRPr lang="en-US" sz="4400" b="1" dirty="0"/>
          </a:p>
        </p:txBody>
      </p:sp>
    </p:spTree>
    <p:extLst>
      <p:ext uri="{BB962C8B-B14F-4D97-AF65-F5344CB8AC3E}">
        <p14:creationId xmlns:p14="http://schemas.microsoft.com/office/powerpoint/2010/main" val="32041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Kako</a:t>
            </a:r>
          </a:p>
        </p:txBody>
      </p:sp>
      <p:sp>
        <p:nvSpPr>
          <p:cNvPr id="3" name="Content Placeholder 2"/>
          <p:cNvSpPr>
            <a:spLocks noGrp="1"/>
          </p:cNvSpPr>
          <p:nvPr>
            <p:ph idx="1"/>
          </p:nvPr>
        </p:nvSpPr>
        <p:spPr>
          <a:xfrm>
            <a:off x="838200" y="1825625"/>
            <a:ext cx="4354433" cy="4351338"/>
          </a:xfrm>
        </p:spPr>
        <p:txBody>
          <a:bodyPr/>
          <a:lstStyle/>
          <a:p>
            <a:r>
              <a:rPr lang="sl-SI" dirty="0"/>
              <a:t>Redna srečanja</a:t>
            </a:r>
          </a:p>
          <a:p>
            <a:pPr lvl="1"/>
            <a:r>
              <a:rPr lang="sl-SI" dirty="0"/>
              <a:t>"on line" - Zoom</a:t>
            </a:r>
          </a:p>
          <a:p>
            <a:pPr lvl="1"/>
            <a:r>
              <a:rPr lang="sl-SI" dirty="0"/>
              <a:t>2x mesečno po 2 šolski uri</a:t>
            </a:r>
          </a:p>
          <a:p>
            <a:pPr lvl="1"/>
            <a:endParaRPr lang="sl-SI" dirty="0"/>
          </a:p>
          <a:p>
            <a:r>
              <a:rPr lang="en-US" dirty="0" err="1"/>
              <a:t>Praviloma</a:t>
            </a:r>
            <a:r>
              <a:rPr lang="sl-SI" dirty="0"/>
              <a:t>:</a:t>
            </a:r>
          </a:p>
          <a:p>
            <a:pPr lvl="1"/>
            <a:r>
              <a:rPr lang="sl-SI" dirty="0"/>
              <a:t>prva sreda</a:t>
            </a:r>
          </a:p>
          <a:p>
            <a:pPr lvl="1"/>
            <a:r>
              <a:rPr lang="en-US" dirty="0" err="1"/>
              <a:t>tretja</a:t>
            </a:r>
            <a:r>
              <a:rPr lang="sl-SI" dirty="0"/>
              <a:t> </a:t>
            </a:r>
            <a:r>
              <a:rPr lang="en-US" dirty="0" err="1"/>
              <a:t>sreda</a:t>
            </a:r>
            <a:endParaRPr lang="sl-SI" dirty="0"/>
          </a:p>
          <a:p>
            <a:pPr lvl="1"/>
            <a:endParaRPr lang="sl-SI" dirty="0"/>
          </a:p>
          <a:p>
            <a:pPr lvl="1"/>
            <a:r>
              <a:rPr lang="sl-SI" dirty="0"/>
              <a:t>ob </a:t>
            </a:r>
            <a:r>
              <a:rPr lang="en-US" dirty="0"/>
              <a:t>19:30</a:t>
            </a:r>
            <a:endParaRPr lang="sl-SI" dirty="0"/>
          </a:p>
          <a:p>
            <a:pPr lvl="1"/>
            <a:endParaRPr lang="sl-SI" dirty="0"/>
          </a:p>
        </p:txBody>
      </p:sp>
      <p:sp>
        <p:nvSpPr>
          <p:cNvPr id="4" name="Content Placeholder 2">
            <a:extLst>
              <a:ext uri="{FF2B5EF4-FFF2-40B4-BE49-F238E27FC236}">
                <a16:creationId xmlns:a16="http://schemas.microsoft.com/office/drawing/2014/main" id="{2AAA5C04-D37B-7DDD-B4F7-B819B06A0AD0}"/>
              </a:ext>
            </a:extLst>
          </p:cNvPr>
          <p:cNvSpPr txBox="1">
            <a:spLocks/>
          </p:cNvSpPr>
          <p:nvPr/>
        </p:nvSpPr>
        <p:spPr>
          <a:xfrm>
            <a:off x="6295636" y="3541748"/>
            <a:ext cx="5504675" cy="2378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Udeležba</a:t>
            </a:r>
            <a:r>
              <a:rPr lang="en-US" dirty="0"/>
              <a:t> (2022/23)</a:t>
            </a:r>
            <a:r>
              <a:rPr lang="sl-SI" dirty="0"/>
              <a:t>:</a:t>
            </a:r>
          </a:p>
          <a:p>
            <a:pPr lvl="1"/>
            <a:r>
              <a:rPr lang="en-US" dirty="0" err="1"/>
              <a:t>Različnih</a:t>
            </a:r>
            <a:r>
              <a:rPr lang="en-US" dirty="0"/>
              <a:t> </a:t>
            </a:r>
            <a:r>
              <a:rPr lang="en-US" dirty="0" err="1"/>
              <a:t>udeležencev</a:t>
            </a:r>
            <a:r>
              <a:rPr lang="en-US" dirty="0"/>
              <a:t>  57</a:t>
            </a:r>
            <a:endParaRPr lang="sl-SI" dirty="0"/>
          </a:p>
          <a:p>
            <a:pPr lvl="1"/>
            <a:r>
              <a:rPr lang="en-US" dirty="0"/>
              <a:t>med 20 - 40 </a:t>
            </a:r>
            <a:r>
              <a:rPr lang="en-US" dirty="0" err="1"/>
              <a:t>udeležencev</a:t>
            </a:r>
            <a:endParaRPr lang="sl-SI" dirty="0"/>
          </a:p>
          <a:p>
            <a:pPr lvl="1"/>
            <a:r>
              <a:rPr lang="en-US" dirty="0" err="1"/>
              <a:t>povprečno</a:t>
            </a:r>
            <a:r>
              <a:rPr lang="en-US" dirty="0"/>
              <a:t> 28</a:t>
            </a:r>
            <a:endParaRPr lang="sl-SI" dirty="0"/>
          </a:p>
          <a:p>
            <a:pPr lvl="1"/>
            <a:r>
              <a:rPr lang="en-US" dirty="0" err="1"/>
              <a:t>maksimum</a:t>
            </a:r>
            <a:r>
              <a:rPr lang="en-US" dirty="0"/>
              <a:t> 52</a:t>
            </a:r>
          </a:p>
          <a:p>
            <a:pPr marL="457200" lvl="1" indent="0">
              <a:buNone/>
            </a:pPr>
            <a:endParaRPr lang="sl-SI" dirty="0"/>
          </a:p>
        </p:txBody>
      </p:sp>
    </p:spTree>
    <p:extLst>
      <p:ext uri="{BB962C8B-B14F-4D97-AF65-F5344CB8AC3E}">
        <p14:creationId xmlns:p14="http://schemas.microsoft.com/office/powerpoint/2010/main" val="4081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Dva formata</a:t>
            </a:r>
          </a:p>
        </p:txBody>
      </p:sp>
      <p:sp>
        <p:nvSpPr>
          <p:cNvPr id="5" name="Content Placeholder 4"/>
          <p:cNvSpPr>
            <a:spLocks noGrp="1"/>
          </p:cNvSpPr>
          <p:nvPr>
            <p:ph idx="1"/>
          </p:nvPr>
        </p:nvSpPr>
        <p:spPr>
          <a:xfrm>
            <a:off x="838200" y="1825625"/>
            <a:ext cx="10515600" cy="2358138"/>
          </a:xfrm>
        </p:spPr>
        <p:txBody>
          <a:bodyPr>
            <a:normAutofit fontScale="92500" lnSpcReduction="20000"/>
          </a:bodyPr>
          <a:lstStyle/>
          <a:p>
            <a:pPr marL="396000" indent="-432000">
              <a:spcBef>
                <a:spcPts val="0"/>
              </a:spcBef>
              <a:buFont typeface="+mj-lt"/>
              <a:buAutoNum type="alphaUcPeriod"/>
            </a:pPr>
            <a:r>
              <a:rPr lang="sl-SI" dirty="0"/>
              <a:t>"predavanje" :  45 – 60 minut  + razgovor na to temo</a:t>
            </a:r>
            <a:br>
              <a:rPr lang="en-US" dirty="0"/>
            </a:br>
            <a:r>
              <a:rPr lang="en-US" dirty="0"/>
              <a:t>  </a:t>
            </a:r>
            <a:br>
              <a:rPr lang="en-US" dirty="0"/>
            </a:br>
            <a:r>
              <a:rPr lang="en-US" sz="2400" i="1" dirty="0" err="1"/>
              <a:t>predavanja</a:t>
            </a:r>
            <a:r>
              <a:rPr lang="en-US" sz="2400" i="1" dirty="0"/>
              <a:t> </a:t>
            </a:r>
            <a:r>
              <a:rPr lang="en-US" sz="2400" i="1" dirty="0" err="1"/>
              <a:t>gostov</a:t>
            </a:r>
            <a:r>
              <a:rPr lang="en-US" sz="2400" i="1" dirty="0"/>
              <a:t>, </a:t>
            </a:r>
            <a:r>
              <a:rPr lang="en-US" sz="2400" i="1" dirty="0" err="1"/>
              <a:t>predstavitev</a:t>
            </a:r>
            <a:r>
              <a:rPr lang="en-US" sz="2400" i="1" dirty="0"/>
              <a:t> </a:t>
            </a:r>
            <a:r>
              <a:rPr lang="en-US" sz="2400" i="1" dirty="0" err="1"/>
              <a:t>orodij</a:t>
            </a:r>
            <a:r>
              <a:rPr lang="en-US" sz="2400" i="1" dirty="0"/>
              <a:t>, "</a:t>
            </a:r>
            <a:r>
              <a:rPr lang="en-US" sz="2400" i="1" dirty="0" err="1"/>
              <a:t>osvežitev</a:t>
            </a:r>
            <a:r>
              <a:rPr lang="en-US" sz="2400" i="1" dirty="0"/>
              <a:t>" </a:t>
            </a:r>
            <a:r>
              <a:rPr lang="en-US" sz="2400" i="1" dirty="0" err="1"/>
              <a:t>strokovnih</a:t>
            </a:r>
            <a:r>
              <a:rPr lang="en-US" sz="2400" i="1" dirty="0"/>
              <a:t> </a:t>
            </a:r>
            <a:r>
              <a:rPr lang="en-US" sz="2400" i="1" dirty="0" err="1"/>
              <a:t>tem</a:t>
            </a:r>
            <a:r>
              <a:rPr lang="en-US" sz="2400" i="1" dirty="0"/>
              <a:t> …</a:t>
            </a:r>
            <a:br>
              <a:rPr lang="en-US" sz="2400" i="1" dirty="0"/>
            </a:br>
            <a:endParaRPr lang="sl-SI" i="1" dirty="0"/>
          </a:p>
          <a:p>
            <a:pPr marL="514350" indent="-514350">
              <a:buFont typeface="+mj-lt"/>
              <a:buAutoNum type="alphaUcPeriod"/>
            </a:pPr>
            <a:r>
              <a:rPr lang="sl-SI" dirty="0"/>
              <a:t>"iz prakse" : 2 x 15 – 30 minut  + razgovor o obeh temah</a:t>
            </a:r>
            <a:br>
              <a:rPr lang="en-US" dirty="0"/>
            </a:br>
            <a:r>
              <a:rPr lang="en-US" dirty="0"/>
              <a:t>      </a:t>
            </a:r>
            <a:br>
              <a:rPr lang="en-US" dirty="0"/>
            </a:br>
            <a:r>
              <a:rPr lang="en-US" i="1" dirty="0" err="1"/>
              <a:t>kako</a:t>
            </a:r>
            <a:r>
              <a:rPr lang="en-US" i="1" dirty="0"/>
              <a:t> </a:t>
            </a:r>
            <a:r>
              <a:rPr lang="en-US" i="1" dirty="0" err="1"/>
              <a:t>sem</a:t>
            </a:r>
            <a:r>
              <a:rPr lang="en-US" i="1" dirty="0"/>
              <a:t> </a:t>
            </a:r>
            <a:r>
              <a:rPr lang="en-US" i="1" dirty="0" err="1"/>
              <a:t>učil</a:t>
            </a:r>
            <a:r>
              <a:rPr lang="en-US" i="1" dirty="0"/>
              <a:t>(a) </a:t>
            </a:r>
            <a:r>
              <a:rPr lang="en-US" i="1" dirty="0" err="1"/>
              <a:t>določeno</a:t>
            </a:r>
            <a:r>
              <a:rPr lang="en-US" i="1" dirty="0"/>
              <a:t> </a:t>
            </a:r>
            <a:r>
              <a:rPr lang="en-US" i="1" dirty="0" err="1"/>
              <a:t>temo</a:t>
            </a:r>
            <a:endParaRPr lang="en-US" i="1" dirty="0"/>
          </a:p>
          <a:p>
            <a:pPr marL="0" indent="0">
              <a:buNone/>
            </a:pPr>
            <a:endParaRPr lang="sl-SI" dirty="0"/>
          </a:p>
          <a:p>
            <a:endParaRPr lang="sl-SI" dirty="0"/>
          </a:p>
        </p:txBody>
      </p:sp>
      <p:sp>
        <p:nvSpPr>
          <p:cNvPr id="2" name="PoljeZBesedilom 1">
            <a:extLst>
              <a:ext uri="{FF2B5EF4-FFF2-40B4-BE49-F238E27FC236}">
                <a16:creationId xmlns:a16="http://schemas.microsoft.com/office/drawing/2014/main" id="{3E642502-8BFA-D922-D9A4-AAB31596E248}"/>
              </a:ext>
            </a:extLst>
          </p:cNvPr>
          <p:cNvSpPr txBox="1"/>
          <p:nvPr/>
        </p:nvSpPr>
        <p:spPr>
          <a:xfrm>
            <a:off x="6359933" y="4960237"/>
            <a:ext cx="4342123" cy="369332"/>
          </a:xfrm>
          <a:prstGeom prst="rect">
            <a:avLst/>
          </a:prstGeom>
          <a:noFill/>
        </p:spPr>
        <p:txBody>
          <a:bodyPr wrap="square" rtlCol="0">
            <a:spAutoFit/>
          </a:bodyPr>
          <a:lstStyle/>
          <a:p>
            <a:r>
              <a:rPr lang="en-US" dirty="0" err="1"/>
              <a:t>Dejanska</a:t>
            </a:r>
            <a:r>
              <a:rPr lang="en-US" dirty="0"/>
              <a:t> </a:t>
            </a:r>
            <a:r>
              <a:rPr lang="en-US" dirty="0" err="1"/>
              <a:t>izvedba</a:t>
            </a:r>
            <a:r>
              <a:rPr lang="en-US" dirty="0"/>
              <a:t> je </a:t>
            </a:r>
            <a:r>
              <a:rPr lang="en-US" dirty="0" err="1"/>
              <a:t>lahko</a:t>
            </a:r>
            <a:r>
              <a:rPr lang="en-US" dirty="0"/>
              <a:t> </a:t>
            </a:r>
            <a:r>
              <a:rPr lang="en-US" dirty="0" err="1"/>
              <a:t>drugačna</a:t>
            </a:r>
            <a:r>
              <a:rPr lang="en-US" dirty="0"/>
              <a:t> ;-)</a:t>
            </a:r>
            <a:endParaRPr lang="sl-SI" dirty="0"/>
          </a:p>
        </p:txBody>
      </p:sp>
    </p:spTree>
    <p:extLst>
      <p:ext uri="{BB962C8B-B14F-4D97-AF65-F5344CB8AC3E}">
        <p14:creationId xmlns:p14="http://schemas.microsoft.com/office/powerpoint/2010/main" val="156912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02D78D83-D9AC-E1C4-CF90-0E635BC4D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44" y="0"/>
            <a:ext cx="11685112" cy="6858000"/>
          </a:xfrm>
          <a:prstGeom prst="rect">
            <a:avLst/>
          </a:prstGeom>
        </p:spPr>
      </p:pic>
    </p:spTree>
    <p:extLst>
      <p:ext uri="{BB962C8B-B14F-4D97-AF65-F5344CB8AC3E}">
        <p14:creationId xmlns:p14="http://schemas.microsoft.com/office/powerpoint/2010/main" val="166344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6271B-B79C-1EA7-C6BA-79CBBBEFB47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Mnenja udeležencev</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46CA828-B8E0-F653-A237-6FA8E74D81EB}"/>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4081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8DE91A4-AE7C-8500-FA64-493692770A7D}"/>
              </a:ext>
            </a:extLst>
          </p:cNvPr>
          <p:cNvSpPr>
            <a:spLocks noGrp="1"/>
          </p:cNvSpPr>
          <p:nvPr>
            <p:ph type="title"/>
          </p:nvPr>
        </p:nvSpPr>
        <p:spPr>
          <a:xfrm>
            <a:off x="630936" y="639520"/>
            <a:ext cx="3429000" cy="1719072"/>
          </a:xfrm>
        </p:spPr>
        <p:txBody>
          <a:bodyPr anchor="b">
            <a:normAutofit/>
          </a:bodyPr>
          <a:lstStyle/>
          <a:p>
            <a:r>
              <a:rPr lang="en-US" sz="4200"/>
              <a:t>UPORABNOST V PRAKSI</a:t>
            </a:r>
            <a:endParaRPr lang="en-SI" sz="4200"/>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slov 1">
            <a:extLst>
              <a:ext uri="{FF2B5EF4-FFF2-40B4-BE49-F238E27FC236}">
                <a16:creationId xmlns:a16="http://schemas.microsoft.com/office/drawing/2014/main" id="{5B243B64-B3F8-692C-C9EC-F006ACECFF9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dirty="0"/>
          </a:p>
        </p:txBody>
      </p:sp>
      <p:sp>
        <p:nvSpPr>
          <p:cNvPr id="2" name="PoljeZBesedilom 1">
            <a:extLst>
              <a:ext uri="{FF2B5EF4-FFF2-40B4-BE49-F238E27FC236}">
                <a16:creationId xmlns:a16="http://schemas.microsoft.com/office/drawing/2014/main" id="{5BDF5E69-40EA-ABF9-44CB-2A1CDAF5D142}"/>
              </a:ext>
            </a:extLst>
          </p:cNvPr>
          <p:cNvSpPr txBox="1"/>
          <p:nvPr/>
        </p:nvSpPr>
        <p:spPr>
          <a:xfrm>
            <a:off x="3502514" y="3255735"/>
            <a:ext cx="3004055" cy="13388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en-US" altLang="sl-SI" sz="2000" i="1" kern="1200">
                <a:solidFill>
                  <a:srgbClr val="000000"/>
                </a:solidFill>
                <a:latin typeface="Times New Roman" panose="02020603050405020304" pitchFamily="18" charset="0"/>
                <a:ea typeface="+mn-ea"/>
                <a:cs typeface="Times New Roman" panose="02020603050405020304" pitchFamily="18" charset="0"/>
              </a:rPr>
              <a:t>V</a:t>
            </a:r>
            <a:r>
              <a:rPr lang="sl-SI" altLang="sl-SI" sz="2000" i="1" kern="1200">
                <a:solidFill>
                  <a:srgbClr val="000000"/>
                </a:solidFill>
                <a:latin typeface="Times New Roman" panose="02020603050405020304" pitchFamily="18" charset="0"/>
                <a:ea typeface="+mn-ea"/>
                <a:cs typeface="Times New Roman" panose="02020603050405020304" pitchFamily="18" charset="0"/>
              </a:rPr>
              <a:t>eliko praktičnih znanj in informacij drugih učiteljev.</a:t>
            </a:r>
          </a:p>
          <a:p>
            <a:pPr>
              <a:spcAft>
                <a:spcPts val="600"/>
              </a:spcAft>
            </a:pPr>
            <a:endParaRPr lang="sl-SI" sz="3600"/>
          </a:p>
        </p:txBody>
      </p:sp>
      <p:sp>
        <p:nvSpPr>
          <p:cNvPr id="3" name="PoljeZBesedilom 2">
            <a:extLst>
              <a:ext uri="{FF2B5EF4-FFF2-40B4-BE49-F238E27FC236}">
                <a16:creationId xmlns:a16="http://schemas.microsoft.com/office/drawing/2014/main" id="{C85DC64D-4E79-616E-ACE4-25D9CA920A79}"/>
              </a:ext>
            </a:extLst>
          </p:cNvPr>
          <p:cNvSpPr txBox="1"/>
          <p:nvPr/>
        </p:nvSpPr>
        <p:spPr>
          <a:xfrm>
            <a:off x="5963047" y="754842"/>
            <a:ext cx="2011367"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en-US" altLang="sl-SI" sz="2000" i="1" kern="1200">
                <a:solidFill>
                  <a:srgbClr val="000000"/>
                </a:solidFill>
                <a:latin typeface="Times New Roman" panose="02020603050405020304" pitchFamily="18" charset="0"/>
                <a:ea typeface="+mn-ea"/>
                <a:cs typeface="Times New Roman" panose="02020603050405020304" pitchFamily="18" charset="0"/>
              </a:rPr>
              <a:t>E</a:t>
            </a:r>
            <a:r>
              <a:rPr lang="sl-SI" altLang="sl-SI" sz="2000" i="1" kern="1200">
                <a:solidFill>
                  <a:srgbClr val="000000"/>
                </a:solidFill>
                <a:latin typeface="Times New Roman" panose="02020603050405020304" pitchFamily="18" charset="0"/>
                <a:ea typeface="+mn-ea"/>
                <a:cs typeface="Times New Roman" panose="02020603050405020304" pitchFamily="18" charset="0"/>
              </a:rPr>
              <a:t>dini seminar, pri katerem lahko uporabim skoraj vse od predstavljenega. </a:t>
            </a:r>
            <a:endParaRPr lang="sl-SI" sz="3600"/>
          </a:p>
        </p:txBody>
      </p:sp>
      <p:sp>
        <p:nvSpPr>
          <p:cNvPr id="4" name="PoljeZBesedilom 3">
            <a:extLst>
              <a:ext uri="{FF2B5EF4-FFF2-40B4-BE49-F238E27FC236}">
                <a16:creationId xmlns:a16="http://schemas.microsoft.com/office/drawing/2014/main" id="{FB8F6E01-AD2B-8104-905B-784EF19DB190}"/>
              </a:ext>
            </a:extLst>
          </p:cNvPr>
          <p:cNvSpPr txBox="1"/>
          <p:nvPr/>
        </p:nvSpPr>
        <p:spPr>
          <a:xfrm>
            <a:off x="8352542" y="4859198"/>
            <a:ext cx="2902772" cy="16466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en-US" altLang="sl-SI" sz="2000" i="1" kern="1200" dirty="0">
                <a:solidFill>
                  <a:srgbClr val="000000"/>
                </a:solidFill>
                <a:latin typeface="Times New Roman" panose="02020603050405020304" pitchFamily="18" charset="0"/>
                <a:ea typeface="+mn-ea"/>
                <a:cs typeface="Times New Roman" panose="02020603050405020304" pitchFamily="18" charset="0"/>
              </a:rPr>
              <a:t>V</a:t>
            </a:r>
            <a:r>
              <a:rPr lang="sl-SI" altLang="sl-SI" sz="2000" i="1" kern="1200" dirty="0" err="1">
                <a:solidFill>
                  <a:srgbClr val="000000"/>
                </a:solidFill>
                <a:latin typeface="Times New Roman" panose="02020603050405020304" pitchFamily="18" charset="0"/>
                <a:ea typeface="+mn-ea"/>
                <a:cs typeface="Times New Roman" panose="02020603050405020304" pitchFamily="18" charset="0"/>
              </a:rPr>
              <a:t>eliko</a:t>
            </a:r>
            <a:r>
              <a:rPr lang="sl-SI" altLang="sl-SI" sz="2000" i="1" kern="1200" dirty="0">
                <a:solidFill>
                  <a:srgbClr val="000000"/>
                </a:solidFill>
                <a:latin typeface="Times New Roman" panose="02020603050405020304" pitchFamily="18" charset="0"/>
                <a:ea typeface="+mn-ea"/>
                <a:cs typeface="Times New Roman" panose="02020603050405020304" pitchFamily="18" charset="0"/>
              </a:rPr>
              <a:t> novih dobrih primerov prakse. </a:t>
            </a:r>
            <a:r>
              <a:rPr lang="en-US" altLang="sl-SI" sz="2000" i="1" kern="1200" dirty="0">
                <a:solidFill>
                  <a:srgbClr val="000000"/>
                </a:solidFill>
                <a:latin typeface="Times New Roman" panose="02020603050405020304" pitchFamily="18" charset="0"/>
                <a:ea typeface="+mn-ea"/>
                <a:cs typeface="Times New Roman" panose="02020603050405020304" pitchFamily="18" charset="0"/>
              </a:rPr>
              <a:t>N</a:t>
            </a:r>
            <a:r>
              <a:rPr lang="sl-SI" altLang="sl-SI" sz="2000" i="1" kern="1200" dirty="0" err="1">
                <a:solidFill>
                  <a:srgbClr val="000000"/>
                </a:solidFill>
                <a:latin typeface="Times New Roman" panose="02020603050405020304" pitchFamily="18" charset="0"/>
                <a:ea typeface="+mn-ea"/>
                <a:cs typeface="Times New Roman" panose="02020603050405020304" pitchFamily="18" charset="0"/>
              </a:rPr>
              <a:t>ekaj</a:t>
            </a:r>
            <a:r>
              <a:rPr lang="sl-SI" altLang="sl-SI" sz="2000" i="1" kern="1200" dirty="0">
                <a:solidFill>
                  <a:srgbClr val="000000"/>
                </a:solidFill>
                <a:latin typeface="Times New Roman" panose="02020603050405020304" pitchFamily="18" charset="0"/>
                <a:ea typeface="+mn-ea"/>
                <a:cs typeface="Times New Roman" panose="02020603050405020304" pitchFamily="18" charset="0"/>
              </a:rPr>
              <a:t> novih idej</a:t>
            </a:r>
          </a:p>
          <a:p>
            <a:pPr>
              <a:spcAft>
                <a:spcPts val="600"/>
              </a:spcAft>
            </a:pPr>
            <a:endParaRPr lang="sl-SI" sz="3600" dirty="0"/>
          </a:p>
        </p:txBody>
      </p:sp>
      <p:sp>
        <p:nvSpPr>
          <p:cNvPr id="7" name="PoljeZBesedilom 6">
            <a:extLst>
              <a:ext uri="{FF2B5EF4-FFF2-40B4-BE49-F238E27FC236}">
                <a16:creationId xmlns:a16="http://schemas.microsoft.com/office/drawing/2014/main" id="{728C2B78-B263-6DBC-C76C-727CD38D2529}"/>
              </a:ext>
            </a:extLst>
          </p:cNvPr>
          <p:cNvSpPr txBox="1"/>
          <p:nvPr/>
        </p:nvSpPr>
        <p:spPr>
          <a:xfrm>
            <a:off x="4969092" y="5118642"/>
            <a:ext cx="2732400" cy="16466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sl-SI" altLang="sl-SI" sz="2000" i="1" kern="1200" dirty="0">
                <a:solidFill>
                  <a:srgbClr val="000000"/>
                </a:solidFill>
                <a:latin typeface="Times New Roman" panose="02020603050405020304" pitchFamily="18" charset="0"/>
                <a:ea typeface="+mn-ea"/>
                <a:cs typeface="Times New Roman" panose="02020603050405020304" pitchFamily="18" charset="0"/>
              </a:rPr>
              <a:t>zelo velika uporabnost v razredu za poučevanje v osnovni šoli.</a:t>
            </a:r>
          </a:p>
          <a:p>
            <a:pPr>
              <a:spcAft>
                <a:spcPts val="600"/>
              </a:spcAft>
            </a:pPr>
            <a:endParaRPr lang="sl-SI" sz="3600" dirty="0"/>
          </a:p>
        </p:txBody>
      </p:sp>
      <p:sp>
        <p:nvSpPr>
          <p:cNvPr id="8" name="Rectangle 1">
            <a:extLst>
              <a:ext uri="{FF2B5EF4-FFF2-40B4-BE49-F238E27FC236}">
                <a16:creationId xmlns:a16="http://schemas.microsoft.com/office/drawing/2014/main" id="{8C985402-5D5C-2B8B-9F02-09ED64D5D485}"/>
              </a:ext>
            </a:extLst>
          </p:cNvPr>
          <p:cNvSpPr txBox="1">
            <a:spLocks noChangeArrowheads="1"/>
          </p:cNvSpPr>
          <p:nvPr/>
        </p:nvSpPr>
        <p:spPr bwMode="auto">
          <a:xfrm>
            <a:off x="8132066" y="436079"/>
            <a:ext cx="3556523" cy="2877711"/>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lvl="1" indent="0" defTabSz="566928" eaLnBrk="0" fontAlgn="base" hangingPunct="0">
              <a:lnSpc>
                <a:spcPct val="100000"/>
              </a:lnSpc>
              <a:spcBef>
                <a:spcPct val="0"/>
              </a:spcBef>
              <a:spcAft>
                <a:spcPts val="600"/>
              </a:spcAft>
              <a:buNone/>
            </a:pPr>
            <a:r>
              <a:rPr lang="sl-SI" altLang="sl-SI" sz="2000" i="1" kern="1200">
                <a:solidFill>
                  <a:srgbClr val="000000"/>
                </a:solidFill>
                <a:latin typeface="Times New Roman" panose="02020603050405020304" pitchFamily="18" charset="0"/>
                <a:ea typeface="+mn-ea"/>
                <a:cs typeface="Times New Roman" panose="02020603050405020304" pitchFamily="18" charset="0"/>
              </a:rPr>
              <a:t>seminar je uporaben, ker so predavali večinoma kolegi iz prakse, tako, da lahko primerjamo svoje delo z njihovim. kar nekaj stvari bom lahko porabila pri svojem delu.</a:t>
            </a:r>
          </a:p>
          <a:p>
            <a:pPr marL="0" indent="0" eaLnBrk="0" fontAlgn="base" hangingPunct="0">
              <a:lnSpc>
                <a:spcPct val="100000"/>
              </a:lnSpc>
              <a:spcBef>
                <a:spcPct val="0"/>
              </a:spcBef>
              <a:spcAft>
                <a:spcPts val="600"/>
              </a:spcAft>
              <a:buFontTx/>
              <a:buNone/>
            </a:pPr>
            <a:endParaRPr lang="sl-SI" altLang="sl-SI" sz="3600">
              <a:latin typeface="Arial" panose="020B0604020202020204" pitchFamily="34" charset="0"/>
            </a:endParaRPr>
          </a:p>
        </p:txBody>
      </p:sp>
      <p:sp>
        <p:nvSpPr>
          <p:cNvPr id="9" name="PoljeZBesedilom 8">
            <a:extLst>
              <a:ext uri="{FF2B5EF4-FFF2-40B4-BE49-F238E27FC236}">
                <a16:creationId xmlns:a16="http://schemas.microsoft.com/office/drawing/2014/main" id="{F29A5CA5-9898-14BD-2CDB-18FAEED13C3D}"/>
              </a:ext>
            </a:extLst>
          </p:cNvPr>
          <p:cNvSpPr txBox="1"/>
          <p:nvPr/>
        </p:nvSpPr>
        <p:spPr>
          <a:xfrm>
            <a:off x="9741569" y="2934261"/>
            <a:ext cx="2198726"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sl-SI" sz="2000" i="1" kern="1200">
                <a:solidFill>
                  <a:srgbClr val="333333"/>
                </a:solidFill>
                <a:latin typeface="Times New Roman" panose="02020603050405020304" pitchFamily="18" charset="0"/>
                <a:ea typeface="+mn-ea"/>
                <a:cs typeface="Times New Roman" panose="02020603050405020304" pitchFamily="18" charset="0"/>
              </a:rPr>
              <a:t>primeri praks, ki jih učitelji uporabljamo predstavljeni na preprost način</a:t>
            </a:r>
            <a:endParaRPr lang="sl-SI" sz="3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37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1013</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 Neue</vt:lpstr>
      <vt:lpstr>Times New Roman</vt:lpstr>
      <vt:lpstr>Office Theme</vt:lpstr>
      <vt:lpstr>Sreda zvečer je čas za témo  Iz prakse v prakso</vt:lpstr>
      <vt:lpstr>PowerPoint Presentation</vt:lpstr>
      <vt:lpstr>Pobuda učiteljev </vt:lpstr>
      <vt:lpstr>IZZIVI POUČEVANJA RAČUNALNIŠKIH VSEBIN V OŠ in SŠ</vt:lpstr>
      <vt:lpstr>Kako</vt:lpstr>
      <vt:lpstr>Dva formata</vt:lpstr>
      <vt:lpstr>PowerPoint Presentation</vt:lpstr>
      <vt:lpstr>Mnenja udeležencev</vt:lpstr>
      <vt:lpstr>UPORABNOST V PRAKSI</vt:lpstr>
      <vt:lpstr>IZMENJAVA PRISTOPOV</vt:lpstr>
      <vt:lpstr>POSNETKI</vt:lpstr>
      <vt:lpstr>GRADNJA SKUPNOSTI</vt:lpstr>
      <vt:lpstr>Želje za prihodnje              Predlagane teme s strain udeležencev </vt:lpstr>
      <vt:lpstr>Želje za prihodnje              Organizatorji </vt:lpstr>
      <vt:lpstr>Pridružite se! (KATIS)  Predvidoma se vidimo                      v sredo, 4. 10. ob 19:30 na ZOOMu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Matija Lokar</dc:creator>
  <cp:lastModifiedBy>Lokar, Matija</cp:lastModifiedBy>
  <cp:revision>30</cp:revision>
  <dcterms:created xsi:type="dcterms:W3CDTF">2020-10-04T09:09:25Z</dcterms:created>
  <dcterms:modified xsi:type="dcterms:W3CDTF">2023-08-25T10:13:52Z</dcterms:modified>
</cp:coreProperties>
</file>