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D4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Fizično programiranje z </a:t>
            </a:r>
            <a:r>
              <a:rPr lang="sl-SI" dirty="0" err="1" smtClean="0"/>
              <a:t>RAsPberry_Pi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Zanke</a:t>
            </a:r>
            <a:endParaRPr lang="sl-SI" dirty="0"/>
          </a:p>
          <a:p>
            <a:endParaRPr lang="sl-SI" dirty="0" smtClean="0"/>
          </a:p>
          <a:p>
            <a:pPr algn="r"/>
            <a:r>
              <a:rPr lang="sl-SI" smtClean="0"/>
              <a:t>Nastja Lasič</a:t>
            </a:r>
            <a:endParaRPr lang="sl-SI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95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519" y="19039"/>
            <a:ext cx="9905998" cy="1293409"/>
          </a:xfrm>
        </p:spPr>
        <p:txBody>
          <a:bodyPr/>
          <a:lstStyle/>
          <a:p>
            <a:r>
              <a:rPr lang="sl-SI" dirty="0" smtClean="0"/>
              <a:t>Zanka FOR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41412" y="1546167"/>
            <a:ext cx="2699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>
                <a:solidFill>
                  <a:srgbClr val="FFC000"/>
                </a:solidFill>
              </a:rPr>
              <a:t>f</a:t>
            </a:r>
            <a:r>
              <a:rPr lang="sl-SI" sz="2400" dirty="0" err="1" smtClean="0">
                <a:solidFill>
                  <a:srgbClr val="FFC000"/>
                </a:solidFill>
              </a:rPr>
              <a:t>or</a:t>
            </a:r>
            <a:r>
              <a:rPr lang="sl-SI" sz="2400" dirty="0" smtClean="0">
                <a:solidFill>
                  <a:srgbClr val="FFC000"/>
                </a:solidFill>
              </a:rPr>
              <a:t> </a:t>
            </a:r>
            <a:r>
              <a:rPr lang="sl-SI" sz="2400" dirty="0" smtClean="0"/>
              <a:t>i in seznam:</a:t>
            </a:r>
          </a:p>
          <a:p>
            <a:r>
              <a:rPr lang="sl-SI" sz="2400" dirty="0"/>
              <a:t>	</a:t>
            </a:r>
            <a:r>
              <a:rPr lang="sl-SI" sz="2400" dirty="0" err="1" smtClean="0"/>
              <a:t>stevek</a:t>
            </a:r>
            <a:r>
              <a:rPr lang="sl-SI" sz="2400" dirty="0" smtClean="0"/>
              <a:t> 1</a:t>
            </a:r>
          </a:p>
          <a:p>
            <a:r>
              <a:rPr lang="sl-SI" sz="2400" dirty="0"/>
              <a:t>	</a:t>
            </a:r>
            <a:r>
              <a:rPr lang="sl-SI" sz="2400" dirty="0" smtClean="0"/>
              <a:t>…</a:t>
            </a:r>
          </a:p>
          <a:p>
            <a:r>
              <a:rPr lang="sl-SI" sz="2400" dirty="0"/>
              <a:t>	</a:t>
            </a:r>
            <a:r>
              <a:rPr lang="sl-SI" sz="2400" dirty="0" smtClean="0"/>
              <a:t>stavek n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141412" y="4184455"/>
            <a:ext cx="315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>
                <a:solidFill>
                  <a:srgbClr val="FFC000"/>
                </a:solidFill>
              </a:rPr>
              <a:t>for</a:t>
            </a:r>
            <a:r>
              <a:rPr lang="sl-SI" sz="2400" dirty="0" smtClean="0">
                <a:solidFill>
                  <a:srgbClr val="FFC000"/>
                </a:solidFill>
              </a:rPr>
              <a:t>  </a:t>
            </a:r>
            <a:r>
              <a:rPr lang="sl-SI" sz="2400" dirty="0" err="1" smtClean="0"/>
              <a:t>stevilo</a:t>
            </a:r>
            <a:r>
              <a:rPr lang="sl-SI" sz="2400" dirty="0" smtClean="0"/>
              <a:t> in range(10):</a:t>
            </a:r>
            <a:endParaRPr lang="sl-SI" sz="2400" dirty="0"/>
          </a:p>
          <a:p>
            <a:r>
              <a:rPr lang="sl-SI" sz="2400" dirty="0"/>
              <a:t>	</a:t>
            </a:r>
            <a:r>
              <a:rPr lang="sl-SI" sz="2400" dirty="0" err="1" smtClean="0"/>
              <a:t>print</a:t>
            </a:r>
            <a:r>
              <a:rPr lang="sl-SI" sz="2400" dirty="0" smtClean="0"/>
              <a:t>(</a:t>
            </a:r>
            <a:r>
              <a:rPr lang="sl-SI" sz="2400" dirty="0" err="1" smtClean="0"/>
              <a:t>stevilo</a:t>
            </a:r>
            <a:r>
              <a:rPr lang="sl-SI" sz="2400" dirty="0" smtClean="0"/>
              <a:t>)</a:t>
            </a:r>
          </a:p>
          <a:p>
            <a:r>
              <a:rPr lang="sl-SI" sz="2400" dirty="0"/>
              <a:t>	</a:t>
            </a:r>
          </a:p>
        </p:txBody>
      </p:sp>
      <p:grpSp>
        <p:nvGrpSpPr>
          <p:cNvPr id="51" name="Skupina 50"/>
          <p:cNvGrpSpPr/>
          <p:nvPr/>
        </p:nvGrpSpPr>
        <p:grpSpPr>
          <a:xfrm>
            <a:off x="7057982" y="3067283"/>
            <a:ext cx="4146035" cy="3613896"/>
            <a:chOff x="7091233" y="2753655"/>
            <a:chExt cx="4146035" cy="3613896"/>
          </a:xfrm>
        </p:grpSpPr>
        <p:sp>
          <p:nvSpPr>
            <p:cNvPr id="29" name="Karo 28"/>
            <p:cNvSpPr/>
            <p:nvPr/>
          </p:nvSpPr>
          <p:spPr>
            <a:xfrm>
              <a:off x="7536361" y="3491347"/>
              <a:ext cx="1512917" cy="1330037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 err="1">
                  <a:solidFill>
                    <a:schemeClr val="bg1"/>
                  </a:solidFill>
                </a:rPr>
                <a:t>s</a:t>
              </a:r>
              <a:r>
                <a:rPr lang="sl-SI" sz="1400" dirty="0" err="1" smtClean="0">
                  <a:solidFill>
                    <a:schemeClr val="bg1"/>
                  </a:solidFill>
                </a:rPr>
                <a:t>tevilo</a:t>
              </a:r>
              <a:r>
                <a:rPr lang="sl-SI" sz="1400" dirty="0" smtClean="0">
                  <a:solidFill>
                    <a:schemeClr val="bg1"/>
                  </a:solidFill>
                </a:rPr>
                <a:t> &lt;= 10</a:t>
              </a:r>
              <a:endParaRPr lang="sl-SI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Raven puščični povezovalnik 29"/>
            <p:cNvCxnSpPr>
              <a:endCxn id="29" idx="0"/>
            </p:cNvCxnSpPr>
            <p:nvPr/>
          </p:nvCxnSpPr>
          <p:spPr>
            <a:xfrm>
              <a:off x="8292819" y="3315955"/>
              <a:ext cx="1" cy="175392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en puščični povezovalnik 30"/>
            <p:cNvCxnSpPr>
              <a:stCxn id="29" idx="3"/>
            </p:cNvCxnSpPr>
            <p:nvPr/>
          </p:nvCxnSpPr>
          <p:spPr>
            <a:xfrm flipV="1">
              <a:off x="9049278" y="4156365"/>
              <a:ext cx="1066337" cy="1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en puščični povezovalnik 31"/>
            <p:cNvCxnSpPr/>
            <p:nvPr/>
          </p:nvCxnSpPr>
          <p:spPr>
            <a:xfrm>
              <a:off x="10115615" y="4156365"/>
              <a:ext cx="0" cy="456335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ravokotnik 32"/>
            <p:cNvSpPr/>
            <p:nvPr/>
          </p:nvSpPr>
          <p:spPr>
            <a:xfrm>
              <a:off x="9049278" y="5287760"/>
              <a:ext cx="2187990" cy="51366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err="1">
                  <a:solidFill>
                    <a:schemeClr val="bg1"/>
                  </a:solidFill>
                </a:rPr>
                <a:t>s</a:t>
              </a:r>
              <a:r>
                <a:rPr lang="sl-SI" dirty="0" err="1" smtClean="0">
                  <a:solidFill>
                    <a:schemeClr val="bg1"/>
                  </a:solidFill>
                </a:rPr>
                <a:t>tevilo</a:t>
              </a:r>
              <a:r>
                <a:rPr lang="sl-SI" dirty="0" smtClean="0">
                  <a:solidFill>
                    <a:schemeClr val="bg1"/>
                  </a:solidFill>
                </a:rPr>
                <a:t> = </a:t>
              </a:r>
              <a:r>
                <a:rPr lang="sl-SI" dirty="0" err="1" smtClean="0">
                  <a:solidFill>
                    <a:schemeClr val="bg1"/>
                  </a:solidFill>
                </a:rPr>
                <a:t>stevilo</a:t>
              </a:r>
              <a:r>
                <a:rPr lang="sl-SI" dirty="0" smtClean="0">
                  <a:solidFill>
                    <a:schemeClr val="bg1"/>
                  </a:solidFill>
                </a:rPr>
                <a:t> + 1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Raven povezovalnik 33"/>
            <p:cNvCxnSpPr/>
            <p:nvPr/>
          </p:nvCxnSpPr>
          <p:spPr>
            <a:xfrm>
              <a:off x="10115615" y="5859609"/>
              <a:ext cx="1" cy="19205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ven povezovalnik 34"/>
            <p:cNvCxnSpPr/>
            <p:nvPr/>
          </p:nvCxnSpPr>
          <p:spPr>
            <a:xfrm flipH="1">
              <a:off x="8753097" y="6068293"/>
              <a:ext cx="136251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ven puščični povezovalnik 35"/>
            <p:cNvCxnSpPr/>
            <p:nvPr/>
          </p:nvCxnSpPr>
          <p:spPr>
            <a:xfrm flipV="1">
              <a:off x="8753097" y="4612700"/>
              <a:ext cx="0" cy="143896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ven povezovalnik 36"/>
            <p:cNvCxnSpPr>
              <a:stCxn id="29" idx="1"/>
            </p:cNvCxnSpPr>
            <p:nvPr/>
          </p:nvCxnSpPr>
          <p:spPr>
            <a:xfrm flipH="1" flipV="1">
              <a:off x="7206930" y="4156364"/>
              <a:ext cx="329431" cy="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ven puščični povezovalnik 37"/>
            <p:cNvCxnSpPr/>
            <p:nvPr/>
          </p:nvCxnSpPr>
          <p:spPr>
            <a:xfrm>
              <a:off x="7206930" y="4156364"/>
              <a:ext cx="0" cy="221118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aralelogram 41"/>
            <p:cNvSpPr/>
            <p:nvPr/>
          </p:nvSpPr>
          <p:spPr>
            <a:xfrm>
              <a:off x="9049277" y="4629326"/>
              <a:ext cx="2187991" cy="441871"/>
            </a:xfrm>
            <a:prstGeom prst="parallelogram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bg1"/>
                  </a:solidFill>
                </a:rPr>
                <a:t>Izpiši število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Raven puščični povezovalnik 43"/>
            <p:cNvCxnSpPr>
              <a:stCxn id="42" idx="4"/>
              <a:endCxn id="33" idx="0"/>
            </p:cNvCxnSpPr>
            <p:nvPr/>
          </p:nvCxnSpPr>
          <p:spPr>
            <a:xfrm>
              <a:off x="10143273" y="5071197"/>
              <a:ext cx="0" cy="216563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ravokotnik 45"/>
            <p:cNvSpPr/>
            <p:nvPr/>
          </p:nvSpPr>
          <p:spPr>
            <a:xfrm>
              <a:off x="7639035" y="2753655"/>
              <a:ext cx="1307568" cy="51366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err="1">
                  <a:solidFill>
                    <a:schemeClr val="bg1"/>
                  </a:solidFill>
                </a:rPr>
                <a:t>s</a:t>
              </a:r>
              <a:r>
                <a:rPr lang="sl-SI" dirty="0" err="1" smtClean="0">
                  <a:solidFill>
                    <a:schemeClr val="bg1"/>
                  </a:solidFill>
                </a:rPr>
                <a:t>tevilo</a:t>
              </a:r>
              <a:r>
                <a:rPr lang="sl-SI" dirty="0" smtClean="0">
                  <a:solidFill>
                    <a:schemeClr val="bg1"/>
                  </a:solidFill>
                </a:rPr>
                <a:t> = 1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sp>
          <p:nvSpPr>
            <p:cNvPr id="47" name="PoljeZBesedilom 46"/>
            <p:cNvSpPr txBox="1"/>
            <p:nvPr/>
          </p:nvSpPr>
          <p:spPr>
            <a:xfrm>
              <a:off x="9021620" y="3735804"/>
              <a:ext cx="56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chemeClr val="bg1"/>
                  </a:solidFill>
                </a:rPr>
                <a:t>da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sp>
          <p:nvSpPr>
            <p:cNvPr id="48" name="PoljeZBesedilom 47"/>
            <p:cNvSpPr txBox="1"/>
            <p:nvPr/>
          </p:nvSpPr>
          <p:spPr>
            <a:xfrm>
              <a:off x="7091233" y="3721885"/>
              <a:ext cx="56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chemeClr val="bg1"/>
                  </a:solidFill>
                </a:rPr>
                <a:t>ne</a:t>
              </a:r>
              <a:endParaRPr lang="sl-SI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3736673" y="231544"/>
            <a:ext cx="3707272" cy="3388217"/>
            <a:chOff x="3736673" y="231544"/>
            <a:chExt cx="3707272" cy="3388217"/>
          </a:xfrm>
        </p:grpSpPr>
        <p:grpSp>
          <p:nvGrpSpPr>
            <p:cNvPr id="27" name="Skupina 26"/>
            <p:cNvGrpSpPr/>
            <p:nvPr/>
          </p:nvGrpSpPr>
          <p:grpSpPr>
            <a:xfrm>
              <a:off x="3736673" y="231544"/>
              <a:ext cx="3707272" cy="3388217"/>
              <a:chOff x="4788131" y="899462"/>
              <a:chExt cx="3840480" cy="3522909"/>
            </a:xfrm>
          </p:grpSpPr>
          <p:sp>
            <p:nvSpPr>
              <p:cNvPr id="7" name="Karo 6"/>
              <p:cNvSpPr/>
              <p:nvPr/>
            </p:nvSpPr>
            <p:spPr>
              <a:xfrm>
                <a:off x="5117562" y="1546167"/>
                <a:ext cx="1512917" cy="1330037"/>
              </a:xfrm>
              <a:prstGeom prst="diamond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dirty="0" smtClean="0"/>
                  <a:t>pogoj</a:t>
                </a:r>
                <a:endParaRPr lang="sl-SI" dirty="0"/>
              </a:p>
            </p:txBody>
          </p:sp>
          <p:cxnSp>
            <p:nvCxnSpPr>
              <p:cNvPr id="9" name="Raven puščični povezovalnik 8"/>
              <p:cNvCxnSpPr>
                <a:endCxn id="7" idx="0"/>
              </p:cNvCxnSpPr>
              <p:nvPr/>
            </p:nvCxnSpPr>
            <p:spPr>
              <a:xfrm flipH="1">
                <a:off x="5874021" y="899462"/>
                <a:ext cx="11390" cy="64670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aven puščični povezovalnik 10"/>
              <p:cNvCxnSpPr>
                <a:stCxn id="7" idx="3"/>
              </p:cNvCxnSpPr>
              <p:nvPr/>
            </p:nvCxnSpPr>
            <p:spPr>
              <a:xfrm flipV="1">
                <a:off x="6630479" y="2211185"/>
                <a:ext cx="1066337" cy="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ven puščični povezovalnik 12"/>
              <p:cNvCxnSpPr/>
              <p:nvPr/>
            </p:nvCxnSpPr>
            <p:spPr>
              <a:xfrm>
                <a:off x="7696816" y="2211185"/>
                <a:ext cx="0" cy="45633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Pravokotnik 13"/>
              <p:cNvSpPr/>
              <p:nvPr/>
            </p:nvSpPr>
            <p:spPr>
              <a:xfrm>
                <a:off x="6765022" y="2726575"/>
                <a:ext cx="1863589" cy="10623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dirty="0" smtClean="0"/>
                  <a:t>Stavek1</a:t>
                </a:r>
              </a:p>
              <a:p>
                <a:pPr algn="ctr"/>
                <a:r>
                  <a:rPr lang="sl-SI" dirty="0" smtClean="0"/>
                  <a:t>…</a:t>
                </a:r>
              </a:p>
              <a:p>
                <a:pPr algn="ctr"/>
                <a:r>
                  <a:rPr lang="sl-SI" dirty="0" smtClean="0"/>
                  <a:t>Stavek n</a:t>
                </a:r>
                <a:endParaRPr lang="sl-SI" dirty="0"/>
              </a:p>
            </p:txBody>
          </p:sp>
          <p:cxnSp>
            <p:nvCxnSpPr>
              <p:cNvPr id="17" name="Raven povezovalnik 16"/>
              <p:cNvCxnSpPr>
                <a:stCxn id="14" idx="2"/>
              </p:cNvCxnSpPr>
              <p:nvPr/>
            </p:nvCxnSpPr>
            <p:spPr>
              <a:xfrm flipH="1">
                <a:off x="7696816" y="3788875"/>
                <a:ext cx="1" cy="31761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aven povezovalnik 18"/>
              <p:cNvCxnSpPr/>
              <p:nvPr/>
            </p:nvCxnSpPr>
            <p:spPr>
              <a:xfrm flipH="1">
                <a:off x="6334298" y="4123113"/>
                <a:ext cx="1362518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ven puščični povezovalnik 20"/>
              <p:cNvCxnSpPr/>
              <p:nvPr/>
            </p:nvCxnSpPr>
            <p:spPr>
              <a:xfrm flipV="1">
                <a:off x="6334298" y="2667520"/>
                <a:ext cx="0" cy="1438967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aven povezovalnik 22"/>
              <p:cNvCxnSpPr>
                <a:stCxn id="7" idx="1"/>
              </p:cNvCxnSpPr>
              <p:nvPr/>
            </p:nvCxnSpPr>
            <p:spPr>
              <a:xfrm flipH="1" flipV="1">
                <a:off x="4788131" y="2211184"/>
                <a:ext cx="329431" cy="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ven puščični povezovalnik 24"/>
              <p:cNvCxnSpPr/>
              <p:nvPr/>
            </p:nvCxnSpPr>
            <p:spPr>
              <a:xfrm>
                <a:off x="4788131" y="2211184"/>
                <a:ext cx="0" cy="2211187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PoljeZBesedilom 48"/>
            <p:cNvSpPr txBox="1"/>
            <p:nvPr/>
          </p:nvSpPr>
          <p:spPr>
            <a:xfrm>
              <a:off x="5506518" y="1113177"/>
              <a:ext cx="56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chemeClr val="bg1"/>
                  </a:solidFill>
                </a:rPr>
                <a:t>da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sp>
          <p:nvSpPr>
            <p:cNvPr id="50" name="PoljeZBesedilom 49"/>
            <p:cNvSpPr txBox="1"/>
            <p:nvPr/>
          </p:nvSpPr>
          <p:spPr>
            <a:xfrm>
              <a:off x="3736673" y="1061119"/>
              <a:ext cx="56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chemeClr val="bg1"/>
                  </a:solidFill>
                </a:rPr>
                <a:t>ne</a:t>
              </a:r>
              <a:endParaRPr lang="sl-SI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5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Primerjava zanka </a:t>
            </a:r>
            <a:r>
              <a:rPr lang="sl-SI" dirty="0" err="1" smtClean="0"/>
              <a:t>While</a:t>
            </a:r>
            <a:r>
              <a:rPr lang="sl-SI" dirty="0" smtClean="0"/>
              <a:t>  in FOR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326400" y="2514275"/>
            <a:ext cx="3186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stevilo</a:t>
            </a:r>
            <a:r>
              <a:rPr lang="sl-SI" sz="2400" dirty="0" smtClean="0"/>
              <a:t>=1</a:t>
            </a:r>
            <a:endParaRPr lang="sl-SI" sz="2400" dirty="0"/>
          </a:p>
          <a:p>
            <a:r>
              <a:rPr lang="sl-SI" sz="2400" dirty="0" err="1" smtClean="0">
                <a:solidFill>
                  <a:srgbClr val="FFC000"/>
                </a:solidFill>
              </a:rPr>
              <a:t>while</a:t>
            </a:r>
            <a:r>
              <a:rPr lang="sl-SI" sz="2400" dirty="0" smtClean="0">
                <a:solidFill>
                  <a:srgbClr val="FFC000"/>
                </a:solidFill>
              </a:rPr>
              <a:t>  </a:t>
            </a:r>
            <a:r>
              <a:rPr lang="sl-SI" sz="2400" dirty="0" err="1" smtClean="0"/>
              <a:t>stevilo</a:t>
            </a:r>
            <a:r>
              <a:rPr lang="sl-SI" sz="2400" dirty="0" smtClean="0"/>
              <a:t> &lt;=10:</a:t>
            </a:r>
            <a:endParaRPr lang="sl-SI" sz="2400" dirty="0"/>
          </a:p>
          <a:p>
            <a:r>
              <a:rPr lang="sl-SI" sz="2400" dirty="0"/>
              <a:t>	</a:t>
            </a:r>
            <a:r>
              <a:rPr lang="sl-SI" sz="2400" dirty="0" err="1" smtClean="0"/>
              <a:t>print</a:t>
            </a:r>
            <a:r>
              <a:rPr lang="sl-SI" sz="2400" dirty="0" smtClean="0"/>
              <a:t>(</a:t>
            </a:r>
            <a:r>
              <a:rPr lang="sl-SI" sz="2400" dirty="0" err="1" smtClean="0"/>
              <a:t>stevilo</a:t>
            </a:r>
            <a:r>
              <a:rPr lang="sl-SI" sz="2400" dirty="0" smtClean="0"/>
              <a:t>)</a:t>
            </a:r>
          </a:p>
          <a:p>
            <a:r>
              <a:rPr lang="sl-SI" sz="2400" dirty="0"/>
              <a:t>	</a:t>
            </a:r>
            <a:r>
              <a:rPr lang="sl-SI" sz="2400" dirty="0" err="1" smtClean="0"/>
              <a:t>stevilo</a:t>
            </a:r>
            <a:r>
              <a:rPr lang="sl-SI" sz="2400" dirty="0" smtClean="0"/>
              <a:t> = </a:t>
            </a:r>
            <a:r>
              <a:rPr lang="sl-SI" sz="2400" dirty="0" err="1" smtClean="0"/>
              <a:t>stevilo</a:t>
            </a:r>
            <a:r>
              <a:rPr lang="sl-SI" sz="2400" dirty="0" smtClean="0"/>
              <a:t> + 1</a:t>
            </a: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413208" y="2803525"/>
            <a:ext cx="315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>
                <a:solidFill>
                  <a:srgbClr val="FFC000"/>
                </a:solidFill>
              </a:rPr>
              <a:t>for</a:t>
            </a:r>
            <a:r>
              <a:rPr lang="sl-SI" sz="2400" dirty="0" smtClean="0">
                <a:solidFill>
                  <a:srgbClr val="FFC000"/>
                </a:solidFill>
              </a:rPr>
              <a:t>  </a:t>
            </a:r>
            <a:r>
              <a:rPr lang="sl-SI" sz="2400" dirty="0" err="1" smtClean="0"/>
              <a:t>stevilo</a:t>
            </a:r>
            <a:r>
              <a:rPr lang="sl-SI" sz="2400" dirty="0" smtClean="0"/>
              <a:t> in range(10):</a:t>
            </a:r>
            <a:endParaRPr lang="sl-SI" sz="2400" dirty="0"/>
          </a:p>
          <a:p>
            <a:r>
              <a:rPr lang="sl-SI" sz="2400" dirty="0"/>
              <a:t>	</a:t>
            </a:r>
            <a:r>
              <a:rPr lang="sl-SI" sz="2400" dirty="0" err="1" smtClean="0"/>
              <a:t>print</a:t>
            </a:r>
            <a:r>
              <a:rPr lang="sl-SI" sz="2400" dirty="0" smtClean="0"/>
              <a:t>(</a:t>
            </a:r>
            <a:r>
              <a:rPr lang="sl-SI" sz="2400" dirty="0" err="1" smtClean="0"/>
              <a:t>stevilo</a:t>
            </a:r>
            <a:r>
              <a:rPr lang="sl-SI" sz="2400" dirty="0" smtClean="0"/>
              <a:t>)</a:t>
            </a:r>
          </a:p>
          <a:p>
            <a:r>
              <a:rPr lang="sl-SI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59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3311" y="76258"/>
            <a:ext cx="9905998" cy="1478570"/>
          </a:xfrm>
        </p:spPr>
        <p:txBody>
          <a:bodyPr/>
          <a:lstStyle/>
          <a:p>
            <a:r>
              <a:rPr lang="sl-SI" dirty="0" smtClean="0"/>
              <a:t>Primerjava zanka </a:t>
            </a:r>
            <a:r>
              <a:rPr lang="sl-SI" dirty="0" err="1" smtClean="0"/>
              <a:t>While</a:t>
            </a:r>
            <a:r>
              <a:rPr lang="sl-SI" dirty="0" smtClean="0"/>
              <a:t>  in FOR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9" y="1188621"/>
            <a:ext cx="4229690" cy="3562847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11" y="1137933"/>
            <a:ext cx="5269997" cy="2743783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70" y="2340069"/>
            <a:ext cx="4182059" cy="3229426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11" y="4167964"/>
            <a:ext cx="5276268" cy="2120144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2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VAja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9394" y="1824185"/>
            <a:ext cx="7056290" cy="3541714"/>
          </a:xfrm>
        </p:spPr>
        <p:txBody>
          <a:bodyPr/>
          <a:lstStyle/>
          <a:p>
            <a:r>
              <a:rPr lang="sl-SI" dirty="0" smtClean="0"/>
              <a:t>Napiši program, ki večkrat zapovrstjo </a:t>
            </a:r>
            <a:r>
              <a:rPr lang="sl-SI" dirty="0"/>
              <a:t>prižiga </a:t>
            </a:r>
            <a:r>
              <a:rPr lang="sl-SI" dirty="0" smtClean="0"/>
              <a:t>najprej sode in nato lihe lučke.</a:t>
            </a:r>
          </a:p>
          <a:p>
            <a:r>
              <a:rPr lang="sl-SI" dirty="0" smtClean="0"/>
              <a:t>Napiši program, ki večkrat zapovrstjo prižiga lučke od zunanjega dela proti notranjemu delu.</a:t>
            </a:r>
          </a:p>
          <a:p>
            <a:r>
              <a:rPr lang="sl-SI" dirty="0"/>
              <a:t>Napiši program, ki večkrat zapovrstjo prižiga lučke od </a:t>
            </a:r>
            <a:r>
              <a:rPr lang="sl-SI" dirty="0" smtClean="0"/>
              <a:t>notranjega dela </a:t>
            </a:r>
            <a:r>
              <a:rPr lang="sl-SI" dirty="0"/>
              <a:t>proti </a:t>
            </a:r>
            <a:r>
              <a:rPr lang="sl-SI" dirty="0" smtClean="0"/>
              <a:t>zunanjemu delu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sp>
        <p:nvSpPr>
          <p:cNvPr id="4" name="Elipsa 3"/>
          <p:cNvSpPr/>
          <p:nvPr/>
        </p:nvSpPr>
        <p:spPr>
          <a:xfrm>
            <a:off x="8707527" y="209708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8991411" y="209708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9275295" y="209708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9559179" y="209708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843063" y="209708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10126947" y="209708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10410831" y="209708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10694714" y="209708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8707527" y="2992791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8991411" y="2992791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9275295" y="2992791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9559179" y="2992791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9843063" y="2992791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10126947" y="2992791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10410831" y="2992791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10694714" y="2992791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8707527" y="4121030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8991411" y="4121030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9275295" y="4121030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Elipsa 22"/>
          <p:cNvSpPr/>
          <p:nvPr/>
        </p:nvSpPr>
        <p:spPr>
          <a:xfrm>
            <a:off x="9559179" y="4121030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Elipsa 23"/>
          <p:cNvSpPr/>
          <p:nvPr/>
        </p:nvSpPr>
        <p:spPr>
          <a:xfrm>
            <a:off x="9843063" y="4121030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Elipsa 24"/>
          <p:cNvSpPr/>
          <p:nvPr/>
        </p:nvSpPr>
        <p:spPr>
          <a:xfrm>
            <a:off x="10126947" y="4121030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Elipsa 25"/>
          <p:cNvSpPr/>
          <p:nvPr/>
        </p:nvSpPr>
        <p:spPr>
          <a:xfrm>
            <a:off x="10410831" y="4121030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10694714" y="4121030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31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00"/>
                            </p:stCondLst>
                            <p:childTnLst>
                              <p:par>
                                <p:cTn id="17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2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000"/>
                            </p:stCondLst>
                            <p:childTnLst>
                              <p:par>
                                <p:cTn id="25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500"/>
                            </p:stCondLst>
                            <p:childTnLst>
                              <p:par>
                                <p:cTn id="26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CILJI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Spoznati pojem zanke</a:t>
            </a:r>
          </a:p>
          <a:p>
            <a:r>
              <a:rPr lang="sl-SI" dirty="0" smtClean="0"/>
              <a:t>Uporabnost zanke</a:t>
            </a:r>
          </a:p>
          <a:p>
            <a:r>
              <a:rPr lang="sl-SI" dirty="0" smtClean="0"/>
              <a:t>Zanka WHILE</a:t>
            </a:r>
          </a:p>
          <a:p>
            <a:r>
              <a:rPr lang="sl-SI" dirty="0" smtClean="0"/>
              <a:t>Zanka FOR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34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00" y="234966"/>
            <a:ext cx="2314575" cy="1971675"/>
          </a:xfrm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1523966" y="551316"/>
            <a:ext cx="7218818" cy="104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Prikazati želimo postopno prižiganje lučk na naši plošči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8" b="18248"/>
          <a:stretch/>
        </p:blipFill>
        <p:spPr>
          <a:xfrm>
            <a:off x="1365346" y="1884783"/>
            <a:ext cx="6575005" cy="4180115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8803220" y="339646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087104" y="339646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9370988" y="339646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9654872" y="339646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9938756" y="339646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10222640" y="339646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10506524" y="339646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10790407" y="3396468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41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35" y="908916"/>
            <a:ext cx="2302622" cy="5318240"/>
          </a:xfrm>
        </p:spPr>
      </p:pic>
      <p:grpSp>
        <p:nvGrpSpPr>
          <p:cNvPr id="11" name="Skupina 10"/>
          <p:cNvGrpSpPr/>
          <p:nvPr/>
        </p:nvGrpSpPr>
        <p:grpSpPr>
          <a:xfrm>
            <a:off x="3940232" y="1313410"/>
            <a:ext cx="2898371" cy="1030781"/>
            <a:chOff x="3940232" y="1313410"/>
            <a:chExt cx="2898371" cy="1030781"/>
          </a:xfrm>
        </p:grpSpPr>
        <p:sp>
          <p:nvSpPr>
            <p:cNvPr id="5" name="Oblaček 1 (brez obrobe) 4"/>
            <p:cNvSpPr/>
            <p:nvPr/>
          </p:nvSpPr>
          <p:spPr>
            <a:xfrm>
              <a:off x="3940232" y="1313410"/>
              <a:ext cx="2310938" cy="349135"/>
            </a:xfrm>
            <a:prstGeom prst="callout1">
              <a:avLst>
                <a:gd name="adj1" fmla="val 47321"/>
                <a:gd name="adj2" fmla="val -1138"/>
                <a:gd name="adj3" fmla="val 126786"/>
                <a:gd name="adj4" fmla="val -5775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dirty="0" smtClean="0">
                  <a:solidFill>
                    <a:srgbClr val="FFFF00"/>
                  </a:solidFill>
                </a:rPr>
                <a:t>Vklop 1. lučke</a:t>
              </a:r>
              <a:endParaRPr lang="sl-SI" dirty="0">
                <a:solidFill>
                  <a:srgbClr val="FFFF00"/>
                </a:solidFill>
              </a:endParaRPr>
            </a:p>
          </p:txBody>
        </p:sp>
        <p:sp>
          <p:nvSpPr>
            <p:cNvPr id="6" name="Oblaček 1 (brez obrobe) 5"/>
            <p:cNvSpPr/>
            <p:nvPr/>
          </p:nvSpPr>
          <p:spPr>
            <a:xfrm>
              <a:off x="3940232" y="1662546"/>
              <a:ext cx="2898371" cy="332510"/>
            </a:xfrm>
            <a:prstGeom prst="callout1">
              <a:avLst>
                <a:gd name="adj1" fmla="val 47321"/>
                <a:gd name="adj2" fmla="val -1138"/>
                <a:gd name="adj3" fmla="val 89405"/>
                <a:gd name="adj4" fmla="val -46139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dirty="0" smtClean="0">
                  <a:solidFill>
                    <a:srgbClr val="FFFF00"/>
                  </a:solidFill>
                </a:rPr>
                <a:t>Zakasnitev – lučka sveti</a:t>
              </a:r>
              <a:endParaRPr lang="sl-SI" dirty="0">
                <a:solidFill>
                  <a:srgbClr val="FFFF00"/>
                </a:solidFill>
              </a:endParaRPr>
            </a:p>
          </p:txBody>
        </p:sp>
        <p:sp>
          <p:nvSpPr>
            <p:cNvPr id="7" name="Oblaček 1 (brez obrobe) 6"/>
            <p:cNvSpPr/>
            <p:nvPr/>
          </p:nvSpPr>
          <p:spPr>
            <a:xfrm>
              <a:off x="3940232" y="1995056"/>
              <a:ext cx="2310938" cy="349135"/>
            </a:xfrm>
            <a:prstGeom prst="callout1">
              <a:avLst>
                <a:gd name="adj1" fmla="val 47321"/>
                <a:gd name="adj2" fmla="val -1138"/>
                <a:gd name="adj3" fmla="val 45834"/>
                <a:gd name="adj4" fmla="val -5775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dirty="0" smtClean="0">
                  <a:solidFill>
                    <a:srgbClr val="FFFF00"/>
                  </a:solidFill>
                </a:rPr>
                <a:t>Izklop 1. lučke</a:t>
              </a:r>
              <a:endParaRPr lang="sl-SI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940232" y="2327565"/>
            <a:ext cx="2898371" cy="1030781"/>
            <a:chOff x="3940232" y="2327565"/>
            <a:chExt cx="2898371" cy="1030781"/>
          </a:xfrm>
        </p:grpSpPr>
        <p:sp>
          <p:nvSpPr>
            <p:cNvPr id="8" name="Oblaček 1 (brez obrobe) 7"/>
            <p:cNvSpPr/>
            <p:nvPr/>
          </p:nvSpPr>
          <p:spPr>
            <a:xfrm>
              <a:off x="3940232" y="2327565"/>
              <a:ext cx="2310938" cy="349135"/>
            </a:xfrm>
            <a:prstGeom prst="callout1">
              <a:avLst>
                <a:gd name="adj1" fmla="val 47321"/>
                <a:gd name="adj2" fmla="val -1138"/>
                <a:gd name="adj3" fmla="val 2977"/>
                <a:gd name="adj4" fmla="val -57038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dirty="0" smtClean="0">
                  <a:solidFill>
                    <a:srgbClr val="FFFF00"/>
                  </a:solidFill>
                </a:rPr>
                <a:t>Vklop 2. lučke</a:t>
              </a:r>
              <a:endParaRPr lang="sl-SI" dirty="0">
                <a:solidFill>
                  <a:srgbClr val="FFFF00"/>
                </a:solidFill>
              </a:endParaRPr>
            </a:p>
          </p:txBody>
        </p:sp>
        <p:sp>
          <p:nvSpPr>
            <p:cNvPr id="9" name="Oblaček 1 (brez obrobe) 8"/>
            <p:cNvSpPr/>
            <p:nvPr/>
          </p:nvSpPr>
          <p:spPr>
            <a:xfrm>
              <a:off x="3940232" y="2676701"/>
              <a:ext cx="2898371" cy="332510"/>
            </a:xfrm>
            <a:prstGeom prst="callout1">
              <a:avLst>
                <a:gd name="adj1" fmla="val 47321"/>
                <a:gd name="adj2" fmla="val -1138"/>
                <a:gd name="adj3" fmla="val -45594"/>
                <a:gd name="adj4" fmla="val -44418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dirty="0" smtClean="0">
                  <a:solidFill>
                    <a:srgbClr val="FFFF00"/>
                  </a:solidFill>
                </a:rPr>
                <a:t>Zakasnitev – lučka sveti</a:t>
              </a:r>
              <a:endParaRPr lang="sl-SI" dirty="0">
                <a:solidFill>
                  <a:srgbClr val="FFFF00"/>
                </a:solidFill>
              </a:endParaRPr>
            </a:p>
          </p:txBody>
        </p:sp>
        <p:sp>
          <p:nvSpPr>
            <p:cNvPr id="10" name="Oblaček 1 (brez obrobe) 9"/>
            <p:cNvSpPr/>
            <p:nvPr/>
          </p:nvSpPr>
          <p:spPr>
            <a:xfrm>
              <a:off x="3940232" y="3009211"/>
              <a:ext cx="2310938" cy="349135"/>
            </a:xfrm>
            <a:prstGeom prst="callout1">
              <a:avLst>
                <a:gd name="adj1" fmla="val 47321"/>
                <a:gd name="adj2" fmla="val -1138"/>
                <a:gd name="adj3" fmla="val -82737"/>
                <a:gd name="adj4" fmla="val -54879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dirty="0" smtClean="0">
                  <a:solidFill>
                    <a:srgbClr val="FFFF00"/>
                  </a:solidFill>
                </a:rPr>
                <a:t>Izklop 2. lučke</a:t>
              </a:r>
              <a:endParaRPr lang="sl-SI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2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00" y="234966"/>
            <a:ext cx="2314575" cy="1971675"/>
          </a:xfrm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1523966" y="551316"/>
            <a:ext cx="7218818" cy="104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Prikazati želimo postopno prižiganje lučk na naši plošči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8" b="18248"/>
          <a:stretch/>
        </p:blipFill>
        <p:spPr>
          <a:xfrm>
            <a:off x="1365346" y="1884783"/>
            <a:ext cx="6575005" cy="4180115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8528180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8814765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9101350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9387935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9674520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9961105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10247690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10534272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8528180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8814765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9101350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9387935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9674520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9961105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10247690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10534272" y="3346579"/>
            <a:ext cx="214604" cy="214604"/>
          </a:xfrm>
          <a:prstGeom prst="ellipse">
            <a:avLst/>
          </a:prstGeom>
          <a:solidFill>
            <a:srgbClr val="CCE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96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00"/>
                            </p:stCondLst>
                            <p:childTnLst>
                              <p:par>
                                <p:cTn id="17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0"/>
                            </p:stCondLst>
                            <p:childTnLst>
                              <p:par>
                                <p:cTn id="19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00"/>
                            </p:stCondLst>
                            <p:childTnLst>
                              <p:par>
                                <p:cTn id="20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500"/>
                            </p:stCondLst>
                            <p:childTnLst>
                              <p:par>
                                <p:cTn id="21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2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2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9" y="671643"/>
            <a:ext cx="1895740" cy="557290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18" y="1464695"/>
            <a:ext cx="2043697" cy="37224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88" y="1498078"/>
            <a:ext cx="4229690" cy="3562847"/>
          </a:xfrm>
          <a:prstGeom prst="rect">
            <a:avLst/>
          </a:prstGeom>
        </p:spPr>
      </p:pic>
      <p:sp>
        <p:nvSpPr>
          <p:cNvPr id="6" name="Desni zaviti oklepaj 5"/>
          <p:cNvSpPr/>
          <p:nvPr/>
        </p:nvSpPr>
        <p:spPr>
          <a:xfrm>
            <a:off x="1640379" y="1346661"/>
            <a:ext cx="1119447" cy="2172935"/>
          </a:xfrm>
          <a:prstGeom prst="rightBrace">
            <a:avLst>
              <a:gd name="adj1" fmla="val 8333"/>
              <a:gd name="adj2" fmla="val 5070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esni zaviti oklepaj 6"/>
          <p:cNvSpPr/>
          <p:nvPr/>
        </p:nvSpPr>
        <p:spPr>
          <a:xfrm>
            <a:off x="1640379" y="3973484"/>
            <a:ext cx="1119447" cy="2144684"/>
          </a:xfrm>
          <a:prstGeom prst="rightBrace">
            <a:avLst>
              <a:gd name="adj1" fmla="val 8333"/>
              <a:gd name="adj2" fmla="val 5070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3890691" y="1995054"/>
            <a:ext cx="947315" cy="5985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Raven puščični povezovalnik 9"/>
          <p:cNvCxnSpPr>
            <a:stCxn id="6" idx="1"/>
          </p:cNvCxnSpPr>
          <p:nvPr/>
        </p:nvCxnSpPr>
        <p:spPr>
          <a:xfrm flipV="1">
            <a:off x="2759826" y="2261062"/>
            <a:ext cx="1130865" cy="1873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>
            <a:stCxn id="7" idx="1"/>
          </p:cNvCxnSpPr>
          <p:nvPr/>
        </p:nvCxnSpPr>
        <p:spPr>
          <a:xfrm flipV="1">
            <a:off x="2759826" y="2448426"/>
            <a:ext cx="1130865" cy="26124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3943118" y="5552902"/>
            <a:ext cx="204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Zanko ponovimo 2x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6888594" y="5552903"/>
            <a:ext cx="346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Zanko ponovimo poljubno krat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48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519" y="19039"/>
            <a:ext cx="9905998" cy="1293409"/>
          </a:xfrm>
        </p:spPr>
        <p:txBody>
          <a:bodyPr/>
          <a:lstStyle/>
          <a:p>
            <a:r>
              <a:rPr lang="sl-SI" dirty="0" smtClean="0"/>
              <a:t>Zanka </a:t>
            </a:r>
            <a:r>
              <a:rPr lang="sl-SI" dirty="0" err="1" smtClean="0"/>
              <a:t>WHILe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41412" y="1546167"/>
            <a:ext cx="2699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>
                <a:solidFill>
                  <a:srgbClr val="FFC000"/>
                </a:solidFill>
              </a:rPr>
              <a:t>w</a:t>
            </a:r>
            <a:r>
              <a:rPr lang="sl-SI" sz="2400" dirty="0" err="1" smtClean="0">
                <a:solidFill>
                  <a:srgbClr val="FFC000"/>
                </a:solidFill>
              </a:rPr>
              <a:t>hile</a:t>
            </a:r>
            <a:r>
              <a:rPr lang="sl-SI" sz="2400" dirty="0" smtClean="0">
                <a:solidFill>
                  <a:srgbClr val="FFC000"/>
                </a:solidFill>
              </a:rPr>
              <a:t> </a:t>
            </a:r>
            <a:r>
              <a:rPr lang="sl-SI" sz="2400" dirty="0" smtClean="0"/>
              <a:t>pogoj:</a:t>
            </a:r>
          </a:p>
          <a:p>
            <a:r>
              <a:rPr lang="sl-SI" sz="2400" dirty="0"/>
              <a:t>	</a:t>
            </a:r>
            <a:r>
              <a:rPr lang="sl-SI" sz="2400" dirty="0" err="1" smtClean="0"/>
              <a:t>stevek</a:t>
            </a:r>
            <a:r>
              <a:rPr lang="sl-SI" sz="2400" dirty="0" smtClean="0"/>
              <a:t> 1</a:t>
            </a:r>
          </a:p>
          <a:p>
            <a:r>
              <a:rPr lang="sl-SI" sz="2400" dirty="0"/>
              <a:t>	</a:t>
            </a:r>
            <a:r>
              <a:rPr lang="sl-SI" sz="2400" dirty="0" smtClean="0"/>
              <a:t>…</a:t>
            </a:r>
          </a:p>
          <a:p>
            <a:r>
              <a:rPr lang="sl-SI" sz="2400" dirty="0"/>
              <a:t>	</a:t>
            </a:r>
            <a:r>
              <a:rPr lang="sl-SI" sz="2400" dirty="0" smtClean="0"/>
              <a:t>stavek n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141412" y="4184454"/>
            <a:ext cx="3186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stevilo</a:t>
            </a:r>
            <a:r>
              <a:rPr lang="sl-SI" sz="2400" dirty="0" smtClean="0"/>
              <a:t>=1</a:t>
            </a:r>
            <a:endParaRPr lang="sl-SI" sz="2400" dirty="0"/>
          </a:p>
          <a:p>
            <a:r>
              <a:rPr lang="sl-SI" sz="2400" dirty="0" err="1" smtClean="0">
                <a:solidFill>
                  <a:srgbClr val="FFC000"/>
                </a:solidFill>
              </a:rPr>
              <a:t>while</a:t>
            </a:r>
            <a:r>
              <a:rPr lang="sl-SI" sz="2400" dirty="0" smtClean="0">
                <a:solidFill>
                  <a:srgbClr val="FFC000"/>
                </a:solidFill>
              </a:rPr>
              <a:t>  </a:t>
            </a:r>
            <a:r>
              <a:rPr lang="sl-SI" sz="2400" dirty="0" err="1" smtClean="0"/>
              <a:t>stevilo</a:t>
            </a:r>
            <a:r>
              <a:rPr lang="sl-SI" sz="2400" dirty="0" smtClean="0"/>
              <a:t> &lt;=10:</a:t>
            </a:r>
            <a:endParaRPr lang="sl-SI" sz="2400" dirty="0"/>
          </a:p>
          <a:p>
            <a:r>
              <a:rPr lang="sl-SI" sz="2400" dirty="0"/>
              <a:t>	</a:t>
            </a:r>
            <a:r>
              <a:rPr lang="sl-SI" sz="2400" dirty="0" err="1" smtClean="0"/>
              <a:t>print</a:t>
            </a:r>
            <a:r>
              <a:rPr lang="sl-SI" sz="2400" dirty="0" smtClean="0"/>
              <a:t>(</a:t>
            </a:r>
            <a:r>
              <a:rPr lang="sl-SI" sz="2400" dirty="0" err="1" smtClean="0"/>
              <a:t>stevilo</a:t>
            </a:r>
            <a:r>
              <a:rPr lang="sl-SI" sz="2400" dirty="0" smtClean="0"/>
              <a:t>)</a:t>
            </a:r>
          </a:p>
          <a:p>
            <a:r>
              <a:rPr lang="sl-SI" sz="2400" dirty="0"/>
              <a:t>	</a:t>
            </a:r>
            <a:r>
              <a:rPr lang="sl-SI" sz="2400" dirty="0" err="1" smtClean="0"/>
              <a:t>stevilo</a:t>
            </a:r>
            <a:r>
              <a:rPr lang="sl-SI" sz="2400" dirty="0" smtClean="0"/>
              <a:t> = </a:t>
            </a:r>
            <a:r>
              <a:rPr lang="sl-SI" sz="2400" dirty="0" err="1" smtClean="0"/>
              <a:t>stevilo</a:t>
            </a:r>
            <a:r>
              <a:rPr lang="sl-SI" sz="2400" dirty="0" smtClean="0"/>
              <a:t> + 1</a:t>
            </a:r>
            <a:endParaRPr lang="sl-SI" sz="2400" dirty="0"/>
          </a:p>
        </p:txBody>
      </p:sp>
      <p:grpSp>
        <p:nvGrpSpPr>
          <p:cNvPr id="51" name="Skupina 50"/>
          <p:cNvGrpSpPr/>
          <p:nvPr/>
        </p:nvGrpSpPr>
        <p:grpSpPr>
          <a:xfrm>
            <a:off x="7057982" y="3067283"/>
            <a:ext cx="4146035" cy="3613896"/>
            <a:chOff x="7091233" y="2753655"/>
            <a:chExt cx="4146035" cy="3613896"/>
          </a:xfrm>
        </p:grpSpPr>
        <p:sp>
          <p:nvSpPr>
            <p:cNvPr id="29" name="Karo 28"/>
            <p:cNvSpPr/>
            <p:nvPr/>
          </p:nvSpPr>
          <p:spPr>
            <a:xfrm>
              <a:off x="7536361" y="3491347"/>
              <a:ext cx="1512917" cy="1330037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 err="1">
                  <a:solidFill>
                    <a:schemeClr val="bg1"/>
                  </a:solidFill>
                </a:rPr>
                <a:t>s</a:t>
              </a:r>
              <a:r>
                <a:rPr lang="sl-SI" sz="1400" dirty="0" err="1" smtClean="0">
                  <a:solidFill>
                    <a:schemeClr val="bg1"/>
                  </a:solidFill>
                </a:rPr>
                <a:t>tevilo</a:t>
              </a:r>
              <a:r>
                <a:rPr lang="sl-SI" sz="1400" dirty="0" smtClean="0">
                  <a:solidFill>
                    <a:schemeClr val="bg1"/>
                  </a:solidFill>
                </a:rPr>
                <a:t> &lt;= 10</a:t>
              </a:r>
              <a:endParaRPr lang="sl-SI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Raven puščični povezovalnik 29"/>
            <p:cNvCxnSpPr>
              <a:endCxn id="29" idx="0"/>
            </p:cNvCxnSpPr>
            <p:nvPr/>
          </p:nvCxnSpPr>
          <p:spPr>
            <a:xfrm>
              <a:off x="8292819" y="3315955"/>
              <a:ext cx="1" cy="175392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en puščični povezovalnik 30"/>
            <p:cNvCxnSpPr>
              <a:stCxn id="29" idx="3"/>
            </p:cNvCxnSpPr>
            <p:nvPr/>
          </p:nvCxnSpPr>
          <p:spPr>
            <a:xfrm flipV="1">
              <a:off x="9049278" y="4156365"/>
              <a:ext cx="1066337" cy="1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en puščični povezovalnik 31"/>
            <p:cNvCxnSpPr/>
            <p:nvPr/>
          </p:nvCxnSpPr>
          <p:spPr>
            <a:xfrm>
              <a:off x="10115615" y="4156365"/>
              <a:ext cx="0" cy="456335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ravokotnik 32"/>
            <p:cNvSpPr/>
            <p:nvPr/>
          </p:nvSpPr>
          <p:spPr>
            <a:xfrm>
              <a:off x="9049278" y="5287760"/>
              <a:ext cx="2187990" cy="51366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err="1">
                  <a:solidFill>
                    <a:schemeClr val="bg1"/>
                  </a:solidFill>
                </a:rPr>
                <a:t>s</a:t>
              </a:r>
              <a:r>
                <a:rPr lang="sl-SI" dirty="0" err="1" smtClean="0">
                  <a:solidFill>
                    <a:schemeClr val="bg1"/>
                  </a:solidFill>
                </a:rPr>
                <a:t>tevilo</a:t>
              </a:r>
              <a:r>
                <a:rPr lang="sl-SI" dirty="0" smtClean="0">
                  <a:solidFill>
                    <a:schemeClr val="bg1"/>
                  </a:solidFill>
                </a:rPr>
                <a:t> = </a:t>
              </a:r>
              <a:r>
                <a:rPr lang="sl-SI" dirty="0" err="1" smtClean="0">
                  <a:solidFill>
                    <a:schemeClr val="bg1"/>
                  </a:solidFill>
                </a:rPr>
                <a:t>stevilo</a:t>
              </a:r>
              <a:r>
                <a:rPr lang="sl-SI" dirty="0" smtClean="0">
                  <a:solidFill>
                    <a:schemeClr val="bg1"/>
                  </a:solidFill>
                </a:rPr>
                <a:t> + 1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Raven povezovalnik 33"/>
            <p:cNvCxnSpPr/>
            <p:nvPr/>
          </p:nvCxnSpPr>
          <p:spPr>
            <a:xfrm>
              <a:off x="10115615" y="5859609"/>
              <a:ext cx="1" cy="19205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ven povezovalnik 34"/>
            <p:cNvCxnSpPr/>
            <p:nvPr/>
          </p:nvCxnSpPr>
          <p:spPr>
            <a:xfrm flipH="1">
              <a:off x="8753097" y="6068293"/>
              <a:ext cx="136251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ven puščični povezovalnik 35"/>
            <p:cNvCxnSpPr/>
            <p:nvPr/>
          </p:nvCxnSpPr>
          <p:spPr>
            <a:xfrm flipV="1">
              <a:off x="8753097" y="4612700"/>
              <a:ext cx="0" cy="143896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ven povezovalnik 36"/>
            <p:cNvCxnSpPr>
              <a:stCxn id="29" idx="1"/>
            </p:cNvCxnSpPr>
            <p:nvPr/>
          </p:nvCxnSpPr>
          <p:spPr>
            <a:xfrm flipH="1" flipV="1">
              <a:off x="7206930" y="4156364"/>
              <a:ext cx="329431" cy="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ven puščični povezovalnik 37"/>
            <p:cNvCxnSpPr/>
            <p:nvPr/>
          </p:nvCxnSpPr>
          <p:spPr>
            <a:xfrm>
              <a:off x="7206930" y="4156364"/>
              <a:ext cx="0" cy="221118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aralelogram 41"/>
            <p:cNvSpPr/>
            <p:nvPr/>
          </p:nvSpPr>
          <p:spPr>
            <a:xfrm>
              <a:off x="9049277" y="4629326"/>
              <a:ext cx="2187991" cy="441871"/>
            </a:xfrm>
            <a:prstGeom prst="parallelogram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bg1"/>
                  </a:solidFill>
                </a:rPr>
                <a:t>Izpiši število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Raven puščični povezovalnik 43"/>
            <p:cNvCxnSpPr>
              <a:stCxn id="42" idx="4"/>
              <a:endCxn id="33" idx="0"/>
            </p:cNvCxnSpPr>
            <p:nvPr/>
          </p:nvCxnSpPr>
          <p:spPr>
            <a:xfrm>
              <a:off x="10143273" y="5071197"/>
              <a:ext cx="0" cy="216563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ravokotnik 45"/>
            <p:cNvSpPr/>
            <p:nvPr/>
          </p:nvSpPr>
          <p:spPr>
            <a:xfrm>
              <a:off x="7639035" y="2753655"/>
              <a:ext cx="1307568" cy="51366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err="1">
                  <a:solidFill>
                    <a:schemeClr val="bg1"/>
                  </a:solidFill>
                </a:rPr>
                <a:t>s</a:t>
              </a:r>
              <a:r>
                <a:rPr lang="sl-SI" dirty="0" err="1" smtClean="0">
                  <a:solidFill>
                    <a:schemeClr val="bg1"/>
                  </a:solidFill>
                </a:rPr>
                <a:t>tevilo</a:t>
              </a:r>
              <a:r>
                <a:rPr lang="sl-SI" dirty="0" smtClean="0">
                  <a:solidFill>
                    <a:schemeClr val="bg1"/>
                  </a:solidFill>
                </a:rPr>
                <a:t> = 1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sp>
          <p:nvSpPr>
            <p:cNvPr id="47" name="PoljeZBesedilom 46"/>
            <p:cNvSpPr txBox="1"/>
            <p:nvPr/>
          </p:nvSpPr>
          <p:spPr>
            <a:xfrm>
              <a:off x="9021620" y="3735804"/>
              <a:ext cx="56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chemeClr val="bg1"/>
                  </a:solidFill>
                </a:rPr>
                <a:t>da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sp>
          <p:nvSpPr>
            <p:cNvPr id="48" name="PoljeZBesedilom 47"/>
            <p:cNvSpPr txBox="1"/>
            <p:nvPr/>
          </p:nvSpPr>
          <p:spPr>
            <a:xfrm>
              <a:off x="7091233" y="3721885"/>
              <a:ext cx="56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chemeClr val="bg1"/>
                  </a:solidFill>
                </a:rPr>
                <a:t>ne</a:t>
              </a:r>
              <a:endParaRPr lang="sl-SI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736673" y="231544"/>
            <a:ext cx="3707272" cy="3388217"/>
            <a:chOff x="3736673" y="231544"/>
            <a:chExt cx="3707272" cy="3388217"/>
          </a:xfrm>
        </p:grpSpPr>
        <p:grpSp>
          <p:nvGrpSpPr>
            <p:cNvPr id="27" name="Skupina 26"/>
            <p:cNvGrpSpPr/>
            <p:nvPr/>
          </p:nvGrpSpPr>
          <p:grpSpPr>
            <a:xfrm>
              <a:off x="3736673" y="231544"/>
              <a:ext cx="3707272" cy="3388217"/>
              <a:chOff x="4788131" y="899462"/>
              <a:chExt cx="3840480" cy="3522909"/>
            </a:xfrm>
          </p:grpSpPr>
          <p:sp>
            <p:nvSpPr>
              <p:cNvPr id="7" name="Karo 6"/>
              <p:cNvSpPr/>
              <p:nvPr/>
            </p:nvSpPr>
            <p:spPr>
              <a:xfrm>
                <a:off x="5117562" y="1546167"/>
                <a:ext cx="1512917" cy="1330037"/>
              </a:xfrm>
              <a:prstGeom prst="diamond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dirty="0" smtClean="0"/>
                  <a:t>pogoj</a:t>
                </a:r>
                <a:endParaRPr lang="sl-SI" dirty="0"/>
              </a:p>
            </p:txBody>
          </p:sp>
          <p:cxnSp>
            <p:nvCxnSpPr>
              <p:cNvPr id="9" name="Raven puščični povezovalnik 8"/>
              <p:cNvCxnSpPr>
                <a:endCxn id="7" idx="0"/>
              </p:cNvCxnSpPr>
              <p:nvPr/>
            </p:nvCxnSpPr>
            <p:spPr>
              <a:xfrm flipH="1">
                <a:off x="5874021" y="899462"/>
                <a:ext cx="11390" cy="64670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aven puščični povezovalnik 10"/>
              <p:cNvCxnSpPr>
                <a:stCxn id="7" idx="3"/>
              </p:cNvCxnSpPr>
              <p:nvPr/>
            </p:nvCxnSpPr>
            <p:spPr>
              <a:xfrm flipV="1">
                <a:off x="6630479" y="2211185"/>
                <a:ext cx="1066337" cy="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ven puščični povezovalnik 12"/>
              <p:cNvCxnSpPr/>
              <p:nvPr/>
            </p:nvCxnSpPr>
            <p:spPr>
              <a:xfrm>
                <a:off x="7696816" y="2211185"/>
                <a:ext cx="0" cy="45633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Pravokotnik 13"/>
              <p:cNvSpPr/>
              <p:nvPr/>
            </p:nvSpPr>
            <p:spPr>
              <a:xfrm>
                <a:off x="6765022" y="2726575"/>
                <a:ext cx="1863589" cy="10623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dirty="0" smtClean="0"/>
                  <a:t>Stavek1</a:t>
                </a:r>
              </a:p>
              <a:p>
                <a:pPr algn="ctr"/>
                <a:r>
                  <a:rPr lang="sl-SI" dirty="0" smtClean="0"/>
                  <a:t>…</a:t>
                </a:r>
              </a:p>
              <a:p>
                <a:pPr algn="ctr"/>
                <a:r>
                  <a:rPr lang="sl-SI" dirty="0" smtClean="0"/>
                  <a:t>Stavek n</a:t>
                </a:r>
                <a:endParaRPr lang="sl-SI" dirty="0"/>
              </a:p>
            </p:txBody>
          </p:sp>
          <p:cxnSp>
            <p:nvCxnSpPr>
              <p:cNvPr id="17" name="Raven povezovalnik 16"/>
              <p:cNvCxnSpPr>
                <a:stCxn id="14" idx="2"/>
              </p:cNvCxnSpPr>
              <p:nvPr/>
            </p:nvCxnSpPr>
            <p:spPr>
              <a:xfrm flipH="1">
                <a:off x="7696816" y="3788875"/>
                <a:ext cx="1" cy="31761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aven povezovalnik 18"/>
              <p:cNvCxnSpPr/>
              <p:nvPr/>
            </p:nvCxnSpPr>
            <p:spPr>
              <a:xfrm flipH="1">
                <a:off x="6334298" y="4123113"/>
                <a:ext cx="1362518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ven puščični povezovalnik 20"/>
              <p:cNvCxnSpPr/>
              <p:nvPr/>
            </p:nvCxnSpPr>
            <p:spPr>
              <a:xfrm flipV="1">
                <a:off x="6334298" y="2667520"/>
                <a:ext cx="0" cy="1438967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aven povezovalnik 22"/>
              <p:cNvCxnSpPr>
                <a:stCxn id="7" idx="1"/>
              </p:cNvCxnSpPr>
              <p:nvPr/>
            </p:nvCxnSpPr>
            <p:spPr>
              <a:xfrm flipH="1" flipV="1">
                <a:off x="4788131" y="2211184"/>
                <a:ext cx="329431" cy="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ven puščični povezovalnik 24"/>
              <p:cNvCxnSpPr/>
              <p:nvPr/>
            </p:nvCxnSpPr>
            <p:spPr>
              <a:xfrm>
                <a:off x="4788131" y="2211184"/>
                <a:ext cx="0" cy="2211187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PoljeZBesedilom 48"/>
            <p:cNvSpPr txBox="1"/>
            <p:nvPr/>
          </p:nvSpPr>
          <p:spPr>
            <a:xfrm>
              <a:off x="5506518" y="1113177"/>
              <a:ext cx="56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chemeClr val="bg1"/>
                  </a:solidFill>
                </a:rPr>
                <a:t>da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sp>
          <p:nvSpPr>
            <p:cNvPr id="50" name="PoljeZBesedilom 49"/>
            <p:cNvSpPr txBox="1"/>
            <p:nvPr/>
          </p:nvSpPr>
          <p:spPr>
            <a:xfrm>
              <a:off x="3736673" y="1061119"/>
              <a:ext cx="56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chemeClr val="bg1"/>
                  </a:solidFill>
                </a:rPr>
                <a:t>ne</a:t>
              </a:r>
              <a:endParaRPr lang="sl-SI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5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2154" y="254432"/>
            <a:ext cx="9905999" cy="560215"/>
          </a:xfrm>
        </p:spPr>
        <p:txBody>
          <a:bodyPr/>
          <a:lstStyle/>
          <a:p>
            <a:r>
              <a:rPr lang="sl-SI" dirty="0" smtClean="0"/>
              <a:t>Ali lahko program zapišemo še krajše?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3" y="1182063"/>
            <a:ext cx="4971800" cy="4187958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1479665" y="2427316"/>
            <a:ext cx="1396539" cy="565266"/>
          </a:xfrm>
          <a:prstGeom prst="roundRect">
            <a:avLst/>
          </a:prstGeom>
          <a:solidFill>
            <a:srgbClr val="9ACD4C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blaček 1 (brez obrobe) 5"/>
          <p:cNvSpPr/>
          <p:nvPr/>
        </p:nvSpPr>
        <p:spPr>
          <a:xfrm>
            <a:off x="3517466" y="2269374"/>
            <a:ext cx="1968934" cy="889462"/>
          </a:xfrm>
          <a:prstGeom prst="callout1">
            <a:avLst>
              <a:gd name="adj1" fmla="val 33703"/>
              <a:gd name="adj2" fmla="val 7710"/>
              <a:gd name="adj3" fmla="val 50861"/>
              <a:gd name="adj4" fmla="val -32098"/>
            </a:avLst>
          </a:prstGeom>
          <a:solidFill>
            <a:srgbClr val="9ACD4C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Ponavljanje ukazov za vsako lučko (7,8,9,…)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62" y="1945179"/>
            <a:ext cx="5269997" cy="2743783"/>
          </a:xfrm>
          <a:prstGeom prst="rect">
            <a:avLst/>
          </a:prstGeom>
        </p:spPr>
      </p:pic>
      <p:sp>
        <p:nvSpPr>
          <p:cNvPr id="8" name="Označba mesta vsebine 2"/>
          <p:cNvSpPr txBox="1">
            <a:spLocks/>
          </p:cNvSpPr>
          <p:nvPr/>
        </p:nvSpPr>
        <p:spPr>
          <a:xfrm>
            <a:off x="1174662" y="5635291"/>
            <a:ext cx="9905999" cy="560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Kako pa bi problem rešili še za lučke na </a:t>
            </a:r>
            <a:r>
              <a:rPr lang="sl-SI" dirty="0" err="1" smtClean="0"/>
              <a:t>pinih</a:t>
            </a:r>
            <a:r>
              <a:rPr lang="sl-SI" smtClean="0"/>
              <a:t> 23, 24, 25 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48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12832" y="503589"/>
            <a:ext cx="9905999" cy="708317"/>
          </a:xfrm>
        </p:spPr>
        <p:txBody>
          <a:bodyPr/>
          <a:lstStyle/>
          <a:p>
            <a:r>
              <a:rPr lang="sl-SI" dirty="0" smtClean="0"/>
              <a:t>Z uporabo tabel lahko program še bolj poenostavimo in posplošimo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4" y="1584870"/>
            <a:ext cx="5357868" cy="2987130"/>
          </a:xfrm>
          <a:prstGeom prst="rect">
            <a:avLst/>
          </a:prstGeom>
        </p:spPr>
      </p:pic>
      <p:sp>
        <p:nvSpPr>
          <p:cNvPr id="5" name="Oblaček 1 (brez obrobe) 4"/>
          <p:cNvSpPr/>
          <p:nvPr/>
        </p:nvSpPr>
        <p:spPr>
          <a:xfrm>
            <a:off x="4018350" y="1584870"/>
            <a:ext cx="3380826" cy="766444"/>
          </a:xfrm>
          <a:prstGeom prst="callout1">
            <a:avLst>
              <a:gd name="adj1" fmla="val 49287"/>
              <a:gd name="adj2" fmla="val 705"/>
              <a:gd name="adj3" fmla="val 103104"/>
              <a:gd name="adj4" fmla="val -1559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Priredimo tabelo v kateri so zaporedne številke </a:t>
            </a:r>
            <a:r>
              <a:rPr lang="sl-SI" dirty="0" err="1" smtClean="0"/>
              <a:t>buck</a:t>
            </a:r>
            <a:r>
              <a:rPr lang="sl-SI" dirty="0" smtClean="0"/>
              <a:t> (</a:t>
            </a:r>
            <a:r>
              <a:rPr lang="sl-SI" dirty="0" err="1" smtClean="0"/>
              <a:t>pin</a:t>
            </a:r>
            <a:r>
              <a:rPr lang="sl-SI" dirty="0" smtClean="0"/>
              <a:t>) kamor so povezane lučke.</a:t>
            </a:r>
            <a:endParaRPr lang="sl-SI" dirty="0"/>
          </a:p>
        </p:txBody>
      </p:sp>
      <p:sp>
        <p:nvSpPr>
          <p:cNvPr id="6" name="Oblaček 1 (brez obrobe) 5"/>
          <p:cNvSpPr/>
          <p:nvPr/>
        </p:nvSpPr>
        <p:spPr>
          <a:xfrm>
            <a:off x="4766240" y="3078436"/>
            <a:ext cx="4023197" cy="868414"/>
          </a:xfrm>
          <a:prstGeom prst="callout1">
            <a:avLst>
              <a:gd name="adj1" fmla="val 51109"/>
              <a:gd name="adj2" fmla="val -25"/>
              <a:gd name="adj3" fmla="val 51589"/>
              <a:gd name="adj4" fmla="val -1237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Vključimo lučko, ki je povezana na </a:t>
            </a:r>
            <a:r>
              <a:rPr lang="sl-SI" dirty="0" err="1"/>
              <a:t>pin</a:t>
            </a:r>
            <a:r>
              <a:rPr lang="sl-SI" dirty="0"/>
              <a:t> , ki je zabeležen na j-tem mestu v tabeli</a:t>
            </a:r>
          </a:p>
        </p:txBody>
      </p:sp>
    </p:spTree>
    <p:extLst>
      <p:ext uri="{BB962C8B-B14F-4D97-AF65-F5344CB8AC3E}">
        <p14:creationId xmlns:p14="http://schemas.microsoft.com/office/powerpoint/2010/main" val="325789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688</TotalTime>
  <Words>271</Words>
  <Application>Microsoft Office PowerPoint</Application>
  <PresentationFormat>Širokozaslonsko</PresentationFormat>
  <Paragraphs>79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Vezje</vt:lpstr>
      <vt:lpstr>Fizično programiranje z RAsPberry_Pi</vt:lpstr>
      <vt:lpstr>CILJI</vt:lpstr>
      <vt:lpstr>PowerPointova predstavitev</vt:lpstr>
      <vt:lpstr>PowerPointova predstavitev</vt:lpstr>
      <vt:lpstr>PowerPointova predstavitev</vt:lpstr>
      <vt:lpstr>PowerPointova predstavitev</vt:lpstr>
      <vt:lpstr>Zanka WHILe</vt:lpstr>
      <vt:lpstr>PowerPointova predstavitev</vt:lpstr>
      <vt:lpstr>PowerPointova predstavitev</vt:lpstr>
      <vt:lpstr>Zanka FOR</vt:lpstr>
      <vt:lpstr>Primerjava zanka While  in FOR</vt:lpstr>
      <vt:lpstr>Primerjava zanka While  in FOR</vt:lpstr>
      <vt:lpstr>VAja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Fizično programiranje z Rosberry_Pi</dc:title>
  <dc:creator>Nastja</dc:creator>
  <cp:lastModifiedBy>Nastja Lasič</cp:lastModifiedBy>
  <cp:revision>36</cp:revision>
  <dcterms:created xsi:type="dcterms:W3CDTF">2016-11-30T19:33:17Z</dcterms:created>
  <dcterms:modified xsi:type="dcterms:W3CDTF">2016-12-12T13:23:31Z</dcterms:modified>
</cp:coreProperties>
</file>