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  <p:sldMasterId id="2147483671" r:id="rId3"/>
  </p:sldMasterIdLst>
  <p:notesMasterIdLst>
    <p:notesMasterId r:id="rId32"/>
  </p:notesMasterIdLst>
  <p:handoutMasterIdLst>
    <p:handoutMasterId r:id="rId33"/>
  </p:handoutMasterIdLst>
  <p:sldIdLst>
    <p:sldId id="256" r:id="rId4"/>
    <p:sldId id="276" r:id="rId5"/>
    <p:sldId id="301" r:id="rId6"/>
    <p:sldId id="291" r:id="rId7"/>
    <p:sldId id="293" r:id="rId8"/>
    <p:sldId id="292" r:id="rId9"/>
    <p:sldId id="294" r:id="rId10"/>
    <p:sldId id="295" r:id="rId11"/>
    <p:sldId id="302" r:id="rId12"/>
    <p:sldId id="296" r:id="rId13"/>
    <p:sldId id="303" r:id="rId14"/>
    <p:sldId id="284" r:id="rId15"/>
    <p:sldId id="297" r:id="rId16"/>
    <p:sldId id="298" r:id="rId17"/>
    <p:sldId id="299" r:id="rId18"/>
    <p:sldId id="300" r:id="rId19"/>
    <p:sldId id="304" r:id="rId20"/>
    <p:sldId id="306" r:id="rId21"/>
    <p:sldId id="305" r:id="rId22"/>
    <p:sldId id="309" r:id="rId23"/>
    <p:sldId id="307" r:id="rId24"/>
    <p:sldId id="310" r:id="rId25"/>
    <p:sldId id="308" r:id="rId26"/>
    <p:sldId id="311" r:id="rId27"/>
    <p:sldId id="315" r:id="rId28"/>
    <p:sldId id="316" r:id="rId29"/>
    <p:sldId id="318" r:id="rId30"/>
    <p:sldId id="271" r:id="rId3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18"/>
  </p:normalViewPr>
  <p:slideViewPr>
    <p:cSldViewPr snapToGrid="0" snapToObjects="1">
      <p:cViewPr varScale="1">
        <p:scale>
          <a:sx n="98" d="100"/>
          <a:sy n="98" d="100"/>
        </p:scale>
        <p:origin x="-127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C54C4A-D4B6-466C-B76E-F506947580F1}" type="datetime1">
              <a:rPr lang="en-US"/>
              <a:pPr/>
              <a:t>13/02/19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25DF5B-44E2-47C2-BBC4-95C33DB7D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24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E3ABEB-79DE-4777-AB8A-08F638661017}" type="datetime1">
              <a:rPr lang="en-US"/>
              <a:pPr/>
              <a:t>13/02/19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E3C007-9786-49AA-80A8-2CE233F1F5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1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7D446AC-B74F-4AB7-8407-B66A3415E2C9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NAPOJ 3, 13. svečan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F70F9-42E5-44B8-9CB6-1CEE4E8FE6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NAPOJ 3, 13. svečan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04527-3E1C-4EDF-8861-D9EF03625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7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NAPOJ 3, 13. svečan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0474-8636-4B38-A34E-877D22902F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06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 - 1 profeso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 smtClean="0">
                <a:solidFill>
                  <a:prstClr val="white"/>
                </a:solidFill>
                <a:cs typeface="Verdana"/>
              </a:rPr>
              <a:t>22. September</a:t>
            </a:r>
            <a:br>
              <a:rPr lang="en-US" sz="1050" dirty="0" smtClean="0">
                <a:solidFill>
                  <a:prstClr val="white"/>
                </a:solidFill>
                <a:cs typeface="Verdana"/>
              </a:rPr>
            </a:br>
            <a:r>
              <a:rPr lang="en-US" sz="1050" dirty="0" smtClean="0">
                <a:solidFill>
                  <a:prstClr val="white"/>
                </a:solidFill>
                <a:cs typeface="Verdana"/>
              </a:rPr>
              <a:t>2012</a:t>
            </a:r>
            <a:endParaRPr lang="en-US" sz="1050" b="1" dirty="0" smtClean="0">
              <a:solidFill>
                <a:prstClr val="white"/>
              </a:solidFill>
              <a:cs typeface="Verdana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998913" y="3719513"/>
            <a:ext cx="377031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n</a:t>
            </a:r>
            <a:r>
              <a:rPr lang="sk-SK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aziv IME PRIIMEK</a:t>
            </a:r>
            <a:br>
              <a:rPr lang="sk-SK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</a:br>
            <a:r>
              <a:rPr lang="en-US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-</a:t>
            </a:r>
          </a:p>
          <a:p>
            <a:pPr>
              <a:defRPr/>
            </a:pPr>
            <a:r>
              <a:rPr lang="hr-HR" sz="2100" b="1" cap="all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NASLOv PREZENTACIJE</a:t>
            </a:r>
            <a:endParaRPr lang="en-US" sz="2100" b="1" cap="all" dirty="0">
              <a:solidFill>
                <a:prstClr val="white"/>
              </a:solidFill>
              <a:latin typeface="Verdana" charset="0"/>
              <a:ea typeface="Verdana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46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 - Več profesorje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 smtClean="0">
                <a:solidFill>
                  <a:prstClr val="white"/>
                </a:solidFill>
                <a:cs typeface="Verdana"/>
              </a:rPr>
              <a:t>22. September</a:t>
            </a:r>
            <a:br>
              <a:rPr lang="en-US" sz="1050" dirty="0" smtClean="0">
                <a:solidFill>
                  <a:prstClr val="white"/>
                </a:solidFill>
                <a:cs typeface="Verdana"/>
              </a:rPr>
            </a:br>
            <a:r>
              <a:rPr lang="en-US" sz="1050" dirty="0" smtClean="0">
                <a:solidFill>
                  <a:prstClr val="white"/>
                </a:solidFill>
                <a:cs typeface="Verdana"/>
              </a:rPr>
              <a:t>2012</a:t>
            </a:r>
            <a:endParaRPr lang="en-US" sz="1050" b="1" dirty="0" smtClean="0">
              <a:solidFill>
                <a:prstClr val="white"/>
              </a:solidFill>
              <a:cs typeface="Verdana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998913" y="2903538"/>
            <a:ext cx="44132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akad. prof. dr. Ime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Ime2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Priimek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en-US" sz="2200" smtClean="0">
                <a:solidFill>
                  <a:prstClr val="white"/>
                </a:solidFill>
                <a:latin typeface="Verdana" pitchFamily="34" charset="0"/>
              </a:rPr>
              <a:t>-</a:t>
            </a:r>
          </a:p>
          <a:p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Interoperabilnost 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zdravstvenih sistemih,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standard OpenEHR in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primer uporabe arhetipov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za določitev podatkovnega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modela klinične študije</a:t>
            </a:r>
            <a:endParaRPr lang="en-US" sz="2100" b="1" smtClean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9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sebina - S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F3CE4B5D-96AC-4059-A171-38EDBA48F861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989952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>
          <a:xfrm>
            <a:off x="4909930" y="6326981"/>
            <a:ext cx="333623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098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sebina - Slo2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E4A21267-1464-45E5-8FB7-E820374AD757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49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Vsebina- poglavj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8B034-F699-443F-B0B6-DA64FD51F96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154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97F85-0346-4A61-8173-AE165D7DF59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13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na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147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- E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 smtClean="0">
                <a:solidFill>
                  <a:prstClr val="white"/>
                </a:solidFill>
                <a:cs typeface="Verdana"/>
              </a:rPr>
              <a:t>22. September</a:t>
            </a:r>
            <a:br>
              <a:rPr lang="en-US" sz="1050" dirty="0" smtClean="0">
                <a:solidFill>
                  <a:prstClr val="white"/>
                </a:solidFill>
                <a:cs typeface="Verdana"/>
              </a:rPr>
            </a:br>
            <a:r>
              <a:rPr lang="en-US" sz="1050" dirty="0" smtClean="0">
                <a:solidFill>
                  <a:prstClr val="white"/>
                </a:solidFill>
                <a:cs typeface="Verdana"/>
              </a:rPr>
              <a:t>2012</a:t>
            </a:r>
            <a:endParaRPr lang="en-US" sz="1050" b="1" dirty="0" smtClean="0">
              <a:solidFill>
                <a:prstClr val="white"/>
              </a:solidFill>
              <a:cs typeface="Verdana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998913" y="2903538"/>
            <a:ext cx="44132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akad. prof. dr. Ime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Ime2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Priimek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en-US" sz="2200" smtClean="0">
                <a:solidFill>
                  <a:prstClr val="white"/>
                </a:solidFill>
                <a:latin typeface="Verdana" pitchFamily="34" charset="0"/>
              </a:rPr>
              <a:t>-</a:t>
            </a:r>
          </a:p>
          <a:p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ENG - Interoperabilnost 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zdravstvenih sistemih,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standard OpenEHR in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primer uporabe arhetipov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za določitev podatkovnega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modela klinične študije</a:t>
            </a:r>
            <a:endParaRPr lang="en-US" sz="2100" b="1" smtClean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0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NAPOJ 3, 13. svečan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B566D-3585-4836-AA15-666B2DCF26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49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sebina - E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E021E2A8-F742-4511-BF2F-EB9A258711CF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86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sebina - E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AD6A33A9-FB9A-4CDA-B4CD-01CF8B5769C9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58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 - 1 profeso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 smtClean="0">
                <a:solidFill>
                  <a:prstClr val="white"/>
                </a:solidFill>
                <a:cs typeface="Verdana"/>
              </a:rPr>
              <a:t>22. September</a:t>
            </a:r>
            <a:br>
              <a:rPr lang="en-US" sz="1050" dirty="0" smtClean="0">
                <a:solidFill>
                  <a:prstClr val="white"/>
                </a:solidFill>
                <a:cs typeface="Verdana"/>
              </a:rPr>
            </a:br>
            <a:r>
              <a:rPr lang="en-US" sz="1050" dirty="0" smtClean="0">
                <a:solidFill>
                  <a:prstClr val="white"/>
                </a:solidFill>
                <a:cs typeface="Verdana"/>
              </a:rPr>
              <a:t>2012</a:t>
            </a:r>
            <a:endParaRPr lang="en-US" sz="1050" b="1" dirty="0" smtClean="0">
              <a:solidFill>
                <a:prstClr val="white"/>
              </a:solidFill>
              <a:cs typeface="Verdana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998913" y="3719513"/>
            <a:ext cx="377031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n</a:t>
            </a:r>
            <a:r>
              <a:rPr lang="sk-SK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aziv IME PRIIMEK</a:t>
            </a:r>
            <a:br>
              <a:rPr lang="sk-SK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</a:br>
            <a:r>
              <a:rPr lang="en-US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-</a:t>
            </a:r>
          </a:p>
          <a:p>
            <a:pPr>
              <a:defRPr/>
            </a:pPr>
            <a:r>
              <a:rPr lang="hr-HR" sz="2100" b="1" cap="all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NASLOv PREZENTACIJE</a:t>
            </a:r>
            <a:endParaRPr lang="en-US" sz="2100" b="1" cap="all" dirty="0">
              <a:solidFill>
                <a:prstClr val="white"/>
              </a:solidFill>
              <a:latin typeface="Verdana" charset="0"/>
              <a:ea typeface="Verdana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489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 - Več profesorje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 smtClean="0">
                <a:solidFill>
                  <a:prstClr val="white"/>
                </a:solidFill>
                <a:cs typeface="Verdana"/>
              </a:rPr>
              <a:t>22. September</a:t>
            </a:r>
            <a:br>
              <a:rPr lang="en-US" sz="1050" dirty="0" smtClean="0">
                <a:solidFill>
                  <a:prstClr val="white"/>
                </a:solidFill>
                <a:cs typeface="Verdana"/>
              </a:rPr>
            </a:br>
            <a:r>
              <a:rPr lang="en-US" sz="1050" dirty="0" smtClean="0">
                <a:solidFill>
                  <a:prstClr val="white"/>
                </a:solidFill>
                <a:cs typeface="Verdana"/>
              </a:rPr>
              <a:t>2012</a:t>
            </a:r>
            <a:endParaRPr lang="en-US" sz="1050" b="1" dirty="0" smtClean="0">
              <a:solidFill>
                <a:prstClr val="white"/>
              </a:solidFill>
              <a:cs typeface="Verdana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998913" y="2903538"/>
            <a:ext cx="44132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akad. prof. dr. Ime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Ime2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Priimek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en-US" sz="2200" smtClean="0">
                <a:solidFill>
                  <a:prstClr val="white"/>
                </a:solidFill>
                <a:latin typeface="Verdana" pitchFamily="34" charset="0"/>
              </a:rPr>
              <a:t>-</a:t>
            </a:r>
          </a:p>
          <a:p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Interoperabilnost 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zdravstvenih sistemih,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standard OpenEHR in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primer uporabe arhetipov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za določitev podatkovnega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modela klinične študije</a:t>
            </a:r>
            <a:endParaRPr lang="en-US" sz="2100" b="1" smtClean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6904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sebina - S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F3CE4B5D-96AC-4059-A171-38EDBA48F861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609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sebina - Slo2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E4A21267-1464-45E5-8FB7-E820374AD757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91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Vsebina- poglavj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8B034-F699-443F-B0B6-DA64FD51F96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025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97F85-0346-4A61-8173-AE165D7DF59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247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na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2721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- E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 smtClean="0">
                <a:solidFill>
                  <a:prstClr val="white"/>
                </a:solidFill>
                <a:cs typeface="Verdana"/>
              </a:rPr>
              <a:t>22. September</a:t>
            </a:r>
            <a:br>
              <a:rPr lang="en-US" sz="1050" dirty="0" smtClean="0">
                <a:solidFill>
                  <a:prstClr val="white"/>
                </a:solidFill>
                <a:cs typeface="Verdana"/>
              </a:rPr>
            </a:br>
            <a:r>
              <a:rPr lang="en-US" sz="1050" dirty="0" smtClean="0">
                <a:solidFill>
                  <a:prstClr val="white"/>
                </a:solidFill>
                <a:cs typeface="Verdana"/>
              </a:rPr>
              <a:t>2012</a:t>
            </a:r>
            <a:endParaRPr lang="en-US" sz="1050" b="1" dirty="0" smtClean="0">
              <a:solidFill>
                <a:prstClr val="white"/>
              </a:solidFill>
              <a:cs typeface="Verdana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998913" y="2903538"/>
            <a:ext cx="44132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akad. prof. dr. Ime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Ime2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Priimek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en-US" sz="2200" smtClean="0">
                <a:solidFill>
                  <a:prstClr val="white"/>
                </a:solidFill>
                <a:latin typeface="Verdana" pitchFamily="34" charset="0"/>
              </a:rPr>
              <a:t>-</a:t>
            </a:r>
          </a:p>
          <a:p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ENG - Interoperabilnost 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zdravstvenih sistemih,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standard OpenEHR in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primer uporabe arhetipov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za določitev podatkovnega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modela klinične študije</a:t>
            </a:r>
            <a:endParaRPr lang="en-US" sz="2100" b="1" smtClean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64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NAPOJ 3, 13. svečan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3400E-2BD4-407F-94E2-E50FB2C17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307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sebina - E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E021E2A8-F742-4511-BF2F-EB9A258711CF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0180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sebina - E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AD6A33A9-FB9A-4CDA-B4CD-01CF8B5769C9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6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NAPOJ 3, 13. svečan 2019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3239E-A467-4BF7-82BD-7DFC6DFB70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6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NAPOJ 3, 13. svečan 2019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D28AD-CE80-47F5-9F0D-877146B5DE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3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NAPOJ 3, 13. svečan 2019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F54EE-2DC9-4971-B4BD-38BEDC424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0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NAPOJ 3, 13. svečan 2019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773CB-7CD5-431D-8E57-E898DC4EA0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3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NAPOJ 3, 13. svečan 2019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79A8-199D-4E90-A482-396184FEA7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NAPOJ 3, 13. svečan 2019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B65F6-2D57-4FB0-AA9B-6EE85638ED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8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theme" Target="../theme/theme2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theme" Target="../theme/theme3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38225" y="274638"/>
            <a:ext cx="76485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 naslova matrice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5016886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r>
              <a:rPr lang="x-none" smtClean="0"/>
              <a:t>Andrej Brodnik: Celovitost in zakrivanje sporočil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4085" y="63452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hr-HR" smtClean="0"/>
              <a:t>NAPOJ 3, 13. svečan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563" y="6308725"/>
            <a:ext cx="50482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05F6E2E6-9904-4537-80C6-B534D8595B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/>
          <a:ea typeface="Verdana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pitchFamily="34" charset="0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pitchFamily="34" charset="0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pitchFamily="34" charset="0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pitchFamily="34" charset="0"/>
          <a:cs typeface="Verdana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Verdana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Verdana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Verdana"/>
          <a:ea typeface="Verdan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38225" y="274638"/>
            <a:ext cx="76485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 naslova matrice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563" y="6308725"/>
            <a:ext cx="50482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A60815F2-CB73-40D1-A5E5-C47CB64133C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3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Verdana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Verdana"/>
          <a:ea typeface="Verdan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38225" y="274638"/>
            <a:ext cx="76485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 naslova matrice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563" y="6308725"/>
            <a:ext cx="50482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A60815F2-CB73-40D1-A5E5-C47CB64133C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4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Verdana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Verdana"/>
          <a:ea typeface="Verdan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0.jpg"/><Relationship Id="rId3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x-none" sz="1050" dirty="0" smtClean="0">
                <a:solidFill>
                  <a:schemeClr val="bg1"/>
                </a:solidFill>
                <a:cs typeface="Verdana"/>
              </a:rPr>
              <a:t>13. svečana 2019</a:t>
            </a:r>
            <a:endParaRPr lang="en-US" sz="1050" b="1" dirty="0" smtClean="0">
              <a:solidFill>
                <a:schemeClr val="bg1"/>
              </a:solidFill>
              <a:cs typeface="Verdana"/>
            </a:endParaRPr>
          </a:p>
        </p:txBody>
      </p:sp>
      <p:sp>
        <p:nvSpPr>
          <p:cNvPr id="5" name="Naslov 3"/>
          <p:cNvSpPr>
            <a:spLocks noGrp="1"/>
          </p:cNvSpPr>
          <p:nvPr>
            <p:ph type="ctrTitle"/>
          </p:nvPr>
        </p:nvSpPr>
        <p:spPr>
          <a:xfrm>
            <a:off x="1827180" y="1644953"/>
            <a:ext cx="7316820" cy="5096802"/>
          </a:xfrm>
        </p:spPr>
        <p:txBody>
          <a:bodyPr anchor="t"/>
          <a:lstStyle/>
          <a:p>
            <a:pPr algn="r">
              <a:defRPr/>
            </a:pPr>
            <a:r>
              <a:rPr lang="sl-SI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Celovitost </a:t>
            </a:r>
            <a:r>
              <a:rPr lang="sl-SI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 </a:t>
            </a:r>
            <a:r>
              <a:rPr lang="sl-SI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zakrivanje sporočil</a:t>
            </a:r>
            <a:r>
              <a:rPr lang="sl-SI" sz="4000" b="1" dirty="0">
                <a:solidFill>
                  <a:srgbClr val="FFFF00"/>
                </a:solidFill>
              </a:rPr>
              <a:t/>
            </a:r>
            <a:br>
              <a:rPr lang="sl-SI" sz="4000" b="1" dirty="0">
                <a:solidFill>
                  <a:srgbClr val="FFFF00"/>
                </a:solidFill>
              </a:rPr>
            </a:br>
            <a:r>
              <a:rPr lang="sl-SI" i="1" dirty="0" smtClean="0">
                <a:solidFill>
                  <a:schemeClr val="bg2"/>
                </a:solidFill>
              </a:rPr>
              <a:t>z uporabo asimetrične kriptografije</a:t>
            </a:r>
            <a:r>
              <a:rPr lang="sl-SI" sz="4400" dirty="0" smtClean="0">
                <a:solidFill>
                  <a:schemeClr val="bg2"/>
                </a:solidFill>
              </a:rPr>
              <a:t/>
            </a:r>
            <a:br>
              <a:rPr lang="sl-SI" sz="4400" dirty="0" smtClean="0">
                <a:solidFill>
                  <a:schemeClr val="bg2"/>
                </a:solidFill>
              </a:rPr>
            </a:br>
            <a:r>
              <a:rPr lang="sl-SI" sz="4400" dirty="0" smtClean="0">
                <a:solidFill>
                  <a:schemeClr val="bg2"/>
                </a:solidFill>
              </a:rPr>
              <a:t/>
            </a:r>
            <a:br>
              <a:rPr lang="sl-SI" sz="4400" dirty="0" smtClean="0">
                <a:solidFill>
                  <a:schemeClr val="bg2"/>
                </a:solidFill>
              </a:rPr>
            </a:br>
            <a:r>
              <a:rPr lang="sl-SI" sz="2800" dirty="0" smtClean="0">
                <a:solidFill>
                  <a:schemeClr val="bg2"/>
                </a:solidFill>
              </a:rPr>
              <a:t>Andrej </a:t>
            </a:r>
            <a:r>
              <a:rPr lang="sl-SI" sz="2800" dirty="0" smtClean="0">
                <a:solidFill>
                  <a:schemeClr val="bg2"/>
                </a:solidFill>
              </a:rPr>
              <a:t>Brodnik</a:t>
            </a:r>
            <a:br>
              <a:rPr lang="sl-SI" sz="2800" dirty="0" smtClean="0">
                <a:solidFill>
                  <a:schemeClr val="bg2"/>
                </a:solidFill>
              </a:rPr>
            </a:br>
            <a:r>
              <a:rPr lang="sl-SI" sz="2800" dirty="0">
                <a:solidFill>
                  <a:schemeClr val="bg2"/>
                </a:solidFill>
              </a:rPr>
              <a:t/>
            </a:r>
            <a:br>
              <a:rPr lang="sl-SI" sz="2800" dirty="0">
                <a:solidFill>
                  <a:schemeClr val="bg2"/>
                </a:solidFill>
              </a:rPr>
            </a:br>
            <a:r>
              <a:rPr lang="sl-SI" sz="2800" dirty="0" smtClean="0">
                <a:solidFill>
                  <a:schemeClr val="bg2"/>
                </a:solidFill>
              </a:rPr>
              <a:t>UL FRI, UP FAMNIT</a:t>
            </a:r>
            <a:br>
              <a:rPr lang="sl-SI" sz="2800" dirty="0" smtClean="0">
                <a:solidFill>
                  <a:schemeClr val="bg2"/>
                </a:solidFill>
              </a:rPr>
            </a:br>
            <a:r>
              <a:rPr lang="sl-SI" sz="2000" dirty="0" smtClean="0">
                <a:solidFill>
                  <a:srgbClr val="FFC000"/>
                </a:solidFill>
              </a:rPr>
              <a:t>andrej.brodnik@fri.uni-lj.si</a:t>
            </a:r>
            <a:endParaRPr lang="sl-SI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Celovitost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066" y="1609288"/>
            <a:ext cx="8242084" cy="4449763"/>
          </a:xfrm>
          <a:prstGeom prst="rect">
            <a:avLst/>
          </a:prstGeom>
          <a:ln>
            <a:solidFill>
              <a:srgbClr val="CCFFCC"/>
            </a:solidFill>
          </a:ln>
        </p:spPr>
        <p:txBody>
          <a:bodyPr/>
          <a:lstStyle/>
          <a:p>
            <a:r>
              <a:rPr lang="sl-SI" b="1" dirty="0" smtClean="0"/>
              <a:t>Besedilo (sporočilo), ki ga beremo, je takšno, kot je bilo ustvarjeno.</a:t>
            </a:r>
            <a:endParaRPr lang="sl-SI" dirty="0" smtClean="0"/>
          </a:p>
          <a:p>
            <a:r>
              <a:rPr lang="sl-SI" dirty="0" smtClean="0"/>
              <a:t>Posebej pomembno, če je besedilo ustvarila uradna oseba:</a:t>
            </a:r>
          </a:p>
          <a:p>
            <a:pPr lvl="1"/>
            <a:r>
              <a:rPr lang="sl-SI" dirty="0" smtClean="0"/>
              <a:t>potni list</a:t>
            </a:r>
          </a:p>
          <a:p>
            <a:pPr lvl="1"/>
            <a:r>
              <a:rPr lang="sl-SI" dirty="0" smtClean="0"/>
              <a:t>bankovec</a:t>
            </a:r>
          </a:p>
          <a:p>
            <a:pPr lvl="1"/>
            <a:r>
              <a:rPr lang="sl-SI" dirty="0" smtClean="0"/>
              <a:t>...</a:t>
            </a:r>
          </a:p>
          <a:p>
            <a:r>
              <a:rPr lang="sl-SI" dirty="0" smtClean="0"/>
              <a:t>oziroma potrdila uradna oseba:</a:t>
            </a:r>
          </a:p>
          <a:p>
            <a:pPr lvl="1"/>
            <a:r>
              <a:rPr lang="sl-SI" dirty="0" smtClean="0"/>
              <a:t>notarski zapis (oporoka)</a:t>
            </a:r>
          </a:p>
          <a:p>
            <a:pPr lvl="1"/>
            <a:r>
              <a:rPr lang="sl-SI" dirty="0" smtClean="0"/>
              <a:t>pogodba</a:t>
            </a:r>
          </a:p>
          <a:p>
            <a:pPr lvl="1"/>
            <a:r>
              <a:rPr lang="sl-SI" dirty="0" smtClean="0"/>
              <a:t>...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8238" y="3834170"/>
            <a:ext cx="2046325" cy="206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469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Itinerar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ln>
            <a:solidFill>
              <a:srgbClr val="CCFFCC"/>
            </a:solidFill>
          </a:ln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Osnove.</a:t>
            </a:r>
            <a:endParaRPr lang="sl-SI" dirty="0"/>
          </a:p>
          <a:p>
            <a:r>
              <a:rPr lang="sl-SI" dirty="0" smtClean="0"/>
              <a:t>Kaj je celovitost?</a:t>
            </a:r>
          </a:p>
          <a:p>
            <a:r>
              <a:rPr lang="sl-SI" b="1" dirty="0" smtClean="0">
                <a:solidFill>
                  <a:srgbClr val="008000"/>
                </a:solidFill>
              </a:rPr>
              <a:t>Kako zagotavljam resničnost?</a:t>
            </a:r>
            <a:endParaRPr lang="sl-SI" b="1" dirty="0" smtClean="0">
              <a:solidFill>
                <a:srgbClr val="008000"/>
              </a:solidFill>
            </a:endParaRPr>
          </a:p>
          <a:p>
            <a:r>
              <a:rPr lang="sl-SI" dirty="0" smtClean="0"/>
              <a:t>Kaj je zakrivanje?</a:t>
            </a:r>
          </a:p>
          <a:p>
            <a:r>
              <a:rPr lang="sl-SI" dirty="0" smtClean="0"/>
              <a:t>Kaj poznava samo midva, ki se pogovarjava?</a:t>
            </a:r>
          </a:p>
          <a:p>
            <a:r>
              <a:rPr lang="sl-SI" dirty="0" smtClean="0"/>
              <a:t>Primer protokola IPsec.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1196" y="1481564"/>
            <a:ext cx="5629920" cy="8925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rgbClr val="FFFF00"/>
                </a:solidFill>
              </a:rPr>
              <a:t>Nanos </a:t>
            </a:r>
            <a:r>
              <a:rPr lang="en-CA" sz="2800" b="1" dirty="0" err="1">
                <a:solidFill>
                  <a:srgbClr val="FFFF00"/>
                </a:solidFill>
              </a:rPr>
              <a:t>gigantum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humeris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insidentes</a:t>
            </a:r>
            <a:r>
              <a:rPr lang="en-CA" sz="2800" b="1" dirty="0" smtClean="0">
                <a:solidFill>
                  <a:srgbClr val="FFFF00"/>
                </a:solidFill>
              </a:rPr>
              <a:t>.</a:t>
            </a:r>
          </a:p>
          <a:p>
            <a:pPr algn="r"/>
            <a:r>
              <a:rPr lang="en-CA" i="1" dirty="0" smtClean="0">
                <a:solidFill>
                  <a:srgbClr val="FFC000"/>
                </a:solidFill>
              </a:rPr>
              <a:t>Bertrand </a:t>
            </a:r>
            <a:r>
              <a:rPr lang="en-CA" i="1" dirty="0" err="1" smtClean="0">
                <a:solidFill>
                  <a:srgbClr val="FFC000"/>
                </a:solidFill>
              </a:rPr>
              <a:t>iz</a:t>
            </a:r>
            <a:r>
              <a:rPr lang="en-CA" i="1" dirty="0" smtClean="0">
                <a:solidFill>
                  <a:srgbClr val="FFC000"/>
                </a:solidFill>
              </a:rPr>
              <a:t> </a:t>
            </a:r>
            <a:r>
              <a:rPr lang="en-CA" i="1" dirty="0" err="1" smtClean="0">
                <a:solidFill>
                  <a:srgbClr val="FFC000"/>
                </a:solidFill>
              </a:rPr>
              <a:t>Chartresa</a:t>
            </a:r>
            <a:r>
              <a:rPr lang="en-CA" i="1" dirty="0" smtClean="0">
                <a:solidFill>
                  <a:srgbClr val="FFC000"/>
                </a:solidFill>
              </a:rPr>
              <a:t>, 12. </a:t>
            </a:r>
            <a:r>
              <a:rPr lang="en-CA" i="1" dirty="0" err="1" smtClean="0">
                <a:solidFill>
                  <a:srgbClr val="FFC000"/>
                </a:solidFill>
              </a:rPr>
              <a:t>stoletje</a:t>
            </a:r>
            <a:endParaRPr lang="en-CA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531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172" y="1588046"/>
            <a:ext cx="2730500" cy="281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Pečatenje</a:t>
            </a:r>
            <a:endParaRPr lang="sl-SI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63" y="1074036"/>
            <a:ext cx="3810000" cy="38481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024" y="4191743"/>
            <a:ext cx="81525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CA" b="1" i="1" dirty="0" err="1" smtClean="0">
                <a:solidFill>
                  <a:srgbClr val="FF0000"/>
                </a:solidFill>
              </a:rPr>
              <a:t>Zaupamo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err="1" smtClean="0"/>
              <a:t>tistemu</a:t>
            </a:r>
            <a:r>
              <a:rPr lang="en-CA" dirty="0" smtClean="0"/>
              <a:t>, </a:t>
            </a:r>
            <a:r>
              <a:rPr lang="en-CA" dirty="0" err="1" smtClean="0"/>
              <a:t>ki</a:t>
            </a:r>
            <a:r>
              <a:rPr lang="en-CA" dirty="0" smtClean="0"/>
              <a:t> je </a:t>
            </a:r>
            <a:r>
              <a:rPr lang="en-CA" dirty="0" err="1" smtClean="0"/>
              <a:t>pečatil</a:t>
            </a:r>
            <a:endParaRPr lang="en-CA" dirty="0"/>
          </a:p>
          <a:p>
            <a:pPr marL="342900" indent="-342900">
              <a:buFont typeface="Arial" charset="0"/>
              <a:buChar char="•"/>
            </a:pPr>
            <a:r>
              <a:rPr lang="en-CA" dirty="0" smtClean="0"/>
              <a:t>Na </a:t>
            </a:r>
            <a:r>
              <a:rPr lang="en-CA" dirty="0" err="1" smtClean="0"/>
              <a:t>osnovi</a:t>
            </a:r>
            <a:r>
              <a:rPr lang="en-CA" dirty="0" smtClean="0"/>
              <a:t> </a:t>
            </a:r>
            <a:r>
              <a:rPr lang="en-CA" dirty="0" err="1" smtClean="0"/>
              <a:t>česa</a:t>
            </a:r>
            <a:r>
              <a:rPr lang="en-CA" dirty="0" smtClean="0"/>
              <a:t>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Ker </a:t>
            </a:r>
            <a:r>
              <a:rPr lang="en-CA" b="1" dirty="0" err="1" smtClean="0">
                <a:solidFill>
                  <a:srgbClr val="FFC000"/>
                </a:solidFill>
              </a:rPr>
              <a:t>poznamo</a:t>
            </a:r>
            <a:r>
              <a:rPr lang="en-CA" dirty="0" smtClean="0">
                <a:solidFill>
                  <a:srgbClr val="FFC000"/>
                </a:solidFill>
              </a:rPr>
              <a:t> </a:t>
            </a:r>
            <a:r>
              <a:rPr lang="en-CA" dirty="0" err="1" smtClean="0"/>
              <a:t>njegov</a:t>
            </a:r>
            <a:r>
              <a:rPr lang="en-CA" dirty="0" smtClean="0"/>
              <a:t> </a:t>
            </a:r>
            <a:r>
              <a:rPr lang="en-CA" dirty="0" err="1" smtClean="0"/>
              <a:t>pečat</a:t>
            </a:r>
            <a:r>
              <a:rPr lang="en-CA" dirty="0" smtClean="0"/>
              <a:t> 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err="1" smtClean="0"/>
              <a:t>ga</a:t>
            </a:r>
            <a:r>
              <a:rPr lang="en-CA" dirty="0" smtClean="0"/>
              <a:t> </a:t>
            </a:r>
            <a:r>
              <a:rPr lang="en-CA" b="1" dirty="0" err="1">
                <a:solidFill>
                  <a:srgbClr val="FFC000"/>
                </a:solidFill>
              </a:rPr>
              <a:t>ima</a:t>
            </a:r>
            <a:r>
              <a:rPr lang="en-CA" b="1" dirty="0">
                <a:solidFill>
                  <a:srgbClr val="FFC000"/>
                </a:solidFill>
              </a:rPr>
              <a:t> </a:t>
            </a:r>
            <a:r>
              <a:rPr lang="en-CA" b="1" dirty="0" err="1">
                <a:solidFill>
                  <a:srgbClr val="FFC000"/>
                </a:solidFill>
              </a:rPr>
              <a:t>samo</a:t>
            </a:r>
            <a:r>
              <a:rPr lang="en-CA" b="1" dirty="0">
                <a:solidFill>
                  <a:srgbClr val="FFC000"/>
                </a:solidFill>
              </a:rPr>
              <a:t> on</a:t>
            </a:r>
            <a:r>
              <a:rPr lang="en-CA" dirty="0" smtClean="0"/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CA" dirty="0" err="1" smtClean="0"/>
              <a:t>Kako</a:t>
            </a:r>
            <a:r>
              <a:rPr lang="en-CA" dirty="0" smtClean="0"/>
              <a:t> </a:t>
            </a:r>
            <a:r>
              <a:rPr lang="en-CA" dirty="0" err="1" smtClean="0"/>
              <a:t>preverimo</a:t>
            </a:r>
            <a:r>
              <a:rPr lang="en-CA" dirty="0" smtClean="0"/>
              <a:t>, da </a:t>
            </a:r>
            <a:r>
              <a:rPr lang="en-CA" dirty="0" err="1" smtClean="0"/>
              <a:t>lastništvo</a:t>
            </a:r>
            <a:r>
              <a:rPr lang="en-CA" dirty="0" smtClean="0"/>
              <a:t> </a:t>
            </a:r>
            <a:r>
              <a:rPr lang="en-CA" dirty="0" err="1" smtClean="0"/>
              <a:t>pečata</a:t>
            </a:r>
            <a:r>
              <a:rPr lang="en-CA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5772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Preverjanje lastništva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izični</a:t>
            </a:r>
            <a:r>
              <a:rPr lang="en-US" dirty="0" smtClean="0"/>
              <a:t> </a:t>
            </a:r>
            <a:r>
              <a:rPr lang="en-US" dirty="0" err="1" smtClean="0"/>
              <a:t>svet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primer </a:t>
            </a:r>
            <a:r>
              <a:rPr lang="en-US" dirty="0" err="1" smtClean="0"/>
              <a:t>podpis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vidimo</a:t>
            </a:r>
            <a:r>
              <a:rPr lang="en-US" dirty="0" smtClean="0"/>
              <a:t> </a:t>
            </a:r>
            <a:r>
              <a:rPr lang="en-US" dirty="0" err="1" smtClean="0"/>
              <a:t>podpis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lahko</a:t>
            </a:r>
            <a:r>
              <a:rPr lang="en-US" dirty="0" smtClean="0"/>
              <a:t> se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naučimo</a:t>
            </a:r>
            <a:r>
              <a:rPr lang="en-US" dirty="0" smtClean="0"/>
              <a:t> </a:t>
            </a:r>
            <a:r>
              <a:rPr lang="en-US" dirty="0" err="1" smtClean="0"/>
              <a:t>ponarediti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težko</a:t>
            </a:r>
            <a:endParaRPr lang="en-US" dirty="0" smtClean="0"/>
          </a:p>
          <a:p>
            <a:pPr lvl="1"/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fotokopiramo</a:t>
            </a:r>
            <a:r>
              <a:rPr lang="en-US" dirty="0"/>
              <a:t> </a:t>
            </a:r>
            <a:r>
              <a:rPr lang="mr-IN" dirty="0" smtClean="0"/>
              <a:t>… – težje  odkriti ponaredek, a se ga da</a:t>
            </a:r>
          </a:p>
          <a:p>
            <a:pPr lvl="1"/>
            <a:endParaRPr lang="mr-IN" dirty="0"/>
          </a:p>
          <a:p>
            <a:pPr lvl="1"/>
            <a:r>
              <a:rPr lang="mr-IN" dirty="0" smtClean="0"/>
              <a:t>skeniramo -&gt; dobimo digitalno obliko, ki jo lahko poljubno kopiramo</a:t>
            </a:r>
          </a:p>
          <a:p>
            <a:pPr marL="0" indent="0">
              <a:buNone/>
            </a:pPr>
            <a:endParaRPr lang="mr-IN" dirty="0" smtClean="0"/>
          </a:p>
          <a:p>
            <a:pPr marL="0" indent="0">
              <a:buNone/>
            </a:pPr>
            <a:r>
              <a:rPr lang="mr-IN" i="1" dirty="0" smtClean="0">
                <a:solidFill>
                  <a:srgbClr val="0000FF"/>
                </a:solidFill>
              </a:rPr>
              <a:t>POMNI: digitalna informacija se preprosto kopira.</a:t>
            </a:r>
            <a:endParaRPr lang="en-US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2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Digitalni podpis (pečat)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CA" dirty="0" err="1"/>
              <a:t>Zaupamo</a:t>
            </a:r>
            <a:r>
              <a:rPr lang="en-CA" dirty="0"/>
              <a:t> </a:t>
            </a:r>
            <a:r>
              <a:rPr lang="en-CA" dirty="0" err="1"/>
              <a:t>pečatu</a:t>
            </a:r>
            <a:r>
              <a:rPr lang="en-CA" dirty="0" smtClean="0"/>
              <a:t>, </a:t>
            </a:r>
            <a:r>
              <a:rPr lang="en-CA" dirty="0" err="1" smtClean="0"/>
              <a:t>ker</a:t>
            </a:r>
            <a:r>
              <a:rPr lang="en-CA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err="1" smtClean="0"/>
              <a:t>ga</a:t>
            </a:r>
            <a:r>
              <a:rPr lang="en-CA" dirty="0" smtClean="0"/>
              <a:t> </a:t>
            </a:r>
            <a:r>
              <a:rPr lang="en-CA" b="1" dirty="0" err="1" smtClean="0">
                <a:solidFill>
                  <a:srgbClr val="FFC000"/>
                </a:solidFill>
              </a:rPr>
              <a:t>poznamo</a:t>
            </a:r>
            <a:r>
              <a:rPr lang="en-CA" dirty="0" smtClean="0">
                <a:solidFill>
                  <a:srgbClr val="FFC000"/>
                </a:solidFill>
              </a:rPr>
              <a:t> </a:t>
            </a:r>
            <a:r>
              <a:rPr lang="en-CA" dirty="0" err="1"/>
              <a:t>njegov</a:t>
            </a:r>
            <a:r>
              <a:rPr lang="en-CA" dirty="0"/>
              <a:t> </a:t>
            </a:r>
            <a:r>
              <a:rPr lang="en-CA" dirty="0" err="1"/>
              <a:t>pečat</a:t>
            </a:r>
            <a:r>
              <a:rPr lang="en-CA" dirty="0"/>
              <a:t> 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err="1"/>
              <a:t>ga</a:t>
            </a:r>
            <a:r>
              <a:rPr lang="en-CA" dirty="0"/>
              <a:t> </a:t>
            </a:r>
            <a:r>
              <a:rPr lang="en-CA" b="1" dirty="0" err="1">
                <a:solidFill>
                  <a:srgbClr val="FF0000"/>
                </a:solidFill>
              </a:rPr>
              <a:t>ima</a:t>
            </a:r>
            <a:r>
              <a:rPr lang="en-CA" b="1" dirty="0">
                <a:solidFill>
                  <a:srgbClr val="FF0000"/>
                </a:solidFill>
              </a:rPr>
              <a:t> </a:t>
            </a:r>
            <a:r>
              <a:rPr lang="en-CA" b="1" dirty="0" err="1">
                <a:solidFill>
                  <a:srgbClr val="FFC000"/>
                </a:solidFill>
              </a:rPr>
              <a:t>samo</a:t>
            </a:r>
            <a:r>
              <a:rPr lang="en-CA" b="1" dirty="0">
                <a:solidFill>
                  <a:srgbClr val="FFC000"/>
                </a:solidFill>
              </a:rPr>
              <a:t> </a:t>
            </a:r>
            <a:r>
              <a:rPr lang="en-CA" b="1" dirty="0" err="1" smtClean="0">
                <a:solidFill>
                  <a:srgbClr val="FFC000"/>
                </a:solidFill>
              </a:rPr>
              <a:t>podpisovalec</a:t>
            </a:r>
            <a:r>
              <a:rPr lang="en-CA" dirty="0" smtClean="0"/>
              <a:t>.</a:t>
            </a:r>
            <a:endParaRPr lang="en-CA" dirty="0"/>
          </a:p>
          <a:p>
            <a:pPr marL="457200" indent="-457200">
              <a:buFont typeface="Arial"/>
              <a:buChar char="•"/>
            </a:pPr>
            <a:endParaRPr lang="en-CA" dirty="0" smtClean="0"/>
          </a:p>
          <a:p>
            <a:pPr marL="0" indent="0">
              <a:buNone/>
            </a:pPr>
            <a:r>
              <a:rPr lang="en-CA" dirty="0" err="1" smtClean="0"/>
              <a:t>Iz</a:t>
            </a:r>
            <a:r>
              <a:rPr lang="en-CA" dirty="0" smtClean="0"/>
              <a:t> (2.) </a:t>
            </a:r>
            <a:r>
              <a:rPr lang="en-CA" dirty="0" err="1" smtClean="0"/>
              <a:t>sledi</a:t>
            </a:r>
            <a:r>
              <a:rPr lang="en-CA" dirty="0" smtClean="0"/>
              <a:t>:</a:t>
            </a:r>
          </a:p>
          <a:p>
            <a:pPr marL="457200" indent="-457200">
              <a:buFont typeface="Arial"/>
              <a:buChar char="•"/>
            </a:pPr>
            <a:r>
              <a:rPr lang="en-CA" dirty="0" smtClean="0"/>
              <a:t>da </a:t>
            </a:r>
            <a:r>
              <a:rPr lang="en-CA" dirty="0" err="1" smtClean="0"/>
              <a:t>ga</a:t>
            </a:r>
            <a:r>
              <a:rPr lang="en-CA" dirty="0" smtClean="0"/>
              <a:t> </a:t>
            </a:r>
            <a:r>
              <a:rPr lang="en-CA" dirty="0" err="1" smtClean="0"/>
              <a:t>nihče</a:t>
            </a:r>
            <a:r>
              <a:rPr lang="en-CA" dirty="0" smtClean="0"/>
              <a:t> ne </a:t>
            </a:r>
            <a:r>
              <a:rPr lang="en-CA" dirty="0" err="1" smtClean="0"/>
              <a:t>sme</a:t>
            </a:r>
            <a:r>
              <a:rPr lang="en-CA" dirty="0" smtClean="0"/>
              <a:t> </a:t>
            </a:r>
            <a:r>
              <a:rPr lang="en-CA" dirty="0" err="1" smtClean="0"/>
              <a:t>moči</a:t>
            </a:r>
            <a:r>
              <a:rPr lang="en-CA" dirty="0" smtClean="0"/>
              <a:t> </a:t>
            </a:r>
            <a:r>
              <a:rPr lang="en-CA" dirty="0" err="1" smtClean="0"/>
              <a:t>skopirati</a:t>
            </a:r>
            <a:r>
              <a:rPr lang="en-CA" dirty="0" smtClean="0"/>
              <a:t>,</a:t>
            </a:r>
          </a:p>
          <a:p>
            <a:pPr marL="457200" indent="-457200">
              <a:buFont typeface="Arial"/>
              <a:buChar char="•"/>
            </a:pPr>
            <a:r>
              <a:rPr lang="en-CA" dirty="0" err="1" smtClean="0"/>
              <a:t>vendar</a:t>
            </a:r>
            <a:r>
              <a:rPr lang="en-CA" dirty="0" smtClean="0"/>
              <a:t> </a:t>
            </a:r>
            <a:r>
              <a:rPr lang="en-CA" dirty="0" err="1" smtClean="0"/>
              <a:t>moramo</a:t>
            </a:r>
            <a:r>
              <a:rPr lang="en-CA" dirty="0" smtClean="0"/>
              <a:t> </a:t>
            </a:r>
            <a:r>
              <a:rPr lang="en-CA" dirty="0" err="1" smtClean="0"/>
              <a:t>še</a:t>
            </a:r>
            <a:r>
              <a:rPr lang="en-CA" dirty="0" smtClean="0"/>
              <a:t> </a:t>
            </a:r>
            <a:r>
              <a:rPr lang="en-CA" dirty="0" err="1" smtClean="0"/>
              <a:t>vedno</a:t>
            </a:r>
            <a:r>
              <a:rPr lang="en-CA" dirty="0" smtClean="0"/>
              <a:t> </a:t>
            </a:r>
            <a:r>
              <a:rPr lang="en-CA" dirty="0" err="1" smtClean="0"/>
              <a:t>znati</a:t>
            </a:r>
            <a:r>
              <a:rPr lang="en-CA" dirty="0" smtClean="0"/>
              <a:t> </a:t>
            </a:r>
            <a:r>
              <a:rPr lang="en-CA" dirty="0" err="1" smtClean="0"/>
              <a:t>preveriti</a:t>
            </a:r>
            <a:r>
              <a:rPr lang="en-CA" dirty="0" smtClean="0"/>
              <a:t>, </a:t>
            </a:r>
            <a:r>
              <a:rPr lang="en-CA" dirty="0" err="1" smtClean="0"/>
              <a:t>ali</a:t>
            </a:r>
            <a:r>
              <a:rPr lang="en-CA" dirty="0" smtClean="0"/>
              <a:t> je to </a:t>
            </a:r>
            <a:r>
              <a:rPr lang="en-CA" dirty="0" err="1" smtClean="0"/>
              <a:t>podpis</a:t>
            </a:r>
            <a:r>
              <a:rPr lang="en-CA" dirty="0" smtClean="0"/>
              <a:t> </a:t>
            </a:r>
            <a:r>
              <a:rPr lang="en-CA" dirty="0" err="1" smtClean="0"/>
              <a:t>podpisovalca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0369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Digitalni podpis (pečat) </a:t>
            </a:r>
            <a:r>
              <a:rPr lang="mr-IN" dirty="0" smtClean="0"/>
              <a:t>–</a:t>
            </a:r>
            <a:r>
              <a:rPr lang="sl-SI" dirty="0" smtClean="0"/>
              <a:t> </a:t>
            </a:r>
            <a:r>
              <a:rPr lang="sl-SI" sz="2800" dirty="0" smtClean="0"/>
              <a:t>nadalj.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1832273"/>
            <a:ext cx="7955838" cy="4292600"/>
          </a:xfrm>
        </p:spPr>
        <p:txBody>
          <a:bodyPr/>
          <a:lstStyle/>
          <a:p>
            <a:r>
              <a:rPr lang="sl-SI" sz="1800" dirty="0">
                <a:solidFill>
                  <a:srgbClr val="3366FF"/>
                </a:solidFill>
              </a:rPr>
              <a:t>K</a:t>
            </a:r>
            <a:r>
              <a:rPr lang="sl-SI" sz="1800" dirty="0" smtClean="0">
                <a:solidFill>
                  <a:srgbClr val="3366FF"/>
                </a:solidFill>
              </a:rPr>
              <a:t>riptografija</a:t>
            </a:r>
            <a:r>
              <a:rPr lang="sl-SI" sz="1800" dirty="0">
                <a:solidFill>
                  <a:srgbClr val="3366FF"/>
                </a:solidFill>
              </a:rPr>
              <a:t>, šifriranje</a:t>
            </a:r>
            <a:r>
              <a:rPr lang="sl-SI" sz="1800" dirty="0" smtClean="0">
                <a:solidFill>
                  <a:srgbClr val="3366FF"/>
                </a:solidFill>
              </a:rPr>
              <a:t>:</a:t>
            </a:r>
            <a:endParaRPr lang="sl-SI" sz="1800" dirty="0">
              <a:solidFill>
                <a:srgbClr val="3366FF"/>
              </a:solidFill>
            </a:endParaRPr>
          </a:p>
          <a:p>
            <a:pPr marL="0" indent="0" algn="ctr">
              <a:buNone/>
            </a:pPr>
            <a:r>
              <a:rPr lang="sl-SI" sz="1800" i="1" dirty="0">
                <a:solidFill>
                  <a:srgbClr val="3366FF"/>
                </a:solidFill>
              </a:rPr>
              <a:t>f</a:t>
            </a:r>
            <a:r>
              <a:rPr lang="sl-SI" sz="1800" i="1" dirty="0" smtClean="0">
                <a:solidFill>
                  <a:srgbClr val="3366FF"/>
                </a:solidFill>
              </a:rPr>
              <a:t>(p, </a:t>
            </a:r>
            <a:r>
              <a:rPr lang="sl-SI" sz="1800" i="1" dirty="0">
                <a:solidFill>
                  <a:srgbClr val="3366FF"/>
                </a:solidFill>
              </a:rPr>
              <a:t>k</a:t>
            </a:r>
            <a:r>
              <a:rPr lang="sl-SI" sz="1800" i="1" baseline="-25000" dirty="0">
                <a:solidFill>
                  <a:srgbClr val="3366FF"/>
                </a:solidFill>
              </a:rPr>
              <a:t>1</a:t>
            </a:r>
            <a:r>
              <a:rPr lang="sl-SI" sz="1800" i="1" dirty="0">
                <a:solidFill>
                  <a:srgbClr val="3366FF"/>
                </a:solidFill>
              </a:rPr>
              <a:t>) = </a:t>
            </a:r>
            <a:r>
              <a:rPr lang="sl-SI" sz="1800" i="1" dirty="0" smtClean="0">
                <a:solidFill>
                  <a:srgbClr val="3366FF"/>
                </a:solidFill>
              </a:rPr>
              <a:t>p</a:t>
            </a:r>
            <a:r>
              <a:rPr lang="sl-SI" sz="1800" i="1" baseline="-25000" dirty="0" smtClean="0">
                <a:solidFill>
                  <a:srgbClr val="3366FF"/>
                </a:solidFill>
              </a:rPr>
              <a:t>š</a:t>
            </a:r>
            <a:r>
              <a:rPr lang="sl-SI" sz="1800" i="1" dirty="0" smtClean="0">
                <a:solidFill>
                  <a:srgbClr val="3366FF"/>
                </a:solidFill>
              </a:rPr>
              <a:t>         f(p</a:t>
            </a:r>
            <a:r>
              <a:rPr lang="sl-SI" sz="1800" i="1" baseline="-25000" dirty="0" smtClean="0">
                <a:solidFill>
                  <a:srgbClr val="3366FF"/>
                </a:solidFill>
              </a:rPr>
              <a:t>š</a:t>
            </a:r>
            <a:r>
              <a:rPr lang="sl-SI" sz="1800" i="1" dirty="0">
                <a:solidFill>
                  <a:srgbClr val="3366FF"/>
                </a:solidFill>
              </a:rPr>
              <a:t>, k</a:t>
            </a:r>
            <a:r>
              <a:rPr lang="sl-SI" sz="1800" i="1" baseline="-25000" dirty="0">
                <a:solidFill>
                  <a:srgbClr val="3366FF"/>
                </a:solidFill>
              </a:rPr>
              <a:t>2</a:t>
            </a:r>
            <a:r>
              <a:rPr lang="sl-SI" sz="1800" i="1" dirty="0">
                <a:solidFill>
                  <a:srgbClr val="3366FF"/>
                </a:solidFill>
              </a:rPr>
              <a:t>) = </a:t>
            </a:r>
            <a:r>
              <a:rPr lang="sl-SI" sz="1800" i="1" dirty="0" smtClean="0">
                <a:solidFill>
                  <a:srgbClr val="3366FF"/>
                </a:solidFill>
              </a:rPr>
              <a:t>p</a:t>
            </a:r>
            <a:endParaRPr lang="sl-SI" sz="1800" i="1" dirty="0">
              <a:solidFill>
                <a:srgbClr val="3366FF"/>
              </a:solidFill>
            </a:endParaRPr>
          </a:p>
          <a:p>
            <a:r>
              <a:rPr lang="sl-SI" sz="1800" dirty="0">
                <a:solidFill>
                  <a:srgbClr val="3366FF"/>
                </a:solidFill>
              </a:rPr>
              <a:t>A</a:t>
            </a:r>
            <a:r>
              <a:rPr lang="sl-SI" sz="1800" dirty="0" smtClean="0">
                <a:solidFill>
                  <a:srgbClr val="3366FF"/>
                </a:solidFill>
              </a:rPr>
              <a:t>simetrična </a:t>
            </a:r>
            <a:r>
              <a:rPr lang="sl-SI" sz="1800" dirty="0">
                <a:solidFill>
                  <a:srgbClr val="3366FF"/>
                </a:solidFill>
              </a:rPr>
              <a:t>kriptografija: k</a:t>
            </a:r>
            <a:r>
              <a:rPr lang="sl-SI" sz="1800" baseline="-25000" dirty="0">
                <a:solidFill>
                  <a:srgbClr val="3366FF"/>
                </a:solidFill>
              </a:rPr>
              <a:t>1</a:t>
            </a:r>
            <a:r>
              <a:rPr lang="sl-SI" sz="1800" dirty="0">
                <a:solidFill>
                  <a:srgbClr val="3366FF"/>
                </a:solidFill>
              </a:rPr>
              <a:t> ≠ </a:t>
            </a:r>
            <a:r>
              <a:rPr lang="sl-SI" sz="1800" dirty="0" smtClean="0">
                <a:solidFill>
                  <a:srgbClr val="3366FF"/>
                </a:solidFill>
              </a:rPr>
              <a:t>k</a:t>
            </a:r>
            <a:r>
              <a:rPr lang="sl-SI" sz="1800" baseline="-25000" dirty="0" smtClean="0">
                <a:solidFill>
                  <a:srgbClr val="3366FF"/>
                </a:solidFill>
              </a:rPr>
              <a:t>2</a:t>
            </a:r>
          </a:p>
          <a:p>
            <a:r>
              <a:rPr lang="sl-SI" dirty="0" smtClean="0">
                <a:solidFill>
                  <a:srgbClr val="008000"/>
                </a:solidFill>
              </a:rPr>
              <a:t>Imamo besedilo </a:t>
            </a:r>
            <a:r>
              <a:rPr lang="sl-SI" i="1" dirty="0" smtClean="0">
                <a:solidFill>
                  <a:srgbClr val="008000"/>
                </a:solidFill>
              </a:rPr>
              <a:t>b</a:t>
            </a:r>
            <a:r>
              <a:rPr lang="sl-SI" dirty="0" smtClean="0">
                <a:solidFill>
                  <a:srgbClr val="008000"/>
                </a:solidFill>
              </a:rPr>
              <a:t>, saj ga želimo brati in želimo, preveriti ali je takšno, kot ga je napisal Luka Kratkohlačnica.</a:t>
            </a:r>
          </a:p>
          <a:p>
            <a:r>
              <a:rPr lang="sl-SI" dirty="0" smtClean="0"/>
              <a:t>Luka in samo on ima </a:t>
            </a:r>
            <a:r>
              <a:rPr lang="sl-SI" i="1" dirty="0" smtClean="0"/>
              <a:t>k</a:t>
            </a:r>
            <a:r>
              <a:rPr lang="sl-SI" i="1" baseline="-25000" dirty="0" smtClean="0"/>
              <a:t>1</a:t>
            </a:r>
            <a:r>
              <a:rPr lang="sl-SI" dirty="0" smtClean="0"/>
              <a:t> -&gt; </a:t>
            </a:r>
            <a:r>
              <a:rPr lang="sl-SI" i="1" dirty="0" smtClean="0"/>
              <a:t>p</a:t>
            </a:r>
            <a:r>
              <a:rPr lang="sl-SI" i="1" baseline="-25000" dirty="0" smtClean="0"/>
              <a:t>š</a:t>
            </a:r>
            <a:r>
              <a:rPr lang="sl-SI" dirty="0" smtClean="0"/>
              <a:t> lahko naredi samo on</a:t>
            </a:r>
          </a:p>
          <a:p>
            <a:r>
              <a:rPr lang="sl-SI" dirty="0" smtClean="0"/>
              <a:t>Poznamo </a:t>
            </a:r>
            <a:r>
              <a:rPr lang="sl-SI" i="1" dirty="0" smtClean="0"/>
              <a:t>k</a:t>
            </a:r>
            <a:r>
              <a:rPr lang="sl-SI" i="1" baseline="-25000" dirty="0" smtClean="0"/>
              <a:t>2</a:t>
            </a:r>
            <a:r>
              <a:rPr lang="sl-SI" dirty="0" smtClean="0"/>
              <a:t> -&gt; </a:t>
            </a:r>
            <a:r>
              <a:rPr lang="sl-SI" i="1" dirty="0" smtClean="0"/>
              <a:t>p.</a:t>
            </a:r>
          </a:p>
          <a:p>
            <a:pPr marL="0" indent="0" algn="r">
              <a:buNone/>
            </a:pPr>
            <a:r>
              <a:rPr lang="sl-SI" dirty="0" smtClean="0"/>
              <a:t>Dokument sestoji: </a:t>
            </a:r>
            <a:r>
              <a:rPr lang="sl-SI" b="1" dirty="0" smtClean="0">
                <a:solidFill>
                  <a:srgbClr val="008000"/>
                </a:solidFill>
              </a:rPr>
              <a:t>&lt;</a:t>
            </a:r>
            <a:r>
              <a:rPr lang="sl-SI" b="1" i="1" dirty="0" smtClean="0">
                <a:solidFill>
                  <a:srgbClr val="008000"/>
                </a:solidFill>
              </a:rPr>
              <a:t>b, p</a:t>
            </a:r>
            <a:r>
              <a:rPr lang="sl-SI" b="1" i="1" baseline="-25000" dirty="0" smtClean="0">
                <a:solidFill>
                  <a:srgbClr val="008000"/>
                </a:solidFill>
              </a:rPr>
              <a:t>š</a:t>
            </a:r>
            <a:r>
              <a:rPr lang="sl-SI" b="1" i="1" dirty="0" smtClean="0">
                <a:solidFill>
                  <a:srgbClr val="008000"/>
                </a:solidFill>
              </a:rPr>
              <a:t>, k</a:t>
            </a:r>
            <a:r>
              <a:rPr lang="sl-SI" b="1" i="1" baseline="-25000" dirty="0" smtClean="0">
                <a:solidFill>
                  <a:srgbClr val="008000"/>
                </a:solidFill>
              </a:rPr>
              <a:t>2</a:t>
            </a:r>
            <a:r>
              <a:rPr lang="sl-SI" b="1" dirty="0" smtClean="0">
                <a:solidFill>
                  <a:srgbClr val="008000"/>
                </a:solidFill>
              </a:rPr>
              <a:t>&gt;</a:t>
            </a:r>
          </a:p>
          <a:p>
            <a:endParaRPr lang="sl-SI" b="1" dirty="0" smtClean="0">
              <a:solidFill>
                <a:srgbClr val="FF0000"/>
              </a:solidFill>
            </a:endParaRPr>
          </a:p>
          <a:p>
            <a:r>
              <a:rPr lang="sl-SI" b="1" dirty="0" smtClean="0">
                <a:solidFill>
                  <a:srgbClr val="FF0000"/>
                </a:solidFill>
              </a:rPr>
              <a:t>Če </a:t>
            </a:r>
            <a:r>
              <a:rPr lang="sl-SI" b="1" i="1" dirty="0" smtClean="0">
                <a:solidFill>
                  <a:srgbClr val="FF0000"/>
                </a:solidFill>
              </a:rPr>
              <a:t>h(b) = f(p</a:t>
            </a:r>
            <a:r>
              <a:rPr lang="sl-SI" b="1" i="1" baseline="-25000" dirty="0" smtClean="0">
                <a:solidFill>
                  <a:srgbClr val="FF0000"/>
                </a:solidFill>
              </a:rPr>
              <a:t>š</a:t>
            </a:r>
            <a:r>
              <a:rPr lang="sl-SI" b="1" i="1" dirty="0" smtClean="0">
                <a:solidFill>
                  <a:srgbClr val="FF0000"/>
                </a:solidFill>
              </a:rPr>
              <a:t>, k</a:t>
            </a:r>
            <a:r>
              <a:rPr lang="sl-SI" b="1" i="1" baseline="-25000" dirty="0" smtClean="0">
                <a:solidFill>
                  <a:srgbClr val="FF0000"/>
                </a:solidFill>
              </a:rPr>
              <a:t>2</a:t>
            </a:r>
            <a:r>
              <a:rPr lang="sl-SI" b="1" i="1" dirty="0" smtClean="0">
                <a:solidFill>
                  <a:srgbClr val="FF0000"/>
                </a:solidFill>
              </a:rPr>
              <a:t>)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mr-IN" b="1" dirty="0" smtClean="0">
                <a:solidFill>
                  <a:srgbClr val="FF0000"/>
                </a:solidFill>
              </a:rPr>
              <a:t>-&gt;</a:t>
            </a:r>
            <a:r>
              <a:rPr lang="sl-SI" b="1" dirty="0" smtClean="0">
                <a:solidFill>
                  <a:srgbClr val="FF0000"/>
                </a:solidFill>
              </a:rPr>
              <a:t> besedilo je celovito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99975" y="12958"/>
            <a:ext cx="5244025" cy="88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/>
                <a:ea typeface="MS PGothic" pitchFamily="34" charset="-128"/>
                <a:cs typeface="Verdana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r">
              <a:buNone/>
            </a:pPr>
            <a:r>
              <a:rPr lang="en-CA" sz="1800" b="1" dirty="0" err="1">
                <a:solidFill>
                  <a:srgbClr val="FFC000"/>
                </a:solidFill>
              </a:rPr>
              <a:t>poznamo</a:t>
            </a:r>
            <a:r>
              <a:rPr lang="en-CA" sz="1800" b="1" dirty="0">
                <a:solidFill>
                  <a:srgbClr val="FFC000"/>
                </a:solidFill>
              </a:rPr>
              <a:t> </a:t>
            </a:r>
            <a:r>
              <a:rPr lang="en-CA" sz="1800" b="1" dirty="0" err="1">
                <a:solidFill>
                  <a:srgbClr val="FFC000"/>
                </a:solidFill>
              </a:rPr>
              <a:t>pečat</a:t>
            </a:r>
            <a:r>
              <a:rPr lang="en-CA" sz="1800" b="1" dirty="0">
                <a:solidFill>
                  <a:srgbClr val="FFC000"/>
                </a:solidFill>
              </a:rPr>
              <a:t> in</a:t>
            </a:r>
          </a:p>
          <a:p>
            <a:pPr marL="57150" indent="0" algn="r">
              <a:buNone/>
            </a:pPr>
            <a:r>
              <a:rPr lang="en-CA" sz="1800" b="1" dirty="0" err="1">
                <a:solidFill>
                  <a:srgbClr val="FFC000"/>
                </a:solidFill>
              </a:rPr>
              <a:t>ima</a:t>
            </a:r>
            <a:r>
              <a:rPr lang="en-CA" sz="1800" b="1" dirty="0">
                <a:solidFill>
                  <a:srgbClr val="FFC000"/>
                </a:solidFill>
              </a:rPr>
              <a:t> </a:t>
            </a:r>
            <a:r>
              <a:rPr lang="en-CA" sz="1800" b="1" dirty="0" err="1">
                <a:solidFill>
                  <a:srgbClr val="FFC000"/>
                </a:solidFill>
              </a:rPr>
              <a:t>ga</a:t>
            </a:r>
            <a:r>
              <a:rPr lang="en-CA" sz="1800" b="1" dirty="0">
                <a:solidFill>
                  <a:srgbClr val="FFC000"/>
                </a:solidFill>
              </a:rPr>
              <a:t> </a:t>
            </a:r>
            <a:r>
              <a:rPr lang="en-CA" sz="1800" b="1" dirty="0" err="1">
                <a:solidFill>
                  <a:srgbClr val="FFC000"/>
                </a:solidFill>
              </a:rPr>
              <a:t>samo</a:t>
            </a:r>
            <a:r>
              <a:rPr lang="en-CA" sz="1800" b="1" dirty="0">
                <a:solidFill>
                  <a:srgbClr val="FFC000"/>
                </a:solidFill>
              </a:rPr>
              <a:t> </a:t>
            </a:r>
            <a:r>
              <a:rPr lang="en-CA" sz="1800" b="1" dirty="0" err="1" smtClean="0">
                <a:solidFill>
                  <a:srgbClr val="FFC000"/>
                </a:solidFill>
              </a:rPr>
              <a:t>podpisovalec</a:t>
            </a:r>
            <a:endParaRPr lang="en-CA" sz="1800" dirty="0" smtClean="0"/>
          </a:p>
        </p:txBody>
      </p:sp>
    </p:spTree>
    <p:extLst>
      <p:ext uri="{BB962C8B-B14F-4D97-AF65-F5344CB8AC3E}">
        <p14:creationId xmlns:p14="http://schemas.microsoft.com/office/powerpoint/2010/main" val="1719429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Digitalni podpis (pečat) </a:t>
            </a:r>
            <a:r>
              <a:rPr lang="mr-IN" dirty="0" smtClean="0"/>
              <a:t>–</a:t>
            </a:r>
            <a:r>
              <a:rPr lang="sl-SI" sz="2800" dirty="0"/>
              <a:t> </a:t>
            </a:r>
            <a:r>
              <a:rPr lang="sl-SI" sz="2800" dirty="0" smtClean="0"/>
              <a:t>primer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1832273"/>
            <a:ext cx="7955838" cy="4292600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Digitalno potrdilo (certifikat)</a:t>
            </a:r>
          </a:p>
          <a:p>
            <a:r>
              <a:rPr lang="sl-SI" dirty="0" smtClean="0"/>
              <a:t>X509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Dokument (potrdilo) sestoji: </a:t>
            </a:r>
            <a:r>
              <a:rPr lang="sl-SI" b="1" dirty="0" smtClean="0">
                <a:solidFill>
                  <a:srgbClr val="008000"/>
                </a:solidFill>
              </a:rPr>
              <a:t>&lt;</a:t>
            </a:r>
            <a:r>
              <a:rPr lang="sl-SI" b="1" i="1" dirty="0" smtClean="0">
                <a:solidFill>
                  <a:srgbClr val="008000"/>
                </a:solidFill>
              </a:rPr>
              <a:t>b, p</a:t>
            </a:r>
            <a:r>
              <a:rPr lang="sl-SI" b="1" i="1" baseline="-25000" dirty="0" smtClean="0">
                <a:solidFill>
                  <a:srgbClr val="008000"/>
                </a:solidFill>
              </a:rPr>
              <a:t>š</a:t>
            </a:r>
            <a:r>
              <a:rPr lang="sl-SI" b="1" i="1" dirty="0" smtClean="0">
                <a:solidFill>
                  <a:srgbClr val="008000"/>
                </a:solidFill>
              </a:rPr>
              <a:t>, k</a:t>
            </a:r>
            <a:r>
              <a:rPr lang="sl-SI" b="1" i="1" baseline="-25000" dirty="0" smtClean="0">
                <a:solidFill>
                  <a:srgbClr val="008000"/>
                </a:solidFill>
              </a:rPr>
              <a:t>2</a:t>
            </a:r>
            <a:r>
              <a:rPr lang="sl-SI" b="1" dirty="0" smtClean="0">
                <a:solidFill>
                  <a:srgbClr val="008000"/>
                </a:solidFill>
              </a:rPr>
              <a:t>&gt;</a:t>
            </a:r>
            <a:endParaRPr lang="sl-SI" b="1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b </a:t>
            </a:r>
            <a:r>
              <a:rPr lang="mr-IN" dirty="0" smtClean="0"/>
              <a:t>–</a:t>
            </a:r>
            <a:r>
              <a:rPr lang="sl-SI" dirty="0" smtClean="0"/>
              <a:t> vsebuje javni ključ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021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Itinerar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ln>
            <a:solidFill>
              <a:srgbClr val="CCFFCC"/>
            </a:solidFill>
          </a:ln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Osnove.</a:t>
            </a:r>
            <a:endParaRPr lang="sl-SI" dirty="0"/>
          </a:p>
          <a:p>
            <a:r>
              <a:rPr lang="sl-SI" dirty="0" smtClean="0"/>
              <a:t>Kaj je celovitost?</a:t>
            </a:r>
          </a:p>
          <a:p>
            <a:r>
              <a:rPr lang="sl-SI" dirty="0" smtClean="0"/>
              <a:t>Kako zagotavljam resničnost?</a:t>
            </a:r>
            <a:endParaRPr lang="sl-SI" dirty="0" smtClean="0"/>
          </a:p>
          <a:p>
            <a:r>
              <a:rPr lang="sl-SI" b="1" dirty="0" smtClean="0">
                <a:solidFill>
                  <a:srgbClr val="008000"/>
                </a:solidFill>
              </a:rPr>
              <a:t>Kaj je zakrivanje?</a:t>
            </a:r>
          </a:p>
          <a:p>
            <a:r>
              <a:rPr lang="sl-SI" dirty="0" smtClean="0"/>
              <a:t>Kaj poznava samo midva, ki se pogovarjava?</a:t>
            </a:r>
          </a:p>
          <a:p>
            <a:r>
              <a:rPr lang="sl-SI" dirty="0" smtClean="0"/>
              <a:t>Primer protokola IPsec.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1196" y="1481564"/>
            <a:ext cx="5629920" cy="8925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rgbClr val="FFFF00"/>
                </a:solidFill>
              </a:rPr>
              <a:t>Nanos </a:t>
            </a:r>
            <a:r>
              <a:rPr lang="en-CA" sz="2800" b="1" dirty="0" err="1">
                <a:solidFill>
                  <a:srgbClr val="FFFF00"/>
                </a:solidFill>
              </a:rPr>
              <a:t>gigantum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humeris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insidentes</a:t>
            </a:r>
            <a:r>
              <a:rPr lang="en-CA" sz="2800" b="1" dirty="0" smtClean="0">
                <a:solidFill>
                  <a:srgbClr val="FFFF00"/>
                </a:solidFill>
              </a:rPr>
              <a:t>.</a:t>
            </a:r>
          </a:p>
          <a:p>
            <a:pPr algn="r"/>
            <a:r>
              <a:rPr lang="en-CA" i="1" dirty="0" smtClean="0">
                <a:solidFill>
                  <a:srgbClr val="FFC000"/>
                </a:solidFill>
              </a:rPr>
              <a:t>Bertrand </a:t>
            </a:r>
            <a:r>
              <a:rPr lang="en-CA" i="1" dirty="0" err="1" smtClean="0">
                <a:solidFill>
                  <a:srgbClr val="FFC000"/>
                </a:solidFill>
              </a:rPr>
              <a:t>iz</a:t>
            </a:r>
            <a:r>
              <a:rPr lang="en-CA" i="1" dirty="0" smtClean="0">
                <a:solidFill>
                  <a:srgbClr val="FFC000"/>
                </a:solidFill>
              </a:rPr>
              <a:t> </a:t>
            </a:r>
            <a:r>
              <a:rPr lang="en-CA" i="1" dirty="0" err="1" smtClean="0">
                <a:solidFill>
                  <a:srgbClr val="FFC000"/>
                </a:solidFill>
              </a:rPr>
              <a:t>Chartresa</a:t>
            </a:r>
            <a:r>
              <a:rPr lang="en-CA" i="1" dirty="0" smtClean="0">
                <a:solidFill>
                  <a:srgbClr val="FFC000"/>
                </a:solidFill>
              </a:rPr>
              <a:t>, 12. </a:t>
            </a:r>
            <a:r>
              <a:rPr lang="en-CA" i="1" dirty="0" err="1" smtClean="0">
                <a:solidFill>
                  <a:srgbClr val="FFC000"/>
                </a:solidFill>
              </a:rPr>
              <a:t>stoletje</a:t>
            </a:r>
            <a:endParaRPr lang="en-CA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Zakrivanje (šifriranje)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1832273"/>
            <a:ext cx="7955838" cy="4292600"/>
          </a:xfrm>
        </p:spPr>
        <p:txBody>
          <a:bodyPr/>
          <a:lstStyle/>
          <a:p>
            <a:r>
              <a:rPr lang="sl-SI" b="1" dirty="0"/>
              <a:t>Besedilo (sporočilo</a:t>
            </a:r>
            <a:r>
              <a:rPr lang="sl-SI" b="1" dirty="0" smtClean="0"/>
              <a:t>)</a:t>
            </a:r>
            <a:r>
              <a:rPr lang="sl-SI" b="1" dirty="0"/>
              <a:t> </a:t>
            </a:r>
            <a:r>
              <a:rPr lang="sl-SI" b="1" dirty="0" smtClean="0"/>
              <a:t>lahko beremo, če smo opolnomočeni.</a:t>
            </a:r>
            <a:endParaRPr lang="sl-SI" dirty="0" smtClean="0"/>
          </a:p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Sporočilo avtor zašifrira tako, da ga lahko preberejo samo tisti, ki jim dovoli.</a:t>
            </a:r>
          </a:p>
        </p:txBody>
      </p:sp>
    </p:spTree>
    <p:extLst>
      <p:ext uri="{BB962C8B-B14F-4D97-AF65-F5344CB8AC3E}">
        <p14:creationId xmlns:p14="http://schemas.microsoft.com/office/powerpoint/2010/main" val="237703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Itinerar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ln>
            <a:solidFill>
              <a:srgbClr val="CCFFCC"/>
            </a:solidFill>
          </a:ln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Osnove.</a:t>
            </a:r>
            <a:endParaRPr lang="sl-SI" dirty="0"/>
          </a:p>
          <a:p>
            <a:r>
              <a:rPr lang="sl-SI" dirty="0" smtClean="0"/>
              <a:t>Kaj je celovitost?</a:t>
            </a:r>
          </a:p>
          <a:p>
            <a:r>
              <a:rPr lang="sl-SI" dirty="0" smtClean="0"/>
              <a:t>Kako zagotavljam resničnost?</a:t>
            </a:r>
            <a:endParaRPr lang="sl-SI" dirty="0" smtClean="0"/>
          </a:p>
          <a:p>
            <a:r>
              <a:rPr lang="sl-SI" dirty="0" smtClean="0"/>
              <a:t>Kaj je zakrivanje?</a:t>
            </a:r>
          </a:p>
          <a:p>
            <a:r>
              <a:rPr lang="sl-SI" b="1" dirty="0" smtClean="0">
                <a:solidFill>
                  <a:srgbClr val="008000"/>
                </a:solidFill>
              </a:rPr>
              <a:t>Kaj poznava samo midva, ki se pogovarjava?</a:t>
            </a:r>
          </a:p>
          <a:p>
            <a:r>
              <a:rPr lang="sl-SI" dirty="0" smtClean="0"/>
              <a:t>Primer protokola IPsec.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1196" y="1481564"/>
            <a:ext cx="5629920" cy="8925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rgbClr val="FFFF00"/>
                </a:solidFill>
              </a:rPr>
              <a:t>Nanos </a:t>
            </a:r>
            <a:r>
              <a:rPr lang="en-CA" sz="2800" b="1" dirty="0" err="1">
                <a:solidFill>
                  <a:srgbClr val="FFFF00"/>
                </a:solidFill>
              </a:rPr>
              <a:t>gigantum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humeris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insidentes</a:t>
            </a:r>
            <a:r>
              <a:rPr lang="en-CA" sz="2800" b="1" dirty="0" smtClean="0">
                <a:solidFill>
                  <a:srgbClr val="FFFF00"/>
                </a:solidFill>
              </a:rPr>
              <a:t>.</a:t>
            </a:r>
          </a:p>
          <a:p>
            <a:pPr algn="r"/>
            <a:r>
              <a:rPr lang="en-CA" i="1" dirty="0" smtClean="0">
                <a:solidFill>
                  <a:srgbClr val="FFC000"/>
                </a:solidFill>
              </a:rPr>
              <a:t>Bertrand </a:t>
            </a:r>
            <a:r>
              <a:rPr lang="en-CA" i="1" dirty="0" err="1" smtClean="0">
                <a:solidFill>
                  <a:srgbClr val="FFC000"/>
                </a:solidFill>
              </a:rPr>
              <a:t>iz</a:t>
            </a:r>
            <a:r>
              <a:rPr lang="en-CA" i="1" dirty="0" smtClean="0">
                <a:solidFill>
                  <a:srgbClr val="FFC000"/>
                </a:solidFill>
              </a:rPr>
              <a:t> </a:t>
            </a:r>
            <a:r>
              <a:rPr lang="en-CA" i="1" dirty="0" err="1" smtClean="0">
                <a:solidFill>
                  <a:srgbClr val="FFC000"/>
                </a:solidFill>
              </a:rPr>
              <a:t>Chartresa</a:t>
            </a:r>
            <a:r>
              <a:rPr lang="en-CA" i="1" dirty="0" smtClean="0">
                <a:solidFill>
                  <a:srgbClr val="FFC000"/>
                </a:solidFill>
              </a:rPr>
              <a:t>, 12. </a:t>
            </a:r>
            <a:r>
              <a:rPr lang="en-CA" i="1" dirty="0" err="1" smtClean="0">
                <a:solidFill>
                  <a:srgbClr val="FFC000"/>
                </a:solidFill>
              </a:rPr>
              <a:t>stoletje</a:t>
            </a:r>
            <a:endParaRPr lang="en-CA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0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Itinerar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ln>
            <a:solidFill>
              <a:srgbClr val="CCFFCC"/>
            </a:solidFill>
          </a:ln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Osnove.</a:t>
            </a:r>
            <a:endParaRPr lang="sl-SI" dirty="0"/>
          </a:p>
          <a:p>
            <a:r>
              <a:rPr lang="sl-SI" dirty="0" smtClean="0"/>
              <a:t>Kaj je celovitost?</a:t>
            </a:r>
          </a:p>
          <a:p>
            <a:r>
              <a:rPr lang="sl-SI" dirty="0" smtClean="0"/>
              <a:t>Kako zagotavljam resničnost?</a:t>
            </a:r>
            <a:endParaRPr lang="sl-SI" dirty="0" smtClean="0"/>
          </a:p>
          <a:p>
            <a:r>
              <a:rPr lang="sl-SI" dirty="0" smtClean="0"/>
              <a:t>Kaj je zakrivanje?</a:t>
            </a:r>
          </a:p>
          <a:p>
            <a:r>
              <a:rPr lang="sl-SI" dirty="0" smtClean="0"/>
              <a:t>Kaj poznava samo midva, ki se pogovarjava?</a:t>
            </a:r>
          </a:p>
          <a:p>
            <a:r>
              <a:rPr lang="sl-SI" dirty="0" smtClean="0"/>
              <a:t>Primer protokola IPsec.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sz="1200" dirty="0"/>
              <a:t>Viri slik v predstavitvi: Wiki, MNZ;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1196" y="1481564"/>
            <a:ext cx="5629920" cy="8925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rgbClr val="FFFF00"/>
                </a:solidFill>
              </a:rPr>
              <a:t>Nanos </a:t>
            </a:r>
            <a:r>
              <a:rPr lang="en-CA" sz="2800" b="1" dirty="0" err="1">
                <a:solidFill>
                  <a:srgbClr val="FFFF00"/>
                </a:solidFill>
              </a:rPr>
              <a:t>gigantum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humeris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insidentes</a:t>
            </a:r>
            <a:r>
              <a:rPr lang="en-CA" sz="2800" b="1" dirty="0" smtClean="0">
                <a:solidFill>
                  <a:srgbClr val="FFFF00"/>
                </a:solidFill>
              </a:rPr>
              <a:t>.</a:t>
            </a:r>
          </a:p>
          <a:p>
            <a:pPr algn="r"/>
            <a:r>
              <a:rPr lang="en-CA" i="1" dirty="0" smtClean="0">
                <a:solidFill>
                  <a:srgbClr val="FFC000"/>
                </a:solidFill>
              </a:rPr>
              <a:t>Bertrand </a:t>
            </a:r>
            <a:r>
              <a:rPr lang="en-CA" i="1" dirty="0" err="1" smtClean="0">
                <a:solidFill>
                  <a:srgbClr val="FFC000"/>
                </a:solidFill>
              </a:rPr>
              <a:t>iz</a:t>
            </a:r>
            <a:r>
              <a:rPr lang="en-CA" i="1" dirty="0" smtClean="0">
                <a:solidFill>
                  <a:srgbClr val="FFC000"/>
                </a:solidFill>
              </a:rPr>
              <a:t> </a:t>
            </a:r>
            <a:r>
              <a:rPr lang="en-CA" i="1" dirty="0" err="1" smtClean="0">
                <a:solidFill>
                  <a:srgbClr val="FFC000"/>
                </a:solidFill>
              </a:rPr>
              <a:t>Chartresa</a:t>
            </a:r>
            <a:r>
              <a:rPr lang="en-CA" i="1" dirty="0" smtClean="0">
                <a:solidFill>
                  <a:srgbClr val="FFC000"/>
                </a:solidFill>
              </a:rPr>
              <a:t>, 12. </a:t>
            </a:r>
            <a:r>
              <a:rPr lang="en-CA" i="1" dirty="0" err="1" smtClean="0">
                <a:solidFill>
                  <a:srgbClr val="FFC000"/>
                </a:solidFill>
              </a:rPr>
              <a:t>stoletje</a:t>
            </a:r>
            <a:endParaRPr lang="en-CA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3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Zakrivanje (šifriranje)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1832273"/>
            <a:ext cx="7955838" cy="4292600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Simetrična kriptografija </a:t>
            </a:r>
            <a:r>
              <a:rPr lang="sl-SI" i="1" dirty="0" smtClean="0"/>
              <a:t>k</a:t>
            </a:r>
            <a:r>
              <a:rPr lang="sl-SI" i="1" baseline="-25000" dirty="0" smtClean="0"/>
              <a:t>1</a:t>
            </a:r>
            <a:r>
              <a:rPr lang="sl-SI" i="1" dirty="0" smtClean="0"/>
              <a:t> = k</a:t>
            </a:r>
            <a:r>
              <a:rPr lang="sl-SI" i="1" baseline="-25000" dirty="0" smtClean="0"/>
              <a:t>2</a:t>
            </a:r>
            <a:r>
              <a:rPr lang="sl-SI" i="1" dirty="0" smtClean="0"/>
              <a:t> = k</a:t>
            </a:r>
            <a:r>
              <a:rPr lang="sl-SI" i="1" baseline="-25000" dirty="0" smtClean="0"/>
              <a:t>s</a:t>
            </a:r>
            <a:endParaRPr lang="sl-SI" i="1" baseline="-25000" dirty="0"/>
          </a:p>
          <a:p>
            <a:pPr lvl="1"/>
            <a:r>
              <a:rPr lang="sl-SI" dirty="0" smtClean="0"/>
              <a:t>učinkovito in hitro šifriranje</a:t>
            </a:r>
          </a:p>
          <a:p>
            <a:pPr lvl="1"/>
            <a:r>
              <a:rPr lang="sl-SI" dirty="0" smtClean="0"/>
              <a:t>zadrega: kako si Peter Zmeda in Metka Hitra (varno) izmenjata ključ?</a:t>
            </a:r>
          </a:p>
          <a:p>
            <a:pPr lvl="1"/>
            <a:endParaRPr lang="sl-SI" dirty="0" smtClean="0"/>
          </a:p>
          <a:p>
            <a:r>
              <a:rPr lang="sl-SI" i="1" dirty="0" smtClean="0"/>
              <a:t>možnost 1</a:t>
            </a:r>
            <a:r>
              <a:rPr lang="sl-SI" dirty="0" smtClean="0"/>
              <a:t>: se srečata na soku in si ga v živo izmenjata</a:t>
            </a:r>
          </a:p>
          <a:p>
            <a:r>
              <a:rPr lang="sl-SI" i="1" dirty="0" smtClean="0"/>
              <a:t>možnost 2</a:t>
            </a:r>
            <a:r>
              <a:rPr lang="sl-SI" dirty="0" smtClean="0"/>
              <a:t>: ??? [SSL, IKE, ...]</a:t>
            </a:r>
          </a:p>
          <a:p>
            <a:endParaRPr lang="sl-SI" dirty="0"/>
          </a:p>
          <a:p>
            <a:r>
              <a:rPr lang="sl-SI" i="1" dirty="0" smtClean="0">
                <a:solidFill>
                  <a:srgbClr val="008000"/>
                </a:solidFill>
              </a:rPr>
              <a:t>kako je s celovitostjo in zaupanjem v ključ?</a:t>
            </a:r>
            <a:endParaRPr lang="sl-SI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21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Zakrivanje (šifriranje)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1832273"/>
            <a:ext cx="7955838" cy="4292600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Asimetrična kriptografija</a:t>
            </a:r>
          </a:p>
          <a:p>
            <a:pPr lvl="1"/>
            <a:r>
              <a:rPr lang="sl-SI" i="1" dirty="0" smtClean="0"/>
              <a:t>k</a:t>
            </a:r>
            <a:r>
              <a:rPr lang="sl-SI" i="1" baseline="-25000" dirty="0" smtClean="0"/>
              <a:t>1</a:t>
            </a:r>
            <a:r>
              <a:rPr lang="sl-SI" i="1" dirty="0" smtClean="0"/>
              <a:t> </a:t>
            </a:r>
            <a:r>
              <a:rPr lang="mr-IN" i="1" dirty="0" smtClean="0"/>
              <a:t>–</a:t>
            </a:r>
            <a:r>
              <a:rPr lang="sl-SI" i="1" dirty="0" smtClean="0"/>
              <a:t> </a:t>
            </a:r>
            <a:r>
              <a:rPr lang="sl-SI" dirty="0" smtClean="0"/>
              <a:t>zasebni ključ </a:t>
            </a:r>
            <a:r>
              <a:rPr lang="sl-SI" i="1" dirty="0" smtClean="0"/>
              <a:t>k</a:t>
            </a:r>
            <a:r>
              <a:rPr lang="sl-SI" i="1" baseline="-25000" dirty="0" smtClean="0"/>
              <a:t>z</a:t>
            </a:r>
            <a:r>
              <a:rPr lang="sl-SI" dirty="0" smtClean="0"/>
              <a:t>: pozna ga samo lastnik</a:t>
            </a:r>
            <a:endParaRPr lang="sl-SI" i="1" dirty="0"/>
          </a:p>
          <a:p>
            <a:pPr lvl="1"/>
            <a:r>
              <a:rPr lang="sl-SI" i="1" dirty="0" smtClean="0"/>
              <a:t>k</a:t>
            </a:r>
            <a:r>
              <a:rPr lang="sl-SI" i="1" baseline="-25000" dirty="0" smtClean="0"/>
              <a:t>2 </a:t>
            </a:r>
            <a:r>
              <a:rPr lang="mr-IN" dirty="0" smtClean="0"/>
              <a:t>–</a:t>
            </a:r>
            <a:r>
              <a:rPr lang="sl-SI" dirty="0" smtClean="0"/>
              <a:t> javni ključ </a:t>
            </a:r>
            <a:r>
              <a:rPr lang="sl-SI" i="1" dirty="0" smtClean="0"/>
              <a:t>k</a:t>
            </a:r>
            <a:r>
              <a:rPr lang="sl-SI" i="1" baseline="-25000" dirty="0" smtClean="0"/>
              <a:t>j</a:t>
            </a:r>
            <a:r>
              <a:rPr lang="sl-SI" dirty="0" smtClean="0"/>
              <a:t>: poznajo ga vsi</a:t>
            </a:r>
          </a:p>
          <a:p>
            <a:pPr lvl="1"/>
            <a:r>
              <a:rPr lang="sl-SI" dirty="0" smtClean="0"/>
              <a:t>počasno šifriranje</a:t>
            </a:r>
          </a:p>
          <a:p>
            <a:pPr lvl="1"/>
            <a:r>
              <a:rPr lang="sl-SI" dirty="0" smtClean="0"/>
              <a:t>ni zadrege: Peter Zmeda in Metka Hitra (varno) </a:t>
            </a:r>
            <a:r>
              <a:rPr lang="sl-SI" u="sng" dirty="0" smtClean="0">
                <a:solidFill>
                  <a:srgbClr val="0000FF"/>
                </a:solidFill>
              </a:rPr>
              <a:t>objavita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smtClean="0"/>
              <a:t>ključa </a:t>
            </a:r>
            <a:r>
              <a:rPr lang="sl-SI" i="1" dirty="0" smtClean="0"/>
              <a:t>k</a:t>
            </a:r>
            <a:r>
              <a:rPr lang="sl-SI" i="1" baseline="-25000" dirty="0" smtClean="0"/>
              <a:t>Pj</a:t>
            </a:r>
            <a:r>
              <a:rPr lang="sl-SI" dirty="0" smtClean="0"/>
              <a:t> in </a:t>
            </a:r>
            <a:r>
              <a:rPr lang="sl-SI" i="1" dirty="0" smtClean="0"/>
              <a:t>k</a:t>
            </a:r>
            <a:r>
              <a:rPr lang="sl-SI" i="1" baseline="-25000" dirty="0" smtClean="0"/>
              <a:t>Mj</a:t>
            </a:r>
          </a:p>
          <a:p>
            <a:pPr lvl="1"/>
            <a:endParaRPr lang="sl-SI" dirty="0" smtClean="0"/>
          </a:p>
          <a:p>
            <a:r>
              <a:rPr lang="sl-SI" i="1" dirty="0">
                <a:solidFill>
                  <a:srgbClr val="008000"/>
                </a:solidFill>
              </a:rPr>
              <a:t>kako je s celovitostjo in zaupanjem v ključ?</a:t>
            </a:r>
            <a:endParaRPr lang="sl-SI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38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Zakrivanje (šifriranje) </a:t>
            </a:r>
            <a:r>
              <a:rPr lang="mr-IN" dirty="0" smtClean="0"/>
              <a:t>–</a:t>
            </a:r>
            <a:r>
              <a:rPr lang="x-none" dirty="0" smtClean="0"/>
              <a:t> primer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1832273"/>
            <a:ext cx="7955838" cy="4292600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Peter Zmeda pošlje Metki Hitri besedilo </a:t>
            </a:r>
            <a:r>
              <a:rPr lang="sl-SI" i="1" dirty="0" smtClean="0"/>
              <a:t>b</a:t>
            </a:r>
            <a:r>
              <a:rPr lang="sl-SI" dirty="0" smtClean="0"/>
              <a:t> v obliki </a:t>
            </a:r>
            <a:r>
              <a:rPr lang="sl-SI" i="1" dirty="0" smtClean="0"/>
              <a:t>b</a:t>
            </a:r>
            <a:r>
              <a:rPr lang="sl-SI" i="1" baseline="-25000" dirty="0" smtClean="0"/>
              <a:t>šM</a:t>
            </a:r>
            <a:r>
              <a:rPr lang="sl-SI" dirty="0" smtClean="0"/>
              <a:t>: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i="1" dirty="0" smtClean="0"/>
              <a:t>f(b, k</a:t>
            </a:r>
            <a:r>
              <a:rPr lang="sl-SI" i="1" baseline="-25000" dirty="0" smtClean="0"/>
              <a:t>Mj</a:t>
            </a:r>
            <a:r>
              <a:rPr lang="sl-SI" i="1" dirty="0" smtClean="0"/>
              <a:t>) = b</a:t>
            </a:r>
            <a:r>
              <a:rPr lang="sl-SI" i="1" baseline="-25000" dirty="0" smtClean="0"/>
              <a:t>šM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Metka Hitra pridobi nazaj sporočilo: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i="1" dirty="0" smtClean="0"/>
              <a:t>f(b</a:t>
            </a:r>
            <a:r>
              <a:rPr lang="sl-SI" i="1" baseline="-25000" dirty="0" smtClean="0"/>
              <a:t>šM</a:t>
            </a:r>
            <a:r>
              <a:rPr lang="sl-SI" i="1" dirty="0" smtClean="0"/>
              <a:t>, k</a:t>
            </a:r>
            <a:r>
              <a:rPr lang="sl-SI" i="1" baseline="-25000" dirty="0" smtClean="0"/>
              <a:t>Mz</a:t>
            </a:r>
            <a:r>
              <a:rPr lang="sl-SI" i="1" dirty="0" smtClean="0"/>
              <a:t>)  = b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i="1" dirty="0" smtClean="0"/>
          </a:p>
          <a:p>
            <a:pPr marL="0" indent="0">
              <a:buNone/>
            </a:pPr>
            <a:r>
              <a:rPr lang="sl-SI" i="1" dirty="0" smtClean="0">
                <a:solidFill>
                  <a:srgbClr val="0000FF"/>
                </a:solidFill>
              </a:rPr>
              <a:t>POMNI: Besedilo b je lahko simetrični ključ k</a:t>
            </a:r>
            <a:r>
              <a:rPr lang="sl-SI" i="1" baseline="-25000" dirty="0" smtClean="0">
                <a:solidFill>
                  <a:srgbClr val="0000FF"/>
                </a:solidFill>
              </a:rPr>
              <a:t>s</a:t>
            </a:r>
            <a:r>
              <a:rPr lang="sl-SI" i="1" dirty="0" smtClean="0">
                <a:solidFill>
                  <a:srgbClr val="0000FF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2596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Itinerar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ln>
            <a:solidFill>
              <a:srgbClr val="CCFFCC"/>
            </a:solidFill>
          </a:ln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Osnove.</a:t>
            </a:r>
            <a:endParaRPr lang="sl-SI" dirty="0"/>
          </a:p>
          <a:p>
            <a:r>
              <a:rPr lang="sl-SI" dirty="0" smtClean="0"/>
              <a:t>Kaj je celovitost?</a:t>
            </a:r>
          </a:p>
          <a:p>
            <a:r>
              <a:rPr lang="sl-SI" dirty="0" smtClean="0"/>
              <a:t>Kako zagotavljam resničnost?</a:t>
            </a:r>
            <a:endParaRPr lang="sl-SI" dirty="0" smtClean="0"/>
          </a:p>
          <a:p>
            <a:r>
              <a:rPr lang="sl-SI" dirty="0" smtClean="0"/>
              <a:t>Kaj je zakrivanje?</a:t>
            </a:r>
          </a:p>
          <a:p>
            <a:r>
              <a:rPr lang="sl-SI" dirty="0" smtClean="0"/>
              <a:t>Kaj poznava samo midva, ki se pogovarjava?</a:t>
            </a:r>
          </a:p>
          <a:p>
            <a:r>
              <a:rPr lang="sl-SI" b="1" dirty="0" smtClean="0">
                <a:solidFill>
                  <a:srgbClr val="008000"/>
                </a:solidFill>
              </a:rPr>
              <a:t>Primer protokola IPsec.</a:t>
            </a:r>
          </a:p>
          <a:p>
            <a:pPr marL="0" indent="0">
              <a:buNone/>
            </a:pP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1196" y="1481564"/>
            <a:ext cx="5629920" cy="8925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rgbClr val="FFFF00"/>
                </a:solidFill>
              </a:rPr>
              <a:t>Nanos </a:t>
            </a:r>
            <a:r>
              <a:rPr lang="en-CA" sz="2800" b="1" dirty="0" err="1">
                <a:solidFill>
                  <a:srgbClr val="FFFF00"/>
                </a:solidFill>
              </a:rPr>
              <a:t>gigantum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humeris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insidentes</a:t>
            </a:r>
            <a:r>
              <a:rPr lang="en-CA" sz="2800" b="1" dirty="0" smtClean="0">
                <a:solidFill>
                  <a:srgbClr val="FFFF00"/>
                </a:solidFill>
              </a:rPr>
              <a:t>.</a:t>
            </a:r>
          </a:p>
          <a:p>
            <a:pPr algn="r"/>
            <a:r>
              <a:rPr lang="en-CA" i="1" dirty="0" smtClean="0">
                <a:solidFill>
                  <a:srgbClr val="FFC000"/>
                </a:solidFill>
              </a:rPr>
              <a:t>Bertrand </a:t>
            </a:r>
            <a:r>
              <a:rPr lang="en-CA" i="1" dirty="0" err="1" smtClean="0">
                <a:solidFill>
                  <a:srgbClr val="FFC000"/>
                </a:solidFill>
              </a:rPr>
              <a:t>iz</a:t>
            </a:r>
            <a:r>
              <a:rPr lang="en-CA" i="1" dirty="0" smtClean="0">
                <a:solidFill>
                  <a:srgbClr val="FFC000"/>
                </a:solidFill>
              </a:rPr>
              <a:t> </a:t>
            </a:r>
            <a:r>
              <a:rPr lang="en-CA" i="1" dirty="0" err="1" smtClean="0">
                <a:solidFill>
                  <a:srgbClr val="FFC000"/>
                </a:solidFill>
              </a:rPr>
              <a:t>Chartresa</a:t>
            </a:r>
            <a:r>
              <a:rPr lang="en-CA" i="1" dirty="0" smtClean="0">
                <a:solidFill>
                  <a:srgbClr val="FFC000"/>
                </a:solidFill>
              </a:rPr>
              <a:t>, 12. </a:t>
            </a:r>
            <a:r>
              <a:rPr lang="en-CA" i="1" dirty="0" err="1" smtClean="0">
                <a:solidFill>
                  <a:srgbClr val="FFC000"/>
                </a:solidFill>
              </a:rPr>
              <a:t>stoletje</a:t>
            </a:r>
            <a:endParaRPr lang="en-CA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8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sl-SI" dirty="0" smtClean="0"/>
              <a:t>Poglejmo si, kako deluje najbolj pogosto uporabljen IPSec način</a:t>
            </a:r>
          </a:p>
          <a:p>
            <a:r>
              <a:rPr lang="sl-SI" dirty="0" smtClean="0"/>
              <a:t>Originalni podatki:</a:t>
            </a:r>
            <a:endParaRPr lang="sl-SI" dirty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</a:t>
            </a:r>
            <a:r>
              <a:rPr lang="en-US" dirty="0" smtClean="0"/>
              <a:t>datagram</a:t>
            </a:r>
            <a:r>
              <a:rPr lang="sl-SI" dirty="0"/>
              <a:t> </a:t>
            </a:r>
            <a:r>
              <a:rPr lang="sl-SI" dirty="0" smtClean="0"/>
              <a:t>in AH</a:t>
            </a:r>
            <a:endParaRPr lang="en-US" dirty="0" smtClean="0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52515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52515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24</a:t>
            </a:fld>
            <a:endParaRPr lang="sl-SI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377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945932"/>
            <a:ext cx="8229600" cy="5180232"/>
          </a:xfrm>
        </p:spPr>
        <p:txBody>
          <a:bodyPr>
            <a:normAutofit/>
          </a:bodyPr>
          <a:lstStyle/>
          <a:p>
            <a:r>
              <a:rPr lang="sl-SI" sz="2400" dirty="0" smtClean="0"/>
              <a:t>izdela se nova IP glava, ki se doda pred podatke</a:t>
            </a:r>
          </a:p>
          <a:p>
            <a:r>
              <a:rPr lang="sl-SI" sz="2400" dirty="0" smtClean="0"/>
              <a:t>oblikuje se nov IP paket, ki se klasično pošlje skozi </a:t>
            </a:r>
            <a:r>
              <a:rPr lang="sl-SI" sz="2400" dirty="0" smtClean="0"/>
              <a:t>omrežje</a:t>
            </a:r>
          </a:p>
          <a:p>
            <a:r>
              <a:rPr lang="sl-SI" sz="2400" dirty="0" smtClean="0"/>
              <a:t>ICV </a:t>
            </a:r>
            <a:r>
              <a:rPr lang="mr-IN" sz="2400" dirty="0" smtClean="0"/>
              <a:t>–</a:t>
            </a:r>
            <a:r>
              <a:rPr lang="sl-SI" sz="2400" dirty="0" smtClean="0"/>
              <a:t> </a:t>
            </a:r>
            <a:r>
              <a:rPr lang="sl-SI" sz="2400" i="1" dirty="0" smtClean="0"/>
              <a:t>Integrity Check Value</a:t>
            </a:r>
            <a:endParaRPr lang="sl-SI" sz="2400" i="1" dirty="0" smtClean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</a:t>
            </a:r>
            <a:r>
              <a:rPr lang="en-US" dirty="0" smtClean="0"/>
              <a:t>datagram </a:t>
            </a:r>
            <a:r>
              <a:rPr lang="sl-SI" dirty="0" smtClean="0"/>
              <a:t>AH</a:t>
            </a:r>
            <a:endParaRPr lang="en-US" dirty="0" smtClean="0"/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475370" y="3414365"/>
            <a:ext cx="9160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sl-SI" sz="1800" dirty="0" smtClean="0">
                <a:latin typeface="Arial" charset="0"/>
              </a:rPr>
              <a:t>ščiteno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852284" y="3597893"/>
            <a:ext cx="1597242" cy="22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 dirty="0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1187624" y="3597893"/>
            <a:ext cx="26642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4" name="Rectangle 19"/>
          <p:cNvSpPr>
            <a:spLocks noChangeArrowheads="1"/>
          </p:cNvSpPr>
          <p:nvPr/>
        </p:nvSpPr>
        <p:spPr bwMode="auto">
          <a:xfrm>
            <a:off x="3016424" y="3840640"/>
            <a:ext cx="839788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data</a:t>
            </a:r>
            <a:br>
              <a:rPr lang="en-US" sz="1600" dirty="0" smtClean="0">
                <a:latin typeface="Arial" charset="0"/>
              </a:rPr>
            </a:br>
            <a:r>
              <a:rPr lang="en-US" sz="1600" dirty="0" smtClean="0">
                <a:latin typeface="Arial" charset="0"/>
              </a:rPr>
              <a:t>length</a:t>
            </a:r>
            <a:endParaRPr lang="en-US" sz="1600" dirty="0">
              <a:latin typeface="Arial" charset="0"/>
            </a:endParaRPr>
          </a:p>
        </p:txBody>
      </p:sp>
      <p:sp>
        <p:nvSpPr>
          <p:cNvPr id="110616" name="Rectangle 21"/>
          <p:cNvSpPr>
            <a:spLocks noChangeArrowheads="1"/>
          </p:cNvSpPr>
          <p:nvPr/>
        </p:nvSpPr>
        <p:spPr bwMode="auto">
          <a:xfrm>
            <a:off x="2314749" y="3840640"/>
            <a:ext cx="701675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next</a:t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header</a:t>
            </a:r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4315632" y="3053928"/>
            <a:ext cx="903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dirty="0" smtClean="0">
                <a:latin typeface="Arial" charset="0"/>
              </a:rPr>
              <a:t>zavitek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814878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6" name="Group 5"/>
          <p:cNvGrpSpPr/>
          <p:nvPr/>
        </p:nvGrpSpPr>
        <p:grpSpPr>
          <a:xfrm>
            <a:off x="3871395" y="3839878"/>
            <a:ext cx="3578130" cy="1746121"/>
            <a:chOff x="3275281" y="3839878"/>
            <a:chExt cx="3578130" cy="1746121"/>
          </a:xfrm>
        </p:grpSpPr>
        <p:sp>
          <p:nvSpPr>
            <p:cNvPr id="110601" name="Rectangle 8"/>
            <p:cNvSpPr>
              <a:spLocks noChangeArrowheads="1"/>
            </p:cNvSpPr>
            <p:nvPr/>
          </p:nvSpPr>
          <p:spPr bwMode="auto">
            <a:xfrm>
              <a:off x="4629324" y="3839878"/>
              <a:ext cx="2224087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sl-SI" sz="1600" dirty="0" smtClean="0">
                  <a:latin typeface="Arial" charset="0"/>
                </a:rPr>
                <a:t>o</a:t>
              </a:r>
              <a:r>
                <a:rPr lang="en-US" sz="1600" dirty="0" err="1" smtClean="0">
                  <a:latin typeface="Arial" charset="0"/>
                </a:rPr>
                <a:t>riginal</a:t>
              </a:r>
              <a:r>
                <a:rPr lang="sl-SI" sz="1600" dirty="0" smtClean="0">
                  <a:latin typeface="Arial" charset="0"/>
                </a:rPr>
                <a:t>ni</a:t>
              </a:r>
              <a:endParaRPr lang="en-US" sz="1600" dirty="0">
                <a:latin typeface="Arial" charset="0"/>
              </a:endParaRPr>
            </a:p>
            <a:p>
              <a:pPr algn="ctr" eaLnBrk="1" hangingPunct="1"/>
              <a:r>
                <a:rPr lang="sl-SI" sz="1600" dirty="0" smtClean="0">
                  <a:latin typeface="Arial" charset="0"/>
                </a:rPr>
                <a:t>podatki</a:t>
              </a:r>
              <a:endParaRPr lang="en-US" sz="1600" dirty="0">
                <a:latin typeface="Arial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275281" y="3840640"/>
              <a:ext cx="1535584" cy="1745359"/>
              <a:chOff x="2316336" y="3840640"/>
              <a:chExt cx="1535584" cy="1745359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2316336" y="3840640"/>
                <a:ext cx="700087" cy="609600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 smtClean="0">
                    <a:latin typeface="Arial" charset="0"/>
                  </a:rPr>
                  <a:t>AH</a:t>
                </a:r>
                <a:endParaRPr lang="en-US" sz="1600" dirty="0">
                  <a:latin typeface="Arial" charset="0"/>
                </a:endParaRPr>
              </a:p>
              <a:p>
                <a:pPr algn="ctr" eaLnBrk="1" hangingPunct="1"/>
                <a:r>
                  <a:rPr lang="sl-SI" sz="1600" dirty="0" smtClean="0">
                    <a:latin typeface="Arial" charset="0"/>
                  </a:rPr>
                  <a:t>glava</a:t>
                </a:r>
                <a:endParaRPr lang="en-US" sz="1600" dirty="0">
                  <a:latin typeface="Arial" charset="0"/>
                </a:endParaRPr>
              </a:p>
            </p:txBody>
          </p:sp>
          <p:sp>
            <p:nvSpPr>
              <p:cNvPr id="23" name="Rectangle 25"/>
              <p:cNvSpPr>
                <a:spLocks noChangeArrowheads="1"/>
              </p:cNvSpPr>
              <p:nvPr/>
            </p:nvSpPr>
            <p:spPr bwMode="auto">
              <a:xfrm>
                <a:off x="2459683" y="4963765"/>
                <a:ext cx="700087" cy="62223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charset="0"/>
                  </a:rPr>
                  <a:t>SPI</a:t>
                </a:r>
              </a:p>
            </p:txBody>
          </p:sp>
          <p:sp>
            <p:nvSpPr>
              <p:cNvPr id="24" name="Rectangle 26"/>
              <p:cNvSpPr>
                <a:spLocks noChangeArrowheads="1"/>
              </p:cNvSpPr>
              <p:nvPr/>
            </p:nvSpPr>
            <p:spPr bwMode="auto">
              <a:xfrm>
                <a:off x="3151833" y="4963765"/>
                <a:ext cx="700087" cy="62223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 err="1">
                    <a:latin typeface="Arial" charset="0"/>
                  </a:rPr>
                  <a:t>Seq</a:t>
                </a:r>
                <a:endParaRPr lang="en-US" sz="1600" dirty="0">
                  <a:latin typeface="Arial" charset="0"/>
                </a:endParaRPr>
              </a:p>
              <a:p>
                <a:pPr algn="ctr" eaLnBrk="1" hangingPunct="1"/>
                <a:r>
                  <a:rPr lang="en-US" sz="1600" dirty="0">
                    <a:latin typeface="Arial" charset="0"/>
                  </a:rPr>
                  <a:t>#</a:t>
                </a:r>
              </a:p>
            </p:txBody>
          </p:sp>
          <p:sp>
            <p:nvSpPr>
              <p:cNvPr id="25" name="Line 27"/>
              <p:cNvSpPr>
                <a:spLocks noChangeShapeType="1"/>
              </p:cNvSpPr>
              <p:nvPr/>
            </p:nvSpPr>
            <p:spPr bwMode="auto">
              <a:xfrm flipH="1" flipV="1">
                <a:off x="2333736" y="4501802"/>
                <a:ext cx="173782" cy="4393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" name="Line 29"/>
              <p:cNvSpPr>
                <a:spLocks noChangeShapeType="1"/>
              </p:cNvSpPr>
              <p:nvPr/>
            </p:nvSpPr>
            <p:spPr bwMode="auto">
              <a:xfrm>
                <a:off x="3002136" y="4501802"/>
                <a:ext cx="849784" cy="4393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3952255" y="3840640"/>
              <a:ext cx="700087" cy="609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smtClean="0">
                  <a:latin typeface="Arial" charset="0"/>
                </a:rPr>
                <a:t>AH</a:t>
              </a:r>
              <a:endParaRPr lang="en-US" sz="1600" dirty="0">
                <a:latin typeface="Arial" charset="0"/>
              </a:endParaRPr>
            </a:p>
            <a:p>
              <a:pPr algn="ctr" eaLnBrk="1" hangingPunct="1"/>
              <a:r>
                <a:rPr lang="en-US" sz="1600" dirty="0" smtClean="0">
                  <a:latin typeface="Arial" charset="0"/>
                </a:rPr>
                <a:t>ICV</a:t>
              </a:r>
              <a:endParaRPr lang="en-US" sz="1600" dirty="0">
                <a:latin typeface="Arial" charset="0"/>
              </a:endParaRPr>
            </a:p>
          </p:txBody>
        </p:sp>
      </p:grp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187624" y="3839878"/>
            <a:ext cx="1128712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nova 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338399" y="2953630"/>
            <a:ext cx="5760640" cy="3096344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7" name="Rounded Rectangle 36"/>
          <p:cNvSpPr/>
          <p:nvPr/>
        </p:nvSpPr>
        <p:spPr>
          <a:xfrm>
            <a:off x="1043608" y="2924944"/>
            <a:ext cx="1296144" cy="3096344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1115616" y="6021288"/>
            <a:ext cx="11762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2800" b="1" dirty="0" smtClean="0">
                <a:solidFill>
                  <a:srgbClr val="7030A0"/>
                </a:solidFill>
                <a:latin typeface="+mj-lt"/>
              </a:rPr>
              <a:t>GLAVA</a:t>
            </a:r>
            <a:endParaRPr lang="en-US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4355976" y="6021288"/>
            <a:ext cx="1496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2800" b="1" dirty="0" smtClean="0">
                <a:solidFill>
                  <a:srgbClr val="7030A0"/>
                </a:solidFill>
                <a:latin typeface="+mj-lt"/>
              </a:rPr>
              <a:t>PODATKI</a:t>
            </a:r>
            <a:endParaRPr lang="en-US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25</a:t>
            </a:fld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6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/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sl-SI" dirty="0" smtClean="0"/>
              <a:t>Poglejmo si, kako deluje najbolj pogosto uporabljen IPSec način</a:t>
            </a:r>
          </a:p>
          <a:p>
            <a:r>
              <a:rPr lang="sl-SI" dirty="0" smtClean="0"/>
              <a:t>Originalni podatki:</a:t>
            </a:r>
            <a:endParaRPr lang="sl-SI" dirty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</a:t>
            </a:r>
            <a:r>
              <a:rPr lang="en-US" dirty="0" smtClean="0"/>
              <a:t>datagram in ESP (</a:t>
            </a:r>
            <a:r>
              <a:rPr lang="sl-SI" i="1" dirty="0" smtClean="0"/>
              <a:t>tunnel mode</a:t>
            </a:r>
            <a:r>
              <a:rPr lang="sl-SI" dirty="0" smtClean="0"/>
              <a:t>)</a:t>
            </a:r>
            <a:endParaRPr lang="en-US" dirty="0" smtClean="0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52515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52515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26</a:t>
            </a:fld>
            <a:endParaRPr lang="sl-SI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31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izdela se nova IP glava, ki se doda pred podatke</a:t>
            </a:r>
          </a:p>
          <a:p>
            <a:r>
              <a:rPr lang="sl-SI" sz="2400" dirty="0" smtClean="0"/>
              <a:t>oblikuje se nov IP paket, ki se klasično pošlje skozi omrežje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430693" y="3414365"/>
            <a:ext cx="10054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sl-SI" sz="1800" smtClean="0">
                <a:latin typeface="Arial" charset="0"/>
              </a:rPr>
              <a:t>šifrirano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39878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316336" y="3840640"/>
            <a:ext cx="700087" cy="609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2459683" y="4963765"/>
            <a:ext cx="700087" cy="622234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SPI</a:t>
            </a: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3151833" y="4963765"/>
            <a:ext cx="700087" cy="622234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err="1">
                <a:latin typeface="Arial" charset="0"/>
              </a:rPr>
              <a:t>Seq</a:t>
            </a:r>
            <a:endParaRPr lang="en-US" sz="1600" dirty="0">
              <a:latin typeface="Arial" charset="0"/>
            </a:endParaRPr>
          </a:p>
          <a:p>
            <a:pPr algn="ctr" eaLnBrk="1" hangingPunct="1"/>
            <a:r>
              <a:rPr lang="en-US" sz="1600" dirty="0">
                <a:latin typeface="Arial" charset="0"/>
              </a:rPr>
              <a:t>#</a:t>
            </a: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 flipV="1">
            <a:off x="2333736" y="4501802"/>
            <a:ext cx="173782" cy="439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>
            <a:off x="3002136" y="4501802"/>
            <a:ext cx="849784" cy="439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4211960" y="3131676"/>
            <a:ext cx="903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dirty="0" smtClean="0">
                <a:latin typeface="Arial" charset="0"/>
              </a:rPr>
              <a:t>zavitek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220072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911386" y="3839878"/>
            <a:ext cx="700087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ESP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auth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187624" y="3839878"/>
            <a:ext cx="1128712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nova 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339752" y="2924944"/>
            <a:ext cx="5760640" cy="3096344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7" name="Rounded Rectangle 36"/>
          <p:cNvSpPr/>
          <p:nvPr/>
        </p:nvSpPr>
        <p:spPr>
          <a:xfrm>
            <a:off x="1043608" y="2924944"/>
            <a:ext cx="1296144" cy="3096344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1115616" y="6021288"/>
            <a:ext cx="11762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2800" b="1" dirty="0" smtClean="0">
                <a:solidFill>
                  <a:srgbClr val="7030A0"/>
                </a:solidFill>
                <a:latin typeface="+mj-lt"/>
              </a:rPr>
              <a:t>GLAVA</a:t>
            </a:r>
            <a:endParaRPr lang="en-US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4355976" y="6021288"/>
            <a:ext cx="1496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2800" b="1" dirty="0" smtClean="0">
                <a:solidFill>
                  <a:srgbClr val="7030A0"/>
                </a:solidFill>
                <a:latin typeface="+mj-lt"/>
              </a:rPr>
              <a:t>PODATKI</a:t>
            </a:r>
            <a:endParaRPr lang="en-US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27</a:t>
            </a:fld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54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/>
      <p:bldP spid="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7"/>
          <p:cNvSpPr>
            <a:spLocks noGrp="1"/>
          </p:cNvSpPr>
          <p:nvPr>
            <p:ph idx="1"/>
          </p:nvPr>
        </p:nvSpPr>
        <p:spPr>
          <a:xfrm>
            <a:off x="608013" y="1897063"/>
            <a:ext cx="7956550" cy="4292600"/>
          </a:xfrm>
        </p:spPr>
        <p:txBody>
          <a:bodyPr/>
          <a:lstStyle/>
          <a:p>
            <a:endParaRPr lang="sl-SI" dirty="0" smtClean="0">
              <a:latin typeface="Verdana" pitchFamily="34" charset="0"/>
            </a:endParaRPr>
          </a:p>
          <a:p>
            <a:endParaRPr lang="sl-SI" dirty="0">
              <a:latin typeface="Verdana" pitchFamily="34" charset="0"/>
            </a:endParaRPr>
          </a:p>
          <a:p>
            <a:pPr marL="0" indent="0" algn="ctr">
              <a:buNone/>
            </a:pPr>
            <a:r>
              <a:rPr lang="sl-SI" sz="4000" b="1" dirty="0" smtClean="0">
                <a:solidFill>
                  <a:srgbClr val="FF6600"/>
                </a:solidFill>
                <a:latin typeface="Verdana" pitchFamily="34" charset="0"/>
              </a:rPr>
              <a:t>Hvala za pozornost!</a:t>
            </a:r>
          </a:p>
          <a:p>
            <a:pPr marL="0" indent="0" algn="ctr">
              <a:buNone/>
            </a:pPr>
            <a:endParaRPr lang="sl-SI" sz="4000" b="1" dirty="0">
              <a:latin typeface="Verdana" pitchFamily="34" charset="0"/>
            </a:endParaRPr>
          </a:p>
          <a:p>
            <a:pPr marL="0" indent="0" algn="ctr">
              <a:buNone/>
            </a:pPr>
            <a:endParaRPr lang="sl-SI" sz="2400" dirty="0">
              <a:solidFill>
                <a:srgbClr val="000000"/>
              </a:solidFill>
              <a:latin typeface="Verdana" pitchFamily="34" charset="0"/>
            </a:endParaRPr>
          </a:p>
          <a:p>
            <a:pPr marL="0" indent="0" algn="ctr">
              <a:buNone/>
            </a:pPr>
            <a:r>
              <a:rPr lang="sl-SI" sz="2400" dirty="0" smtClean="0">
                <a:solidFill>
                  <a:srgbClr val="000000"/>
                </a:solidFill>
                <a:latin typeface="Verdana" pitchFamily="34" charset="0"/>
              </a:rPr>
              <a:t>andrej.brodnik@upr.si</a:t>
            </a:r>
          </a:p>
          <a:p>
            <a:pPr marL="0" indent="0" algn="ctr">
              <a:buNone/>
            </a:pPr>
            <a:r>
              <a:rPr lang="sl-SI" sz="2400" dirty="0" smtClean="0">
                <a:solidFill>
                  <a:srgbClr val="000000"/>
                </a:solidFill>
                <a:latin typeface="Verdana" pitchFamily="34" charset="0"/>
              </a:rPr>
              <a:t>andrej.brodnik</a:t>
            </a:r>
            <a:r>
              <a:rPr lang="sl-SI" sz="2400" dirty="0" smtClean="0">
                <a:solidFill>
                  <a:srgbClr val="000000"/>
                </a:solidFill>
                <a:latin typeface="Verdana" pitchFamily="34" charset="0"/>
              </a:rPr>
              <a:t>@fri.uni-lj.si</a:t>
            </a:r>
            <a:endParaRPr lang="sl-SI" sz="20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E5BCD51E-0CCE-47EA-888E-5A50C024A08F}" type="slidenum">
              <a:rPr lang="en-US" sz="1000">
                <a:solidFill>
                  <a:prstClr val="white"/>
                </a:solidFill>
                <a:latin typeface="Verdana" pitchFamily="34" charset="0"/>
              </a:rPr>
              <a:pPr eaLnBrk="1" hangingPunct="1"/>
              <a:t>28</a:t>
            </a:fld>
            <a:endParaRPr lang="en-US" sz="1000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1434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x-none" sz="1200" smtClean="0">
                <a:solidFill>
                  <a:srgbClr val="898989"/>
                </a:solidFill>
                <a:latin typeface="Verdana" pitchFamily="34" charset="0"/>
              </a:rPr>
              <a:t>Andrej Brodnik: Celovitost in zakrivanje sporočil</a:t>
            </a:r>
            <a:endParaRPr lang="en-US" sz="1200" dirty="0" smtClean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1196" y="1035288"/>
            <a:ext cx="5629920" cy="8925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rgbClr val="FF0000"/>
                </a:solidFill>
              </a:rPr>
              <a:t>Nanos </a:t>
            </a:r>
            <a:r>
              <a:rPr lang="en-CA" sz="2800" b="1" dirty="0" err="1">
                <a:solidFill>
                  <a:srgbClr val="FF0000"/>
                </a:solidFill>
              </a:rPr>
              <a:t>gigantum</a:t>
            </a:r>
            <a:r>
              <a:rPr lang="en-CA" sz="2800" b="1" dirty="0">
                <a:solidFill>
                  <a:srgbClr val="FF0000"/>
                </a:solidFill>
              </a:rPr>
              <a:t> </a:t>
            </a:r>
            <a:r>
              <a:rPr lang="en-CA" sz="2800" b="1" dirty="0" err="1">
                <a:solidFill>
                  <a:srgbClr val="FF0000"/>
                </a:solidFill>
              </a:rPr>
              <a:t>humeris</a:t>
            </a:r>
            <a:r>
              <a:rPr lang="en-CA" sz="2800" b="1" dirty="0">
                <a:solidFill>
                  <a:srgbClr val="FF0000"/>
                </a:solidFill>
              </a:rPr>
              <a:t> </a:t>
            </a:r>
            <a:r>
              <a:rPr lang="en-CA" sz="2800" b="1" dirty="0" err="1" smtClean="0">
                <a:solidFill>
                  <a:srgbClr val="FF0000"/>
                </a:solidFill>
              </a:rPr>
              <a:t>insidentes</a:t>
            </a:r>
            <a:r>
              <a:rPr lang="en-CA" sz="2800" b="1" dirty="0" smtClean="0">
                <a:solidFill>
                  <a:srgbClr val="FF0000"/>
                </a:solidFill>
              </a:rPr>
              <a:t>.</a:t>
            </a:r>
          </a:p>
          <a:p>
            <a:pPr algn="r"/>
            <a:r>
              <a:rPr lang="en-CA" i="1" dirty="0" smtClean="0">
                <a:solidFill>
                  <a:srgbClr val="FF0000"/>
                </a:solidFill>
              </a:rPr>
              <a:t>Bertrand </a:t>
            </a:r>
            <a:r>
              <a:rPr lang="en-CA" i="1" dirty="0" err="1" smtClean="0">
                <a:solidFill>
                  <a:srgbClr val="FF0000"/>
                </a:solidFill>
              </a:rPr>
              <a:t>iz</a:t>
            </a:r>
            <a:r>
              <a:rPr lang="en-CA" i="1" dirty="0" smtClean="0">
                <a:solidFill>
                  <a:srgbClr val="FF0000"/>
                </a:solidFill>
              </a:rPr>
              <a:t> </a:t>
            </a:r>
            <a:r>
              <a:rPr lang="en-CA" i="1" dirty="0" err="1" smtClean="0">
                <a:solidFill>
                  <a:srgbClr val="FF0000"/>
                </a:solidFill>
              </a:rPr>
              <a:t>Chartresa</a:t>
            </a:r>
            <a:r>
              <a:rPr lang="en-CA" i="1" dirty="0" smtClean="0">
                <a:solidFill>
                  <a:srgbClr val="FF0000"/>
                </a:solidFill>
              </a:rPr>
              <a:t>, 12. </a:t>
            </a:r>
            <a:r>
              <a:rPr lang="en-CA" i="1" dirty="0" err="1" smtClean="0">
                <a:solidFill>
                  <a:srgbClr val="FF0000"/>
                </a:solidFill>
              </a:rPr>
              <a:t>stoletje</a:t>
            </a:r>
            <a:endParaRPr lang="en-CA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1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Itinerar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ln>
            <a:solidFill>
              <a:srgbClr val="CCFFCC"/>
            </a:solidFill>
          </a:ln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sl-SI" b="1" dirty="0" smtClean="0">
                <a:solidFill>
                  <a:srgbClr val="008000"/>
                </a:solidFill>
              </a:rPr>
              <a:t>Osnove.</a:t>
            </a:r>
            <a:endParaRPr lang="sl-SI" b="1" dirty="0">
              <a:solidFill>
                <a:srgbClr val="008000"/>
              </a:solidFill>
            </a:endParaRPr>
          </a:p>
          <a:p>
            <a:r>
              <a:rPr lang="sl-SI" dirty="0" smtClean="0"/>
              <a:t>Kaj je celovitost?</a:t>
            </a:r>
          </a:p>
          <a:p>
            <a:r>
              <a:rPr lang="sl-SI" dirty="0" smtClean="0"/>
              <a:t>Kako zagotavljam resničnost?</a:t>
            </a:r>
            <a:endParaRPr lang="sl-SI" dirty="0" smtClean="0"/>
          </a:p>
          <a:p>
            <a:r>
              <a:rPr lang="sl-SI" dirty="0" smtClean="0"/>
              <a:t>Kaj je zakrivanje?</a:t>
            </a:r>
          </a:p>
          <a:p>
            <a:r>
              <a:rPr lang="sl-SI" dirty="0" smtClean="0"/>
              <a:t>Kaj poznava samo midva, ki se pogovarjava?</a:t>
            </a:r>
          </a:p>
          <a:p>
            <a:r>
              <a:rPr lang="sl-SI" dirty="0" smtClean="0"/>
              <a:t>Primer protokola IPsec.</a:t>
            </a:r>
          </a:p>
          <a:p>
            <a:pPr marL="0" indent="0">
              <a:buNone/>
            </a:pP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1196" y="1481564"/>
            <a:ext cx="5629920" cy="8925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rgbClr val="FFFF00"/>
                </a:solidFill>
              </a:rPr>
              <a:t>Nanos </a:t>
            </a:r>
            <a:r>
              <a:rPr lang="en-CA" sz="2800" b="1" dirty="0" err="1">
                <a:solidFill>
                  <a:srgbClr val="FFFF00"/>
                </a:solidFill>
              </a:rPr>
              <a:t>gigantum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humeris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insidentes</a:t>
            </a:r>
            <a:r>
              <a:rPr lang="en-CA" sz="2800" b="1" dirty="0" smtClean="0">
                <a:solidFill>
                  <a:srgbClr val="FFFF00"/>
                </a:solidFill>
              </a:rPr>
              <a:t>.</a:t>
            </a:r>
          </a:p>
          <a:p>
            <a:pPr algn="r"/>
            <a:r>
              <a:rPr lang="en-CA" i="1" dirty="0" smtClean="0">
                <a:solidFill>
                  <a:srgbClr val="FFC000"/>
                </a:solidFill>
              </a:rPr>
              <a:t>Bertrand </a:t>
            </a:r>
            <a:r>
              <a:rPr lang="en-CA" i="1" dirty="0" err="1" smtClean="0">
                <a:solidFill>
                  <a:srgbClr val="FFC000"/>
                </a:solidFill>
              </a:rPr>
              <a:t>iz</a:t>
            </a:r>
            <a:r>
              <a:rPr lang="en-CA" i="1" dirty="0" smtClean="0">
                <a:solidFill>
                  <a:srgbClr val="FFC000"/>
                </a:solidFill>
              </a:rPr>
              <a:t> </a:t>
            </a:r>
            <a:r>
              <a:rPr lang="en-CA" i="1" dirty="0" err="1" smtClean="0">
                <a:solidFill>
                  <a:srgbClr val="FFC000"/>
                </a:solidFill>
              </a:rPr>
              <a:t>Chartresa</a:t>
            </a:r>
            <a:r>
              <a:rPr lang="en-CA" i="1" dirty="0" smtClean="0">
                <a:solidFill>
                  <a:srgbClr val="FFC000"/>
                </a:solidFill>
              </a:rPr>
              <a:t>, 12. </a:t>
            </a:r>
            <a:r>
              <a:rPr lang="en-CA" i="1" dirty="0" err="1" smtClean="0">
                <a:solidFill>
                  <a:srgbClr val="FFC000"/>
                </a:solidFill>
              </a:rPr>
              <a:t>stoletje</a:t>
            </a:r>
            <a:endParaRPr lang="en-CA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075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Asimetrična kriptografija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ln>
            <a:solidFill>
              <a:srgbClr val="CCFFCC"/>
            </a:solidFill>
          </a:ln>
        </p:spPr>
        <p:txBody>
          <a:bodyPr/>
          <a:lstStyle/>
          <a:p>
            <a:r>
              <a:rPr lang="sl-SI" dirty="0" smtClean="0"/>
              <a:t>kriptografija, šifriranje:</a:t>
            </a:r>
          </a:p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dirty="0" smtClean="0"/>
              <a:t>f(</a:t>
            </a:r>
            <a:r>
              <a:rPr lang="sl-SI" i="1" dirty="0" smtClean="0"/>
              <a:t>b</a:t>
            </a:r>
            <a:r>
              <a:rPr lang="sl-SI" dirty="0" smtClean="0"/>
              <a:t>, k</a:t>
            </a:r>
            <a:r>
              <a:rPr lang="sl-SI" baseline="-25000" dirty="0" smtClean="0"/>
              <a:t>1</a:t>
            </a:r>
            <a:r>
              <a:rPr lang="sl-SI" dirty="0" smtClean="0"/>
              <a:t>) = </a:t>
            </a:r>
            <a:r>
              <a:rPr lang="sl-SI" i="1" dirty="0" smtClean="0"/>
              <a:t>b</a:t>
            </a:r>
            <a:r>
              <a:rPr lang="sl-SI" i="1" baseline="-25000" dirty="0" smtClean="0"/>
              <a:t>š</a:t>
            </a:r>
          </a:p>
          <a:p>
            <a:pPr marL="0" indent="0" algn="ctr">
              <a:buNone/>
            </a:pPr>
            <a:r>
              <a:rPr lang="sl-SI" dirty="0" smtClean="0"/>
              <a:t>f(</a:t>
            </a:r>
            <a:r>
              <a:rPr lang="sl-SI" i="1" dirty="0" smtClean="0"/>
              <a:t>b</a:t>
            </a:r>
            <a:r>
              <a:rPr lang="sl-SI" i="1" baseline="-25000" dirty="0" smtClean="0"/>
              <a:t>š</a:t>
            </a:r>
            <a:r>
              <a:rPr lang="sl-SI" dirty="0" smtClean="0"/>
              <a:t>, k</a:t>
            </a:r>
            <a:r>
              <a:rPr lang="sl-SI" baseline="-25000" dirty="0" smtClean="0"/>
              <a:t>2</a:t>
            </a:r>
            <a:r>
              <a:rPr lang="sl-SI" dirty="0" smtClean="0"/>
              <a:t>) = </a:t>
            </a:r>
            <a:r>
              <a:rPr lang="sl-SI" i="1" dirty="0" smtClean="0"/>
              <a:t>b</a:t>
            </a:r>
            <a:endParaRPr lang="sl-SI" i="1" dirty="0" smtClean="0"/>
          </a:p>
          <a:p>
            <a:endParaRPr lang="sl-SI" dirty="0" smtClean="0"/>
          </a:p>
          <a:p>
            <a:r>
              <a:rPr lang="sl-SI" dirty="0" smtClean="0"/>
              <a:t>simetrična kriptografija in simetrični ključ</a:t>
            </a:r>
            <a:r>
              <a:rPr lang="sl-SI" dirty="0" smtClean="0"/>
              <a:t>: </a:t>
            </a:r>
            <a:r>
              <a:rPr lang="sl-SI" i="1" dirty="0" smtClean="0"/>
              <a:t>k</a:t>
            </a:r>
            <a:r>
              <a:rPr lang="sl-SI" i="1" baseline="-25000" dirty="0" smtClean="0"/>
              <a:t>1</a:t>
            </a:r>
            <a:r>
              <a:rPr lang="sl-SI" i="1" dirty="0" smtClean="0"/>
              <a:t> = k</a:t>
            </a:r>
            <a:r>
              <a:rPr lang="sl-SI" i="1" baseline="-25000" dirty="0" smtClean="0"/>
              <a:t>2</a:t>
            </a:r>
          </a:p>
          <a:p>
            <a:endParaRPr lang="sl-SI" baseline="-25000" dirty="0" smtClean="0"/>
          </a:p>
          <a:p>
            <a:r>
              <a:rPr lang="sl-SI" dirty="0" smtClean="0"/>
              <a:t>asimetrična kriptografija ter zasebni (</a:t>
            </a:r>
            <a:r>
              <a:rPr lang="sl-SI" i="1" dirty="0" smtClean="0"/>
              <a:t>k</a:t>
            </a:r>
            <a:r>
              <a:rPr lang="sl-SI" i="1" baseline="-25000" dirty="0" smtClean="0"/>
              <a:t>1</a:t>
            </a:r>
            <a:r>
              <a:rPr lang="sl-SI" i="1" dirty="0" smtClean="0"/>
              <a:t>=k</a:t>
            </a:r>
            <a:r>
              <a:rPr lang="sl-SI" i="1" baseline="-25000" dirty="0" smtClean="0"/>
              <a:t>z</a:t>
            </a:r>
            <a:r>
              <a:rPr lang="sl-SI" dirty="0" smtClean="0"/>
              <a:t>) in javni (</a:t>
            </a:r>
            <a:r>
              <a:rPr lang="sl-SI" i="1" dirty="0" smtClean="0"/>
              <a:t>k</a:t>
            </a:r>
            <a:r>
              <a:rPr lang="sl-SI" i="1" baseline="-25000" dirty="0" smtClean="0"/>
              <a:t>2</a:t>
            </a:r>
            <a:r>
              <a:rPr lang="sl-SI" i="1" dirty="0" smtClean="0"/>
              <a:t>=k</a:t>
            </a:r>
            <a:r>
              <a:rPr lang="sl-SI" i="1" baseline="-25000" dirty="0" smtClean="0"/>
              <a:t>j</a:t>
            </a:r>
            <a:r>
              <a:rPr lang="sl-SI" dirty="0" smtClean="0"/>
              <a:t>) ključ: </a:t>
            </a:r>
            <a:r>
              <a:rPr lang="sl-SI" i="1" dirty="0"/>
              <a:t>k</a:t>
            </a:r>
            <a:r>
              <a:rPr lang="sl-SI" i="1" baseline="-25000" dirty="0"/>
              <a:t>1</a:t>
            </a:r>
            <a:r>
              <a:rPr lang="sl-SI" i="1" dirty="0"/>
              <a:t> </a:t>
            </a:r>
            <a:r>
              <a:rPr lang="sl-SI" i="1" dirty="0" smtClean="0"/>
              <a:t>≠ k</a:t>
            </a:r>
            <a:r>
              <a:rPr lang="sl-SI" i="1" baseline="-25000" dirty="0" smtClean="0"/>
              <a:t>2</a:t>
            </a:r>
            <a:endParaRPr lang="sl-SI" i="1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Simetrična kriptografija </a:t>
            </a:r>
            <a:r>
              <a:rPr lang="mr-IN" dirty="0" smtClean="0"/>
              <a:t>–</a:t>
            </a:r>
            <a:r>
              <a:rPr lang="sl-SI" dirty="0" smtClean="0"/>
              <a:t> primer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1897063"/>
            <a:ext cx="7955838" cy="4292600"/>
          </a:xfrm>
          <a:prstGeom prst="rect">
            <a:avLst/>
          </a:prstGeom>
          <a:ln>
            <a:solidFill>
              <a:srgbClr val="CCFFCC"/>
            </a:solidFill>
          </a:ln>
        </p:spPr>
        <p:txBody>
          <a:bodyPr/>
          <a:lstStyle/>
          <a:p>
            <a:r>
              <a:rPr lang="sl-SI" i="1" dirty="0" smtClean="0"/>
              <a:t>b</a:t>
            </a:r>
            <a:r>
              <a:rPr lang="sl-SI" dirty="0" smtClean="0"/>
              <a:t> = “</a:t>
            </a:r>
            <a:r>
              <a:rPr lang="sl-SI" sz="2800" b="1" dirty="0" smtClean="0">
                <a:latin typeface="Courier New"/>
                <a:cs typeface="Courier New"/>
              </a:rPr>
              <a:t>N</a:t>
            </a:r>
            <a:r>
              <a:rPr lang="sl-SI" dirty="0" smtClean="0"/>
              <a:t>” = 0x4E = 0b0100 1110</a:t>
            </a:r>
          </a:p>
          <a:p>
            <a:r>
              <a:rPr lang="sl-SI" dirty="0"/>
              <a:t>simetrična kriptografija: k</a:t>
            </a:r>
            <a:r>
              <a:rPr lang="sl-SI" baseline="-25000" dirty="0"/>
              <a:t>1</a:t>
            </a:r>
            <a:r>
              <a:rPr lang="sl-SI" dirty="0"/>
              <a:t> = </a:t>
            </a:r>
            <a:r>
              <a:rPr lang="sl-SI" dirty="0" smtClean="0"/>
              <a:t>k</a:t>
            </a:r>
            <a:r>
              <a:rPr lang="sl-SI" baseline="-25000" dirty="0" smtClean="0"/>
              <a:t>2</a:t>
            </a:r>
            <a:r>
              <a:rPr lang="sl-SI" dirty="0" smtClean="0"/>
              <a:t> = 0b0001 0110</a:t>
            </a:r>
          </a:p>
          <a:p>
            <a:r>
              <a:rPr lang="sl-SI" dirty="0" smtClean="0"/>
              <a:t>funkcija f(x, y) = x XOR y:</a:t>
            </a:r>
          </a:p>
          <a:p>
            <a:endParaRPr lang="sl-SI" dirty="0" smtClean="0"/>
          </a:p>
          <a:p>
            <a:pPr marL="0" indent="0" algn="ctr">
              <a:buNone/>
            </a:pPr>
            <a:r>
              <a:rPr lang="sl-SI" dirty="0"/>
              <a:t>f(</a:t>
            </a:r>
            <a:r>
              <a:rPr lang="sl-SI" i="1" dirty="0"/>
              <a:t>b</a:t>
            </a:r>
            <a:r>
              <a:rPr lang="sl-SI" dirty="0"/>
              <a:t>, k</a:t>
            </a:r>
            <a:r>
              <a:rPr lang="sl-SI" baseline="-25000" dirty="0"/>
              <a:t>1</a:t>
            </a:r>
            <a:r>
              <a:rPr lang="sl-SI" dirty="0"/>
              <a:t>) </a:t>
            </a:r>
            <a:r>
              <a:rPr lang="sl-SI" dirty="0" smtClean="0"/>
              <a:t>= f(“</a:t>
            </a:r>
            <a:r>
              <a:rPr lang="sl-SI" sz="2800" b="1" dirty="0">
                <a:latin typeface="Courier New"/>
                <a:cs typeface="Courier New"/>
              </a:rPr>
              <a:t>N</a:t>
            </a:r>
            <a:r>
              <a:rPr lang="sl-SI" i="1" dirty="0" smtClean="0"/>
              <a:t>”</a:t>
            </a:r>
            <a:r>
              <a:rPr lang="sl-SI" dirty="0" smtClean="0"/>
              <a:t>, 0x16) = </a:t>
            </a:r>
            <a:r>
              <a:rPr lang="sl-SI" i="1" dirty="0" smtClean="0"/>
              <a:t>b</a:t>
            </a:r>
            <a:r>
              <a:rPr lang="sl-SI" i="1" baseline="-25000" dirty="0" smtClean="0"/>
              <a:t>š</a:t>
            </a:r>
            <a:r>
              <a:rPr lang="sl-SI" dirty="0" smtClean="0"/>
              <a:t> </a:t>
            </a:r>
            <a:r>
              <a:rPr lang="sl-SI" dirty="0"/>
              <a:t>= </a:t>
            </a:r>
            <a:r>
              <a:rPr lang="sl-SI" dirty="0" smtClean="0"/>
              <a:t>0b0101 1000 = </a:t>
            </a:r>
            <a:r>
              <a:rPr lang="sl-SI" i="1" dirty="0" smtClean="0"/>
              <a:t>0x58</a:t>
            </a:r>
            <a:r>
              <a:rPr lang="sl-SI" dirty="0" smtClean="0"/>
              <a:t> = “</a:t>
            </a:r>
            <a:r>
              <a:rPr lang="sl-SI" sz="2800" b="1" dirty="0">
                <a:latin typeface="Courier New"/>
                <a:cs typeface="Courier New"/>
              </a:rPr>
              <a:t>X</a:t>
            </a:r>
            <a:r>
              <a:rPr lang="sl-SI" dirty="0" smtClean="0"/>
              <a:t>”</a:t>
            </a:r>
            <a:endParaRPr lang="sl-SI" i="1" baseline="-25000" dirty="0"/>
          </a:p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dirty="0" smtClean="0"/>
              <a:t>f</a:t>
            </a:r>
            <a:r>
              <a:rPr lang="sl-SI" dirty="0"/>
              <a:t>(</a:t>
            </a:r>
            <a:r>
              <a:rPr lang="sl-SI" i="1" dirty="0"/>
              <a:t>b</a:t>
            </a:r>
            <a:r>
              <a:rPr lang="sl-SI" i="1" baseline="-25000" dirty="0"/>
              <a:t>š</a:t>
            </a:r>
            <a:r>
              <a:rPr lang="sl-SI" dirty="0"/>
              <a:t>, k</a:t>
            </a:r>
            <a:r>
              <a:rPr lang="sl-SI" baseline="-25000" dirty="0"/>
              <a:t>2</a:t>
            </a:r>
            <a:r>
              <a:rPr lang="sl-SI" dirty="0"/>
              <a:t>) = f(</a:t>
            </a:r>
            <a:r>
              <a:rPr lang="sl-SI" dirty="0" smtClean="0"/>
              <a:t>“</a:t>
            </a:r>
            <a:r>
              <a:rPr lang="sl-SI" sz="2800" b="1" dirty="0">
                <a:latin typeface="Courier New"/>
                <a:cs typeface="Courier New"/>
              </a:rPr>
              <a:t>X</a:t>
            </a:r>
            <a:r>
              <a:rPr lang="sl-SI" i="1" dirty="0" smtClean="0"/>
              <a:t>”</a:t>
            </a:r>
            <a:r>
              <a:rPr lang="sl-SI" dirty="0"/>
              <a:t>, 0x16) = </a:t>
            </a:r>
            <a:r>
              <a:rPr lang="sl-SI" dirty="0" smtClean="0"/>
              <a:t>0b0100 1110 </a:t>
            </a:r>
            <a:r>
              <a:rPr lang="sl-SI" dirty="0"/>
              <a:t>= </a:t>
            </a:r>
            <a:r>
              <a:rPr lang="sl-SI" i="1" dirty="0" smtClean="0"/>
              <a:t>0x4E</a:t>
            </a:r>
            <a:r>
              <a:rPr lang="sl-SI" dirty="0" smtClean="0"/>
              <a:t> </a:t>
            </a:r>
            <a:r>
              <a:rPr lang="sl-SI" dirty="0"/>
              <a:t>= </a:t>
            </a:r>
            <a:r>
              <a:rPr lang="sl-SI" dirty="0" smtClean="0"/>
              <a:t>“</a:t>
            </a:r>
            <a:r>
              <a:rPr lang="sl-SI" sz="2800" b="1" dirty="0">
                <a:latin typeface="Courier New"/>
                <a:cs typeface="Courier New"/>
              </a:rPr>
              <a:t>N</a:t>
            </a:r>
            <a:r>
              <a:rPr lang="sl-SI" dirty="0" smtClean="0"/>
              <a:t>”</a:t>
            </a:r>
            <a:endParaRPr lang="sl-SI" i="1" dirty="0"/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>
                <a:solidFill>
                  <a:srgbClr val="0000FF"/>
                </a:solidFill>
              </a:rPr>
              <a:t>primeri: DES, AES, ..., Cezarjeva koda, ...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6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Zgoščanje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1632703"/>
            <a:ext cx="7955838" cy="4556960"/>
          </a:xfrm>
          <a:prstGeom prst="rect">
            <a:avLst/>
          </a:prstGeom>
          <a:ln>
            <a:solidFill>
              <a:srgbClr val="CCFFCC"/>
            </a:solidFill>
          </a:ln>
        </p:spPr>
        <p:txBody>
          <a:bodyPr/>
          <a:lstStyle/>
          <a:p>
            <a:r>
              <a:rPr lang="sl-SI" dirty="0" smtClean="0"/>
              <a:t>zgoščanje (</a:t>
            </a:r>
            <a:r>
              <a:rPr lang="sl-SI" i="1" dirty="0" smtClean="0"/>
              <a:t>hashing</a:t>
            </a:r>
            <a:r>
              <a:rPr lang="sl-SI" dirty="0" smtClean="0"/>
              <a:t>):</a:t>
            </a:r>
          </a:p>
          <a:p>
            <a:pPr marL="0" indent="0" algn="ctr">
              <a:buNone/>
            </a:pPr>
            <a:r>
              <a:rPr lang="sl-SI" dirty="0"/>
              <a:t>h</a:t>
            </a:r>
            <a:r>
              <a:rPr lang="sl-SI" dirty="0" smtClean="0"/>
              <a:t>(</a:t>
            </a:r>
            <a:r>
              <a:rPr lang="sl-SI" i="1" dirty="0" smtClean="0"/>
              <a:t>b</a:t>
            </a:r>
            <a:r>
              <a:rPr lang="sl-SI" dirty="0" smtClean="0"/>
              <a:t>) = </a:t>
            </a:r>
            <a:r>
              <a:rPr lang="sl-SI" i="1" dirty="0" smtClean="0"/>
              <a:t>p</a:t>
            </a:r>
            <a:endParaRPr lang="sl-SI" dirty="0" smtClean="0"/>
          </a:p>
          <a:p>
            <a:r>
              <a:rPr lang="sl-SI" dirty="0" smtClean="0"/>
              <a:t>domena besedil </a:t>
            </a:r>
            <a:r>
              <a:rPr lang="sl-SI" i="1" dirty="0" smtClean="0"/>
              <a:t>b</a:t>
            </a:r>
            <a:r>
              <a:rPr lang="sl-SI" dirty="0" smtClean="0"/>
              <a:t> je veliko večja od domene podpisov (izvlečkov) </a:t>
            </a:r>
            <a:r>
              <a:rPr lang="sl-SI" i="1" dirty="0" smtClean="0"/>
              <a:t>p</a:t>
            </a:r>
            <a:endParaRPr lang="sl-SI" i="1" dirty="0" smtClean="0"/>
          </a:p>
          <a:p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Velja še:</a:t>
            </a:r>
            <a:endParaRPr lang="sl-SI" baseline="-25000" dirty="0" smtClean="0"/>
          </a:p>
          <a:p>
            <a:r>
              <a:rPr lang="sl-SI" dirty="0" smtClean="0"/>
              <a:t>nenaključnost (determinističnost, </a:t>
            </a:r>
            <a:r>
              <a:rPr lang="sl-SI" i="1" dirty="0" smtClean="0"/>
              <a:t>determinicity</a:t>
            </a:r>
            <a:r>
              <a:rPr lang="sl-SI" dirty="0" smtClean="0"/>
              <a:t>)</a:t>
            </a:r>
          </a:p>
          <a:p>
            <a:r>
              <a:rPr lang="sl-SI" dirty="0" smtClean="0"/>
              <a:t>hitro računanje</a:t>
            </a:r>
          </a:p>
          <a:p>
            <a:r>
              <a:rPr lang="sl-SI" dirty="0" smtClean="0"/>
              <a:t>nemogoče praktično iz </a:t>
            </a:r>
            <a:r>
              <a:rPr lang="sl-SI" i="1" dirty="0" smtClean="0"/>
              <a:t>p</a:t>
            </a:r>
            <a:r>
              <a:rPr lang="sl-SI" dirty="0" smtClean="0"/>
              <a:t> naračunati </a:t>
            </a:r>
            <a:r>
              <a:rPr lang="sl-SI" i="1" dirty="0" smtClean="0"/>
              <a:t>b</a:t>
            </a:r>
          </a:p>
          <a:p>
            <a:r>
              <a:rPr lang="sl-SI" dirty="0" smtClean="0"/>
              <a:t>majhna sprememba </a:t>
            </a:r>
            <a:r>
              <a:rPr lang="sl-SI" i="1" dirty="0" smtClean="0"/>
              <a:t>b</a:t>
            </a:r>
            <a:r>
              <a:rPr lang="sl-SI" dirty="0" smtClean="0"/>
              <a:t> -&gt; </a:t>
            </a:r>
            <a:r>
              <a:rPr lang="sl-SI" i="1" dirty="0" smtClean="0"/>
              <a:t>b’</a:t>
            </a:r>
            <a:r>
              <a:rPr lang="sl-SI" dirty="0" smtClean="0"/>
              <a:t> spremeni </a:t>
            </a:r>
            <a:r>
              <a:rPr lang="sl-SI" i="1" dirty="0" smtClean="0"/>
              <a:t>p</a:t>
            </a:r>
            <a:r>
              <a:rPr lang="sl-SI" dirty="0" smtClean="0"/>
              <a:t> -&gt; </a:t>
            </a:r>
            <a:r>
              <a:rPr lang="sl-SI" i="1" dirty="0" smtClean="0"/>
              <a:t>p’</a:t>
            </a:r>
            <a:endParaRPr lang="sl-SI" i="1" dirty="0"/>
          </a:p>
          <a:p>
            <a:r>
              <a:rPr lang="sl-SI" dirty="0" smtClean="0"/>
              <a:t>praktično neverjetno </a:t>
            </a:r>
            <a:r>
              <a:rPr lang="sl-SI" i="1" dirty="0" smtClean="0"/>
              <a:t>h(b</a:t>
            </a:r>
            <a:r>
              <a:rPr lang="sl-SI" i="1" baseline="-25000" dirty="0" smtClean="0"/>
              <a:t>1</a:t>
            </a:r>
            <a:r>
              <a:rPr lang="sl-SI" i="1" dirty="0" smtClean="0"/>
              <a:t>) = h(b</a:t>
            </a:r>
            <a:r>
              <a:rPr lang="sl-SI" i="1" baseline="-25000" dirty="0" smtClean="0"/>
              <a:t>2</a:t>
            </a:r>
            <a:r>
              <a:rPr lang="sl-SI" i="1" dirty="0" smtClean="0"/>
              <a:t>)</a:t>
            </a:r>
            <a:endParaRPr lang="sl-SI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08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Zgoščanje </a:t>
            </a:r>
            <a:r>
              <a:rPr lang="mr-IN" dirty="0" smtClean="0"/>
              <a:t>– </a:t>
            </a:r>
            <a:r>
              <a:rPr lang="sl-SI" dirty="0" smtClean="0"/>
              <a:t>p</a:t>
            </a:r>
            <a:r>
              <a:rPr lang="sl-SI" dirty="0" smtClean="0"/>
              <a:t>rimer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1969610"/>
            <a:ext cx="7955838" cy="4220053"/>
          </a:xfrm>
          <a:prstGeom prst="rect">
            <a:avLst/>
          </a:prstGeom>
          <a:ln>
            <a:solidFill>
              <a:srgbClr val="CCFFCC"/>
            </a:solidFill>
          </a:ln>
        </p:spPr>
        <p:txBody>
          <a:bodyPr/>
          <a:lstStyle/>
          <a:p>
            <a:r>
              <a:rPr lang="sl-SI" dirty="0" smtClean="0"/>
              <a:t>h(b) = </a:t>
            </a:r>
            <a:r>
              <a:rPr lang="sl-SI" i="1" dirty="0"/>
              <a:t>b</a:t>
            </a:r>
            <a:r>
              <a:rPr lang="sl-SI" i="1" dirty="0" smtClean="0"/>
              <a:t> mod 7</a:t>
            </a:r>
          </a:p>
          <a:p>
            <a:r>
              <a:rPr lang="sl-SI" i="1" dirty="0" smtClean="0"/>
              <a:t>b = “</a:t>
            </a:r>
            <a:r>
              <a:rPr lang="sl-SI" sz="2800" b="1" dirty="0">
                <a:latin typeface="Courier New"/>
                <a:cs typeface="Courier New"/>
              </a:rPr>
              <a:t>NA</a:t>
            </a:r>
            <a:r>
              <a:rPr lang="sl-SI" i="1" dirty="0" smtClean="0"/>
              <a:t>” = 0x4E 41 = 20033</a:t>
            </a:r>
            <a:r>
              <a:rPr lang="sl-SI" i="1" baseline="-25000" dirty="0" smtClean="0"/>
              <a:t>10</a:t>
            </a:r>
            <a:endParaRPr lang="sl-SI" dirty="0" smtClean="0"/>
          </a:p>
          <a:p>
            <a:endParaRPr lang="sl-SI" dirty="0"/>
          </a:p>
          <a:p>
            <a:pPr marL="0" indent="0" algn="ctr">
              <a:buNone/>
            </a:pPr>
            <a:r>
              <a:rPr lang="sl-SI" dirty="0" smtClean="0"/>
              <a:t>h(b) = h(“</a:t>
            </a:r>
            <a:r>
              <a:rPr lang="sl-SI" sz="2800" b="1" dirty="0">
                <a:latin typeface="Courier New"/>
                <a:cs typeface="Courier New"/>
              </a:rPr>
              <a:t>NA</a:t>
            </a:r>
            <a:r>
              <a:rPr lang="sl-SI" dirty="0" smtClean="0"/>
              <a:t>”) = h(20033 mod 7) = 6</a:t>
            </a:r>
          </a:p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endParaRPr lang="sl-SI" dirty="0"/>
          </a:p>
          <a:p>
            <a:r>
              <a:rPr lang="sl-SI" dirty="0" smtClean="0">
                <a:solidFill>
                  <a:srgbClr val="0000FF"/>
                </a:solidFill>
              </a:rPr>
              <a:t>primeri: MD5 (</a:t>
            </a:r>
            <a:r>
              <a:rPr lang="sl-SI" i="1" dirty="0" smtClean="0">
                <a:solidFill>
                  <a:srgbClr val="0000FF"/>
                </a:solidFill>
              </a:rPr>
              <a:t>Message Digest</a:t>
            </a:r>
            <a:r>
              <a:rPr lang="sl-SI" dirty="0" smtClean="0">
                <a:solidFill>
                  <a:srgbClr val="0000FF"/>
                </a:solidFill>
              </a:rPr>
              <a:t>), SHA-1 -2, -256, ...(</a:t>
            </a:r>
            <a:r>
              <a:rPr lang="sl-SI" i="1" dirty="0">
                <a:solidFill>
                  <a:srgbClr val="0000FF"/>
                </a:solidFill>
              </a:rPr>
              <a:t>Secure Hash </a:t>
            </a:r>
            <a:r>
              <a:rPr lang="sl-SI" i="1" dirty="0" smtClean="0">
                <a:solidFill>
                  <a:srgbClr val="0000FF"/>
                </a:solidFill>
              </a:rPr>
              <a:t>Algorithm</a:t>
            </a:r>
            <a:r>
              <a:rPr lang="sl-SI" dirty="0" smtClean="0">
                <a:solidFill>
                  <a:srgbClr val="0000FF"/>
                </a:solidFill>
              </a:rPr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1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Zgoščanje </a:t>
            </a:r>
            <a:r>
              <a:rPr lang="mr-IN" dirty="0" smtClean="0"/>
              <a:t>–</a:t>
            </a:r>
            <a:r>
              <a:rPr lang="sl-SI" dirty="0" smtClean="0"/>
              <a:t> primeri uporabe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1739900"/>
            <a:ext cx="8242084" cy="4449763"/>
          </a:xfrm>
          <a:prstGeom prst="rect">
            <a:avLst/>
          </a:prstGeom>
          <a:ln>
            <a:solidFill>
              <a:srgbClr val="CCFFCC"/>
            </a:solidFill>
          </a:ln>
        </p:spPr>
        <p:txBody>
          <a:bodyPr/>
          <a:lstStyle/>
          <a:p>
            <a:r>
              <a:rPr lang="sl-SI" sz="2000" dirty="0" smtClean="0">
                <a:solidFill>
                  <a:srgbClr val="3366FF"/>
                </a:solidFill>
              </a:rPr>
              <a:t>nenaključnost (determinističnost, </a:t>
            </a:r>
            <a:r>
              <a:rPr lang="sl-SI" sz="2000" i="1" dirty="0" smtClean="0">
                <a:solidFill>
                  <a:srgbClr val="3366FF"/>
                </a:solidFill>
              </a:rPr>
              <a:t>determinicity</a:t>
            </a:r>
            <a:r>
              <a:rPr lang="sl-SI" sz="2000" dirty="0" smtClean="0">
                <a:solidFill>
                  <a:srgbClr val="3366FF"/>
                </a:solidFill>
              </a:rPr>
              <a:t>)</a:t>
            </a:r>
          </a:p>
          <a:p>
            <a:r>
              <a:rPr lang="sl-SI" sz="2000" dirty="0" smtClean="0">
                <a:solidFill>
                  <a:srgbClr val="3366FF"/>
                </a:solidFill>
              </a:rPr>
              <a:t>hitro računanje</a:t>
            </a:r>
          </a:p>
          <a:p>
            <a:r>
              <a:rPr lang="sl-SI" sz="2000" dirty="0" smtClean="0">
                <a:solidFill>
                  <a:srgbClr val="3366FF"/>
                </a:solidFill>
              </a:rPr>
              <a:t>nemogoče praktično iz </a:t>
            </a:r>
            <a:r>
              <a:rPr lang="sl-SI" sz="2000" i="1" dirty="0" smtClean="0">
                <a:solidFill>
                  <a:srgbClr val="3366FF"/>
                </a:solidFill>
              </a:rPr>
              <a:t>p</a:t>
            </a:r>
            <a:r>
              <a:rPr lang="sl-SI" sz="2000" dirty="0" smtClean="0">
                <a:solidFill>
                  <a:srgbClr val="3366FF"/>
                </a:solidFill>
              </a:rPr>
              <a:t> naračunati </a:t>
            </a:r>
            <a:r>
              <a:rPr lang="sl-SI" sz="2000" i="1" dirty="0" smtClean="0">
                <a:solidFill>
                  <a:srgbClr val="3366FF"/>
                </a:solidFill>
              </a:rPr>
              <a:t>b</a:t>
            </a:r>
          </a:p>
          <a:p>
            <a:r>
              <a:rPr lang="sl-SI" sz="2000" dirty="0" smtClean="0">
                <a:solidFill>
                  <a:srgbClr val="3366FF"/>
                </a:solidFill>
              </a:rPr>
              <a:t>majhna sprememba </a:t>
            </a:r>
            <a:r>
              <a:rPr lang="sl-SI" sz="2000" i="1" dirty="0" smtClean="0">
                <a:solidFill>
                  <a:srgbClr val="3366FF"/>
                </a:solidFill>
              </a:rPr>
              <a:t>b</a:t>
            </a:r>
            <a:r>
              <a:rPr lang="sl-SI" sz="2000" dirty="0" smtClean="0">
                <a:solidFill>
                  <a:srgbClr val="3366FF"/>
                </a:solidFill>
              </a:rPr>
              <a:t> -&gt; </a:t>
            </a:r>
            <a:r>
              <a:rPr lang="sl-SI" sz="2000" i="1" dirty="0" smtClean="0">
                <a:solidFill>
                  <a:srgbClr val="3366FF"/>
                </a:solidFill>
              </a:rPr>
              <a:t>b’</a:t>
            </a:r>
            <a:r>
              <a:rPr lang="sl-SI" sz="2000" dirty="0" smtClean="0">
                <a:solidFill>
                  <a:srgbClr val="3366FF"/>
                </a:solidFill>
              </a:rPr>
              <a:t> spremeni </a:t>
            </a:r>
            <a:r>
              <a:rPr lang="sl-SI" sz="2000" i="1" dirty="0" smtClean="0">
                <a:solidFill>
                  <a:srgbClr val="3366FF"/>
                </a:solidFill>
              </a:rPr>
              <a:t>p</a:t>
            </a:r>
            <a:r>
              <a:rPr lang="sl-SI" sz="2000" dirty="0" smtClean="0">
                <a:solidFill>
                  <a:srgbClr val="3366FF"/>
                </a:solidFill>
              </a:rPr>
              <a:t> -&gt; </a:t>
            </a:r>
            <a:r>
              <a:rPr lang="sl-SI" sz="2000" i="1" dirty="0" smtClean="0">
                <a:solidFill>
                  <a:srgbClr val="3366FF"/>
                </a:solidFill>
              </a:rPr>
              <a:t>p’</a:t>
            </a:r>
            <a:endParaRPr lang="sl-SI" sz="2000" i="1" dirty="0">
              <a:solidFill>
                <a:srgbClr val="3366FF"/>
              </a:solidFill>
            </a:endParaRPr>
          </a:p>
          <a:p>
            <a:r>
              <a:rPr lang="sl-SI" sz="2000" dirty="0" smtClean="0">
                <a:solidFill>
                  <a:srgbClr val="3366FF"/>
                </a:solidFill>
              </a:rPr>
              <a:t>praktično neverjetno </a:t>
            </a:r>
            <a:r>
              <a:rPr lang="sl-SI" sz="2000" i="1" dirty="0" smtClean="0">
                <a:solidFill>
                  <a:srgbClr val="3366FF"/>
                </a:solidFill>
              </a:rPr>
              <a:t>h(b</a:t>
            </a:r>
            <a:r>
              <a:rPr lang="sl-SI" sz="2000" i="1" baseline="-25000" dirty="0" smtClean="0">
                <a:solidFill>
                  <a:srgbClr val="3366FF"/>
                </a:solidFill>
              </a:rPr>
              <a:t>1</a:t>
            </a:r>
            <a:r>
              <a:rPr lang="sl-SI" sz="2000" i="1" dirty="0" smtClean="0">
                <a:solidFill>
                  <a:srgbClr val="3366FF"/>
                </a:solidFill>
              </a:rPr>
              <a:t>) = h(b</a:t>
            </a:r>
            <a:r>
              <a:rPr lang="sl-SI" sz="2000" i="1" baseline="-25000" dirty="0" smtClean="0">
                <a:solidFill>
                  <a:srgbClr val="3366FF"/>
                </a:solidFill>
              </a:rPr>
              <a:t>2</a:t>
            </a:r>
            <a:r>
              <a:rPr lang="sl-SI" sz="2000" i="1" dirty="0" smtClean="0">
                <a:solidFill>
                  <a:srgbClr val="3366FF"/>
                </a:solidFill>
              </a:rPr>
              <a:t>)</a:t>
            </a:r>
            <a:endParaRPr lang="sl-SI" sz="2000" i="1" dirty="0">
              <a:solidFill>
                <a:srgbClr val="3366FF"/>
              </a:solidFill>
            </a:endParaRPr>
          </a:p>
          <a:p>
            <a:endParaRPr lang="sl-SI" dirty="0" smtClean="0"/>
          </a:p>
          <a:p>
            <a:r>
              <a:rPr lang="sl-SI" dirty="0" smtClean="0"/>
              <a:t>parnost (</a:t>
            </a:r>
            <a:r>
              <a:rPr lang="sl-SI" i="1" dirty="0" smtClean="0"/>
              <a:t>parity</a:t>
            </a:r>
            <a:r>
              <a:rPr lang="sl-SI" dirty="0" smtClean="0"/>
              <a:t>), CRC koda, ..., sklic na položnici, ...</a:t>
            </a:r>
          </a:p>
          <a:p>
            <a:r>
              <a:rPr lang="sl-SI" dirty="0" smtClean="0"/>
              <a:t>DDMMLLLRRZZZK</a:t>
            </a:r>
          </a:p>
          <a:p>
            <a:pPr marL="0" indent="0" algn="ctr">
              <a:buNone/>
            </a:pPr>
            <a:r>
              <a:rPr lang="sl-SI" sz="2800" dirty="0" smtClean="0">
                <a:latin typeface="Courier New"/>
                <a:cs typeface="Courier New"/>
              </a:rPr>
              <a:t>K = 11 </a:t>
            </a:r>
            <a:r>
              <a:rPr lang="mr-IN" sz="2800" dirty="0" smtClean="0">
                <a:latin typeface="Courier New"/>
                <a:cs typeface="Courier New"/>
              </a:rPr>
              <a:t>–</a:t>
            </a:r>
            <a:r>
              <a:rPr lang="sl-SI" sz="2800" dirty="0" smtClean="0">
                <a:latin typeface="Courier New"/>
                <a:cs typeface="Courier New"/>
              </a:rPr>
              <a:t> [</a:t>
            </a:r>
          </a:p>
          <a:p>
            <a:pPr marL="0" indent="0" algn="ctr">
              <a:buNone/>
            </a:pPr>
            <a:r>
              <a:rPr lang="sl-SI" sz="2800" dirty="0" smtClean="0">
                <a:latin typeface="Courier New"/>
                <a:cs typeface="Courier New"/>
              </a:rPr>
              <a:t>(7D+6D+5M+4M+3L+2L+7L+6R+5R+4Z+3Z+2Z)</a:t>
            </a:r>
          </a:p>
          <a:p>
            <a:pPr marL="0" indent="0" algn="ctr">
              <a:buNone/>
            </a:pPr>
            <a:r>
              <a:rPr lang="sl-SI" sz="2800" dirty="0" smtClean="0">
                <a:latin typeface="Courier New"/>
                <a:cs typeface="Courier New"/>
              </a:rPr>
              <a:t>mod 11</a:t>
            </a:r>
            <a:r>
              <a:rPr lang="sl-SI" sz="2800" dirty="0" smtClean="0">
                <a:latin typeface="Courier New"/>
                <a:cs typeface="Courier New"/>
              </a:rPr>
              <a:t>]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9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Itinerar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ln>
            <a:solidFill>
              <a:srgbClr val="CCFFCC"/>
            </a:solidFill>
          </a:ln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Osnove.</a:t>
            </a:r>
            <a:endParaRPr lang="sl-SI" dirty="0"/>
          </a:p>
          <a:p>
            <a:r>
              <a:rPr lang="sl-SI" b="1" dirty="0" smtClean="0">
                <a:solidFill>
                  <a:srgbClr val="008000"/>
                </a:solidFill>
              </a:rPr>
              <a:t>Kaj je celovitost?</a:t>
            </a:r>
          </a:p>
          <a:p>
            <a:r>
              <a:rPr lang="sl-SI" dirty="0" smtClean="0"/>
              <a:t>Kako zagotavljam resničnost?</a:t>
            </a:r>
            <a:endParaRPr lang="sl-SI" dirty="0" smtClean="0"/>
          </a:p>
          <a:p>
            <a:r>
              <a:rPr lang="sl-SI" dirty="0" smtClean="0"/>
              <a:t>Kaj je zakrivanje?</a:t>
            </a:r>
          </a:p>
          <a:p>
            <a:r>
              <a:rPr lang="sl-SI" dirty="0" smtClean="0"/>
              <a:t>Kaj poznava samo midva, ki se pogovarjava?</a:t>
            </a:r>
          </a:p>
          <a:p>
            <a:r>
              <a:rPr lang="sl-SI" dirty="0" smtClean="0"/>
              <a:t>Primer protokola IPsec.</a:t>
            </a:r>
          </a:p>
          <a:p>
            <a:pPr marL="0" indent="0">
              <a:buNone/>
            </a:pP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Andrej Brodnik: Celovitost in zakrivanje sporočil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000000">
                    <a:tint val="75000"/>
                  </a:srgbClr>
                </a:solidFill>
              </a:rPr>
              <a:t>NAPOJ 3, 13. svečan 2019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1196" y="1481564"/>
            <a:ext cx="5629920" cy="8925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rgbClr val="FFFF00"/>
                </a:solidFill>
              </a:rPr>
              <a:t>Nanos </a:t>
            </a:r>
            <a:r>
              <a:rPr lang="en-CA" sz="2800" b="1" dirty="0" err="1">
                <a:solidFill>
                  <a:srgbClr val="FFFF00"/>
                </a:solidFill>
              </a:rPr>
              <a:t>gigantum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humeris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insidentes</a:t>
            </a:r>
            <a:r>
              <a:rPr lang="en-CA" sz="2800" b="1" dirty="0" smtClean="0">
                <a:solidFill>
                  <a:srgbClr val="FFFF00"/>
                </a:solidFill>
              </a:rPr>
              <a:t>.</a:t>
            </a:r>
          </a:p>
          <a:p>
            <a:pPr algn="r"/>
            <a:r>
              <a:rPr lang="en-CA" i="1" dirty="0" smtClean="0">
                <a:solidFill>
                  <a:srgbClr val="FFC000"/>
                </a:solidFill>
              </a:rPr>
              <a:t>Bertrand </a:t>
            </a:r>
            <a:r>
              <a:rPr lang="en-CA" i="1" dirty="0" err="1" smtClean="0">
                <a:solidFill>
                  <a:srgbClr val="FFC000"/>
                </a:solidFill>
              </a:rPr>
              <a:t>iz</a:t>
            </a:r>
            <a:r>
              <a:rPr lang="en-CA" i="1" dirty="0" smtClean="0">
                <a:solidFill>
                  <a:srgbClr val="FFC000"/>
                </a:solidFill>
              </a:rPr>
              <a:t> </a:t>
            </a:r>
            <a:r>
              <a:rPr lang="en-CA" i="1" dirty="0" err="1" smtClean="0">
                <a:solidFill>
                  <a:srgbClr val="FFC000"/>
                </a:solidFill>
              </a:rPr>
              <a:t>Chartresa</a:t>
            </a:r>
            <a:r>
              <a:rPr lang="en-CA" i="1" dirty="0" smtClean="0">
                <a:solidFill>
                  <a:srgbClr val="FFC000"/>
                </a:solidFill>
              </a:rPr>
              <a:t>, 12. </a:t>
            </a:r>
            <a:r>
              <a:rPr lang="en-CA" i="1" dirty="0" err="1" smtClean="0">
                <a:solidFill>
                  <a:srgbClr val="FFC000"/>
                </a:solidFill>
              </a:rPr>
              <a:t>stoletje</a:t>
            </a:r>
            <a:endParaRPr lang="en-CA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9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RI-1profesor">
  <a:themeElements>
    <a:clrScheme name="FRIbarve">
      <a:dk1>
        <a:srgbClr val="000000"/>
      </a:dk1>
      <a:lt1>
        <a:sysClr val="window" lastClr="FFFFFF"/>
      </a:lt1>
      <a:dk2>
        <a:srgbClr val="B4162C"/>
      </a:dk2>
      <a:lt2>
        <a:srgbClr val="FFFFFF"/>
      </a:lt2>
      <a:accent1>
        <a:srgbClr val="ED1C24"/>
      </a:accent1>
      <a:accent2>
        <a:srgbClr val="F04923"/>
      </a:accent2>
      <a:accent3>
        <a:srgbClr val="92278F"/>
      </a:accent3>
      <a:accent4>
        <a:srgbClr val="2E3192"/>
      </a:accent4>
      <a:accent5>
        <a:srgbClr val="00ACD9"/>
      </a:accent5>
      <a:accent6>
        <a:srgbClr val="6CBE45"/>
      </a:accent6>
      <a:hlink>
        <a:srgbClr val="0000FF"/>
      </a:hlink>
      <a:folHlink>
        <a:srgbClr val="800080"/>
      </a:folHlink>
    </a:clrScheme>
    <a:fontScheme name="Verdana">
      <a:maj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RI_prezentacija_v03">
  <a:themeElements>
    <a:clrScheme name="FRIbarve">
      <a:dk1>
        <a:srgbClr val="000000"/>
      </a:dk1>
      <a:lt1>
        <a:sysClr val="window" lastClr="FFFFFF"/>
      </a:lt1>
      <a:dk2>
        <a:srgbClr val="B4162C"/>
      </a:dk2>
      <a:lt2>
        <a:srgbClr val="FFFFFF"/>
      </a:lt2>
      <a:accent1>
        <a:srgbClr val="ED1C24"/>
      </a:accent1>
      <a:accent2>
        <a:srgbClr val="F04923"/>
      </a:accent2>
      <a:accent3>
        <a:srgbClr val="92278F"/>
      </a:accent3>
      <a:accent4>
        <a:srgbClr val="2E3192"/>
      </a:accent4>
      <a:accent5>
        <a:srgbClr val="00ACD9"/>
      </a:accent5>
      <a:accent6>
        <a:srgbClr val="6CBE45"/>
      </a:accent6>
      <a:hlink>
        <a:srgbClr val="0000FF"/>
      </a:hlink>
      <a:folHlink>
        <a:srgbClr val="800080"/>
      </a:folHlink>
    </a:clrScheme>
    <a:fontScheme name="Verdana">
      <a:maj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RI_prezentacija_v03">
  <a:themeElements>
    <a:clrScheme name="FRIbarve">
      <a:dk1>
        <a:srgbClr val="000000"/>
      </a:dk1>
      <a:lt1>
        <a:sysClr val="window" lastClr="FFFFFF"/>
      </a:lt1>
      <a:dk2>
        <a:srgbClr val="B4162C"/>
      </a:dk2>
      <a:lt2>
        <a:srgbClr val="FFFFFF"/>
      </a:lt2>
      <a:accent1>
        <a:srgbClr val="ED1C24"/>
      </a:accent1>
      <a:accent2>
        <a:srgbClr val="F04923"/>
      </a:accent2>
      <a:accent3>
        <a:srgbClr val="92278F"/>
      </a:accent3>
      <a:accent4>
        <a:srgbClr val="2E3192"/>
      </a:accent4>
      <a:accent5>
        <a:srgbClr val="00ACD9"/>
      </a:accent5>
      <a:accent6>
        <a:srgbClr val="6CBE45"/>
      </a:accent6>
      <a:hlink>
        <a:srgbClr val="0000FF"/>
      </a:hlink>
      <a:folHlink>
        <a:srgbClr val="800080"/>
      </a:folHlink>
    </a:clrScheme>
    <a:fontScheme name="Verdana">
      <a:maj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FRI-1profesor</Template>
  <TotalTime>2293</TotalTime>
  <Words>1782</Words>
  <Application>Microsoft Macintosh PowerPoint</Application>
  <PresentationFormat>On-screen Show (4:3)</PresentationFormat>
  <Paragraphs>387</Paragraphs>
  <Slides>28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FRI-1profesor</vt:lpstr>
      <vt:lpstr>FRI_prezentacija_v03</vt:lpstr>
      <vt:lpstr>1_FRI_prezentacija_v03</vt:lpstr>
      <vt:lpstr>Celovitost in zakrivanje sporočil z uporabo asimetrične kriptografije  Andrej Brodnik  UL FRI, UP FAMNIT andrej.brodnik@fri.uni-lj.si</vt:lpstr>
      <vt:lpstr>Itinerar</vt:lpstr>
      <vt:lpstr>Itinerar</vt:lpstr>
      <vt:lpstr>Asimetrična kriptografija</vt:lpstr>
      <vt:lpstr>Simetrična kriptografija – primer </vt:lpstr>
      <vt:lpstr>Zgoščanje</vt:lpstr>
      <vt:lpstr>Zgoščanje – primer </vt:lpstr>
      <vt:lpstr>Zgoščanje – primeri uporabe</vt:lpstr>
      <vt:lpstr>Itinerar</vt:lpstr>
      <vt:lpstr>Celovitost</vt:lpstr>
      <vt:lpstr>Itinerar</vt:lpstr>
      <vt:lpstr>Pečatenje</vt:lpstr>
      <vt:lpstr>Preverjanje lastništva</vt:lpstr>
      <vt:lpstr>Digitalni podpis (pečat)</vt:lpstr>
      <vt:lpstr>Digitalni podpis (pečat) – nadalj.</vt:lpstr>
      <vt:lpstr>Digitalni podpis (pečat) – primer</vt:lpstr>
      <vt:lpstr>Itinerar</vt:lpstr>
      <vt:lpstr>Zakrivanje (šifriranje)</vt:lpstr>
      <vt:lpstr>Itinerar</vt:lpstr>
      <vt:lpstr>Zakrivanje (šifriranje)</vt:lpstr>
      <vt:lpstr>Zakrivanje (šifriranje)</vt:lpstr>
      <vt:lpstr>Zakrivanje (šifriranje) – primer</vt:lpstr>
      <vt:lpstr>Itinerar</vt:lpstr>
      <vt:lpstr>IPsec datagram in AH</vt:lpstr>
      <vt:lpstr>IPsec datagram AH</vt:lpstr>
      <vt:lpstr>IPsec datagram in ESP (tunnel mode)</vt:lpstr>
      <vt:lpstr>IPsec datagram: tunnel mode in ESP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Kristan, Nataša</dc:creator>
  <cp:lastModifiedBy>Andrej (Andy) Brodnik</cp:lastModifiedBy>
  <cp:revision>305</cp:revision>
  <dcterms:created xsi:type="dcterms:W3CDTF">2012-09-27T11:49:06Z</dcterms:created>
  <dcterms:modified xsi:type="dcterms:W3CDTF">2019-02-13T20:27:22Z</dcterms:modified>
</cp:coreProperties>
</file>