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48"/>
  </p:notesMasterIdLst>
  <p:sldIdLst>
    <p:sldId id="284" r:id="rId2"/>
    <p:sldId id="285" r:id="rId3"/>
    <p:sldId id="311" r:id="rId4"/>
    <p:sldId id="326" r:id="rId5"/>
    <p:sldId id="313" r:id="rId6"/>
    <p:sldId id="328" r:id="rId7"/>
    <p:sldId id="323" r:id="rId8"/>
    <p:sldId id="324" r:id="rId9"/>
    <p:sldId id="325" r:id="rId10"/>
    <p:sldId id="361" r:id="rId11"/>
    <p:sldId id="318" r:id="rId12"/>
    <p:sldId id="322" r:id="rId13"/>
    <p:sldId id="331" r:id="rId14"/>
    <p:sldId id="332" r:id="rId15"/>
    <p:sldId id="333" r:id="rId16"/>
    <p:sldId id="363" r:id="rId17"/>
    <p:sldId id="365" r:id="rId18"/>
    <p:sldId id="334" r:id="rId19"/>
    <p:sldId id="336" r:id="rId20"/>
    <p:sldId id="337" r:id="rId21"/>
    <p:sldId id="338" r:id="rId22"/>
    <p:sldId id="339" r:id="rId23"/>
    <p:sldId id="340" r:id="rId24"/>
    <p:sldId id="341" r:id="rId25"/>
    <p:sldId id="342" r:id="rId26"/>
    <p:sldId id="343" r:id="rId27"/>
    <p:sldId id="344" r:id="rId28"/>
    <p:sldId id="345" r:id="rId29"/>
    <p:sldId id="346" r:id="rId30"/>
    <p:sldId id="347" r:id="rId31"/>
    <p:sldId id="348" r:id="rId32"/>
    <p:sldId id="349" r:id="rId33"/>
    <p:sldId id="350" r:id="rId34"/>
    <p:sldId id="351" r:id="rId35"/>
    <p:sldId id="366" r:id="rId36"/>
    <p:sldId id="352" r:id="rId37"/>
    <p:sldId id="353" r:id="rId38"/>
    <p:sldId id="354" r:id="rId39"/>
    <p:sldId id="355" r:id="rId40"/>
    <p:sldId id="356" r:id="rId41"/>
    <p:sldId id="357" r:id="rId42"/>
    <p:sldId id="358" r:id="rId43"/>
    <p:sldId id="359" r:id="rId44"/>
    <p:sldId id="360" r:id="rId45"/>
    <p:sldId id="329" r:id="rId46"/>
    <p:sldId id="330" r:id="rId4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F063EB-378E-BFDB-52E6-6E9FAD950CF5}" v="124" dt="2019-11-30T09:54:01.329"/>
    <p1510:client id="{6BF7AAE3-FE77-41D5-FDCA-3864B1234BE0}" v="181" dt="2019-11-26T20:34:07.196"/>
    <p1510:client id="{EC62DD52-0632-4220-BEF3-0F6BE1EDB502}" v="10" dt="2019-11-30T09:26:50.6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5" autoAdjust="0"/>
    <p:restoredTop sz="94660"/>
  </p:normalViewPr>
  <p:slideViewPr>
    <p:cSldViewPr snapToGrid="0">
      <p:cViewPr varScale="1">
        <p:scale>
          <a:sx n="93" d="100"/>
          <a:sy n="93" d="100"/>
        </p:scale>
        <p:origin x="84" y="1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EBBCEC-6AC4-44D3-83A4-9E25569B90B4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49E4AF-9C03-47A7-8398-F9C8CEFA7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994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3/11/2020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3/11/2020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3/11/2020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518047" y="464344"/>
            <a:ext cx="9148140" cy="415230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190625" y="4723805"/>
            <a:ext cx="9810750" cy="100012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90625" y="5759649"/>
            <a:ext cx="9810750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50"/>
            </a:lvl1pPr>
            <a:lvl2pPr marL="0" indent="160729" algn="ctr">
              <a:spcBef>
                <a:spcPts val="0"/>
              </a:spcBef>
              <a:buSzTx/>
              <a:buNone/>
              <a:defRPr sz="2250"/>
            </a:lvl2pPr>
            <a:lvl3pPr marL="0" indent="321457" algn="ctr">
              <a:spcBef>
                <a:spcPts val="0"/>
              </a:spcBef>
              <a:buSzTx/>
              <a:buNone/>
              <a:defRPr sz="2250"/>
            </a:lvl3pPr>
            <a:lvl4pPr marL="0" indent="482186" algn="ctr">
              <a:spcBef>
                <a:spcPts val="0"/>
              </a:spcBef>
              <a:buSzTx/>
              <a:buNone/>
              <a:defRPr sz="2250"/>
            </a:lvl4pPr>
            <a:lvl5pPr marL="0" indent="642915" algn="ctr">
              <a:spcBef>
                <a:spcPts val="0"/>
              </a:spcBef>
              <a:buSzTx/>
              <a:buNone/>
              <a:defRPr sz="225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3819821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sl" smtClean="0"/>
              <a:pPr algn="r"/>
              <a:t>‹#›</a:t>
            </a:fld>
            <a:endParaRPr lang="sl"/>
          </a:p>
        </p:txBody>
      </p:sp>
    </p:spTree>
    <p:extLst>
      <p:ext uri="{BB962C8B-B14F-4D97-AF65-F5344CB8AC3E}">
        <p14:creationId xmlns:p14="http://schemas.microsoft.com/office/powerpoint/2010/main" val="2595465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3/11/2020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3/11/2020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3/11/2020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3/11/2020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3/11/2020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3/11/2020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3/11/2020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3/11/2020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3/11/2020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lipart-library.com/clipart/volunteer-clip-art-66.htm" TargetMode="Externa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rtk.ijs.si/prejsnja.html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mailto:Matija.Lokar@fmf.uni-lj.si" TargetMode="External"/><Relationship Id="rId2" Type="http://schemas.openxmlformats.org/officeDocument/2006/relationships/hyperlink" Target="mailto:pisek@acm.si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8188" y="1001036"/>
            <a:ext cx="6932815" cy="3221829"/>
          </a:xfrm>
        </p:spPr>
        <p:txBody>
          <a:bodyPr>
            <a:noAutofit/>
          </a:bodyPr>
          <a:lstStyle/>
          <a:p>
            <a:r>
              <a:rPr lang="sl-SI" dirty="0">
                <a:latin typeface="Arial Black" panose="020B0A04020102020204" pitchFamily="34" charset="0"/>
              </a:rPr>
              <a:t>Programiranje je zahtevno</a:t>
            </a:r>
            <a:r>
              <a:rPr lang="sl-SI" sz="4400" dirty="0">
                <a:latin typeface="Arial Black" panose="020B0A04020102020204" pitchFamily="34" charset="0"/>
              </a:rPr>
              <a:t/>
            </a:r>
            <a:br>
              <a:rPr lang="sl-SI" sz="4400" dirty="0">
                <a:latin typeface="Arial Black" panose="020B0A04020102020204" pitchFamily="34" charset="0"/>
              </a:rPr>
            </a:br>
            <a:r>
              <a:rPr lang="sl-SI" sz="4400" dirty="0">
                <a:latin typeface="Arial Black" panose="020B0A04020102020204" pitchFamily="34" charset="0"/>
              </a:rPr>
              <a:t/>
            </a:r>
            <a:br>
              <a:rPr lang="sl-SI" sz="4400" dirty="0">
                <a:latin typeface="Arial Black" panose="020B0A04020102020204" pitchFamily="34" charset="0"/>
              </a:rPr>
            </a:br>
            <a:r>
              <a:rPr lang="sl-SI" sz="3600" dirty="0">
                <a:latin typeface="Arial Black" panose="020B0A04020102020204" pitchFamily="34" charset="0"/>
              </a:rPr>
              <a:t>tako za učenje kot za poučevanje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2199" y="2244437"/>
            <a:ext cx="4839801" cy="3684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2160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hank you volunteer clip art free clipart images 2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903" y="1844004"/>
            <a:ext cx="8520272" cy="432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428844" y="6266000"/>
            <a:ext cx="43475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100" dirty="0" smtClean="0"/>
              <a:t>Vir: </a:t>
            </a:r>
            <a:r>
              <a:rPr lang="en-US" sz="1100" dirty="0">
                <a:hlinkClick r:id="rId3"/>
              </a:rPr>
              <a:t>http://clipart-library.com/clipart/volunteer-clip-art-66.htm</a:t>
            </a:r>
            <a:endParaRPr lang="en-US" sz="1100" dirty="0"/>
          </a:p>
        </p:txBody>
      </p:sp>
      <p:sp>
        <p:nvSpPr>
          <p:cNvPr id="3" name="TextBox 2"/>
          <p:cNvSpPr txBox="1"/>
          <p:nvPr/>
        </p:nvSpPr>
        <p:spPr>
          <a:xfrm>
            <a:off x="6868894" y="2323040"/>
            <a:ext cx="3333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pisek@acm.si</a:t>
            </a:r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5669280" y="236162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Delo prostovoljcev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23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878379" y="770398"/>
            <a:ext cx="7926704" cy="5306768"/>
            <a:chOff x="878379" y="770398"/>
            <a:chExt cx="7926704" cy="530676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78379" y="770398"/>
              <a:ext cx="7010400" cy="526732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85258" y="2630459"/>
              <a:ext cx="5303521" cy="131445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85258" y="3905466"/>
              <a:ext cx="6219825" cy="2171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0839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12309" y="530195"/>
            <a:ext cx="8014076" cy="5662787"/>
            <a:chOff x="1512309" y="530195"/>
            <a:chExt cx="8014076" cy="5662787"/>
          </a:xfrm>
        </p:grpSpPr>
        <p:grpSp>
          <p:nvGrpSpPr>
            <p:cNvPr id="6" name="Group 5"/>
            <p:cNvGrpSpPr/>
            <p:nvPr/>
          </p:nvGrpSpPr>
          <p:grpSpPr>
            <a:xfrm>
              <a:off x="1512309" y="530195"/>
              <a:ext cx="8014076" cy="5662787"/>
              <a:chOff x="3415924" y="1095461"/>
              <a:chExt cx="6257925" cy="4600575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415924" y="1095461"/>
                <a:ext cx="6257925" cy="4600575"/>
              </a:xfrm>
              <a:prstGeom prst="rect">
                <a:avLst/>
              </a:prstGeom>
            </p:spPr>
          </p:pic>
          <p:sp>
            <p:nvSpPr>
              <p:cNvPr id="3" name="10-Point Star 2"/>
              <p:cNvSpPr/>
              <p:nvPr/>
            </p:nvSpPr>
            <p:spPr>
              <a:xfrm>
                <a:off x="3747445" y="1095461"/>
                <a:ext cx="1600713" cy="1196838"/>
              </a:xfrm>
              <a:prstGeom prst="star10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sz="2800" dirty="0">
                    <a:latin typeface="Liberation Sans" panose="020B0604020202020204" pitchFamily="34" charset="0"/>
                  </a:rPr>
                  <a:t>28,849</a:t>
                </a:r>
                <a:endParaRPr lang="en-US" dirty="0">
                  <a:latin typeface="Liberation Sans" panose="020B0604020202020204" pitchFamily="34" charset="0"/>
                </a:endParaRPr>
              </a:p>
            </p:txBody>
          </p:sp>
          <p:sp>
            <p:nvSpPr>
              <p:cNvPr id="5" name="10-Point Star 4"/>
              <p:cNvSpPr/>
              <p:nvPr/>
            </p:nvSpPr>
            <p:spPr>
              <a:xfrm>
                <a:off x="8511938" y="1731763"/>
                <a:ext cx="616656" cy="446171"/>
              </a:xfrm>
              <a:prstGeom prst="star10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sl-SI" dirty="0" smtClean="0">
                    <a:latin typeface="Liberation Sans" panose="020B0604020202020204" pitchFamily="34" charset="0"/>
                  </a:rPr>
                  <a:t>341</a:t>
                </a:r>
                <a:endParaRPr lang="en-US" dirty="0">
                  <a:latin typeface="Liberation Sans" panose="020B0604020202020204" pitchFamily="34" charset="0"/>
                </a:endParaRPr>
              </a:p>
            </p:txBody>
          </p:sp>
        </p:grpSp>
        <p:sp>
          <p:nvSpPr>
            <p:cNvPr id="4" name="Rounded Rectangle 3"/>
            <p:cNvSpPr/>
            <p:nvPr/>
          </p:nvSpPr>
          <p:spPr>
            <a:xfrm>
              <a:off x="4156364" y="4231178"/>
              <a:ext cx="2768138" cy="249382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98" name="Picture 2" descr="https://tekmovanja.acm.si/sites/tekmovanja.acm.si/files/styles/slika_novice/public/field/image/pisek-logo.png?itok=vMPLZjs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6083" y="3117619"/>
              <a:ext cx="1028700" cy="1238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8609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1" y="660400"/>
            <a:ext cx="10975708" cy="597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9175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78" y="878417"/>
            <a:ext cx="11296572" cy="489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4934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Tekmovanje Pišek</a:t>
            </a:r>
            <a:r>
              <a:rPr lang="sl-SI" smtClean="0"/>
              <a:t/>
            </a:r>
            <a:br>
              <a:rPr lang="sl-SI" smtClean="0"/>
            </a:br>
            <a:r>
              <a:rPr lang="sl-SI" smtClean="0"/>
              <a:t>rezultati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2114422"/>
          </a:xfrm>
        </p:spPr>
        <p:txBody>
          <a:bodyPr>
            <a:normAutofit/>
          </a:bodyPr>
          <a:lstStyle/>
          <a:p>
            <a:endParaRPr lang="sl-SI" dirty="0" smtClean="0"/>
          </a:p>
          <a:p>
            <a:r>
              <a:rPr lang="sl-SI" sz="4300" dirty="0" smtClean="0"/>
              <a:t>Prvo poskusno:</a:t>
            </a:r>
          </a:p>
          <a:p>
            <a:r>
              <a:rPr lang="sl-SI" sz="4300" dirty="0" smtClean="0"/>
              <a:t>              4</a:t>
            </a:r>
            <a:r>
              <a:rPr lang="sl-SI" sz="4300" dirty="0" smtClean="0"/>
              <a:t>. 2. 2020 – 7. 2. 2020</a:t>
            </a:r>
            <a:endParaRPr lang="en-US" sz="4300" dirty="0"/>
          </a:p>
        </p:txBody>
      </p:sp>
    </p:spTree>
    <p:extLst>
      <p:ext uri="{BB962C8B-B14F-4D97-AF65-F5344CB8AC3E}">
        <p14:creationId xmlns:p14="http://schemas.microsoft.com/office/powerpoint/2010/main" val="28655758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OŠ (10)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b"/>
            <a:r>
              <a:rPr lang="sl-SI" dirty="0"/>
              <a:t>OŠ Koseze, Ljubljana</a:t>
            </a:r>
          </a:p>
          <a:p>
            <a:pPr fontAlgn="b"/>
            <a:r>
              <a:rPr lang="sl-SI" dirty="0"/>
              <a:t>OŠ Breg, Ptuj</a:t>
            </a:r>
          </a:p>
          <a:p>
            <a:pPr fontAlgn="b"/>
            <a:r>
              <a:rPr lang="sl-SI" dirty="0"/>
              <a:t>OŠ Toma Brejca, Kamnik</a:t>
            </a:r>
          </a:p>
          <a:p>
            <a:pPr fontAlgn="b"/>
            <a:r>
              <a:rPr lang="sl-SI" dirty="0"/>
              <a:t>OŠ Selnica ob Dravi</a:t>
            </a:r>
          </a:p>
          <a:p>
            <a:pPr fontAlgn="b"/>
            <a:r>
              <a:rPr lang="sl-SI" dirty="0"/>
              <a:t>OŠ Janka Glazerja Ruše</a:t>
            </a:r>
          </a:p>
          <a:p>
            <a:pPr fontAlgn="b"/>
            <a:r>
              <a:rPr lang="sl-SI" dirty="0"/>
              <a:t>OŠ Matije Čopa Kranj</a:t>
            </a:r>
          </a:p>
          <a:p>
            <a:pPr fontAlgn="b"/>
            <a:r>
              <a:rPr lang="fi-FI" dirty="0"/>
              <a:t>OŠ Ivana </a:t>
            </a:r>
            <a:r>
              <a:rPr lang="fi-FI" dirty="0" err="1"/>
              <a:t>Groharja</a:t>
            </a:r>
            <a:r>
              <a:rPr lang="fi-FI" dirty="0"/>
              <a:t> </a:t>
            </a:r>
            <a:r>
              <a:rPr lang="fi-FI" dirty="0" err="1"/>
              <a:t>Šk</a:t>
            </a:r>
            <a:r>
              <a:rPr lang="fi-FI" dirty="0"/>
              <a:t>. loka</a:t>
            </a:r>
            <a:endParaRPr lang="sl-SI" dirty="0"/>
          </a:p>
          <a:p>
            <a:pPr fontAlgn="b"/>
            <a:r>
              <a:rPr lang="fi-FI" dirty="0"/>
              <a:t>OŠ </a:t>
            </a:r>
            <a:r>
              <a:rPr lang="fi-FI" dirty="0" err="1"/>
              <a:t>n.h</a:t>
            </a:r>
            <a:r>
              <a:rPr lang="fi-FI" dirty="0"/>
              <a:t>. Maksa </a:t>
            </a:r>
            <a:r>
              <a:rPr lang="fi-FI" dirty="0" err="1"/>
              <a:t>Pečarja</a:t>
            </a:r>
            <a:r>
              <a:rPr lang="fi-FI" dirty="0"/>
              <a:t>, Ljubljana</a:t>
            </a:r>
            <a:endParaRPr lang="sl-SI" dirty="0"/>
          </a:p>
          <a:p>
            <a:pPr fontAlgn="b"/>
            <a:r>
              <a:rPr lang="sl-SI" dirty="0" smtClean="0"/>
              <a:t>OŠ </a:t>
            </a:r>
            <a:r>
              <a:rPr lang="sl-SI" dirty="0"/>
              <a:t>Gradec</a:t>
            </a:r>
          </a:p>
          <a:p>
            <a:pPr fontAlgn="b"/>
            <a:r>
              <a:rPr lang="sl-SI" dirty="0"/>
              <a:t>OŠ Dragomelj</a:t>
            </a: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821079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SŠ (7)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"/>
            <a:r>
              <a:rPr lang="sl-SI" dirty="0"/>
              <a:t>Gimnazija Šiška</a:t>
            </a:r>
          </a:p>
          <a:p>
            <a:pPr fontAlgn="b"/>
            <a:r>
              <a:rPr lang="sl-SI" dirty="0"/>
              <a:t>Gimnazija Murska Sobota</a:t>
            </a:r>
          </a:p>
          <a:p>
            <a:pPr fontAlgn="b"/>
            <a:r>
              <a:rPr lang="sl-SI" dirty="0"/>
              <a:t>Gimnazija Vič</a:t>
            </a:r>
          </a:p>
          <a:p>
            <a:pPr fontAlgn="b"/>
            <a:r>
              <a:rPr lang="sl-SI" dirty="0"/>
              <a:t>Šolski center Škofja loka</a:t>
            </a:r>
          </a:p>
          <a:p>
            <a:pPr fontAlgn="b"/>
            <a:r>
              <a:rPr lang="sl-SI" dirty="0"/>
              <a:t>Šolski center Krško-Sevnica</a:t>
            </a:r>
          </a:p>
          <a:p>
            <a:pPr fontAlgn="b"/>
            <a:r>
              <a:rPr lang="sl-SI" dirty="0"/>
              <a:t>Srednja tehnična in poklicna š. Trbovlje</a:t>
            </a:r>
          </a:p>
          <a:p>
            <a:pPr fontAlgn="b"/>
            <a:r>
              <a:rPr lang="sl-SI" dirty="0"/>
              <a:t>ZGNL</a:t>
            </a:r>
          </a:p>
        </p:txBody>
      </p:sp>
    </p:spTree>
    <p:extLst>
      <p:ext uri="{BB962C8B-B14F-4D97-AF65-F5344CB8AC3E}">
        <p14:creationId xmlns:p14="http://schemas.microsoft.com/office/powerpoint/2010/main" val="41403561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Udeležba / napovedano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2741023" cy="316438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t-BR" sz="3200" dirty="0"/>
              <a:t>4/5 r OŠ: </a:t>
            </a:r>
            <a:r>
              <a:rPr lang="sl-SI" sz="3200" dirty="0" smtClean="0"/>
              <a:t> 179</a:t>
            </a:r>
            <a:endParaRPr lang="sl-SI" sz="3200" dirty="0"/>
          </a:p>
          <a:p>
            <a:pPr marL="0" indent="0">
              <a:lnSpc>
                <a:spcPct val="100000"/>
              </a:lnSpc>
              <a:buNone/>
            </a:pPr>
            <a:r>
              <a:rPr lang="pt-BR" sz="3200" dirty="0"/>
              <a:t>6/7 r OŠ: </a:t>
            </a:r>
            <a:r>
              <a:rPr lang="sl-SI" sz="3200" dirty="0" smtClean="0"/>
              <a:t> 167</a:t>
            </a:r>
            <a:endParaRPr lang="sl-SI" sz="3200" dirty="0"/>
          </a:p>
          <a:p>
            <a:pPr marL="0" indent="0">
              <a:lnSpc>
                <a:spcPct val="100000"/>
              </a:lnSpc>
              <a:buNone/>
            </a:pPr>
            <a:r>
              <a:rPr lang="pt-BR" sz="3200" dirty="0"/>
              <a:t>8/9 r OŠ: </a:t>
            </a:r>
            <a:r>
              <a:rPr lang="sl-SI" sz="3200" dirty="0" smtClean="0"/>
              <a:t>   48</a:t>
            </a:r>
            <a:endParaRPr lang="sl-SI" sz="3200" dirty="0"/>
          </a:p>
          <a:p>
            <a:pPr marL="0" indent="0">
              <a:lnSpc>
                <a:spcPct val="100000"/>
              </a:lnSpc>
              <a:buNone/>
            </a:pPr>
            <a:r>
              <a:rPr lang="pt-BR" sz="3200" dirty="0"/>
              <a:t>1/2 l SŠ:  </a:t>
            </a:r>
            <a:r>
              <a:rPr lang="sl-SI" sz="3200" dirty="0" smtClean="0"/>
              <a:t> </a:t>
            </a:r>
            <a:r>
              <a:rPr lang="pt-BR" sz="3200" dirty="0" smtClean="0"/>
              <a:t>203</a:t>
            </a:r>
            <a:endParaRPr lang="sl-SI" sz="3200" dirty="0"/>
          </a:p>
          <a:p>
            <a:pPr marL="0" indent="0">
              <a:lnSpc>
                <a:spcPct val="100000"/>
              </a:lnSpc>
              <a:buNone/>
            </a:pPr>
            <a:r>
              <a:rPr lang="pt-BR" sz="3200" dirty="0"/>
              <a:t>3/4 l SŠ:  </a:t>
            </a:r>
            <a:r>
              <a:rPr lang="sl-SI" sz="3200" dirty="0" smtClean="0"/>
              <a:t>   </a:t>
            </a:r>
            <a:r>
              <a:rPr lang="pt-BR" sz="3200" dirty="0" smtClean="0"/>
              <a:t>66</a:t>
            </a:r>
            <a:endParaRPr lang="sl-SI" sz="3200" dirty="0"/>
          </a:p>
          <a:p>
            <a:pPr marL="0" indent="0">
              <a:lnSpc>
                <a:spcPct val="100000"/>
              </a:lnSpc>
              <a:buNone/>
            </a:pPr>
            <a:r>
              <a:rPr lang="pt-BR" sz="3200" dirty="0" err="1"/>
              <a:t>Skupaj</a:t>
            </a:r>
            <a:r>
              <a:rPr lang="pt-BR" sz="3200" dirty="0"/>
              <a:t>: </a:t>
            </a:r>
            <a:r>
              <a:rPr lang="sl-SI" sz="3200" dirty="0" smtClean="0"/>
              <a:t>   </a:t>
            </a:r>
            <a:r>
              <a:rPr lang="pt-BR" sz="3200" dirty="0" smtClean="0"/>
              <a:t>65</a:t>
            </a:r>
            <a:r>
              <a:rPr lang="sl-SI" sz="3200" dirty="0" smtClean="0"/>
              <a:t>3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336869" y="1825625"/>
            <a:ext cx="4441371" cy="3688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</a:pPr>
            <a:r>
              <a:rPr lang="pt-BR" sz="3200" dirty="0"/>
              <a:t>4/5 r OŠ: </a:t>
            </a:r>
            <a:r>
              <a:rPr lang="pt-BR" sz="3200" dirty="0" smtClean="0"/>
              <a:t>212</a:t>
            </a:r>
            <a:endParaRPr lang="sl-SI" sz="3200" dirty="0" smtClean="0"/>
          </a:p>
          <a:p>
            <a:pPr>
              <a:spcBef>
                <a:spcPts val="1000"/>
              </a:spcBef>
            </a:pPr>
            <a:r>
              <a:rPr lang="pt-BR" sz="3200" dirty="0" smtClean="0"/>
              <a:t>6/7 </a:t>
            </a:r>
            <a:r>
              <a:rPr lang="pt-BR" sz="3200" dirty="0"/>
              <a:t>r OŠ: </a:t>
            </a:r>
            <a:r>
              <a:rPr lang="pt-BR" sz="3200" dirty="0" smtClean="0"/>
              <a:t>225</a:t>
            </a:r>
            <a:endParaRPr lang="sl-SI" sz="3200" dirty="0" smtClean="0"/>
          </a:p>
          <a:p>
            <a:pPr>
              <a:spcBef>
                <a:spcPts val="1000"/>
              </a:spcBef>
            </a:pPr>
            <a:r>
              <a:rPr lang="pt-BR" sz="3200" dirty="0" smtClean="0"/>
              <a:t>8/9 </a:t>
            </a:r>
            <a:r>
              <a:rPr lang="pt-BR" sz="3200" dirty="0"/>
              <a:t>r OŠ</a:t>
            </a:r>
            <a:r>
              <a:rPr lang="pt-BR" sz="3200" dirty="0" smtClean="0"/>
              <a:t>:</a:t>
            </a:r>
            <a:r>
              <a:rPr lang="sl-SI" sz="3200" dirty="0" smtClean="0"/>
              <a:t>  </a:t>
            </a:r>
            <a:r>
              <a:rPr lang="pt-BR" sz="3200" dirty="0" smtClean="0"/>
              <a:t> 90</a:t>
            </a:r>
            <a:endParaRPr lang="sl-SI" sz="3200" dirty="0" smtClean="0"/>
          </a:p>
          <a:p>
            <a:pPr>
              <a:spcBef>
                <a:spcPts val="1000"/>
              </a:spcBef>
            </a:pPr>
            <a:r>
              <a:rPr lang="pt-BR" sz="3200" dirty="0" smtClean="0"/>
              <a:t>1/2 </a:t>
            </a:r>
            <a:r>
              <a:rPr lang="pt-BR" sz="3200" dirty="0"/>
              <a:t>l SŠ: </a:t>
            </a:r>
            <a:r>
              <a:rPr lang="sl-SI" sz="3200" dirty="0" smtClean="0"/>
              <a:t>  </a:t>
            </a:r>
            <a:r>
              <a:rPr lang="pt-BR" sz="3200" dirty="0" smtClean="0"/>
              <a:t>275</a:t>
            </a:r>
            <a:endParaRPr lang="sl-SI" sz="3200" dirty="0" smtClean="0"/>
          </a:p>
          <a:p>
            <a:pPr>
              <a:spcBef>
                <a:spcPts val="1000"/>
              </a:spcBef>
            </a:pPr>
            <a:r>
              <a:rPr lang="pt-BR" sz="3200" dirty="0" smtClean="0"/>
              <a:t>3/4 </a:t>
            </a:r>
            <a:r>
              <a:rPr lang="pt-BR" sz="3200" dirty="0"/>
              <a:t>l SŠ</a:t>
            </a:r>
            <a:r>
              <a:rPr lang="pt-BR" sz="3200" dirty="0" smtClean="0"/>
              <a:t>:</a:t>
            </a:r>
            <a:r>
              <a:rPr lang="sl-SI" sz="3200" dirty="0" smtClean="0"/>
              <a:t>    </a:t>
            </a:r>
            <a:r>
              <a:rPr lang="pt-BR" sz="3200" dirty="0" smtClean="0"/>
              <a:t> </a:t>
            </a:r>
            <a:r>
              <a:rPr lang="pt-BR" sz="3200" dirty="0"/>
              <a:t>98</a:t>
            </a:r>
            <a:endParaRPr lang="sl-SI" sz="3200" dirty="0"/>
          </a:p>
          <a:p>
            <a:pPr>
              <a:spcBef>
                <a:spcPts val="1000"/>
              </a:spcBef>
            </a:pPr>
            <a:r>
              <a:rPr lang="pt-BR" sz="3200" dirty="0" err="1"/>
              <a:t>Skupaj</a:t>
            </a:r>
            <a:r>
              <a:rPr lang="pt-BR" sz="3200" dirty="0"/>
              <a:t>: </a:t>
            </a:r>
            <a:r>
              <a:rPr lang="sl-SI" sz="3200" dirty="0" smtClean="0"/>
              <a:t>   </a:t>
            </a:r>
            <a:r>
              <a:rPr lang="pt-BR" sz="3200" dirty="0" smtClean="0"/>
              <a:t>900</a:t>
            </a:r>
            <a:r>
              <a:rPr lang="pt-BR" sz="3200" dirty="0"/>
              <a:t> 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431754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527" y="627018"/>
            <a:ext cx="9727867" cy="356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480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6757" y="1779373"/>
            <a:ext cx="10429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dirty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TEKMOVANJA:</a:t>
            </a:r>
            <a:br>
              <a:rPr lang="sl-SI" dirty="0"/>
            </a:br>
            <a:r>
              <a:rPr lang="sl-SI" dirty="0"/>
              <a:t/>
            </a:r>
            <a:br>
              <a:rPr lang="sl-SI" dirty="0"/>
            </a:br>
            <a:r>
              <a:rPr lang="sl-SI" dirty="0"/>
              <a:t>Dober motivacijski faktor</a:t>
            </a:r>
            <a:br>
              <a:rPr lang="sl-SI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67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4</a:t>
            </a:r>
            <a:r>
              <a:rPr lang="en-US" dirty="0" smtClean="0"/>
              <a:t>.</a:t>
            </a:r>
            <a:r>
              <a:rPr lang="sl-SI" dirty="0" smtClean="0"/>
              <a:t>/5</a:t>
            </a:r>
            <a:r>
              <a:rPr lang="en-US" dirty="0" smtClean="0"/>
              <a:t>.</a:t>
            </a:r>
            <a:r>
              <a:rPr lang="sl-SI" dirty="0" smtClean="0"/>
              <a:t> razred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2178406"/>
              </p:ext>
            </p:extLst>
          </p:nvPr>
        </p:nvGraphicFramePr>
        <p:xfrm>
          <a:off x="0" y="1690688"/>
          <a:ext cx="12043954" cy="38560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44299">
                  <a:extLst>
                    <a:ext uri="{9D8B030D-6E8A-4147-A177-3AD203B41FA5}">
                      <a16:colId xmlns:a16="http://schemas.microsoft.com/office/drawing/2014/main" val="3183228474"/>
                    </a:ext>
                  </a:extLst>
                </a:gridCol>
                <a:gridCol w="1716188">
                  <a:extLst>
                    <a:ext uri="{9D8B030D-6E8A-4147-A177-3AD203B41FA5}">
                      <a16:colId xmlns:a16="http://schemas.microsoft.com/office/drawing/2014/main" val="1823336868"/>
                    </a:ext>
                  </a:extLst>
                </a:gridCol>
                <a:gridCol w="1176814">
                  <a:extLst>
                    <a:ext uri="{9D8B030D-6E8A-4147-A177-3AD203B41FA5}">
                      <a16:colId xmlns:a16="http://schemas.microsoft.com/office/drawing/2014/main" val="2793193921"/>
                    </a:ext>
                  </a:extLst>
                </a:gridCol>
                <a:gridCol w="1175885">
                  <a:extLst>
                    <a:ext uri="{9D8B030D-6E8A-4147-A177-3AD203B41FA5}">
                      <a16:colId xmlns:a16="http://schemas.microsoft.com/office/drawing/2014/main" val="1970613753"/>
                    </a:ext>
                  </a:extLst>
                </a:gridCol>
                <a:gridCol w="1177743">
                  <a:extLst>
                    <a:ext uri="{9D8B030D-6E8A-4147-A177-3AD203B41FA5}">
                      <a16:colId xmlns:a16="http://schemas.microsoft.com/office/drawing/2014/main" val="2213385467"/>
                    </a:ext>
                  </a:extLst>
                </a:gridCol>
                <a:gridCol w="1176814">
                  <a:extLst>
                    <a:ext uri="{9D8B030D-6E8A-4147-A177-3AD203B41FA5}">
                      <a16:colId xmlns:a16="http://schemas.microsoft.com/office/drawing/2014/main" val="1037792035"/>
                    </a:ext>
                  </a:extLst>
                </a:gridCol>
                <a:gridCol w="1176814">
                  <a:extLst>
                    <a:ext uri="{9D8B030D-6E8A-4147-A177-3AD203B41FA5}">
                      <a16:colId xmlns:a16="http://schemas.microsoft.com/office/drawing/2014/main" val="3397634233"/>
                    </a:ext>
                  </a:extLst>
                </a:gridCol>
                <a:gridCol w="1299397">
                  <a:extLst>
                    <a:ext uri="{9D8B030D-6E8A-4147-A177-3AD203B41FA5}">
                      <a16:colId xmlns:a16="http://schemas.microsoft.com/office/drawing/2014/main" val="1354439442"/>
                    </a:ext>
                  </a:extLst>
                </a:gridCol>
              </a:tblGrid>
              <a:tr h="964004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4. in 5. razred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Pišek in prijatelji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Medeni vrt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Zmajček skriva zaklad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Ozimnica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Moderni vrt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Pišek pospravlja smeti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54539666"/>
                  </a:ext>
                </a:extLst>
              </a:tr>
              <a:tr h="321335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90867658"/>
                  </a:ext>
                </a:extLst>
              </a:tr>
              <a:tr h="321335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84439196"/>
                  </a:ext>
                </a:extLst>
              </a:tr>
              <a:tr h="32133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Tekmovalcev: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179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67703376"/>
                  </a:ext>
                </a:extLst>
              </a:tr>
              <a:tr h="32133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Povprečje: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417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13445837"/>
                  </a:ext>
                </a:extLst>
              </a:tr>
              <a:tr h="32133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vse točke (600)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92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54042610"/>
                  </a:ext>
                </a:extLst>
              </a:tr>
              <a:tr h="321335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31315638"/>
                  </a:ext>
                </a:extLst>
              </a:tr>
              <a:tr h="32133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Povprečje po nalogah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max 100</a:t>
                      </a:r>
                      <a:endParaRPr lang="en-US" sz="1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80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85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80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73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72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84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24047053"/>
                  </a:ext>
                </a:extLst>
              </a:tr>
              <a:tr h="32133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Reševanih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poskus reš.</a:t>
                      </a:r>
                      <a:endParaRPr lang="en-US" sz="1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170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164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162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157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153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138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46494382"/>
                  </a:ext>
                </a:extLst>
              </a:tr>
              <a:tr h="32133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Rešenih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prav rešenih</a:t>
                      </a:r>
                      <a:endParaRPr lang="en-US" sz="1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136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140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130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115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110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116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473799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2634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Največ pravilnih rešitev – Medeni vrt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6500" y="1889318"/>
            <a:ext cx="7944578" cy="471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4748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Najmanj pravilnih rešitev – Moderni vrt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5518" y="1464997"/>
            <a:ext cx="8926762" cy="5199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9546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6</a:t>
            </a:r>
            <a:r>
              <a:rPr lang="en-US" dirty="0" smtClean="0"/>
              <a:t>.</a:t>
            </a:r>
            <a:r>
              <a:rPr lang="sl-SI" dirty="0" smtClean="0"/>
              <a:t>/7</a:t>
            </a:r>
            <a:r>
              <a:rPr lang="en-US" dirty="0" smtClean="0"/>
              <a:t>.</a:t>
            </a:r>
            <a:r>
              <a:rPr lang="sl-SI" dirty="0" smtClean="0"/>
              <a:t> razred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162400"/>
              </p:ext>
            </p:extLst>
          </p:nvPr>
        </p:nvGraphicFramePr>
        <p:xfrm>
          <a:off x="365761" y="1690689"/>
          <a:ext cx="11665130" cy="50628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56419">
                  <a:extLst>
                    <a:ext uri="{9D8B030D-6E8A-4147-A177-3AD203B41FA5}">
                      <a16:colId xmlns:a16="http://schemas.microsoft.com/office/drawing/2014/main" val="2837742478"/>
                    </a:ext>
                  </a:extLst>
                </a:gridCol>
                <a:gridCol w="1624907">
                  <a:extLst>
                    <a:ext uri="{9D8B030D-6E8A-4147-A177-3AD203B41FA5}">
                      <a16:colId xmlns:a16="http://schemas.microsoft.com/office/drawing/2014/main" val="1952930925"/>
                    </a:ext>
                  </a:extLst>
                </a:gridCol>
                <a:gridCol w="1094675">
                  <a:extLst>
                    <a:ext uri="{9D8B030D-6E8A-4147-A177-3AD203B41FA5}">
                      <a16:colId xmlns:a16="http://schemas.microsoft.com/office/drawing/2014/main" val="2477134484"/>
                    </a:ext>
                  </a:extLst>
                </a:gridCol>
                <a:gridCol w="1322732">
                  <a:extLst>
                    <a:ext uri="{9D8B030D-6E8A-4147-A177-3AD203B41FA5}">
                      <a16:colId xmlns:a16="http://schemas.microsoft.com/office/drawing/2014/main" val="4054322237"/>
                    </a:ext>
                  </a:extLst>
                </a:gridCol>
                <a:gridCol w="1368343">
                  <a:extLst>
                    <a:ext uri="{9D8B030D-6E8A-4147-A177-3AD203B41FA5}">
                      <a16:colId xmlns:a16="http://schemas.microsoft.com/office/drawing/2014/main" val="2994680966"/>
                    </a:ext>
                  </a:extLst>
                </a:gridCol>
                <a:gridCol w="1094675">
                  <a:extLst>
                    <a:ext uri="{9D8B030D-6E8A-4147-A177-3AD203B41FA5}">
                      <a16:colId xmlns:a16="http://schemas.microsoft.com/office/drawing/2014/main" val="4269178822"/>
                    </a:ext>
                  </a:extLst>
                </a:gridCol>
                <a:gridCol w="1208704">
                  <a:extLst>
                    <a:ext uri="{9D8B030D-6E8A-4147-A177-3AD203B41FA5}">
                      <a16:colId xmlns:a16="http://schemas.microsoft.com/office/drawing/2014/main" val="4017436120"/>
                    </a:ext>
                  </a:extLst>
                </a:gridCol>
                <a:gridCol w="1094675">
                  <a:extLst>
                    <a:ext uri="{9D8B030D-6E8A-4147-A177-3AD203B41FA5}">
                      <a16:colId xmlns:a16="http://schemas.microsoft.com/office/drawing/2014/main" val="796168978"/>
                    </a:ext>
                  </a:extLst>
                </a:gridCol>
              </a:tblGrid>
              <a:tr h="1380766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6. in 7. razred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Pišek in prijatelji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Barvni štirikotniki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Robot pospravlja frnikole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Zmajček skriva zaklad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Indijanski vzorci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Barvni baloni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38211232"/>
                  </a:ext>
                </a:extLst>
              </a:tr>
              <a:tr h="460255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88160165"/>
                  </a:ext>
                </a:extLst>
              </a:tr>
              <a:tr h="46025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Tekmovalcev: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167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42689690"/>
                  </a:ext>
                </a:extLst>
              </a:tr>
              <a:tr h="46025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Povprečje: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233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46355228"/>
                  </a:ext>
                </a:extLst>
              </a:tr>
              <a:tr h="46025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vse točke (600)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28685930"/>
                  </a:ext>
                </a:extLst>
              </a:tr>
              <a:tr h="460255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61118848"/>
                  </a:ext>
                </a:extLst>
              </a:tr>
              <a:tr h="46025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Povprečje po nalogah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max 100</a:t>
                      </a:r>
                      <a:endParaRPr lang="en-US" sz="2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76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50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67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22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41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45752797"/>
                  </a:ext>
                </a:extLst>
              </a:tr>
              <a:tr h="46025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Reševanih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poskus reš.</a:t>
                      </a:r>
                      <a:endParaRPr lang="en-US" sz="2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146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141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132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123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91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76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22435691"/>
                  </a:ext>
                </a:extLst>
              </a:tr>
              <a:tr h="46025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Rešenih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prav rešenih</a:t>
                      </a:r>
                      <a:endParaRPr lang="en-US" sz="2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111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71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88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27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37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450849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55976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Največ pravilnih rešitev – Pišek in prijatelji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67714" y="1537301"/>
            <a:ext cx="6846275" cy="503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8185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Najmanj pravilnih rešitev – Barvni baloni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8761" y="1624786"/>
            <a:ext cx="7880028" cy="503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3561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4622" y="336351"/>
            <a:ext cx="10058400" cy="1609344"/>
          </a:xfrm>
        </p:spPr>
        <p:txBody>
          <a:bodyPr/>
          <a:lstStyle/>
          <a:p>
            <a:r>
              <a:rPr lang="sl-SI" dirty="0" smtClean="0"/>
              <a:t>8</a:t>
            </a:r>
            <a:r>
              <a:rPr lang="en-US" dirty="0" smtClean="0"/>
              <a:t>.</a:t>
            </a:r>
            <a:r>
              <a:rPr lang="sl-SI" dirty="0" smtClean="0"/>
              <a:t>/9</a:t>
            </a:r>
            <a:r>
              <a:rPr lang="en-US" dirty="0" smtClean="0"/>
              <a:t>. </a:t>
            </a:r>
            <a:r>
              <a:rPr lang="sl-SI" dirty="0"/>
              <a:t>razred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4989324"/>
              </p:ext>
            </p:extLst>
          </p:nvPr>
        </p:nvGraphicFramePr>
        <p:xfrm>
          <a:off x="130627" y="1489166"/>
          <a:ext cx="11926390" cy="53688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96570">
                  <a:extLst>
                    <a:ext uri="{9D8B030D-6E8A-4147-A177-3AD203B41FA5}">
                      <a16:colId xmlns:a16="http://schemas.microsoft.com/office/drawing/2014/main" val="390912196"/>
                    </a:ext>
                  </a:extLst>
                </a:gridCol>
                <a:gridCol w="1551552">
                  <a:extLst>
                    <a:ext uri="{9D8B030D-6E8A-4147-A177-3AD203B41FA5}">
                      <a16:colId xmlns:a16="http://schemas.microsoft.com/office/drawing/2014/main" val="3699898575"/>
                    </a:ext>
                  </a:extLst>
                </a:gridCol>
                <a:gridCol w="1196378">
                  <a:extLst>
                    <a:ext uri="{9D8B030D-6E8A-4147-A177-3AD203B41FA5}">
                      <a16:colId xmlns:a16="http://schemas.microsoft.com/office/drawing/2014/main" val="1744475849"/>
                    </a:ext>
                  </a:extLst>
                </a:gridCol>
                <a:gridCol w="1196378">
                  <a:extLst>
                    <a:ext uri="{9D8B030D-6E8A-4147-A177-3AD203B41FA5}">
                      <a16:colId xmlns:a16="http://schemas.microsoft.com/office/drawing/2014/main" val="1600858486"/>
                    </a:ext>
                  </a:extLst>
                </a:gridCol>
                <a:gridCol w="1271604">
                  <a:extLst>
                    <a:ext uri="{9D8B030D-6E8A-4147-A177-3AD203B41FA5}">
                      <a16:colId xmlns:a16="http://schemas.microsoft.com/office/drawing/2014/main" val="3963020132"/>
                    </a:ext>
                  </a:extLst>
                </a:gridCol>
                <a:gridCol w="1121152">
                  <a:extLst>
                    <a:ext uri="{9D8B030D-6E8A-4147-A177-3AD203B41FA5}">
                      <a16:colId xmlns:a16="http://schemas.microsoft.com/office/drawing/2014/main" val="3590265226"/>
                    </a:ext>
                  </a:extLst>
                </a:gridCol>
                <a:gridCol w="1196378">
                  <a:extLst>
                    <a:ext uri="{9D8B030D-6E8A-4147-A177-3AD203B41FA5}">
                      <a16:colId xmlns:a16="http://schemas.microsoft.com/office/drawing/2014/main" val="2086529563"/>
                    </a:ext>
                  </a:extLst>
                </a:gridCol>
                <a:gridCol w="1196378">
                  <a:extLst>
                    <a:ext uri="{9D8B030D-6E8A-4147-A177-3AD203B41FA5}">
                      <a16:colId xmlns:a16="http://schemas.microsoft.com/office/drawing/2014/main" val="935449492"/>
                    </a:ext>
                  </a:extLst>
                </a:gridCol>
              </a:tblGrid>
              <a:tr h="1342209"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8. in 9. razred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Zmajev grad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Barvni štirikotniki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Zmajček barva polja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Preštej 42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Popravi tepee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Barvni baloni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50370097"/>
                  </a:ext>
                </a:extLst>
              </a:tr>
              <a:tr h="447403"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74395369"/>
                  </a:ext>
                </a:extLst>
              </a:tr>
              <a:tr h="447403"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79649771"/>
                  </a:ext>
                </a:extLst>
              </a:tr>
              <a:tr h="44740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Tekmovalcev: 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48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31330838"/>
                  </a:ext>
                </a:extLst>
              </a:tr>
              <a:tr h="44740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Povprečje: 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252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32358856"/>
                  </a:ext>
                </a:extLst>
              </a:tr>
              <a:tr h="44740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vse točke (600)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67162840"/>
                  </a:ext>
                </a:extLst>
              </a:tr>
              <a:tr h="447403"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9973995"/>
                  </a:ext>
                </a:extLst>
              </a:tr>
              <a:tr h="44740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Povprečje po nalogah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max 100</a:t>
                      </a:r>
                      <a:endParaRPr lang="en-US" sz="18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76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63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56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39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58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3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41072467"/>
                  </a:ext>
                </a:extLst>
              </a:tr>
              <a:tr h="44740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Reševanih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poskus reš.</a:t>
                      </a:r>
                      <a:endParaRPr lang="en-US" sz="18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45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46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43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36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33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31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95375313"/>
                  </a:ext>
                </a:extLst>
              </a:tr>
              <a:tr h="44740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Rešenih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prav rešenih</a:t>
                      </a:r>
                      <a:endParaRPr lang="en-US" sz="18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34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29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24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14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19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828368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06841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Največ pravilnih rešitev – Zmajev grad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4048" y="1275749"/>
            <a:ext cx="7093952" cy="532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771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Najmanj pravilnih rešitev – Barvni baloni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6622" y="1951263"/>
            <a:ext cx="8895262" cy="407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6292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1. /2. SŠ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5259566"/>
              </p:ext>
            </p:extLst>
          </p:nvPr>
        </p:nvGraphicFramePr>
        <p:xfrm>
          <a:off x="82379" y="1902939"/>
          <a:ext cx="11738920" cy="48942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21570">
                  <a:extLst>
                    <a:ext uri="{9D8B030D-6E8A-4147-A177-3AD203B41FA5}">
                      <a16:colId xmlns:a16="http://schemas.microsoft.com/office/drawing/2014/main" val="2661773185"/>
                    </a:ext>
                  </a:extLst>
                </a:gridCol>
                <a:gridCol w="1032502">
                  <a:extLst>
                    <a:ext uri="{9D8B030D-6E8A-4147-A177-3AD203B41FA5}">
                      <a16:colId xmlns:a16="http://schemas.microsoft.com/office/drawing/2014/main" val="4188656150"/>
                    </a:ext>
                  </a:extLst>
                </a:gridCol>
                <a:gridCol w="1466833">
                  <a:extLst>
                    <a:ext uri="{9D8B030D-6E8A-4147-A177-3AD203B41FA5}">
                      <a16:colId xmlns:a16="http://schemas.microsoft.com/office/drawing/2014/main" val="730064994"/>
                    </a:ext>
                  </a:extLst>
                </a:gridCol>
                <a:gridCol w="1721935">
                  <a:extLst>
                    <a:ext uri="{9D8B030D-6E8A-4147-A177-3AD203B41FA5}">
                      <a16:colId xmlns:a16="http://schemas.microsoft.com/office/drawing/2014/main" val="3824056410"/>
                    </a:ext>
                  </a:extLst>
                </a:gridCol>
                <a:gridCol w="1964282">
                  <a:extLst>
                    <a:ext uri="{9D8B030D-6E8A-4147-A177-3AD203B41FA5}">
                      <a16:colId xmlns:a16="http://schemas.microsoft.com/office/drawing/2014/main" val="4198396548"/>
                    </a:ext>
                  </a:extLst>
                </a:gridCol>
                <a:gridCol w="1368417">
                  <a:extLst>
                    <a:ext uri="{9D8B030D-6E8A-4147-A177-3AD203B41FA5}">
                      <a16:colId xmlns:a16="http://schemas.microsoft.com/office/drawing/2014/main" val="186704554"/>
                    </a:ext>
                  </a:extLst>
                </a:gridCol>
                <a:gridCol w="1263381">
                  <a:extLst>
                    <a:ext uri="{9D8B030D-6E8A-4147-A177-3AD203B41FA5}">
                      <a16:colId xmlns:a16="http://schemas.microsoft.com/office/drawing/2014/main" val="3765272082"/>
                    </a:ext>
                  </a:extLst>
                </a:gridCol>
              </a:tblGrid>
              <a:tr h="825727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1. in 2. letnik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Kontrolna številka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Kaloričnost besed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Pospravljanje pribora 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Lucasova števila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Robotski sesalec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5721718"/>
                  </a:ext>
                </a:extLst>
              </a:tr>
              <a:tr h="412864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67087833"/>
                  </a:ext>
                </a:extLst>
              </a:tr>
              <a:tr h="412864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52631877"/>
                  </a:ext>
                </a:extLst>
              </a:tr>
              <a:tr h="41286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Tekmovalcev: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203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5450165"/>
                  </a:ext>
                </a:extLst>
              </a:tr>
              <a:tr h="41286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Povprečje: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59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13254342"/>
                  </a:ext>
                </a:extLst>
              </a:tr>
              <a:tr h="41286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vse točke (500)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60285371"/>
                  </a:ext>
                </a:extLst>
              </a:tr>
              <a:tr h="412864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71514940"/>
                  </a:ext>
                </a:extLst>
              </a:tr>
              <a:tr h="41286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Povprečje po nalogah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max 100</a:t>
                      </a:r>
                      <a:endParaRPr lang="en-US" sz="1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23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20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83889843"/>
                  </a:ext>
                </a:extLst>
              </a:tr>
              <a:tr h="45092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Reševanih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poskus reš.</a:t>
                      </a:r>
                      <a:endParaRPr lang="en-US" sz="1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201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171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172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152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152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32655012"/>
                  </a:ext>
                </a:extLst>
              </a:tr>
              <a:tr h="68122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Rešenih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prav rešenih</a:t>
                      </a:r>
                      <a:endParaRPr lang="en-US" sz="1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28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40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31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337767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8115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101" y="1173893"/>
            <a:ext cx="10704492" cy="442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76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800" dirty="0" smtClean="0"/>
              <a:t>Največ pravilnih rešitev – </a:t>
            </a:r>
            <a:r>
              <a:rPr lang="en-US" sz="4800" dirty="0" err="1" smtClean="0"/>
              <a:t>Pospravljanje</a:t>
            </a:r>
            <a:r>
              <a:rPr lang="en-US" sz="4800" dirty="0" smtClean="0"/>
              <a:t> </a:t>
            </a:r>
            <a:r>
              <a:rPr lang="en-US" sz="4800" dirty="0" err="1" smtClean="0"/>
              <a:t>pribora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438" y="1969135"/>
            <a:ext cx="8023526" cy="460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9569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Najmanj pravilnih rešitev – Lucasova števila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985" y="2168466"/>
            <a:ext cx="9902677" cy="399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1091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3</a:t>
            </a:r>
            <a:r>
              <a:rPr lang="en-US" dirty="0" smtClean="0"/>
              <a:t>.</a:t>
            </a:r>
            <a:r>
              <a:rPr lang="sl-SI" dirty="0" smtClean="0"/>
              <a:t>/4</a:t>
            </a:r>
            <a:r>
              <a:rPr lang="en-US" dirty="0" smtClean="0"/>
              <a:t>.</a:t>
            </a:r>
            <a:r>
              <a:rPr lang="sl-SI" dirty="0" smtClean="0"/>
              <a:t> SŠ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9318351"/>
              </p:ext>
            </p:extLst>
          </p:nvPr>
        </p:nvGraphicFramePr>
        <p:xfrm>
          <a:off x="-1" y="1567546"/>
          <a:ext cx="12192001" cy="51728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30857">
                  <a:extLst>
                    <a:ext uri="{9D8B030D-6E8A-4147-A177-3AD203B41FA5}">
                      <a16:colId xmlns:a16="http://schemas.microsoft.com/office/drawing/2014/main" val="92176694"/>
                    </a:ext>
                  </a:extLst>
                </a:gridCol>
                <a:gridCol w="1755818">
                  <a:extLst>
                    <a:ext uri="{9D8B030D-6E8A-4147-A177-3AD203B41FA5}">
                      <a16:colId xmlns:a16="http://schemas.microsoft.com/office/drawing/2014/main" val="847229141"/>
                    </a:ext>
                  </a:extLst>
                </a:gridCol>
                <a:gridCol w="1635942">
                  <a:extLst>
                    <a:ext uri="{9D8B030D-6E8A-4147-A177-3AD203B41FA5}">
                      <a16:colId xmlns:a16="http://schemas.microsoft.com/office/drawing/2014/main" val="2614901470"/>
                    </a:ext>
                  </a:extLst>
                </a:gridCol>
                <a:gridCol w="1946207">
                  <a:extLst>
                    <a:ext uri="{9D8B030D-6E8A-4147-A177-3AD203B41FA5}">
                      <a16:colId xmlns:a16="http://schemas.microsoft.com/office/drawing/2014/main" val="1332780746"/>
                    </a:ext>
                  </a:extLst>
                </a:gridCol>
                <a:gridCol w="1353882">
                  <a:extLst>
                    <a:ext uri="{9D8B030D-6E8A-4147-A177-3AD203B41FA5}">
                      <a16:colId xmlns:a16="http://schemas.microsoft.com/office/drawing/2014/main" val="725995536"/>
                    </a:ext>
                  </a:extLst>
                </a:gridCol>
                <a:gridCol w="1353882">
                  <a:extLst>
                    <a:ext uri="{9D8B030D-6E8A-4147-A177-3AD203B41FA5}">
                      <a16:colId xmlns:a16="http://schemas.microsoft.com/office/drawing/2014/main" val="1420274202"/>
                    </a:ext>
                  </a:extLst>
                </a:gridCol>
                <a:gridCol w="1015413">
                  <a:extLst>
                    <a:ext uri="{9D8B030D-6E8A-4147-A177-3AD203B41FA5}">
                      <a16:colId xmlns:a16="http://schemas.microsoft.com/office/drawing/2014/main" val="1777729661"/>
                    </a:ext>
                  </a:extLst>
                </a:gridCol>
              </a:tblGrid>
              <a:tr h="1415367"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3. in 4. letnik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Orientacija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Pospravljanje pribora 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Zmnoži podatke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Črta dobi mozolje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Naša četica koraka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81388270"/>
                  </a:ext>
                </a:extLst>
              </a:tr>
              <a:tr h="471789"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79370116"/>
                  </a:ext>
                </a:extLst>
              </a:tr>
              <a:tr h="471789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Tekmovalcev: 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66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85071884"/>
                  </a:ext>
                </a:extLst>
              </a:tr>
              <a:tr h="471789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Povprečje: 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59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15804725"/>
                  </a:ext>
                </a:extLst>
              </a:tr>
              <a:tr h="471789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vse točke (600)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82595176"/>
                  </a:ext>
                </a:extLst>
              </a:tr>
              <a:tr h="471789"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47065639"/>
                  </a:ext>
                </a:extLst>
              </a:tr>
              <a:tr h="471789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Povprečje po nalogah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max 100</a:t>
                      </a:r>
                      <a:endParaRPr lang="en-US" sz="18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17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21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26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92794373"/>
                  </a:ext>
                </a:extLst>
              </a:tr>
              <a:tr h="471789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Reševanih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poskus reš.</a:t>
                      </a:r>
                      <a:endParaRPr lang="en-US" sz="18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66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62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58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53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46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28243621"/>
                  </a:ext>
                </a:extLst>
              </a:tr>
              <a:tr h="45499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Rešenih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prav rešenih</a:t>
                      </a:r>
                      <a:endParaRPr lang="en-US" sz="18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11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13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15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45683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53437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Največ pravilnih rešitev – Zmnoži podatke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551" y="2229279"/>
            <a:ext cx="11432993" cy="400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7132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400" dirty="0" smtClean="0"/>
              <a:t>Najmanj pravilnih rešitev – Črta dobi mozolje in Naša četica koraka</a:t>
            </a:r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15" y="1888396"/>
            <a:ext cx="6086475" cy="3667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5090" y="3361509"/>
            <a:ext cx="6926910" cy="332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0483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868" y="764771"/>
            <a:ext cx="3827416" cy="26584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4576" y="3702723"/>
            <a:ext cx="9733457" cy="30691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8188" y="484632"/>
            <a:ext cx="5200059" cy="1609344"/>
          </a:xfrm>
        </p:spPr>
        <p:txBody>
          <a:bodyPr/>
          <a:lstStyle/>
          <a:p>
            <a:r>
              <a:rPr lang="sl-SI" dirty="0" smtClean="0"/>
              <a:t>NALOGE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94536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Anketa na </a:t>
            </a:r>
            <a:r>
              <a:rPr lang="sl-SI" dirty="0" err="1" smtClean="0"/>
              <a:t>1ka.si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Učenci/dijaki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3604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Anketa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5624" y="1825625"/>
            <a:ext cx="1014075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7363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Odnos do </a:t>
            </a:r>
            <a:r>
              <a:rPr lang="sl-SI" dirty="0" err="1" smtClean="0"/>
              <a:t>rač</a:t>
            </a:r>
            <a:r>
              <a:rPr lang="sl-SI" dirty="0" smtClean="0"/>
              <a:t>. vsebin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6747" y="2369127"/>
            <a:ext cx="10978505" cy="281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9674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501" y="374072"/>
            <a:ext cx="11249293" cy="552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682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Zgodovina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1976? </a:t>
            </a:r>
            <a:r>
              <a:rPr lang="en-US" dirty="0" err="1" smtClean="0"/>
              <a:t>Prvo</a:t>
            </a:r>
            <a:r>
              <a:rPr lang="en-US" dirty="0" smtClean="0"/>
              <a:t> </a:t>
            </a:r>
            <a:r>
              <a:rPr lang="en-US" dirty="0" err="1" smtClean="0"/>
              <a:t>tekmovanje</a:t>
            </a:r>
            <a:endParaRPr lang="en-US" dirty="0" smtClean="0"/>
          </a:p>
          <a:p>
            <a:pPr lvl="1"/>
            <a:r>
              <a:rPr lang="sl-SI" dirty="0">
                <a:hlinkClick r:id="rId2"/>
              </a:rPr>
              <a:t>http://</a:t>
            </a:r>
            <a:r>
              <a:rPr lang="sl-SI" dirty="0" smtClean="0">
                <a:hlinkClick r:id="rId2"/>
              </a:rPr>
              <a:t>rtk.ijs.si/prejsnja.html</a:t>
            </a:r>
            <a:r>
              <a:rPr lang="en-US" dirty="0" smtClean="0"/>
              <a:t>: </a:t>
            </a:r>
            <a:r>
              <a:rPr lang="sl-SI" dirty="0" smtClean="0"/>
              <a:t>12</a:t>
            </a:r>
            <a:r>
              <a:rPr lang="sl-SI" dirty="0"/>
              <a:t>. </a:t>
            </a:r>
            <a:r>
              <a:rPr lang="sl-SI" dirty="0" err="1" smtClean="0"/>
              <a:t>republi</a:t>
            </a:r>
            <a:r>
              <a:rPr lang="en-US" dirty="0"/>
              <a:t>š</a:t>
            </a:r>
            <a:r>
              <a:rPr lang="sl-SI" dirty="0" smtClean="0"/>
              <a:t>ko </a:t>
            </a:r>
            <a:r>
              <a:rPr lang="sl-SI" dirty="0"/>
              <a:t>tekmovanje v znanju </a:t>
            </a:r>
            <a:r>
              <a:rPr lang="sl-SI" dirty="0" smtClean="0"/>
              <a:t>ra</a:t>
            </a:r>
            <a:r>
              <a:rPr lang="en-US" dirty="0"/>
              <a:t>č</a:t>
            </a:r>
            <a:r>
              <a:rPr lang="sl-SI" dirty="0" err="1" smtClean="0"/>
              <a:t>unalni</a:t>
            </a:r>
            <a:r>
              <a:rPr lang="en-US" dirty="0"/>
              <a:t>š</a:t>
            </a:r>
            <a:r>
              <a:rPr lang="sl-SI" dirty="0" err="1" smtClean="0"/>
              <a:t>tva</a:t>
            </a:r>
            <a:r>
              <a:rPr lang="sl-SI" dirty="0" smtClean="0"/>
              <a:t> </a:t>
            </a:r>
            <a:r>
              <a:rPr lang="sl-SI" dirty="0"/>
              <a:t>(1988) </a:t>
            </a:r>
            <a:endParaRPr lang="en-US" dirty="0" smtClean="0"/>
          </a:p>
          <a:p>
            <a:pPr lvl="1"/>
            <a:r>
              <a:rPr lang="sl-SI" dirty="0"/>
              <a:t>1. tekmovanje IJS v znanju računalništva (</a:t>
            </a:r>
            <a:r>
              <a:rPr lang="sl-SI" b="1" dirty="0"/>
              <a:t>2006</a:t>
            </a:r>
            <a:r>
              <a:rPr lang="sl-SI" dirty="0" smtClean="0"/>
              <a:t>)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1997: UPM </a:t>
            </a:r>
          </a:p>
          <a:p>
            <a:endParaRPr lang="en-US" dirty="0" smtClean="0"/>
          </a:p>
          <a:p>
            <a:r>
              <a:rPr lang="en-US" dirty="0" smtClean="0"/>
              <a:t>2010: </a:t>
            </a:r>
            <a:r>
              <a:rPr lang="en-US" dirty="0" err="1" smtClean="0"/>
              <a:t>Bober</a:t>
            </a:r>
            <a:r>
              <a:rPr lang="en-US" dirty="0" smtClean="0"/>
              <a:t> </a:t>
            </a:r>
            <a:r>
              <a:rPr lang="en-US" dirty="0" err="1" smtClean="0"/>
              <a:t>poskusno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605987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Anketa </a:t>
            </a:r>
            <a:r>
              <a:rPr lang="sl-SI" smtClean="0"/>
              <a:t>- mentorji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9449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8847"/>
            <a:ext cx="121920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Na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tekmovanju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je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sodelovalo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10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osnovnih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in 7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srednjih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šol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Anketo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je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izpolnilo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15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mentorjev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endParaRPr lang="sl-SI" sz="20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Težavnost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nalog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</a:p>
          <a:p>
            <a:r>
              <a:rPr 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Podobno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kot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tekmovalci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, so se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tudi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mentorji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opredelili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, da so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naloge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za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OŠ (pre)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lahke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za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srednjo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šolo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pa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pretežke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Predlog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prva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naloga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naj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bo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bolj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motivacijske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narave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za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ogrevanje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, da jo res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lahko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rešijo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vsi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endParaRPr lang="sl-SI" sz="20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Sistem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</a:p>
          <a:p>
            <a:r>
              <a:rPr 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Večino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težav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jih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omenjajo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mentorji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smo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že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uspešno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rešili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težave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pri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prijavi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vidnost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nalog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šele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po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kliku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začetek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tekmovanja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vidnost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nalog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samo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za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ustrezno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kategorijo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Želje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so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po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drugačnem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načinu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prijave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(AAI, UI z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imenom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in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priimkom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).</a:t>
            </a:r>
          </a:p>
          <a:p>
            <a:endParaRPr lang="sl-SI" sz="20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Obveščanje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šol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  <a:endParaRPr lang="sl-SI" sz="2000" b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Obveščanje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je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bilo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pohvaljeno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(e-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pošta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, seminar,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posnetek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seminarja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).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Dobili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so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vse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ustrezne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informacije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pogrešali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niso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ničesar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endParaRPr lang="sl-SI" sz="20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Termini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tekmovanj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  <a:endParaRPr lang="sl-SI" sz="2000" b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V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splošnem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se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bodo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terminu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tekmovanja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prilagodili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Težave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so s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poklicnimi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šolami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ker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ima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polovica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dijakov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prakso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Potrebno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je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še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uskladiti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praznike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in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druga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tekmovanja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, da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bo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tekmovanje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res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lahko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potekalo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5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dni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Prezgoden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termin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primeren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za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učence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4.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razreda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in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dijake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1.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letnika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prepozen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(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majski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) pa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za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maturante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en-US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9651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Tekmovanje Pišek</a:t>
            </a:r>
            <a:br>
              <a:rPr lang="sl-SI" dirty="0" smtClean="0"/>
            </a:br>
            <a:r>
              <a:rPr lang="sl-SI" dirty="0" smtClean="0"/>
              <a:t>načrti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2258260"/>
          </a:xfrm>
        </p:spPr>
        <p:txBody>
          <a:bodyPr>
            <a:normAutofit/>
          </a:bodyPr>
          <a:lstStyle/>
          <a:p>
            <a:endParaRPr lang="sl-SI" dirty="0" smtClean="0"/>
          </a:p>
          <a:p>
            <a:r>
              <a:rPr lang="sl-SI" dirty="0" smtClean="0"/>
              <a:t>Drugo poskusno:</a:t>
            </a:r>
          </a:p>
          <a:p>
            <a:r>
              <a:rPr lang="en-US" sz="4300" b="1" dirty="0" smtClean="0">
                <a:solidFill>
                  <a:srgbClr val="FF0000"/>
                </a:solidFill>
              </a:rPr>
              <a:t>20</a:t>
            </a:r>
            <a:r>
              <a:rPr lang="en-US" sz="4300" b="1" dirty="0">
                <a:solidFill>
                  <a:srgbClr val="FF0000"/>
                </a:solidFill>
              </a:rPr>
              <a:t>. - 24. </a:t>
            </a:r>
            <a:r>
              <a:rPr lang="en-US" sz="4300" b="1" dirty="0" err="1" smtClean="0">
                <a:solidFill>
                  <a:srgbClr val="FF0000"/>
                </a:solidFill>
              </a:rPr>
              <a:t>aprila</a:t>
            </a:r>
            <a:endParaRPr lang="en-US" sz="43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3747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Čas trajanja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Trajanje</a:t>
            </a:r>
          </a:p>
          <a:p>
            <a:pPr lvl="1"/>
            <a:r>
              <a:rPr lang="sl-SI" dirty="0"/>
              <a:t>Skrajšati na 35 minut (da je izvedljivo v eni šolski uri)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5395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</a:t>
            </a:r>
            <a:r>
              <a:rPr lang="sl-SI" dirty="0" smtClean="0"/>
              <a:t>ategorije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</a:t>
            </a:r>
            <a:r>
              <a:rPr lang="en-US" dirty="0"/>
              <a:t>. - 6. r OŠ </a:t>
            </a:r>
            <a:r>
              <a:rPr lang="sl-SI" dirty="0" smtClean="0"/>
              <a:t>začetniki</a:t>
            </a:r>
          </a:p>
          <a:p>
            <a:r>
              <a:rPr lang="en-US" dirty="0" smtClean="0"/>
              <a:t>4</a:t>
            </a:r>
            <a:r>
              <a:rPr lang="en-US" dirty="0"/>
              <a:t>. - 6. r OŠ </a:t>
            </a:r>
            <a:r>
              <a:rPr lang="sl-SI" dirty="0" smtClean="0"/>
              <a:t>napredni</a:t>
            </a:r>
          </a:p>
          <a:p>
            <a:r>
              <a:rPr lang="sl-SI" dirty="0" smtClean="0"/>
              <a:t>7</a:t>
            </a:r>
            <a:r>
              <a:rPr lang="en-US" dirty="0" smtClean="0"/>
              <a:t>. </a:t>
            </a:r>
            <a:r>
              <a:rPr lang="en-US" dirty="0"/>
              <a:t>- </a:t>
            </a:r>
            <a:r>
              <a:rPr lang="sl-SI" dirty="0" smtClean="0"/>
              <a:t>9</a:t>
            </a:r>
            <a:r>
              <a:rPr lang="en-US" dirty="0" smtClean="0"/>
              <a:t>. </a:t>
            </a:r>
            <a:r>
              <a:rPr lang="en-US" dirty="0"/>
              <a:t>r OŠ </a:t>
            </a:r>
            <a:r>
              <a:rPr lang="sl-SI" dirty="0"/>
              <a:t>začetniki</a:t>
            </a:r>
          </a:p>
          <a:p>
            <a:r>
              <a:rPr lang="sl-SI" dirty="0" smtClean="0"/>
              <a:t>7</a:t>
            </a:r>
            <a:r>
              <a:rPr lang="en-US" dirty="0" smtClean="0"/>
              <a:t>. </a:t>
            </a:r>
            <a:r>
              <a:rPr lang="en-US" dirty="0"/>
              <a:t>- </a:t>
            </a:r>
            <a:r>
              <a:rPr lang="sl-SI" dirty="0" smtClean="0"/>
              <a:t>9</a:t>
            </a:r>
            <a:r>
              <a:rPr lang="en-US" dirty="0" smtClean="0"/>
              <a:t>. </a:t>
            </a:r>
            <a:r>
              <a:rPr lang="en-US" dirty="0"/>
              <a:t>r OŠ </a:t>
            </a:r>
            <a:r>
              <a:rPr lang="sl-SI" dirty="0"/>
              <a:t>napredni</a:t>
            </a:r>
          </a:p>
          <a:p>
            <a:r>
              <a:rPr lang="sl-SI" dirty="0" smtClean="0"/>
              <a:t>SŠ – začetniki</a:t>
            </a:r>
          </a:p>
          <a:p>
            <a:r>
              <a:rPr lang="sl-SI" dirty="0" smtClean="0"/>
              <a:t>SŠ – napredni</a:t>
            </a:r>
          </a:p>
          <a:p>
            <a:r>
              <a:rPr lang="sl-SI" dirty="0" smtClean="0"/>
              <a:t>SŠ – poznavalci</a:t>
            </a:r>
          </a:p>
        </p:txBody>
      </p:sp>
    </p:spTree>
    <p:extLst>
      <p:ext uri="{BB962C8B-B14F-4D97-AF65-F5344CB8AC3E}">
        <p14:creationId xmlns:p14="http://schemas.microsoft.com/office/powerpoint/2010/main" val="10804902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Želje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prihodnost</a:t>
            </a:r>
            <a:r>
              <a:rPr lang="en-US" dirty="0" smtClean="0"/>
              <a:t> PIŠKA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Postaviti</a:t>
            </a:r>
            <a:r>
              <a:rPr lang="en-US" dirty="0" smtClean="0"/>
              <a:t> </a:t>
            </a:r>
            <a:r>
              <a:rPr lang="en-US" dirty="0" err="1" smtClean="0"/>
              <a:t>samostojni</a:t>
            </a:r>
            <a:r>
              <a:rPr lang="en-US" dirty="0" smtClean="0"/>
              <a:t> system </a:t>
            </a:r>
          </a:p>
          <a:p>
            <a:pPr lvl="1"/>
            <a:r>
              <a:rPr lang="en-US" dirty="0" err="1" smtClean="0"/>
              <a:t>Algorea</a:t>
            </a:r>
            <a:r>
              <a:rPr lang="en-US" dirty="0" smtClean="0"/>
              <a:t> </a:t>
            </a:r>
            <a:r>
              <a:rPr lang="en-US" dirty="0" err="1" smtClean="0"/>
              <a:t>ima</a:t>
            </a:r>
            <a:r>
              <a:rPr lang="en-US" dirty="0" smtClean="0"/>
              <a:t> </a:t>
            </a:r>
            <a:r>
              <a:rPr lang="en-US" dirty="0" err="1" smtClean="0"/>
              <a:t>določene</a:t>
            </a:r>
            <a:r>
              <a:rPr lang="en-US" dirty="0" smtClean="0"/>
              <a:t> </a:t>
            </a:r>
            <a:r>
              <a:rPr lang="en-US" dirty="0" err="1" smtClean="0"/>
              <a:t>omejitve</a:t>
            </a:r>
            <a:r>
              <a:rPr lang="en-US" dirty="0" smtClean="0"/>
              <a:t>,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nas</a:t>
            </a:r>
            <a:r>
              <a:rPr lang="en-US" dirty="0" smtClean="0"/>
              <a:t> </a:t>
            </a:r>
            <a:r>
              <a:rPr lang="en-US" dirty="0" err="1" smtClean="0"/>
              <a:t>motijo</a:t>
            </a:r>
            <a:endParaRPr lang="en-US" dirty="0" smtClean="0"/>
          </a:p>
          <a:p>
            <a:r>
              <a:rPr lang="en-US" dirty="0" err="1" smtClean="0"/>
              <a:t>Omogočiti</a:t>
            </a:r>
            <a:r>
              <a:rPr lang="en-US" dirty="0" smtClean="0"/>
              <a:t> </a:t>
            </a:r>
            <a:r>
              <a:rPr lang="en-US" dirty="0" err="1" smtClean="0"/>
              <a:t>učiteljem</a:t>
            </a:r>
            <a:r>
              <a:rPr lang="en-US" dirty="0" smtClean="0"/>
              <a:t>, da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bodo</a:t>
            </a:r>
            <a:r>
              <a:rPr lang="en-US" dirty="0" smtClean="0"/>
              <a:t> (</a:t>
            </a:r>
            <a:r>
              <a:rPr lang="en-US" dirty="0" err="1" smtClean="0"/>
              <a:t>kot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Tomu</a:t>
            </a:r>
            <a:r>
              <a:rPr lang="en-US" dirty="0" smtClean="0"/>
              <a:t>) </a:t>
            </a:r>
            <a:r>
              <a:rPr lang="en-US" dirty="0" err="1" smtClean="0"/>
              <a:t>sami</a:t>
            </a:r>
            <a:r>
              <a:rPr lang="en-US" dirty="0" smtClean="0"/>
              <a:t> </a:t>
            </a:r>
            <a:r>
              <a:rPr lang="en-US" dirty="0" err="1" smtClean="0"/>
              <a:t>kreirali</a:t>
            </a:r>
            <a:r>
              <a:rPr lang="en-US" dirty="0" smtClean="0"/>
              <a:t> </a:t>
            </a:r>
            <a:r>
              <a:rPr lang="en-US" dirty="0" err="1" smtClean="0"/>
              <a:t>predmete</a:t>
            </a:r>
            <a:endParaRPr lang="en-US" dirty="0" smtClean="0"/>
          </a:p>
          <a:p>
            <a:r>
              <a:rPr lang="en-US" dirty="0" err="1" smtClean="0"/>
              <a:t>Pripraviti</a:t>
            </a:r>
            <a:r>
              <a:rPr lang="en-US" dirty="0" smtClean="0"/>
              <a:t> </a:t>
            </a:r>
            <a:r>
              <a:rPr lang="en-US" dirty="0" err="1" smtClean="0"/>
              <a:t>programje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enostavno</a:t>
            </a:r>
            <a:r>
              <a:rPr lang="en-US" dirty="0" smtClean="0"/>
              <a:t> </a:t>
            </a:r>
            <a:r>
              <a:rPr lang="en-US" dirty="0" err="1" smtClean="0"/>
              <a:t>sestavljanje</a:t>
            </a:r>
            <a:r>
              <a:rPr lang="en-US" dirty="0" smtClean="0"/>
              <a:t> </a:t>
            </a:r>
            <a:r>
              <a:rPr lang="en-US" dirty="0" err="1" smtClean="0"/>
              <a:t>nalog</a:t>
            </a:r>
            <a:endParaRPr lang="en-US" dirty="0" smtClean="0"/>
          </a:p>
          <a:p>
            <a:r>
              <a:rPr lang="en-US" dirty="0" smtClean="0"/>
              <a:t>Da bi </a:t>
            </a:r>
            <a:r>
              <a:rPr lang="en-US" dirty="0" err="1" smtClean="0"/>
              <a:t>nekdo</a:t>
            </a:r>
            <a:r>
              <a:rPr lang="en-US" dirty="0" smtClean="0"/>
              <a:t> "</a:t>
            </a:r>
            <a:r>
              <a:rPr lang="en-US" dirty="0" err="1" smtClean="0"/>
              <a:t>posvojil</a:t>
            </a:r>
            <a:r>
              <a:rPr lang="en-US" dirty="0" smtClean="0"/>
              <a:t>" </a:t>
            </a:r>
            <a:r>
              <a:rPr lang="en-US" dirty="0" err="1"/>
              <a:t>P</a:t>
            </a:r>
            <a:r>
              <a:rPr lang="en-US" dirty="0" err="1" smtClean="0"/>
              <a:t>iška</a:t>
            </a:r>
            <a:r>
              <a:rPr lang="en-US" dirty="0" smtClean="0"/>
              <a:t> [</a:t>
            </a:r>
            <a:r>
              <a:rPr lang="en-US" dirty="0" err="1" smtClean="0"/>
              <a:t>skrbel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osnovno</a:t>
            </a:r>
            <a:r>
              <a:rPr lang="en-US" dirty="0" smtClean="0"/>
              <a:t> </a:t>
            </a:r>
            <a:r>
              <a:rPr lang="en-US" dirty="0" err="1" smtClean="0"/>
              <a:t>tehnično</a:t>
            </a:r>
            <a:r>
              <a:rPr lang="en-US" dirty="0" smtClean="0"/>
              <a:t> </a:t>
            </a:r>
            <a:r>
              <a:rPr lang="en-US" dirty="0" err="1" smtClean="0"/>
              <a:t>vzdrževanje</a:t>
            </a:r>
            <a:r>
              <a:rPr lang="en-US" dirty="0" smtClean="0"/>
              <a:t>]</a:t>
            </a:r>
            <a:endParaRPr lang="sl-SI" dirty="0" smtClean="0"/>
          </a:p>
          <a:p>
            <a:endParaRPr lang="sl-SI" dirty="0"/>
          </a:p>
          <a:p>
            <a:r>
              <a:rPr lang="sl-SI" sz="2800" dirty="0" smtClean="0">
                <a:solidFill>
                  <a:srgbClr val="FF0000"/>
                </a:solidFill>
              </a:rPr>
              <a:t>Več </a:t>
            </a:r>
            <a:r>
              <a:rPr lang="sl-SI" sz="2800" dirty="0" err="1" smtClean="0">
                <a:solidFill>
                  <a:srgbClr val="FF0000"/>
                </a:solidFill>
              </a:rPr>
              <a:t>sestavljalcev</a:t>
            </a:r>
            <a:r>
              <a:rPr lang="sl-SI" sz="2800" dirty="0" smtClean="0">
                <a:solidFill>
                  <a:srgbClr val="FF0000"/>
                </a:solidFill>
              </a:rPr>
              <a:t>/</a:t>
            </a:r>
            <a:r>
              <a:rPr lang="sl-SI" sz="2800" dirty="0" err="1" smtClean="0">
                <a:solidFill>
                  <a:srgbClr val="FF0000"/>
                </a:solidFill>
              </a:rPr>
              <a:t>predlagalcev</a:t>
            </a:r>
            <a:r>
              <a:rPr lang="sl-SI" sz="2800" dirty="0" smtClean="0">
                <a:solidFill>
                  <a:srgbClr val="FF0000"/>
                </a:solidFill>
              </a:rPr>
              <a:t> nalog za tekmovanje – pridružite se prosim!!!</a:t>
            </a:r>
            <a:endParaRPr lang="en-US" sz="2800" dirty="0" smtClean="0">
              <a:solidFill>
                <a:srgbClr val="FF0000"/>
              </a:solidFill>
            </a:endParaRP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230945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Prošnja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sodelovanje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Če</a:t>
            </a:r>
            <a:r>
              <a:rPr lang="en-US" dirty="0" smtClean="0"/>
              <a:t> se </a:t>
            </a:r>
            <a:r>
              <a:rPr lang="en-US" dirty="0" err="1" smtClean="0"/>
              <a:t>vam</a:t>
            </a:r>
            <a:r>
              <a:rPr lang="en-US" dirty="0" smtClean="0"/>
              <a:t> </a:t>
            </a:r>
            <a:r>
              <a:rPr lang="en-US" dirty="0" err="1" smtClean="0"/>
              <a:t>pri</a:t>
            </a:r>
            <a:r>
              <a:rPr lang="en-US" dirty="0" smtClean="0"/>
              <a:t> </a:t>
            </a:r>
            <a:r>
              <a:rPr lang="en-US" dirty="0" err="1" smtClean="0"/>
              <a:t>uporabi</a:t>
            </a:r>
            <a:r>
              <a:rPr lang="en-US" dirty="0" smtClean="0"/>
              <a:t> </a:t>
            </a:r>
            <a:r>
              <a:rPr lang="en-US" dirty="0" err="1" smtClean="0"/>
              <a:t>Piška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pPr lvl="1"/>
            <a:r>
              <a:rPr lang="en-US" dirty="0" err="1" smtClean="0"/>
              <a:t>utrne</a:t>
            </a:r>
            <a:r>
              <a:rPr lang="en-US" dirty="0" smtClean="0"/>
              <a:t> </a:t>
            </a:r>
            <a:r>
              <a:rPr lang="en-US" dirty="0" err="1" smtClean="0"/>
              <a:t>ideja</a:t>
            </a:r>
            <a:r>
              <a:rPr lang="en-US" dirty="0" smtClean="0"/>
              <a:t>, </a:t>
            </a:r>
          </a:p>
          <a:p>
            <a:pPr lvl="1"/>
            <a:r>
              <a:rPr lang="en-US" dirty="0" err="1"/>
              <a:t>o</a:t>
            </a:r>
            <a:r>
              <a:rPr lang="en-US" dirty="0" err="1" smtClean="0"/>
              <a:t>pazite</a:t>
            </a:r>
            <a:r>
              <a:rPr lang="en-US" dirty="0" smtClean="0"/>
              <a:t> </a:t>
            </a:r>
            <a:r>
              <a:rPr lang="en-US" dirty="0" err="1" smtClean="0"/>
              <a:t>napako</a:t>
            </a:r>
            <a:r>
              <a:rPr lang="en-US" dirty="0" smtClean="0"/>
              <a:t>,</a:t>
            </a:r>
          </a:p>
          <a:p>
            <a:pPr lvl="1"/>
            <a:r>
              <a:rPr lang="en-US" dirty="0"/>
              <a:t>j</a:t>
            </a:r>
            <a:r>
              <a:rPr lang="en-US" dirty="0" smtClean="0"/>
              <a:t>e </a:t>
            </a:r>
            <a:r>
              <a:rPr lang="en-US" dirty="0" err="1" smtClean="0"/>
              <a:t>besedilo</a:t>
            </a:r>
            <a:r>
              <a:rPr lang="en-US" dirty="0" smtClean="0"/>
              <a:t> "</a:t>
            </a:r>
            <a:r>
              <a:rPr lang="en-US" dirty="0" err="1" smtClean="0"/>
              <a:t>čudno</a:t>
            </a:r>
            <a:r>
              <a:rPr lang="en-US" dirty="0" smtClean="0"/>
              <a:t>"</a:t>
            </a:r>
          </a:p>
          <a:p>
            <a:pPr lvl="1"/>
            <a:r>
              <a:rPr lang="en-US" dirty="0" err="1"/>
              <a:t>u</a:t>
            </a:r>
            <a:r>
              <a:rPr lang="en-US" dirty="0" err="1" smtClean="0"/>
              <a:t>čenec</a:t>
            </a:r>
            <a:r>
              <a:rPr lang="en-US" dirty="0" smtClean="0"/>
              <a:t> </a:t>
            </a:r>
            <a:r>
              <a:rPr lang="en-US" dirty="0" err="1" smtClean="0"/>
              <a:t>uporabi</a:t>
            </a:r>
            <a:r>
              <a:rPr lang="en-US" dirty="0" smtClean="0"/>
              <a:t> </a:t>
            </a:r>
            <a:r>
              <a:rPr lang="en-US" dirty="0" err="1" smtClean="0"/>
              <a:t>zanimiv</a:t>
            </a:r>
            <a:r>
              <a:rPr lang="en-US" dirty="0" smtClean="0"/>
              <a:t> </a:t>
            </a:r>
            <a:r>
              <a:rPr lang="en-US" dirty="0" err="1" smtClean="0"/>
              <a:t>pristop</a:t>
            </a:r>
            <a:r>
              <a:rPr lang="en-US" dirty="0" smtClean="0"/>
              <a:t>,</a:t>
            </a:r>
          </a:p>
          <a:p>
            <a:pPr lvl="1"/>
            <a:r>
              <a:rPr lang="en-US" dirty="0" err="1"/>
              <a:t>i</a:t>
            </a:r>
            <a:r>
              <a:rPr lang="en-US" dirty="0" err="1" smtClean="0"/>
              <a:t>mate</a:t>
            </a:r>
            <a:r>
              <a:rPr lang="en-US" dirty="0" smtClean="0"/>
              <a:t> </a:t>
            </a:r>
            <a:r>
              <a:rPr lang="en-US" dirty="0" err="1" smtClean="0"/>
              <a:t>vprašanje</a:t>
            </a:r>
            <a:endParaRPr lang="en-US" dirty="0" smtClean="0"/>
          </a:p>
          <a:p>
            <a:pPr lvl="1"/>
            <a:r>
              <a:rPr lang="en-US" dirty="0" smtClean="0"/>
              <a:t>…</a:t>
            </a:r>
          </a:p>
          <a:p>
            <a:endParaRPr lang="en-US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2413424" y="5267706"/>
            <a:ext cx="9052560" cy="1066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3600" b="1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pisek@acm.si</a:t>
            </a:r>
            <a:endParaRPr lang="sl-SI" sz="3600" b="1" dirty="0" smtClean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sl-SI" sz="3600" b="1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3"/>
              </a:rPr>
              <a:t>Matija.Lokar@fmf.uni</a:t>
            </a:r>
            <a:r>
              <a:rPr lang="sl-SI" sz="36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3"/>
              </a:rPr>
              <a:t>-</a:t>
            </a:r>
            <a:r>
              <a:rPr lang="sl-SI" sz="3600" b="1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3"/>
              </a:rPr>
              <a:t>lj.si</a:t>
            </a:r>
            <a:endParaRPr lang="sl-SI" sz="3600" b="1" dirty="0" smtClean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556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512309" y="530195"/>
            <a:ext cx="8762221" cy="5662787"/>
            <a:chOff x="1512309" y="530195"/>
            <a:chExt cx="8762221" cy="566278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12309" y="530195"/>
              <a:ext cx="8014076" cy="5662787"/>
            </a:xfrm>
            <a:prstGeom prst="rect">
              <a:avLst/>
            </a:prstGeom>
          </p:spPr>
        </p:pic>
        <p:sp>
          <p:nvSpPr>
            <p:cNvPr id="3" name="10-Point Star 2"/>
            <p:cNvSpPr/>
            <p:nvPr/>
          </p:nvSpPr>
          <p:spPr>
            <a:xfrm>
              <a:off x="1936864" y="530195"/>
              <a:ext cx="1958479" cy="1473172"/>
            </a:xfrm>
            <a:prstGeom prst="star10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2800" dirty="0">
                  <a:latin typeface="Liberation Sans" panose="020B0604020202020204" pitchFamily="34" charset="0"/>
                </a:rPr>
                <a:t>28,849</a:t>
              </a:r>
              <a:endParaRPr lang="en-US" dirty="0">
                <a:latin typeface="Liberation Sans" panose="020B0604020202020204" pitchFamily="34" charset="0"/>
              </a:endParaRPr>
            </a:p>
          </p:txBody>
        </p:sp>
        <p:sp>
          <p:nvSpPr>
            <p:cNvPr id="5" name="10-Point Star 4"/>
            <p:cNvSpPr/>
            <p:nvPr/>
          </p:nvSpPr>
          <p:spPr>
            <a:xfrm>
              <a:off x="8038409" y="1313411"/>
              <a:ext cx="789707" cy="549186"/>
            </a:xfrm>
            <a:prstGeom prst="star10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sl-SI" dirty="0" smtClean="0">
                  <a:latin typeface="Liberation Sans" panose="020B0604020202020204" pitchFamily="34" charset="0"/>
                </a:rPr>
                <a:t>341</a:t>
              </a:r>
              <a:endParaRPr lang="en-US" dirty="0">
                <a:latin typeface="Liberation Sans" panose="020B060402020202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12309" y="3275215"/>
              <a:ext cx="315052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sl-SI" sz="1600" dirty="0" smtClean="0"/>
            </a:p>
            <a:p>
              <a:r>
                <a:rPr lang="sl-SI" sz="1600" dirty="0"/>
                <a:t>T</a:t>
              </a:r>
              <a:r>
                <a:rPr lang="en-US" sz="1600" dirty="0" err="1" smtClean="0"/>
                <a:t>ekmovanje</a:t>
              </a:r>
              <a:r>
                <a:rPr lang="en-US" sz="1600" dirty="0" smtClean="0"/>
                <a:t> </a:t>
              </a:r>
              <a:r>
                <a:rPr lang="en-US" sz="1600" dirty="0" err="1"/>
                <a:t>iz</a:t>
              </a:r>
              <a:r>
                <a:rPr lang="en-US" sz="1600" dirty="0"/>
                <a:t> </a:t>
              </a:r>
              <a:r>
                <a:rPr lang="en-US" sz="1600" dirty="0" err="1"/>
                <a:t>računalniškega</a:t>
              </a:r>
              <a:r>
                <a:rPr lang="en-US" sz="1600" dirty="0"/>
                <a:t> </a:t>
              </a:r>
              <a:r>
                <a:rPr lang="en-US" sz="1600" dirty="0" err="1"/>
                <a:t>mišljenja</a:t>
              </a:r>
              <a:endParaRPr lang="en-US" sz="16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791497" y="3182882"/>
              <a:ext cx="3483033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sl-SI" dirty="0" smtClean="0"/>
            </a:p>
            <a:p>
              <a:r>
                <a:rPr lang="sl-SI" sz="1600" dirty="0"/>
                <a:t>T</a:t>
              </a:r>
              <a:r>
                <a:rPr lang="en-US" sz="1600" dirty="0" err="1" smtClean="0"/>
                <a:t>ekmovanje</a:t>
              </a:r>
              <a:r>
                <a:rPr lang="en-US" sz="1600" dirty="0" smtClean="0"/>
                <a:t> </a:t>
              </a:r>
              <a:r>
                <a:rPr lang="en-US" sz="1600" dirty="0" err="1"/>
                <a:t>iz</a:t>
              </a:r>
              <a:r>
                <a:rPr lang="en-US" sz="1600" dirty="0"/>
                <a:t> </a:t>
              </a:r>
              <a:r>
                <a:rPr lang="sl-SI" sz="1600" dirty="0" smtClean="0"/>
                <a:t>znanja RIN</a:t>
              </a:r>
            </a:p>
            <a:p>
              <a:r>
                <a:rPr lang="sl-SI" sz="1600" dirty="0" smtClean="0"/>
                <a:t>(poudarek na programiranju</a:t>
              </a:r>
              <a:br>
                <a:rPr lang="sl-SI" sz="1600" dirty="0" smtClean="0"/>
              </a:br>
              <a:r>
                <a:rPr lang="sl-SI" sz="1600" dirty="0" smtClean="0"/>
                <a:t> in algoritmih)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4548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ZGODOVINA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sl-SI" dirty="0" smtClean="0"/>
              <a:t>"prepad" med številom sodelujočih na tekmovanju Bober in tekmovanju ACM RTK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sl-SI" dirty="0"/>
              <a:t>2016 – 2018 : </a:t>
            </a:r>
            <a:r>
              <a:rPr lang="sl-SI" dirty="0" smtClean="0"/>
              <a:t> A</a:t>
            </a:r>
            <a:r>
              <a:rPr lang="sl-SI" dirty="0"/>
              <a:t>. Brodnik in M. Lokar: razgovori o tekmovanju za "vmesno stopnjo</a:t>
            </a:r>
            <a:r>
              <a:rPr lang="sl-SI" dirty="0" smtClean="0"/>
              <a:t>"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sl-SI" dirty="0" smtClean="0"/>
              <a:t>Sestanek Brodnik, Demšar, Lokar (odločitev: ne Scratch pri tekmovanju iz programiranja)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sl-SI" dirty="0" smtClean="0"/>
          </a:p>
        </p:txBody>
      </p:sp>
    </p:spTree>
    <p:extLst>
      <p:ext uri="{BB962C8B-B14F-4D97-AF65-F5344CB8AC3E}">
        <p14:creationId xmlns:p14="http://schemas.microsoft.com/office/powerpoint/2010/main" val="3450072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ZGODOVINA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396" indent="0">
              <a:lnSpc>
                <a:spcPct val="100000"/>
              </a:lnSpc>
              <a:spcBef>
                <a:spcPts val="600"/>
              </a:spcBef>
              <a:buNone/>
            </a:pPr>
            <a:endParaRPr lang="sl-SI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sl-SI" dirty="0"/>
              <a:t>UL FMF : Projekt TOMO 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sl-SI" dirty="0"/>
              <a:t>Zunanji uporabniki: OŠ in SŠ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sl-SI" dirty="0"/>
              <a:t>Želje (zahteve) po preverjanju nalog z želvjo grafiko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sl-SI" dirty="0" smtClean="0"/>
              <a:t>Bober </a:t>
            </a:r>
            <a:r>
              <a:rPr lang="sl-SI" dirty="0"/>
              <a:t>za računalnikom – zakaj </a:t>
            </a:r>
            <a:r>
              <a:rPr lang="sl-SI" dirty="0" smtClean="0"/>
              <a:t>le A / B / C / D</a:t>
            </a:r>
            <a:endParaRPr lang="en-US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sl-SI" dirty="0" smtClean="0"/>
              <a:t>Trend pri Bobru: več interaktivnih nalog</a:t>
            </a:r>
            <a:endParaRPr lang="en-US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 err="1" smtClean="0"/>
              <a:t>Preverjanje</a:t>
            </a:r>
            <a:r>
              <a:rPr lang="en-US" dirty="0"/>
              <a:t>?</a:t>
            </a:r>
            <a:endParaRPr lang="sl-SI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sl-SI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sl-SI" dirty="0" smtClean="0"/>
              <a:t>Stiki s kolegi v Franciji – sistem Algorea (dec. 2016)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sl-SI" dirty="0" smtClean="0"/>
              <a:t>Prevod sistema Algorea (2017): G. Anželj (Blockly), G. Jerše, M</a:t>
            </a:r>
            <a:r>
              <a:rPr lang="sl-SI" dirty="0"/>
              <a:t>. Lokar, J. </a:t>
            </a:r>
            <a:r>
              <a:rPr lang="sl-SI" dirty="0" smtClean="0"/>
              <a:t>Vičič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sl-SI" dirty="0" smtClean="0"/>
          </a:p>
        </p:txBody>
      </p:sp>
    </p:spTree>
    <p:extLst>
      <p:ext uri="{BB962C8B-B14F-4D97-AF65-F5344CB8AC3E}">
        <p14:creationId xmlns:p14="http://schemas.microsoft.com/office/powerpoint/2010/main" val="1663660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Pišek - Zgodovina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37" tIns="45718" rIns="91437" bIns="45718" rtlCol="0" anchor="t">
            <a:normAutofit/>
          </a:bodyPr>
          <a:lstStyle/>
          <a:p>
            <a:r>
              <a:rPr lang="sl-SI" dirty="0"/>
              <a:t>V okviru ŠIPK projekta </a:t>
            </a:r>
            <a:r>
              <a:rPr lang="sl-SI" dirty="0" err="1">
                <a:solidFill>
                  <a:schemeClr val="accent1"/>
                </a:solidFill>
              </a:rPr>
              <a:t>ProNAL</a:t>
            </a:r>
            <a:r>
              <a:rPr lang="sl-SI" dirty="0">
                <a:solidFill>
                  <a:schemeClr val="accent1"/>
                </a:solidFill>
              </a:rPr>
              <a:t> </a:t>
            </a:r>
            <a:r>
              <a:rPr lang="sl-SI" dirty="0"/>
              <a:t>(l. 2018)</a:t>
            </a:r>
            <a:r>
              <a:rPr lang="sl-SI" dirty="0">
                <a:solidFill>
                  <a:schemeClr val="accent1"/>
                </a:solidFill>
              </a:rPr>
              <a:t> </a:t>
            </a:r>
            <a:r>
              <a:rPr lang="sl-SI" dirty="0" smtClean="0"/>
              <a:t>študenti </a:t>
            </a:r>
            <a:r>
              <a:rPr lang="sl-SI" dirty="0"/>
              <a:t>pod vodstvom M. Lokarja </a:t>
            </a:r>
            <a:r>
              <a:rPr lang="sl-SI" dirty="0" smtClean="0"/>
              <a:t>in G. Jeršeta sestavijo </a:t>
            </a:r>
            <a:r>
              <a:rPr lang="en-US" dirty="0" err="1"/>
              <a:t>nekaj</a:t>
            </a:r>
            <a:r>
              <a:rPr lang="sl-SI" dirty="0"/>
              <a:t> nalog  za Piška</a:t>
            </a:r>
            <a:r>
              <a:rPr lang="en-US" dirty="0"/>
              <a:t> – </a:t>
            </a:r>
            <a:r>
              <a:rPr lang="en-US" dirty="0" err="1" smtClean="0"/>
              <a:t>poka</a:t>
            </a:r>
            <a:r>
              <a:rPr lang="sl-SI" dirty="0" smtClean="0"/>
              <a:t>že</a:t>
            </a:r>
            <a:r>
              <a:rPr lang="en-US" dirty="0" smtClean="0"/>
              <a:t> se, </a:t>
            </a:r>
            <a:r>
              <a:rPr lang="en-US" dirty="0"/>
              <a:t>da je </a:t>
            </a:r>
            <a:r>
              <a:rPr lang="en-US" dirty="0" err="1"/>
              <a:t>zadeva</a:t>
            </a:r>
            <a:r>
              <a:rPr lang="en-US" dirty="0"/>
              <a:t> </a:t>
            </a:r>
            <a:r>
              <a:rPr lang="en-US" dirty="0" err="1"/>
              <a:t>izvedljiva</a:t>
            </a:r>
            <a:endParaRPr lang="en-US" dirty="0"/>
          </a:p>
          <a:p>
            <a:endParaRPr lang="en-US" dirty="0"/>
          </a:p>
          <a:p>
            <a:pPr marL="552938" lvl="1" indent="0">
              <a:buNone/>
            </a:pPr>
            <a:r>
              <a:rPr lang="sl-SI" dirty="0"/>
              <a:t>Med njimi je tudi nekaj nalog iz E-učbenika Slikovno programiranje</a:t>
            </a:r>
          </a:p>
          <a:p>
            <a:pPr marL="0" indent="0">
              <a:buNone/>
            </a:pPr>
            <a:endParaRPr lang="sl-SI" dirty="0"/>
          </a:p>
          <a:p>
            <a:r>
              <a:rPr lang="sl-SI" dirty="0" smtClean="0"/>
              <a:t>Konec 2018 d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/>
              <a:t>študenta</a:t>
            </a:r>
            <a:r>
              <a:rPr lang="en-US" dirty="0"/>
              <a:t> </a:t>
            </a:r>
            <a:r>
              <a:rPr lang="sl-SI" dirty="0"/>
              <a:t>(</a:t>
            </a:r>
            <a:r>
              <a:rPr lang="sl-SI" dirty="0" smtClean="0"/>
              <a:t>K. </a:t>
            </a:r>
            <a:r>
              <a:rPr lang="sl-SI" dirty="0"/>
              <a:t>Špenko in </a:t>
            </a:r>
            <a:r>
              <a:rPr lang="sl-SI" dirty="0" smtClean="0"/>
              <a:t>Ž. Flajs</a:t>
            </a:r>
            <a:r>
              <a:rPr lang="sl-SI" dirty="0"/>
              <a:t>) </a:t>
            </a:r>
            <a:r>
              <a:rPr lang="sl-SI" dirty="0" smtClean="0"/>
              <a:t>v </a:t>
            </a:r>
            <a:r>
              <a:rPr lang="sl-SI" dirty="0"/>
              <a:t>sodelovanju z Matijo Lokarjem </a:t>
            </a:r>
            <a:r>
              <a:rPr lang="sl-SI" dirty="0" smtClean="0"/>
              <a:t> dodata vrsto nalog. Uvedejo se novi tipi nalog</a:t>
            </a:r>
            <a:endParaRPr lang="en-US" dirty="0"/>
          </a:p>
          <a:p>
            <a:endParaRPr lang="en-US" dirty="0"/>
          </a:p>
          <a:p>
            <a:r>
              <a:rPr lang="en-US" dirty="0"/>
              <a:t>ŠIPK </a:t>
            </a:r>
            <a:r>
              <a:rPr lang="en-US" dirty="0" err="1"/>
              <a:t>projekt</a:t>
            </a:r>
            <a:r>
              <a:rPr lang="en-US" dirty="0"/>
              <a:t> </a:t>
            </a:r>
            <a:r>
              <a:rPr lang="sl-SI" dirty="0"/>
              <a:t>Pišek </a:t>
            </a:r>
            <a:r>
              <a:rPr lang="en-US" dirty="0" smtClean="0"/>
              <a:t>(</a:t>
            </a:r>
            <a:r>
              <a:rPr lang="sl-SI" dirty="0" smtClean="0"/>
              <a:t>študenti pod vodstvom M. Lokar, G. Jerše, Katja K. Ošljak</a:t>
            </a:r>
            <a:r>
              <a:rPr lang="en-US" dirty="0" smtClean="0"/>
              <a:t>) </a:t>
            </a:r>
            <a:r>
              <a:rPr lang="sl-SI" dirty="0" smtClean="0"/>
              <a:t> </a:t>
            </a:r>
            <a:r>
              <a:rPr lang="en-US" dirty="0" err="1"/>
              <a:t>močno</a:t>
            </a:r>
            <a:r>
              <a:rPr lang="en-US" dirty="0"/>
              <a:t> </a:t>
            </a:r>
            <a:r>
              <a:rPr lang="en-US" dirty="0" err="1"/>
              <a:t>razširi</a:t>
            </a:r>
            <a:r>
              <a:rPr lang="en-US" dirty="0"/>
              <a:t> </a:t>
            </a:r>
            <a:r>
              <a:rPr lang="en-US" dirty="0" err="1"/>
              <a:t>bazo</a:t>
            </a:r>
            <a:r>
              <a:rPr lang="en-US" dirty="0"/>
              <a:t> </a:t>
            </a:r>
            <a:r>
              <a:rPr lang="en-US" dirty="0" err="1"/>
              <a:t>nalog</a:t>
            </a:r>
            <a:endParaRPr lang="en-US" dirty="0"/>
          </a:p>
          <a:p>
            <a:pPr lvl="1"/>
            <a:r>
              <a:rPr lang="en-US" dirty="0" err="1"/>
              <a:t>marec</a:t>
            </a:r>
            <a:r>
              <a:rPr lang="en-US" dirty="0"/>
              <a:t> – </a:t>
            </a:r>
            <a:r>
              <a:rPr lang="en-US" dirty="0" err="1"/>
              <a:t>junij</a:t>
            </a:r>
            <a:r>
              <a:rPr lang="sl-SI" dirty="0"/>
              <a:t> 2019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sl-SI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143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Pišek - Zgodovina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37" tIns="45718" rIns="91437" bIns="45718" rtlCol="0" anchor="t">
            <a:normAutofit/>
          </a:bodyPr>
          <a:lstStyle/>
          <a:p>
            <a:r>
              <a:rPr lang="sl-SI" dirty="0"/>
              <a:t>s</a:t>
            </a:r>
            <a:r>
              <a:rPr lang="sl-SI" dirty="0" smtClean="0">
                <a:solidFill>
                  <a:schemeClr val="tx1"/>
                </a:solidFill>
              </a:rPr>
              <a:t>pomladi 2019: G. Jerše po stiku s Francozi potrdi, da bi lahko izvedli tekmovanje s sistemom Pišek</a:t>
            </a:r>
          </a:p>
          <a:p>
            <a:r>
              <a:rPr lang="sl-SI" dirty="0"/>
              <a:t>s</a:t>
            </a:r>
            <a:r>
              <a:rPr lang="sl-SI" dirty="0" smtClean="0"/>
              <a:t>eptember 2019: sestanek na FMF skupine za pripravo tekmovanja Pišek (široka skupnost iz različnih ustanov – delujemo pa kot posamezniki)</a:t>
            </a:r>
          </a:p>
          <a:p>
            <a:r>
              <a:rPr lang="sl-SI" dirty="0" smtClean="0">
                <a:solidFill>
                  <a:schemeClr val="tx1"/>
                </a:solidFill>
              </a:rPr>
              <a:t>december 2019: ACM Slovenija formalno ustanovi Programski svet Tekmovanja Pišek</a:t>
            </a:r>
          </a:p>
          <a:p>
            <a:endParaRPr lang="sl-SI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l-SI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sl-SI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2389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262</TotalTime>
  <Words>1309</Words>
  <Application>Microsoft Office PowerPoint</Application>
  <PresentationFormat>Widescreen</PresentationFormat>
  <Paragraphs>335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5" baseType="lpstr">
      <vt:lpstr>Arial Black</vt:lpstr>
      <vt:lpstr>Calibri</vt:lpstr>
      <vt:lpstr>Courier New</vt:lpstr>
      <vt:lpstr>Liberation Sans</vt:lpstr>
      <vt:lpstr>Rockwell</vt:lpstr>
      <vt:lpstr>Rockwell Condensed</vt:lpstr>
      <vt:lpstr>Times New Roman</vt:lpstr>
      <vt:lpstr>Wingdings</vt:lpstr>
      <vt:lpstr>Wood Type</vt:lpstr>
      <vt:lpstr>Programiranje je zahtevno  tako za učenje kot za poučevanje</vt:lpstr>
      <vt:lpstr>TEKMOVANJA:  Dober motivacijski faktor </vt:lpstr>
      <vt:lpstr>PowerPoint Presentation</vt:lpstr>
      <vt:lpstr>Zgodovina</vt:lpstr>
      <vt:lpstr>PowerPoint Presentation</vt:lpstr>
      <vt:lpstr>ZGODOVINA</vt:lpstr>
      <vt:lpstr>ZGODOVINA</vt:lpstr>
      <vt:lpstr>Pišek - Zgodovina</vt:lpstr>
      <vt:lpstr>Pišek - Zgodovina</vt:lpstr>
      <vt:lpstr>Delo prostovoljcev</vt:lpstr>
      <vt:lpstr>PowerPoint Presentation</vt:lpstr>
      <vt:lpstr>PowerPoint Presentation</vt:lpstr>
      <vt:lpstr>PowerPoint Presentation</vt:lpstr>
      <vt:lpstr>PowerPoint Presentation</vt:lpstr>
      <vt:lpstr>Tekmovanje Pišek rezultati</vt:lpstr>
      <vt:lpstr>OŠ (10)</vt:lpstr>
      <vt:lpstr>SŠ (7)</vt:lpstr>
      <vt:lpstr>Udeležba / napovedano</vt:lpstr>
      <vt:lpstr>PowerPoint Presentation</vt:lpstr>
      <vt:lpstr>4./5. razred</vt:lpstr>
      <vt:lpstr>Največ pravilnih rešitev – Medeni vrt</vt:lpstr>
      <vt:lpstr>Najmanj pravilnih rešitev – Moderni vrt</vt:lpstr>
      <vt:lpstr>6./7. razred</vt:lpstr>
      <vt:lpstr>Največ pravilnih rešitev – Pišek in prijatelji</vt:lpstr>
      <vt:lpstr>Najmanj pravilnih rešitev – Barvni baloni</vt:lpstr>
      <vt:lpstr>8./9. razred</vt:lpstr>
      <vt:lpstr>Največ pravilnih rešitev – Zmajev grad</vt:lpstr>
      <vt:lpstr>Najmanj pravilnih rešitev – Barvni baloni</vt:lpstr>
      <vt:lpstr>1. /2. SŠ</vt:lpstr>
      <vt:lpstr>Največ pravilnih rešitev – Pospravljanje pribora</vt:lpstr>
      <vt:lpstr>Najmanj pravilnih rešitev – Lucasova števila</vt:lpstr>
      <vt:lpstr>3./4. SŠ</vt:lpstr>
      <vt:lpstr>Največ pravilnih rešitev – Zmnoži podatke</vt:lpstr>
      <vt:lpstr>Najmanj pravilnih rešitev – Črta dobi mozolje in Naša četica koraka</vt:lpstr>
      <vt:lpstr>NALOGE</vt:lpstr>
      <vt:lpstr>Anketa na 1ka.si</vt:lpstr>
      <vt:lpstr>Anketa</vt:lpstr>
      <vt:lpstr>Odnos do rač. vsebin</vt:lpstr>
      <vt:lpstr>PowerPoint Presentation</vt:lpstr>
      <vt:lpstr>Anketa - mentorji</vt:lpstr>
      <vt:lpstr>PowerPoint Presentation</vt:lpstr>
      <vt:lpstr>Tekmovanje Pišek načrti</vt:lpstr>
      <vt:lpstr>Čas trajanja</vt:lpstr>
      <vt:lpstr>Kategorije</vt:lpstr>
      <vt:lpstr>Želje za prihodnost PIŠKA</vt:lpstr>
      <vt:lpstr>Prošnja za sodelovanje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Naloge za poučevanje in učenje računalniškega mišljenja</dc:title>
  <dc:creator>Matija Lokar</dc:creator>
  <cp:lastModifiedBy>Matija Lokar</cp:lastModifiedBy>
  <cp:revision>128</cp:revision>
  <dcterms:created xsi:type="dcterms:W3CDTF">2019-06-27T10:26:02Z</dcterms:created>
  <dcterms:modified xsi:type="dcterms:W3CDTF">2020-03-11T16:01:46Z</dcterms:modified>
</cp:coreProperties>
</file>