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0.png" ContentType="image/png"/>
  <Override PartName="/ppt/media/image19.png" ContentType="image/png"/>
  <Override PartName="/ppt/media/image15.png" ContentType="image/png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10.png" ContentType="image/png"/>
  <Override PartName="/ppt/media/image8.png" ContentType="image/png"/>
  <Override PartName="/ppt/media/image9.jpeg" ContentType="image/jpeg"/>
  <Override PartName="/ppt/media/image6.jpeg" ContentType="image/jpeg"/>
  <Override PartName="/ppt/media/image5.png" ContentType="image/png"/>
  <Override PartName="/ppt/media/image12.jpeg" ContentType="image/jpeg"/>
  <Override PartName="/ppt/media/image18.png" ContentType="image/png"/>
  <Override PartName="/ppt/media/image4.png" ContentType="image/png"/>
  <Override PartName="/ppt/media/image7.png" ContentType="image/png"/>
  <Override PartName="/ppt/media/image2.png" ContentType="image/png"/>
  <Override PartName="/ppt/media/image3.jpeg" ContentType="image/jpeg"/>
  <Override PartName="/ppt/media/image1.png" ContentType="image/png"/>
  <Override PartName="/ppt/media/image11.png" ContentType="image/png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Edit Master text styles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9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9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Calibri"/>
              </a:rPr>
              <a:t>8/24/18</a:t>
            </a:r>
            <a:r>
              <a:rPr lang="en-US" sz="2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/>
          <a:p>
            <a:r>
              <a:rPr lang="en-US" sz="2400">
                <a:latin typeface="Times New Roman"/>
              </a:rPr>
              <a:t>&lt;footer&gt;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8CF4904-08C1-41C8-8903-4E5662B72770}" type="slidenum">
              <a:rPr lang="en-US" sz="1200">
                <a:solidFill>
                  <a:srgbClr val="898989"/>
                </a:solidFill>
                <a:latin typeface="Calibri"/>
              </a:rPr>
              <a:t>&lt;number&gt;</a:t>
            </a:fld>
            <a:fld id="{A7B96194-1861-4E2B-BECF-98DCCBD4B777}" type="slidenum">
              <a:rPr lang="en-US" sz="2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"/>
          <p:cNvPicPr/>
          <p:nvPr/>
        </p:nvPicPr>
        <p:blipFill>
          <a:blip r:embed="rId2"/>
          <a:srcRect l="161303" t="196020" r="158890" b="290431"/>
          <a:stretch>
            <a:fillRect/>
          </a:stretch>
        </p:blipFill>
        <p:spPr>
          <a:xfrm>
            <a:off x="4810320" y="1807200"/>
            <a:ext cx="7381800" cy="505080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</p:spPr>
        <p:txBody>
          <a:bodyPr anchor="b" anchorCtr="1"/>
          <a:p>
            <a:pPr algn="ctr">
              <a:lnSpc>
                <a:spcPct val="9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</p:spPr>
        <p:txBody>
          <a:bodyPr anchorCtr="1"/>
          <a:p>
            <a:pPr algn="ctr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Click to edit Master subtitle style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Calibri"/>
              </a:rPr>
              <a:t>8/24/18</a:t>
            </a:r>
            <a:r>
              <a:rPr lang="en-US" sz="2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/>
          <a:p>
            <a:r>
              <a:rPr lang="en-US" sz="2400">
                <a:latin typeface="Times New Roman"/>
              </a:rPr>
              <a:t>&lt;footer&gt;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8D299F7-1E22-4353-85E5-09D33BC64282}" type="slidenum">
              <a:rPr lang="en-US" sz="1200">
                <a:solidFill>
                  <a:srgbClr val="898989"/>
                </a:solidFill>
                <a:latin typeface="Calibri"/>
              </a:rPr>
              <a:t>&lt;number&gt;</a:t>
            </a:fld>
            <a:fld id="{F0A2DE44-2EBF-4502-8184-4AD480444C8D}" type="slidenum">
              <a:rPr lang="en-US" sz="2400">
                <a:latin typeface="Times New Roman"/>
              </a:rPr>
              <a:t>&lt;number&gt;</a:t>
            </a:fld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6" descr=""/>
          <p:cNvPicPr/>
          <p:nvPr/>
        </p:nvPicPr>
        <p:blipFill>
          <a:blip r:embed="rId2"/>
          <a:srcRect l="161303" t="196020" r="158890" b="290431"/>
          <a:stretch>
            <a:fillRect/>
          </a:stretch>
        </p:blipFill>
        <p:spPr>
          <a:xfrm>
            <a:off x="8610480" y="4407480"/>
            <a:ext cx="3581280" cy="2450520"/>
          </a:xfrm>
          <a:prstGeom prst="rect">
            <a:avLst/>
          </a:prstGeom>
          <a:ln w="1260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</p:spPr>
        <p:txBody>
          <a:bodyPr anchor="b" anchorCtr="1"/>
          <a:p>
            <a:pPr algn="ctr">
              <a:lnSpc>
                <a:spcPct val="9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</p:spPr>
        <p:txBody>
          <a:bodyPr anchorCtr="1"/>
          <a:p>
            <a:pPr algn="ctr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Click to edit Master subtitle style</a:t>
            </a:r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Calibri"/>
              </a:rPr>
              <a:t>8/24/18</a:t>
            </a:r>
            <a:r>
              <a:rPr lang="en-US" sz="2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/>
          <a:p>
            <a:r>
              <a:rPr lang="en-US" sz="2400">
                <a:latin typeface="Times New Roman"/>
              </a:rPr>
              <a:t>&lt;footer&gt;</a:t>
            </a:r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477D926-8F41-4815-8BF8-64C83112EF4A}" type="slidenum">
              <a:rPr lang="en-US" sz="1200">
                <a:solidFill>
                  <a:srgbClr val="898989"/>
                </a:solidFill>
                <a:latin typeface="Calibri"/>
              </a:rPr>
              <a:t>&lt;number&gt;</a:t>
            </a:fld>
            <a:fld id="{03086B7E-3478-4EEF-B0AE-C71829F46AA3}" type="slidenum">
              <a:rPr lang="en-US" sz="2400">
                <a:latin typeface="Times New Roman"/>
              </a:rPr>
              <a:t>&lt;number&gt;</a:t>
            </a:fld>
            <a:endParaRPr/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6" descr=""/>
          <p:cNvPicPr/>
          <p:nvPr/>
        </p:nvPicPr>
        <p:blipFill>
          <a:blip r:embed="rId2"/>
          <a:srcRect l="161303" t="196020" r="158890" b="290431"/>
          <a:stretch>
            <a:fillRect/>
          </a:stretch>
        </p:blipFill>
        <p:spPr>
          <a:xfrm>
            <a:off x="9584640" y="24840"/>
            <a:ext cx="2510280" cy="1717560"/>
          </a:xfrm>
          <a:prstGeom prst="rect">
            <a:avLst/>
          </a:prstGeom>
          <a:ln w="1260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Edit Master text styles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Calibri"/>
              </a:rPr>
              <a:t>8/24/18</a:t>
            </a:r>
            <a:r>
              <a:rPr lang="en-US" sz="2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/>
          <a:p>
            <a:r>
              <a:rPr lang="en-US" sz="2400">
                <a:latin typeface="Times New Roman"/>
              </a:rPr>
              <a:t>&lt;footer&gt;</a:t>
            </a:r>
            <a:endParaRPr/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245AB85-A38D-4F1E-B224-47FEC213A7D4}" type="slidenum">
              <a:rPr lang="en-US" sz="1200">
                <a:solidFill>
                  <a:srgbClr val="898989"/>
                </a:solidFill>
                <a:latin typeface="Calibri"/>
              </a:rPr>
              <a:t>&lt;number&gt;</a:t>
            </a:fld>
            <a:fld id="{F27334F2-43AC-4773-B17B-5D409511918D}" type="slidenum">
              <a:rPr lang="en-US" sz="2400">
                <a:latin typeface="Times New Roman"/>
              </a:rPr>
              <a:t>&lt;number&gt;</a:t>
            </a:fld>
            <a:endParaRPr/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Calibri"/>
              </a:rPr>
              <a:t>8/24/18</a:t>
            </a:r>
            <a:r>
              <a:rPr lang="en-US" sz="2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/>
          <a:p>
            <a:r>
              <a:rPr lang="en-US" sz="2400">
                <a:latin typeface="Times New Roman"/>
              </a:rPr>
              <a:t>&lt;footer&gt;</a:t>
            </a:r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19AA629-C929-4595-9FA3-65BA257F59C4}" type="slidenum">
              <a:rPr lang="en-US" sz="1200">
                <a:solidFill>
                  <a:srgbClr val="898989"/>
                </a:solidFill>
                <a:latin typeface="Calibri"/>
              </a:rPr>
              <a:t>&lt;number&gt;</a:t>
            </a:fld>
            <a:fld id="{7612F18B-8B19-4940-830C-F0DC1E1C9C3A}" type="slidenum">
              <a:rPr lang="en-US" sz="2400">
                <a:latin typeface="Times New Roman"/>
              </a:rPr>
              <a:t>&lt;number&gt;</a:t>
            </a:fld>
            <a:endParaRPr/>
          </a:p>
        </p:txBody>
      </p:sp>
      <p:pic>
        <p:nvPicPr>
          <p:cNvPr id="166" name="Picture 4" descr=""/>
          <p:cNvPicPr/>
          <p:nvPr/>
        </p:nvPicPr>
        <p:blipFill>
          <a:blip r:embed="rId2"/>
          <a:srcRect l="161303" t="196020" r="158890" b="290431"/>
          <a:stretch>
            <a:fillRect/>
          </a:stretch>
        </p:blipFill>
        <p:spPr>
          <a:xfrm>
            <a:off x="9584640" y="24840"/>
            <a:ext cx="2510280" cy="1717560"/>
          </a:xfrm>
          <a:prstGeom prst="rect">
            <a:avLst/>
          </a:prstGeom>
          <a:ln w="1260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-129960" y="1237680"/>
            <a:ext cx="9144000" cy="2387520"/>
          </a:xfrm>
          <a:prstGeom prst="rect">
            <a:avLst/>
          </a:prstGeom>
        </p:spPr>
        <p:txBody>
          <a:bodyPr anchor="b" anchorCtr="1"/>
          <a:p>
            <a:pPr algn="ctr">
              <a:lnSpc>
                <a:spcPct val="90000"/>
              </a:lnSpc>
            </a:pPr>
            <a:r>
              <a:rPr b="1" lang="en-US" sz="9600">
                <a:solidFill>
                  <a:srgbClr val="59aaf2"/>
                </a:solidFill>
                <a:latin typeface="Calibri"/>
              </a:rPr>
              <a:t>SKUPNOST</a:t>
            </a:r>
            <a:r>
              <a:rPr b="1" lang="sl-SI" sz="9600">
                <a:solidFill>
                  <a:srgbClr val="59aaf2"/>
                </a:solidFill>
                <a:latin typeface="Calibri"/>
              </a:rPr>
              <a:t>
</a:t>
            </a:r>
            <a:r>
              <a:rPr b="1" lang="sl-SI" sz="9600">
                <a:solidFill>
                  <a:srgbClr val="59aaf2"/>
                </a:solidFill>
                <a:latin typeface="Calibri"/>
              </a:rPr>
              <a:t>učiteljev RIN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"/>
              </a:rPr>
              <a:t>Porazdelitev napačnih predstav in odgovorov </a:t>
            </a:r>
            <a:r>
              <a:rPr lang="en-US" sz="2400">
                <a:latin typeface="Arial"/>
              </a:rPr>
              <a:t>
</a:t>
            </a:r>
            <a:r>
              <a:rPr lang="en-US" sz="2400">
                <a:latin typeface="Arial"/>
              </a:rPr>
              <a:t>od najbolj do najmanj pogostih za najbolj pogoste napačne predstave  </a:t>
            </a:r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7772400" y="2103120"/>
            <a:ext cx="3383280" cy="1737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70600" y="1554480"/>
            <a:ext cx="9045000" cy="49377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"/>
              </a:rPr>
              <a:t>Primeri razlag odgovorov pri napačnih predstavah </a:t>
            </a:r>
            <a:endParaRPr/>
          </a:p>
        </p:txBody>
      </p:sp>
      <p:pic>
        <p:nvPicPr>
          <p:cNvPr id="22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31520" y="2286000"/>
            <a:ext cx="4596840" cy="2718000"/>
          </a:xfrm>
          <a:prstGeom prst="rect">
            <a:avLst/>
          </a:prstGeom>
          <a:ln>
            <a:noFill/>
          </a:ln>
        </p:spPr>
      </p:pic>
      <p:sp>
        <p:nvSpPr>
          <p:cNvPr id="228" name="TextShape 2"/>
          <p:cNvSpPr txBox="1"/>
          <p:nvPr/>
        </p:nvSpPr>
        <p:spPr>
          <a:xfrm>
            <a:off x="6400800" y="2468880"/>
            <a:ext cx="4754880" cy="24688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Razlage napačnih odgovorov: 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Ne dotakne se črnega polja, torej se nič ne zgodi....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Gobo se ne dotakne črnega polja, zakaj bi torej izvajal ukaz za primer, ki ne bo izveden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Razlage pravilnih odgovorov: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Preskoči “Auw” ker se ne bo dotaknil črnega polja.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Gobo reče “I am moving”, ker se ne dotakne črnega  polja.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"/>
              </a:rPr>
              <a:t>Vpliv starosti in predznanja na napačne predstave</a:t>
            </a:r>
            <a:endParaRPr/>
          </a:p>
        </p:txBody>
      </p:sp>
      <p:sp>
        <p:nvSpPr>
          <p:cNvPr id="230" name="TextShape 2"/>
          <p:cNvSpPr txBox="1"/>
          <p:nvPr/>
        </p:nvSpPr>
        <p:spPr>
          <a:xfrm>
            <a:off x="1074240" y="1416240"/>
            <a:ext cx="9898560" cy="1784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"/>
            </a:pP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Starejši kot so bili anketiranci, manj napačnih odogovorov so podali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Skoraj 2/3 vprašanih se je že seznanilo z orodjem Scratch, 1/3 pa z ostalimi kot so Lego, Alice, Python, Java Script</a:t>
            </a:r>
            <a:endParaRPr/>
          </a:p>
        </p:txBody>
      </p:sp>
      <p:sp>
        <p:nvSpPr>
          <p:cNvPr id="231" name="TextShape 3"/>
          <p:cNvSpPr txBox="1"/>
          <p:nvPr/>
        </p:nvSpPr>
        <p:spPr>
          <a:xfrm>
            <a:off x="1005840" y="3200400"/>
            <a:ext cx="9898560" cy="1784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"/>
            </a:pP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Pri anketirancih ki so poznali Scratch in ostale PJ se je pokazalo upadanje nerazumevanja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Pri tistih, ki pa so poznali samo druge PJ je bilo opazno povečanje nerazumevanja</a:t>
            </a:r>
            <a:endParaRPr/>
          </a:p>
        </p:txBody>
      </p:sp>
      <p:sp>
        <p:nvSpPr>
          <p:cNvPr id="232" name="TextShape 4"/>
          <p:cNvSpPr txBox="1"/>
          <p:nvPr/>
        </p:nvSpPr>
        <p:spPr>
          <a:xfrm>
            <a:off x="1025280" y="4799520"/>
            <a:ext cx="9898560" cy="1784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"/>
            </a:pP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Pri anketirancih s predhodnim znanjem samo Scratcha skoraj ni bilo opaziti napačnih predstav o programiranju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"/>
              </a:rPr>
              <a:t>Ugotovitve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1074240" y="1416240"/>
            <a:ext cx="9898560" cy="1784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"/>
            </a:pP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Poznavanje več programskih jezikov je prednost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Pri mlajših udeležencih je potrebno biti pozoren na zastavljene naloge predvsem iz upoštevanja izvajanja zaporedja ukazov in interakcije uporabnikov s programom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2200">
                <a:latin typeface="Arial"/>
              </a:rPr>
              <a:t>Programsko orodje Scratch pri mlajših otrocih pomembno pripomore  k razumevanju programiranja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523880" y="1122480"/>
            <a:ext cx="9144000" cy="1273320"/>
          </a:xfrm>
          <a:prstGeom prst="rect">
            <a:avLst/>
          </a:prstGeom>
        </p:spPr>
        <p:txBody>
          <a:bodyPr anchor="b" anchorCtr="1"/>
          <a:p>
            <a:pPr algn="ctr">
              <a:lnSpc>
                <a:spcPct val="90000"/>
              </a:lnSpc>
            </a:pPr>
            <a:r>
              <a:rPr b="1" lang="sl-SI" sz="6600">
                <a:solidFill>
                  <a:srgbClr val="59aaf2"/>
                </a:solidFill>
                <a:latin typeface="Calibri"/>
              </a:rPr>
              <a:t>Programming Misconceptions for School Students </a:t>
            </a:r>
            <a:r>
              <a:rPr b="1" lang="sl-SI" sz="3600">
                <a:solidFill>
                  <a:srgbClr val="59aaf2"/>
                </a:solidFill>
                <a:latin typeface="Calibri"/>
              </a:rPr>
              <a:t>(Alaaeddin Swidan, Felienne Hermans and Marileen Smit)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914400" y="5120640"/>
            <a:ext cx="9144000" cy="1655640"/>
          </a:xfrm>
          <a:prstGeom prst="rect">
            <a:avLst/>
          </a:prstGeom>
        </p:spPr>
        <p:txBody>
          <a:bodyPr anchorCtr="1"/>
          <a:p>
            <a:pPr algn="ctr">
              <a:lnSpc>
                <a:spcPct val="90000"/>
              </a:lnSpc>
            </a:pPr>
            <a:r>
              <a:rPr lang="sl-SI" sz="5400">
                <a:solidFill>
                  <a:srgbClr val="000000"/>
                </a:solidFill>
                <a:latin typeface="Calibri"/>
              </a:rPr>
              <a:t>Romana Vogrinčič</a:t>
            </a:r>
            <a:endParaRPr/>
          </a:p>
          <a:p>
            <a:pPr algn="ctr">
              <a:lnSpc>
                <a:spcPct val="90000"/>
              </a:lnSpc>
            </a:pPr>
            <a:r>
              <a:rPr lang="sl-SI" sz="5400">
                <a:solidFill>
                  <a:srgbClr val="000000"/>
                </a:solidFill>
                <a:latin typeface="Calibri"/>
              </a:rPr>
              <a:t>Gabrijela Krajnc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sl-SI" sz="4400">
                <a:solidFill>
                  <a:srgbClr val="000000"/>
                </a:solidFill>
                <a:latin typeface="Calibri Light"/>
              </a:rPr>
              <a:t>Uvod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838080" y="1825560"/>
            <a:ext cx="10515600" cy="43513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 </a:t>
            </a:r>
            <a:r>
              <a:rPr lang="sl-SI" sz="2800">
                <a:solidFill>
                  <a:srgbClr val="000000"/>
                </a:solidFill>
                <a:latin typeface="Calibri"/>
              </a:rPr>
              <a:t>Testiranja so bila izvedena na populaciji 147 učencev med 7 in 17 letom.</a:t>
            </a:r>
            <a:endParaRPr/>
          </a:p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 </a:t>
            </a:r>
            <a:r>
              <a:rPr lang="sl-SI" sz="2800">
                <a:solidFill>
                  <a:srgbClr val="000000"/>
                </a:solidFill>
                <a:latin typeface="Calibri"/>
              </a:rPr>
              <a:t>Vprašanja izbirnega tipa (osnovni koncepti programiranja)</a:t>
            </a:r>
            <a:endParaRPr/>
          </a:p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 </a:t>
            </a:r>
            <a:r>
              <a:rPr lang="sl-SI" sz="2800">
                <a:solidFill>
                  <a:srgbClr val="000000"/>
                </a:solidFill>
                <a:latin typeface="Calibri"/>
              </a:rPr>
              <a:t>Nerazumevanje lahko ima dolgoročne posledice – prenehanje učenja programiranja. </a:t>
            </a:r>
            <a:endParaRPr/>
          </a:p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 </a:t>
            </a:r>
            <a:r>
              <a:rPr lang="sl-SI" sz="2800">
                <a:solidFill>
                  <a:srgbClr val="000000"/>
                </a:solidFill>
                <a:latin typeface="Calibri"/>
              </a:rPr>
              <a:t>Nerazumevanje se lahko pojavi tudi zaradi neznanja ali nerazumevanja teme iz katere je sestavljena programska naloga (napr. Matematika, biologija,..)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000">
                <a:latin typeface="Arial"/>
              </a:rPr>
              <a:t>Osnovna raziskovalna vprašanja</a:t>
            </a:r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Katere so najbolj pogoste napačne predstave v programiranju med začetniki uporabe Scratcha?</a:t>
            </a:r>
            <a:endParaRPr/>
          </a:p>
        </p:txBody>
      </p:sp>
      <p:sp>
        <p:nvSpPr>
          <p:cNvPr id="208" name="TextShape 3"/>
          <p:cNvSpPr txBox="1"/>
          <p:nvPr/>
        </p:nvSpPr>
        <p:spPr>
          <a:xfrm>
            <a:off x="589320" y="411480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Kako otroci, ki imajo napačne predstave, razložijo na le-teh temelječe odgovore? Kako se njihove razlage razlikujejo od razlag otrok, ki so pravilno razumeli koncept programiranja?</a:t>
            </a:r>
            <a:endParaRPr/>
          </a:p>
        </p:txBody>
      </p:sp>
      <p:sp>
        <p:nvSpPr>
          <p:cNvPr id="209" name="TextShape 4"/>
          <p:cNvSpPr txBox="1"/>
          <p:nvPr/>
        </p:nvSpPr>
        <p:spPr>
          <a:xfrm>
            <a:off x="609480" y="2834640"/>
            <a:ext cx="5425560" cy="10058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Težave pri razumevanju izvajanja zaporedja ukazov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Udeleženci raziskave po starosti</a:t>
            </a:r>
            <a:endParaRPr/>
          </a:p>
        </p:txBody>
      </p:sp>
      <p:pic>
        <p:nvPicPr>
          <p:cNvPr id="21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41080" y="2834640"/>
            <a:ext cx="5354280" cy="233856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Raziskovalno okolje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914400" y="1828800"/>
            <a:ext cx="9326880" cy="43891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Naravoslovni muzej NEMO v Amsterdamu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Obiskovalci (otroci) povabljeni k sodelovanju brez dodatnih pojasnil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V posebni sobi z izpraševalcem  naenkrat prisotnih 8 otrok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25 minut časa za odgovore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14 dni, 5 ur na dan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Vprašanja v obliki statičnih slik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Dostop do interneta, čigar uporaba pa ni bila zaznana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Filtrirali otroke, ki niso imeli nobene izkušnje s programiranjem, oz. tiste, ki so nakazovali, da odgovore zgolj ugibajo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"/>
              </a:rPr>
              <a:t>Primeri vprašanj (Sorvov seznam 33) </a:t>
            </a:r>
            <a:r>
              <a:rPr lang="en-US" sz="2400">
                <a:latin typeface="Arial"/>
              </a:rPr>
              <a:t>
</a:t>
            </a:r>
            <a:r>
              <a:rPr lang="en-US" sz="2400">
                <a:latin typeface="Arial"/>
              </a:rPr>
              <a:t>Zanka se zaključi takoj, ko se pogoj spremeni na false</a:t>
            </a:r>
            <a:endParaRPr/>
          </a:p>
        </p:txBody>
      </p:sp>
      <p:pic>
        <p:nvPicPr>
          <p:cNvPr id="21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31720" y="1557000"/>
            <a:ext cx="5440680" cy="4112280"/>
          </a:xfrm>
          <a:prstGeom prst="rect">
            <a:avLst/>
          </a:prstGeom>
          <a:ln>
            <a:noFill/>
          </a:ln>
        </p:spPr>
      </p:pic>
      <p:sp>
        <p:nvSpPr>
          <p:cNvPr id="216" name="TextShape 2"/>
          <p:cNvSpPr txBox="1"/>
          <p:nvPr/>
        </p:nvSpPr>
        <p:spPr>
          <a:xfrm>
            <a:off x="7772400" y="2103120"/>
            <a:ext cx="3383280" cy="17373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Odgovor: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Gobo je rekel 2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"/>
              </a:rPr>
              <a:t>Primeri vprašanj (Sorvov seznam 23)</a:t>
            </a:r>
            <a:r>
              <a:rPr lang="en-US" sz="2400">
                <a:latin typeface="Arial"/>
              </a:rPr>
              <a:t>
</a:t>
            </a:r>
            <a:r>
              <a:rPr lang="en-US" sz="2400">
                <a:latin typeface="Arial"/>
              </a:rPr>
              <a:t>Težave pri razumevanju izvajanja zaporedja ukazov</a:t>
            </a:r>
            <a:endParaRPr/>
          </a:p>
        </p:txBody>
      </p:sp>
      <p:pic>
        <p:nvPicPr>
          <p:cNvPr id="21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1680" y="1696320"/>
            <a:ext cx="4178880" cy="4247280"/>
          </a:xfrm>
          <a:prstGeom prst="rect">
            <a:avLst/>
          </a:prstGeom>
          <a:ln>
            <a:noFill/>
          </a:ln>
        </p:spPr>
      </p:pic>
      <p:sp>
        <p:nvSpPr>
          <p:cNvPr id="219" name="TextShape 2"/>
          <p:cNvSpPr txBox="1"/>
          <p:nvPr/>
        </p:nvSpPr>
        <p:spPr>
          <a:xfrm>
            <a:off x="7772400" y="2103120"/>
            <a:ext cx="3383280" cy="17373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Odgovor: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Gobo je rekel 6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"/>
              </a:rPr>
              <a:t>Primeri vprašanj (Sorvov seznam 9) </a:t>
            </a:r>
            <a:r>
              <a:rPr lang="en-US" sz="2400">
                <a:latin typeface="Arial"/>
              </a:rPr>
              <a:t>
</a:t>
            </a:r>
            <a:r>
              <a:rPr lang="en-US" sz="2400">
                <a:latin typeface="Arial"/>
              </a:rPr>
              <a:t>Spreminjanje vrednosti spremenljivk</a:t>
            </a:r>
            <a:endParaRPr/>
          </a:p>
        </p:txBody>
      </p:sp>
      <p:pic>
        <p:nvPicPr>
          <p:cNvPr id="22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06720" y="1645920"/>
            <a:ext cx="3822480" cy="4016880"/>
          </a:xfrm>
          <a:prstGeom prst="rect">
            <a:avLst/>
          </a:prstGeom>
          <a:ln>
            <a:noFill/>
          </a:ln>
        </p:spPr>
      </p:pic>
      <p:sp>
        <p:nvSpPr>
          <p:cNvPr id="222" name="TextShape 2"/>
          <p:cNvSpPr txBox="1"/>
          <p:nvPr/>
        </p:nvSpPr>
        <p:spPr>
          <a:xfrm>
            <a:off x="7772400" y="2103120"/>
            <a:ext cx="3383280" cy="17373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Odgovor: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Gobo je rekel 10, 20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