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17"/>
  </p:notesMasterIdLst>
  <p:sldIdLst>
    <p:sldId id="256" r:id="rId2"/>
    <p:sldId id="280" r:id="rId3"/>
    <p:sldId id="301" r:id="rId4"/>
    <p:sldId id="303" r:id="rId5"/>
    <p:sldId id="304" r:id="rId6"/>
    <p:sldId id="305" r:id="rId7"/>
    <p:sldId id="306" r:id="rId8"/>
    <p:sldId id="308" r:id="rId9"/>
    <p:sldId id="302" r:id="rId10"/>
    <p:sldId id="309" r:id="rId11"/>
    <p:sldId id="310" r:id="rId12"/>
    <p:sldId id="300" r:id="rId13"/>
    <p:sldId id="311" r:id="rId14"/>
    <p:sldId id="313" r:id="rId15"/>
    <p:sldId id="31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14" autoAdjust="0"/>
    <p:restoredTop sz="96291"/>
  </p:normalViewPr>
  <p:slideViewPr>
    <p:cSldViewPr snapToGrid="0">
      <p:cViewPr>
        <p:scale>
          <a:sx n="107" d="100"/>
          <a:sy n="107" d="100"/>
        </p:scale>
        <p:origin x="376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BFDBA-1C6A-40B0-82A2-F60182E8D8C4}" type="datetimeFigureOut">
              <a:rPr lang="sl-SI" smtClean="0"/>
              <a:t>22. 08. 18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23C3D-2E83-4F36-8FAD-ACC6427EC4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54228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23C3D-2E83-4F36-8FAD-ACC6427EC4DB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1403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1" t="23151" r="18767" b="34303"/>
          <a:stretch/>
        </p:blipFill>
        <p:spPr>
          <a:xfrm>
            <a:off x="4810297" y="1807362"/>
            <a:ext cx="7381703" cy="50506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8/22/18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227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8/22/18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7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8/22/18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66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1" t="23151" r="18767" b="34303"/>
          <a:stretch/>
        </p:blipFill>
        <p:spPr>
          <a:xfrm>
            <a:off x="9584575" y="24938"/>
            <a:ext cx="2510444" cy="17176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8/22/18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97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8/22/18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851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8/22/18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86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8/22/18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8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8/22/18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446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8/22/18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1" t="23151" r="18767" b="34303"/>
          <a:stretch/>
        </p:blipFill>
        <p:spPr>
          <a:xfrm>
            <a:off x="9584575" y="24938"/>
            <a:ext cx="2510444" cy="171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55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8/22/18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26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8/22/18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54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8/22/18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0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pplets.org/" TargetMode="External"/><Relationship Id="rId3" Type="http://schemas.openxmlformats.org/officeDocument/2006/relationships/image" Target="../media/image2.tif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lusy.fri.uni-lj.si/ucbenik/book/1201/index1.html)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29924" y="1237663"/>
            <a:ext cx="9144000" cy="2387600"/>
          </a:xfr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vert="horz" lIns="91440" tIns="45720" rIns="91440" bIns="45720" rtlCol="0" anchor="b">
            <a:noAutofit/>
          </a:bodyPr>
          <a:lstStyle/>
          <a:p>
            <a:r>
              <a:rPr lang="sl-SI" sz="8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Učenje programiranja</a:t>
            </a:r>
            <a:endParaRPr lang="sl-SI" sz="8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35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Parsonov</a:t>
            </a:r>
            <a:r>
              <a:rPr lang="en-US" dirty="0" smtClean="0"/>
              <a:t> problem </a:t>
            </a:r>
            <a:r>
              <a:rPr lang="mr-IN" dirty="0" smtClean="0"/>
              <a:t>–</a:t>
            </a:r>
            <a:r>
              <a:rPr lang="en-US" dirty="0" smtClean="0"/>
              <a:t> 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956958" cy="4351338"/>
          </a:xfrm>
        </p:spPr>
        <p:txBody>
          <a:bodyPr/>
          <a:lstStyle/>
          <a:p>
            <a:r>
              <a:rPr lang="en-US" dirty="0" err="1" smtClean="0"/>
              <a:t>prilagodljivost</a:t>
            </a:r>
            <a:endParaRPr lang="en-US" dirty="0" smtClean="0"/>
          </a:p>
          <a:p>
            <a:pPr lvl="1"/>
            <a:r>
              <a:rPr lang="en-US" dirty="0" smtClean="0"/>
              <a:t>v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iste</a:t>
            </a:r>
            <a:r>
              <a:rPr lang="en-US" dirty="0" smtClean="0"/>
              <a:t> </a:t>
            </a:r>
            <a:r>
              <a:rPr lang="en-US" dirty="0" err="1" smtClean="0"/>
              <a:t>naloge</a:t>
            </a:r>
            <a:endParaRPr lang="en-US" dirty="0" smtClean="0"/>
          </a:p>
          <a:p>
            <a:pPr lvl="1"/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naloge</a:t>
            </a:r>
            <a:r>
              <a:rPr lang="en-US" dirty="0" smtClean="0"/>
              <a:t> do </a:t>
            </a:r>
            <a:r>
              <a:rPr lang="en-US" dirty="0" err="1" smtClean="0"/>
              <a:t>druge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err="1" smtClean="0"/>
              <a:t>orodje</a:t>
            </a:r>
            <a:r>
              <a:rPr lang="en-US" dirty="0" smtClean="0"/>
              <a:t>: </a:t>
            </a:r>
            <a:r>
              <a:rPr lang="en-US" dirty="0" err="1" smtClean="0"/>
              <a:t>epplet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http://epplets.org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315244"/>
            <a:ext cx="5245100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23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Metodologija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štiri</a:t>
            </a:r>
            <a:r>
              <a:rPr lang="en-US" dirty="0" smtClean="0"/>
              <a:t> </a:t>
            </a:r>
            <a:r>
              <a:rPr lang="en-US" dirty="0" err="1" smtClean="0"/>
              <a:t>skupine</a:t>
            </a:r>
            <a:r>
              <a:rPr lang="en-US" dirty="0" smtClean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reševanje</a:t>
            </a:r>
            <a:r>
              <a:rPr lang="en-US" dirty="0" smtClean="0"/>
              <a:t> </a:t>
            </a:r>
            <a:r>
              <a:rPr lang="en-US" dirty="0" err="1" smtClean="0"/>
              <a:t>tematskih</a:t>
            </a:r>
            <a:r>
              <a:rPr lang="en-US" dirty="0" smtClean="0"/>
              <a:t> </a:t>
            </a:r>
            <a:r>
              <a:rPr lang="en-US" dirty="0" err="1" smtClean="0"/>
              <a:t>prilagodljivih</a:t>
            </a:r>
            <a:r>
              <a:rPr lang="en-US" dirty="0" smtClean="0"/>
              <a:t> </a:t>
            </a:r>
            <a:r>
              <a:rPr lang="en-US" dirty="0" err="1" smtClean="0"/>
              <a:t>Parsonovih</a:t>
            </a:r>
            <a:r>
              <a:rPr lang="en-US" dirty="0" smtClean="0"/>
              <a:t> </a:t>
            </a:r>
            <a:r>
              <a:rPr lang="en-US" dirty="0" err="1" smtClean="0"/>
              <a:t>problemov</a:t>
            </a:r>
            <a:r>
              <a:rPr lang="en-US" dirty="0" smtClean="0"/>
              <a:t> z </a:t>
            </a:r>
            <a:r>
              <a:rPr lang="en-US" dirty="0" err="1" smtClean="0"/>
              <a:t>zavajujočimi</a:t>
            </a:r>
            <a:r>
              <a:rPr lang="en-US" dirty="0" smtClean="0"/>
              <a:t> </a:t>
            </a:r>
            <a:r>
              <a:rPr lang="en-US" dirty="0" err="1" smtClean="0"/>
              <a:t>gradniki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(n=32)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reševanje</a:t>
            </a:r>
            <a:r>
              <a:rPr lang="en-US" dirty="0"/>
              <a:t> </a:t>
            </a:r>
            <a:r>
              <a:rPr lang="en-US" dirty="0" err="1"/>
              <a:t>tematskih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neprilagodljivih</a:t>
            </a:r>
            <a:r>
              <a:rPr lang="en-US" dirty="0" smtClean="0"/>
              <a:t>) </a:t>
            </a:r>
            <a:r>
              <a:rPr lang="en-US" dirty="0" err="1" smtClean="0"/>
              <a:t>Parsonovih</a:t>
            </a:r>
            <a:r>
              <a:rPr lang="en-US" dirty="0" smtClean="0"/>
              <a:t> </a:t>
            </a:r>
            <a:r>
              <a:rPr lang="en-US" dirty="0" err="1"/>
              <a:t>problemov</a:t>
            </a:r>
            <a:r>
              <a:rPr lang="en-US" dirty="0"/>
              <a:t> z </a:t>
            </a:r>
            <a:r>
              <a:rPr lang="en-US" dirty="0" err="1"/>
              <a:t>zavajujočimi</a:t>
            </a:r>
            <a:r>
              <a:rPr lang="en-US" dirty="0"/>
              <a:t> </a:t>
            </a:r>
            <a:r>
              <a:rPr lang="en-US" dirty="0" err="1" smtClean="0"/>
              <a:t>gradniki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00B050"/>
                </a:solidFill>
              </a:rPr>
              <a:t>(</a:t>
            </a:r>
            <a:r>
              <a:rPr lang="en-US" b="1" dirty="0" smtClean="0">
                <a:solidFill>
                  <a:srgbClr val="00B050"/>
                </a:solidFill>
              </a:rPr>
              <a:t>n=34)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pisanje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brez</a:t>
            </a:r>
            <a:r>
              <a:rPr lang="en-US" dirty="0" smtClean="0"/>
              <a:t> </a:t>
            </a:r>
            <a:r>
              <a:rPr lang="en-US" dirty="0" err="1" smtClean="0"/>
              <a:t>gradnikov</a:t>
            </a:r>
            <a:r>
              <a:rPr lang="en-US" dirty="0" smtClean="0"/>
              <a:t> (</a:t>
            </a:r>
            <a:r>
              <a:rPr lang="en-US" dirty="0" err="1" smtClean="0"/>
              <a:t>klasična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) </a:t>
            </a:r>
            <a:r>
              <a:rPr lang="en-US" b="1" dirty="0">
                <a:solidFill>
                  <a:srgbClr val="00B050"/>
                </a:solidFill>
              </a:rPr>
              <a:t>(</a:t>
            </a:r>
            <a:r>
              <a:rPr lang="en-US" b="1" dirty="0" smtClean="0">
                <a:solidFill>
                  <a:srgbClr val="00B050"/>
                </a:solidFill>
              </a:rPr>
              <a:t>n=27)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b="1" i="1" dirty="0" err="1" smtClean="0"/>
              <a:t>kontolna</a:t>
            </a:r>
            <a:r>
              <a:rPr lang="en-US" b="1" i="1" dirty="0" smtClean="0"/>
              <a:t> </a:t>
            </a:r>
            <a:r>
              <a:rPr lang="en-US" b="1" i="1" dirty="0" err="1" smtClean="0"/>
              <a:t>skupina</a:t>
            </a:r>
            <a:r>
              <a:rPr lang="en-US" dirty="0" smtClean="0"/>
              <a:t>: </a:t>
            </a:r>
            <a:r>
              <a:rPr lang="en-US" dirty="0" err="1" smtClean="0"/>
              <a:t>reševanje</a:t>
            </a:r>
            <a:r>
              <a:rPr lang="en-US" dirty="0" smtClean="0"/>
              <a:t> </a:t>
            </a:r>
            <a:r>
              <a:rPr lang="en-US" b="1" dirty="0" smtClean="0"/>
              <a:t>ne-</a:t>
            </a:r>
            <a:r>
              <a:rPr lang="en-US" b="1" dirty="0" err="1" smtClean="0"/>
              <a:t>tematskih</a:t>
            </a:r>
            <a:r>
              <a:rPr lang="en-US" dirty="0" smtClean="0"/>
              <a:t> </a:t>
            </a:r>
            <a:r>
              <a:rPr lang="en-US" dirty="0" err="1"/>
              <a:t>prilagodljivih</a:t>
            </a:r>
            <a:r>
              <a:rPr lang="en-US" dirty="0"/>
              <a:t> </a:t>
            </a:r>
            <a:r>
              <a:rPr lang="en-US" dirty="0" err="1"/>
              <a:t>Parsonovih</a:t>
            </a:r>
            <a:r>
              <a:rPr lang="en-US" dirty="0"/>
              <a:t> </a:t>
            </a:r>
            <a:r>
              <a:rPr lang="en-US" dirty="0" err="1"/>
              <a:t>problemov</a:t>
            </a:r>
            <a:r>
              <a:rPr lang="en-US" dirty="0"/>
              <a:t> z </a:t>
            </a:r>
            <a:r>
              <a:rPr lang="en-US" dirty="0" err="1" smtClean="0"/>
              <a:t>zavajujočimi</a:t>
            </a:r>
            <a:r>
              <a:rPr lang="en-US" dirty="0" smtClean="0"/>
              <a:t> </a:t>
            </a:r>
            <a:r>
              <a:rPr lang="en-US" dirty="0" err="1" smtClean="0"/>
              <a:t>gradniki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00B050"/>
                </a:solidFill>
              </a:rPr>
              <a:t>(</a:t>
            </a:r>
            <a:r>
              <a:rPr lang="en-US" b="1" dirty="0" smtClean="0">
                <a:solidFill>
                  <a:srgbClr val="00B050"/>
                </a:solidFill>
              </a:rPr>
              <a:t>n=33)</a:t>
            </a:r>
            <a:endParaRPr lang="en-US" dirty="0" smtClean="0"/>
          </a:p>
          <a:p>
            <a:r>
              <a:rPr lang="en-US" dirty="0" err="1" smtClean="0"/>
              <a:t>pred</a:t>
            </a:r>
            <a:r>
              <a:rPr lang="en-US" dirty="0" smtClean="0"/>
              <a:t>-test, </a:t>
            </a:r>
            <a:r>
              <a:rPr lang="en-US" dirty="0" err="1" smtClean="0"/>
              <a:t>po</a:t>
            </a:r>
            <a:r>
              <a:rPr lang="en-US" dirty="0" smtClean="0"/>
              <a:t>-test in </a:t>
            </a:r>
            <a:r>
              <a:rPr lang="en-US" dirty="0" err="1" smtClean="0"/>
              <a:t>meritev</a:t>
            </a:r>
            <a:r>
              <a:rPr lang="en-US" dirty="0" smtClean="0"/>
              <a:t> </a:t>
            </a:r>
            <a:r>
              <a:rPr lang="en-US" dirty="0" err="1" smtClean="0"/>
              <a:t>razlike</a:t>
            </a:r>
            <a:endParaRPr lang="en-US" dirty="0" smtClean="0"/>
          </a:p>
          <a:p>
            <a:r>
              <a:rPr lang="en-US" dirty="0" err="1" smtClean="0"/>
              <a:t>udeleženci</a:t>
            </a:r>
            <a:r>
              <a:rPr lang="en-US" dirty="0" smtClean="0"/>
              <a:t>: </a:t>
            </a:r>
            <a:r>
              <a:rPr lang="en-US" dirty="0" err="1" smtClean="0"/>
              <a:t>študentje</a:t>
            </a:r>
            <a:r>
              <a:rPr lang="en-US" dirty="0" smtClean="0"/>
              <a:t> RIN, a bi </a:t>
            </a:r>
            <a:r>
              <a:rPr lang="en-US" dirty="0" err="1" smtClean="0"/>
              <a:t>lahko</a:t>
            </a:r>
            <a:r>
              <a:rPr lang="en-US" dirty="0" smtClean="0"/>
              <a:t> </a:t>
            </a:r>
            <a:r>
              <a:rPr lang="en-US" dirty="0" err="1" smtClean="0"/>
              <a:t>bili</a:t>
            </a:r>
            <a:r>
              <a:rPr lang="en-US" dirty="0" smtClean="0"/>
              <a:t> </a:t>
            </a:r>
            <a:r>
              <a:rPr lang="en-US" dirty="0" err="1" smtClean="0"/>
              <a:t>učitelji</a:t>
            </a:r>
            <a:r>
              <a:rPr lang="en-US" dirty="0" smtClean="0"/>
              <a:t> RIN</a:t>
            </a:r>
          </a:p>
          <a:p>
            <a:r>
              <a:rPr lang="en-US" dirty="0" err="1" smtClean="0"/>
              <a:t>več</a:t>
            </a:r>
            <a:r>
              <a:rPr lang="en-US" dirty="0" smtClean="0"/>
              <a:t> </a:t>
            </a:r>
            <a:r>
              <a:rPr lang="en-US" dirty="0" err="1" smtClean="0"/>
              <a:t>podrobnosti</a:t>
            </a:r>
            <a:r>
              <a:rPr lang="en-US" dirty="0" smtClean="0"/>
              <a:t> v </a:t>
            </a:r>
            <a:r>
              <a:rPr lang="en-US" dirty="0" err="1" smtClean="0"/>
              <a:t>članku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30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6000" dirty="0" smtClean="0"/>
              <a:t>Povzetek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425039"/>
            <a:ext cx="9613861" cy="47928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/>
              <a:t>is evidence that solving Parsons problems </a:t>
            </a:r>
            <a:r>
              <a:rPr lang="en-US" dirty="0" smtClean="0"/>
              <a:t>is </a:t>
            </a:r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more efficient</a:t>
            </a:r>
            <a:r>
              <a:rPr lang="en-US" dirty="0"/>
              <a:t>, but just </a:t>
            </a:r>
            <a:r>
              <a:rPr lang="en-US" b="1" dirty="0">
                <a:solidFill>
                  <a:srgbClr val="FF0000"/>
                </a:solidFill>
              </a:rPr>
              <a:t>as effective</a:t>
            </a:r>
            <a:r>
              <a:rPr lang="en-US" dirty="0"/>
              <a:t>, form of practice than writing code from </a:t>
            </a:r>
            <a:r>
              <a:rPr lang="en-US" dirty="0" smtClean="0"/>
              <a:t>scratch.</a:t>
            </a:r>
          </a:p>
          <a:p>
            <a:pPr marL="0" indent="0">
              <a:buNone/>
            </a:pPr>
            <a:r>
              <a:rPr lang="en-US" dirty="0" smtClean="0"/>
              <a:t>However</a:t>
            </a:r>
            <a:r>
              <a:rPr lang="en-US" dirty="0"/>
              <a:t>, not all students successfully solve every Parsons </a:t>
            </a:r>
            <a:r>
              <a:rPr lang="en-US" dirty="0" smtClean="0"/>
              <a:t>problem.</a:t>
            </a:r>
          </a:p>
          <a:p>
            <a:pPr marL="0" indent="0">
              <a:buNone/>
            </a:pPr>
            <a:r>
              <a:rPr lang="en-US" dirty="0" smtClean="0"/>
              <a:t>Making </a:t>
            </a:r>
            <a:r>
              <a:rPr lang="en-US" dirty="0"/>
              <a:t>the problems adaptive, so that the </a:t>
            </a:r>
            <a:r>
              <a:rPr lang="en-US" dirty="0" smtClean="0"/>
              <a:t>difficulty </a:t>
            </a:r>
            <a:r>
              <a:rPr lang="en-US" dirty="0"/>
              <a:t>changes based on the learner’s performance, should keep the learner in Vygotsky’s zone of proximal development and </a:t>
            </a:r>
            <a:r>
              <a:rPr lang="en-US" dirty="0" smtClean="0"/>
              <a:t>maximize </a:t>
            </a:r>
            <a:r>
              <a:rPr lang="en-US" dirty="0"/>
              <a:t>learning </a:t>
            </a:r>
            <a:r>
              <a:rPr lang="en-US" dirty="0" smtClean="0"/>
              <a:t>gains.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8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6000" dirty="0" smtClean="0"/>
              <a:t>Povzetek </a:t>
            </a:r>
            <a:r>
              <a:rPr lang="mr-IN" sz="6000" dirty="0" smtClean="0"/>
              <a:t>–</a:t>
            </a:r>
            <a:r>
              <a:rPr lang="sl-SI" sz="6000" dirty="0" smtClean="0"/>
              <a:t> nadaljevanje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425039"/>
            <a:ext cx="9613861" cy="47928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paper reports on a study comparing the efficiency and effectiveness of learning from solving </a:t>
            </a:r>
            <a:r>
              <a:rPr lang="en-US" b="1" dirty="0">
                <a:solidFill>
                  <a:srgbClr val="FF0000"/>
                </a:solidFill>
              </a:rPr>
              <a:t>adaptive </a:t>
            </a:r>
            <a:r>
              <a:rPr lang="en-US" b="1" dirty="0" smtClean="0">
                <a:solidFill>
                  <a:srgbClr val="FF0000"/>
                </a:solidFill>
              </a:rPr>
              <a:t>Parsons </a:t>
            </a:r>
            <a:r>
              <a:rPr lang="en-US" b="1" dirty="0">
                <a:solidFill>
                  <a:srgbClr val="FF0000"/>
                </a:solidFill>
              </a:rPr>
              <a:t>problems </a:t>
            </a:r>
            <a:r>
              <a:rPr lang="en-US" dirty="0"/>
              <a:t>vs </a:t>
            </a:r>
            <a:r>
              <a:rPr lang="en-US" b="1" dirty="0">
                <a:solidFill>
                  <a:srgbClr val="FF0000"/>
                </a:solidFill>
              </a:rPr>
              <a:t>non-adaptive Parsons problem </a:t>
            </a:r>
            <a:r>
              <a:rPr lang="en-US" dirty="0"/>
              <a:t>vs </a:t>
            </a:r>
            <a:r>
              <a:rPr lang="en-US" b="1" dirty="0">
                <a:solidFill>
                  <a:srgbClr val="FF0000"/>
                </a:solidFill>
              </a:rPr>
              <a:t>writing the equivalent </a:t>
            </a:r>
            <a:r>
              <a:rPr lang="en-US" b="1" dirty="0" smtClean="0">
                <a:solidFill>
                  <a:srgbClr val="FF0000"/>
                </a:solidFill>
              </a:rPr>
              <a:t>code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49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6000" dirty="0" smtClean="0"/>
              <a:t>Povzetek </a:t>
            </a:r>
            <a:r>
              <a:rPr lang="mr-IN" sz="6000" dirty="0" smtClean="0"/>
              <a:t>–</a:t>
            </a:r>
            <a:r>
              <a:rPr lang="sl-SI" sz="6000" dirty="0" smtClean="0"/>
              <a:t> nadaljevanje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425039"/>
            <a:ext cx="9613861" cy="47928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adaptive Parsons problems used both </a:t>
            </a:r>
            <a:r>
              <a:rPr lang="en-US" b="1" dirty="0" smtClean="0">
                <a:solidFill>
                  <a:srgbClr val="FF0000"/>
                </a:solidFill>
              </a:rPr>
              <a:t>intra-problem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rgbClr val="FF0000"/>
                </a:solidFill>
              </a:rPr>
              <a:t>inter-problem adaptation</a:t>
            </a:r>
            <a:r>
              <a:rPr lang="en-US" dirty="0"/>
              <a:t>. Intra-problem adaptation means that if the learner is struggling to solve the current problem, the problem can dynamically be made easier. Inter-problem </a:t>
            </a:r>
            <a:r>
              <a:rPr lang="en-US" dirty="0" smtClean="0"/>
              <a:t>adaptation </a:t>
            </a:r>
            <a:r>
              <a:rPr lang="en-US" dirty="0"/>
              <a:t>means that the difficulty of the next problem is modified based on the learner’s performance on the previous </a:t>
            </a:r>
            <a:r>
              <a:rPr lang="en-US" dirty="0" smtClean="0"/>
              <a:t>problem.</a:t>
            </a:r>
          </a:p>
        </p:txBody>
      </p:sp>
    </p:spTree>
    <p:extLst>
      <p:ext uri="{BB962C8B-B14F-4D97-AF65-F5344CB8AC3E}">
        <p14:creationId xmlns:p14="http://schemas.microsoft.com/office/powerpoint/2010/main" val="48243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6000" dirty="0" smtClean="0"/>
              <a:t>Povzetek </a:t>
            </a:r>
            <a:r>
              <a:rPr lang="mr-IN" sz="6000" dirty="0" smtClean="0"/>
              <a:t>–</a:t>
            </a:r>
            <a:r>
              <a:rPr lang="sl-SI" sz="6000" dirty="0" smtClean="0"/>
              <a:t> nadaljevanje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911927"/>
            <a:ext cx="9613861" cy="43059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This </a:t>
            </a:r>
            <a:r>
              <a:rPr lang="en-US" b="1" dirty="0">
                <a:solidFill>
                  <a:srgbClr val="FF0000"/>
                </a:solidFill>
              </a:rPr>
              <a:t>study provides evidence that solving intra-problem and inter-problem adaptive Parsons problems is a more efficient, but just as effective, form of practice as writing the equivalent code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62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6000" dirty="0" smtClean="0"/>
              <a:t>Članek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881047"/>
          </a:xfrm>
        </p:spPr>
        <p:txBody>
          <a:bodyPr>
            <a:noAutofit/>
          </a:bodyPr>
          <a:lstStyle/>
          <a:p>
            <a:r>
              <a:rPr lang="en-US" dirty="0"/>
              <a:t>Barbara J. </a:t>
            </a:r>
            <a:r>
              <a:rPr lang="en-US" dirty="0" smtClean="0"/>
              <a:t>Ericson</a:t>
            </a:r>
            <a:r>
              <a:rPr lang="en-US" dirty="0"/>
              <a:t>, James D. </a:t>
            </a:r>
            <a:r>
              <a:rPr lang="en-US" dirty="0" smtClean="0"/>
              <a:t>Foley, </a:t>
            </a:r>
            <a:r>
              <a:rPr lang="en-US" dirty="0" err="1" smtClean="0"/>
              <a:t>Jochen</a:t>
            </a:r>
            <a:r>
              <a:rPr lang="en-US" dirty="0" smtClean="0"/>
              <a:t> Rick, </a:t>
            </a:r>
            <a:r>
              <a:rPr lang="en-US" i="1" dirty="0" smtClean="0"/>
              <a:t>Evaluating </a:t>
            </a:r>
            <a:r>
              <a:rPr lang="en-US" i="1" dirty="0"/>
              <a:t>the Efficiency and Effectiveness of Adaptive Parsons </a:t>
            </a:r>
            <a:r>
              <a:rPr lang="en-US" i="1" dirty="0" smtClean="0"/>
              <a:t>Problems</a:t>
            </a:r>
            <a:r>
              <a:rPr lang="en-US" dirty="0" smtClean="0"/>
              <a:t>, </a:t>
            </a:r>
            <a:r>
              <a:rPr lang="fi-FI" dirty="0"/>
              <a:t>ICER ’18, August 13–15, 2018, Espoo, </a:t>
            </a:r>
            <a:r>
              <a:rPr lang="fi-FI" dirty="0" smtClean="0"/>
              <a:t>Finland</a:t>
            </a:r>
          </a:p>
          <a:p>
            <a:endParaRPr lang="fi-FI" dirty="0"/>
          </a:p>
          <a:p>
            <a:r>
              <a:rPr lang="fi-FI" i="1" dirty="0" err="1" smtClean="0"/>
              <a:t>Konference</a:t>
            </a:r>
            <a:r>
              <a:rPr lang="fi-FI" dirty="0" smtClean="0"/>
              <a:t>: ICER, SIGCSE, </a:t>
            </a:r>
            <a:r>
              <a:rPr lang="fi-FI" dirty="0" err="1" smtClean="0"/>
              <a:t>ITiCSE</a:t>
            </a:r>
            <a:r>
              <a:rPr lang="fi-FI" dirty="0" smtClean="0"/>
              <a:t>, ISSEP, Koli, ...</a:t>
            </a:r>
            <a:endParaRPr lang="fi-FI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10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Problematika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učenje</a:t>
            </a:r>
            <a:r>
              <a:rPr lang="en-US" dirty="0" smtClean="0"/>
              <a:t> </a:t>
            </a:r>
            <a:r>
              <a:rPr lang="en-US" dirty="0" err="1" smtClean="0"/>
              <a:t>programiranja</a:t>
            </a:r>
            <a:endParaRPr lang="en-US" dirty="0" smtClean="0"/>
          </a:p>
          <a:p>
            <a:r>
              <a:rPr lang="en-US" dirty="0" err="1" smtClean="0"/>
              <a:t>klasičen</a:t>
            </a:r>
            <a:r>
              <a:rPr lang="en-US" dirty="0" smtClean="0"/>
              <a:t> </a:t>
            </a:r>
            <a:r>
              <a:rPr lang="en-US" dirty="0" err="1" smtClean="0"/>
              <a:t>pristop</a:t>
            </a:r>
            <a:r>
              <a:rPr lang="en-US" dirty="0" smtClean="0"/>
              <a:t>: </a:t>
            </a:r>
            <a:r>
              <a:rPr lang="en-US" dirty="0" err="1" smtClean="0"/>
              <a:t>učencem</a:t>
            </a:r>
            <a:r>
              <a:rPr lang="en-US" dirty="0" smtClean="0"/>
              <a:t> </a:t>
            </a:r>
            <a:r>
              <a:rPr lang="en-US" dirty="0" err="1" smtClean="0"/>
              <a:t>dajemo</a:t>
            </a:r>
            <a:r>
              <a:rPr lang="en-US" dirty="0" smtClean="0"/>
              <a:t> </a:t>
            </a:r>
            <a:r>
              <a:rPr lang="en-US" dirty="0" err="1" smtClean="0"/>
              <a:t>preproste</a:t>
            </a:r>
            <a:r>
              <a:rPr lang="en-US" dirty="0" smtClean="0"/>
              <a:t> </a:t>
            </a:r>
            <a:r>
              <a:rPr lang="en-US" dirty="0" err="1" smtClean="0"/>
              <a:t>primere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naj</a:t>
            </a:r>
            <a:r>
              <a:rPr lang="en-US" dirty="0" smtClean="0"/>
              <a:t> </a:t>
            </a:r>
            <a:r>
              <a:rPr lang="en-US" dirty="0" err="1" smtClean="0"/>
              <a:t>jih</a:t>
            </a:r>
            <a:r>
              <a:rPr lang="en-US" dirty="0" smtClean="0"/>
              <a:t> </a:t>
            </a:r>
            <a:r>
              <a:rPr lang="en-US" dirty="0" err="1" smtClean="0"/>
              <a:t>sprogramirajo</a:t>
            </a:r>
            <a:endParaRPr lang="en-US" dirty="0" smtClean="0"/>
          </a:p>
          <a:p>
            <a:r>
              <a:rPr lang="en-US" dirty="0" err="1" smtClean="0"/>
              <a:t>izziv</a:t>
            </a:r>
            <a:r>
              <a:rPr lang="en-US" dirty="0" smtClean="0"/>
              <a:t>: </a:t>
            </a:r>
            <a:r>
              <a:rPr lang="en-US" dirty="0" err="1" smtClean="0"/>
              <a:t>pisanje</a:t>
            </a:r>
            <a:r>
              <a:rPr lang="en-US" dirty="0" smtClean="0"/>
              <a:t> </a:t>
            </a:r>
            <a:r>
              <a:rPr lang="en-US" dirty="0" err="1" smtClean="0"/>
              <a:t>programa</a:t>
            </a:r>
            <a:r>
              <a:rPr lang="en-US" dirty="0" smtClean="0"/>
              <a:t> ,,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nič</a:t>
            </a:r>
            <a:r>
              <a:rPr lang="en-US" dirty="0" smtClean="0"/>
              <a:t>’’ je </a:t>
            </a:r>
            <a:r>
              <a:rPr lang="en-US" dirty="0" err="1" smtClean="0"/>
              <a:t>lahko</a:t>
            </a:r>
            <a:r>
              <a:rPr lang="en-US" dirty="0" smtClean="0"/>
              <a:t> </a:t>
            </a:r>
            <a:r>
              <a:rPr lang="en-US" dirty="0" err="1" smtClean="0"/>
              <a:t>velik</a:t>
            </a:r>
            <a:r>
              <a:rPr lang="en-US" dirty="0" smtClean="0"/>
              <a:t> </a:t>
            </a:r>
            <a:r>
              <a:rPr lang="en-US" dirty="0" err="1" smtClean="0"/>
              <a:t>mentalni</a:t>
            </a:r>
            <a:r>
              <a:rPr lang="en-US" dirty="0" smtClean="0"/>
              <a:t> problem</a:t>
            </a:r>
          </a:p>
          <a:p>
            <a:endParaRPr lang="en-US" dirty="0"/>
          </a:p>
          <a:p>
            <a:r>
              <a:rPr lang="en-US" dirty="0" err="1" smtClean="0"/>
              <a:t>rešitev</a:t>
            </a:r>
            <a:r>
              <a:rPr lang="en-US" dirty="0" smtClean="0"/>
              <a:t>: </a:t>
            </a:r>
            <a:r>
              <a:rPr lang="en-US" dirty="0" err="1" smtClean="0"/>
              <a:t>kaj</a:t>
            </a:r>
            <a:r>
              <a:rPr lang="en-US" dirty="0" smtClean="0"/>
              <a:t>, </a:t>
            </a:r>
            <a:r>
              <a:rPr lang="en-US" dirty="0" err="1" smtClean="0"/>
              <a:t>če</a:t>
            </a:r>
            <a:r>
              <a:rPr lang="en-US" dirty="0" smtClean="0"/>
              <a:t> </a:t>
            </a:r>
            <a:r>
              <a:rPr lang="en-US" dirty="0" err="1" smtClean="0"/>
              <a:t>pričnemo</a:t>
            </a:r>
            <a:r>
              <a:rPr lang="en-US" dirty="0" smtClean="0"/>
              <a:t> s </a:t>
            </a:r>
            <a:r>
              <a:rPr lang="en-US" dirty="0" err="1" smtClean="0"/>
              <a:t>programom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je </a:t>
            </a:r>
            <a:r>
              <a:rPr lang="en-US" dirty="0" err="1" smtClean="0"/>
              <a:t>na</a:t>
            </a:r>
            <a:r>
              <a:rPr lang="en-US" dirty="0" smtClean="0"/>
              <a:t> pol (</a:t>
            </a:r>
            <a:r>
              <a:rPr lang="en-US" dirty="0" err="1" smtClean="0"/>
              <a:t>približno</a:t>
            </a:r>
            <a:r>
              <a:rPr lang="en-US" dirty="0" smtClean="0"/>
              <a:t>) </a:t>
            </a:r>
            <a:r>
              <a:rPr lang="en-US" dirty="0" err="1" smtClean="0"/>
              <a:t>spisan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vprašanje</a:t>
            </a:r>
            <a:r>
              <a:rPr lang="en-US" dirty="0" smtClean="0"/>
              <a:t>: </a:t>
            </a:r>
            <a:r>
              <a:rPr lang="en-US" dirty="0" err="1" smtClean="0"/>
              <a:t>ali</a:t>
            </a:r>
            <a:r>
              <a:rPr lang="en-US" dirty="0" smtClean="0"/>
              <a:t> je </a:t>
            </a:r>
            <a:r>
              <a:rPr lang="en-US" dirty="0" err="1" smtClean="0"/>
              <a:t>takšen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učenja</a:t>
            </a:r>
            <a:r>
              <a:rPr lang="en-US" dirty="0" smtClean="0"/>
              <a:t> </a:t>
            </a:r>
            <a:r>
              <a:rPr lang="en-US" dirty="0" err="1" smtClean="0"/>
              <a:t>enako</a:t>
            </a:r>
            <a:r>
              <a:rPr lang="en-US" dirty="0" smtClean="0"/>
              <a:t> </a:t>
            </a:r>
            <a:r>
              <a:rPr lang="en-US" dirty="0" err="1" smtClean="0"/>
              <a:t>uspešen</a:t>
            </a:r>
            <a:r>
              <a:rPr lang="en-US" dirty="0" smtClean="0"/>
              <a:t> in </a:t>
            </a:r>
            <a:r>
              <a:rPr lang="en-US" dirty="0" err="1" smtClean="0"/>
              <a:t>učinkovit</a:t>
            </a:r>
            <a:r>
              <a:rPr lang="en-US" dirty="0" smtClean="0"/>
              <a:t> </a:t>
            </a:r>
            <a:r>
              <a:rPr lang="en-US" dirty="0" err="1" smtClean="0"/>
              <a:t>kot</a:t>
            </a:r>
            <a:r>
              <a:rPr lang="en-US" dirty="0" smtClean="0"/>
              <a:t> </a:t>
            </a:r>
            <a:r>
              <a:rPr lang="en-US" dirty="0" err="1" smtClean="0"/>
              <a:t>pisanje</a:t>
            </a:r>
            <a:r>
              <a:rPr lang="en-US" dirty="0" smtClean="0"/>
              <a:t> </a:t>
            </a:r>
            <a:r>
              <a:rPr lang="en-US" dirty="0" err="1" smtClean="0"/>
              <a:t>celotnih</a:t>
            </a:r>
            <a:r>
              <a:rPr lang="en-US" dirty="0" smtClean="0"/>
              <a:t> </a:t>
            </a:r>
            <a:r>
              <a:rPr lang="en-US" dirty="0" err="1" smtClean="0"/>
              <a:t>programov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2486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Parsonov</a:t>
            </a:r>
            <a:r>
              <a:rPr lang="en-US" dirty="0" smtClean="0"/>
              <a:t>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korak</a:t>
            </a:r>
            <a:r>
              <a:rPr lang="en-US" dirty="0" smtClean="0"/>
              <a:t> </a:t>
            </a:r>
            <a:r>
              <a:rPr lang="en-US" dirty="0" err="1" smtClean="0"/>
              <a:t>naprej</a:t>
            </a:r>
            <a:r>
              <a:rPr lang="en-US" dirty="0" smtClean="0"/>
              <a:t> od </a:t>
            </a:r>
            <a:r>
              <a:rPr lang="en-US" dirty="0" err="1" smtClean="0"/>
              <a:t>delno</a:t>
            </a:r>
            <a:r>
              <a:rPr lang="en-US" dirty="0" smtClean="0"/>
              <a:t> </a:t>
            </a:r>
            <a:r>
              <a:rPr lang="en-US" dirty="0" err="1" smtClean="0"/>
              <a:t>pripravljene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: </a:t>
            </a:r>
            <a:r>
              <a:rPr lang="en-US" dirty="0" err="1" smtClean="0"/>
              <a:t>podani</a:t>
            </a:r>
            <a:r>
              <a:rPr lang="en-US" dirty="0" smtClean="0"/>
              <a:t> so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gradniki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jih</a:t>
            </a:r>
            <a:r>
              <a:rPr lang="en-US" dirty="0" smtClean="0"/>
              <a:t>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učenec</a:t>
            </a:r>
            <a:r>
              <a:rPr lang="en-US" dirty="0" smtClean="0"/>
              <a:t> </a:t>
            </a:r>
            <a:r>
              <a:rPr lang="en-US" dirty="0" err="1" smtClean="0"/>
              <a:t>pravilno</a:t>
            </a:r>
            <a:r>
              <a:rPr lang="en-US" dirty="0" smtClean="0"/>
              <a:t> </a:t>
            </a:r>
            <a:r>
              <a:rPr lang="en-US" dirty="0" err="1" smtClean="0"/>
              <a:t>razvrstiti</a:t>
            </a:r>
            <a:endParaRPr lang="en-US" dirty="0" smtClean="0"/>
          </a:p>
          <a:p>
            <a:r>
              <a:rPr lang="en-US" dirty="0"/>
              <a:t>primer</a:t>
            </a:r>
            <a:r>
              <a:rPr lang="en-US" dirty="0" smtClean="0"/>
              <a:t>: </a:t>
            </a:r>
            <a:r>
              <a:rPr lang="en-US" dirty="0" err="1" smtClean="0"/>
              <a:t>jutranje</a:t>
            </a:r>
            <a:r>
              <a:rPr lang="en-US" dirty="0" smtClean="0"/>
              <a:t> </a:t>
            </a:r>
            <a:r>
              <a:rPr lang="en-US" dirty="0" err="1" smtClean="0"/>
              <a:t>oblačenje</a:t>
            </a:r>
            <a:r>
              <a:rPr lang="en-US" dirty="0" smtClean="0"/>
              <a:t> (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lusy.fri.uni-lj.si/ucbenik/book/1201/index1.html)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815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Parsonov</a:t>
            </a:r>
            <a:r>
              <a:rPr lang="en-US" dirty="0" smtClean="0"/>
              <a:t> problem in </a:t>
            </a:r>
            <a:r>
              <a:rPr lang="en-US" dirty="0" err="1" smtClean="0"/>
              <a:t>programiranje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dodamo</a:t>
            </a:r>
            <a:r>
              <a:rPr lang="en-US" dirty="0" smtClean="0"/>
              <a:t> </a:t>
            </a:r>
            <a:r>
              <a:rPr lang="en-US" dirty="0" err="1" smtClean="0"/>
              <a:t>lahko</a:t>
            </a:r>
            <a:r>
              <a:rPr lang="en-US" dirty="0" smtClean="0"/>
              <a:t> </a:t>
            </a:r>
            <a:r>
              <a:rPr lang="en-US" dirty="0" err="1" smtClean="0"/>
              <a:t>zavajujoče</a:t>
            </a:r>
            <a:r>
              <a:rPr lang="en-US" dirty="0" smtClean="0"/>
              <a:t> </a:t>
            </a:r>
            <a:r>
              <a:rPr lang="en-US" dirty="0" err="1" smtClean="0"/>
              <a:t>odvečne</a:t>
            </a:r>
            <a:r>
              <a:rPr lang="en-US" dirty="0" smtClean="0"/>
              <a:t> </a:t>
            </a:r>
            <a:r>
              <a:rPr lang="en-US" dirty="0" err="1" smtClean="0"/>
              <a:t>gradnike</a:t>
            </a:r>
            <a:endParaRPr lang="en-US" dirty="0" smtClean="0"/>
          </a:p>
          <a:p>
            <a:pPr lvl="1"/>
            <a:r>
              <a:rPr lang="en-US" dirty="0" err="1" smtClean="0"/>
              <a:t>lahko</a:t>
            </a:r>
            <a:r>
              <a:rPr lang="en-US" dirty="0" smtClean="0"/>
              <a:t> </a:t>
            </a:r>
            <a:r>
              <a:rPr lang="en-US" dirty="0" err="1" smtClean="0"/>
              <a:t>nastopajo</a:t>
            </a:r>
            <a:r>
              <a:rPr lang="en-US" dirty="0" smtClean="0"/>
              <a:t> v </a:t>
            </a:r>
            <a:r>
              <a:rPr lang="en-US" dirty="0" err="1" smtClean="0"/>
              <a:t>parih</a:t>
            </a:r>
            <a:r>
              <a:rPr lang="en-US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posamezno</a:t>
            </a:r>
            <a:endParaRPr lang="en-US" dirty="0" smtClean="0"/>
          </a:p>
          <a:p>
            <a:r>
              <a:rPr lang="en-US" dirty="0" err="1" smtClean="0"/>
              <a:t>gradnike</a:t>
            </a:r>
            <a:r>
              <a:rPr lang="en-US" dirty="0" smtClean="0"/>
              <a:t> </a:t>
            </a:r>
            <a:r>
              <a:rPr lang="en-US" dirty="0" err="1" smtClean="0"/>
              <a:t>lahko</a:t>
            </a:r>
            <a:r>
              <a:rPr lang="en-US" dirty="0" smtClean="0"/>
              <a:t> ne </a:t>
            </a:r>
            <a:r>
              <a:rPr lang="en-US" dirty="0" err="1" smtClean="0"/>
              <a:t>zamikamo</a:t>
            </a:r>
            <a:r>
              <a:rPr lang="en-US" dirty="0" smtClean="0"/>
              <a:t> (Python) in </a:t>
            </a:r>
            <a:r>
              <a:rPr lang="en-US" dirty="0" err="1" smtClean="0"/>
              <a:t>jih</a:t>
            </a:r>
            <a:r>
              <a:rPr lang="en-US" dirty="0" smtClean="0"/>
              <a:t>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učenec</a:t>
            </a:r>
            <a:r>
              <a:rPr lang="en-US" dirty="0" smtClean="0"/>
              <a:t> </a:t>
            </a:r>
            <a:r>
              <a:rPr lang="en-US" dirty="0" err="1" smtClean="0"/>
              <a:t>pravilno</a:t>
            </a:r>
            <a:r>
              <a:rPr lang="en-US" dirty="0" smtClean="0"/>
              <a:t> </a:t>
            </a:r>
            <a:r>
              <a:rPr lang="en-US" dirty="0" err="1" smtClean="0"/>
              <a:t>zamikati</a:t>
            </a:r>
            <a:endParaRPr lang="en-US" dirty="0" smtClean="0"/>
          </a:p>
          <a:p>
            <a:endParaRPr lang="en-US" dirty="0" smtClean="0"/>
          </a:p>
          <a:p>
            <a:r>
              <a:rPr lang="mr-IN" dirty="0" smtClean="0"/>
              <a:t>…</a:t>
            </a:r>
            <a:endParaRPr lang="sl-SI" dirty="0" smtClean="0"/>
          </a:p>
          <a:p>
            <a:endParaRPr lang="sl-SI" dirty="0"/>
          </a:p>
          <a:p>
            <a:r>
              <a:rPr lang="sl-SI" dirty="0" smtClean="0"/>
              <a:t>v resnici je grafično programiranje </a:t>
            </a:r>
            <a:r>
              <a:rPr lang="sl-SI" dirty="0" smtClean="0"/>
              <a:t>zelo </a:t>
            </a:r>
            <a:r>
              <a:rPr lang="sl-SI" dirty="0" smtClean="0"/>
              <a:t>posplošen Parsonov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98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Parsonov</a:t>
            </a:r>
            <a:r>
              <a:rPr lang="en-US" dirty="0" smtClean="0"/>
              <a:t> problem </a:t>
            </a:r>
            <a:r>
              <a:rPr lang="mr-IN" dirty="0" smtClean="0"/>
              <a:t>–</a:t>
            </a:r>
            <a:r>
              <a:rPr lang="en-US" dirty="0" smtClean="0"/>
              <a:t> od </a:t>
            </a:r>
            <a:r>
              <a:rPr lang="en-US" dirty="0" err="1" smtClean="0"/>
              <a:t>kje</a:t>
            </a:r>
            <a:r>
              <a:rPr lang="en-US" dirty="0" smtClean="0"/>
              <a:t> </a:t>
            </a:r>
            <a:r>
              <a:rPr lang="en-US" dirty="0" err="1" smtClean="0"/>
              <a:t>prihaja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 </a:t>
            </a:r>
            <a:r>
              <a:rPr lang="en-US" dirty="0" err="1" smtClean="0"/>
              <a:t>kognitivni</a:t>
            </a:r>
            <a:r>
              <a:rPr lang="en-US" dirty="0" smtClean="0"/>
              <a:t> </a:t>
            </a:r>
            <a:r>
              <a:rPr lang="en-US" dirty="0" err="1" smtClean="0"/>
              <a:t>teoriji</a:t>
            </a:r>
            <a:r>
              <a:rPr lang="en-US" dirty="0" smtClean="0"/>
              <a:t> (</a:t>
            </a:r>
            <a:r>
              <a:rPr lang="en-US" dirty="0" err="1" smtClean="0"/>
              <a:t>izraz</a:t>
            </a:r>
            <a:r>
              <a:rPr lang="en-US" dirty="0" smtClean="0"/>
              <a:t>?) </a:t>
            </a:r>
            <a:r>
              <a:rPr lang="en-US" dirty="0" err="1" smtClean="0"/>
              <a:t>imamo</a:t>
            </a:r>
            <a:r>
              <a:rPr lang="en-US" dirty="0" smtClean="0"/>
              <a:t> tri </a:t>
            </a:r>
            <a:r>
              <a:rPr lang="en-US" dirty="0" err="1" smtClean="0"/>
              <a:t>oblike</a:t>
            </a:r>
            <a:r>
              <a:rPr lang="en-US" dirty="0" smtClean="0"/>
              <a:t> </a:t>
            </a:r>
            <a:r>
              <a:rPr lang="en-US" dirty="0" err="1" smtClean="0"/>
              <a:t>obremenitve</a:t>
            </a:r>
            <a:r>
              <a:rPr lang="en-US" dirty="0" smtClean="0"/>
              <a:t> (</a:t>
            </a:r>
            <a:r>
              <a:rPr lang="en-US" dirty="0" err="1" smtClean="0"/>
              <a:t>napora</a:t>
            </a:r>
            <a:r>
              <a:rPr lang="en-US" dirty="0" smtClean="0"/>
              <a:t>):</a:t>
            </a:r>
          </a:p>
          <a:p>
            <a:pPr lvl="1"/>
            <a:r>
              <a:rPr lang="en-US" dirty="0" err="1" smtClean="0"/>
              <a:t>nujna</a:t>
            </a:r>
            <a:r>
              <a:rPr lang="en-US" dirty="0" smtClean="0"/>
              <a:t> (</a:t>
            </a:r>
            <a:r>
              <a:rPr lang="en-US" i="1" dirty="0" smtClean="0"/>
              <a:t>intrinsic</a:t>
            </a:r>
            <a:r>
              <a:rPr lang="en-US" dirty="0" smtClean="0"/>
              <a:t>): </a:t>
            </a:r>
            <a:r>
              <a:rPr lang="en-US" dirty="0" err="1" smtClean="0"/>
              <a:t>obremenitev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nastopa</a:t>
            </a:r>
            <a:r>
              <a:rPr lang="en-US" dirty="0" smtClean="0"/>
              <a:t> </a:t>
            </a:r>
            <a:r>
              <a:rPr lang="en-US" dirty="0" err="1" smtClean="0"/>
              <a:t>zaradi</a:t>
            </a:r>
            <a:r>
              <a:rPr lang="en-US" dirty="0" smtClean="0"/>
              <a:t> </a:t>
            </a:r>
            <a:r>
              <a:rPr lang="en-US" dirty="0" err="1" smtClean="0"/>
              <a:t>samega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endParaRPr lang="en-US" dirty="0" smtClean="0"/>
          </a:p>
          <a:p>
            <a:pPr lvl="1"/>
            <a:r>
              <a:rPr lang="en-US" dirty="0" err="1" smtClean="0"/>
              <a:t>vgradnja</a:t>
            </a:r>
            <a:r>
              <a:rPr lang="en-US" dirty="0" smtClean="0"/>
              <a:t> (</a:t>
            </a:r>
            <a:r>
              <a:rPr lang="en-US" i="1" dirty="0" err="1" smtClean="0"/>
              <a:t>german</a:t>
            </a:r>
            <a:r>
              <a:rPr lang="en-US" dirty="0" smtClean="0"/>
              <a:t>): </a:t>
            </a:r>
            <a:r>
              <a:rPr lang="en-US" dirty="0" err="1" smtClean="0"/>
              <a:t>obremenitev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je </a:t>
            </a:r>
            <a:r>
              <a:rPr lang="en-US" dirty="0" err="1" smtClean="0"/>
              <a:t>potrebna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to, da se </a:t>
            </a:r>
            <a:r>
              <a:rPr lang="en-US" dirty="0" err="1" smtClean="0"/>
              <a:t>nečesa</a:t>
            </a:r>
            <a:r>
              <a:rPr lang="en-US" dirty="0" smtClean="0"/>
              <a:t> </a:t>
            </a:r>
            <a:r>
              <a:rPr lang="en-US" dirty="0" err="1" smtClean="0"/>
              <a:t>dolgotrajno</a:t>
            </a:r>
            <a:r>
              <a:rPr lang="en-US" dirty="0" smtClean="0"/>
              <a:t> </a:t>
            </a:r>
            <a:r>
              <a:rPr lang="en-US" dirty="0" err="1" smtClean="0"/>
              <a:t>naučimo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vgradimo</a:t>
            </a:r>
            <a:r>
              <a:rPr lang="en-US" dirty="0" smtClean="0"/>
              <a:t> v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znanje</a:t>
            </a:r>
            <a:endParaRPr lang="en-US" dirty="0" smtClean="0"/>
          </a:p>
          <a:p>
            <a:pPr lvl="1"/>
            <a:r>
              <a:rPr lang="en-US" dirty="0" err="1" smtClean="0"/>
              <a:t>tuja</a:t>
            </a:r>
            <a:r>
              <a:rPr lang="en-US" dirty="0" smtClean="0"/>
              <a:t> (</a:t>
            </a:r>
            <a:r>
              <a:rPr lang="en-US" i="1" dirty="0" smtClean="0"/>
              <a:t>extraneous</a:t>
            </a:r>
            <a:r>
              <a:rPr lang="en-US" dirty="0" smtClean="0"/>
              <a:t>): </a:t>
            </a:r>
            <a:r>
              <a:rPr lang="en-US" dirty="0" err="1" smtClean="0"/>
              <a:t>obremenitev</a:t>
            </a:r>
            <a:r>
              <a:rPr lang="en-US" dirty="0" smtClean="0"/>
              <a:t>, da </a:t>
            </a:r>
            <a:r>
              <a:rPr lang="en-US" dirty="0" err="1" smtClean="0"/>
              <a:t>razumemo</a:t>
            </a:r>
            <a:r>
              <a:rPr lang="en-US" dirty="0" smtClean="0"/>
              <a:t> </a:t>
            </a:r>
            <a:r>
              <a:rPr lang="en-US" dirty="0" err="1" smtClean="0"/>
              <a:t>navodila</a:t>
            </a:r>
            <a:r>
              <a:rPr lang="en-US" dirty="0" smtClean="0"/>
              <a:t> </a:t>
            </a:r>
            <a:r>
              <a:rPr lang="en-US" dirty="0" err="1"/>
              <a:t>z</a:t>
            </a:r>
            <a:r>
              <a:rPr lang="en-US" dirty="0" err="1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reševanje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vse</a:t>
            </a:r>
            <a:r>
              <a:rPr lang="en-US" dirty="0" smtClean="0"/>
              <a:t> tri </a:t>
            </a:r>
            <a:r>
              <a:rPr lang="en-US" dirty="0" err="1" smtClean="0"/>
              <a:t>obremenitve</a:t>
            </a:r>
            <a:r>
              <a:rPr lang="en-US" dirty="0" smtClean="0"/>
              <a:t> se </a:t>
            </a:r>
            <a:r>
              <a:rPr lang="en-US" dirty="0" err="1" smtClean="0"/>
              <a:t>seštevajo</a:t>
            </a:r>
            <a:r>
              <a:rPr lang="en-US" dirty="0" smtClean="0"/>
              <a:t> in da </a:t>
            </a:r>
            <a:r>
              <a:rPr lang="en-US" dirty="0" err="1" smtClean="0"/>
              <a:t>damo</a:t>
            </a:r>
            <a:r>
              <a:rPr lang="en-US" dirty="0" smtClean="0"/>
              <a:t> </a:t>
            </a:r>
            <a:r>
              <a:rPr lang="en-US" dirty="0" err="1" smtClean="0"/>
              <a:t>večji</a:t>
            </a:r>
            <a:r>
              <a:rPr lang="en-US" dirty="0" smtClean="0"/>
              <a:t> </a:t>
            </a:r>
            <a:r>
              <a:rPr lang="en-US" dirty="0" err="1" smtClean="0"/>
              <a:t>delež</a:t>
            </a:r>
            <a:r>
              <a:rPr lang="en-US" dirty="0" smtClean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, </a:t>
            </a:r>
            <a:r>
              <a:rPr lang="en-US" dirty="0" err="1" smtClean="0"/>
              <a:t>želimo</a:t>
            </a:r>
            <a:r>
              <a:rPr lang="en-US" dirty="0" smtClean="0"/>
              <a:t> </a:t>
            </a:r>
            <a:r>
              <a:rPr lang="en-US" dirty="0" err="1" smtClean="0"/>
              <a:t>tretjo</a:t>
            </a:r>
            <a:r>
              <a:rPr lang="en-US" dirty="0" smtClean="0"/>
              <a:t> </a:t>
            </a:r>
            <a:r>
              <a:rPr lang="en-US" dirty="0" err="1" smtClean="0"/>
              <a:t>zmanjšati</a:t>
            </a:r>
            <a:endParaRPr lang="en-US" dirty="0" smtClean="0"/>
          </a:p>
          <a:p>
            <a:pPr lvl="1"/>
            <a:r>
              <a:rPr lang="en-US" dirty="0" err="1"/>
              <a:t>z</a:t>
            </a:r>
            <a:r>
              <a:rPr lang="en-US" dirty="0" err="1" smtClean="0"/>
              <a:t>ato</a:t>
            </a:r>
            <a:r>
              <a:rPr lang="en-US" dirty="0" smtClean="0"/>
              <a:t> je </a:t>
            </a:r>
            <a:r>
              <a:rPr lang="en-US" dirty="0" err="1" smtClean="0"/>
              <a:t>grafično</a:t>
            </a:r>
            <a:r>
              <a:rPr lang="en-US" dirty="0" smtClean="0"/>
              <a:t> </a:t>
            </a:r>
            <a:r>
              <a:rPr lang="en-US" dirty="0" err="1" smtClean="0"/>
              <a:t>programiranje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primerno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začetnika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Vprašanje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Ali je </a:t>
            </a:r>
            <a:r>
              <a:rPr lang="en-US" dirty="0" err="1" smtClean="0"/>
              <a:t>takšen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učenja</a:t>
            </a:r>
            <a:r>
              <a:rPr lang="en-US" dirty="0" smtClean="0"/>
              <a:t> </a:t>
            </a:r>
            <a:r>
              <a:rPr lang="en-US" dirty="0" err="1" smtClean="0"/>
              <a:t>enako</a:t>
            </a:r>
            <a:r>
              <a:rPr lang="en-US" dirty="0" smtClean="0"/>
              <a:t> </a:t>
            </a:r>
            <a:r>
              <a:rPr lang="en-US" dirty="0" err="1" smtClean="0"/>
              <a:t>uspešen</a:t>
            </a:r>
            <a:r>
              <a:rPr lang="en-US" dirty="0" smtClean="0"/>
              <a:t> in </a:t>
            </a:r>
            <a:r>
              <a:rPr lang="en-US" dirty="0" err="1" smtClean="0"/>
              <a:t>učinkovit</a:t>
            </a:r>
            <a:r>
              <a:rPr lang="en-US" dirty="0" smtClean="0"/>
              <a:t> </a:t>
            </a:r>
            <a:r>
              <a:rPr lang="en-US" dirty="0" err="1" smtClean="0"/>
              <a:t>kot</a:t>
            </a:r>
            <a:r>
              <a:rPr lang="en-US" dirty="0" smtClean="0"/>
              <a:t> </a:t>
            </a:r>
            <a:r>
              <a:rPr lang="en-US" dirty="0" err="1" smtClean="0"/>
              <a:t>pisanje</a:t>
            </a:r>
            <a:r>
              <a:rPr lang="en-US" dirty="0" smtClean="0"/>
              <a:t> </a:t>
            </a:r>
            <a:r>
              <a:rPr lang="en-US" dirty="0" err="1" smtClean="0"/>
              <a:t>celotnih</a:t>
            </a:r>
            <a:r>
              <a:rPr lang="en-US" dirty="0" smtClean="0"/>
              <a:t> </a:t>
            </a:r>
            <a:r>
              <a:rPr lang="en-US" dirty="0" err="1" smtClean="0"/>
              <a:t>programov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146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Še</a:t>
            </a:r>
            <a:r>
              <a:rPr lang="en-US" dirty="0" smtClean="0"/>
              <a:t> </a:t>
            </a:r>
            <a:r>
              <a:rPr lang="en-US" dirty="0" err="1" smtClean="0"/>
              <a:t>nekaj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učenja</a:t>
            </a:r>
            <a:r>
              <a:rPr lang="en-US" dirty="0" smtClean="0"/>
              <a:t> se </a:t>
            </a:r>
            <a:r>
              <a:rPr lang="en-US" dirty="0" err="1" smtClean="0"/>
              <a:t>naj</a:t>
            </a:r>
            <a:r>
              <a:rPr lang="en-US" dirty="0" smtClean="0"/>
              <a:t> bi </a:t>
            </a:r>
            <a:r>
              <a:rPr lang="en-US" dirty="0" err="1" smtClean="0"/>
              <a:t>prilagajali</a:t>
            </a:r>
            <a:r>
              <a:rPr lang="en-US" dirty="0" smtClean="0"/>
              <a:t> </a:t>
            </a:r>
            <a:r>
              <a:rPr lang="en-US" dirty="0" err="1" smtClean="0"/>
              <a:t>učencu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prilagajanje</a:t>
            </a:r>
            <a:r>
              <a:rPr lang="en-US" dirty="0" smtClean="0"/>
              <a:t> </a:t>
            </a:r>
            <a:r>
              <a:rPr lang="en-US" dirty="0" err="1" smtClean="0"/>
              <a:t>težavnosti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razlog</a:t>
            </a:r>
            <a:r>
              <a:rPr lang="en-US" dirty="0" smtClean="0"/>
              <a:t>: </a:t>
            </a:r>
            <a:r>
              <a:rPr lang="en-US" dirty="0" err="1" smtClean="0"/>
              <a:t>na</a:t>
            </a:r>
            <a:r>
              <a:rPr lang="en-US" dirty="0" smtClean="0"/>
              <a:t> ta </a:t>
            </a:r>
            <a:r>
              <a:rPr lang="en-US" dirty="0" err="1" smtClean="0"/>
              <a:t>način</a:t>
            </a:r>
            <a:r>
              <a:rPr lang="en-US" dirty="0" smtClean="0"/>
              <a:t> je </a:t>
            </a:r>
            <a:r>
              <a:rPr lang="en-US" dirty="0" err="1" smtClean="0"/>
              <a:t>učenec</a:t>
            </a:r>
            <a:r>
              <a:rPr lang="en-US" dirty="0" smtClean="0"/>
              <a:t> </a:t>
            </a:r>
            <a:r>
              <a:rPr lang="en-US" dirty="0" err="1" smtClean="0"/>
              <a:t>čim</a:t>
            </a:r>
            <a:r>
              <a:rPr lang="en-US" dirty="0" smtClean="0"/>
              <a:t> </a:t>
            </a:r>
            <a:r>
              <a:rPr lang="en-US" dirty="0" err="1" smtClean="0"/>
              <a:t>bližje</a:t>
            </a:r>
            <a:r>
              <a:rPr lang="en-US" dirty="0" smtClean="0"/>
              <a:t> </a:t>
            </a:r>
            <a:r>
              <a:rPr lang="en-US" dirty="0" err="1" smtClean="0"/>
              <a:t>območju</a:t>
            </a:r>
            <a:r>
              <a:rPr lang="en-US" dirty="0" smtClean="0"/>
              <a:t> </a:t>
            </a:r>
            <a:r>
              <a:rPr lang="en-US" dirty="0" err="1" smtClean="0"/>
              <a:t>neprestanega</a:t>
            </a:r>
            <a:r>
              <a:rPr lang="en-US" dirty="0" smtClean="0"/>
              <a:t> </a:t>
            </a:r>
            <a:r>
              <a:rPr lang="en-US" dirty="0" err="1" smtClean="0"/>
              <a:t>napredka</a:t>
            </a:r>
            <a:r>
              <a:rPr lang="en-US" dirty="0" smtClean="0"/>
              <a:t> (Vygotsky) </a:t>
            </a:r>
            <a:r>
              <a:rPr lang="en-US" dirty="0" err="1" smtClean="0"/>
              <a:t>ter</a:t>
            </a:r>
            <a:r>
              <a:rPr lang="en-US" dirty="0" smtClean="0"/>
              <a:t> s tem se </a:t>
            </a:r>
            <a:r>
              <a:rPr lang="en-US" dirty="0" err="1" smtClean="0"/>
              <a:t>učenec</a:t>
            </a:r>
            <a:r>
              <a:rPr lang="en-US" dirty="0" smtClean="0"/>
              <a:t> </a:t>
            </a:r>
            <a:r>
              <a:rPr lang="en-US" dirty="0" err="1" smtClean="0"/>
              <a:t>tudi</a:t>
            </a:r>
            <a:r>
              <a:rPr lang="en-US" dirty="0" smtClean="0"/>
              <a:t> </a:t>
            </a:r>
            <a:r>
              <a:rPr lang="en-US" dirty="0" err="1" smtClean="0"/>
              <a:t>največ</a:t>
            </a:r>
            <a:r>
              <a:rPr lang="en-US" dirty="0" smtClean="0"/>
              <a:t> </a:t>
            </a:r>
            <a:r>
              <a:rPr lang="en-US" dirty="0" err="1" smtClean="0"/>
              <a:t>nauči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prilagodljivi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(</a:t>
            </a:r>
            <a:r>
              <a:rPr lang="en-US" i="1" dirty="0" smtClean="0"/>
              <a:t>adaptive systems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0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Hipoteze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[</a:t>
            </a:r>
            <a:r>
              <a:rPr lang="en-US" b="1" dirty="0" err="1" smtClean="0"/>
              <a:t>učinkovitost</a:t>
            </a:r>
            <a:r>
              <a:rPr lang="en-US" dirty="0" smtClean="0"/>
              <a:t>]: Learners </a:t>
            </a:r>
            <a:r>
              <a:rPr lang="en-US" dirty="0"/>
              <a:t>who solve adaptive and non-adaptive Parsons problems will finish the instructional problems significantly faster than the learners who write code.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[</a:t>
            </a:r>
            <a:r>
              <a:rPr lang="en-US" b="1" dirty="0" err="1" smtClean="0"/>
              <a:t>uspešnost</a:t>
            </a:r>
            <a:r>
              <a:rPr lang="en-US" dirty="0" smtClean="0"/>
              <a:t>]: Learners who solve adaptive Parsons problems will have </a:t>
            </a:r>
            <a:r>
              <a:rPr lang="en-US" dirty="0"/>
              <a:t>similar learning gains from pretest to immediate posttest as those who solve non-adaptive Parsons problems and write code.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[</a:t>
            </a:r>
            <a:r>
              <a:rPr lang="en-US" b="1" dirty="0" err="1" smtClean="0"/>
              <a:t>uspešnost</a:t>
            </a:r>
            <a:r>
              <a:rPr lang="en-US" dirty="0" smtClean="0"/>
              <a:t>]: Learners </a:t>
            </a:r>
            <a:r>
              <a:rPr lang="en-US" dirty="0"/>
              <a:t>who solve off-task (not related to the pretest questions) adaptive Parsons problems (the control group) will have lower learning gains than those who solve on-task problems.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02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</TotalTime>
  <Words>701</Words>
  <Application>Microsoft Macintosh PowerPoint</Application>
  <PresentationFormat>Widescreen</PresentationFormat>
  <Paragraphs>73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Calibri Light</vt:lpstr>
      <vt:lpstr>Mangal</vt:lpstr>
      <vt:lpstr>Arial</vt:lpstr>
      <vt:lpstr>Office Theme</vt:lpstr>
      <vt:lpstr>Učenje programiranja</vt:lpstr>
      <vt:lpstr>Članek</vt:lpstr>
      <vt:lpstr>Problematika</vt:lpstr>
      <vt:lpstr>Parsonov problem</vt:lpstr>
      <vt:lpstr>Parsonov problem in programiranje</vt:lpstr>
      <vt:lpstr>Parsonov problem – od kje prihaja</vt:lpstr>
      <vt:lpstr>Vprašanje</vt:lpstr>
      <vt:lpstr>Še nekaj</vt:lpstr>
      <vt:lpstr>Hipoteze</vt:lpstr>
      <vt:lpstr>Parsonov problem – primer</vt:lpstr>
      <vt:lpstr>Metodologija</vt:lpstr>
      <vt:lpstr>Povzetek</vt:lpstr>
      <vt:lpstr>Povzetek – nadaljevanje</vt:lpstr>
      <vt:lpstr>Povzetek – nadaljevanje</vt:lpstr>
      <vt:lpstr>Povzetek – nadaljevanje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SKUPNOST</dc:title>
  <dc:creator>Matija Lokar</dc:creator>
  <cp:lastModifiedBy>Microsoft Office User</cp:lastModifiedBy>
  <cp:revision>121</cp:revision>
  <dcterms:created xsi:type="dcterms:W3CDTF">2018-03-22T14:31:27Z</dcterms:created>
  <dcterms:modified xsi:type="dcterms:W3CDTF">2018-08-22T08:38:33Z</dcterms:modified>
</cp:coreProperties>
</file>