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5"/>
  </p:notesMasterIdLst>
  <p:sldIdLst>
    <p:sldId id="256" r:id="rId2"/>
    <p:sldId id="278" r:id="rId3"/>
    <p:sldId id="267" r:id="rId4"/>
    <p:sldId id="280" r:id="rId5"/>
    <p:sldId id="279" r:id="rId6"/>
    <p:sldId id="297" r:id="rId7"/>
    <p:sldId id="285" r:id="rId8"/>
    <p:sldId id="298" r:id="rId9"/>
    <p:sldId id="286" r:id="rId10"/>
    <p:sldId id="281" r:id="rId11"/>
    <p:sldId id="287" r:id="rId12"/>
    <p:sldId id="288" r:id="rId13"/>
    <p:sldId id="289" r:id="rId14"/>
    <p:sldId id="282" r:id="rId15"/>
    <p:sldId id="290" r:id="rId16"/>
    <p:sldId id="291" r:id="rId17"/>
    <p:sldId id="292" r:id="rId18"/>
    <p:sldId id="283" r:id="rId19"/>
    <p:sldId id="293" r:id="rId20"/>
    <p:sldId id="294" r:id="rId21"/>
    <p:sldId id="295" r:id="rId22"/>
    <p:sldId id="284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6" autoAdjust="0"/>
    <p:restoredTop sz="94660"/>
  </p:normalViewPr>
  <p:slideViewPr>
    <p:cSldViewPr snapToGrid="0">
      <p:cViewPr>
        <p:scale>
          <a:sx n="70" d="100"/>
          <a:sy n="70" d="100"/>
        </p:scale>
        <p:origin x="4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BFDBA-1C6A-40B0-82A2-F60182E8D8C4}" type="datetimeFigureOut">
              <a:rPr lang="sl-SI" smtClean="0"/>
              <a:t>23.8.2018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3C3D-2E83-4F36-8FAD-ACC6427EC4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2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4810297" y="1807362"/>
            <a:ext cx="7381703" cy="505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8610600" y="4407568"/>
            <a:ext cx="3581400" cy="2450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3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 sz="3200"/>
            </a:lvl1pPr>
            <a:lvl2pPr marL="804863" indent="-354013">
              <a:tabLst>
                <a:tab pos="804863" algn="l"/>
              </a:tabLst>
              <a:defRPr sz="2800"/>
            </a:lvl2pPr>
            <a:lvl3pPr marL="1255713" indent="-355600">
              <a:defRPr sz="2400"/>
            </a:lvl3pPr>
            <a:lvl4pPr marL="1706563" indent="-355600"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7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5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7" r:id="rId2"/>
    <p:sldLayoutId id="2147483671" r:id="rId3"/>
    <p:sldLayoutId id="214748367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nap.berkeley.edu/" TargetMode="External"/><Relationship Id="rId2" Type="http://schemas.openxmlformats.org/officeDocument/2006/relationships/hyperlink" Target="https://discover.cs.ucsb.edu/kelpcs/educators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ce.org/" TargetMode="External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reenfoot.org/door" TargetMode="External"/><Relationship Id="rId5" Type="http://schemas.openxmlformats.org/officeDocument/2006/relationships/hyperlink" Target="http://ai2.appinventor.mit.edu/" TargetMode="External"/><Relationship Id="rId4" Type="http://schemas.openxmlformats.org/officeDocument/2006/relationships/hyperlink" Target="https://pencilcode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sunplugged.org/en/" TargetMode="External"/><Relationship Id="rId3" Type="http://schemas.openxmlformats.org/officeDocument/2006/relationships/hyperlink" Target="https://searchworks.stanford.edu/view/10592902" TargetMode="External"/><Relationship Id="rId7" Type="http://schemas.openxmlformats.org/officeDocument/2006/relationships/hyperlink" Target="https://code.org/" TargetMode="External"/><Relationship Id="rId12" Type="http://schemas.openxmlformats.org/officeDocument/2006/relationships/hyperlink" Target="http://www.helloruby.com/" TargetMode="External"/><Relationship Id="rId2" Type="http://schemas.openxmlformats.org/officeDocument/2006/relationships/hyperlink" Target="http://scratched.gse.harvard.edu/guide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sforall.org/" TargetMode="External"/><Relationship Id="rId11" Type="http://schemas.openxmlformats.org/officeDocument/2006/relationships/hyperlink" Target="https://www.raspberrypi.org/" TargetMode="External"/><Relationship Id="rId5" Type="http://schemas.openxmlformats.org/officeDocument/2006/relationships/hyperlink" Target="https://discover.cs.ucsb.edu/kelpcs/" TargetMode="External"/><Relationship Id="rId10" Type="http://schemas.openxmlformats.org/officeDocument/2006/relationships/hyperlink" Target="https://microbit.org/" TargetMode="External"/><Relationship Id="rId4" Type="http://schemas.openxmlformats.org/officeDocument/2006/relationships/hyperlink" Target="https://www.cs.ucsb.edu/~franklin/cv/pubs/37SIGCSE10.pdf" TargetMode="External"/><Relationship Id="rId9" Type="http://schemas.openxmlformats.org/officeDocument/2006/relationships/hyperlink" Target="http://159.65.232.49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641" y="804387"/>
            <a:ext cx="8626269" cy="2626360"/>
          </a:xfr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SKUPNOST</a:t>
            </a:r>
            <a:r>
              <a:rPr lang="sl-SI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9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učiteljev RIN</a:t>
            </a:r>
          </a:p>
        </p:txBody>
      </p:sp>
    </p:spTree>
    <p:extLst>
      <p:ext uri="{BB962C8B-B14F-4D97-AF65-F5344CB8AC3E}">
        <p14:creationId xmlns:p14="http://schemas.microsoft.com/office/powerpoint/2010/main" val="20333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8360"/>
            <a:ext cx="9144000" cy="1793839"/>
          </a:xfrm>
        </p:spPr>
        <p:txBody>
          <a:bodyPr anchor="ctr"/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raziskave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26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Uporabili so naslednje materiale oziroma orodja:</a:t>
            </a:r>
          </a:p>
          <a:p>
            <a:pPr lvl="1"/>
            <a:r>
              <a:rPr lang="sl-SI" dirty="0" smtClean="0">
                <a:hlinkClick r:id="rId2"/>
              </a:rPr>
              <a:t>Učni načrt KELP-CS</a:t>
            </a:r>
            <a:r>
              <a:rPr lang="sl-SI" dirty="0" smtClean="0"/>
              <a:t>; uvod v temeljne koncepte</a:t>
            </a:r>
            <a:r>
              <a:rPr lang="sl-SI" dirty="0"/>
              <a:t> RIN</a:t>
            </a:r>
            <a:r>
              <a:rPr lang="sl-SI" dirty="0" smtClean="0"/>
              <a:t>, ki je prilagojen razvojni stopnji učečih se</a:t>
            </a:r>
            <a:br>
              <a:rPr lang="sl-SI" dirty="0" smtClean="0"/>
            </a:br>
            <a:r>
              <a:rPr lang="sl-SI" dirty="0" smtClean="0">
                <a:solidFill>
                  <a:schemeClr val="accent2"/>
                </a:solidFill>
              </a:rPr>
              <a:t>KELP-CS</a:t>
            </a:r>
            <a:r>
              <a:rPr lang="sl-SI" dirty="0" smtClean="0"/>
              <a:t> vsebuje tri module in dve vrsti aktivnosti (z in brez računalnika):</a:t>
            </a:r>
          </a:p>
          <a:p>
            <a:pPr lvl="2"/>
            <a:r>
              <a:rPr lang="sl-SI" dirty="0" smtClean="0"/>
              <a:t>Digital Storytelling (4. razred, 9 let)</a:t>
            </a:r>
          </a:p>
          <a:p>
            <a:pPr lvl="2"/>
            <a:r>
              <a:rPr lang="sl-SI" dirty="0" smtClean="0"/>
              <a:t>Game Design (5. razred, 10 let)</a:t>
            </a:r>
          </a:p>
          <a:p>
            <a:pPr lvl="2"/>
            <a:r>
              <a:rPr lang="sl-SI" dirty="0" smtClean="0"/>
              <a:t>Advanced Topics (6. razred, 11 let)</a:t>
            </a:r>
          </a:p>
          <a:p>
            <a:pPr lvl="1"/>
            <a:r>
              <a:rPr lang="sl-SI" dirty="0" smtClean="0"/>
              <a:t>LaPlaya, okolje, ki je zgrajeno na okolju </a:t>
            </a:r>
            <a:r>
              <a:rPr lang="sl-SI" dirty="0" smtClean="0">
                <a:hlinkClick r:id="rId3"/>
              </a:rPr>
              <a:t>Snap!</a:t>
            </a:r>
            <a:r>
              <a:rPr lang="sl-SI" dirty="0" smtClean="0"/>
              <a:t>, prilagojeno maljšim otrokom in je podobno Scratch-u; ima predloge in namige rešitev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9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Udeleženci in oblika študije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Udeleženci so porabili 1 uro na teden; delali so 15 tednov</a:t>
            </a:r>
          </a:p>
          <a:p>
            <a:r>
              <a:rPr lang="sl-SI" dirty="0" smtClean="0"/>
              <a:t>Projekt je trajal dve leti; sodelovalo je 135 učencev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Vsako učno uro so snemali za kasnejšo analizo</a:t>
            </a:r>
          </a:p>
          <a:p>
            <a:r>
              <a:rPr lang="sl-SI" dirty="0" smtClean="0"/>
              <a:t>Okolje LaPlaya je samodejno shranjevalo projekte učencev, ki so služili kot primarni vir podatkov za analizo</a:t>
            </a:r>
          </a:p>
        </p:txBody>
      </p:sp>
    </p:spTree>
    <p:extLst>
      <p:ext uri="{BB962C8B-B14F-4D97-AF65-F5344CB8AC3E}">
        <p14:creationId xmlns:p14="http://schemas.microsoft.com/office/powerpoint/2010/main" val="3541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Analitični pristop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Analiza se nanaša na 135 izdelkov učencev</a:t>
            </a:r>
          </a:p>
          <a:p>
            <a:r>
              <a:rPr lang="sl-SI" dirty="0" smtClean="0"/>
              <a:t>Po konstruktivistični teoriji se razumevanje konceptov kaže v izdelkih učencev</a:t>
            </a:r>
          </a:p>
          <a:p>
            <a:r>
              <a:rPr lang="sl-SI" dirty="0" smtClean="0"/>
              <a:t>Analizirali so projekte učencev tako, da so razvrstili bloke, ki so jih uporabili učenci glede na vsebino, vrsto in pogostost uporabe</a:t>
            </a:r>
          </a:p>
          <a:p>
            <a:r>
              <a:rPr lang="sl-SI" dirty="0" smtClean="0"/>
              <a:t>Nato so v programih iskali sledi strategij reševanja, vzorcev in strategij programiranja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85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8360"/>
            <a:ext cx="9144000" cy="1793839"/>
          </a:xfrm>
        </p:spPr>
        <p:txBody>
          <a:bodyPr anchor="ctr"/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Izsledki raziskave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1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Upravljanje izvajanja s čakalnimi bloki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/>
          </a:bodyPr>
          <a:lstStyle/>
          <a:p>
            <a:r>
              <a:rPr lang="sl-SI" dirty="0" smtClean="0"/>
              <a:t>Učenci, ki so končali predmet, pri katerem so uporabljali GBOP so morda razvili svoj način dela in svoje strategije</a:t>
            </a:r>
          </a:p>
          <a:p>
            <a:r>
              <a:rPr lang="sl-SI" dirty="0" smtClean="0"/>
              <a:t>Morda mislijo, da se da hitrost delovanja računalnika in izvajanja programov programsko nadzirati</a:t>
            </a:r>
          </a:p>
          <a:p>
            <a:r>
              <a:rPr lang="sl-SI" dirty="0" smtClean="0"/>
              <a:t>To lahko vodi v upočasnjevanje izvajanja programov, mi pa si načelno želimo čim hitrejšega/učinkovitejšega izvajanja</a:t>
            </a:r>
          </a:p>
          <a:p>
            <a:r>
              <a:rPr lang="sl-SI" dirty="0" smtClean="0"/>
              <a:t>Uporaba čakalnega bloka za nadzor vedenja programa pomeni, da ima vsak predmet notranjo uro in da obstaja skupna, univerzalna ura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25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Usklajevanje z dogodkovnim prog.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948"/>
          </a:xfrm>
        </p:spPr>
        <p:txBody>
          <a:bodyPr>
            <a:normAutofit/>
          </a:bodyPr>
          <a:lstStyle/>
          <a:p>
            <a:r>
              <a:rPr lang="sl-SI" dirty="0" smtClean="0"/>
              <a:t>GBOP okolja so v svoji naravi narejena tako, da učeči se uporabljajo dogodke (ob kliku, ob sporočilu itd.)</a:t>
            </a:r>
          </a:p>
          <a:p>
            <a:r>
              <a:rPr lang="sl-SI" dirty="0" smtClean="0"/>
              <a:t>Več likov lahko izvede neko dejanje ob danem dogodku, ali pa lahko več učeči se priredi več dejanj istemu dogodku, čeprav </a:t>
            </a:r>
            <a:r>
              <a:rPr lang="sl-SI" i="1" dirty="0" smtClean="0"/>
              <a:t>naj se dejanja ne bi izvajala vzporedno</a:t>
            </a:r>
          </a:p>
          <a:p>
            <a:r>
              <a:rPr lang="sl-SI" dirty="0" smtClean="0"/>
              <a:t>Pri tekstovnih programskih jezikih učeči se pojem vzporednega programiranja spoznajo precej kasneje</a:t>
            </a:r>
          </a:p>
          <a:p>
            <a:r>
              <a:rPr lang="sl-SI" dirty="0" smtClean="0"/>
              <a:t>Včasih tudi ni neposrednih povezav med dogodkovnih programiranjem in zaporednim programiranjem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6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Koncepti in ustrezni konteksti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poučevanju so uporabljali pedagoško strategijo Uporabi-Spremeni-Ustvari</a:t>
            </a:r>
          </a:p>
          <a:p>
            <a:r>
              <a:rPr lang="sl-SI" dirty="0" smtClean="0"/>
              <a:t>Učenci najprej </a:t>
            </a:r>
            <a:r>
              <a:rPr lang="sl-SI" i="1" dirty="0" smtClean="0"/>
              <a:t>uporabijo</a:t>
            </a:r>
            <a:r>
              <a:rPr lang="sl-SI" dirty="0" smtClean="0"/>
              <a:t> nov koncept</a:t>
            </a:r>
          </a:p>
          <a:p>
            <a:r>
              <a:rPr lang="sl-SI" dirty="0"/>
              <a:t>N</a:t>
            </a:r>
            <a:r>
              <a:rPr lang="sl-SI" dirty="0" smtClean="0"/>
              <a:t>ato koncept v isti vlogi ampak spremenjenem kontekstu vgradijo v kasnejše programe (</a:t>
            </a:r>
            <a:r>
              <a:rPr lang="sl-SI" i="1" dirty="0" smtClean="0"/>
              <a:t>spremeni</a:t>
            </a:r>
            <a:r>
              <a:rPr lang="sl-SI" dirty="0" smtClean="0"/>
              <a:t>)</a:t>
            </a:r>
          </a:p>
          <a:p>
            <a:r>
              <a:rPr lang="sl-SI" dirty="0" smtClean="0"/>
              <a:t>Ali pa koncept uporabijo na povsem nov način v različnih kontekstih (</a:t>
            </a:r>
            <a:r>
              <a:rPr lang="sl-SI" i="1" dirty="0" smtClean="0"/>
              <a:t>ustvari</a:t>
            </a:r>
            <a:r>
              <a:rPr lang="sl-SI" dirty="0" smtClean="0"/>
              <a:t>)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06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8360"/>
            <a:ext cx="9144000" cy="1793839"/>
          </a:xfrm>
        </p:spPr>
        <p:txBody>
          <a:bodyPr anchor="ctr"/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Iztočnice za razpravo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9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Priprava/opremljanje učiteljev RIN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>
            <a:normAutofit/>
          </a:bodyPr>
          <a:lstStyle/>
          <a:p>
            <a:r>
              <a:rPr lang="sl-SI" dirty="0" smtClean="0"/>
              <a:t>Eden izmed mnogih izzivov šol in šolskih oblasti je izobraziti, pridobiti in zadržati sposobne učitelje RIN</a:t>
            </a:r>
          </a:p>
          <a:p>
            <a:r>
              <a:rPr lang="sl-SI" dirty="0" smtClean="0"/>
              <a:t>Tri specifične strategije na katere morajo biti pripravljeni učitelji RIN:</a:t>
            </a:r>
          </a:p>
          <a:p>
            <a:pPr lvl="1"/>
            <a:r>
              <a:rPr lang="sl-SI" dirty="0"/>
              <a:t>Načrtovanje </a:t>
            </a:r>
            <a:r>
              <a:rPr lang="sl-SI" dirty="0" smtClean="0"/>
              <a:t>pouka</a:t>
            </a:r>
            <a:br>
              <a:rPr lang="sl-SI" dirty="0" smtClean="0"/>
            </a:br>
            <a:r>
              <a:rPr lang="sl-SI" dirty="0" smtClean="0"/>
              <a:t>(opredelitev </a:t>
            </a:r>
            <a:r>
              <a:rPr lang="sl-SI" dirty="0"/>
              <a:t>novih kontekstov za umestitev </a:t>
            </a:r>
            <a:r>
              <a:rPr lang="sl-SI" dirty="0" smtClean="0"/>
              <a:t>vsebine)</a:t>
            </a:r>
          </a:p>
          <a:p>
            <a:pPr lvl="1"/>
            <a:r>
              <a:rPr lang="sl-SI" dirty="0" smtClean="0"/>
              <a:t>Poznavanje vsebin RIN</a:t>
            </a:r>
          </a:p>
          <a:p>
            <a:pPr lvl="1"/>
            <a:r>
              <a:rPr lang="sl-SI" dirty="0" smtClean="0"/>
              <a:t>Didaktično poznavanje podajanja vsebin RIN</a:t>
            </a:r>
          </a:p>
          <a:p>
            <a:r>
              <a:rPr lang="sl-SI" dirty="0" smtClean="0"/>
              <a:t>Učiteljem RIN je potrebno zagotoviti priprave na pouk, okolje za izvajanje pouka, teste za ocenjevanje znanja itd.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26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36" y="579734"/>
            <a:ext cx="10604310" cy="4360756"/>
          </a:xfrm>
        </p:spPr>
        <p:txBody>
          <a:bodyPr>
            <a:noAutofit/>
          </a:bodyPr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Začetek iz ničle (Scratch):</a:t>
            </a:r>
            <a:b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zgodnjih učnih izkušenj RIN in posledice za nadaljevanje</a:t>
            </a:r>
            <a:b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Scratch:</a:t>
            </a:r>
            <a:r>
              <a:rPr lang="sl-SI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Early Computer Science Learning Experiences and Implications for What Comes Next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5299172"/>
            <a:ext cx="6903308" cy="1130907"/>
          </a:xfrm>
        </p:spPr>
        <p:txBody>
          <a:bodyPr>
            <a:noAutofit/>
          </a:bodyPr>
          <a:lstStyle/>
          <a:p>
            <a:r>
              <a:rPr lang="sl-SI" sz="3200" dirty="0" smtClean="0"/>
              <a:t>Matej Zdovc</a:t>
            </a:r>
            <a:endParaRPr lang="sl-SI" sz="3200" dirty="0" smtClean="0"/>
          </a:p>
          <a:p>
            <a:r>
              <a:rPr lang="sl-SI" sz="3200" dirty="0" smtClean="0"/>
              <a:t>Gregor Anželj</a:t>
            </a:r>
            <a:endParaRPr lang="sl-SI" sz="3200" dirty="0" smtClean="0"/>
          </a:p>
        </p:txBody>
      </p:sp>
    </p:spTree>
    <p:extLst>
      <p:ext uri="{BB962C8B-B14F-4D97-AF65-F5344CB8AC3E}">
        <p14:creationId xmlns:p14="http://schemas.microsoft.com/office/powerpoint/2010/main" val="12900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Avtonomijo učenja učečim se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Napredek učečih se je usmerjalo okolje, v katerem so postopoma dodajali gradnike (bloke in kategorije)</a:t>
            </a:r>
          </a:p>
          <a:p>
            <a:r>
              <a:rPr lang="sl-SI" dirty="0" smtClean="0"/>
              <a:t>Bolje bi bilo, če bi okolje omogočalo, da se učeči se sami odločajo, kdaj naj jim okolje omogoča več/manj blokov ter se tako prilagaja njihovim potrebam ter s tem njihovemu napredku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095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Izbira pravih orodij in učnih načrtov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Eden večjih izzivov pri poučevanju RIN je izbira pravega učnega načrta in okolja</a:t>
            </a:r>
          </a:p>
          <a:p>
            <a:r>
              <a:rPr lang="sl-SI" dirty="0" smtClean="0"/>
              <a:t>Učni načrt in okolj naj bi bila čim bolj usklajena</a:t>
            </a:r>
          </a:p>
          <a:p>
            <a:r>
              <a:rPr lang="sl-SI" dirty="0" smtClean="0"/>
              <a:t>Pomemben cilj poučevanja je učenje oziroma razumevanje temeljnih konceptov RIN</a:t>
            </a:r>
          </a:p>
          <a:p>
            <a:r>
              <a:rPr lang="sl-SI" dirty="0" smtClean="0"/>
              <a:t>Drug, vendar mogoče še pomembnejši cilj je mlajše učence navdušiti za RIN, jim pokazati, da je učenje RIN zabavno</a:t>
            </a:r>
          </a:p>
          <a:p>
            <a:r>
              <a:rPr lang="sl-SI" b="1" dirty="0" smtClean="0"/>
              <a:t>Včasih je to še pomembnejše od učenja konceptov!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3276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8360"/>
            <a:ext cx="9144000" cy="1793839"/>
          </a:xfrm>
        </p:spPr>
        <p:txBody>
          <a:bodyPr anchor="ctr"/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Zaključki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3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Zaključki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891"/>
          </a:xfrm>
        </p:spPr>
        <p:txBody>
          <a:bodyPr>
            <a:normAutofit/>
          </a:bodyPr>
          <a:lstStyle/>
          <a:p>
            <a:r>
              <a:rPr lang="sl-SI" dirty="0" smtClean="0"/>
              <a:t>RIN in programiranje je bilo včasih rezervirano za zadnje letnike srednje šole ali še pozneje</a:t>
            </a:r>
          </a:p>
          <a:p>
            <a:r>
              <a:rPr lang="sl-SI" dirty="0" smtClean="0"/>
              <a:t>Dandanes se širi v nižje razrede OŠ in s tem potreba po ustreznih programskih okoljih, učnih načrtih in gradivih</a:t>
            </a:r>
          </a:p>
          <a:p>
            <a:r>
              <a:rPr lang="sl-SI" dirty="0" smtClean="0"/>
              <a:t>Prehod iz neformalne uporabe okolij za blokovno programiranje, v formalno uporabo v razredu ni brez težav oziroma izzivov</a:t>
            </a:r>
          </a:p>
        </p:txBody>
      </p:sp>
    </p:spTree>
    <p:extLst>
      <p:ext uri="{BB962C8B-B14F-4D97-AF65-F5344CB8AC3E}">
        <p14:creationId xmlns:p14="http://schemas.microsoft.com/office/powerpoint/2010/main" val="41872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Uvodni premislek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Kakšni so primeri strategij, ki jih učeči se razvijejo v uvodnih izkušnjah z grafičnimi blokovnimi okolji za programiranje (GBOP), in bi se jih bodoči izobraževalci morali zavedati</a:t>
            </a:r>
            <a:r>
              <a:rPr lang="en-US" sz="3200" dirty="0" smtClean="0"/>
              <a:t>?</a:t>
            </a:r>
            <a:endParaRPr lang="sl-SI" sz="3200" dirty="0"/>
          </a:p>
          <a:p>
            <a:r>
              <a:rPr lang="sl-SI" sz="3200" dirty="0" smtClean="0"/>
              <a:t>Kako in kdaj se morda te strategije razlikujejo od tega, kar poučujejo v nadaljnjih predmetih, pri katerih uporabljajo tekstovne programske jezike?</a:t>
            </a:r>
          </a:p>
        </p:txBody>
      </p:sp>
    </p:spTree>
    <p:extLst>
      <p:ext uri="{BB962C8B-B14F-4D97-AF65-F5344CB8AC3E}">
        <p14:creationId xmlns:p14="http://schemas.microsoft.com/office/powerpoint/2010/main" val="1071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8360"/>
            <a:ext cx="9144000" cy="1793839"/>
          </a:xfrm>
        </p:spPr>
        <p:txBody>
          <a:bodyPr anchor="ctr"/>
          <a:lstStyle/>
          <a:p>
            <a:r>
              <a:rPr lang="sl-SI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Predhodno delo oziroma predhodne priprave</a:t>
            </a:r>
            <a:endParaRPr lang="sl-SI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Grafična blokovna okolja za prog.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V raziskavi uporabljajo izraz Grafična blokovna okolja za programiranje ali GBOP, s katerim označujejo:</a:t>
            </a:r>
          </a:p>
          <a:p>
            <a:pPr lvl="1"/>
            <a:r>
              <a:rPr lang="sl-SI" sz="2800" dirty="0" smtClean="0"/>
              <a:t>blokovni vmesnik (sestavljanje programov z bloki) in</a:t>
            </a:r>
          </a:p>
          <a:p>
            <a:pPr lvl="1"/>
            <a:r>
              <a:rPr lang="sl-SI" dirty="0"/>
              <a:t>g</a:t>
            </a:r>
            <a:r>
              <a:rPr lang="sl-SI" dirty="0" smtClean="0"/>
              <a:t>rafično okolje za izvajanje programov (krmiljenje 2D likov)</a:t>
            </a:r>
          </a:p>
          <a:p>
            <a:r>
              <a:rPr lang="sl-SI" sz="3200" dirty="0" smtClean="0"/>
              <a:t>Primeri GBOP okolij: </a:t>
            </a:r>
            <a:r>
              <a:rPr lang="sl-SI" sz="3200" dirty="0" smtClean="0">
                <a:hlinkClick r:id="rId2"/>
              </a:rPr>
              <a:t>Scratch</a:t>
            </a:r>
            <a:r>
              <a:rPr lang="sl-SI" sz="3200" dirty="0" smtClean="0"/>
              <a:t>, </a:t>
            </a:r>
            <a:r>
              <a:rPr lang="sl-SI" sz="3200" dirty="0" smtClean="0">
                <a:hlinkClick r:id="rId3"/>
              </a:rPr>
              <a:t>Alice</a:t>
            </a:r>
            <a:r>
              <a:rPr lang="sl-SI" sz="3200" dirty="0" smtClean="0"/>
              <a:t>, </a:t>
            </a:r>
            <a:r>
              <a:rPr lang="sl-SI" sz="3200" dirty="0" smtClean="0">
                <a:hlinkClick r:id="rId4"/>
              </a:rPr>
              <a:t>Pencil Code</a:t>
            </a:r>
            <a:endParaRPr lang="sl-SI" sz="3200" dirty="0" smtClean="0"/>
          </a:p>
          <a:p>
            <a:r>
              <a:rPr lang="sl-SI" dirty="0" smtClean="0"/>
              <a:t>Primeri okolij, ki niso GBOP</a:t>
            </a:r>
          </a:p>
          <a:p>
            <a:pPr lvl="1"/>
            <a:r>
              <a:rPr lang="sl-SI" dirty="0" smtClean="0">
                <a:hlinkClick r:id="rId5"/>
              </a:rPr>
              <a:t>App Inventor 2</a:t>
            </a:r>
            <a:r>
              <a:rPr lang="sl-SI" dirty="0" smtClean="0"/>
              <a:t> (samo blokovni vmesnik)</a:t>
            </a:r>
          </a:p>
          <a:p>
            <a:pPr lvl="1"/>
            <a:r>
              <a:rPr lang="sl-SI" sz="2800" dirty="0" smtClean="0">
                <a:hlinkClick r:id="rId6"/>
              </a:rPr>
              <a:t>Greenfoot</a:t>
            </a:r>
            <a:r>
              <a:rPr lang="sl-SI" sz="2800" dirty="0" smtClean="0"/>
              <a:t> (samo grafično okolje za izvajanje programov)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4984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Ključne komponente GBOP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Ključne komponente GBOP so:</a:t>
            </a:r>
          </a:p>
          <a:p>
            <a:pPr marL="965200" lvl="1" indent="-514350">
              <a:buFont typeface="+mj-lt"/>
              <a:buAutoNum type="arabicPeriod"/>
            </a:pPr>
            <a:r>
              <a:rPr lang="sl-SI" dirty="0" smtClean="0">
                <a:solidFill>
                  <a:schemeClr val="accent2"/>
                </a:solidFill>
              </a:rPr>
              <a:t>Blokovni vmesnik </a:t>
            </a:r>
            <a:r>
              <a:rPr lang="sl-SI" dirty="0" smtClean="0"/>
              <a:t>– metafora koščkov sestavljanke, s katerimi učeči se sestavljajo programe</a:t>
            </a:r>
          </a:p>
          <a:p>
            <a:pPr marL="965200" lvl="1" indent="-514350">
              <a:buFont typeface="+mj-lt"/>
              <a:buAutoNum type="arabicPeriod"/>
            </a:pPr>
            <a:r>
              <a:rPr lang="sl-SI" dirty="0" smtClean="0">
                <a:solidFill>
                  <a:schemeClr val="accent2"/>
                </a:solidFill>
              </a:rPr>
              <a:t>Grafično okolje za izvajanje programov </a:t>
            </a:r>
            <a:r>
              <a:rPr lang="sl-SI" dirty="0" smtClean="0"/>
              <a:t>– učeči se s pomočjo programa krmilijo oziroma upravljajo 2D like na odru;</a:t>
            </a:r>
            <a:br>
              <a:rPr lang="sl-SI" dirty="0" smtClean="0"/>
            </a:br>
            <a:r>
              <a:rPr lang="sl-SI" dirty="0" smtClean="0"/>
              <a:t>lik je moderna reinkarnacija želvice iz prog. jezika LOGO</a:t>
            </a:r>
          </a:p>
          <a:p>
            <a:pPr marL="965200" lvl="1" indent="-514350">
              <a:buFont typeface="+mj-lt"/>
              <a:buAutoNum type="arabicPeriod"/>
            </a:pPr>
            <a:r>
              <a:rPr lang="sl-SI" dirty="0" smtClean="0">
                <a:solidFill>
                  <a:schemeClr val="accent2"/>
                </a:solidFill>
              </a:rPr>
              <a:t>Podpora za odprte in raziskovalne aktivnosti </a:t>
            </a:r>
            <a:r>
              <a:rPr lang="sl-SI" dirty="0" smtClean="0"/>
              <a:t>– okolje omogoča širok nabor gradnikov, vendar ne usmerja in/ali omejuje učečega se, na kakšen način gradnike uporabiti oziroma katera rešitev je pravilna/ustrezna</a:t>
            </a:r>
          </a:p>
          <a:p>
            <a:pPr marL="965200" lvl="1" indent="-514350">
              <a:buFont typeface="+mj-lt"/>
              <a:buAutoNum type="arabicPeriod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4517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RIN v osnovni šoli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zadnjem desetletju se je uvajanje RIN v OŠ močno razširilo</a:t>
            </a:r>
          </a:p>
          <a:p>
            <a:r>
              <a:rPr lang="sl-SI" dirty="0" smtClean="0"/>
              <a:t>Ideje temeljijo na delu Paperta in sodelavcev (LOGO), ki so ugotovili, da je programiranje dostopno tudi mlajšim in lahko služi kot močna učna praksa</a:t>
            </a:r>
          </a:p>
          <a:p>
            <a:r>
              <a:rPr lang="sl-SI" dirty="0" smtClean="0"/>
              <a:t>Zato je večina okolij za programiranje ustvarjenih v skladu s Piaget-jevimi konstruktivističnimi načeli:</a:t>
            </a:r>
          </a:p>
          <a:p>
            <a:pPr lvl="1"/>
            <a:r>
              <a:rPr lang="sl-SI" dirty="0" smtClean="0"/>
              <a:t>Učenje z delom (Learning by doing)</a:t>
            </a:r>
          </a:p>
          <a:p>
            <a:pPr lvl="1"/>
            <a:r>
              <a:rPr lang="sl-SI" dirty="0" smtClean="0"/>
              <a:t>Aktivnosti usmerja učeči se (Learner directed activities)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5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RIN v osnovni šoli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Posledica je vedno večje število učnih načrtov:</a:t>
            </a:r>
          </a:p>
          <a:p>
            <a:pPr lvl="1"/>
            <a:r>
              <a:rPr lang="sl-SI" dirty="0" smtClean="0">
                <a:hlinkClick r:id="rId2"/>
              </a:rPr>
              <a:t>Creative Computing</a:t>
            </a:r>
            <a:endParaRPr lang="sl-SI" dirty="0" smtClean="0"/>
          </a:p>
          <a:p>
            <a:pPr lvl="1"/>
            <a:r>
              <a:rPr lang="sl-SI" dirty="0" smtClean="0">
                <a:hlinkClick r:id="rId3"/>
              </a:rPr>
              <a:t>Foundations for Advancing Computational Thinking</a:t>
            </a:r>
            <a:endParaRPr lang="sl-SI" dirty="0" smtClean="0"/>
          </a:p>
          <a:p>
            <a:pPr lvl="1"/>
            <a:r>
              <a:rPr lang="sl-SI" dirty="0" smtClean="0">
                <a:hlinkClick r:id="rId4"/>
              </a:rPr>
              <a:t>Animal Tlatoque</a:t>
            </a:r>
            <a:endParaRPr lang="sl-SI" dirty="0" smtClean="0"/>
          </a:p>
          <a:p>
            <a:pPr lvl="1"/>
            <a:r>
              <a:rPr lang="sl-SI" dirty="0" smtClean="0">
                <a:hlinkClick r:id="rId5"/>
              </a:rPr>
              <a:t>KELP-CS curriculum</a:t>
            </a:r>
            <a:endParaRPr lang="sl-SI" dirty="0" smtClean="0"/>
          </a:p>
          <a:p>
            <a:r>
              <a:rPr lang="sl-SI" dirty="0" smtClean="0"/>
              <a:t>Porajajo pa se tudi spletne skupnosti za najmlajše: </a:t>
            </a:r>
            <a:r>
              <a:rPr lang="sl-SI" dirty="0" smtClean="0">
                <a:hlinkClick r:id="rId2"/>
              </a:rPr>
              <a:t>ScratchEd</a:t>
            </a:r>
            <a:r>
              <a:rPr lang="sl-SI" dirty="0" smtClean="0"/>
              <a:t>, </a:t>
            </a:r>
            <a:r>
              <a:rPr lang="sl-SI" dirty="0" smtClean="0">
                <a:hlinkClick r:id="rId6"/>
              </a:rPr>
              <a:t>CS for All</a:t>
            </a:r>
            <a:r>
              <a:rPr lang="sl-SI" dirty="0" smtClean="0"/>
              <a:t>, </a:t>
            </a:r>
            <a:r>
              <a:rPr lang="sl-SI" dirty="0" smtClean="0">
                <a:hlinkClick r:id="rId7"/>
              </a:rPr>
              <a:t>Code.org</a:t>
            </a:r>
            <a:r>
              <a:rPr lang="sl-SI" dirty="0" smtClean="0"/>
              <a:t>, </a:t>
            </a:r>
            <a:r>
              <a:rPr lang="sl-SI" dirty="0" smtClean="0">
                <a:hlinkClick r:id="rId8"/>
              </a:rPr>
              <a:t>CS Unplugged</a:t>
            </a:r>
            <a:r>
              <a:rPr lang="sl-SI" dirty="0" smtClean="0"/>
              <a:t>, </a:t>
            </a:r>
            <a:r>
              <a:rPr lang="sl-SI" dirty="0" smtClean="0">
                <a:hlinkClick r:id="rId9"/>
              </a:rPr>
              <a:t>Project GUTS</a:t>
            </a:r>
            <a:r>
              <a:rPr lang="sl-SI" dirty="0" smtClean="0"/>
              <a:t>, </a:t>
            </a:r>
            <a:r>
              <a:rPr lang="sl-SI" dirty="0" smtClean="0">
                <a:hlinkClick r:id="rId10"/>
              </a:rPr>
              <a:t>Micro:bit</a:t>
            </a:r>
            <a:r>
              <a:rPr lang="sl-SI" dirty="0" smtClean="0"/>
              <a:t>, </a:t>
            </a:r>
            <a:r>
              <a:rPr lang="sl-SI" dirty="0" smtClean="0">
                <a:hlinkClick r:id="rId11"/>
              </a:rPr>
              <a:t>Raspberry Pi</a:t>
            </a:r>
            <a:r>
              <a:rPr lang="sl-SI" dirty="0" smtClean="0"/>
              <a:t>, </a:t>
            </a:r>
            <a:r>
              <a:rPr lang="sl-SI" dirty="0" smtClean="0">
                <a:hlinkClick r:id="rId12"/>
              </a:rPr>
              <a:t>Hello Ruby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98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Raziskava učenja v GBOPih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8005"/>
          </a:xfrm>
        </p:spPr>
        <p:txBody>
          <a:bodyPr>
            <a:normAutofit/>
          </a:bodyPr>
          <a:lstStyle/>
          <a:p>
            <a:r>
              <a:rPr lang="sl-SI" dirty="0" smtClean="0"/>
              <a:t>Vedno večje število raziskav se ukvarja s tem, kako blokovno programiranje oblikuje RIN koncepte učečih se ter njihove porajajoče se strategije programiranja, na primer:</a:t>
            </a:r>
          </a:p>
          <a:p>
            <a:pPr lvl="1"/>
            <a:r>
              <a:rPr lang="sl-SI" dirty="0" smtClean="0"/>
              <a:t>Programiranje od spodaj navzgor, pri katerem se učeči osredotočajo na posamezne bloke</a:t>
            </a:r>
          </a:p>
          <a:p>
            <a:pPr lvl="1"/>
            <a:r>
              <a:rPr lang="sl-SI" dirty="0" smtClean="0"/>
              <a:t>Načrtovanje in oblikovanje za publiko iste starosti</a:t>
            </a:r>
          </a:p>
          <a:p>
            <a:pPr lvl="1"/>
            <a:r>
              <a:rPr lang="sl-SI" dirty="0" smtClean="0"/>
              <a:t>Odpravljanje </a:t>
            </a:r>
            <a:r>
              <a:rPr lang="sl-SI" dirty="0"/>
              <a:t>napak </a:t>
            </a:r>
            <a:r>
              <a:rPr lang="sl-SI" dirty="0" smtClean="0"/>
              <a:t>in potrebno znanje za izvajanje</a:t>
            </a:r>
          </a:p>
          <a:p>
            <a:pPr lvl="1"/>
            <a:r>
              <a:rPr lang="sl-SI" dirty="0" smtClean="0"/>
              <a:t>Napačne predstave (stanje po inicializaciji, vrednost spremenljivk)</a:t>
            </a:r>
          </a:p>
          <a:p>
            <a:r>
              <a:rPr lang="sl-SI" dirty="0" smtClean="0"/>
              <a:t>Raziskovanje kako predstave, pridobljene v GBOP vplivajo ali ne vplivajo na učenje tekstualnih prog. jezikov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23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OJ3_2018_predloga.potx" id="{2A0AA8C1-5DE2-4E42-9E21-4BA2C69E4252}" vid="{B548FDDE-4C8F-41FE-854B-95E29FC202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NAPOJ3_2018_predloga</Template>
  <TotalTime>219</TotalTime>
  <Words>955</Words>
  <Application>Microsoft Office PowerPoint</Application>
  <PresentationFormat>Widescreen</PresentationFormat>
  <Paragraphs>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SKUPNOST učiteljev RIN</vt:lpstr>
      <vt:lpstr>Začetek iz ničle (Scratch): Rezultati zgodnjih učnih izkušenj RIN in posledice za nadaljevanje  Starting from Scratch: Outcomes of Early Computer Science Learning Experiences and Implications for What Comes Next</vt:lpstr>
      <vt:lpstr>Uvodni premislek</vt:lpstr>
      <vt:lpstr>Predhodno delo oziroma predhodne priprave</vt:lpstr>
      <vt:lpstr>Grafična blokovna okolja za prog.</vt:lpstr>
      <vt:lpstr>Ključne komponente GBOP</vt:lpstr>
      <vt:lpstr>RIN v osnovni šoli</vt:lpstr>
      <vt:lpstr>RIN v osnovni šoli</vt:lpstr>
      <vt:lpstr>Raziskava učenja v GBOPih</vt:lpstr>
      <vt:lpstr>Metode raziskave</vt:lpstr>
      <vt:lpstr>Materiali</vt:lpstr>
      <vt:lpstr>Udeleženci in oblika študije</vt:lpstr>
      <vt:lpstr>Analitični pristop</vt:lpstr>
      <vt:lpstr>Izsledki raziskave</vt:lpstr>
      <vt:lpstr>Upravljanje izvajanja s čakalnimi bloki</vt:lpstr>
      <vt:lpstr>Usklajevanje z dogodkovnim prog.</vt:lpstr>
      <vt:lpstr>Koncepti in ustrezni konteksti</vt:lpstr>
      <vt:lpstr>Iztočnice za razpravo</vt:lpstr>
      <vt:lpstr>Priprava/opremljanje učiteljev RIN</vt:lpstr>
      <vt:lpstr>Avtonomijo učenja učečim se</vt:lpstr>
      <vt:lpstr>Izbira pravih orodij in učnih načrtov</vt:lpstr>
      <vt:lpstr>Zaključki</vt:lpstr>
      <vt:lpstr>Zaključki</vt:lpstr>
    </vt:vector>
  </TitlesOfParts>
  <Company>Gimnazija Bežigrad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SKUPNOST učiteljev RIN</dc:title>
  <dc:creator>Anželj Gregor</dc:creator>
  <cp:lastModifiedBy>Anželj Gregor</cp:lastModifiedBy>
  <cp:revision>41</cp:revision>
  <dcterms:created xsi:type="dcterms:W3CDTF">2018-08-23T12:49:23Z</dcterms:created>
  <dcterms:modified xsi:type="dcterms:W3CDTF">2018-08-23T16:28:57Z</dcterms:modified>
</cp:coreProperties>
</file>