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5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22.png" ContentType="image/png"/>
  <Override PartName="/ppt/media/image20.png" ContentType="image/png"/>
  <Override PartName="/ppt/media/image19.png" ContentType="image/png"/>
  <Override PartName="/ppt/media/image18.png" ContentType="image/png"/>
  <Override PartName="/ppt/media/image13.png" ContentType="image/png"/>
  <Override PartName="/ppt/media/image12.png" ContentType="image/png"/>
  <Override PartName="/ppt/media/image11.png" ContentType="image/png"/>
  <Override PartName="/ppt/media/image9.png" ContentType="image/png"/>
  <Override PartName="/ppt/media/image15.png" ContentType="image/png"/>
  <Override PartName="/ppt/media/image8.png" ContentType="image/png"/>
  <Override PartName="/ppt/media/image21.png" ContentType="image/png"/>
  <Override PartName="/ppt/media/image7.jpeg" ContentType="image/jpeg"/>
  <Override PartName="/ppt/media/image6.png" ContentType="image/png"/>
  <Override PartName="/ppt/media/image5.png" ContentType="image/png"/>
  <Override PartName="/ppt/media/image17.png" ContentType="image/png"/>
  <Override PartName="/ppt/media/image4.jpeg" ContentType="image/jpeg"/>
  <Override PartName="/ppt/media/image14.png" ContentType="image/png"/>
  <Override PartName="/ppt/media/image16.png" ContentType="image/png"/>
  <Override PartName="/ppt/media/image3.png" ContentType="image/png"/>
  <Override PartName="/ppt/media/image2.png" ContentType="image/png"/>
  <Override PartName="/ppt/media/image10.png" ContentType="image/png"/>
  <Override PartName="/ppt/media/image1.jpeg" ContentType="image/jpe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1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4810320" y="1807200"/>
            <a:ext cx="7381440" cy="50504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lang="en-US" sz="6000">
                <a:solidFill>
                  <a:srgbClr val="000000"/>
                </a:solidFill>
                <a:latin typeface="Calibri Light"/>
              </a:rPr>
              <a:t>Click to edit the title text formatUredite slog naslova matrice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29DD1F2-7DF2-45DC-9FD7-672F280E5F8F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8610480" y="4407480"/>
            <a:ext cx="3580920" cy="2450160"/>
          </a:xfrm>
          <a:prstGeom prst="rect">
            <a:avLst/>
          </a:prstGeom>
          <a:ln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lang="en-US" sz="6000">
                <a:solidFill>
                  <a:srgbClr val="000000"/>
                </a:solidFill>
                <a:latin typeface="Calibri Light"/>
              </a:rPr>
              <a:t>Click to edit the title text formatUredite slog naslova matrice</a:t>
            </a:r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95F2A12-A6A9-4B14-A93D-FDF3AB7258C3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9584640" y="24840"/>
            <a:ext cx="2509920" cy="1717200"/>
          </a:xfrm>
          <a:prstGeom prst="rect">
            <a:avLst/>
          </a:prstGeom>
          <a:ln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Click to edit the title text formatUredite slog naslova matrice</a:t>
            </a:r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Seventh Outline LevelUredite sloge besedila matrice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Druga raven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Tretja raven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Četrta raven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Peta raven</a:t>
            </a:r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6074BF4E-DD7F-4424-8B55-AC7172C0E799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-129960" y="12376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en-US" sz="9600">
                <a:solidFill>
                  <a:srgbClr val="59aaf2"/>
                </a:solidFill>
                <a:latin typeface="Calibri"/>
              </a:rPr>
              <a:t>SKUPNOST</a:t>
            </a:r>
            <a:r>
              <a:rPr b="1" lang="en-US" sz="9600">
                <a:solidFill>
                  <a:srgbClr val="59aaf2"/>
                </a:solidFill>
                <a:latin typeface="Calibri"/>
              </a:rPr>
              <a:t>
</a:t>
            </a:r>
            <a:r>
              <a:rPr b="1" lang="en-US" sz="9600">
                <a:solidFill>
                  <a:srgbClr val="59aaf2"/>
                </a:solidFill>
                <a:latin typeface="Calibri"/>
              </a:rPr>
              <a:t>učiteljev RIN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Vpeljava spremenljivke</a:t>
            </a:r>
            <a:endParaRPr/>
          </a:p>
        </p:txBody>
      </p:sp>
      <p:sp>
        <p:nvSpPr>
          <p:cNvPr id="14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kaj je g?</a:t>
            </a:r>
            <a:endParaRPr/>
          </a:p>
        </p:txBody>
      </p:sp>
      <p:pic>
        <p:nvPicPr>
          <p:cNvPr id="142" name="Slika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016520" y="2415240"/>
            <a:ext cx="6287040" cy="3171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Idle, program, tolmačenje, ...</a:t>
            </a:r>
            <a:endParaRPr/>
          </a:p>
        </p:txBody>
      </p:sp>
      <p:sp>
        <p:nvSpPr>
          <p:cNvPr id="144" name="TextShape 2"/>
          <p:cNvSpPr txBox="1"/>
          <p:nvPr/>
        </p:nvSpPr>
        <p:spPr>
          <a:xfrm>
            <a:off x="1071000" y="204192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ravno tisto malo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
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kot je treba</a:t>
            </a:r>
            <a:endParaRPr/>
          </a:p>
        </p:txBody>
      </p:sp>
      <p:pic>
        <p:nvPicPr>
          <p:cNvPr id="145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304160" y="2189160"/>
            <a:ext cx="6497640" cy="3645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Ni neumnih vprašanj</a:t>
            </a:r>
            <a:endParaRPr/>
          </a:p>
        </p:txBody>
      </p:sp>
      <p:sp>
        <p:nvSpPr>
          <p:cNvPr id="14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id="148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619720" y="1825560"/>
            <a:ext cx="7430760" cy="4204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Potek programa</a:t>
            </a:r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838080" y="1825560"/>
            <a:ext cx="253656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Zaporedje izvajanja ukazov</a:t>
            </a:r>
            <a:endParaRPr/>
          </a:p>
        </p:txBody>
      </p:sp>
      <p:pic>
        <p:nvPicPr>
          <p:cNvPr id="151" name="Slika 5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386680" y="1464120"/>
            <a:ext cx="5487840" cy="4828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zanka, vejitev</a:t>
            </a:r>
            <a:endParaRPr/>
          </a:p>
        </p:txBody>
      </p:sp>
      <p:sp>
        <p:nvSpPr>
          <p:cNvPr id="153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a</a:t>
            </a:r>
            <a:endParaRPr/>
          </a:p>
        </p:txBody>
      </p:sp>
      <p:pic>
        <p:nvPicPr>
          <p:cNvPr id="154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838080" y="1434240"/>
            <a:ext cx="5000760" cy="5133960"/>
          </a:xfrm>
          <a:prstGeom prst="rect">
            <a:avLst/>
          </a:prstGeom>
          <a:ln>
            <a:noFill/>
          </a:ln>
        </p:spPr>
      </p:pic>
      <p:pic>
        <p:nvPicPr>
          <p:cNvPr id="155" name="Slika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6496200" y="1690560"/>
            <a:ext cx="4500720" cy="4298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Parson</a:t>
            </a:r>
            <a:endParaRPr/>
          </a:p>
        </p:txBody>
      </p:sp>
      <p:sp>
        <p:nvSpPr>
          <p:cNvPr id="157" name="TextShape 2"/>
          <p:cNvSpPr txBox="1"/>
          <p:nvPr/>
        </p:nvSpPr>
        <p:spPr>
          <a:xfrm>
            <a:off x="762120" y="177804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Bazen rešitev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Takoj na naslednji strani knjige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
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je rešitev</a:t>
            </a:r>
            <a:endParaRPr/>
          </a:p>
        </p:txBody>
      </p:sp>
      <p:pic>
        <p:nvPicPr>
          <p:cNvPr id="158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814800" y="1690560"/>
            <a:ext cx="4081320" cy="4332960"/>
          </a:xfrm>
          <a:prstGeom prst="rect">
            <a:avLst/>
          </a:prstGeom>
          <a:ln>
            <a:noFill/>
          </a:ln>
        </p:spPr>
      </p:pic>
      <p:pic>
        <p:nvPicPr>
          <p:cNvPr id="159" name="Slika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838080" y="3547800"/>
            <a:ext cx="6363360" cy="2581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Zaključki</a:t>
            </a:r>
            <a:endParaRPr/>
          </a:p>
        </p:txBody>
      </p:sp>
      <p:sp>
        <p:nvSpPr>
          <p:cNvPr id="161" name="TextShape 2"/>
          <p:cNvSpPr txBox="1"/>
          <p:nvPr/>
        </p:nvSpPr>
        <p:spPr>
          <a:xfrm>
            <a:off x="828720" y="2016000"/>
            <a:ext cx="522900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Koda je vedno lepo komentirana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Na enem problemu lepo pelje naprej, vpeljuje koncepte, dograjuje igrico.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Simpatičen pristop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Uporabno kot scenarij za učno uro</a:t>
            </a:r>
            <a:endParaRPr/>
          </a:p>
        </p:txBody>
      </p:sp>
      <p:pic>
        <p:nvPicPr>
          <p:cNvPr id="162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657840" y="2181600"/>
            <a:ext cx="4476240" cy="3809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1523880" y="1122480"/>
            <a:ext cx="9143640" cy="12729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en-US" sz="7200">
                <a:solidFill>
                  <a:srgbClr val="59aaf2"/>
                </a:solidFill>
                <a:latin typeface="Calibri"/>
              </a:rPr>
              <a:t>Head First Programming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1523880" y="2705760"/>
            <a:ext cx="9143640" cy="1655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en-US" sz="5400">
                <a:solidFill>
                  <a:srgbClr val="000000"/>
                </a:solidFill>
                <a:latin typeface="Calibri"/>
              </a:rPr>
              <a:t>Betka Burger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5400">
                <a:solidFill>
                  <a:srgbClr val="000000"/>
                </a:solidFill>
                <a:latin typeface="Calibri"/>
              </a:rPr>
              <a:t>Klemen Bajec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Napovednik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Kje sva našla gradivo in kaj je še tam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O avtorjih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Kaj sva našla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Prvo poglavje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Vsebina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Način razlage in prikaza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	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gradniki</a:t>
            </a: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https://www.oreilly.com/</a:t>
            </a:r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Mednarodna organizacija, založba ( Sebastopol, California,+ …), organizator konferenc ..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Učna platforma Safari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Preizkus 10 dni brezplačen, potem $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več različnih tipov računov  (npr.  team do 25 - 399$ na leto)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Zbirka Head First ...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838080" y="1825560"/>
            <a:ext cx="5088240" cy="4350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Pristopi: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Vizualizacija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Osebni pristop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Poglabljanje znanja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Vzdrževanje pozornosti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preklop razlaga -&gt; vaja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Čustva - humor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29" name="Slika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852600" y="1690560"/>
            <a:ext cx="3579480" cy="4460760"/>
          </a:xfrm>
          <a:prstGeom prst="rect">
            <a:avLst/>
          </a:prstGeom>
          <a:ln w="12600">
            <a:solidFill>
              <a:srgbClr val="000000"/>
            </a:solidFill>
            <a:miter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914400" y="22932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Knjiga: Head First Programming (2009)</a:t>
            </a:r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Obravnava programerske koncepte (spremenljivka, zanka, objekte, funkcije, podatkovne strukture, ...)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Uporablja Python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Uči programiranje in le uporablja Python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Prvo poglavje je na voljo brezplačno sicer 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30$, 55€ na emka.si ? (jo najdeš na tleh(google))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Knjiga je napisana za bralca ki vstopa v programiranje, diši pa malo po učni uri.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
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Avtorja</a:t>
            </a:r>
            <a:endParaRPr/>
          </a:p>
        </p:txBody>
      </p:sp>
      <p:pic>
        <p:nvPicPr>
          <p:cNvPr id="133" name="Označba mesta vsebin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497600" y="1690560"/>
            <a:ext cx="8044920" cy="4081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Zgradba gradiva</a:t>
            </a:r>
            <a:endParaRPr/>
          </a:p>
        </p:txBody>
      </p:sp>
      <p:sp>
        <p:nvSpPr>
          <p:cNvPr id="13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Motivacija</a:t>
            </a:r>
            <a:endParaRPr/>
          </a:p>
        </p:txBody>
      </p:sp>
      <p:pic>
        <p:nvPicPr>
          <p:cNvPr id="136" name="Slika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128400" y="1923840"/>
            <a:ext cx="6793920" cy="3445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b="1" lang="en-US" sz="4400">
                <a:solidFill>
                  <a:srgbClr val="000000"/>
                </a:solidFill>
                <a:latin typeface="Calibri Light"/>
              </a:rPr>
              <a:t>Takoj na začetku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Brez dolgih uvodov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takoj naloga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pogruntaj ali ugani</a:t>
            </a:r>
            <a:endParaRPr/>
          </a:p>
        </p:txBody>
      </p:sp>
      <p:pic>
        <p:nvPicPr>
          <p:cNvPr id="139" name="Označba mesta vsebin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756320" y="1825560"/>
            <a:ext cx="6220440" cy="3991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