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4" r:id="rId8"/>
    <p:sldId id="263" r:id="rId9"/>
    <p:sldId id="270" r:id="rId10"/>
    <p:sldId id="261" r:id="rId11"/>
    <p:sldId id="268" r:id="rId12"/>
    <p:sldId id="292" r:id="rId13"/>
    <p:sldId id="291" r:id="rId14"/>
    <p:sldId id="267" r:id="rId15"/>
    <p:sldId id="293" r:id="rId16"/>
    <p:sldId id="294" r:id="rId17"/>
    <p:sldId id="296" r:id="rId18"/>
    <p:sldId id="295" r:id="rId19"/>
    <p:sldId id="298" r:id="rId20"/>
    <p:sldId id="299" r:id="rId21"/>
    <p:sldId id="297" r:id="rId22"/>
    <p:sldId id="300" r:id="rId23"/>
    <p:sldId id="30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ober.acm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ucilnica.acm.si/course/index.php?categoryid=22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pisek.acm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rtk.acm.si/" TargetMode="External"/><Relationship Id="rId4" Type="http://schemas.openxmlformats.org/officeDocument/2006/relationships/hyperlink" Target="https://putka-rtk.acm.si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kar.fmf.uni-lj.si/moodle/course/view.php?id=112#section-2" TargetMode="External"/><Relationship Id="rId2" Type="http://schemas.openxmlformats.org/officeDocument/2006/relationships/hyperlink" Target="https://napoj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ularselma@netscape.net" TargetMode="External"/><Relationship Id="rId5" Type="http://schemas.openxmlformats.org/officeDocument/2006/relationships/hyperlink" Target="https://www.csteachers.org/" TargetMode="External"/><Relationship Id="rId4" Type="http://schemas.openxmlformats.org/officeDocument/2006/relationships/hyperlink" Target="https://www.computingatschool.org.uk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cunalnistvo-in-informatika-za-vse.s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035D-F50A-8E92-4EC7-FE0208CA3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PREDSTAVITEV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C64AF-3131-9CEB-356D-DF1DFA99B1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NAPOJ – MINUT</a:t>
            </a:r>
          </a:p>
          <a:p>
            <a:pPr algn="r"/>
            <a:r>
              <a:rPr lang="sl-SI" dirty="0"/>
              <a:t>Andrej Brodnik</a:t>
            </a:r>
          </a:p>
        </p:txBody>
      </p:sp>
    </p:spTree>
    <p:extLst>
      <p:ext uri="{BB962C8B-B14F-4D97-AF65-F5344CB8AC3E}">
        <p14:creationId xmlns:p14="http://schemas.microsoft.com/office/powerpoint/2010/main" val="187550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Korenine – NAPOJ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9" y="1589898"/>
            <a:ext cx="6897688" cy="4195481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r>
              <a:rPr lang="en-US" cap="small" dirty="0" err="1">
                <a:solidFill>
                  <a:srgbClr val="FFC000"/>
                </a:solidFill>
              </a:rPr>
              <a:t>Predzgodba</a:t>
            </a:r>
            <a:r>
              <a:rPr lang="en-US" cap="small" dirty="0"/>
              <a:t>: </a:t>
            </a:r>
            <a:r>
              <a:rPr lang="en-US" dirty="0" err="1"/>
              <a:t>projekt</a:t>
            </a:r>
            <a:r>
              <a:rPr lang="en-US" dirty="0"/>
              <a:t> NAPOJ se je </a:t>
            </a:r>
            <a:r>
              <a:rPr lang="en-US" dirty="0" err="1"/>
              <a:t>pričel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en-US" dirty="0"/>
              <a:t> 2017 (Google)</a:t>
            </a:r>
          </a:p>
          <a:p>
            <a:r>
              <a:rPr lang="en-US" cap="small" dirty="0" err="1">
                <a:solidFill>
                  <a:srgbClr val="FFC000"/>
                </a:solidFill>
              </a:rPr>
              <a:t>Splošno</a:t>
            </a:r>
            <a:r>
              <a:rPr lang="en-US" dirty="0"/>
              <a:t>: </a:t>
            </a:r>
            <a:r>
              <a:rPr lang="en-US" dirty="0" err="1"/>
              <a:t>ključno</a:t>
            </a:r>
            <a:r>
              <a:rPr lang="en-US" dirty="0"/>
              <a:t> za </a:t>
            </a:r>
            <a:r>
              <a:rPr lang="en-US" dirty="0" err="1"/>
              <a:t>uspeh</a:t>
            </a:r>
            <a:r>
              <a:rPr lang="en-US" dirty="0"/>
              <a:t> dela z </a:t>
            </a:r>
            <a:r>
              <a:rPr lang="en-US" dirty="0" err="1"/>
              <a:t>nadarjenimi</a:t>
            </a:r>
            <a:r>
              <a:rPr lang="en-US" dirty="0"/>
              <a:t> je </a:t>
            </a:r>
            <a:r>
              <a:rPr lang="en-US" dirty="0" err="1"/>
              <a:t>sodelovanje</a:t>
            </a:r>
            <a:r>
              <a:rPr lang="en-US" dirty="0"/>
              <a:t> </a:t>
            </a:r>
            <a:r>
              <a:rPr lang="en-US" dirty="0" err="1"/>
              <a:t>mentorjev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šolah</a:t>
            </a: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RIN</a:t>
            </a:r>
            <a:r>
              <a:rPr lang="en-US" dirty="0"/>
              <a:t>: </a:t>
            </a:r>
            <a:r>
              <a:rPr lang="en-US" b="1" dirty="0">
                <a:solidFill>
                  <a:srgbClr val="C00000"/>
                </a:solidFill>
              </a:rPr>
              <a:t>v </a:t>
            </a:r>
            <a:r>
              <a:rPr lang="en-US" b="1" dirty="0" err="1">
                <a:solidFill>
                  <a:srgbClr val="C00000"/>
                </a:solidFill>
              </a:rPr>
              <a:t>Sloveniji</a:t>
            </a:r>
            <a:r>
              <a:rPr lang="en-US" b="1" dirty="0">
                <a:solidFill>
                  <a:srgbClr val="C00000"/>
                </a:solidFill>
              </a:rPr>
              <a:t> „</a:t>
            </a:r>
            <a:r>
              <a:rPr lang="en-US" b="1" dirty="0" err="1">
                <a:solidFill>
                  <a:srgbClr val="C00000"/>
                </a:solidFill>
              </a:rPr>
              <a:t>ni</a:t>
            </a:r>
            <a:r>
              <a:rPr lang="en-US" b="1" dirty="0">
                <a:solidFill>
                  <a:srgbClr val="C00000"/>
                </a:solidFill>
              </a:rPr>
              <a:t>“ </a:t>
            </a:r>
            <a:r>
              <a:rPr lang="en-US" b="1" dirty="0" err="1">
                <a:solidFill>
                  <a:srgbClr val="C00000"/>
                </a:solidFill>
              </a:rPr>
              <a:t>pouka</a:t>
            </a:r>
            <a:r>
              <a:rPr lang="en-US" b="1" dirty="0">
                <a:solidFill>
                  <a:srgbClr val="C00000"/>
                </a:solidFill>
              </a:rPr>
              <a:t> RIN </a:t>
            </a:r>
            <a:r>
              <a:rPr lang="en-US" dirty="0"/>
              <a:t>– v 13 </a:t>
            </a:r>
            <a:r>
              <a:rPr lang="en-US" dirty="0" err="1"/>
              <a:t>letih</a:t>
            </a:r>
            <a:r>
              <a:rPr lang="en-US" dirty="0"/>
              <a:t> OŠ in SŠ </a:t>
            </a:r>
            <a:r>
              <a:rPr lang="en-US" dirty="0" err="1"/>
              <a:t>manj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gospodinjstva</a:t>
            </a:r>
            <a:r>
              <a:rPr lang="en-US" dirty="0"/>
              <a:t>!</a:t>
            </a:r>
          </a:p>
          <a:p>
            <a:r>
              <a:rPr lang="en-US" cap="small" dirty="0" err="1">
                <a:solidFill>
                  <a:srgbClr val="FFC000"/>
                </a:solidFill>
              </a:rPr>
              <a:t>Dekleta</a:t>
            </a:r>
            <a:r>
              <a:rPr lang="en-US" dirty="0"/>
              <a:t>: </a:t>
            </a:r>
            <a:r>
              <a:rPr lang="en-US" dirty="0" err="1"/>
              <a:t>pritegniti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deklet</a:t>
            </a:r>
            <a:endParaRPr lang="en-US" dirty="0"/>
          </a:p>
          <a:p>
            <a:endParaRPr lang="sl-SI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317BC49-FDAF-7052-318D-E464275A4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97" y="5116954"/>
            <a:ext cx="1764415" cy="1217310"/>
          </a:xfrm>
          <a:prstGeom prst="rect">
            <a:avLst/>
          </a:prstGeom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id="{1667457A-ADCC-D6E9-31D1-7B59576696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34010" y="452718"/>
            <a:ext cx="2167820" cy="762098"/>
          </a:xfrm>
          <a:prstGeom prst="rect">
            <a:avLst/>
          </a:prstGeom>
        </p:spPr>
      </p:pic>
      <p:pic>
        <p:nvPicPr>
          <p:cNvPr id="9" name="Picture 8" descr="Diagram, text&#10;&#10;Description automatically generated">
            <a:extLst>
              <a:ext uri="{FF2B5EF4-FFF2-40B4-BE49-F238E27FC236}">
                <a16:creationId xmlns:a16="http://schemas.microsoft.com/office/drawing/2014/main" id="{2DFF9048-84BA-A2FA-A828-41A26E28C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479" y="1546870"/>
            <a:ext cx="4456112" cy="3291236"/>
          </a:xfrm>
          <a:prstGeom prst="rect">
            <a:avLst/>
          </a:prstGeom>
        </p:spPr>
      </p:pic>
      <p:pic>
        <p:nvPicPr>
          <p:cNvPr id="10" name="Picture 9" descr="napoj-logo-text-2.png">
            <a:extLst>
              <a:ext uri="{FF2B5EF4-FFF2-40B4-BE49-F238E27FC236}">
                <a16:creationId xmlns:a16="http://schemas.microsoft.com/office/drawing/2014/main" id="{391C2523-CBE8-0B49-19B8-59BD98761A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56" y="4826776"/>
            <a:ext cx="1326061" cy="1400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DCEB0-6F5C-D6AF-6108-D27CB13300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011" y="4891203"/>
            <a:ext cx="1313792" cy="13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0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EBEBEB"/>
                </a:solidFill>
              </a:rPr>
              <a:t>Korenine – NAPOJ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21AC59-293A-DA42-A685-22FF76AAFE60}"/>
              </a:ext>
            </a:extLst>
          </p:cNvPr>
          <p:cNvSpPr/>
          <p:nvPr/>
        </p:nvSpPr>
        <p:spPr>
          <a:xfrm>
            <a:off x="3435732" y="5542509"/>
            <a:ext cx="6536943" cy="950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sz="3200" b="1" dirty="0">
                <a:solidFill>
                  <a:srgbClr val="FFFF00"/>
                </a:solidFill>
              </a:rPr>
              <a:t>mentorji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77AB8-BBF1-FF46-88B9-523EFFC0579D}"/>
              </a:ext>
            </a:extLst>
          </p:cNvPr>
          <p:cNvSpPr/>
          <p:nvPr/>
        </p:nvSpPr>
        <p:spPr>
          <a:xfrm>
            <a:off x="4027924" y="2974207"/>
            <a:ext cx="1051034" cy="255401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SI" sz="2800" b="1" dirty="0">
                <a:solidFill>
                  <a:srgbClr val="FFFF00"/>
                </a:solidFill>
              </a:rPr>
              <a:t>krožki</a:t>
            </a:r>
            <a:endParaRPr lang="en-SI" sz="3600" b="1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19257-ED6E-8745-8502-5C076C0DEDD8}"/>
              </a:ext>
            </a:extLst>
          </p:cNvPr>
          <p:cNvSpPr/>
          <p:nvPr/>
        </p:nvSpPr>
        <p:spPr>
          <a:xfrm>
            <a:off x="6178686" y="2974207"/>
            <a:ext cx="1051034" cy="25540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SI" sz="2800" b="1" dirty="0">
                <a:solidFill>
                  <a:srgbClr val="FFFF00"/>
                </a:solidFill>
              </a:rPr>
              <a:t>programiranje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17C5-03B4-E94A-B4D3-2578B3162054}"/>
              </a:ext>
            </a:extLst>
          </p:cNvPr>
          <p:cNvSpPr/>
          <p:nvPr/>
        </p:nvSpPr>
        <p:spPr>
          <a:xfrm>
            <a:off x="8329448" y="2974207"/>
            <a:ext cx="1051034" cy="25540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SI" sz="2800" b="1" dirty="0">
                <a:solidFill>
                  <a:srgbClr val="FFFF00"/>
                </a:solidFill>
              </a:rPr>
              <a:t>raziskovanje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903CFA-2C66-4643-B0B3-50A7ED94D735}"/>
              </a:ext>
            </a:extLst>
          </p:cNvPr>
          <p:cNvGrpSpPr/>
          <p:nvPr/>
        </p:nvGrpSpPr>
        <p:grpSpPr>
          <a:xfrm>
            <a:off x="3396718" y="907954"/>
            <a:ext cx="6690248" cy="2071688"/>
            <a:chOff x="3396718" y="907954"/>
            <a:chExt cx="6690248" cy="2071688"/>
          </a:xfrm>
        </p:grpSpPr>
        <p:pic>
          <p:nvPicPr>
            <p:cNvPr id="6" name="Picture 5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08BA0E3-4D0E-D24B-8A35-DA5634306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499" y="1366194"/>
              <a:ext cx="2023407" cy="1395994"/>
            </a:xfrm>
            <a:prstGeom prst="rect">
              <a:avLst/>
            </a:prstGeom>
          </p:spPr>
        </p:pic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1D2819F-ACCF-6140-9E6B-CF37E0D42765}"/>
                </a:ext>
              </a:extLst>
            </p:cNvPr>
            <p:cNvSpPr/>
            <p:nvPr/>
          </p:nvSpPr>
          <p:spPr>
            <a:xfrm>
              <a:off x="3396718" y="907954"/>
              <a:ext cx="6690248" cy="2071688"/>
            </a:xfrm>
            <a:prstGeom prst="triangl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</p:spTree>
    <p:extLst>
      <p:ext uri="{BB962C8B-B14F-4D97-AF65-F5344CB8AC3E}">
        <p14:creationId xmlns:p14="http://schemas.microsoft.com/office/powerpoint/2010/main" val="17594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942"/>
            <a:ext cx="10515600" cy="441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rgbClr val="FFC000"/>
                </a:solidFill>
              </a:rPr>
              <a:t>Krožki</a:t>
            </a:r>
            <a:endParaRPr lang="sl-SI" dirty="0">
              <a:solidFill>
                <a:srgbClr val="FFC000"/>
              </a:solidFill>
            </a:endParaRPr>
          </a:p>
          <a:p>
            <a:endParaRPr lang="sl-SI" dirty="0"/>
          </a:p>
          <a:p>
            <a:r>
              <a:rPr lang="sl-SI" dirty="0"/>
              <a:t>nosilci so mentorji (učitelji RIN po šolah in študenti)</a:t>
            </a:r>
          </a:p>
          <a:p>
            <a:r>
              <a:rPr lang="sl-SI" dirty="0"/>
              <a:t>računalniško mišljenje (</a:t>
            </a:r>
            <a:r>
              <a:rPr lang="sl-SI" b="1" i="1" dirty="0">
                <a:solidFill>
                  <a:srgbClr val="7030A0"/>
                </a:solidFill>
              </a:rPr>
              <a:t>Bober</a:t>
            </a:r>
            <a:r>
              <a:rPr lang="sl-SI" dirty="0"/>
              <a:t>)</a:t>
            </a:r>
          </a:p>
          <a:p>
            <a:pPr lvl="1"/>
            <a:r>
              <a:rPr lang="sl-SI" dirty="0">
                <a:hlinkClick r:id="rId2"/>
              </a:rPr>
              <a:t>https://bober.acm.si/</a:t>
            </a:r>
            <a:endParaRPr lang="sl-SI" dirty="0"/>
          </a:p>
          <a:p>
            <a:r>
              <a:rPr lang="sl-SI" dirty="0"/>
              <a:t>izdelave preprostejših projektov (npr. s pomočjo fizičnega računalništva)</a:t>
            </a:r>
          </a:p>
          <a:p>
            <a:r>
              <a:rPr lang="sl-SI" dirty="0"/>
              <a:t>na koncu predstavitev projekta na osrednjem dogodku</a:t>
            </a:r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b="1" dirty="0">
                <a:solidFill>
                  <a:srgbClr val="C00000"/>
                </a:solidFill>
              </a:rPr>
              <a:t>Dvigniti raven računalniškega mišljenja in identificirati nadarjenejše dijake.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EBEBEB"/>
                </a:solidFill>
              </a:rPr>
              <a:t>Korenine – NAPOJ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331DBAB-7703-E14E-821C-8BA9E382C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138517"/>
            <a:ext cx="2023407" cy="1395994"/>
          </a:xfrm>
          <a:prstGeom prst="rect">
            <a:avLst/>
          </a:prstGeom>
        </p:spPr>
      </p:pic>
      <p:pic>
        <p:nvPicPr>
          <p:cNvPr id="1028" name="Picture 4" descr="Logo Bober">
            <a:extLst>
              <a:ext uri="{FF2B5EF4-FFF2-40B4-BE49-F238E27FC236}">
                <a16:creationId xmlns:a16="http://schemas.microsoft.com/office/drawing/2014/main" id="{32F48255-880B-B54C-AFE3-3F0641E7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697" y="1853248"/>
            <a:ext cx="87487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EBEBEB"/>
                </a:solidFill>
              </a:rPr>
              <a:t>Korenine – NAPOJ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577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FFC000"/>
                </a:solidFill>
              </a:rPr>
              <a:t>Tekmovalno programiranje</a:t>
            </a:r>
          </a:p>
          <a:p>
            <a:r>
              <a:rPr lang="sl-SI" dirty="0"/>
              <a:t>programiranje je jezik računalništva in informatike</a:t>
            </a:r>
          </a:p>
          <a:p>
            <a:r>
              <a:rPr lang="sl-SI" dirty="0"/>
              <a:t>programiranje s koščki (</a:t>
            </a:r>
            <a:r>
              <a:rPr lang="sl-SI" b="1" i="1" dirty="0">
                <a:solidFill>
                  <a:srgbClr val="7030A0"/>
                </a:solidFill>
              </a:rPr>
              <a:t>Pišek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mentorji po šolah</a:t>
            </a:r>
          </a:p>
          <a:p>
            <a:pPr lvl="1"/>
            <a:r>
              <a:rPr lang="sl-SI" dirty="0">
                <a:hlinkClick r:id="rId2"/>
              </a:rPr>
              <a:t>https://pisek.acm.si/</a:t>
            </a:r>
            <a:endParaRPr lang="sl-SI" dirty="0"/>
          </a:p>
          <a:p>
            <a:r>
              <a:rPr lang="sl-SI" dirty="0"/>
              <a:t>celoletna delavnica za najbolj nadarjene (</a:t>
            </a:r>
            <a:r>
              <a:rPr lang="sl-SI" b="1" i="1" dirty="0">
                <a:solidFill>
                  <a:srgbClr val="7030A0"/>
                </a:solidFill>
              </a:rPr>
              <a:t>Putka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posebna skupina mentorjev (</a:t>
            </a:r>
            <a:r>
              <a:rPr lang="sl-SI" dirty="0">
                <a:hlinkClick r:id="rId3"/>
              </a:rPr>
              <a:t>https://ucilnica.acm.si/course/index.php?categoryid=22</a:t>
            </a:r>
            <a:r>
              <a:rPr lang="sl-SI" dirty="0"/>
              <a:t>)</a:t>
            </a:r>
          </a:p>
          <a:p>
            <a:pPr lvl="1"/>
            <a:r>
              <a:rPr lang="sl-SI" dirty="0">
                <a:hlinkClick r:id="rId4"/>
              </a:rPr>
              <a:t>https://putka-rtk.acm.si/</a:t>
            </a:r>
            <a:endParaRPr lang="sl-SI" dirty="0"/>
          </a:p>
          <a:p>
            <a:r>
              <a:rPr lang="sl-SI" dirty="0"/>
              <a:t>delo z dekleti</a:t>
            </a:r>
          </a:p>
          <a:p>
            <a:r>
              <a:rPr lang="sl-SI" dirty="0"/>
              <a:t>izdaja gradiv (</a:t>
            </a:r>
            <a:r>
              <a:rPr lang="sl-SI" dirty="0">
                <a:hlinkClick r:id="rId5"/>
              </a:rPr>
              <a:t>http://rtk.acm.si/</a:t>
            </a:r>
            <a:r>
              <a:rPr lang="sl-SI" dirty="0"/>
              <a:t>)</a:t>
            </a:r>
          </a:p>
          <a:p>
            <a:pPr marL="0" indent="0" algn="ctr">
              <a:buNone/>
            </a:pPr>
            <a:r>
              <a:rPr lang="sl-SI" b="1" dirty="0">
                <a:solidFill>
                  <a:srgbClr val="C00000"/>
                </a:solidFill>
              </a:rPr>
              <a:t>Dijake in dijakinje (!) usposobiti za kreativnejšo uporabo IKT.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ABD841-503A-C145-B989-A801E2AD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2" y="1864516"/>
            <a:ext cx="1195388" cy="14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tka logo">
            <a:extLst>
              <a:ext uri="{FF2B5EF4-FFF2-40B4-BE49-F238E27FC236}">
                <a16:creationId xmlns:a16="http://schemas.microsoft.com/office/drawing/2014/main" id="{EB1F6A2C-4471-4542-BD76-C561384C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359" y="3463617"/>
            <a:ext cx="1919096" cy="5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A9262BBA-B65E-444B-B7B7-BD22545B15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138517"/>
            <a:ext cx="2023407" cy="13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EBEBEB"/>
                </a:solidFill>
              </a:rPr>
              <a:t>Korenine – NAPOJ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4511"/>
            <a:ext cx="10515600" cy="46424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600" b="1" dirty="0">
                <a:solidFill>
                  <a:srgbClr val="FFC000"/>
                </a:solidFill>
              </a:rPr>
              <a:t>Raziskovalne naloge</a:t>
            </a:r>
          </a:p>
          <a:p>
            <a:endParaRPr lang="sl-SI" dirty="0"/>
          </a:p>
          <a:p>
            <a:r>
              <a:rPr lang="sl-SI" dirty="0"/>
              <a:t>ponuditi zahtevnejših raziskovalnih naloge</a:t>
            </a:r>
          </a:p>
          <a:p>
            <a:r>
              <a:rPr lang="sl-SI" dirty="0"/>
              <a:t>raziskovalne institucije (UL FRI, UP FAMNIT, UM FERI in IJS)</a:t>
            </a:r>
          </a:p>
          <a:p>
            <a:pPr lvl="1"/>
            <a:r>
              <a:rPr lang="sl-SI" dirty="0"/>
              <a:t>pripravijo seznam predlogov raziskovalnih nalog</a:t>
            </a:r>
          </a:p>
          <a:p>
            <a:pPr lvl="1"/>
            <a:r>
              <a:rPr lang="sl-SI" dirty="0"/>
              <a:t>nudijo mentorstvo; poleg tega še šolski mentor</a:t>
            </a:r>
          </a:p>
          <a:p>
            <a:r>
              <a:rPr lang="sl-SI" dirty="0"/>
              <a:t>izvedene:</a:t>
            </a:r>
          </a:p>
          <a:p>
            <a:pPr lvl="1"/>
            <a:r>
              <a:rPr lang="sl-SI" b="1" dirty="0"/>
              <a:t>Klasične šifre</a:t>
            </a:r>
            <a:r>
              <a:rPr lang="sl-SI" dirty="0"/>
              <a:t>, Jaša Knap (Gimnazija Bežigrad)</a:t>
            </a:r>
          </a:p>
          <a:p>
            <a:pPr lvl="1"/>
            <a:r>
              <a:rPr lang="sl-SI" b="1" dirty="0"/>
              <a:t>Umetna inteligenca in vejice</a:t>
            </a:r>
            <a:r>
              <a:rPr lang="sl-SI" dirty="0"/>
              <a:t>, Nadezhda Komarova (Gimnazija Bežigrad)</a:t>
            </a:r>
          </a:p>
          <a:p>
            <a:pPr lvl="1"/>
            <a:r>
              <a:rPr lang="sl-SI" b="1" dirty="0"/>
              <a:t>Varnost gesel</a:t>
            </a:r>
            <a:r>
              <a:rPr lang="sl-SI" dirty="0"/>
              <a:t>, Filip Trplan (Gimnazija Vič)</a:t>
            </a:r>
          </a:p>
          <a:p>
            <a:pPr marL="0" indent="0" algn="ctr">
              <a:buNone/>
            </a:pPr>
            <a:endParaRPr lang="sl-SI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l-SI" b="1" dirty="0">
                <a:solidFill>
                  <a:srgbClr val="C00000"/>
                </a:solidFill>
              </a:rPr>
              <a:t>Izzivi na robu.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B9659F5-86E7-2947-9591-DB5BB5C6B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138517"/>
            <a:ext cx="2023407" cy="13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Korenine – NAPOJ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FFC000"/>
                </a:solidFill>
              </a:rPr>
              <a:t>Mentorji</a:t>
            </a:r>
            <a:endParaRPr lang="sl-SI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Skupnost učiteljev (</a:t>
            </a:r>
            <a:r>
              <a:rPr lang="sl-SI" dirty="0">
                <a:hlinkClick r:id="rId2"/>
              </a:rPr>
              <a:t>https://napoj.si/</a:t>
            </a:r>
            <a:r>
              <a:rPr lang="sl-SI" dirty="0"/>
              <a:t>)</a:t>
            </a:r>
          </a:p>
          <a:p>
            <a:r>
              <a:rPr lang="sl-SI" dirty="0"/>
              <a:t>Redni webinarji (</a:t>
            </a:r>
            <a:r>
              <a:rPr lang="sl-SI" dirty="0">
                <a:hlinkClick r:id="rId3"/>
              </a:rPr>
              <a:t>https://lokar.fmf.uni-lj.si/moodle/course/view.php?id=112#section-2</a:t>
            </a:r>
            <a:r>
              <a:rPr lang="sl-SI" dirty="0"/>
              <a:t>)</a:t>
            </a:r>
          </a:p>
          <a:p>
            <a:endParaRPr lang="sl-SI" dirty="0"/>
          </a:p>
          <a:p>
            <a:r>
              <a:rPr lang="sl-SI" b="1" dirty="0">
                <a:solidFill>
                  <a:srgbClr val="FFFF00"/>
                </a:solidFill>
              </a:rPr>
              <a:t>Cilj</a:t>
            </a:r>
            <a:r>
              <a:rPr lang="sl-SI" dirty="0">
                <a:solidFill>
                  <a:srgbClr val="FFFF00"/>
                </a:solidFill>
              </a:rPr>
              <a:t>: vzpostaviti živahno in trdno skupnost učiteljev, v kateri si učitelji medsebojno pomagajo</a:t>
            </a:r>
          </a:p>
          <a:p>
            <a:pPr lvl="1"/>
            <a:r>
              <a:rPr lang="sl-SI" dirty="0"/>
              <a:t>CAS (</a:t>
            </a:r>
            <a:r>
              <a:rPr lang="sl-SI" dirty="0">
                <a:hlinkClick r:id="rId4"/>
              </a:rPr>
              <a:t>https://www.computingatschool.org.uk/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ACM/CSTA (</a:t>
            </a:r>
            <a:r>
              <a:rPr lang="sl-SI" dirty="0">
                <a:hlinkClick r:id="rId5"/>
              </a:rPr>
              <a:t>https://www.csteachers.org/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...</a:t>
            </a:r>
          </a:p>
          <a:p>
            <a:pPr lvl="1"/>
            <a:r>
              <a:rPr lang="sl-SI" dirty="0"/>
              <a:t>Pridružite se Sekciji učiteljev računalništva in informatike ACM Slovenija (Selma Štular, </a:t>
            </a:r>
            <a:r>
              <a:rPr lang="sl-SI" dirty="0">
                <a:hlinkClick r:id="rId6"/>
              </a:rPr>
              <a:t>stularselma@netscape.net</a:t>
            </a:r>
            <a:r>
              <a:rPr lang="sl-SI" dirty="0"/>
              <a:t>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5D1F0B-70E2-1C52-3C41-A9689FFFF8EE}"/>
              </a:ext>
            </a:extLst>
          </p:cNvPr>
          <p:cNvSpPr txBox="1">
            <a:spLocks/>
          </p:cNvSpPr>
          <p:nvPr/>
        </p:nvSpPr>
        <p:spPr>
          <a:xfrm>
            <a:off x="4621608" y="1152983"/>
            <a:ext cx="7284219" cy="18374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b="1" dirty="0">
                <a:solidFill>
                  <a:srgbClr val="FFC000"/>
                </a:solidFill>
              </a:rPr>
              <a:t>Computing teachers frequently feel lonely in their </a:t>
            </a:r>
            <a:r>
              <a:rPr lang="sl-SI" sz="2400" b="1" dirty="0">
                <a:solidFill>
                  <a:srgbClr val="FFC000"/>
                </a:solidFill>
              </a:rPr>
              <a:t>field</a:t>
            </a:r>
            <a:r>
              <a:rPr lang="en-US" sz="2400" b="1" dirty="0">
                <a:solidFill>
                  <a:srgbClr val="FFC000"/>
                </a:solidFill>
              </a:rPr>
              <a:t>, which often</a:t>
            </a:r>
            <a:r>
              <a:rPr lang="sl-SI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goes hand in hand with the lack of trust in their own teaching practices.</a:t>
            </a:r>
            <a:endParaRPr lang="en-US" sz="3600" dirty="0"/>
          </a:p>
          <a:p>
            <a:pPr marL="0" indent="0" algn="r">
              <a:buFont typeface="Wingdings 3" charset="2"/>
              <a:buNone/>
            </a:pPr>
            <a:r>
              <a:rPr lang="en-US" sz="1800" dirty="0"/>
              <a:t>Ni, </a:t>
            </a:r>
            <a:r>
              <a:rPr lang="en-US" sz="1800" dirty="0" err="1"/>
              <a:t>Guzdial</a:t>
            </a:r>
            <a:r>
              <a:rPr lang="en-US" sz="1800" dirty="0"/>
              <a:t>, Tew, Morrison, &amp; Galanos, 2011</a:t>
            </a:r>
          </a:p>
          <a:p>
            <a:pPr marL="0" indent="0" algn="r">
              <a:buFont typeface="Wingdings 3" charset="2"/>
              <a:buNone/>
            </a:pPr>
            <a:r>
              <a:rPr lang="en-US" sz="1800" dirty="0" err="1"/>
              <a:t>Sentance</a:t>
            </a:r>
            <a:r>
              <a:rPr lang="en-US" sz="1800" dirty="0"/>
              <a:t> &amp; Humphreys, 2015</a:t>
            </a:r>
          </a:p>
        </p:txBody>
      </p:sp>
    </p:spTree>
    <p:extLst>
      <p:ext uri="{BB962C8B-B14F-4D97-AF65-F5344CB8AC3E}">
        <p14:creationId xmlns:p14="http://schemas.microsoft.com/office/powerpoint/2010/main" val="227907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Krošnja – MINUT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Anja Knežević, OŠ Gradec</a:t>
            </a:r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Manca Poglajen, OŠ Gradec</a:t>
            </a: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l-SI" sz="2800" dirty="0"/>
          </a:p>
          <a:p>
            <a:pPr marL="0" indent="0" algn="r">
              <a:buNone/>
            </a:pPr>
            <a:r>
              <a:rPr lang="sl-SI" sz="2800" b="1" dirty="0">
                <a:solidFill>
                  <a:srgbClr val="FFC000"/>
                </a:solidFill>
              </a:rPr>
              <a:t>Čistoča zraka</a:t>
            </a: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96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Krošnja – MINUT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Roman Bobnarič, Gimnazija Ormož</a:t>
            </a:r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Lenka Keček Vaupotič, Gimnazija Ormož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/>
          </a:p>
          <a:p>
            <a:pPr marL="0" indent="0" algn="r">
              <a:buNone/>
            </a:pPr>
            <a:r>
              <a:rPr lang="sl-SI" sz="2800" b="1" dirty="0">
                <a:solidFill>
                  <a:srgbClr val="FFC000"/>
                </a:solidFill>
              </a:rPr>
              <a:t>Fizično računalništvo pri pouku fizike</a:t>
            </a:r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Krošnja – MINUT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Karolina Livk</a:t>
            </a:r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Anja Križanič</a:t>
            </a:r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Mia Zala Smrečnik</a:t>
            </a: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l-SI" sz="2800" dirty="0"/>
          </a:p>
          <a:p>
            <a:pPr marL="0" indent="0" algn="r">
              <a:buNone/>
            </a:pPr>
            <a:r>
              <a:rPr lang="sl-SI" sz="2800" b="1" dirty="0">
                <a:solidFill>
                  <a:srgbClr val="FFC000"/>
                </a:solidFill>
              </a:rPr>
              <a:t>Kameleon</a:t>
            </a: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53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Krošnja – MINUT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Marina Trost, Gimnazija Vič	</a:t>
            </a:r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Marta Lukanec, Gimnazija Vič</a:t>
            </a:r>
            <a:endParaRPr lang="sl-SI" sz="2800" dirty="0"/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sl-SI" sz="2800" b="1" dirty="0">
                <a:solidFill>
                  <a:srgbClr val="FFC000"/>
                </a:solidFill>
              </a:rPr>
              <a:t>Sklop nalog iz kemije za portal Projekt Tomo</a:t>
            </a:r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Organizator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Univerza v Ljubljani, Fakulteta za računalništvo in informatiko</a:t>
            </a:r>
          </a:p>
          <a:p>
            <a:r>
              <a:rPr lang="sl-SI" dirty="0"/>
              <a:t>v sodelovanju z:</a:t>
            </a:r>
          </a:p>
          <a:p>
            <a:pPr lvl="1"/>
            <a:r>
              <a:rPr lang="sl-SI" dirty="0"/>
              <a:t>Fakulteta za matematiko in računalništvo</a:t>
            </a:r>
          </a:p>
          <a:p>
            <a:pPr lvl="1"/>
            <a:r>
              <a:rPr lang="sl-SI" dirty="0"/>
              <a:t>Pedagoška fakulteta</a:t>
            </a:r>
          </a:p>
          <a:p>
            <a:pPr lvl="1"/>
            <a:endParaRPr lang="sl-SI" dirty="0"/>
          </a:p>
          <a:p>
            <a:pPr lvl="1"/>
            <a:r>
              <a:rPr lang="sl-SI" dirty="0"/>
              <a:t>Zavod 404</a:t>
            </a:r>
          </a:p>
        </p:txBody>
      </p:sp>
    </p:spTree>
    <p:extLst>
      <p:ext uri="{BB962C8B-B14F-4D97-AF65-F5344CB8AC3E}">
        <p14:creationId xmlns:p14="http://schemas.microsoft.com/office/powerpoint/2010/main" val="276035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Krošnja – MINUT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Gabrijela Krajnc, TŠC Kranj</a:t>
            </a:r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Maša Mohar, OŠ Vide Pregarc</a:t>
            </a:r>
            <a:endParaRPr lang="sl-SI" sz="2800" dirty="0"/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sl-SI" sz="2800" b="1" dirty="0">
                <a:solidFill>
                  <a:srgbClr val="FFC000"/>
                </a:solidFill>
              </a:rPr>
              <a:t>Stehiometrija in pretvarjanje količin</a:t>
            </a:r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44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Krošnja – MINUT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Nastja Lasič, Gimnazija Šentvid</a:t>
            </a:r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Andreja Kramar, Gimnazija Šentvid</a:t>
            </a:r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Klara Lampret</a:t>
            </a:r>
            <a:endParaRPr lang="sl-SI" sz="2800" dirty="0"/>
          </a:p>
          <a:p>
            <a:pPr marL="0" indent="0">
              <a:buNone/>
            </a:pPr>
            <a:endParaRPr lang="sl-SI" sz="2800" dirty="0"/>
          </a:p>
          <a:p>
            <a:pPr marL="0" indent="0" algn="r">
              <a:buNone/>
            </a:pPr>
            <a:r>
              <a:rPr lang="sl-SI" sz="2800" b="1" dirty="0">
                <a:solidFill>
                  <a:srgbClr val="FFC000"/>
                </a:solidFill>
              </a:rPr>
              <a:t>Matematika in Pišek</a:t>
            </a:r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08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Krošnja – MINUT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Irena Mrak Merhar, Srednja gradbena, geodetska in okoljevarstvena šola Ljubljana</a:t>
            </a:r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Klavdija Hribernik, Srednja gradbena, geodetska in okoljevarstvena šola Ljubljana</a:t>
            </a:r>
            <a:endParaRPr lang="sl-SI" sz="2800" dirty="0"/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sl-SI" sz="2800" b="1" dirty="0">
                <a:solidFill>
                  <a:srgbClr val="FFC000"/>
                </a:solidFill>
              </a:rPr>
              <a:t>Digitalna tehnologija v pouk matematike</a:t>
            </a:r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43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Krošnja – MINUT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Uroš Ocepek, Srednja tehniška in poklicna šola Trbovlje</a:t>
            </a:r>
          </a:p>
          <a:p>
            <a:pPr marL="0" indent="0" algn="ctr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Mojca Baloh, Srednja tehniška in poklicna šola Trbovlje</a:t>
            </a:r>
            <a:endParaRPr lang="sl-SI" sz="2800" dirty="0"/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r">
              <a:buNone/>
            </a:pPr>
            <a:r>
              <a:rPr lang="sl-SI" sz="2800" b="1" dirty="0">
                <a:solidFill>
                  <a:srgbClr val="FFC000"/>
                </a:solidFill>
              </a:rPr>
              <a:t>Generativna likovna umetnost in matematika</a:t>
            </a:r>
          </a:p>
          <a:p>
            <a:pPr marL="0" indent="0" algn="r">
              <a:buNone/>
            </a:pPr>
            <a:endParaRPr lang="sl-SI" sz="2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EBEBEB"/>
                </a:solidFill>
              </a:rPr>
              <a:t>Vaši pomočniki</a:t>
            </a:r>
          </a:p>
        </p:txBody>
      </p:sp>
      <p:sp>
        <p:nvSpPr>
          <p:cNvPr id="103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6" name="Picture 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9990907D-5BF2-6D26-C1FC-BB93CA3B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759103"/>
            <a:ext cx="5449889" cy="53397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Irena Nančovska Šerbec</a:t>
            </a:r>
            <a:r>
              <a:rPr lang="sl-SI" dirty="0">
                <a:solidFill>
                  <a:srgbClr val="EBEBEB"/>
                </a:solidFill>
              </a:rPr>
              <a:t>, Univerza v Ljubljani, Pedagoška fakulteta</a:t>
            </a:r>
          </a:p>
        </p:txBody>
      </p:sp>
    </p:spTree>
    <p:extLst>
      <p:ext uri="{BB962C8B-B14F-4D97-AF65-F5344CB8AC3E}">
        <p14:creationId xmlns:p14="http://schemas.microsoft.com/office/powerpoint/2010/main" val="3012032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EBEBEB"/>
                </a:solidFill>
              </a:rPr>
              <a:t>Vaši pomočniki</a:t>
            </a:r>
          </a:p>
        </p:txBody>
      </p:sp>
      <p:sp>
        <p:nvSpPr>
          <p:cNvPr id="2057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0C9F1C-4C7A-7358-25EC-FC7298F5A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176" y="647698"/>
            <a:ext cx="4195521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Matija Lokar</a:t>
            </a:r>
            <a:r>
              <a:rPr lang="sl-SI" dirty="0">
                <a:solidFill>
                  <a:srgbClr val="EBEBEB"/>
                </a:solidFill>
              </a:rPr>
              <a:t>, Univerza v Ljubljani, Fakulteta za matematiko in fiziko</a:t>
            </a:r>
          </a:p>
        </p:txBody>
      </p:sp>
    </p:spTree>
    <p:extLst>
      <p:ext uri="{BB962C8B-B14F-4D97-AF65-F5344CB8AC3E}">
        <p14:creationId xmlns:p14="http://schemas.microsoft.com/office/powerpoint/2010/main" val="631226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EBEBEB"/>
                </a:solidFill>
              </a:rPr>
              <a:t>Vaši pomočniki</a:t>
            </a:r>
          </a:p>
        </p:txBody>
      </p:sp>
      <p:sp>
        <p:nvSpPr>
          <p:cNvPr id="308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074" name="Picture 2" descr="Ekipa - Microtransat Challenge">
            <a:extLst>
              <a:ext uri="{FF2B5EF4-FFF2-40B4-BE49-F238E27FC236}">
                <a16:creationId xmlns:a16="http://schemas.microsoft.com/office/drawing/2014/main" id="{60D8BFD2-1123-E836-39A9-C83E83E0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92" y="704054"/>
            <a:ext cx="5449889" cy="54498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Rok Capuder</a:t>
            </a:r>
            <a:r>
              <a:rPr lang="sl-SI" dirty="0">
                <a:solidFill>
                  <a:srgbClr val="EBEBEB"/>
                </a:solidFill>
              </a:rPr>
              <a:t>, Zavod 404</a:t>
            </a:r>
          </a:p>
        </p:txBody>
      </p:sp>
    </p:spTree>
    <p:extLst>
      <p:ext uri="{BB962C8B-B14F-4D97-AF65-F5344CB8AC3E}">
        <p14:creationId xmlns:p14="http://schemas.microsoft.com/office/powerpoint/2010/main" val="2820040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EBEBEB"/>
                </a:solidFill>
              </a:rPr>
              <a:t>Vaši pomočniki</a:t>
            </a:r>
          </a:p>
        </p:txBody>
      </p:sp>
      <p:sp>
        <p:nvSpPr>
          <p:cNvPr id="308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Andrej Brodnik</a:t>
            </a:r>
            <a:r>
              <a:rPr lang="sl-SI" dirty="0">
                <a:solidFill>
                  <a:srgbClr val="EBEBEB"/>
                </a:solidFill>
              </a:rPr>
              <a:t>, Univerza v Ljubljani, Fakulteta za računalništvo in informatiko; Univerza na Primorskem, Fakulteta za matematiko, naravoslovlje in informacijske tehnologije</a:t>
            </a:r>
          </a:p>
          <a:p>
            <a:pPr marL="0" indent="0">
              <a:buNone/>
            </a:pPr>
            <a:endParaRPr lang="sl-SI" dirty="0">
              <a:solidFill>
                <a:srgbClr val="EBEBEB"/>
              </a:solidFill>
            </a:endParaRP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59EE7AA-2EA6-2719-AC6E-3A7BE2F9A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143" y="704053"/>
            <a:ext cx="5449891" cy="54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45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Korenine –RINOS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rgbClr val="FF0000"/>
                </a:solidFill>
              </a:rPr>
              <a:t>RINOS</a:t>
            </a:r>
            <a:r>
              <a:rPr lang="sl-SI" dirty="0"/>
              <a:t>, strokovna delovna skupina za vključitev temeljnih vsebin računalništva in informatike v slovensko šolstvo</a:t>
            </a:r>
          </a:p>
          <a:p>
            <a:pPr marL="0" indent="0" algn="r">
              <a:buNone/>
            </a:pPr>
            <a:r>
              <a:rPr lang="sl-SI" dirty="0">
                <a:hlinkClick r:id="rId2"/>
              </a:rPr>
              <a:t>https://www.racunalnistvo-in-informatika-za-vse.si/</a:t>
            </a:r>
            <a:endParaRPr lang="sl-SI" dirty="0"/>
          </a:p>
          <a:p>
            <a:r>
              <a:rPr lang="sl-SI" dirty="0"/>
              <a:t>dr. Janez Demšar in dr. Luka Fürst (UL FRI), dr. Matej Črepinšek (UM FERI), dr. Matjaž Kljun (UP FAMNIT)</a:t>
            </a:r>
          </a:p>
          <a:p>
            <a:r>
              <a:rPr lang="sl-SI" dirty="0"/>
              <a:t>dr. Katja Košir in dr. Igor Pesek (UM PeF), dr. Sonja Čotar Konrad (UP PEF)</a:t>
            </a:r>
          </a:p>
          <a:p>
            <a:r>
              <a:rPr lang="sl-SI" dirty="0"/>
              <a:t>Nataša Kermc (OŠ Brežice), Gregor Anželj (Gimnazija Bežigrad), dr. Uroš Ocepek (Srednja tehniška in poklicna šola Trbovlje)</a:t>
            </a:r>
          </a:p>
          <a:p>
            <a:r>
              <a:rPr lang="sl-SI" dirty="0"/>
              <a:t>mag. Radovan Krajnc (ZRSŠ), dr. Nives Kreuh (ZRSŠ), Davorin Majkus (CPI)</a:t>
            </a:r>
          </a:p>
          <a:p>
            <a:r>
              <a:rPr lang="sl-SI" dirty="0"/>
              <a:t>Tone Stanovnik in Andreja Lampe (Gospodarska zbornica Slovenije)</a:t>
            </a:r>
          </a:p>
          <a:p>
            <a:r>
              <a:rPr lang="sl-SI" dirty="0"/>
              <a:t>Vili Krajnc (Sindikat vzgoje, izobraževanja, znanosti in kulture Slovenije)</a:t>
            </a:r>
          </a:p>
          <a:p>
            <a:r>
              <a:rPr lang="sl-SI" dirty="0"/>
              <a:t>dr. Borut Čampelj (MIZŠ)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dr. Andrej Brodnik (UP FAMNIT, UL FRI)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318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6FD3-7F04-9E7B-2F87-B14AB1B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Korenine – 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(30.5.2018): </a:t>
            </a:r>
            <a:r>
              <a:rPr lang="sl-SI" b="1" i="1" dirty="0"/>
              <a:t>Snovalci digitalne prihodnosti ali le uporabniki?</a:t>
            </a:r>
            <a:r>
              <a:rPr lang="sl-SI" dirty="0"/>
              <a:t>.</a:t>
            </a:r>
          </a:p>
          <a:p>
            <a:r>
              <a:rPr lang="sl-SI" dirty="0"/>
              <a:t>(7.5.2021): </a:t>
            </a:r>
            <a:r>
              <a:rPr lang="sl-SI" b="1" i="1" dirty="0"/>
              <a:t>Digitalne kompetence nas naučijo držati pero, računalništvo in informatika nas uči pisati zgodbe</a:t>
            </a:r>
            <a:r>
              <a:rPr lang="sl-SI" dirty="0"/>
              <a:t>.</a:t>
            </a:r>
          </a:p>
          <a:p>
            <a:r>
              <a:rPr lang="sl-SI" dirty="0"/>
              <a:t>(10.1.2022): </a:t>
            </a:r>
            <a:r>
              <a:rPr lang="sl-SI" b="1" i="1" dirty="0"/>
              <a:t>Okvir računalništva in informatike od vrtca do srednje šole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319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Korenine – RINOS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23158"/>
            <a:ext cx="8946541" cy="428699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1600" b="1" dirty="0">
                <a:solidFill>
                  <a:srgbClr val="FF0000"/>
                </a:solidFill>
              </a:rPr>
              <a:t>UČNI NAČRTI</a:t>
            </a:r>
            <a:r>
              <a:rPr lang="en-CA" dirty="0"/>
              <a:t>: </a:t>
            </a:r>
            <a:r>
              <a:rPr lang="en-CA" b="1" dirty="0" err="1">
                <a:solidFill>
                  <a:srgbClr val="FFFF00"/>
                </a:solidFill>
              </a:rPr>
              <a:t>uvedba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temeljnih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vsebin</a:t>
            </a:r>
            <a:r>
              <a:rPr lang="en-CA" b="1" dirty="0">
                <a:solidFill>
                  <a:srgbClr val="FFFF00"/>
                </a:solidFill>
              </a:rPr>
              <a:t> RIN v </a:t>
            </a:r>
            <a:r>
              <a:rPr lang="en-CA" b="1" dirty="0" err="1">
                <a:solidFill>
                  <a:srgbClr val="FFFF00"/>
                </a:solidFill>
              </a:rPr>
              <a:t>programe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osnovne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šole</a:t>
            </a:r>
            <a:r>
              <a:rPr lang="en-CA" b="1" dirty="0">
                <a:solidFill>
                  <a:srgbClr val="FFFF00"/>
                </a:solidFill>
              </a:rPr>
              <a:t>, </a:t>
            </a:r>
            <a:r>
              <a:rPr lang="en-CA" b="1" dirty="0" err="1">
                <a:solidFill>
                  <a:srgbClr val="FFFF00"/>
                </a:solidFill>
              </a:rPr>
              <a:t>gimnazije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ter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poklicnih</a:t>
            </a:r>
            <a:r>
              <a:rPr lang="en-CA" b="1" dirty="0">
                <a:solidFill>
                  <a:srgbClr val="FFFF00"/>
                </a:solidFill>
              </a:rPr>
              <a:t> in </a:t>
            </a:r>
            <a:r>
              <a:rPr lang="en-CA" b="1" dirty="0" err="1">
                <a:solidFill>
                  <a:srgbClr val="FFFF00"/>
                </a:solidFill>
              </a:rPr>
              <a:t>strokovnih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šol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kot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tudi</a:t>
            </a:r>
            <a:r>
              <a:rPr lang="en-CA" b="1" dirty="0">
                <a:solidFill>
                  <a:srgbClr val="FFFF00"/>
                </a:solidFill>
              </a:rPr>
              <a:t> v </a:t>
            </a:r>
            <a:r>
              <a:rPr lang="en-CA" b="1" dirty="0" err="1">
                <a:solidFill>
                  <a:srgbClr val="FFFF00"/>
                </a:solidFill>
              </a:rPr>
              <a:t>programe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vrtcev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dirty="0" err="1"/>
              <a:t>ter</a:t>
            </a:r>
            <a:r>
              <a:rPr lang="en-CA" dirty="0"/>
              <a:t> </a:t>
            </a:r>
            <a:r>
              <a:rPr lang="en-CA" dirty="0" err="1"/>
              <a:t>razvijanje</a:t>
            </a:r>
            <a:r>
              <a:rPr lang="en-CA" dirty="0"/>
              <a:t> </a:t>
            </a:r>
            <a:r>
              <a:rPr lang="en-CA" dirty="0" err="1"/>
              <a:t>zavedanja</a:t>
            </a:r>
            <a:r>
              <a:rPr lang="en-CA" dirty="0"/>
              <a:t> </a:t>
            </a:r>
            <a:r>
              <a:rPr lang="en-CA" dirty="0" err="1"/>
              <a:t>vzajemnega</a:t>
            </a:r>
            <a:r>
              <a:rPr lang="en-CA" dirty="0"/>
              <a:t> </a:t>
            </a:r>
            <a:r>
              <a:rPr lang="en-CA" dirty="0" err="1"/>
              <a:t>vpliva</a:t>
            </a:r>
            <a:r>
              <a:rPr lang="en-CA" dirty="0"/>
              <a:t> med </a:t>
            </a:r>
            <a:r>
              <a:rPr lang="en-CA" dirty="0" err="1"/>
              <a:t>tehnologijo</a:t>
            </a:r>
            <a:r>
              <a:rPr lang="en-CA" dirty="0"/>
              <a:t> in </a:t>
            </a:r>
            <a:r>
              <a:rPr lang="en-CA" dirty="0" err="1"/>
              <a:t>družbo</a:t>
            </a:r>
            <a:r>
              <a:rPr lang="en-CA" b="1" dirty="0">
                <a:solidFill>
                  <a:srgbClr val="FFFF00"/>
                </a:solidFill>
              </a:rPr>
              <a:t>;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sz="1600" b="1" dirty="0">
                <a:solidFill>
                  <a:srgbClr val="FF0000"/>
                </a:solidFill>
              </a:rPr>
              <a:t>DIGITALNA PISMENOST</a:t>
            </a:r>
            <a:r>
              <a:rPr lang="en-CA" dirty="0"/>
              <a:t>: </a:t>
            </a:r>
            <a:r>
              <a:rPr lang="en-CA" b="1" dirty="0" err="1">
                <a:solidFill>
                  <a:srgbClr val="FFFF00"/>
                </a:solidFill>
              </a:rPr>
              <a:t>zagotovitev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celovitega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preverjanja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digitalnih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kompetenc</a:t>
            </a:r>
            <a:r>
              <a:rPr lang="en-CA" dirty="0"/>
              <a:t> v </a:t>
            </a:r>
            <a:r>
              <a:rPr lang="en-CA" dirty="0" err="1"/>
              <a:t>okviru</a:t>
            </a:r>
            <a:r>
              <a:rPr lang="en-CA" dirty="0"/>
              <a:t> </a:t>
            </a:r>
            <a:r>
              <a:rPr lang="en-CA" dirty="0" err="1"/>
              <a:t>vseh</a:t>
            </a:r>
            <a:r>
              <a:rPr lang="en-CA" dirty="0"/>
              <a:t> </a:t>
            </a:r>
            <a:r>
              <a:rPr lang="en-CA" dirty="0" err="1"/>
              <a:t>predmetnih</a:t>
            </a:r>
            <a:r>
              <a:rPr lang="en-CA" dirty="0"/>
              <a:t> in </a:t>
            </a:r>
            <a:r>
              <a:rPr lang="en-CA" dirty="0" err="1"/>
              <a:t>strokovnih</a:t>
            </a:r>
            <a:r>
              <a:rPr lang="en-CA" dirty="0"/>
              <a:t> </a:t>
            </a:r>
            <a:r>
              <a:rPr lang="en-CA" dirty="0" err="1"/>
              <a:t>področij</a:t>
            </a:r>
            <a:r>
              <a:rPr lang="en-CA" dirty="0"/>
              <a:t> </a:t>
            </a:r>
            <a:r>
              <a:rPr lang="en-CA" dirty="0" err="1"/>
              <a:t>na</a:t>
            </a:r>
            <a:r>
              <a:rPr lang="en-CA" dirty="0"/>
              <a:t> </a:t>
            </a:r>
            <a:r>
              <a:rPr lang="en-CA" dirty="0" err="1"/>
              <a:t>osnovnih</a:t>
            </a:r>
            <a:r>
              <a:rPr lang="en-CA" dirty="0"/>
              <a:t> in </a:t>
            </a:r>
            <a:r>
              <a:rPr lang="en-CA" dirty="0" err="1"/>
              <a:t>srednjih</a:t>
            </a:r>
            <a:r>
              <a:rPr lang="en-CA" dirty="0"/>
              <a:t> </a:t>
            </a:r>
            <a:r>
              <a:rPr lang="en-CA" dirty="0" err="1"/>
              <a:t>šolah</a:t>
            </a:r>
            <a:r>
              <a:rPr lang="en-CA" dirty="0"/>
              <a:t> (</a:t>
            </a:r>
            <a:r>
              <a:rPr lang="en-CA" dirty="0" err="1"/>
              <a:t>gimnazijah</a:t>
            </a:r>
            <a:r>
              <a:rPr lang="en-CA" dirty="0"/>
              <a:t> </a:t>
            </a:r>
            <a:r>
              <a:rPr lang="en-CA" dirty="0" err="1"/>
              <a:t>ter</a:t>
            </a:r>
            <a:r>
              <a:rPr lang="en-CA" dirty="0"/>
              <a:t> </a:t>
            </a:r>
            <a:r>
              <a:rPr lang="en-CA" dirty="0" err="1"/>
              <a:t>poklicnih</a:t>
            </a:r>
            <a:r>
              <a:rPr lang="en-CA" dirty="0"/>
              <a:t> in </a:t>
            </a:r>
            <a:r>
              <a:rPr lang="en-CA" dirty="0" err="1"/>
              <a:t>strokovnih</a:t>
            </a:r>
            <a:r>
              <a:rPr lang="en-CA" dirty="0"/>
              <a:t> </a:t>
            </a:r>
            <a:r>
              <a:rPr lang="en-CA" dirty="0" err="1"/>
              <a:t>šolah</a:t>
            </a:r>
            <a:r>
              <a:rPr lang="en-CA" dirty="0"/>
              <a:t>);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600" b="1" dirty="0">
                <a:solidFill>
                  <a:srgbClr val="FF0000"/>
                </a:solidFill>
              </a:rPr>
              <a:t>UČITELJI</a:t>
            </a:r>
            <a:r>
              <a:rPr lang="en-CA" dirty="0"/>
              <a:t>: </a:t>
            </a:r>
            <a:r>
              <a:rPr lang="en-CA" b="1" dirty="0" err="1">
                <a:solidFill>
                  <a:srgbClr val="FFFF00"/>
                </a:solidFill>
              </a:rPr>
              <a:t>nadgradnja</a:t>
            </a:r>
            <a:r>
              <a:rPr lang="en-CA" b="1" dirty="0">
                <a:solidFill>
                  <a:srgbClr val="FFFF00"/>
                </a:solidFill>
              </a:rPr>
              <a:t> in </a:t>
            </a:r>
            <a:r>
              <a:rPr lang="en-CA" b="1" dirty="0" err="1">
                <a:solidFill>
                  <a:srgbClr val="FFFF00"/>
                </a:solidFill>
              </a:rPr>
              <a:t>trajnost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učinkovitega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sistema</a:t>
            </a:r>
            <a:r>
              <a:rPr lang="en-CA" b="1" dirty="0">
                <a:solidFill>
                  <a:srgbClr val="FFFF00"/>
                </a:solidFill>
              </a:rPr>
              <a:t> za </a:t>
            </a:r>
            <a:r>
              <a:rPr lang="en-CA" b="1" dirty="0" err="1">
                <a:solidFill>
                  <a:srgbClr val="FFFF00"/>
                </a:solidFill>
              </a:rPr>
              <a:t>kakovostno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osnovno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izobraževanje</a:t>
            </a:r>
            <a:r>
              <a:rPr lang="en-CA" b="1" dirty="0">
                <a:solidFill>
                  <a:srgbClr val="FFFF00"/>
                </a:solidFill>
              </a:rPr>
              <a:t> in </a:t>
            </a:r>
            <a:r>
              <a:rPr lang="en-CA" b="1" dirty="0" err="1">
                <a:solidFill>
                  <a:srgbClr val="FFFF00"/>
                </a:solidFill>
              </a:rPr>
              <a:t>stalno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strokovno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usposabljanje</a:t>
            </a:r>
            <a:r>
              <a:rPr lang="en-CA" dirty="0"/>
              <a:t> </a:t>
            </a:r>
            <a:r>
              <a:rPr lang="en-CA" dirty="0" err="1"/>
              <a:t>vzgojiteljev</a:t>
            </a:r>
            <a:r>
              <a:rPr lang="en-CA" dirty="0"/>
              <a:t> in </a:t>
            </a:r>
            <a:r>
              <a:rPr lang="en-CA" dirty="0" err="1"/>
              <a:t>učiteljev</a:t>
            </a:r>
            <a:r>
              <a:rPr lang="en-CA" dirty="0"/>
              <a:t> </a:t>
            </a:r>
            <a:r>
              <a:rPr lang="en-CA" dirty="0" err="1"/>
              <a:t>ter</a:t>
            </a:r>
            <a:r>
              <a:rPr lang="en-CA" dirty="0"/>
              <a:t> </a:t>
            </a:r>
            <a:r>
              <a:rPr lang="en-CA" dirty="0" err="1"/>
              <a:t>ravnateljev</a:t>
            </a:r>
            <a:r>
              <a:rPr lang="en-CA" dirty="0"/>
              <a:t> </a:t>
            </a:r>
            <a:r>
              <a:rPr lang="en-CA" dirty="0" err="1"/>
              <a:t>na</a:t>
            </a:r>
            <a:r>
              <a:rPr lang="en-CA" dirty="0"/>
              <a:t> </a:t>
            </a:r>
            <a:r>
              <a:rPr lang="en-CA" dirty="0" err="1"/>
              <a:t>področju</a:t>
            </a:r>
            <a:r>
              <a:rPr lang="en-CA" dirty="0"/>
              <a:t> RIN;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600" b="1" dirty="0">
                <a:solidFill>
                  <a:srgbClr val="FF0000"/>
                </a:solidFill>
              </a:rPr>
              <a:t>DELEŽNIKI</a:t>
            </a:r>
            <a:r>
              <a:rPr lang="en-CA" dirty="0"/>
              <a:t>: </a:t>
            </a:r>
            <a:r>
              <a:rPr lang="en-CA" b="1" dirty="0" err="1">
                <a:solidFill>
                  <a:srgbClr val="FFFF00"/>
                </a:solidFill>
              </a:rPr>
              <a:t>vzpostavitev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sistema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odprtega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izobraževanja</a:t>
            </a:r>
            <a:r>
              <a:rPr lang="en-CA" dirty="0"/>
              <a:t>, </a:t>
            </a:r>
            <a:r>
              <a:rPr lang="en-CA" dirty="0" err="1"/>
              <a:t>ki</a:t>
            </a:r>
            <a:r>
              <a:rPr lang="en-CA" dirty="0"/>
              <a:t> </a:t>
            </a:r>
            <a:r>
              <a:rPr lang="en-CA" dirty="0" err="1"/>
              <a:t>omogoča</a:t>
            </a:r>
            <a:r>
              <a:rPr lang="en-CA" dirty="0"/>
              <a:t> </a:t>
            </a:r>
            <a:r>
              <a:rPr lang="en-CA" dirty="0" err="1"/>
              <a:t>vključevanje</a:t>
            </a:r>
            <a:r>
              <a:rPr lang="en-CA" dirty="0"/>
              <a:t> </a:t>
            </a:r>
            <a:r>
              <a:rPr lang="en-CA" dirty="0" err="1"/>
              <a:t>deležnikov</a:t>
            </a:r>
            <a:r>
              <a:rPr lang="en-CA" dirty="0"/>
              <a:t> v </a:t>
            </a:r>
            <a:r>
              <a:rPr lang="en-CA" dirty="0" err="1"/>
              <a:t>oblikovanje</a:t>
            </a:r>
            <a:r>
              <a:rPr lang="en-CA" dirty="0"/>
              <a:t> </a:t>
            </a:r>
            <a:r>
              <a:rPr lang="en-CA" dirty="0" err="1"/>
              <a:t>vizije</a:t>
            </a:r>
            <a:r>
              <a:rPr lang="en-CA" dirty="0"/>
              <a:t> </a:t>
            </a:r>
            <a:r>
              <a:rPr lang="en-CA" dirty="0" err="1"/>
              <a:t>ter</a:t>
            </a:r>
            <a:r>
              <a:rPr lang="en-CA" dirty="0"/>
              <a:t> </a:t>
            </a:r>
            <a:r>
              <a:rPr lang="en-CA" dirty="0" err="1"/>
              <a:t>zagotavljanje</a:t>
            </a:r>
            <a:r>
              <a:rPr lang="en-CA" dirty="0"/>
              <a:t> in </a:t>
            </a:r>
            <a:r>
              <a:rPr lang="en-CA" dirty="0" err="1"/>
              <a:t>spremljanje</a:t>
            </a:r>
            <a:r>
              <a:rPr lang="en-CA" dirty="0"/>
              <a:t> </a:t>
            </a:r>
            <a:r>
              <a:rPr lang="en-CA" dirty="0" err="1"/>
              <a:t>kakovosti</a:t>
            </a:r>
            <a:r>
              <a:rPr lang="en-CA" dirty="0"/>
              <a:t> </a:t>
            </a:r>
            <a:r>
              <a:rPr lang="en-CA" dirty="0" err="1"/>
              <a:t>poučevanja</a:t>
            </a:r>
            <a:r>
              <a:rPr lang="en-CA" dirty="0"/>
              <a:t> RIN.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FDF46C-D8A9-4E46-A650-1B04F1B545FB}"/>
              </a:ext>
            </a:extLst>
          </p:cNvPr>
          <p:cNvGrpSpPr/>
          <p:nvPr/>
        </p:nvGrpSpPr>
        <p:grpSpPr>
          <a:xfrm>
            <a:off x="7245682" y="5189710"/>
            <a:ext cx="4764037" cy="1415585"/>
            <a:chOff x="5285815" y="5032484"/>
            <a:chExt cx="4764037" cy="141558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FB5A4E-AB96-804A-BE7D-1AD3CEC7C3E9}"/>
                </a:ext>
              </a:extLst>
            </p:cNvPr>
            <p:cNvSpPr/>
            <p:nvPr/>
          </p:nvSpPr>
          <p:spPr>
            <a:xfrm>
              <a:off x="5285815" y="5058888"/>
              <a:ext cx="4764037" cy="13891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algn="ctr"/>
              <a:r>
                <a:rPr lang="en-CA"/>
                <a:t>RIN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CC623C-51EF-6341-A3C4-8E9127413F20}"/>
                </a:ext>
              </a:extLst>
            </p:cNvPr>
            <p:cNvSpPr/>
            <p:nvPr/>
          </p:nvSpPr>
          <p:spPr>
            <a:xfrm>
              <a:off x="7613118" y="5480460"/>
              <a:ext cx="2368090" cy="665018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solidFill>
                    <a:srgbClr val="FFFF00"/>
                  </a:solidFill>
                </a:rPr>
                <a:t>temeljna znanja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4DAD2C-ABF5-0A4C-B314-140CF58DB5A7}"/>
                </a:ext>
              </a:extLst>
            </p:cNvPr>
            <p:cNvSpPr/>
            <p:nvPr/>
          </p:nvSpPr>
          <p:spPr>
            <a:xfrm>
              <a:off x="5450774" y="5307595"/>
              <a:ext cx="2327564" cy="665018"/>
            </a:xfrm>
            <a:prstGeom prst="ellipse">
              <a:avLst/>
            </a:prstGeom>
            <a:solidFill>
              <a:srgbClr val="92D050">
                <a:alpha val="8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tehnologija</a:t>
              </a:r>
              <a:endParaRPr lang="en-CA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66C635B-9C50-204C-B3A7-C186CE42B957}"/>
                </a:ext>
              </a:extLst>
            </p:cNvPr>
            <p:cNvSpPr/>
            <p:nvPr/>
          </p:nvSpPr>
          <p:spPr>
            <a:xfrm>
              <a:off x="6590805" y="5032484"/>
              <a:ext cx="1866749" cy="572669"/>
            </a:xfrm>
            <a:prstGeom prst="ellipse">
              <a:avLst/>
            </a:prstGeom>
            <a:solidFill>
              <a:srgbClr val="00B0F0">
                <a:alpha val="6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b="1" dirty="0" err="1">
                  <a:solidFill>
                    <a:srgbClr val="FFC000"/>
                  </a:solidFill>
                </a:rPr>
                <a:t>kompetence</a:t>
              </a:r>
              <a:endParaRPr lang="en-CA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9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</TotalTime>
  <Words>989</Words>
  <Application>Microsoft Macintosh PowerPoint</Application>
  <PresentationFormat>Widescreen</PresentationFormat>
  <Paragraphs>170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PREDSTAVITEV</vt:lpstr>
      <vt:lpstr>Organizator</vt:lpstr>
      <vt:lpstr>Vaši pomočniki</vt:lpstr>
      <vt:lpstr>Vaši pomočniki</vt:lpstr>
      <vt:lpstr>Vaši pomočniki</vt:lpstr>
      <vt:lpstr>Vaši pomočniki</vt:lpstr>
      <vt:lpstr>Korenine –RINOS</vt:lpstr>
      <vt:lpstr>Korenine – RINOS</vt:lpstr>
      <vt:lpstr>Korenine – RINOS</vt:lpstr>
      <vt:lpstr>Korenine – NAPOJ</vt:lpstr>
      <vt:lpstr>Korenine – NAPOJ</vt:lpstr>
      <vt:lpstr>Korenine – NAPOJ</vt:lpstr>
      <vt:lpstr>Korenine – NAPOJ</vt:lpstr>
      <vt:lpstr>Korenine – NAPOJ</vt:lpstr>
      <vt:lpstr>Korenine – NAPOJ</vt:lpstr>
      <vt:lpstr>Krošnja – MINUT</vt:lpstr>
      <vt:lpstr>Krošnja – MINUT</vt:lpstr>
      <vt:lpstr>Krošnja – MINUT</vt:lpstr>
      <vt:lpstr>Krošnja – MINUT</vt:lpstr>
      <vt:lpstr>Krošnja – MINUT</vt:lpstr>
      <vt:lpstr>Krošnja – MINUT</vt:lpstr>
      <vt:lpstr>Krošnja – MINUT</vt:lpstr>
      <vt:lpstr>Krošnja – MINUT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</dc:title>
  <dc:creator>Brodnik, Andrej</dc:creator>
  <cp:lastModifiedBy>Brodnik, Andrej</cp:lastModifiedBy>
  <cp:revision>51</cp:revision>
  <dcterms:created xsi:type="dcterms:W3CDTF">2022-08-22T22:19:53Z</dcterms:created>
  <dcterms:modified xsi:type="dcterms:W3CDTF">2022-08-22T23:48:01Z</dcterms:modified>
</cp:coreProperties>
</file>