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302" r:id="rId4"/>
    <p:sldId id="303" r:id="rId5"/>
    <p:sldId id="304" r:id="rId6"/>
    <p:sldId id="305" r:id="rId7"/>
    <p:sldId id="306" r:id="rId8"/>
    <p:sldId id="308" r:id="rId9"/>
    <p:sldId id="30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197"/>
  </p:normalViewPr>
  <p:slideViewPr>
    <p:cSldViewPr snapToGrid="0">
      <p:cViewPr varScale="1">
        <p:scale>
          <a:sx n="121" d="100"/>
          <a:sy n="121" d="100"/>
        </p:scale>
        <p:origin x="200" y="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8/23/22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8/23/22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8/23/22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8/23/22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8/23/22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8/23/22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dighum.ec.tuwien.ac.at/perspectives-on-digital-humanis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6035D-F50A-8E92-4EC7-FE0208CA3300}"/>
              </a:ext>
            </a:extLst>
          </p:cNvPr>
          <p:cNvSpPr>
            <a:spLocks noGrp="1"/>
          </p:cNvSpPr>
          <p:nvPr>
            <p:ph type="ctrTitle"/>
          </p:nvPr>
        </p:nvSpPr>
        <p:spPr/>
        <p:txBody>
          <a:bodyPr/>
          <a:lstStyle/>
          <a:p>
            <a:r>
              <a:rPr lang="sl-SI" dirty="0"/>
              <a:t>MINUT</a:t>
            </a:r>
          </a:p>
        </p:txBody>
      </p:sp>
      <p:sp>
        <p:nvSpPr>
          <p:cNvPr id="3" name="Subtitle 2">
            <a:extLst>
              <a:ext uri="{FF2B5EF4-FFF2-40B4-BE49-F238E27FC236}">
                <a16:creationId xmlns:a16="http://schemas.microsoft.com/office/drawing/2014/main" id="{839C64AF-3131-9CEB-356D-DF1DFA99B1C1}"/>
              </a:ext>
            </a:extLst>
          </p:cNvPr>
          <p:cNvSpPr>
            <a:spLocks noGrp="1"/>
          </p:cNvSpPr>
          <p:nvPr>
            <p:ph type="subTitle" idx="1"/>
          </p:nvPr>
        </p:nvSpPr>
        <p:spPr/>
        <p:txBody>
          <a:bodyPr/>
          <a:lstStyle/>
          <a:p>
            <a:r>
              <a:rPr lang="sl-SI" dirty="0"/>
              <a:t>NAPOJ – MINUT</a:t>
            </a:r>
          </a:p>
          <a:p>
            <a:pPr algn="r"/>
            <a:r>
              <a:rPr lang="sl-SI" dirty="0"/>
              <a:t>Andrej Brodnik</a:t>
            </a:r>
          </a:p>
        </p:txBody>
      </p:sp>
    </p:spTree>
    <p:extLst>
      <p:ext uri="{BB962C8B-B14F-4D97-AF65-F5344CB8AC3E}">
        <p14:creationId xmlns:p14="http://schemas.microsoft.com/office/powerpoint/2010/main" val="1875503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MINUT</a:t>
            </a:r>
          </a:p>
        </p:txBody>
      </p:sp>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pPr marL="400050" lvl="1" indent="0">
              <a:buNone/>
            </a:pPr>
            <a:r>
              <a:rPr lang="sl-SI" dirty="0"/>
              <a:t>Druga polovica 20. stoletja ter 21. stoletje je čas, ko prvič v zgodovini stroji, ki jih je naredil človek, ne opravljajo zgolj fizičnega dela, ampak pomagajo človeku tudi pri intelektualnem delu takorekoč na vseh področjih njegove dejavnosti. Stroj (računalnik) postaja človeku sodelavec in partner ter ne zgolj orodje</a:t>
            </a:r>
          </a:p>
          <a:p>
            <a:pPr marL="0" indent="0" algn="r">
              <a:buNone/>
            </a:pPr>
            <a:r>
              <a:rPr lang="sl-SI" sz="1700" dirty="0"/>
              <a:t>[Hannes Werthner, Erich Prem, Edward A. Lee, and Carlo Ghezzi (eds):</a:t>
            </a:r>
            <a:br>
              <a:rPr lang="sl-SI" sz="1700" dirty="0"/>
            </a:br>
            <a:r>
              <a:rPr lang="sl-SI" sz="1700" b="1" i="1" dirty="0">
                <a:solidFill>
                  <a:srgbClr val="FFC000"/>
                </a:solidFill>
              </a:rPr>
              <a:t>Perspectives on Digital Humanism</a:t>
            </a:r>
            <a:r>
              <a:rPr lang="sl-SI" sz="1700" dirty="0"/>
              <a:t>, Springer, 2021.</a:t>
            </a:r>
            <a:br>
              <a:rPr lang="sl-SI" sz="1700" dirty="0"/>
            </a:br>
            <a:r>
              <a:rPr lang="sl-SI" sz="1700" dirty="0">
                <a:hlinkClick r:id="rId2"/>
              </a:rPr>
              <a:t>https://dighum.ec.tuwien.ac.at/perspectives-on-digital-humanism/</a:t>
            </a:r>
            <a:r>
              <a:rPr lang="sl-SI" sz="1700" dirty="0"/>
              <a:t>].</a:t>
            </a:r>
            <a:endParaRPr lang="sl-SI" dirty="0"/>
          </a:p>
          <a:p>
            <a:pPr marL="0" indent="0" algn="ctr">
              <a:buNone/>
            </a:pPr>
            <a:r>
              <a:rPr lang="sl-SI" sz="2800" b="1" dirty="0">
                <a:solidFill>
                  <a:srgbClr val="FFC000"/>
                </a:solidFill>
              </a:rPr>
              <a:t>M</a:t>
            </a:r>
            <a:r>
              <a:rPr lang="sl-SI" b="1" dirty="0">
                <a:solidFill>
                  <a:prstClr val="white"/>
                </a:solidFill>
              </a:rPr>
              <a:t>atematika, </a:t>
            </a:r>
            <a:r>
              <a:rPr lang="sl-SI" sz="2800" b="1" dirty="0">
                <a:solidFill>
                  <a:srgbClr val="FFC000"/>
                </a:solidFill>
              </a:rPr>
              <a:t>I</a:t>
            </a:r>
            <a:r>
              <a:rPr lang="sl-SI" b="1" dirty="0">
                <a:solidFill>
                  <a:prstClr val="white"/>
                </a:solidFill>
              </a:rPr>
              <a:t>nformatika, </a:t>
            </a:r>
            <a:r>
              <a:rPr lang="sl-SI" sz="2800" b="1" dirty="0">
                <a:solidFill>
                  <a:srgbClr val="FFC000"/>
                </a:solidFill>
              </a:rPr>
              <a:t>N</a:t>
            </a:r>
            <a:r>
              <a:rPr lang="sl-SI" b="1" dirty="0">
                <a:solidFill>
                  <a:prstClr val="white"/>
                </a:solidFill>
              </a:rPr>
              <a:t>aravoslovje, </a:t>
            </a:r>
            <a:r>
              <a:rPr lang="sl-SI" sz="2800" b="1" dirty="0">
                <a:solidFill>
                  <a:srgbClr val="FFC000"/>
                </a:solidFill>
              </a:rPr>
              <a:t>U</a:t>
            </a:r>
            <a:r>
              <a:rPr lang="sl-SI" b="1" dirty="0">
                <a:solidFill>
                  <a:prstClr val="white"/>
                </a:solidFill>
              </a:rPr>
              <a:t>metnost, </a:t>
            </a:r>
            <a:r>
              <a:rPr lang="sl-SI" sz="2800" b="1" dirty="0">
                <a:solidFill>
                  <a:srgbClr val="FFC000"/>
                </a:solidFill>
              </a:rPr>
              <a:t>T</a:t>
            </a:r>
            <a:r>
              <a:rPr lang="sl-SI" b="1" dirty="0"/>
              <a:t>ehnika </a:t>
            </a:r>
          </a:p>
          <a:p>
            <a:r>
              <a:rPr lang="sl-SI" dirty="0"/>
              <a:t>Tema projekta</a:t>
            </a:r>
          </a:p>
          <a:p>
            <a:pPr marL="0" indent="0" algn="ctr">
              <a:buNone/>
            </a:pPr>
            <a:r>
              <a:rPr lang="sl-SI" b="1" dirty="0">
                <a:solidFill>
                  <a:srgbClr val="FFC000"/>
                </a:solidFill>
              </a:rPr>
              <a:t>RIN ter ostali predmeti v OŠ in SŠ</a:t>
            </a:r>
            <a:endParaRPr lang="sl-SI" dirty="0"/>
          </a:p>
          <a:p>
            <a:endParaRPr lang="sl-SI" dirty="0"/>
          </a:p>
        </p:txBody>
      </p:sp>
    </p:spTree>
    <p:extLst>
      <p:ext uri="{BB962C8B-B14F-4D97-AF65-F5344CB8AC3E}">
        <p14:creationId xmlns:p14="http://schemas.microsoft.com/office/powerpoint/2010/main" val="2760356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pPr marL="0" indent="0">
              <a:buNone/>
            </a:pPr>
            <a:endParaRPr lang="sl-SI" dirty="0"/>
          </a:p>
          <a:p>
            <a:r>
              <a:rPr lang="sl-SI" b="1" i="1" dirty="0">
                <a:solidFill>
                  <a:srgbClr val="FFFF00"/>
                </a:solidFill>
              </a:rPr>
              <a:t>Vsebinski</a:t>
            </a:r>
            <a:r>
              <a:rPr lang="sl-SI" dirty="0"/>
              <a:t>: Primeri dobre prakse </a:t>
            </a:r>
            <a:r>
              <a:rPr lang="sl-SI" b="1" dirty="0">
                <a:solidFill>
                  <a:srgbClr val="FFC000"/>
                </a:solidFill>
              </a:rPr>
              <a:t>uporabe RIN v drugih predmetih</a:t>
            </a:r>
            <a:r>
              <a:rPr lang="sl-SI" dirty="0"/>
              <a:t>, s posebnim </a:t>
            </a:r>
            <a:r>
              <a:rPr lang="sl-SI" b="1" dirty="0">
                <a:solidFill>
                  <a:srgbClr val="FFC000"/>
                </a:solidFill>
              </a:rPr>
              <a:t>poudarkom na temeljnih znanjih RIN</a:t>
            </a:r>
          </a:p>
          <a:p>
            <a:pPr marL="57150" indent="0">
              <a:buNone/>
            </a:pPr>
            <a:endParaRPr lang="sl-SI" dirty="0"/>
          </a:p>
          <a:p>
            <a:endParaRPr lang="sl-SI" dirty="0"/>
          </a:p>
          <a:p>
            <a:r>
              <a:rPr lang="sl-SI" b="1" i="1" dirty="0">
                <a:solidFill>
                  <a:srgbClr val="FFFF00"/>
                </a:solidFill>
              </a:rPr>
              <a:t>Družbeni</a:t>
            </a:r>
            <a:r>
              <a:rPr lang="sl-SI" dirty="0"/>
              <a:t>: ustvariti trdnejšo </a:t>
            </a:r>
            <a:r>
              <a:rPr lang="sl-SI" b="1" dirty="0">
                <a:solidFill>
                  <a:srgbClr val="FFC000"/>
                </a:solidFill>
              </a:rPr>
              <a:t>skupnost učiteljev</a:t>
            </a:r>
            <a:r>
              <a:rPr lang="sl-SI" dirty="0"/>
              <a:t> (angl. </a:t>
            </a:r>
            <a:r>
              <a:rPr lang="sl-SI" i="1" dirty="0"/>
              <a:t>CoP – community of practice</a:t>
            </a:r>
            <a:r>
              <a:rPr lang="sl-SI" dirty="0"/>
              <a:t>), ki bo nudila pomoč in oporo.</a:t>
            </a:r>
            <a:br>
              <a:rPr lang="sl-SI" dirty="0"/>
            </a:br>
            <a:r>
              <a:rPr lang="sl-SI" dirty="0"/>
              <a:t>Z mislijo na krepitev skupnosti so v projektu tudi študenti, bodoči učitelji.</a:t>
            </a:r>
          </a:p>
        </p:txBody>
      </p:sp>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Cilja</a:t>
            </a:r>
          </a:p>
        </p:txBody>
      </p:sp>
    </p:spTree>
    <p:extLst>
      <p:ext uri="{BB962C8B-B14F-4D97-AF65-F5344CB8AC3E}">
        <p14:creationId xmlns:p14="http://schemas.microsoft.com/office/powerpoint/2010/main" val="90052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endParaRPr lang="sl-SI" b="1" i="1" dirty="0">
              <a:solidFill>
                <a:srgbClr val="FFFF00"/>
              </a:solidFill>
            </a:endParaRPr>
          </a:p>
          <a:p>
            <a:endParaRPr lang="sl-SI" b="1" i="1" dirty="0">
              <a:solidFill>
                <a:srgbClr val="FFFF00"/>
              </a:solidFill>
            </a:endParaRPr>
          </a:p>
          <a:p>
            <a:r>
              <a:rPr lang="sl-SI" sz="2400" b="1" i="1" dirty="0">
                <a:solidFill>
                  <a:srgbClr val="FFFF00"/>
                </a:solidFill>
              </a:rPr>
              <a:t>Avgustovska delavnica</a:t>
            </a:r>
            <a:r>
              <a:rPr lang="sl-SI" sz="2400" dirty="0"/>
              <a:t>: učitelji računalništva in informatike v sodelovanju s kolegi drugih področij ustvarijo dejavnosti</a:t>
            </a:r>
            <a:br>
              <a:rPr lang="sl-SI" sz="2400" dirty="0"/>
            </a:br>
            <a:r>
              <a:rPr lang="sl-SI" sz="2400" b="1" dirty="0">
                <a:solidFill>
                  <a:srgbClr val="FFC000"/>
                </a:solidFill>
              </a:rPr>
              <a:t>Rezultati</a:t>
            </a:r>
            <a:r>
              <a:rPr lang="sl-SI" sz="2400" dirty="0"/>
              <a:t>:</a:t>
            </a:r>
          </a:p>
          <a:p>
            <a:pPr lvl="2"/>
            <a:r>
              <a:rPr lang="sl-SI" sz="2400" dirty="0"/>
              <a:t>prototip gradiv</a:t>
            </a:r>
          </a:p>
          <a:p>
            <a:pPr lvl="2"/>
            <a:r>
              <a:rPr lang="sl-SI" sz="2400" dirty="0"/>
              <a:t>oblikovanje skupnosti</a:t>
            </a:r>
            <a:endParaRPr lang="sl-SI" dirty="0"/>
          </a:p>
        </p:txBody>
      </p:sp>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Časovnica</a:t>
            </a:r>
          </a:p>
        </p:txBody>
      </p:sp>
    </p:spTree>
    <p:extLst>
      <p:ext uri="{BB962C8B-B14F-4D97-AF65-F5344CB8AC3E}">
        <p14:creationId xmlns:p14="http://schemas.microsoft.com/office/powerpoint/2010/main" val="103875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endParaRPr lang="sl-SI" b="1" i="1" dirty="0">
              <a:solidFill>
                <a:srgbClr val="FFFF00"/>
              </a:solidFill>
            </a:endParaRPr>
          </a:p>
          <a:p>
            <a:pPr marL="0" indent="0">
              <a:buNone/>
            </a:pPr>
            <a:endParaRPr lang="sl-SI" b="1" i="1" dirty="0">
              <a:solidFill>
                <a:srgbClr val="FFFF00"/>
              </a:solidFill>
            </a:endParaRPr>
          </a:p>
          <a:p>
            <a:r>
              <a:rPr lang="sl-SI" sz="2400" b="1" i="1" dirty="0">
                <a:solidFill>
                  <a:srgbClr val="FFFF00"/>
                </a:solidFill>
              </a:rPr>
              <a:t>Med šolskim letom</a:t>
            </a:r>
            <a:r>
              <a:rPr lang="sl-SI" sz="2400" dirty="0"/>
              <a:t>: dejavnosti se prenesejo v razred (po potrebi pomoč mentorjev) in pri tem se spodbuja med učenci in dijaki pozitiven odnos do MINUT ; izkoriščenje skupnosti učiteljev.</a:t>
            </a:r>
            <a:br>
              <a:rPr lang="sl-SI" sz="2400" dirty="0"/>
            </a:br>
            <a:r>
              <a:rPr lang="sl-SI" sz="2400" b="1" dirty="0">
                <a:solidFill>
                  <a:srgbClr val="FFC000"/>
                </a:solidFill>
              </a:rPr>
              <a:t>Rezultati</a:t>
            </a:r>
            <a:r>
              <a:rPr lang="sl-SI" sz="2400" dirty="0"/>
              <a:t>:</a:t>
            </a:r>
          </a:p>
          <a:p>
            <a:pPr lvl="2"/>
            <a:r>
              <a:rPr lang="sl-SI" sz="2400" dirty="0"/>
              <a:t>izdelki učencev in dijakov</a:t>
            </a:r>
          </a:p>
          <a:p>
            <a:pPr lvl="2"/>
            <a:r>
              <a:rPr lang="sl-SI" sz="2400" dirty="0"/>
              <a:t>dopolnjena gradiva</a:t>
            </a:r>
            <a:endParaRPr lang="sl-SI" sz="2000" dirty="0"/>
          </a:p>
        </p:txBody>
      </p:sp>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Časovnica</a:t>
            </a:r>
          </a:p>
        </p:txBody>
      </p:sp>
    </p:spTree>
    <p:extLst>
      <p:ext uri="{BB962C8B-B14F-4D97-AF65-F5344CB8AC3E}">
        <p14:creationId xmlns:p14="http://schemas.microsoft.com/office/powerpoint/2010/main" val="2338301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endParaRPr lang="sl-SI" b="1" i="1" dirty="0">
              <a:solidFill>
                <a:srgbClr val="FFFF00"/>
              </a:solidFill>
            </a:endParaRPr>
          </a:p>
          <a:p>
            <a:pPr marL="0" indent="0">
              <a:buNone/>
            </a:pPr>
            <a:endParaRPr lang="sl-SI" b="1" i="1" dirty="0">
              <a:solidFill>
                <a:srgbClr val="FFFF00"/>
              </a:solidFill>
            </a:endParaRPr>
          </a:p>
          <a:p>
            <a:r>
              <a:rPr lang="sl-SI" sz="2400" b="1" i="1" dirty="0">
                <a:solidFill>
                  <a:srgbClr val="FFFF00"/>
                </a:solidFill>
              </a:rPr>
              <a:t>Konec šolskega leta</a:t>
            </a:r>
            <a:r>
              <a:rPr lang="sl-SI" sz="2400" dirty="0"/>
              <a:t>: Poročanje o izkušnji in uspešnosti prenosa (pripravljen bo instrument) na zaključnem dogodku. </a:t>
            </a:r>
            <a:br>
              <a:rPr lang="sl-SI" sz="2400" dirty="0"/>
            </a:br>
            <a:r>
              <a:rPr lang="sl-SI" sz="2400" b="1" dirty="0">
                <a:solidFill>
                  <a:srgbClr val="FFC000"/>
                </a:solidFill>
              </a:rPr>
              <a:t>Rezultati</a:t>
            </a:r>
            <a:r>
              <a:rPr lang="sl-SI" sz="2400" dirty="0"/>
              <a:t>:</a:t>
            </a:r>
          </a:p>
          <a:p>
            <a:pPr lvl="2"/>
            <a:r>
              <a:rPr lang="sl-SI" sz="2400" dirty="0"/>
              <a:t>predstavitev izdelkov učencev in dijakov</a:t>
            </a:r>
          </a:p>
          <a:p>
            <a:pPr lvl="2"/>
            <a:r>
              <a:rPr lang="sl-SI" sz="2400" dirty="0"/>
              <a:t>poročilo na dogodku</a:t>
            </a:r>
            <a:endParaRPr lang="sl-SI" sz="2000" dirty="0"/>
          </a:p>
        </p:txBody>
      </p:sp>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Časovnica</a:t>
            </a:r>
          </a:p>
        </p:txBody>
      </p:sp>
    </p:spTree>
    <p:extLst>
      <p:ext uri="{BB962C8B-B14F-4D97-AF65-F5344CB8AC3E}">
        <p14:creationId xmlns:p14="http://schemas.microsoft.com/office/powerpoint/2010/main" val="3951799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endParaRPr lang="sl-SI" b="1" i="1" dirty="0">
              <a:solidFill>
                <a:srgbClr val="FFFF00"/>
              </a:solidFill>
            </a:endParaRPr>
          </a:p>
          <a:p>
            <a:pPr marL="0" indent="0">
              <a:buNone/>
            </a:pPr>
            <a:endParaRPr lang="sl-SI" b="1" i="1" dirty="0">
              <a:solidFill>
                <a:srgbClr val="FFFF00"/>
              </a:solidFill>
            </a:endParaRPr>
          </a:p>
          <a:p>
            <a:r>
              <a:rPr lang="sl-SI" sz="2000" dirty="0"/>
              <a:t>V šolskih letih 2023/24 in 2024/25 nadaljevanje izvedbe, če bodo na voljo sredstva</a:t>
            </a:r>
          </a:p>
        </p:txBody>
      </p:sp>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Časovnica</a:t>
            </a:r>
          </a:p>
        </p:txBody>
      </p:sp>
    </p:spTree>
    <p:extLst>
      <p:ext uri="{BB962C8B-B14F-4D97-AF65-F5344CB8AC3E}">
        <p14:creationId xmlns:p14="http://schemas.microsoft.com/office/powerpoint/2010/main" val="1488731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B6FD3-7F04-9E7B-2F87-B14AB1BA28B5}"/>
              </a:ext>
            </a:extLst>
          </p:cNvPr>
          <p:cNvSpPr>
            <a:spLocks noGrp="1"/>
          </p:cNvSpPr>
          <p:nvPr>
            <p:ph type="title"/>
          </p:nvPr>
        </p:nvSpPr>
        <p:spPr/>
        <p:txBody>
          <a:bodyPr/>
          <a:lstStyle/>
          <a:p>
            <a:r>
              <a:rPr lang="sl-SI" dirty="0"/>
              <a:t>Avgustovska delavnica</a:t>
            </a:r>
          </a:p>
        </p:txBody>
      </p:sp>
      <p:pic>
        <p:nvPicPr>
          <p:cNvPr id="1026" name="Picture 2">
            <a:extLst>
              <a:ext uri="{FF2B5EF4-FFF2-40B4-BE49-F238E27FC236}">
                <a16:creationId xmlns:a16="http://schemas.microsoft.com/office/drawing/2014/main" id="{5DBEEFA8-DEC6-7750-4FD4-FC5F312042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48508"/>
            <a:ext cx="12192000" cy="4211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58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800AC1-C51A-3CA7-FC72-7D45BED41D0D}"/>
              </a:ext>
            </a:extLst>
          </p:cNvPr>
          <p:cNvSpPr>
            <a:spLocks noGrp="1"/>
          </p:cNvSpPr>
          <p:nvPr>
            <p:ph idx="1"/>
          </p:nvPr>
        </p:nvSpPr>
        <p:spPr/>
        <p:txBody>
          <a:bodyPr>
            <a:normAutofit/>
          </a:bodyPr>
          <a:lstStyle/>
          <a:p>
            <a:pPr marL="0" indent="0">
              <a:buNone/>
            </a:pPr>
            <a:endParaRPr lang="sl-SI" sz="2000" dirty="0"/>
          </a:p>
          <a:p>
            <a:pPr marL="0" indent="0">
              <a:buNone/>
            </a:pPr>
            <a:endParaRPr lang="sl-SI" dirty="0"/>
          </a:p>
          <a:p>
            <a:pPr marL="0" indent="0">
              <a:buNone/>
            </a:pPr>
            <a:endParaRPr lang="sl-SI" sz="2000" dirty="0"/>
          </a:p>
          <a:p>
            <a:pPr marL="0" indent="0" algn="ctr">
              <a:buNone/>
            </a:pPr>
            <a:r>
              <a:rPr lang="sl-SI" sz="5400" b="1" dirty="0">
                <a:solidFill>
                  <a:srgbClr val="FFC000"/>
                </a:solidFill>
              </a:rPr>
              <a:t>Uspešno delo!</a:t>
            </a:r>
            <a:endParaRPr lang="sl-SI" b="1" dirty="0">
              <a:solidFill>
                <a:srgbClr val="FFC000"/>
              </a:solidFill>
            </a:endParaRPr>
          </a:p>
          <a:p>
            <a:pPr marL="0" indent="0">
              <a:buNone/>
            </a:pPr>
            <a:endParaRPr lang="sl-SI" sz="2000" dirty="0"/>
          </a:p>
        </p:txBody>
      </p:sp>
    </p:spTree>
    <p:extLst>
      <p:ext uri="{BB962C8B-B14F-4D97-AF65-F5344CB8AC3E}">
        <p14:creationId xmlns:p14="http://schemas.microsoft.com/office/powerpoint/2010/main" val="3279932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123</TotalTime>
  <Words>299</Words>
  <Application>Microsoft Macintosh PowerPoint</Application>
  <PresentationFormat>Widescreen</PresentationFormat>
  <Paragraphs>42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MINUT</vt:lpstr>
      <vt:lpstr>MINUT</vt:lpstr>
      <vt:lpstr>Cilja</vt:lpstr>
      <vt:lpstr>Časovnica</vt:lpstr>
      <vt:lpstr>Časovnica</vt:lpstr>
      <vt:lpstr>Časovnica</vt:lpstr>
      <vt:lpstr>Časovnica</vt:lpstr>
      <vt:lpstr>Avgustovska delavnica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PREDSTAVITEV</dc:title>
  <dc:creator>Brodnik, Andrej</dc:creator>
  <cp:lastModifiedBy>Brodnik, Andrej</cp:lastModifiedBy>
  <cp:revision>74</cp:revision>
  <dcterms:created xsi:type="dcterms:W3CDTF">2022-08-22T22:19:53Z</dcterms:created>
  <dcterms:modified xsi:type="dcterms:W3CDTF">2022-08-23T00:39:19Z</dcterms:modified>
</cp:coreProperties>
</file>