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5"/>
  </p:notesMasterIdLst>
  <p:sldIdLst>
    <p:sldId id="256" r:id="rId2"/>
    <p:sldId id="329" r:id="rId3"/>
    <p:sldId id="334" r:id="rId4"/>
    <p:sldId id="345" r:id="rId5"/>
    <p:sldId id="335" r:id="rId6"/>
    <p:sldId id="336" r:id="rId7"/>
    <p:sldId id="337" r:id="rId8"/>
    <p:sldId id="338" r:id="rId9"/>
    <p:sldId id="339" r:id="rId10"/>
    <p:sldId id="340" r:id="rId11"/>
    <p:sldId id="341" r:id="rId12"/>
    <p:sldId id="265" r:id="rId13"/>
    <p:sldId id="266" r:id="rId14"/>
    <p:sldId id="342" r:id="rId15"/>
    <p:sldId id="343" r:id="rId16"/>
    <p:sldId id="269" r:id="rId17"/>
    <p:sldId id="344"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46" r:id="rId38"/>
    <p:sldId id="347" r:id="rId39"/>
    <p:sldId id="348" r:id="rId40"/>
    <p:sldId id="349" r:id="rId41"/>
    <p:sldId id="350" r:id="rId42"/>
    <p:sldId id="351" r:id="rId43"/>
    <p:sldId id="29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197"/>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13E99-DD95-EC4B-95D2-3C8B024D26CD}" type="datetimeFigureOut">
              <a:rPr lang="sl-SI" smtClean="0"/>
              <a:t>23. 08. 22</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C8A4A-E5BA-354D-AC68-11656F5CC6C3}" type="slidenum">
              <a:rPr lang="sl-SI" smtClean="0"/>
              <a:t>‹#›</a:t>
            </a:fld>
            <a:endParaRPr lang="sl-SI"/>
          </a:p>
        </p:txBody>
      </p:sp>
    </p:spTree>
    <p:extLst>
      <p:ext uri="{BB962C8B-B14F-4D97-AF65-F5344CB8AC3E}">
        <p14:creationId xmlns:p14="http://schemas.microsoft.com/office/powerpoint/2010/main" val="415689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C9905704-7C0A-47E2-9457-B1BC1A1CA926}" type="slidenum">
              <a:rPr lang="en-US" smtClean="0"/>
              <a:t>2</a:t>
            </a:fld>
            <a:endParaRPr lang="en-US"/>
          </a:p>
        </p:txBody>
      </p:sp>
    </p:spTree>
    <p:extLst>
      <p:ext uri="{BB962C8B-B14F-4D97-AF65-F5344CB8AC3E}">
        <p14:creationId xmlns:p14="http://schemas.microsoft.com/office/powerpoint/2010/main" val="219565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C9905704-7C0A-47E2-9457-B1BC1A1CA926}" type="slidenum">
              <a:rPr lang="en-US" smtClean="0"/>
              <a:t>3</a:t>
            </a:fld>
            <a:endParaRPr lang="en-US"/>
          </a:p>
        </p:txBody>
      </p:sp>
    </p:spTree>
    <p:extLst>
      <p:ext uri="{BB962C8B-B14F-4D97-AF65-F5344CB8AC3E}">
        <p14:creationId xmlns:p14="http://schemas.microsoft.com/office/powerpoint/2010/main" val="271766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Temeljna znanja RIN</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53102" y="217693"/>
            <a:ext cx="10014236" cy="761926"/>
          </a:xfrm>
          <a:prstGeom prst="rect">
            <a:avLst/>
          </a:prstGeom>
          <a:noFill/>
          <a:ln w="0">
            <a:noFill/>
          </a:ln>
        </p:spPr>
        <p:txBody>
          <a:bodyPr lIns="0" tIns="0" rIns="0" bIns="0" anchor="ctr">
            <a:noAutofit/>
          </a:bodyPr>
          <a:lstStyle/>
          <a:p>
            <a:pPr algn="ctr">
              <a:buNone/>
            </a:pPr>
            <a:endParaRPr lang="sl-SI" sz="3265" b="0" strike="noStrike" spc="-1">
              <a:solidFill>
                <a:srgbClr val="FF6600"/>
              </a:solidFill>
              <a:latin typeface="Arial"/>
            </a:endParaRPr>
          </a:p>
        </p:txBody>
      </p:sp>
      <p:sp>
        <p:nvSpPr>
          <p:cNvPr id="48" name="PlaceHolder 2"/>
          <p:cNvSpPr>
            <a:spLocks noGrp="1"/>
          </p:cNvSpPr>
          <p:nvPr>
            <p:ph type="subTitle"/>
          </p:nvPr>
        </p:nvSpPr>
        <p:spPr>
          <a:xfrm>
            <a:off x="653103" y="1523852"/>
            <a:ext cx="10885039" cy="4789250"/>
          </a:xfrm>
          <a:prstGeom prst="rect">
            <a:avLst/>
          </a:prstGeom>
          <a:noFill/>
          <a:ln w="0">
            <a:noFill/>
          </a:ln>
        </p:spPr>
        <p:txBody>
          <a:bodyPr lIns="0" tIns="0" rIns="0" bIns="0" anchor="ctr">
            <a:noAutofit/>
          </a:bodyPr>
          <a:lstStyle/>
          <a:p>
            <a:pPr algn="ctr">
              <a:buNone/>
            </a:pPr>
            <a:endParaRPr lang="sl-SI" sz="3870" b="0" strike="noStrike" spc="-1">
              <a:highlight>
                <a:srgbClr val="FFFFFF"/>
              </a:highlight>
              <a:latin typeface="Arial"/>
            </a:endParaRPr>
          </a:p>
        </p:txBody>
      </p:sp>
      <p:sp>
        <p:nvSpPr>
          <p:cNvPr id="4" name="PlaceHolder 3"/>
          <p:cNvSpPr>
            <a:spLocks noGrp="1"/>
          </p:cNvSpPr>
          <p:nvPr>
            <p:ph type="ftr" idx="2"/>
          </p:nvPr>
        </p:nvSpPr>
        <p:spPr/>
        <p:txBody>
          <a:bodyPr/>
          <a:lstStyle/>
          <a:p>
            <a:r>
              <a:rPr lang="en-US"/>
              <a:t>Temeljna znanja RIN</a:t>
            </a:r>
            <a:endParaRPr/>
          </a:p>
        </p:txBody>
      </p:sp>
      <p:sp>
        <p:nvSpPr>
          <p:cNvPr id="5" name="PlaceHolder 4"/>
          <p:cNvSpPr>
            <a:spLocks noGrp="1"/>
          </p:cNvSpPr>
          <p:nvPr>
            <p:ph type="sldNum" idx="3"/>
          </p:nvPr>
        </p:nvSpPr>
        <p:spPr/>
        <p:txBody>
          <a:bodyPr/>
          <a:lstStyle/>
          <a:p>
            <a:fld id="{320FAB7D-937C-48D6-A504-DDF2709EA1C3}"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3387144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53102" y="217693"/>
            <a:ext cx="10014236" cy="761926"/>
          </a:xfrm>
          <a:prstGeom prst="rect">
            <a:avLst/>
          </a:prstGeom>
          <a:noFill/>
          <a:ln w="0">
            <a:noFill/>
          </a:ln>
        </p:spPr>
        <p:txBody>
          <a:bodyPr lIns="0" tIns="0" rIns="0" bIns="0" anchor="ctr">
            <a:noAutofit/>
          </a:bodyPr>
          <a:lstStyle/>
          <a:p>
            <a:pPr algn="ctr">
              <a:buNone/>
            </a:pPr>
            <a:endParaRPr lang="sl-SI" sz="3265" b="0" strike="noStrike" spc="-1">
              <a:solidFill>
                <a:srgbClr val="FF6600"/>
              </a:solidFill>
              <a:latin typeface="Arial"/>
            </a:endParaRPr>
          </a:p>
        </p:txBody>
      </p:sp>
      <p:sp>
        <p:nvSpPr>
          <p:cNvPr id="50" name="PlaceHolder 2"/>
          <p:cNvSpPr>
            <a:spLocks noGrp="1"/>
          </p:cNvSpPr>
          <p:nvPr>
            <p:ph/>
          </p:nvPr>
        </p:nvSpPr>
        <p:spPr>
          <a:xfrm>
            <a:off x="653103" y="1523852"/>
            <a:ext cx="10885039" cy="4789250"/>
          </a:xfrm>
          <a:prstGeom prst="rect">
            <a:avLst/>
          </a:prstGeom>
          <a:noFill/>
          <a:ln w="0">
            <a:noFill/>
          </a:ln>
        </p:spPr>
        <p:txBody>
          <a:bodyPr lIns="0" tIns="0" rIns="0" bIns="0" anchor="t">
            <a:normAutofit/>
          </a:bodyPr>
          <a:lstStyle/>
          <a:p>
            <a:endParaRPr lang="sl-SI" sz="2903" b="0" strike="noStrike" spc="-1">
              <a:latin typeface="Arial"/>
            </a:endParaRPr>
          </a:p>
        </p:txBody>
      </p:sp>
      <p:sp>
        <p:nvSpPr>
          <p:cNvPr id="4" name="PlaceHolder 3"/>
          <p:cNvSpPr>
            <a:spLocks noGrp="1"/>
          </p:cNvSpPr>
          <p:nvPr>
            <p:ph type="ftr" idx="2"/>
          </p:nvPr>
        </p:nvSpPr>
        <p:spPr/>
        <p:txBody>
          <a:bodyPr/>
          <a:lstStyle/>
          <a:p>
            <a:r>
              <a:rPr lang="en-US"/>
              <a:t>Temeljna znanja RIN</a:t>
            </a:r>
            <a:endParaRPr/>
          </a:p>
        </p:txBody>
      </p:sp>
      <p:sp>
        <p:nvSpPr>
          <p:cNvPr id="5" name="PlaceHolder 4"/>
          <p:cNvSpPr>
            <a:spLocks noGrp="1"/>
          </p:cNvSpPr>
          <p:nvPr>
            <p:ph type="sldNum" idx="3"/>
          </p:nvPr>
        </p:nvSpPr>
        <p:spPr/>
        <p:txBody>
          <a:bodyPr/>
          <a:lstStyle/>
          <a:p>
            <a:fld id="{256C2B21-B9E3-4612-81FF-495FF6B1C785}"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129928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53102" y="217693"/>
            <a:ext cx="10014236" cy="3533596"/>
          </a:xfrm>
          <a:prstGeom prst="rect">
            <a:avLst/>
          </a:prstGeom>
          <a:noFill/>
          <a:ln w="0">
            <a:noFill/>
          </a:ln>
        </p:spPr>
        <p:txBody>
          <a:bodyPr lIns="0" tIns="0" rIns="0" bIns="0" anchor="ctr">
            <a:noAutofit/>
          </a:bodyPr>
          <a:lstStyle/>
          <a:p>
            <a:pPr algn="ctr">
              <a:buNone/>
            </a:pPr>
            <a:endParaRPr lang="sl-SI" sz="3870" b="0" strike="noStrike" spc="-1">
              <a:highlight>
                <a:srgbClr val="FFFFFF"/>
              </a:highlight>
              <a:latin typeface="Arial"/>
            </a:endParaRPr>
          </a:p>
        </p:txBody>
      </p:sp>
      <p:sp>
        <p:nvSpPr>
          <p:cNvPr id="3" name="PlaceHolder 2"/>
          <p:cNvSpPr>
            <a:spLocks noGrp="1"/>
          </p:cNvSpPr>
          <p:nvPr>
            <p:ph type="ftr" idx="2"/>
          </p:nvPr>
        </p:nvSpPr>
        <p:spPr/>
        <p:txBody>
          <a:bodyPr/>
          <a:lstStyle/>
          <a:p>
            <a:r>
              <a:rPr lang="en-US"/>
              <a:t>Temeljna znanja RIN</a:t>
            </a:r>
            <a:endParaRPr/>
          </a:p>
        </p:txBody>
      </p:sp>
      <p:sp>
        <p:nvSpPr>
          <p:cNvPr id="4" name="PlaceHolder 3"/>
          <p:cNvSpPr>
            <a:spLocks noGrp="1"/>
          </p:cNvSpPr>
          <p:nvPr>
            <p:ph type="sldNum" idx="3"/>
          </p:nvPr>
        </p:nvSpPr>
        <p:spPr/>
        <p:txBody>
          <a:bodyPr/>
          <a:lstStyle/>
          <a:p>
            <a:fld id="{BE99967D-E38E-4F2B-8C42-7E3CFA784C76}" type="slidenum">
              <a:t>‹#›</a:t>
            </a:fld>
            <a:endParaRPr/>
          </a:p>
        </p:txBody>
      </p:sp>
      <p:sp>
        <p:nvSpPr>
          <p:cNvPr id="5" name="PlaceHolder 4"/>
          <p:cNvSpPr>
            <a:spLocks noGrp="1"/>
          </p:cNvSpPr>
          <p:nvPr>
            <p:ph type="dt" idx="1"/>
          </p:nvPr>
        </p:nvSpPr>
        <p:spPr/>
        <p:txBody>
          <a:bodyPr/>
          <a:lstStyle/>
          <a:p>
            <a:endParaRPr/>
          </a:p>
        </p:txBody>
      </p:sp>
    </p:spTree>
    <p:extLst>
      <p:ext uri="{BB962C8B-B14F-4D97-AF65-F5344CB8AC3E}">
        <p14:creationId xmlns:p14="http://schemas.microsoft.com/office/powerpoint/2010/main" val="3334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Temeljna znanja RIN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Temeljna znanja RIN</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Temeljna znanja RIN</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dirty="0"/>
          </a:p>
        </p:txBody>
      </p:sp>
      <p:sp>
        <p:nvSpPr>
          <p:cNvPr id="5" name="Footer Placeholder 3"/>
          <p:cNvSpPr>
            <a:spLocks noGrp="1"/>
          </p:cNvSpPr>
          <p:nvPr>
            <p:ph type="ftr" sz="quarter" idx="11"/>
          </p:nvPr>
        </p:nvSpPr>
        <p:spPr/>
        <p:txBody>
          <a:bodyPr/>
          <a:lstStyle/>
          <a:p>
            <a:r>
              <a:rPr lang="en-US"/>
              <a:t>Temeljna znanja RIN</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r>
              <a:rPr lang="en-US"/>
              <a:t>Temeljna znanja RIN</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r>
              <a:rPr lang="en-US"/>
              <a:t>Temeljna znanja RIN</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Temeljna znanja RIN</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Temeljna znanja RIN</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 id="2147483673" r:id="rId20"/>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www.acm.org/education/curricula-recommendations"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cm.org/education/curricula-recommendation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www.acm.org/education/curricula-recommendations" TargetMode="Externa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hyperlink" Target="https://www.racunalnistvo-in-informatika-za-vse.si/about/" TargetMode="External"/><Relationship Id="rId2" Type="http://schemas.openxmlformats.org/officeDocument/2006/relationships/hyperlink" Target="https://www.racunalnistvo-in-informatika-za-vse.si/"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usy.fri.uni-lj.si/ucbenik/"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lusy.fri.uni-lj.si/ucbenik/boo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035D-F50A-8E92-4EC7-FE0208CA3300}"/>
              </a:ext>
            </a:extLst>
          </p:cNvPr>
          <p:cNvSpPr>
            <a:spLocks noGrp="1"/>
          </p:cNvSpPr>
          <p:nvPr>
            <p:ph type="ctrTitle"/>
          </p:nvPr>
        </p:nvSpPr>
        <p:spPr/>
        <p:txBody>
          <a:bodyPr/>
          <a:lstStyle/>
          <a:p>
            <a:r>
              <a:rPr lang="sl-SI" sz="6600" dirty="0">
                <a:solidFill>
                  <a:srgbClr val="FFFF00"/>
                </a:solidFill>
              </a:rPr>
              <a:t>Temeljna znanja RIN</a:t>
            </a:r>
            <a:br>
              <a:rPr lang="sl-SI" dirty="0"/>
            </a:br>
            <a:r>
              <a:rPr lang="sl-SI" sz="4000" i="1" dirty="0"/>
              <a:t>Okvir RIN od vrtca do srednje šole</a:t>
            </a:r>
            <a:br>
              <a:rPr lang="sl-SI" sz="4000" dirty="0"/>
            </a:br>
            <a:br>
              <a:rPr lang="sl-SI" sz="4000" dirty="0"/>
            </a:br>
            <a:r>
              <a:rPr lang="sl-SI" sz="4800" dirty="0">
                <a:solidFill>
                  <a:srgbClr val="FFC000"/>
                </a:solidFill>
              </a:rPr>
              <a:t>Temeljna znanja v projektih</a:t>
            </a:r>
            <a:endParaRPr lang="sl-SI" dirty="0">
              <a:solidFill>
                <a:srgbClr val="FFC000"/>
              </a:solidFill>
            </a:endParaRPr>
          </a:p>
        </p:txBody>
      </p:sp>
      <p:sp>
        <p:nvSpPr>
          <p:cNvPr id="3" name="Subtitle 2">
            <a:extLst>
              <a:ext uri="{FF2B5EF4-FFF2-40B4-BE49-F238E27FC236}">
                <a16:creationId xmlns:a16="http://schemas.microsoft.com/office/drawing/2014/main" id="{839C64AF-3131-9CEB-356D-DF1DFA99B1C1}"/>
              </a:ext>
            </a:extLst>
          </p:cNvPr>
          <p:cNvSpPr>
            <a:spLocks noGrp="1"/>
          </p:cNvSpPr>
          <p:nvPr>
            <p:ph type="subTitle" idx="1"/>
          </p:nvPr>
        </p:nvSpPr>
        <p:spPr/>
        <p:txBody>
          <a:bodyPr/>
          <a:lstStyle/>
          <a:p>
            <a:r>
              <a:rPr lang="sl-SI" dirty="0"/>
              <a:t>NAPOJ – MINUT</a:t>
            </a:r>
          </a:p>
          <a:p>
            <a:pPr algn="r"/>
            <a:r>
              <a:rPr lang="sl-SI" dirty="0"/>
              <a:t>Andrej Brodnik</a:t>
            </a:r>
          </a:p>
        </p:txBody>
      </p:sp>
    </p:spTree>
    <p:extLst>
      <p:ext uri="{BB962C8B-B14F-4D97-AF65-F5344CB8AC3E}">
        <p14:creationId xmlns:p14="http://schemas.microsoft.com/office/powerpoint/2010/main" val="187550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C9211E"/>
                </a:solidFill>
                <a:latin typeface="Arial"/>
              </a:rPr>
              <a:t>RIN</a:t>
            </a:r>
            <a:r>
              <a:rPr lang="sl-SI" sz="3265" spc="-1">
                <a:solidFill>
                  <a:srgbClr val="FF6600"/>
                </a:solidFill>
                <a:latin typeface="Arial"/>
              </a:rPr>
              <a:t> in digitalne kompetence</a:t>
            </a:r>
          </a:p>
        </p:txBody>
      </p:sp>
      <p:sp>
        <p:nvSpPr>
          <p:cNvPr id="103" name="PlaceHolder 2"/>
          <p:cNvSpPr>
            <a:spLocks noGrp="1"/>
          </p:cNvSpPr>
          <p:nvPr>
            <p:ph type="subTitle"/>
          </p:nvPr>
        </p:nvSpPr>
        <p:spPr>
          <a:xfrm>
            <a:off x="653294" y="1523852"/>
            <a:ext cx="10884658" cy="4789250"/>
          </a:xfrm>
          <a:prstGeom prst="rect">
            <a:avLst/>
          </a:prstGeom>
          <a:noFill/>
          <a:ln w="0">
            <a:noFill/>
          </a:ln>
        </p:spPr>
        <p:txBody>
          <a:bodyPr vert="horz" lIns="0" tIns="0" rIns="0" bIns="0" rtlCol="0" anchor="t">
            <a:noAutofit/>
          </a:bodyPr>
          <a:lstStyle/>
          <a:p>
            <a:r>
              <a:rPr lang="sl-SI" sz="2419" spc="-1" dirty="0">
                <a:latin typeface="Arial"/>
              </a:rPr>
              <a:t>Posameznik mora imeti </a:t>
            </a:r>
            <a:r>
              <a:rPr lang="sl-SI" sz="2419" spc="-1" dirty="0">
                <a:solidFill>
                  <a:srgbClr val="C9211E"/>
                </a:solidFill>
                <a:latin typeface="Arial"/>
              </a:rPr>
              <a:t>znanja, in ne zgolj</a:t>
            </a:r>
            <a:r>
              <a:rPr lang="sl-SI" sz="2419" spc="-1" dirty="0">
                <a:latin typeface="Arial"/>
              </a:rPr>
              <a:t> razvoj </a:t>
            </a:r>
            <a:r>
              <a:rPr lang="sl-SI" sz="2419" spc="-1" dirty="0">
                <a:solidFill>
                  <a:srgbClr val="FF6600"/>
                </a:solidFill>
                <a:latin typeface="Arial"/>
              </a:rPr>
              <a:t>veščin ali spretnosti</a:t>
            </a:r>
            <a:r>
              <a:rPr lang="sl-SI" sz="2419" spc="-1" dirty="0">
                <a:latin typeface="Arial"/>
              </a:rPr>
              <a:t>, ker ga znanja opremijo z vedenji o principih ustroja in delovanja stroja, vključno s sposobnostjo kritičnega razumevanja delovanja stroja (npr. vloge umetne inteligence, zavedanje o kibernetski ogroženosti ipd.)</a:t>
            </a:r>
            <a:r>
              <a:rPr lang="sl-SI" sz="2419" spc="-1" baseline="33000" dirty="0">
                <a:latin typeface="Arial"/>
              </a:rPr>
              <a:t>2</a:t>
            </a:r>
            <a:r>
              <a:rPr lang="sl-SI" sz="2419" spc="-1" dirty="0">
                <a:latin typeface="Arial"/>
              </a:rPr>
              <a:t>.</a:t>
            </a:r>
          </a:p>
          <a:p>
            <a:endParaRPr lang="sl-SI" sz="2419" spc="-1" dirty="0">
              <a:latin typeface="Arial"/>
            </a:endParaRPr>
          </a:p>
          <a:p>
            <a:r>
              <a:rPr lang="sl-SI" sz="1814" spc="-1" baseline="33000" dirty="0">
                <a:latin typeface="Arial"/>
              </a:rPr>
              <a:t>2</a:t>
            </a:r>
            <a:r>
              <a:rPr lang="sl-SI" sz="1814" spc="-1" dirty="0">
                <a:latin typeface="Arial"/>
              </a:rPr>
              <a:t> Michael E. Caspersen: Informatics as a Fundamental Discipline in General Education – The Danish Perspective, v Perspectives on Digital Humanism, Springer, 2021.</a:t>
            </a:r>
          </a:p>
          <a:p>
            <a:endParaRPr lang="sl-SI" sz="1814" spc="-1" dirty="0">
              <a:latin typeface="Arial"/>
            </a:endParaRPr>
          </a:p>
          <a:p>
            <a:endParaRPr lang="sl-SI" sz="1814" spc="-1" dirty="0">
              <a:latin typeface="Arial"/>
            </a:endParaRPr>
          </a:p>
          <a:p>
            <a:endParaRPr lang="sl-SI" sz="1814" spc="-1" dirty="0">
              <a:latin typeface="Arial"/>
            </a:endParaRPr>
          </a:p>
          <a:p>
            <a:endParaRPr lang="sl-SI" sz="1814" spc="-1" dirty="0">
              <a:latin typeface="Arial"/>
            </a:endParaRPr>
          </a:p>
          <a:p>
            <a:endParaRPr lang="sl-SI" sz="1814" spc="-1" dirty="0">
              <a:latin typeface="Arial"/>
            </a:endParaRPr>
          </a:p>
          <a:p>
            <a:endParaRPr lang="sl-SI" sz="1814" spc="-1" dirty="0">
              <a:latin typeface="Arial"/>
            </a:endParaRPr>
          </a:p>
          <a:p>
            <a:pPr algn="r">
              <a:buNone/>
            </a:pPr>
            <a:r>
              <a:rPr lang="sl-SI" sz="1935" i="1" spc="-1" dirty="0">
                <a:latin typeface="Arial"/>
              </a:rPr>
              <a:t>Okvir računalništva in informatike od vrtca do srednje šole, RINOS, januar 2022</a:t>
            </a:r>
            <a:endParaRPr lang="sl-SI" sz="1935" spc="-1" dirty="0">
              <a:latin typeface="Arial"/>
            </a:endParaRPr>
          </a:p>
        </p:txBody>
      </p:sp>
      <p:sp>
        <p:nvSpPr>
          <p:cNvPr id="4" name="PlaceHolder 3"/>
          <p:cNvSpPr>
            <a:spLocks noGrp="1"/>
          </p:cNvSpPr>
          <p:nvPr>
            <p:ph type="sldNum" idx="3"/>
          </p:nvPr>
        </p:nvSpPr>
        <p:spPr/>
        <p:txBody>
          <a:bodyPr/>
          <a:lstStyle/>
          <a:p>
            <a:fld id="{29194845-F406-4DD4-A2F7-E86C69593720}" type="slidenum">
              <a:t>10</a:t>
            </a:fld>
            <a:endParaRPr/>
          </a:p>
        </p:txBody>
      </p:sp>
      <p:sp>
        <p:nvSpPr>
          <p:cNvPr id="2" name="Footer Placeholder 1">
            <a:extLst>
              <a:ext uri="{FF2B5EF4-FFF2-40B4-BE49-F238E27FC236}">
                <a16:creationId xmlns:a16="http://schemas.microsoft.com/office/drawing/2014/main" id="{BB1762EB-0D6E-54EB-9F6E-589E7AF1C21B}"/>
              </a:ext>
            </a:extLst>
          </p:cNvPr>
          <p:cNvSpPr>
            <a:spLocks noGrp="1"/>
          </p:cNvSpPr>
          <p:nvPr>
            <p:ph type="ftr" idx="2"/>
          </p:nvPr>
        </p:nvSpPr>
        <p:spPr/>
        <p:txBody>
          <a:bodyPr/>
          <a:lstStyle/>
          <a:p>
            <a:r>
              <a:rPr lang="en-US"/>
              <a:t>Temeljna znanja RIN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Namen</a:t>
            </a:r>
          </a:p>
        </p:txBody>
      </p:sp>
      <p:sp>
        <p:nvSpPr>
          <p:cNvPr id="105"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SzPct val="45000"/>
              <a:buFont typeface="Wingdings" charset="2"/>
              <a:buChar char=""/>
            </a:pPr>
            <a:r>
              <a:rPr lang="sl-SI" sz="2903" spc="-1">
                <a:latin typeface="Arial"/>
              </a:rPr>
              <a:t>jedrnata predstavitev temeljnih znanj RIN</a:t>
            </a:r>
          </a:p>
          <a:p>
            <a:pPr marL="522461" indent="-391846">
              <a:spcBef>
                <a:spcPts val="1278"/>
              </a:spcBef>
              <a:buClr>
                <a:srgbClr val="FF6600"/>
              </a:buClr>
              <a:buSzPct val="45000"/>
              <a:buFont typeface="Wingdings" charset="2"/>
              <a:buChar char=""/>
            </a:pPr>
            <a:r>
              <a:rPr lang="sl-SI" sz="2903" spc="-1">
                <a:latin typeface="Arial"/>
              </a:rPr>
              <a:t>znanja predstavljajo temelj za ustvarjalno in polno preživetje posameznika v 21. stoletju ⟹ </a:t>
            </a:r>
            <a:r>
              <a:rPr lang="sl-SI" sz="2903" b="1" spc="-1">
                <a:solidFill>
                  <a:srgbClr val="C9211E"/>
                </a:solidFill>
                <a:latin typeface="Arial"/>
              </a:rPr>
              <a:t>usvojili naj bi jih vsi učenci</a:t>
            </a:r>
            <a:endParaRPr lang="sl-SI" sz="2903" spc="-1">
              <a:latin typeface="Arial"/>
            </a:endParaRPr>
          </a:p>
          <a:p>
            <a:pPr marL="1044922" lvl="1" indent="-391846">
              <a:spcBef>
                <a:spcPts val="1028"/>
              </a:spcBef>
              <a:buClr>
                <a:srgbClr val="FF6600"/>
              </a:buClr>
              <a:buSzPct val="75000"/>
              <a:buFont typeface="Symbol" charset="2"/>
              <a:buChar char=""/>
            </a:pPr>
            <a:r>
              <a:rPr lang="sl-SI" sz="2540" spc="-1">
                <a:latin typeface="Arial"/>
              </a:rPr>
              <a:t>problem družbene razslojenosti v državi in med državami</a:t>
            </a:r>
          </a:p>
          <a:p>
            <a:pPr marL="522461" indent="-391846">
              <a:spcBef>
                <a:spcPts val="1278"/>
              </a:spcBef>
              <a:buClr>
                <a:srgbClr val="FF6600"/>
              </a:buClr>
              <a:buSzPct val="45000"/>
              <a:buFont typeface="Wingdings" charset="2"/>
              <a:buChar char=""/>
            </a:pPr>
            <a:r>
              <a:rPr lang="sl-SI" sz="2903" spc="-1">
                <a:latin typeface="Arial"/>
              </a:rPr>
              <a:t>izhodišče za umeščanje temeljnih znanj RIN v kurikulum vrtcev ter v učne načrte osnovne in srednjih šol</a:t>
            </a:r>
          </a:p>
          <a:p>
            <a:pPr marL="522461" indent="-391846">
              <a:spcBef>
                <a:spcPts val="1278"/>
              </a:spcBef>
              <a:buClr>
                <a:srgbClr val="FF6600"/>
              </a:buClr>
              <a:buSzPct val="45000"/>
              <a:buFont typeface="Wingdings" charset="2"/>
              <a:buChar char=""/>
            </a:pPr>
            <a:r>
              <a:rPr lang="sl-SI" sz="2903" spc="-1">
                <a:latin typeface="Arial"/>
              </a:rPr>
              <a:t>ne vključuje učnih ciljev in didaktičnih priporočil</a:t>
            </a:r>
          </a:p>
          <a:p>
            <a:pPr marL="522461" indent="-391846">
              <a:spcBef>
                <a:spcPts val="1278"/>
              </a:spcBef>
              <a:buClr>
                <a:srgbClr val="FF6600"/>
              </a:buClr>
              <a:buSzPct val="45000"/>
              <a:buFont typeface="Wingdings" charset="2"/>
              <a:buChar char=""/>
            </a:pPr>
            <a:r>
              <a:rPr lang="sl-SI" sz="2903" spc="-1">
                <a:latin typeface="Arial"/>
              </a:rPr>
              <a:t>osnova za njihovo pripravo</a:t>
            </a:r>
          </a:p>
          <a:p>
            <a:endParaRPr lang="sl-SI" sz="2903" spc="-1">
              <a:latin typeface="Arial"/>
            </a:endParaRPr>
          </a:p>
        </p:txBody>
      </p:sp>
      <p:sp>
        <p:nvSpPr>
          <p:cNvPr id="4" name="PlaceHolder 3"/>
          <p:cNvSpPr>
            <a:spLocks noGrp="1"/>
          </p:cNvSpPr>
          <p:nvPr>
            <p:ph type="sldNum" idx="3"/>
          </p:nvPr>
        </p:nvSpPr>
        <p:spPr/>
        <p:txBody>
          <a:bodyPr/>
          <a:lstStyle/>
          <a:p>
            <a:fld id="{6C1B8BB4-DCB1-45BA-9561-A1DF7391E73B}" type="slidenum">
              <a:t>11</a:t>
            </a:fld>
            <a:endParaRPr/>
          </a:p>
        </p:txBody>
      </p:sp>
      <p:sp>
        <p:nvSpPr>
          <p:cNvPr id="2" name="Footer Placeholder 1">
            <a:extLst>
              <a:ext uri="{FF2B5EF4-FFF2-40B4-BE49-F238E27FC236}">
                <a16:creationId xmlns:a16="http://schemas.microsoft.com/office/drawing/2014/main" id="{73600293-B065-A757-2F4F-C4313F4C14AF}"/>
              </a:ext>
            </a:extLst>
          </p:cNvPr>
          <p:cNvSpPr>
            <a:spLocks noGrp="1"/>
          </p:cNvSpPr>
          <p:nvPr>
            <p:ph type="ftr" idx="2"/>
          </p:nvPr>
        </p:nvSpPr>
        <p:spPr/>
        <p:txBody>
          <a:bodyPr/>
          <a:lstStyle/>
          <a:p>
            <a:r>
              <a:rPr lang="en-US"/>
              <a:t>Temeljna znanja RIN</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Vsebina – izobraževalne smeri ACM</a:t>
            </a:r>
          </a:p>
        </p:txBody>
      </p:sp>
      <p:sp>
        <p:nvSpPr>
          <p:cNvPr id="107"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fontScale="93000" lnSpcReduction="10000"/>
          </a:bodyPr>
          <a:lstStyle/>
          <a:p>
            <a:pPr marL="522461" indent="-391846">
              <a:spcBef>
                <a:spcPts val="1278"/>
              </a:spcBef>
              <a:buClr>
                <a:srgbClr val="FF6600"/>
              </a:buClr>
              <a:buSzPct val="45000"/>
              <a:buFont typeface="Wingdings" charset="2"/>
              <a:buChar char=""/>
            </a:pPr>
            <a:r>
              <a:rPr lang="sl-SI" sz="2903" spc="-1">
                <a:latin typeface="Arial"/>
              </a:rPr>
              <a:t>računalniško inženirstvo [</a:t>
            </a:r>
            <a:r>
              <a:rPr lang="sl-SI" sz="2903" i="1" spc="-1">
                <a:latin typeface="Arial"/>
              </a:rPr>
              <a:t>Computer Engineering</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teoretično računalništvo (računalniška znanost) [</a:t>
            </a:r>
            <a:r>
              <a:rPr lang="sl-SI" sz="2903" i="1" spc="-1">
                <a:latin typeface="Arial"/>
              </a:rPr>
              <a:t>Computer Science</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kibernetska varnost [</a:t>
            </a:r>
            <a:r>
              <a:rPr lang="sl-SI" sz="2903" i="1" spc="-1">
                <a:latin typeface="Arial"/>
              </a:rPr>
              <a:t>Cybersecurity</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informacijski sistemi [</a:t>
            </a:r>
            <a:r>
              <a:rPr lang="sl-SI" sz="2903" i="1" spc="-1">
                <a:latin typeface="Arial"/>
              </a:rPr>
              <a:t>Information Systems</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informacijska tehnologija [</a:t>
            </a:r>
            <a:r>
              <a:rPr lang="sl-SI" sz="2903" i="1" spc="-1">
                <a:latin typeface="Arial"/>
              </a:rPr>
              <a:t>Information Technology</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programsko inženirstvo [</a:t>
            </a:r>
            <a:r>
              <a:rPr lang="sl-SI" sz="2903" i="1" spc="-1">
                <a:latin typeface="Arial"/>
              </a:rPr>
              <a:t>Software Engineering</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podatkovna znanost [</a:t>
            </a:r>
            <a:r>
              <a:rPr lang="sl-SI" sz="2903" i="1" spc="-1">
                <a:latin typeface="Arial"/>
              </a:rPr>
              <a:t>with data science</a:t>
            </a:r>
            <a:r>
              <a:rPr lang="sl-SI" sz="2903" spc="-1">
                <a:latin typeface="Arial"/>
              </a:rPr>
              <a:t>]</a:t>
            </a:r>
          </a:p>
          <a:p>
            <a:endParaRPr lang="sl-SI" sz="2903" spc="-1">
              <a:latin typeface="Arial"/>
            </a:endParaRPr>
          </a:p>
          <a:p>
            <a:pPr algn="r">
              <a:spcBef>
                <a:spcPts val="1278"/>
              </a:spcBef>
            </a:pPr>
            <a:r>
              <a:rPr lang="sl-SI" sz="2661" spc="-1">
                <a:latin typeface="Arial"/>
                <a:hlinkClick r:id="rId2"/>
              </a:rPr>
              <a:t>https://www.acm.org/education/curricula-recommendations</a:t>
            </a:r>
            <a:endParaRPr lang="sl-SI" sz="2661" spc="-1">
              <a:latin typeface="Arial"/>
            </a:endParaRPr>
          </a:p>
          <a:p>
            <a:pPr algn="r">
              <a:spcBef>
                <a:spcPts val="1278"/>
              </a:spcBef>
            </a:pPr>
            <a:endParaRPr lang="sl-SI" sz="2661" spc="-1">
              <a:latin typeface="Arial"/>
            </a:endParaRPr>
          </a:p>
        </p:txBody>
      </p:sp>
      <p:sp>
        <p:nvSpPr>
          <p:cNvPr id="4" name="PlaceHolder 3"/>
          <p:cNvSpPr>
            <a:spLocks noGrp="1"/>
          </p:cNvSpPr>
          <p:nvPr>
            <p:ph type="sldNum" idx="3"/>
          </p:nvPr>
        </p:nvSpPr>
        <p:spPr/>
        <p:txBody>
          <a:bodyPr/>
          <a:lstStyle/>
          <a:p>
            <a:fld id="{7930E998-7606-4615-9ED8-A7406C197888}" type="slidenum">
              <a:t>12</a:t>
            </a:fld>
            <a:endParaRPr/>
          </a:p>
        </p:txBody>
      </p:sp>
      <p:sp>
        <p:nvSpPr>
          <p:cNvPr id="2" name="Footer Placeholder 1">
            <a:extLst>
              <a:ext uri="{FF2B5EF4-FFF2-40B4-BE49-F238E27FC236}">
                <a16:creationId xmlns:a16="http://schemas.microsoft.com/office/drawing/2014/main" id="{856D17B6-232E-E628-3744-B519EA308CE4}"/>
              </a:ext>
            </a:extLst>
          </p:cNvPr>
          <p:cNvSpPr>
            <a:spLocks noGrp="1"/>
          </p:cNvSpPr>
          <p:nvPr>
            <p:ph type="ftr" idx="2"/>
          </p:nvPr>
        </p:nvSpPr>
        <p:spPr/>
        <p:txBody>
          <a:bodyPr/>
          <a:lstStyle/>
          <a:p>
            <a:r>
              <a:rPr lang="en-US"/>
              <a:t>Temeljna znanja RIN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Vsebina – okvir I4ALL</a:t>
            </a:r>
          </a:p>
        </p:txBody>
      </p:sp>
      <p:graphicFrame>
        <p:nvGraphicFramePr>
          <p:cNvPr id="109" name="Table 108"/>
          <p:cNvGraphicFramePr/>
          <p:nvPr>
            <p:extLst>
              <p:ext uri="{D42A27DB-BD31-4B8C-83A1-F6EECF244321}">
                <p14:modId xmlns:p14="http://schemas.microsoft.com/office/powerpoint/2010/main" val="3884125495"/>
              </p:ext>
            </p:extLst>
          </p:nvPr>
        </p:nvGraphicFramePr>
        <p:xfrm>
          <a:off x="391191" y="1118943"/>
          <a:ext cx="11102351" cy="5240744"/>
        </p:xfrm>
        <a:graphic>
          <a:graphicData uri="http://schemas.openxmlformats.org/drawingml/2006/table">
            <a:tbl>
              <a:tblPr/>
              <a:tblGrid>
                <a:gridCol w="390977">
                  <a:extLst>
                    <a:ext uri="{9D8B030D-6E8A-4147-A177-3AD203B41FA5}">
                      <a16:colId xmlns:a16="http://schemas.microsoft.com/office/drawing/2014/main" val="20000"/>
                    </a:ext>
                  </a:extLst>
                </a:gridCol>
                <a:gridCol w="2223953">
                  <a:extLst>
                    <a:ext uri="{9D8B030D-6E8A-4147-A177-3AD203B41FA5}">
                      <a16:colId xmlns:a16="http://schemas.microsoft.com/office/drawing/2014/main" val="20001"/>
                    </a:ext>
                  </a:extLst>
                </a:gridCol>
                <a:gridCol w="8487421">
                  <a:extLst>
                    <a:ext uri="{9D8B030D-6E8A-4147-A177-3AD203B41FA5}">
                      <a16:colId xmlns:a16="http://schemas.microsoft.com/office/drawing/2014/main" val="20002"/>
                    </a:ext>
                  </a:extLst>
                </a:gridCol>
              </a:tblGrid>
              <a:tr h="864677">
                <a:tc>
                  <a:txBody>
                    <a:bodyPr/>
                    <a:lstStyle/>
                    <a:p>
                      <a:endParaRPr lang="en-SI" sz="2200"/>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900" b="1" strike="noStrike" spc="-1" dirty="0">
                          <a:solidFill>
                            <a:srgbClr val="0070C0"/>
                          </a:solidFill>
                          <a:latin typeface="Arial"/>
                        </a:rPr>
                        <a:t>I4ALL</a:t>
                      </a:r>
                      <a:br>
                        <a:rPr sz="2200" dirty="0">
                          <a:solidFill>
                            <a:srgbClr val="0070C0"/>
                          </a:solidFill>
                        </a:rPr>
                      </a:br>
                      <a:r>
                        <a:rPr lang="sl-SI" sz="1900" b="1" strike="noStrike" spc="-1" dirty="0">
                          <a:solidFill>
                            <a:srgbClr val="0070C0"/>
                          </a:solidFill>
                          <a:latin typeface="Arial"/>
                        </a:rPr>
                        <a:t>področje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br>
                        <a:rPr sz="2200" dirty="0"/>
                      </a:br>
                      <a:r>
                        <a:rPr lang="sl-SI" sz="1900" b="1" strike="noStrike" spc="-1" dirty="0">
                          <a:solidFill>
                            <a:srgbClr val="0070C0"/>
                          </a:solidFill>
                          <a:latin typeface="Arial"/>
                        </a:rPr>
                        <a:t>Opis področja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995293">
                <a:tc>
                  <a:txBody>
                    <a:bodyPr/>
                    <a:lstStyle/>
                    <a:p>
                      <a:pPr algn="ctr">
                        <a:lnSpc>
                          <a:spcPct val="100000"/>
                        </a:lnSpc>
                        <a:buNone/>
                      </a:pPr>
                      <a:r>
                        <a:rPr lang="sl-SI" sz="1900" b="0" strike="noStrike" spc="-1">
                          <a:solidFill>
                            <a:schemeClr val="accent4">
                              <a:lumMod val="75000"/>
                            </a:schemeClr>
                          </a:solidFill>
                          <a:latin typeface="Arial"/>
                        </a:rPr>
                        <a:t>1</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Podatki in informacija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Razumeti, kako podatke zbiramo, organiziramo in analiziramo ter kako jih uporabljamo za modeliranje informacije o izdelkih in dogodkih iz stvarnega sveta.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25511">
                <a:tc>
                  <a:txBody>
                    <a:bodyPr/>
                    <a:lstStyle/>
                    <a:p>
                      <a:pPr algn="ctr">
                        <a:lnSpc>
                          <a:spcPct val="100000"/>
                        </a:lnSpc>
                        <a:buNone/>
                      </a:pPr>
                      <a:r>
                        <a:rPr lang="sl-SI" sz="1900" b="0" strike="noStrike" spc="-1">
                          <a:solidFill>
                            <a:schemeClr val="accent4">
                              <a:lumMod val="75000"/>
                            </a:schemeClr>
                          </a:solidFill>
                          <a:latin typeface="Arial"/>
                        </a:rPr>
                        <a:t>2</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a:solidFill>
                            <a:schemeClr val="accent4">
                              <a:lumMod val="75000"/>
                            </a:schemeClr>
                          </a:solidFill>
                          <a:latin typeface="Arial"/>
                        </a:rPr>
                        <a:t>Algoritmi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a:solidFill>
                            <a:schemeClr val="accent4">
                              <a:lumMod val="75000"/>
                            </a:schemeClr>
                          </a:solidFill>
                          <a:latin typeface="Arial"/>
                        </a:rPr>
                        <a:t>Vrednotiti, podajati, razvijati in razumeti algoritme.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995293">
                <a:tc>
                  <a:txBody>
                    <a:bodyPr/>
                    <a:lstStyle/>
                    <a:p>
                      <a:pPr algn="ctr">
                        <a:lnSpc>
                          <a:spcPct val="100000"/>
                        </a:lnSpc>
                        <a:buNone/>
                      </a:pPr>
                      <a:r>
                        <a:rPr lang="sl-SI" sz="1900" b="0" strike="noStrike" spc="-1">
                          <a:solidFill>
                            <a:schemeClr val="accent4">
                              <a:lumMod val="75000"/>
                            </a:schemeClr>
                          </a:solidFill>
                          <a:latin typeface="Arial"/>
                        </a:rPr>
                        <a:t>3</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a:solidFill>
                            <a:schemeClr val="accent4">
                              <a:lumMod val="75000"/>
                            </a:schemeClr>
                          </a:solidFill>
                          <a:latin typeface="Arial"/>
                        </a:rPr>
                        <a:t>Programiranje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Uporabljati programske jezike za računalniško izražanje skozi razvoj, testiranje in razhroščevanje digitalnih izdelkov ter razumeti, kaj programski jezik pravzaprav 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864677">
                <a:tc>
                  <a:txBody>
                    <a:bodyPr/>
                    <a:lstStyle/>
                    <a:p>
                      <a:pPr algn="ctr">
                        <a:lnSpc>
                          <a:spcPct val="100000"/>
                        </a:lnSpc>
                        <a:buNone/>
                      </a:pPr>
                      <a:r>
                        <a:rPr lang="sl-SI" sz="1900" b="0" strike="noStrike" spc="-1">
                          <a:solidFill>
                            <a:schemeClr val="accent4">
                              <a:lumMod val="75000"/>
                            </a:schemeClr>
                          </a:solidFill>
                          <a:latin typeface="Arial"/>
                        </a:rPr>
                        <a:t>4</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a:solidFill>
                            <a:schemeClr val="accent4">
                              <a:lumMod val="75000"/>
                            </a:schemeClr>
                          </a:solidFill>
                          <a:latin typeface="Arial"/>
                        </a:rPr>
                        <a:t>Računalniški sistemi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a:solidFill>
                            <a:schemeClr val="accent4">
                              <a:lumMod val="75000"/>
                            </a:schemeClr>
                          </a:solidFill>
                          <a:latin typeface="Arial"/>
                        </a:rPr>
                        <a:t>Razumeti, kaj je računalniški sistem, kako njegovi sestavni deli delujejo skupaj kot celota in kakšne so njegove omejitve.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995293">
                <a:tc>
                  <a:txBody>
                    <a:bodyPr/>
                    <a:lstStyle/>
                    <a:p>
                      <a:pPr algn="ctr">
                        <a:lnSpc>
                          <a:spcPct val="100000"/>
                        </a:lnSpc>
                        <a:buNone/>
                      </a:pPr>
                      <a:r>
                        <a:rPr lang="sl-SI" sz="1900" b="0" strike="noStrike" spc="-1">
                          <a:solidFill>
                            <a:schemeClr val="accent4">
                              <a:lumMod val="75000"/>
                            </a:schemeClr>
                          </a:solidFill>
                          <a:latin typeface="Arial"/>
                        </a:rPr>
                        <a:t>5</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a:solidFill>
                            <a:schemeClr val="accent4">
                              <a:lumMod val="75000"/>
                            </a:schemeClr>
                          </a:solidFill>
                          <a:latin typeface="Arial"/>
                        </a:rPr>
                        <a:t>Omrežja in komunikacija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Razumeti, kako omrežja omogočajo računalniškim sistemom deljenje podatkov z uporabo vmesnikov in protokolov in razumeti tveganja, ki jih omrežja prinašajo.</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3" name="PlaceHolder 2"/>
          <p:cNvSpPr>
            <a:spLocks noGrp="1"/>
          </p:cNvSpPr>
          <p:nvPr>
            <p:ph type="sldNum" idx="3"/>
          </p:nvPr>
        </p:nvSpPr>
        <p:spPr/>
        <p:txBody>
          <a:bodyPr/>
          <a:lstStyle/>
          <a:p>
            <a:fld id="{FA80D02F-D0E4-4AC9-83CA-DD29E33A1911}" type="slidenum">
              <a:t>13</a:t>
            </a:fld>
            <a:endParaRPr/>
          </a:p>
        </p:txBody>
      </p:sp>
      <p:sp>
        <p:nvSpPr>
          <p:cNvPr id="2" name="Footer Placeholder 1">
            <a:extLst>
              <a:ext uri="{FF2B5EF4-FFF2-40B4-BE49-F238E27FC236}">
                <a16:creationId xmlns:a16="http://schemas.microsoft.com/office/drawing/2014/main" id="{AB5B757C-D733-5F62-1231-D45B628DE75E}"/>
              </a:ext>
            </a:extLst>
          </p:cNvPr>
          <p:cNvSpPr>
            <a:spLocks noGrp="1"/>
          </p:cNvSpPr>
          <p:nvPr>
            <p:ph type="ftr" idx="2"/>
          </p:nvPr>
        </p:nvSpPr>
        <p:spPr/>
        <p:txBody>
          <a:bodyPr/>
          <a:lstStyle/>
          <a:p>
            <a:r>
              <a:rPr lang="en-US"/>
              <a:t>Temeljna znanja RIN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Vsebina – okvir I4ALL</a:t>
            </a:r>
          </a:p>
        </p:txBody>
      </p:sp>
      <p:graphicFrame>
        <p:nvGraphicFramePr>
          <p:cNvPr id="111" name="Table 110"/>
          <p:cNvGraphicFramePr/>
          <p:nvPr>
            <p:extLst>
              <p:ext uri="{D42A27DB-BD31-4B8C-83A1-F6EECF244321}">
                <p14:modId xmlns:p14="http://schemas.microsoft.com/office/powerpoint/2010/main" val="3405511906"/>
              </p:ext>
            </p:extLst>
          </p:nvPr>
        </p:nvGraphicFramePr>
        <p:xfrm>
          <a:off x="457370" y="1782036"/>
          <a:ext cx="11102352" cy="3239274"/>
        </p:xfrm>
        <a:graphic>
          <a:graphicData uri="http://schemas.openxmlformats.org/drawingml/2006/table">
            <a:tbl>
              <a:tblPr/>
              <a:tblGrid>
                <a:gridCol w="358323">
                  <a:extLst>
                    <a:ext uri="{9D8B030D-6E8A-4147-A177-3AD203B41FA5}">
                      <a16:colId xmlns:a16="http://schemas.microsoft.com/office/drawing/2014/main" val="20000"/>
                    </a:ext>
                  </a:extLst>
                </a:gridCol>
                <a:gridCol w="3636347">
                  <a:extLst>
                    <a:ext uri="{9D8B030D-6E8A-4147-A177-3AD203B41FA5}">
                      <a16:colId xmlns:a16="http://schemas.microsoft.com/office/drawing/2014/main" val="20001"/>
                    </a:ext>
                  </a:extLst>
                </a:gridCol>
                <a:gridCol w="7107682">
                  <a:extLst>
                    <a:ext uri="{9D8B030D-6E8A-4147-A177-3AD203B41FA5}">
                      <a16:colId xmlns:a16="http://schemas.microsoft.com/office/drawing/2014/main" val="20002"/>
                    </a:ext>
                  </a:extLst>
                </a:gridCol>
              </a:tblGrid>
              <a:tr h="956108">
                <a:tc>
                  <a:txBody>
                    <a:bodyPr/>
                    <a:lstStyle/>
                    <a:p>
                      <a:endParaRPr lang="en-SI" sz="2200"/>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900" b="1" strike="noStrike" spc="-1" dirty="0">
                          <a:solidFill>
                            <a:srgbClr val="0070C0"/>
                          </a:solidFill>
                          <a:latin typeface="Arial"/>
                        </a:rPr>
                        <a:t>I4ALL</a:t>
                      </a:r>
                      <a:br>
                        <a:rPr sz="2200" dirty="0">
                          <a:solidFill>
                            <a:srgbClr val="0070C0"/>
                          </a:solidFill>
                        </a:rPr>
                      </a:br>
                      <a:r>
                        <a:rPr lang="sl-SI" sz="1900" b="1" strike="noStrike" spc="-1" dirty="0">
                          <a:solidFill>
                            <a:srgbClr val="0070C0"/>
                          </a:solidFill>
                          <a:latin typeface="Arial"/>
                        </a:rPr>
                        <a:t>področje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br>
                        <a:rPr sz="2200" dirty="0">
                          <a:solidFill>
                            <a:srgbClr val="0070C0"/>
                          </a:solidFill>
                        </a:rPr>
                      </a:br>
                      <a:r>
                        <a:rPr lang="sl-SI" sz="1900" b="1" strike="noStrike" spc="-1" dirty="0">
                          <a:solidFill>
                            <a:srgbClr val="0070C0"/>
                          </a:solidFill>
                          <a:latin typeface="Arial"/>
                        </a:rPr>
                        <a:t>Opis področja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141583">
                <a:tc>
                  <a:txBody>
                    <a:bodyPr/>
                    <a:lstStyle/>
                    <a:p>
                      <a:pPr algn="ctr">
                        <a:lnSpc>
                          <a:spcPct val="100000"/>
                        </a:lnSpc>
                        <a:buNone/>
                      </a:pPr>
                      <a:r>
                        <a:rPr lang="sl-SI" sz="1900" b="0" strike="noStrike" spc="-1" dirty="0">
                          <a:solidFill>
                            <a:schemeClr val="accent4">
                              <a:lumMod val="75000"/>
                            </a:schemeClr>
                          </a:solidFill>
                          <a:latin typeface="Arial"/>
                        </a:rPr>
                        <a:t>6</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Etika in družbena odgovornost</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Razumeti kako na posameznike, sisteme in družbo kot celoto vplivajo računalniški sistemi, umetna inteligenca itd.</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141583">
                <a:tc>
                  <a:txBody>
                    <a:bodyPr/>
                    <a:lstStyle/>
                    <a:p>
                      <a:pPr algn="ctr">
                        <a:lnSpc>
                          <a:spcPct val="100000"/>
                        </a:lnSpc>
                        <a:buNone/>
                      </a:pPr>
                      <a:r>
                        <a:rPr lang="sl-SI" sz="1900" b="0" strike="noStrike" spc="-1">
                          <a:solidFill>
                            <a:schemeClr val="accent4">
                              <a:lumMod val="75000"/>
                            </a:schemeClr>
                          </a:solidFill>
                          <a:latin typeface="Arial"/>
                        </a:rPr>
                        <a:t>7</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a:solidFill>
                            <a:schemeClr val="accent4">
                              <a:lumMod val="75000"/>
                            </a:schemeClr>
                          </a:solidFill>
                          <a:latin typeface="Arial"/>
                        </a:rPr>
                        <a:t>Zasebnost, zaščita in varnost</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dirty="0">
                          <a:solidFill>
                            <a:schemeClr val="accent4">
                              <a:lumMod val="75000"/>
                            </a:schemeClr>
                          </a:solidFill>
                          <a:latin typeface="Arial"/>
                        </a:rPr>
                        <a:t>Razumeti tveganja pri uporabi digitalne tehnologije in kako zaščititi posameznike in sistem.</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
        <p:nvSpPr>
          <p:cNvPr id="3" name="PlaceHolder 2"/>
          <p:cNvSpPr>
            <a:spLocks noGrp="1"/>
          </p:cNvSpPr>
          <p:nvPr>
            <p:ph type="sldNum" idx="3"/>
          </p:nvPr>
        </p:nvSpPr>
        <p:spPr/>
        <p:txBody>
          <a:bodyPr/>
          <a:lstStyle/>
          <a:p>
            <a:fld id="{FCE89A05-3F84-4A46-B978-547E8F261C21}" type="slidenum">
              <a:t>14</a:t>
            </a:fld>
            <a:endParaRPr/>
          </a:p>
        </p:txBody>
      </p:sp>
      <p:sp>
        <p:nvSpPr>
          <p:cNvPr id="2" name="Footer Placeholder 1">
            <a:extLst>
              <a:ext uri="{FF2B5EF4-FFF2-40B4-BE49-F238E27FC236}">
                <a16:creationId xmlns:a16="http://schemas.microsoft.com/office/drawing/2014/main" id="{DF10A3F0-2F5E-1E95-1CEB-CDBC1D3CB3C7}"/>
              </a:ext>
            </a:extLst>
          </p:cNvPr>
          <p:cNvSpPr>
            <a:spLocks noGrp="1"/>
          </p:cNvSpPr>
          <p:nvPr>
            <p:ph type="ftr" idx="2"/>
          </p:nvPr>
        </p:nvSpPr>
        <p:spPr/>
        <p:txBody>
          <a:bodyPr/>
          <a:lstStyle/>
          <a:p>
            <a:r>
              <a:rPr lang="en-US"/>
              <a:t>Temeljna znanja RIN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Vsebina – okvir I4ALL</a:t>
            </a:r>
          </a:p>
        </p:txBody>
      </p:sp>
      <p:graphicFrame>
        <p:nvGraphicFramePr>
          <p:cNvPr id="113" name="Table 112"/>
          <p:cNvGraphicFramePr/>
          <p:nvPr>
            <p:extLst>
              <p:ext uri="{D42A27DB-BD31-4B8C-83A1-F6EECF244321}">
                <p14:modId xmlns:p14="http://schemas.microsoft.com/office/powerpoint/2010/main" val="3295626826"/>
              </p:ext>
            </p:extLst>
          </p:nvPr>
        </p:nvGraphicFramePr>
        <p:xfrm>
          <a:off x="413831" y="1497729"/>
          <a:ext cx="11320045" cy="4530662"/>
        </p:xfrm>
        <a:graphic>
          <a:graphicData uri="http://schemas.openxmlformats.org/drawingml/2006/table">
            <a:tbl>
              <a:tblPr/>
              <a:tblGrid>
                <a:gridCol w="598221">
                  <a:extLst>
                    <a:ext uri="{9D8B030D-6E8A-4147-A177-3AD203B41FA5}">
                      <a16:colId xmlns:a16="http://schemas.microsoft.com/office/drawing/2014/main" val="20000"/>
                    </a:ext>
                  </a:extLst>
                </a:gridCol>
                <a:gridCol w="2473430">
                  <a:extLst>
                    <a:ext uri="{9D8B030D-6E8A-4147-A177-3AD203B41FA5}">
                      <a16:colId xmlns:a16="http://schemas.microsoft.com/office/drawing/2014/main" val="20001"/>
                    </a:ext>
                  </a:extLst>
                </a:gridCol>
                <a:gridCol w="8248394">
                  <a:extLst>
                    <a:ext uri="{9D8B030D-6E8A-4147-A177-3AD203B41FA5}">
                      <a16:colId xmlns:a16="http://schemas.microsoft.com/office/drawing/2014/main" val="20002"/>
                    </a:ext>
                  </a:extLst>
                </a:gridCol>
              </a:tblGrid>
              <a:tr h="442353">
                <a:tc>
                  <a:txBody>
                    <a:bodyPr/>
                    <a:lstStyle/>
                    <a:p>
                      <a:endParaRPr lang="en-SI" sz="2200"/>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900" b="1" strike="noStrike" spc="-1" dirty="0">
                          <a:solidFill>
                            <a:srgbClr val="0070C0"/>
                          </a:solidFill>
                          <a:latin typeface="Arial"/>
                        </a:rPr>
                        <a:t>I4ALL področje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900" b="1" strike="noStrike" spc="-1" dirty="0">
                          <a:solidFill>
                            <a:srgbClr val="0070C0"/>
                          </a:solidFill>
                          <a:latin typeface="Arial"/>
                        </a:rPr>
                        <a:t>Opis področja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798934">
                <a:tc>
                  <a:txBody>
                    <a:bodyPr/>
                    <a:lstStyle/>
                    <a:p>
                      <a:pPr algn="ctr">
                        <a:lnSpc>
                          <a:spcPct val="100000"/>
                        </a:lnSpc>
                        <a:buNone/>
                      </a:pPr>
                      <a:r>
                        <a:rPr lang="sl-SI" sz="1900" b="0" strike="noStrike" spc="-1" dirty="0">
                          <a:solidFill>
                            <a:schemeClr val="accent4">
                              <a:lumMod val="75000"/>
                            </a:schemeClr>
                          </a:solidFill>
                          <a:latin typeface="Arial"/>
                        </a:rPr>
                        <a:t>8</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Interakcija človek-računalnik</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a:solidFill>
                            <a:schemeClr val="accent4">
                              <a:lumMod val="75000"/>
                            </a:schemeClr>
                          </a:solidFill>
                          <a:latin typeface="Arial"/>
                        </a:rPr>
                        <a:t>Ovrednotiti, specificirati, razvijati in razumeti interakcijo med človekom in računalniškimi izdelki.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712727">
                <a:tc>
                  <a:txBody>
                    <a:bodyPr/>
                    <a:lstStyle/>
                    <a:p>
                      <a:pPr algn="ctr">
                        <a:lnSpc>
                          <a:spcPct val="100000"/>
                        </a:lnSpc>
                        <a:buNone/>
                      </a:pPr>
                      <a:r>
                        <a:rPr lang="sl-SI" sz="1900" b="0" strike="noStrike" spc="-1">
                          <a:solidFill>
                            <a:schemeClr val="accent4">
                              <a:lumMod val="75000"/>
                            </a:schemeClr>
                          </a:solidFill>
                          <a:latin typeface="Arial"/>
                        </a:rPr>
                        <a:t>9</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dirty="0">
                          <a:solidFill>
                            <a:schemeClr val="accent4">
                              <a:lumMod val="75000"/>
                            </a:schemeClr>
                          </a:solidFill>
                          <a:latin typeface="Arial"/>
                        </a:rPr>
                        <a:t>Načrtovanje in razvoj</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a:solidFill>
                            <a:schemeClr val="accent4">
                              <a:lumMod val="75000"/>
                            </a:schemeClr>
                          </a:solidFill>
                          <a:latin typeface="Arial"/>
                        </a:rPr>
                        <a:t>Načrtovati in ustvarjati računalniške izdelke ob upoštevanju stališč deležnikov ter kritično presojati druge izbire in njihove rezultate.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778906">
                <a:tc>
                  <a:txBody>
                    <a:bodyPr/>
                    <a:lstStyle/>
                    <a:p>
                      <a:pPr algn="ctr">
                        <a:lnSpc>
                          <a:spcPct val="100000"/>
                        </a:lnSpc>
                        <a:buNone/>
                      </a:pPr>
                      <a:r>
                        <a:rPr lang="sl-SI" sz="1900" b="0" strike="noStrike" spc="-1">
                          <a:solidFill>
                            <a:schemeClr val="accent4">
                              <a:lumMod val="75000"/>
                            </a:schemeClr>
                          </a:solidFill>
                          <a:latin typeface="Arial"/>
                        </a:rPr>
                        <a:t>10</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Digitalna ustvarjalnost</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Raziskovati in uporabiti digitalna orodja za razvoj in vzdrževanje računalniških izdelkov ob uporabi različnih medijev.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798934">
                <a:tc>
                  <a:txBody>
                    <a:bodyPr/>
                    <a:lstStyle/>
                    <a:p>
                      <a:pPr algn="ctr">
                        <a:lnSpc>
                          <a:spcPct val="100000"/>
                        </a:lnSpc>
                        <a:buNone/>
                      </a:pPr>
                      <a:r>
                        <a:rPr lang="sl-SI" sz="1900" b="0" strike="noStrike" spc="-1">
                          <a:solidFill>
                            <a:schemeClr val="accent4">
                              <a:lumMod val="75000"/>
                            </a:schemeClr>
                          </a:solidFill>
                          <a:latin typeface="Arial"/>
                        </a:rPr>
                        <a:t>11</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a:solidFill>
                            <a:schemeClr val="accent4">
                              <a:lumMod val="75000"/>
                            </a:schemeClr>
                          </a:solidFill>
                          <a:latin typeface="Arial"/>
                        </a:rPr>
                        <a:t>Modeliranje in simulacija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900" b="0" strike="noStrike" spc="-1" dirty="0">
                          <a:solidFill>
                            <a:schemeClr val="accent4">
                              <a:lumMod val="75000"/>
                            </a:schemeClr>
                          </a:solidFill>
                          <a:latin typeface="Arial"/>
                        </a:rPr>
                        <a:t>Razumeti, kako modelirati ter simulirati naravne in umetne pojave ter njihov razvoj.</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995293">
                <a:tc>
                  <a:txBody>
                    <a:bodyPr/>
                    <a:lstStyle/>
                    <a:p>
                      <a:pPr algn="ctr">
                        <a:lnSpc>
                          <a:spcPct val="100000"/>
                        </a:lnSpc>
                        <a:buNone/>
                      </a:pPr>
                      <a:r>
                        <a:rPr lang="sl-SI" sz="1900" b="0" strike="noStrike" spc="-1">
                          <a:solidFill>
                            <a:schemeClr val="accent4">
                              <a:lumMod val="75000"/>
                            </a:schemeClr>
                          </a:solidFill>
                          <a:latin typeface="Arial"/>
                        </a:rPr>
                        <a:t>12</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a:solidFill>
                            <a:schemeClr val="accent4">
                              <a:lumMod val="75000"/>
                            </a:schemeClr>
                          </a:solidFill>
                          <a:latin typeface="Arial"/>
                        </a:rPr>
                        <a:t>Opolnomočenje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900" b="0" strike="noStrike" spc="-1" dirty="0">
                          <a:solidFill>
                            <a:schemeClr val="accent4">
                              <a:lumMod val="75000"/>
                            </a:schemeClr>
                          </a:solidFill>
                          <a:latin typeface="Arial"/>
                        </a:rPr>
                        <a:t>Kritično in ustvarjalno preiskovati ter uporabljati digitalne izdelke in razložiti/razumeti kako lahko dobro zasnovani digitalni izdelki obogatijo osebno in družbeno življenje.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3" name="PlaceHolder 2"/>
          <p:cNvSpPr>
            <a:spLocks noGrp="1"/>
          </p:cNvSpPr>
          <p:nvPr>
            <p:ph type="sldNum" idx="3"/>
          </p:nvPr>
        </p:nvSpPr>
        <p:spPr/>
        <p:txBody>
          <a:bodyPr/>
          <a:lstStyle/>
          <a:p>
            <a:fld id="{91F26669-A089-4956-84FE-E05B008EEE7D}" type="slidenum">
              <a:t>15</a:t>
            </a:fld>
            <a:endParaRPr/>
          </a:p>
        </p:txBody>
      </p:sp>
      <p:sp>
        <p:nvSpPr>
          <p:cNvPr id="2" name="Footer Placeholder 1">
            <a:extLst>
              <a:ext uri="{FF2B5EF4-FFF2-40B4-BE49-F238E27FC236}">
                <a16:creationId xmlns:a16="http://schemas.microsoft.com/office/drawing/2014/main" id="{E975269E-9FD6-CC22-8A1A-36BF9077E8C9}"/>
              </a:ext>
            </a:extLst>
          </p:cNvPr>
          <p:cNvSpPr>
            <a:spLocks noGrp="1"/>
          </p:cNvSpPr>
          <p:nvPr>
            <p:ph type="ftr" idx="2"/>
          </p:nvPr>
        </p:nvSpPr>
        <p:spPr/>
        <p:txBody>
          <a:bodyPr/>
          <a:lstStyle/>
          <a:p>
            <a:r>
              <a:rPr lang="en-US"/>
              <a:t>Temeljna znanja RIN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Vsebina – okvir K12CS</a:t>
            </a:r>
          </a:p>
        </p:txBody>
      </p:sp>
      <p:sp>
        <p:nvSpPr>
          <p:cNvPr id="115"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SzPct val="45000"/>
              <a:buFont typeface="Wingdings" charset="2"/>
              <a:buChar char=""/>
            </a:pPr>
            <a:r>
              <a:rPr lang="sl-SI" sz="2903" spc="-1">
                <a:latin typeface="Arial"/>
              </a:rPr>
              <a:t>področja, prečna področja in dejavnosti</a:t>
            </a:r>
          </a:p>
          <a:p>
            <a:pPr marL="522461" indent="-391846">
              <a:spcBef>
                <a:spcPts val="1278"/>
              </a:spcBef>
              <a:buClr>
                <a:srgbClr val="FF6600"/>
              </a:buClr>
              <a:buSzPct val="45000"/>
              <a:buFont typeface="Wingdings" charset="2"/>
              <a:buChar char=""/>
            </a:pPr>
            <a:r>
              <a:rPr lang="sl-SI" sz="2903" spc="-1">
                <a:latin typeface="Arial"/>
              </a:rPr>
              <a:t>dejavnosti ⟹ </a:t>
            </a:r>
            <a:r>
              <a:rPr lang="sl-SI" sz="2903" b="1" spc="-1">
                <a:latin typeface="Arial"/>
              </a:rPr>
              <a:t>učni cilji in didaktična priporočila</a:t>
            </a:r>
            <a:endParaRPr lang="sl-SI" sz="2903" spc="-1">
              <a:latin typeface="Arial"/>
            </a:endParaRPr>
          </a:p>
          <a:p>
            <a:pPr marL="1044922" lvl="1" indent="-391846">
              <a:spcBef>
                <a:spcPts val="1028"/>
              </a:spcBef>
              <a:buClr>
                <a:srgbClr val="FF6600"/>
              </a:buClr>
              <a:buFont typeface="StarSymbol"/>
              <a:buAutoNum type="arabicParenR"/>
            </a:pPr>
            <a:r>
              <a:rPr lang="sl-SI" sz="2540" i="1" spc="-1">
                <a:latin typeface="Arial"/>
              </a:rPr>
              <a:t> razvijanje vključujoče računalniške kulture</a:t>
            </a:r>
            <a:endParaRPr lang="sl-SI" sz="2540" spc="-1">
              <a:latin typeface="Arial"/>
            </a:endParaRPr>
          </a:p>
          <a:p>
            <a:pPr marL="1044922" lvl="1" indent="-391846">
              <a:spcBef>
                <a:spcPts val="1028"/>
              </a:spcBef>
              <a:buClr>
                <a:srgbClr val="FF6600"/>
              </a:buClr>
              <a:buFont typeface="StarSymbol"/>
              <a:buAutoNum type="arabicParenR"/>
            </a:pPr>
            <a:r>
              <a:rPr lang="sl-SI" sz="2540" i="1" spc="-1">
                <a:latin typeface="Arial"/>
              </a:rPr>
              <a:t> sodelovanje ob računalništvu in informatiki</a:t>
            </a:r>
            <a:endParaRPr lang="sl-SI" sz="2540" spc="-1">
              <a:latin typeface="Arial"/>
            </a:endParaRPr>
          </a:p>
          <a:p>
            <a:pPr marL="1044922" lvl="1" indent="-391846">
              <a:spcBef>
                <a:spcPts val="1028"/>
              </a:spcBef>
              <a:buClr>
                <a:srgbClr val="FF6600"/>
              </a:buClr>
              <a:buFont typeface="StarSymbol"/>
              <a:buAutoNum type="arabicParenR"/>
            </a:pPr>
            <a:r>
              <a:rPr lang="sl-SI" sz="2540" i="1" spc="-1">
                <a:latin typeface="Arial"/>
              </a:rPr>
              <a:t> razpoznava in definiranje informacijskih problemov</a:t>
            </a:r>
            <a:endParaRPr lang="sl-SI" sz="2540" spc="-1">
              <a:latin typeface="Arial"/>
            </a:endParaRPr>
          </a:p>
          <a:p>
            <a:pPr marL="1044922" lvl="1" indent="-391846">
              <a:spcBef>
                <a:spcPts val="1028"/>
              </a:spcBef>
              <a:buClr>
                <a:srgbClr val="FF6600"/>
              </a:buClr>
              <a:buFont typeface="StarSymbol"/>
              <a:buAutoNum type="arabicParenR"/>
            </a:pPr>
            <a:r>
              <a:rPr lang="sl-SI" sz="2540" i="1" spc="-1">
                <a:latin typeface="Arial"/>
              </a:rPr>
              <a:t> razvijanje in uporaba abstrakcij</a:t>
            </a:r>
            <a:endParaRPr lang="sl-SI" sz="2540" spc="-1">
              <a:latin typeface="Arial"/>
            </a:endParaRPr>
          </a:p>
          <a:p>
            <a:pPr marL="1044922" lvl="1" indent="-391846">
              <a:spcBef>
                <a:spcPts val="1028"/>
              </a:spcBef>
              <a:buClr>
                <a:srgbClr val="FF6600"/>
              </a:buClr>
              <a:buFont typeface="StarSymbol"/>
              <a:buAutoNum type="arabicParenR"/>
            </a:pPr>
            <a:r>
              <a:rPr lang="sl-SI" sz="2540" i="1" spc="-1">
                <a:latin typeface="Arial"/>
              </a:rPr>
              <a:t> izdelava računalniških izdelkov</a:t>
            </a:r>
            <a:endParaRPr lang="sl-SI" sz="2540" spc="-1">
              <a:latin typeface="Arial"/>
            </a:endParaRPr>
          </a:p>
          <a:p>
            <a:pPr marL="1044922" lvl="1" indent="-391846">
              <a:spcBef>
                <a:spcPts val="1028"/>
              </a:spcBef>
              <a:buClr>
                <a:srgbClr val="FF6600"/>
              </a:buClr>
              <a:buFont typeface="StarSymbol"/>
              <a:buAutoNum type="arabicParenR"/>
            </a:pPr>
            <a:r>
              <a:rPr lang="sl-SI" sz="2540" i="1" spc="-1">
                <a:latin typeface="Arial"/>
              </a:rPr>
              <a:t> testiranje in dodelava računalniških izdelkov</a:t>
            </a:r>
            <a:endParaRPr lang="sl-SI" sz="2540" spc="-1">
              <a:latin typeface="Arial"/>
            </a:endParaRPr>
          </a:p>
          <a:p>
            <a:pPr marL="1044922" lvl="1" indent="-391846">
              <a:spcBef>
                <a:spcPts val="1028"/>
              </a:spcBef>
              <a:buClr>
                <a:srgbClr val="FF6600"/>
              </a:buClr>
              <a:buFont typeface="StarSymbol"/>
              <a:buAutoNum type="arabicParenR"/>
            </a:pPr>
            <a:r>
              <a:rPr lang="sl-SI" sz="2540" i="1" spc="-1">
                <a:latin typeface="Arial"/>
              </a:rPr>
              <a:t> razmišljanje in poročanje o RIN</a:t>
            </a:r>
            <a:endParaRPr lang="sl-SI" sz="2540" spc="-1">
              <a:latin typeface="Arial"/>
            </a:endParaRPr>
          </a:p>
        </p:txBody>
      </p:sp>
      <p:sp>
        <p:nvSpPr>
          <p:cNvPr id="4" name="PlaceHolder 3"/>
          <p:cNvSpPr>
            <a:spLocks noGrp="1"/>
          </p:cNvSpPr>
          <p:nvPr>
            <p:ph type="sldNum" idx="3"/>
          </p:nvPr>
        </p:nvSpPr>
        <p:spPr/>
        <p:txBody>
          <a:bodyPr/>
          <a:lstStyle/>
          <a:p>
            <a:fld id="{38014C90-CA9C-4383-AA49-ACCEABB8930E}" type="slidenum">
              <a:t>16</a:t>
            </a:fld>
            <a:endParaRPr/>
          </a:p>
        </p:txBody>
      </p:sp>
      <p:sp>
        <p:nvSpPr>
          <p:cNvPr id="2" name="Footer Placeholder 1">
            <a:extLst>
              <a:ext uri="{FF2B5EF4-FFF2-40B4-BE49-F238E27FC236}">
                <a16:creationId xmlns:a16="http://schemas.microsoft.com/office/drawing/2014/main" id="{254239E1-8D1B-056A-B89A-01B4264AF730}"/>
              </a:ext>
            </a:extLst>
          </p:cNvPr>
          <p:cNvSpPr>
            <a:spLocks noGrp="1"/>
          </p:cNvSpPr>
          <p:nvPr>
            <p:ph type="ftr" idx="2"/>
          </p:nvPr>
        </p:nvSpPr>
        <p:spPr/>
        <p:txBody>
          <a:bodyPr/>
          <a:lstStyle/>
          <a:p>
            <a:r>
              <a:rPr lang="en-US"/>
              <a:t>Temeljna znanja RIN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Vsebina – okvir K12CS</a:t>
            </a:r>
          </a:p>
        </p:txBody>
      </p:sp>
      <p:sp>
        <p:nvSpPr>
          <p:cNvPr id="117"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SzPct val="45000"/>
              <a:buFont typeface="Wingdings" charset="2"/>
              <a:buChar char=""/>
            </a:pPr>
            <a:r>
              <a:rPr lang="sl-SI" sz="2903" spc="-1">
                <a:latin typeface="Arial"/>
              </a:rPr>
              <a:t>področja, prečna področja in dejavnosti</a:t>
            </a:r>
          </a:p>
        </p:txBody>
      </p:sp>
      <p:graphicFrame>
        <p:nvGraphicFramePr>
          <p:cNvPr id="118" name="Table 117"/>
          <p:cNvGraphicFramePr/>
          <p:nvPr>
            <p:extLst>
              <p:ext uri="{D42A27DB-BD31-4B8C-83A1-F6EECF244321}">
                <p14:modId xmlns:p14="http://schemas.microsoft.com/office/powerpoint/2010/main" val="4172918028"/>
              </p:ext>
            </p:extLst>
          </p:nvPr>
        </p:nvGraphicFramePr>
        <p:xfrm>
          <a:off x="1958582" y="2673272"/>
          <a:ext cx="6675779" cy="3132408"/>
        </p:xfrm>
        <a:graphic>
          <a:graphicData uri="http://schemas.openxmlformats.org/drawingml/2006/table">
            <a:tbl>
              <a:tblPr/>
              <a:tblGrid>
                <a:gridCol w="417971">
                  <a:extLst>
                    <a:ext uri="{9D8B030D-6E8A-4147-A177-3AD203B41FA5}">
                      <a16:colId xmlns:a16="http://schemas.microsoft.com/office/drawing/2014/main" val="20000"/>
                    </a:ext>
                  </a:extLst>
                </a:gridCol>
                <a:gridCol w="6257808">
                  <a:extLst>
                    <a:ext uri="{9D8B030D-6E8A-4147-A177-3AD203B41FA5}">
                      <a16:colId xmlns:a16="http://schemas.microsoft.com/office/drawing/2014/main" val="20001"/>
                    </a:ext>
                  </a:extLst>
                </a:gridCol>
              </a:tblGrid>
              <a:tr h="516078">
                <a:tc>
                  <a:txBody>
                    <a:bodyPr/>
                    <a:lstStyle/>
                    <a:p>
                      <a:endParaRPr lang="en-SI" sz="2200"/>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2700" b="1" strike="noStrike" spc="-1" dirty="0">
                          <a:solidFill>
                            <a:srgbClr val="0070C0"/>
                          </a:solidFill>
                          <a:latin typeface="Arial"/>
                        </a:rPr>
                        <a:t>K12CS področje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516078">
                <a:tc>
                  <a:txBody>
                    <a:bodyPr/>
                    <a:lstStyle/>
                    <a:p>
                      <a:pPr algn="ctr">
                        <a:lnSpc>
                          <a:spcPct val="100000"/>
                        </a:lnSpc>
                        <a:buNone/>
                      </a:pPr>
                      <a:r>
                        <a:rPr lang="sl-SI" sz="2700" b="0" strike="noStrike" spc="-1">
                          <a:solidFill>
                            <a:schemeClr val="accent4">
                              <a:lumMod val="75000"/>
                            </a:schemeClr>
                          </a:solidFill>
                          <a:latin typeface="Arial"/>
                        </a:rPr>
                        <a:t>1</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2700" b="0" strike="noStrike" spc="-1" dirty="0">
                          <a:solidFill>
                            <a:schemeClr val="accent4">
                              <a:lumMod val="75000"/>
                            </a:schemeClr>
                          </a:solidFill>
                          <a:latin typeface="Arial"/>
                        </a:rPr>
                        <a:t>Podatki in analiza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078">
                <a:tc>
                  <a:txBody>
                    <a:bodyPr/>
                    <a:lstStyle/>
                    <a:p>
                      <a:pPr algn="ctr">
                        <a:lnSpc>
                          <a:spcPct val="100000"/>
                        </a:lnSpc>
                        <a:buNone/>
                      </a:pPr>
                      <a:r>
                        <a:rPr lang="sl-SI" sz="2700" b="0" strike="noStrike" spc="-1">
                          <a:solidFill>
                            <a:schemeClr val="accent4">
                              <a:lumMod val="75000"/>
                            </a:schemeClr>
                          </a:solidFill>
                          <a:latin typeface="Arial"/>
                        </a:rPr>
                        <a:t>2</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2700" b="0" strike="noStrike" spc="-1">
                          <a:solidFill>
                            <a:schemeClr val="accent4">
                              <a:lumMod val="75000"/>
                            </a:schemeClr>
                          </a:solidFill>
                          <a:latin typeface="Arial"/>
                        </a:rPr>
                        <a:t>Algoritmi in programiranje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6078">
                <a:tc>
                  <a:txBody>
                    <a:bodyPr/>
                    <a:lstStyle/>
                    <a:p>
                      <a:pPr algn="ctr">
                        <a:lnSpc>
                          <a:spcPct val="100000"/>
                        </a:lnSpc>
                        <a:buNone/>
                      </a:pPr>
                      <a:r>
                        <a:rPr lang="sl-SI" sz="2700" b="0" strike="noStrike" spc="-1">
                          <a:solidFill>
                            <a:schemeClr val="accent4">
                              <a:lumMod val="75000"/>
                            </a:schemeClr>
                          </a:solidFill>
                          <a:latin typeface="Arial"/>
                        </a:rPr>
                        <a:t>3</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2700" b="0" strike="noStrike" spc="-1">
                          <a:solidFill>
                            <a:schemeClr val="accent4">
                              <a:lumMod val="75000"/>
                            </a:schemeClr>
                          </a:solidFill>
                          <a:latin typeface="Arial"/>
                        </a:rPr>
                        <a:t>Računalniški sistemi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78">
                <a:tc>
                  <a:txBody>
                    <a:bodyPr/>
                    <a:lstStyle/>
                    <a:p>
                      <a:pPr algn="ctr">
                        <a:lnSpc>
                          <a:spcPct val="100000"/>
                        </a:lnSpc>
                        <a:buNone/>
                      </a:pPr>
                      <a:r>
                        <a:rPr lang="sl-SI" sz="2700" b="0" strike="noStrike" spc="-1">
                          <a:solidFill>
                            <a:schemeClr val="accent4">
                              <a:lumMod val="75000"/>
                            </a:schemeClr>
                          </a:solidFill>
                          <a:latin typeface="Arial"/>
                        </a:rPr>
                        <a:t>4</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2700" b="0" strike="noStrike" spc="-1">
                          <a:solidFill>
                            <a:schemeClr val="accent4">
                              <a:lumMod val="75000"/>
                            </a:schemeClr>
                          </a:solidFill>
                          <a:latin typeface="Arial"/>
                        </a:rPr>
                        <a:t>Omrežja in Internet</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16078">
                <a:tc>
                  <a:txBody>
                    <a:bodyPr/>
                    <a:lstStyle/>
                    <a:p>
                      <a:pPr algn="ctr">
                        <a:lnSpc>
                          <a:spcPct val="100000"/>
                        </a:lnSpc>
                        <a:buNone/>
                      </a:pPr>
                      <a:r>
                        <a:rPr lang="sl-SI" sz="2700" b="0" strike="noStrike" spc="-1">
                          <a:solidFill>
                            <a:schemeClr val="accent4">
                              <a:lumMod val="75000"/>
                            </a:schemeClr>
                          </a:solidFill>
                          <a:latin typeface="Arial"/>
                        </a:rPr>
                        <a:t>5</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2700" b="0" strike="noStrike" spc="-1" dirty="0">
                          <a:solidFill>
                            <a:schemeClr val="accent4">
                              <a:lumMod val="75000"/>
                            </a:schemeClr>
                          </a:solidFill>
                          <a:latin typeface="Arial"/>
                        </a:rPr>
                        <a:t>Učinki računalništva in informatike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4" name="PlaceHolder 3"/>
          <p:cNvSpPr>
            <a:spLocks noGrp="1"/>
          </p:cNvSpPr>
          <p:nvPr>
            <p:ph type="sldNum" idx="3"/>
          </p:nvPr>
        </p:nvSpPr>
        <p:spPr/>
        <p:txBody>
          <a:bodyPr/>
          <a:lstStyle/>
          <a:p>
            <a:fld id="{0E3BF97C-5289-404F-9264-7C5281345220}" type="slidenum">
              <a:t>17</a:t>
            </a:fld>
            <a:endParaRPr/>
          </a:p>
        </p:txBody>
      </p:sp>
      <p:sp>
        <p:nvSpPr>
          <p:cNvPr id="2" name="Footer Placeholder 1">
            <a:extLst>
              <a:ext uri="{FF2B5EF4-FFF2-40B4-BE49-F238E27FC236}">
                <a16:creationId xmlns:a16="http://schemas.microsoft.com/office/drawing/2014/main" id="{055CE9A3-EBE6-35C7-FABB-27CEF9B4126F}"/>
              </a:ext>
            </a:extLst>
          </p:cNvPr>
          <p:cNvSpPr>
            <a:spLocks noGrp="1"/>
          </p:cNvSpPr>
          <p:nvPr>
            <p:ph type="ftr" idx="2"/>
          </p:nvPr>
        </p:nvSpPr>
        <p:spPr/>
        <p:txBody>
          <a:bodyPr/>
          <a:lstStyle/>
          <a:p>
            <a:r>
              <a:rPr lang="en-US"/>
              <a:t>Temeljna znanja RIN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Okvir temeljnih vsebin računalništva in informatike</a:t>
            </a:r>
          </a:p>
        </p:txBody>
      </p:sp>
      <p:sp>
        <p:nvSpPr>
          <p:cNvPr id="120"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Font typeface="StarSymbol"/>
              <a:buAutoNum type="arabicParenR"/>
            </a:pPr>
            <a:r>
              <a:rPr lang="sl-SI" sz="2903" spc="-1">
                <a:latin typeface="Arial"/>
              </a:rPr>
              <a:t>Računalniški sistemi</a:t>
            </a:r>
          </a:p>
          <a:p>
            <a:pPr marL="522461" indent="-391846">
              <a:spcBef>
                <a:spcPts val="1278"/>
              </a:spcBef>
              <a:buClr>
                <a:srgbClr val="FF6600"/>
              </a:buClr>
              <a:buFont typeface="StarSymbol"/>
              <a:buAutoNum type="arabicParenR"/>
            </a:pPr>
            <a:r>
              <a:rPr lang="sl-SI" sz="2903" spc="-1">
                <a:latin typeface="Arial"/>
              </a:rPr>
              <a:t>Podatki in analiza</a:t>
            </a:r>
          </a:p>
          <a:p>
            <a:pPr marL="522461" indent="-391846">
              <a:spcBef>
                <a:spcPts val="1278"/>
              </a:spcBef>
              <a:buClr>
                <a:srgbClr val="FF6600"/>
              </a:buClr>
              <a:buFont typeface="StarSymbol"/>
              <a:buAutoNum type="arabicParenR"/>
            </a:pPr>
            <a:r>
              <a:rPr lang="sl-SI" sz="2903" spc="-1">
                <a:latin typeface="Arial"/>
              </a:rPr>
              <a:t>Algoritmi in programiranje</a:t>
            </a:r>
          </a:p>
          <a:p>
            <a:pPr marL="522461" indent="-391846">
              <a:spcBef>
                <a:spcPts val="1278"/>
              </a:spcBef>
              <a:buClr>
                <a:srgbClr val="FF6600"/>
              </a:buClr>
              <a:buFont typeface="StarSymbol"/>
              <a:buAutoNum type="arabicParenR"/>
            </a:pPr>
            <a:r>
              <a:rPr lang="sl-SI" sz="2903" spc="-1">
                <a:latin typeface="Arial"/>
              </a:rPr>
              <a:t>Omrežja in Internet</a:t>
            </a:r>
          </a:p>
          <a:p>
            <a:pPr marL="522461" indent="-391846">
              <a:spcBef>
                <a:spcPts val="1278"/>
              </a:spcBef>
              <a:buClr>
                <a:srgbClr val="FF6600"/>
              </a:buClr>
              <a:buFont typeface="StarSymbol"/>
              <a:buAutoNum type="arabicParenR"/>
            </a:pPr>
            <a:r>
              <a:rPr lang="sl-SI" sz="2903" spc="-1">
                <a:latin typeface="Arial"/>
              </a:rPr>
              <a:t>Učinki računalništva in informatike</a:t>
            </a:r>
          </a:p>
        </p:txBody>
      </p:sp>
      <p:sp>
        <p:nvSpPr>
          <p:cNvPr id="4" name="PlaceHolder 3"/>
          <p:cNvSpPr>
            <a:spLocks noGrp="1"/>
          </p:cNvSpPr>
          <p:nvPr>
            <p:ph type="sldNum" idx="3"/>
          </p:nvPr>
        </p:nvSpPr>
        <p:spPr/>
        <p:txBody>
          <a:bodyPr/>
          <a:lstStyle/>
          <a:p>
            <a:fld id="{A1F05849-6FA0-4F6A-AAA0-ED2705E712B0}" type="slidenum">
              <a:t>18</a:t>
            </a:fld>
            <a:endParaRPr/>
          </a:p>
        </p:txBody>
      </p:sp>
      <p:sp>
        <p:nvSpPr>
          <p:cNvPr id="2" name="Footer Placeholder 1">
            <a:extLst>
              <a:ext uri="{FF2B5EF4-FFF2-40B4-BE49-F238E27FC236}">
                <a16:creationId xmlns:a16="http://schemas.microsoft.com/office/drawing/2014/main" id="{F808DA38-2329-0F27-EC33-71C9D49D09CC}"/>
              </a:ext>
            </a:extLst>
          </p:cNvPr>
          <p:cNvSpPr>
            <a:spLocks noGrp="1"/>
          </p:cNvSpPr>
          <p:nvPr>
            <p:ph type="ftr" idx="2"/>
          </p:nvPr>
        </p:nvSpPr>
        <p:spPr/>
        <p:txBody>
          <a:bodyPr/>
          <a:lstStyle/>
          <a:p>
            <a:r>
              <a:rPr lang="en-US"/>
              <a:t>Temeljna znanja RIN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Starostna obdobja</a:t>
            </a:r>
          </a:p>
        </p:txBody>
      </p:sp>
      <p:sp>
        <p:nvSpPr>
          <p:cNvPr id="122"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SzPct val="45000"/>
              <a:buFont typeface="Wingdings" charset="2"/>
              <a:buChar char=""/>
            </a:pPr>
            <a:r>
              <a:rPr lang="sl-SI" sz="2903" b="1" spc="-1">
                <a:latin typeface="Arial"/>
              </a:rPr>
              <a:t>[vrtec]</a:t>
            </a:r>
            <a:r>
              <a:rPr lang="sl-SI" sz="2903" spc="-1">
                <a:latin typeface="Arial"/>
              </a:rPr>
              <a:t>: pomen kontinuitete prehodov med VIO</a:t>
            </a:r>
          </a:p>
          <a:p>
            <a:pPr marL="522461" indent="-391846">
              <a:spcBef>
                <a:spcPts val="1278"/>
              </a:spcBef>
              <a:buClr>
                <a:srgbClr val="FF6600"/>
              </a:buClr>
              <a:buSzPct val="45000"/>
              <a:buFont typeface="Wingdings" charset="2"/>
              <a:buChar char=""/>
            </a:pPr>
            <a:r>
              <a:rPr lang="sl-SI" sz="2903" b="1" spc="-1">
                <a:latin typeface="Arial"/>
              </a:rPr>
              <a:t>[poklicno in strokovno]</a:t>
            </a:r>
            <a:r>
              <a:rPr lang="sl-SI" sz="2903" spc="-1">
                <a:latin typeface="Arial"/>
              </a:rPr>
              <a:t>: vsebine prilagojene nivoju izobraževalnega programa (NPI, SPI, SSI, PTI)</a:t>
            </a:r>
          </a:p>
          <a:p>
            <a:endParaRPr lang="sl-SI" sz="2903" spc="-1">
              <a:latin typeface="Arial"/>
            </a:endParaRPr>
          </a:p>
          <a:p>
            <a:r>
              <a:rPr lang="sl-SI" sz="2903" b="1" spc="-1">
                <a:solidFill>
                  <a:srgbClr val="158466"/>
                </a:solidFill>
                <a:latin typeface="Arial"/>
              </a:rPr>
              <a:t>[OBDP]:</a:t>
            </a:r>
            <a:r>
              <a:rPr lang="sl-SI" sz="2903" spc="-1">
                <a:solidFill>
                  <a:srgbClr val="158466"/>
                </a:solidFill>
                <a:latin typeface="Arial"/>
              </a:rPr>
              <a:t> vrtec oziroma predšolsko obdobje</a:t>
            </a:r>
            <a:endParaRPr lang="sl-SI" sz="2903" spc="-1">
              <a:latin typeface="Arial"/>
            </a:endParaRPr>
          </a:p>
          <a:p>
            <a:r>
              <a:rPr lang="sl-SI" sz="2903" b="1" spc="-1">
                <a:solidFill>
                  <a:srgbClr val="2A6099"/>
                </a:solidFill>
                <a:latin typeface="Arial"/>
              </a:rPr>
              <a:t>[OBD1]:</a:t>
            </a:r>
            <a:r>
              <a:rPr lang="sl-SI" sz="2903" spc="-1">
                <a:solidFill>
                  <a:srgbClr val="2A6099"/>
                </a:solidFill>
                <a:latin typeface="Arial"/>
              </a:rPr>
              <a:t> osnovna šola 1. do 3. razred</a:t>
            </a:r>
            <a:endParaRPr lang="sl-SI" sz="2903" spc="-1">
              <a:latin typeface="Arial"/>
            </a:endParaRPr>
          </a:p>
          <a:p>
            <a:r>
              <a:rPr lang="sl-SI" sz="2903" b="1" spc="-1">
                <a:solidFill>
                  <a:srgbClr val="E16173"/>
                </a:solidFill>
                <a:latin typeface="Arial"/>
              </a:rPr>
              <a:t>[OBD2]:</a:t>
            </a:r>
            <a:r>
              <a:rPr lang="sl-SI" sz="2903" spc="-1">
                <a:solidFill>
                  <a:srgbClr val="E16173"/>
                </a:solidFill>
                <a:latin typeface="Arial"/>
              </a:rPr>
              <a:t> osnovna šola 4. do 6. razred</a:t>
            </a:r>
            <a:endParaRPr lang="sl-SI" sz="2903" spc="-1">
              <a:latin typeface="Arial"/>
            </a:endParaRPr>
          </a:p>
          <a:p>
            <a:r>
              <a:rPr lang="sl-SI" sz="2903" b="1" spc="-1">
                <a:solidFill>
                  <a:srgbClr val="8D1D75"/>
                </a:solidFill>
                <a:latin typeface="Arial"/>
              </a:rPr>
              <a:t>[OBD3]:</a:t>
            </a:r>
            <a:r>
              <a:rPr lang="sl-SI" sz="2903" spc="-1">
                <a:solidFill>
                  <a:srgbClr val="8D1D75"/>
                </a:solidFill>
                <a:latin typeface="Arial"/>
              </a:rPr>
              <a:t> osnovna šola 7. do 9. razred in NPI</a:t>
            </a:r>
            <a:endParaRPr lang="sl-SI" sz="2903" spc="-1">
              <a:latin typeface="Arial"/>
            </a:endParaRPr>
          </a:p>
          <a:p>
            <a:r>
              <a:rPr lang="sl-SI" sz="2903" b="1" spc="-1">
                <a:latin typeface="Arial"/>
              </a:rPr>
              <a:t>[OBD4]:</a:t>
            </a:r>
            <a:r>
              <a:rPr lang="sl-SI" sz="2903" spc="-1">
                <a:latin typeface="Arial"/>
              </a:rPr>
              <a:t> splošna srednja šola, SPI, SSI, PTI</a:t>
            </a:r>
          </a:p>
        </p:txBody>
      </p:sp>
      <p:sp>
        <p:nvSpPr>
          <p:cNvPr id="4" name="PlaceHolder 3"/>
          <p:cNvSpPr>
            <a:spLocks noGrp="1"/>
          </p:cNvSpPr>
          <p:nvPr>
            <p:ph type="sldNum" idx="3"/>
          </p:nvPr>
        </p:nvSpPr>
        <p:spPr/>
        <p:txBody>
          <a:bodyPr/>
          <a:lstStyle/>
          <a:p>
            <a:fld id="{DBAB6FB1-6356-4097-AAD6-BF9367367D46}" type="slidenum">
              <a:t>19</a:t>
            </a:fld>
            <a:endParaRPr/>
          </a:p>
        </p:txBody>
      </p:sp>
      <p:sp>
        <p:nvSpPr>
          <p:cNvPr id="2" name="Footer Placeholder 1">
            <a:extLst>
              <a:ext uri="{FF2B5EF4-FFF2-40B4-BE49-F238E27FC236}">
                <a16:creationId xmlns:a16="http://schemas.microsoft.com/office/drawing/2014/main" id="{83609DEA-0881-38C7-20FF-2591BDF69B58}"/>
              </a:ext>
            </a:extLst>
          </p:cNvPr>
          <p:cNvSpPr>
            <a:spLocks noGrp="1"/>
          </p:cNvSpPr>
          <p:nvPr>
            <p:ph type="ftr" idx="2"/>
          </p:nvPr>
        </p:nvSpPr>
        <p:spPr/>
        <p:txBody>
          <a:bodyPr/>
          <a:lstStyle/>
          <a:p>
            <a:r>
              <a:rPr lang="en-US"/>
              <a:t>Temeljna znanja RIN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48931" y="629266"/>
            <a:ext cx="4166510" cy="1622321"/>
          </a:xfrm>
        </p:spPr>
        <p:txBody>
          <a:bodyPr>
            <a:normAutofit/>
          </a:bodyPr>
          <a:lstStyle/>
          <a:p>
            <a:r>
              <a:rPr lang="sl-SI" dirty="0">
                <a:solidFill>
                  <a:srgbClr val="EBEBEB"/>
                </a:solidFill>
              </a:rPr>
              <a:t>Nomen ...</a:t>
            </a:r>
          </a:p>
        </p:txBody>
      </p:sp>
      <p:sp>
        <p:nvSpPr>
          <p:cNvPr id="9" name="Slide Number Placeholder 8">
            <a:extLst>
              <a:ext uri="{FF2B5EF4-FFF2-40B4-BE49-F238E27FC236}">
                <a16:creationId xmlns:a16="http://schemas.microsoft.com/office/drawing/2014/main" id="{15FECF4D-3F5C-7247-8A72-43862D995280}"/>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2</a:t>
            </a:fld>
            <a:endParaRPr lang="en-US">
              <a:solidFill>
                <a:srgbClr val="FFFFFF"/>
              </a:solidFill>
            </a:endParaRPr>
          </a:p>
        </p:txBody>
      </p:sp>
      <p:sp>
        <p:nvSpPr>
          <p:cNvPr id="5" name="Ograda vsebine 4"/>
          <p:cNvSpPr>
            <a:spLocks noGrp="1"/>
          </p:cNvSpPr>
          <p:nvPr>
            <p:ph idx="1"/>
          </p:nvPr>
        </p:nvSpPr>
        <p:spPr>
          <a:xfrm>
            <a:off x="648931" y="2438400"/>
            <a:ext cx="4166509" cy="3785419"/>
          </a:xfrm>
        </p:spPr>
        <p:txBody>
          <a:bodyPr>
            <a:normAutofit/>
          </a:bodyPr>
          <a:lstStyle/>
          <a:p>
            <a:r>
              <a:rPr lang="sl-SI" dirty="0">
                <a:solidFill>
                  <a:srgbClr val="EBEBEB"/>
                </a:solidFill>
              </a:rPr>
              <a:t>Računalništvo, informatika, nekje vmes ali oboje hkrati?</a:t>
            </a:r>
          </a:p>
          <a:p>
            <a:r>
              <a:rPr lang="sl-SI" dirty="0">
                <a:solidFill>
                  <a:srgbClr val="EBEBEB"/>
                </a:solidFill>
              </a:rPr>
              <a:t>Študijski program na UL FE 1981 ima tri študijske smeri: računalniška logika (strojna oprema), programska oprema in informatika.</a:t>
            </a:r>
          </a:p>
          <a:p>
            <a:endParaRPr lang="sl-SI" dirty="0">
              <a:solidFill>
                <a:srgbClr val="EBEBEB"/>
              </a:solidFill>
            </a:endParaRPr>
          </a:p>
          <a:p>
            <a:pPr marL="0" indent="0">
              <a:buNone/>
            </a:pPr>
            <a:endParaRPr lang="sl-SI" dirty="0">
              <a:solidFill>
                <a:srgbClr val="EBEBEB"/>
              </a:solidFill>
            </a:endParaRPr>
          </a:p>
        </p:txBody>
      </p:sp>
      <p:sp>
        <p:nvSpPr>
          <p:cNvPr id="7" name="Footer Placeholder 6">
            <a:extLst>
              <a:ext uri="{FF2B5EF4-FFF2-40B4-BE49-F238E27FC236}">
                <a16:creationId xmlns:a16="http://schemas.microsoft.com/office/drawing/2014/main" id="{43A74162-51DE-984F-8E9F-279712C2FAB9}"/>
              </a:ext>
            </a:extLst>
          </p:cNvPr>
          <p:cNvSpPr>
            <a:spLocks noGrp="1"/>
          </p:cNvSpPr>
          <p:nvPr>
            <p:ph type="ftr" sz="quarter" idx="11"/>
          </p:nvPr>
        </p:nvSpPr>
        <p:spPr>
          <a:xfrm>
            <a:off x="636914" y="6355080"/>
            <a:ext cx="4206240" cy="304801"/>
          </a:xfrm>
        </p:spPr>
        <p:txBody>
          <a:bodyPr>
            <a:normAutofit/>
          </a:bodyPr>
          <a:lstStyle/>
          <a:p>
            <a:pPr>
              <a:spcAft>
                <a:spcPts val="600"/>
              </a:spcAft>
            </a:pPr>
            <a:r>
              <a:rPr lang="en-US">
                <a:solidFill>
                  <a:srgbClr val="FFFFFF">
                    <a:alpha val="60000"/>
                  </a:srgbClr>
                </a:solidFill>
              </a:rPr>
              <a:t>Temeljna znanja RIN</a:t>
            </a:r>
            <a:endParaRPr lang="en-US" dirty="0">
              <a:solidFill>
                <a:srgbClr val="FFFFFF">
                  <a:alpha val="60000"/>
                </a:srgbClr>
              </a:solidFill>
            </a:endParaRPr>
          </a:p>
        </p:txBody>
      </p:sp>
      <p:grpSp>
        <p:nvGrpSpPr>
          <p:cNvPr id="10" name="Group 9">
            <a:extLst>
              <a:ext uri="{FF2B5EF4-FFF2-40B4-BE49-F238E27FC236}">
                <a16:creationId xmlns:a16="http://schemas.microsoft.com/office/drawing/2014/main" id="{55A2E063-1E61-C34C-853D-53A2D30FA5B4}"/>
              </a:ext>
            </a:extLst>
          </p:cNvPr>
          <p:cNvGrpSpPr/>
          <p:nvPr/>
        </p:nvGrpSpPr>
        <p:grpSpPr>
          <a:xfrm>
            <a:off x="6093992" y="2475268"/>
            <a:ext cx="5449889" cy="2494639"/>
            <a:chOff x="6093992" y="2475268"/>
            <a:chExt cx="5449889" cy="2494639"/>
          </a:xfrm>
        </p:grpSpPr>
        <p:pic>
          <p:nvPicPr>
            <p:cNvPr id="3" name="Picture 2" descr="Diagram&#10;&#10;Description automatically generated">
              <a:extLst>
                <a:ext uri="{FF2B5EF4-FFF2-40B4-BE49-F238E27FC236}">
                  <a16:creationId xmlns:a16="http://schemas.microsoft.com/office/drawing/2014/main" id="{A74C4D39-2BE7-7446-9C80-DC1D07F59784}"/>
                </a:ext>
              </a:extLst>
            </p:cNvPr>
            <p:cNvPicPr>
              <a:picLocks noChangeAspect="1"/>
            </p:cNvPicPr>
            <p:nvPr/>
          </p:nvPicPr>
          <p:blipFill>
            <a:blip r:embed="rId3"/>
            <a:stretch>
              <a:fillRect/>
            </a:stretch>
          </p:blipFill>
          <p:spPr>
            <a:xfrm>
              <a:off x="6093992" y="2475268"/>
              <a:ext cx="5449889" cy="1907461"/>
            </a:xfrm>
            <a:prstGeom prst="rect">
              <a:avLst/>
            </a:prstGeom>
            <a:effectLst/>
          </p:spPr>
        </p:pic>
        <p:sp>
          <p:nvSpPr>
            <p:cNvPr id="4" name="TextBox 3">
              <a:extLst>
                <a:ext uri="{FF2B5EF4-FFF2-40B4-BE49-F238E27FC236}">
                  <a16:creationId xmlns:a16="http://schemas.microsoft.com/office/drawing/2014/main" id="{247F6B9B-365A-6D4A-865C-6C033877AC72}"/>
                </a:ext>
              </a:extLst>
            </p:cNvPr>
            <p:cNvSpPr txBox="1"/>
            <p:nvPr/>
          </p:nvSpPr>
          <p:spPr>
            <a:xfrm>
              <a:off x="7640617" y="4600575"/>
              <a:ext cx="3869970" cy="369332"/>
            </a:xfrm>
            <a:prstGeom prst="rect">
              <a:avLst/>
            </a:prstGeom>
            <a:noFill/>
          </p:spPr>
          <p:txBody>
            <a:bodyPr wrap="none" rtlCol="0">
              <a:spAutoFit/>
            </a:bodyPr>
            <a:lstStyle/>
            <a:p>
              <a:r>
                <a:rPr lang="en-GB" dirty="0"/>
                <a:t>ACM, Computing Curricula 2005.</a:t>
              </a:r>
              <a:endParaRPr lang="en-SI" dirty="0"/>
            </a:p>
          </p:txBody>
        </p:sp>
      </p:grpSp>
    </p:spTree>
    <p:extLst>
      <p:ext uri="{BB962C8B-B14F-4D97-AF65-F5344CB8AC3E}">
        <p14:creationId xmlns:p14="http://schemas.microsoft.com/office/powerpoint/2010/main" val="30305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Računalniški sistemi</a:t>
            </a:r>
          </a:p>
        </p:txBody>
      </p:sp>
      <p:sp>
        <p:nvSpPr>
          <p:cNvPr id="124"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SzPct val="45000"/>
              <a:buFont typeface="Wingdings" charset="2"/>
              <a:buChar char=""/>
            </a:pPr>
            <a:r>
              <a:rPr lang="sl-SI" sz="2903" spc="-1">
                <a:latin typeface="Arial"/>
              </a:rPr>
              <a:t>Naprave</a:t>
            </a:r>
          </a:p>
          <a:p>
            <a:pPr marL="522461" indent="-391846">
              <a:spcBef>
                <a:spcPts val="1278"/>
              </a:spcBef>
              <a:buClr>
                <a:srgbClr val="FF6600"/>
              </a:buClr>
              <a:buSzPct val="45000"/>
              <a:buFont typeface="Wingdings" charset="2"/>
              <a:buChar char=""/>
            </a:pPr>
            <a:r>
              <a:rPr lang="sl-SI" sz="2903" spc="-1">
                <a:latin typeface="Arial"/>
              </a:rPr>
              <a:t>Strojna in programska oprema</a:t>
            </a:r>
          </a:p>
          <a:p>
            <a:pPr marL="522461" indent="-391846">
              <a:spcBef>
                <a:spcPts val="1278"/>
              </a:spcBef>
              <a:buClr>
                <a:srgbClr val="FF6600"/>
              </a:buClr>
              <a:buSzPct val="45000"/>
              <a:buFont typeface="Wingdings" charset="2"/>
              <a:buChar char=""/>
            </a:pPr>
            <a:r>
              <a:rPr lang="sl-SI" sz="2903" spc="-1">
                <a:latin typeface="Arial"/>
              </a:rPr>
              <a:t>Odpravljanje težav</a:t>
            </a:r>
          </a:p>
        </p:txBody>
      </p:sp>
      <p:sp>
        <p:nvSpPr>
          <p:cNvPr id="4" name="PlaceHolder 3"/>
          <p:cNvSpPr>
            <a:spLocks noGrp="1"/>
          </p:cNvSpPr>
          <p:nvPr>
            <p:ph type="sldNum" idx="3"/>
          </p:nvPr>
        </p:nvSpPr>
        <p:spPr/>
        <p:txBody>
          <a:bodyPr/>
          <a:lstStyle/>
          <a:p>
            <a:fld id="{342DED0D-3F49-459B-9B64-31C4F0A12D7B}" type="slidenum">
              <a:t>20</a:t>
            </a:fld>
            <a:endParaRPr/>
          </a:p>
        </p:txBody>
      </p:sp>
      <p:sp>
        <p:nvSpPr>
          <p:cNvPr id="2" name="Footer Placeholder 1">
            <a:extLst>
              <a:ext uri="{FF2B5EF4-FFF2-40B4-BE49-F238E27FC236}">
                <a16:creationId xmlns:a16="http://schemas.microsoft.com/office/drawing/2014/main" id="{5B186337-5346-6021-C540-33045F9EAAF0}"/>
              </a:ext>
            </a:extLst>
          </p:cNvPr>
          <p:cNvSpPr>
            <a:spLocks noGrp="1"/>
          </p:cNvSpPr>
          <p:nvPr>
            <p:ph type="ftr" idx="2"/>
          </p:nvPr>
        </p:nvSpPr>
        <p:spPr/>
        <p:txBody>
          <a:bodyPr/>
          <a:lstStyle/>
          <a:p>
            <a:r>
              <a:rPr lang="en-US"/>
              <a:t>Temeljna znanja RIN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Računalniški sistemi</a:t>
            </a:r>
          </a:p>
        </p:txBody>
      </p:sp>
      <p:graphicFrame>
        <p:nvGraphicFramePr>
          <p:cNvPr id="126" name="Table 125"/>
          <p:cNvGraphicFramePr/>
          <p:nvPr>
            <p:extLst>
              <p:ext uri="{D42A27DB-BD31-4B8C-83A1-F6EECF244321}">
                <p14:modId xmlns:p14="http://schemas.microsoft.com/office/powerpoint/2010/main" val="854164989"/>
              </p:ext>
            </p:extLst>
          </p:nvPr>
        </p:nvGraphicFramePr>
        <p:xfrm>
          <a:off x="748643" y="1341861"/>
          <a:ext cx="10962593" cy="4940097"/>
        </p:xfrm>
        <a:graphic>
          <a:graphicData uri="http://schemas.openxmlformats.org/drawingml/2006/table">
            <a:tbl>
              <a:tblPr/>
              <a:tblGrid>
                <a:gridCol w="813302">
                  <a:extLst>
                    <a:ext uri="{9D8B030D-6E8A-4147-A177-3AD203B41FA5}">
                      <a16:colId xmlns:a16="http://schemas.microsoft.com/office/drawing/2014/main" val="20000"/>
                    </a:ext>
                  </a:extLst>
                </a:gridCol>
                <a:gridCol w="5401838">
                  <a:extLst>
                    <a:ext uri="{9D8B030D-6E8A-4147-A177-3AD203B41FA5}">
                      <a16:colId xmlns:a16="http://schemas.microsoft.com/office/drawing/2014/main" val="20001"/>
                    </a:ext>
                  </a:extLst>
                </a:gridCol>
                <a:gridCol w="4747453">
                  <a:extLst>
                    <a:ext uri="{9D8B030D-6E8A-4147-A177-3AD203B41FA5}">
                      <a16:colId xmlns:a16="http://schemas.microsoft.com/office/drawing/2014/main" val="20002"/>
                    </a:ext>
                  </a:extLst>
                </a:gridCol>
              </a:tblGrid>
              <a:tr h="774117">
                <a:tc>
                  <a:txBody>
                    <a:bodyPr/>
                    <a:lstStyle/>
                    <a:p>
                      <a:pPr>
                        <a:lnSpc>
                          <a:spcPct val="100000"/>
                        </a:lnSpc>
                        <a:buNone/>
                      </a:pPr>
                      <a:br>
                        <a:rPr sz="2200"/>
                      </a:br>
                      <a:endParaRPr lang="sl-SI"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a:solidFill>
                            <a:srgbClr val="0070C0"/>
                          </a:solidFill>
                          <a:latin typeface="Arial"/>
                        </a:rPr>
                        <a:t>Naprave</a:t>
                      </a:r>
                      <a:endParaRPr lang="sl-SI" sz="1500" b="0" strike="noStrike" spc="-1">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Odpravljanje težav</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91848">
                <a:tc gridSpan="3">
                  <a:txBody>
                    <a:bodyPr/>
                    <a:lstStyle/>
                    <a:p>
                      <a:pPr algn="ctr">
                        <a:lnSpc>
                          <a:spcPct val="100000"/>
                        </a:lnSpc>
                        <a:buNone/>
                      </a:pPr>
                      <a:r>
                        <a:rPr lang="sl-SI" sz="1500" b="0" strike="noStrike" spc="-1" dirty="0">
                          <a:solidFill>
                            <a:srgbClr val="7030A0"/>
                          </a:solidFill>
                          <a:latin typeface="Arial"/>
                        </a:rPr>
                        <a:t>Vrtec</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77362">
                <a:tc>
                  <a:txBody>
                    <a:bodyPr/>
                    <a:lstStyle/>
                    <a:p>
                      <a:pPr algn="ctr">
                        <a:lnSpc>
                          <a:spcPct val="100000"/>
                        </a:lnSpc>
                        <a:buNone/>
                      </a:pPr>
                      <a:r>
                        <a:rPr lang="sl-SI" sz="1400" b="0" strike="noStrike" spc="-1">
                          <a:solidFill>
                            <a:schemeClr val="accent4">
                              <a:lumMod val="75000"/>
                            </a:schemeClr>
                          </a:solidFill>
                          <a:latin typeface="Arial"/>
                        </a:rPr>
                        <a:t>OBDP</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15000"/>
                        </a:lnSpc>
                        <a:buNone/>
                      </a:pPr>
                      <a:r>
                        <a:rPr lang="sl-SI" sz="1400" b="0" strike="noStrike" spc="-1">
                          <a:solidFill>
                            <a:schemeClr val="accent4">
                              <a:lumMod val="75000"/>
                            </a:schemeClr>
                          </a:solidFill>
                          <a:latin typeface="Arial"/>
                        </a:rPr>
                        <a:t>Računalniške naprave najdemo povsod okoli nas in so različnih oblik in ustrojev ter jih uporabljamo v različne namene.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15000"/>
                        </a:lnSpc>
                        <a:buNone/>
                      </a:pPr>
                      <a:r>
                        <a:rPr lang="sl-SI" sz="1400" b="0" strike="noStrike" spc="-1" dirty="0">
                          <a:solidFill>
                            <a:schemeClr val="accent4">
                              <a:lumMod val="75000"/>
                            </a:schemeClr>
                          </a:solidFill>
                          <a:latin typeface="Arial"/>
                        </a:rPr>
                        <a:t>Naša pričakovanja o delovanju računalniškega sistema so lahko drugačna od tega, kako sistem deluje.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91848">
                <a:tc gridSpan="3">
                  <a:txBody>
                    <a:bodyPr/>
                    <a:lstStyle/>
                    <a:p>
                      <a:pPr algn="ctr">
                        <a:lnSpc>
                          <a:spcPct val="100000"/>
                        </a:lnSpc>
                        <a:buNone/>
                      </a:pPr>
                      <a:r>
                        <a:rPr lang="sl-SI" sz="1500" b="0" strike="noStrike" spc="-1" dirty="0">
                          <a:solidFill>
                            <a:srgbClr val="7030A0"/>
                          </a:solidFill>
                          <a:latin typeface="Arial"/>
                        </a:rPr>
                        <a:t>Osnovna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813737">
                <a:tc>
                  <a:txBody>
                    <a:bodyPr/>
                    <a:lstStyle/>
                    <a:p>
                      <a:pPr algn="ctr">
                        <a:lnSpc>
                          <a:spcPct val="100000"/>
                        </a:lnSpc>
                        <a:buNone/>
                      </a:pPr>
                      <a:r>
                        <a:rPr lang="sl-SI" sz="1400" b="0" strike="noStrike" spc="-1" dirty="0">
                          <a:solidFill>
                            <a:schemeClr val="accent4">
                              <a:lumMod val="75000"/>
                            </a:schemeClr>
                          </a:solidFill>
                          <a:latin typeface="Arial"/>
                        </a:rPr>
                        <a:t>OBD1</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dirty="0">
                          <a:solidFill>
                            <a:schemeClr val="accent4">
                              <a:lumMod val="75000"/>
                            </a:schemeClr>
                          </a:solidFill>
                          <a:latin typeface="Arial"/>
                        </a:rPr>
                        <a:t>Računalniške naprave uporabljamo za natančno in hitro opravljanje različnih opravil. Računalniške naprave interpretirajo in izvedejo navodila, ki jih prejmejo.</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Zaradi težav s strojno ali programsko opremo računalniški sistemi morda ne bodo delali po pričakovanjih. Jasen opis problema je prvi korak k iskanju rešitve.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1830800">
                <a:tc>
                  <a:txBody>
                    <a:bodyPr/>
                    <a:lstStyle/>
                    <a:p>
                      <a:pPr algn="ctr">
                        <a:lnSpc>
                          <a:spcPct val="100000"/>
                        </a:lnSpc>
                        <a:buNone/>
                      </a:pPr>
                      <a:r>
                        <a:rPr lang="sl-SI" sz="1400" b="0" strike="noStrike" spc="-1">
                          <a:solidFill>
                            <a:schemeClr val="accent4">
                              <a:lumMod val="75000"/>
                            </a:schemeClr>
                          </a:solidFill>
                          <a:latin typeface="Arial"/>
                        </a:rPr>
                        <a:t>OBD2</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Računalniške naprave so lahko povezane z drugimi napravami ali komponentami za razširitev njihovih zmogljivosti, kot so zaznavanje in pošiljanje podatkov. Naprave in komponente so lahko povezane na različne načine, na primer fizične ali brezžične. Naprave in komponente skupaj tvorijo sistem medsebojno odvisnih delov, ki (so)delujejo za dosego skupnega cilja.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Računalniški sistemi so si med seboj podobni glede na porabo energije in uporabo podatkov ter pomnilnika. Skupne strategije odpravljanja težav, kot so preverjanje razpoložljivosti napajanja, preverjanje delovanja fizičnih in brezžičnih povezav ter brisanje delovnega pomnilnika s ponovnim zagonom programov ali naprav, so učinkovite za številne sisteme.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3" name="PlaceHolder 2"/>
          <p:cNvSpPr>
            <a:spLocks noGrp="1"/>
          </p:cNvSpPr>
          <p:nvPr>
            <p:ph type="sldNum" idx="3"/>
          </p:nvPr>
        </p:nvSpPr>
        <p:spPr/>
        <p:txBody>
          <a:bodyPr/>
          <a:lstStyle/>
          <a:p>
            <a:fld id="{4E9BB44C-A005-42B1-B7E0-D5FED1727F1F}" type="slidenum">
              <a:t>21</a:t>
            </a:fld>
            <a:endParaRPr/>
          </a:p>
        </p:txBody>
      </p:sp>
      <p:sp>
        <p:nvSpPr>
          <p:cNvPr id="2" name="Footer Placeholder 1">
            <a:extLst>
              <a:ext uri="{FF2B5EF4-FFF2-40B4-BE49-F238E27FC236}">
                <a16:creationId xmlns:a16="http://schemas.microsoft.com/office/drawing/2014/main" id="{FEFC263A-E97E-5C67-E5D6-96ADBCBD1D93}"/>
              </a:ext>
            </a:extLst>
          </p:cNvPr>
          <p:cNvSpPr>
            <a:spLocks noGrp="1"/>
          </p:cNvSpPr>
          <p:nvPr>
            <p:ph type="ftr" idx="2"/>
          </p:nvPr>
        </p:nvSpPr>
        <p:spPr/>
        <p:txBody>
          <a:bodyPr/>
          <a:lstStyle/>
          <a:p>
            <a:r>
              <a:rPr lang="en-US"/>
              <a:t>Temeljna znanja RIN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Računalniški sistemi</a:t>
            </a:r>
          </a:p>
        </p:txBody>
      </p:sp>
      <p:graphicFrame>
        <p:nvGraphicFramePr>
          <p:cNvPr id="128" name="Table 127"/>
          <p:cNvGraphicFramePr/>
          <p:nvPr>
            <p:extLst>
              <p:ext uri="{D42A27DB-BD31-4B8C-83A1-F6EECF244321}">
                <p14:modId xmlns:p14="http://schemas.microsoft.com/office/powerpoint/2010/main" val="3609399171"/>
              </p:ext>
            </p:extLst>
          </p:nvPr>
        </p:nvGraphicFramePr>
        <p:xfrm>
          <a:off x="793053" y="1665353"/>
          <a:ext cx="10962593" cy="3590696"/>
        </p:xfrm>
        <a:graphic>
          <a:graphicData uri="http://schemas.openxmlformats.org/drawingml/2006/table">
            <a:tbl>
              <a:tblPr/>
              <a:tblGrid>
                <a:gridCol w="935210">
                  <a:extLst>
                    <a:ext uri="{9D8B030D-6E8A-4147-A177-3AD203B41FA5}">
                      <a16:colId xmlns:a16="http://schemas.microsoft.com/office/drawing/2014/main" val="20000"/>
                    </a:ext>
                  </a:extLst>
                </a:gridCol>
                <a:gridCol w="4928138">
                  <a:extLst>
                    <a:ext uri="{9D8B030D-6E8A-4147-A177-3AD203B41FA5}">
                      <a16:colId xmlns:a16="http://schemas.microsoft.com/office/drawing/2014/main" val="20001"/>
                    </a:ext>
                  </a:extLst>
                </a:gridCol>
                <a:gridCol w="5099245">
                  <a:extLst>
                    <a:ext uri="{9D8B030D-6E8A-4147-A177-3AD203B41FA5}">
                      <a16:colId xmlns:a16="http://schemas.microsoft.com/office/drawing/2014/main" val="20002"/>
                    </a:ext>
                  </a:extLst>
                </a:gridCol>
              </a:tblGrid>
              <a:tr h="774117">
                <a:tc>
                  <a:txBody>
                    <a:bodyPr/>
                    <a:lstStyle/>
                    <a:p>
                      <a:pPr>
                        <a:lnSpc>
                          <a:spcPct val="100000"/>
                        </a:lnSpc>
                        <a:buNone/>
                      </a:pPr>
                      <a:br>
                        <a:rPr sz="2200"/>
                      </a:br>
                      <a:endParaRPr lang="sl-SI"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Naprave</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Odpravljanje težav</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017933">
                <a:tc>
                  <a:txBody>
                    <a:bodyPr/>
                    <a:lstStyle/>
                    <a:p>
                      <a:pPr algn="ctr">
                        <a:lnSpc>
                          <a:spcPct val="100000"/>
                        </a:lnSpc>
                        <a:buNone/>
                      </a:pPr>
                      <a:r>
                        <a:rPr lang="sl-SI" sz="1400" b="0" strike="noStrike" spc="-1" dirty="0">
                          <a:solidFill>
                            <a:schemeClr val="accent4">
                              <a:lumMod val="75000"/>
                            </a:schemeClr>
                          </a:solidFill>
                          <a:latin typeface="Arial"/>
                        </a:rPr>
                        <a:t>OBD3</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Interakcija med ljudmi in računalniškimi napravami prinaša prednosti, slabosti in nenamerne posledice. Študija interakcije človek-računalnik lahko izboljša zasnovo naprav in razširi človeške sposobnosti.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Celovito odpravljanje težav zahteva poznavanje računalniških naprav in njihovega delovanja. Identificiranje vira težav v delovanju naprav ali več povezanih naprav zahteva sistematičen pristop.</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65289">
                <a:tc gridSpan="3">
                  <a:txBody>
                    <a:bodyPr/>
                    <a:lstStyle/>
                    <a:p>
                      <a:pPr algn="ctr">
                        <a:lnSpc>
                          <a:spcPct val="100000"/>
                        </a:lnSpc>
                        <a:buNone/>
                      </a:pPr>
                      <a:r>
                        <a:rPr lang="sl-SI" sz="1500" b="0" strike="noStrike" spc="-1" dirty="0">
                          <a:solidFill>
                            <a:srgbClr val="7030A0"/>
                          </a:solidFill>
                          <a:latin typeface="Arial"/>
                        </a:rPr>
                        <a:t>Srednja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1426326">
                <a:tc>
                  <a:txBody>
                    <a:bodyPr/>
                    <a:lstStyle/>
                    <a:p>
                      <a:pPr algn="ctr">
                        <a:lnSpc>
                          <a:spcPct val="100000"/>
                        </a:lnSpc>
                        <a:buNone/>
                      </a:pPr>
                      <a:r>
                        <a:rPr lang="sl-SI" sz="1400" b="0" strike="noStrike" spc="-1">
                          <a:solidFill>
                            <a:schemeClr val="accent4">
                              <a:lumMod val="75000"/>
                            </a:schemeClr>
                          </a:solidFill>
                          <a:latin typeface="Arial"/>
                        </a:rPr>
                        <a:t>OBD4</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Računalniške naprave pogosto nastopajo kot sestavni del drugih sistemov, vključno z biološkimi, mehanskimi in družbenimi sistemi. Tovrstne naprave si lahko med seboj izmenjujejo podatke. Pri načrtovanju tovrstnih naprav in sistemov, ki jim pripadajo, moramo upoštevati uporabnost, zanesljivost, varnost in dostopnost ter njihov razvoj.</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Ko pri odpravljanju težav v kompleksnih sistemih raziskujemo, ocenjujemo in udejanjamo potencialne rešitve, si moramo pomagati z več viri. Uspešno odpravljanje težav je pogojeno tudi z izkušnjami, kot na primer takrat, ko ugotovimo, da smo na podoben problem naleteli že v preteklosti, ali ko prilagajamo rešitve, ki so v preteklosti že delovale.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
        <p:nvSpPr>
          <p:cNvPr id="3" name="PlaceHolder 2"/>
          <p:cNvSpPr>
            <a:spLocks noGrp="1"/>
          </p:cNvSpPr>
          <p:nvPr>
            <p:ph type="sldNum" idx="3"/>
          </p:nvPr>
        </p:nvSpPr>
        <p:spPr/>
        <p:txBody>
          <a:bodyPr/>
          <a:lstStyle/>
          <a:p>
            <a:fld id="{1876677D-AA64-4896-BE5B-075CCE953D07}" type="slidenum">
              <a:t>22</a:t>
            </a:fld>
            <a:endParaRPr/>
          </a:p>
        </p:txBody>
      </p:sp>
      <p:sp>
        <p:nvSpPr>
          <p:cNvPr id="2" name="Footer Placeholder 1">
            <a:extLst>
              <a:ext uri="{FF2B5EF4-FFF2-40B4-BE49-F238E27FC236}">
                <a16:creationId xmlns:a16="http://schemas.microsoft.com/office/drawing/2014/main" id="{0E493368-EED7-0AD0-14A8-B25255D604A2}"/>
              </a:ext>
            </a:extLst>
          </p:cNvPr>
          <p:cNvSpPr>
            <a:spLocks noGrp="1"/>
          </p:cNvSpPr>
          <p:nvPr>
            <p:ph type="ftr" idx="2"/>
          </p:nvPr>
        </p:nvSpPr>
        <p:spPr/>
        <p:txBody>
          <a:bodyPr/>
          <a:lstStyle/>
          <a:p>
            <a:r>
              <a:rPr lang="en-US"/>
              <a:t>Temeljna znanja RIN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Podatki in analiza</a:t>
            </a:r>
          </a:p>
        </p:txBody>
      </p:sp>
      <p:sp>
        <p:nvSpPr>
          <p:cNvPr id="130"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SzPct val="45000"/>
              <a:buFont typeface="Wingdings" charset="2"/>
              <a:buChar char=""/>
            </a:pPr>
            <a:r>
              <a:rPr lang="sl-SI" sz="2903" spc="-1">
                <a:latin typeface="Arial"/>
              </a:rPr>
              <a:t>Zbiranje</a:t>
            </a:r>
          </a:p>
          <a:p>
            <a:pPr marL="522461" indent="-391846">
              <a:spcBef>
                <a:spcPts val="1278"/>
              </a:spcBef>
              <a:buClr>
                <a:srgbClr val="FF6600"/>
              </a:buClr>
              <a:buSzPct val="45000"/>
              <a:buFont typeface="Wingdings" charset="2"/>
              <a:buChar char=""/>
            </a:pPr>
            <a:r>
              <a:rPr lang="sl-SI" sz="2903" spc="-1">
                <a:latin typeface="Arial"/>
              </a:rPr>
              <a:t>Shranjevanje</a:t>
            </a:r>
          </a:p>
          <a:p>
            <a:pPr marL="522461" indent="-391846">
              <a:spcBef>
                <a:spcPts val="1278"/>
              </a:spcBef>
              <a:buClr>
                <a:srgbClr val="FF6600"/>
              </a:buClr>
              <a:buSzPct val="45000"/>
              <a:buFont typeface="Wingdings" charset="2"/>
              <a:buChar char=""/>
            </a:pPr>
            <a:r>
              <a:rPr lang="sl-SI" sz="2903" spc="-1">
                <a:latin typeface="Arial"/>
              </a:rPr>
              <a:t>Prikazovanje in preoblikovanje</a:t>
            </a:r>
          </a:p>
          <a:p>
            <a:pPr marL="522461" indent="-391846">
              <a:spcBef>
                <a:spcPts val="1278"/>
              </a:spcBef>
              <a:buClr>
                <a:srgbClr val="FF6600"/>
              </a:buClr>
              <a:buSzPct val="45000"/>
              <a:buFont typeface="Wingdings" charset="2"/>
              <a:buChar char=""/>
            </a:pPr>
            <a:r>
              <a:rPr lang="sl-SI" sz="2903" spc="-1">
                <a:latin typeface="Arial"/>
              </a:rPr>
              <a:t>Sklepanje in modeliranj</a:t>
            </a:r>
          </a:p>
        </p:txBody>
      </p:sp>
      <p:sp>
        <p:nvSpPr>
          <p:cNvPr id="4" name="PlaceHolder 3"/>
          <p:cNvSpPr>
            <a:spLocks noGrp="1"/>
          </p:cNvSpPr>
          <p:nvPr>
            <p:ph type="sldNum" idx="3"/>
          </p:nvPr>
        </p:nvSpPr>
        <p:spPr/>
        <p:txBody>
          <a:bodyPr/>
          <a:lstStyle/>
          <a:p>
            <a:fld id="{DBFC26D7-3DD1-4F43-81BD-627226F4418F}" type="slidenum">
              <a:t>23</a:t>
            </a:fld>
            <a:endParaRPr/>
          </a:p>
        </p:txBody>
      </p:sp>
      <p:sp>
        <p:nvSpPr>
          <p:cNvPr id="2" name="Footer Placeholder 1">
            <a:extLst>
              <a:ext uri="{FF2B5EF4-FFF2-40B4-BE49-F238E27FC236}">
                <a16:creationId xmlns:a16="http://schemas.microsoft.com/office/drawing/2014/main" id="{5CFAA6A0-FECE-2645-495C-F7A2626519A4}"/>
              </a:ext>
            </a:extLst>
          </p:cNvPr>
          <p:cNvSpPr>
            <a:spLocks noGrp="1"/>
          </p:cNvSpPr>
          <p:nvPr>
            <p:ph type="ftr" idx="2"/>
          </p:nvPr>
        </p:nvSpPr>
        <p:spPr/>
        <p:txBody>
          <a:bodyPr/>
          <a:lstStyle/>
          <a:p>
            <a:r>
              <a:rPr lang="en-US"/>
              <a:t>Temeljna znanja RIN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Podatki in analiza</a:t>
            </a:r>
          </a:p>
        </p:txBody>
      </p:sp>
      <p:graphicFrame>
        <p:nvGraphicFramePr>
          <p:cNvPr id="132" name="Table 131"/>
          <p:cNvGraphicFramePr/>
          <p:nvPr>
            <p:extLst>
              <p:ext uri="{D42A27DB-BD31-4B8C-83A1-F6EECF244321}">
                <p14:modId xmlns:p14="http://schemas.microsoft.com/office/powerpoint/2010/main" val="1045936969"/>
              </p:ext>
            </p:extLst>
          </p:nvPr>
        </p:nvGraphicFramePr>
        <p:xfrm>
          <a:off x="835720" y="1573051"/>
          <a:ext cx="10740110" cy="4286929"/>
        </p:xfrm>
        <a:graphic>
          <a:graphicData uri="http://schemas.openxmlformats.org/drawingml/2006/table">
            <a:tbl>
              <a:tblPr/>
              <a:tblGrid>
                <a:gridCol w="808512">
                  <a:extLst>
                    <a:ext uri="{9D8B030D-6E8A-4147-A177-3AD203B41FA5}">
                      <a16:colId xmlns:a16="http://schemas.microsoft.com/office/drawing/2014/main" val="20000"/>
                    </a:ext>
                  </a:extLst>
                </a:gridCol>
                <a:gridCol w="4756596">
                  <a:extLst>
                    <a:ext uri="{9D8B030D-6E8A-4147-A177-3AD203B41FA5}">
                      <a16:colId xmlns:a16="http://schemas.microsoft.com/office/drawing/2014/main" val="20001"/>
                    </a:ext>
                  </a:extLst>
                </a:gridCol>
                <a:gridCol w="5175002">
                  <a:extLst>
                    <a:ext uri="{9D8B030D-6E8A-4147-A177-3AD203B41FA5}">
                      <a16:colId xmlns:a16="http://schemas.microsoft.com/office/drawing/2014/main" val="20002"/>
                    </a:ext>
                  </a:extLst>
                </a:gridCol>
              </a:tblGrid>
              <a:tr h="442353">
                <a:tc>
                  <a:txBody>
                    <a:bodyPr/>
                    <a:lstStyle/>
                    <a:p>
                      <a:endParaRPr lang="en-SI" sz="2200"/>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a:solidFill>
                            <a:srgbClr val="0070C0"/>
                          </a:solidFill>
                          <a:latin typeface="Arial"/>
                        </a:rPr>
                        <a:t>Zbiranje</a:t>
                      </a:r>
                      <a:endParaRPr lang="sl-SI" sz="1500" b="0" strike="noStrike" spc="-1">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Sklepanje in modeliranje</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57888">
                <a:tc gridSpan="3">
                  <a:txBody>
                    <a:bodyPr/>
                    <a:lstStyle/>
                    <a:p>
                      <a:pPr algn="ctr">
                        <a:lnSpc>
                          <a:spcPct val="100000"/>
                        </a:lnSpc>
                        <a:buNone/>
                      </a:pPr>
                      <a:r>
                        <a:rPr lang="sl-SI" sz="1500" b="0" strike="noStrike" spc="-1" dirty="0">
                          <a:solidFill>
                            <a:srgbClr val="7030A0"/>
                          </a:solidFill>
                          <a:latin typeface="Arial"/>
                        </a:rPr>
                        <a:t>Vrtec</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59907">
                <a:tc>
                  <a:txBody>
                    <a:bodyPr/>
                    <a:lstStyle/>
                    <a:p>
                      <a:pPr algn="ctr">
                        <a:lnSpc>
                          <a:spcPct val="100000"/>
                        </a:lnSpc>
                        <a:buNone/>
                      </a:pPr>
                      <a:r>
                        <a:rPr lang="sl-SI" sz="1400" b="0" strike="noStrike" spc="-1">
                          <a:solidFill>
                            <a:schemeClr val="accent4">
                              <a:lumMod val="75000"/>
                            </a:schemeClr>
                          </a:solidFill>
                          <a:latin typeface="Arial"/>
                        </a:rPr>
                        <a:t>OBDP</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Digitalne naprave zajemajo različne vrste podatkov. Nekateri od teh podatkov so tudi o nas.</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Računalniki izvedejo operacije, če se vzorec zajetih podatkov dovolj dobro ujema z njegovim vzorcem.</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89235">
                <a:tc gridSpan="3">
                  <a:txBody>
                    <a:bodyPr/>
                    <a:lstStyle/>
                    <a:p>
                      <a:pPr algn="ctr">
                        <a:lnSpc>
                          <a:spcPct val="100000"/>
                        </a:lnSpc>
                        <a:buNone/>
                      </a:pPr>
                      <a:r>
                        <a:rPr lang="sl-SI" sz="1500" b="0" strike="noStrike" spc="-1" dirty="0">
                          <a:solidFill>
                            <a:srgbClr val="7030A0"/>
                          </a:solidFill>
                          <a:latin typeface="Arial"/>
                        </a:rPr>
                        <a:t>Osnovna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1570003">
                <a:tc>
                  <a:txBody>
                    <a:bodyPr/>
                    <a:lstStyle/>
                    <a:p>
                      <a:pPr algn="ctr">
                        <a:lnSpc>
                          <a:spcPct val="100000"/>
                        </a:lnSpc>
                        <a:buNone/>
                      </a:pPr>
                      <a:r>
                        <a:rPr lang="sl-SI" sz="1400" b="0" strike="noStrike" spc="-1">
                          <a:solidFill>
                            <a:schemeClr val="accent4">
                              <a:lumMod val="75000"/>
                            </a:schemeClr>
                          </a:solidFill>
                          <a:latin typeface="Arial"/>
                        </a:rPr>
                        <a:t>OBD1</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dirty="0">
                          <a:solidFill>
                            <a:schemeClr val="accent4">
                              <a:lumMod val="75000"/>
                            </a:schemeClr>
                          </a:solidFill>
                          <a:latin typeface="Arial"/>
                        </a:rPr>
                        <a:t>Digitalne naprave stalno zajemajo in prikazujejo podatke. Zbiranje in uporaba podatkov o nas in svetu okrog nas so del vsakdanjega življenja.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Podatke lahko uporabimo za sklepanje in napovedovanje. Sklepe in trditve, do katerih ni mogoče priti z neposrednim opazovanjem, lahko pogosto pridobimo iz podatkov. Napovedi prihodnjih dogodkov večkrat izhajajo iz vzorcev, ki jih opazimo v podatkih, na primer iz njihovih vizualizacij ali modelov, kot so tabele in grafi.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958430">
                <a:tc>
                  <a:txBody>
                    <a:bodyPr/>
                    <a:lstStyle/>
                    <a:p>
                      <a:pPr algn="ctr">
                        <a:lnSpc>
                          <a:spcPct val="100000"/>
                        </a:lnSpc>
                        <a:buNone/>
                      </a:pPr>
                      <a:r>
                        <a:rPr lang="sl-SI" sz="1400" b="0" strike="noStrike" spc="-1">
                          <a:solidFill>
                            <a:schemeClr val="accent4">
                              <a:lumMod val="75000"/>
                            </a:schemeClr>
                          </a:solidFill>
                          <a:latin typeface="Arial"/>
                        </a:rPr>
                        <a:t>OBD2</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Digitalna orodja za zbiranje podatkov izbiramo glede na to, kaj se opazuje in kako bodo podatki uporabljeni. Tako, na primer, digitalni termometer uporabljamo za merjenje temperature in GPS za spremljanje lokacij.</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Točnost sklepov in napovedi je povezana s tem, kako so podatki predstavljeni. Na točnost sklepanja in napovedovanja vplivajo številni dejavniki, na primer količina in relevantnost uporabljenih podatkov.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3" name="PlaceHolder 2"/>
          <p:cNvSpPr>
            <a:spLocks noGrp="1"/>
          </p:cNvSpPr>
          <p:nvPr>
            <p:ph type="sldNum" idx="3"/>
          </p:nvPr>
        </p:nvSpPr>
        <p:spPr/>
        <p:txBody>
          <a:bodyPr/>
          <a:lstStyle/>
          <a:p>
            <a:fld id="{A04AFF03-FC78-4D4C-85B5-07D5723B1601}" type="slidenum">
              <a:t>24</a:t>
            </a:fld>
            <a:endParaRPr/>
          </a:p>
        </p:txBody>
      </p:sp>
      <p:sp>
        <p:nvSpPr>
          <p:cNvPr id="2" name="Footer Placeholder 1">
            <a:extLst>
              <a:ext uri="{FF2B5EF4-FFF2-40B4-BE49-F238E27FC236}">
                <a16:creationId xmlns:a16="http://schemas.microsoft.com/office/drawing/2014/main" id="{B6200FFB-0C0B-01B8-E98F-60A6E34D6A2E}"/>
              </a:ext>
            </a:extLst>
          </p:cNvPr>
          <p:cNvSpPr>
            <a:spLocks noGrp="1"/>
          </p:cNvSpPr>
          <p:nvPr>
            <p:ph type="ftr" idx="2"/>
          </p:nvPr>
        </p:nvSpPr>
        <p:spPr/>
        <p:txBody>
          <a:bodyPr/>
          <a:lstStyle/>
          <a:p>
            <a:r>
              <a:rPr lang="en-US"/>
              <a:t>Temeljna znanja RIN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Podatki in analiza</a:t>
            </a:r>
          </a:p>
        </p:txBody>
      </p:sp>
      <p:graphicFrame>
        <p:nvGraphicFramePr>
          <p:cNvPr id="134" name="Table 133"/>
          <p:cNvGraphicFramePr/>
          <p:nvPr>
            <p:extLst>
              <p:ext uri="{D42A27DB-BD31-4B8C-83A1-F6EECF244321}">
                <p14:modId xmlns:p14="http://schemas.microsoft.com/office/powerpoint/2010/main" val="835134347"/>
              </p:ext>
            </p:extLst>
          </p:nvPr>
        </p:nvGraphicFramePr>
        <p:xfrm>
          <a:off x="788698" y="1554765"/>
          <a:ext cx="10740110" cy="4320339"/>
        </p:xfrm>
        <a:graphic>
          <a:graphicData uri="http://schemas.openxmlformats.org/drawingml/2006/table">
            <a:tbl>
              <a:tblPr/>
              <a:tblGrid>
                <a:gridCol w="979184">
                  <a:extLst>
                    <a:ext uri="{9D8B030D-6E8A-4147-A177-3AD203B41FA5}">
                      <a16:colId xmlns:a16="http://schemas.microsoft.com/office/drawing/2014/main" val="20000"/>
                    </a:ext>
                  </a:extLst>
                </a:gridCol>
                <a:gridCol w="4928138">
                  <a:extLst>
                    <a:ext uri="{9D8B030D-6E8A-4147-A177-3AD203B41FA5}">
                      <a16:colId xmlns:a16="http://schemas.microsoft.com/office/drawing/2014/main" val="20001"/>
                    </a:ext>
                  </a:extLst>
                </a:gridCol>
                <a:gridCol w="4832788">
                  <a:extLst>
                    <a:ext uri="{9D8B030D-6E8A-4147-A177-3AD203B41FA5}">
                      <a16:colId xmlns:a16="http://schemas.microsoft.com/office/drawing/2014/main" val="20002"/>
                    </a:ext>
                  </a:extLst>
                </a:gridCol>
              </a:tblGrid>
              <a:tr h="513756">
                <a:tc>
                  <a:txBody>
                    <a:bodyPr/>
                    <a:lstStyle/>
                    <a:p>
                      <a:endParaRPr lang="en-SI" sz="2200"/>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a:solidFill>
                            <a:srgbClr val="0070C0"/>
                          </a:solidFill>
                          <a:latin typeface="Arial"/>
                        </a:rPr>
                        <a:t>Zbiranje</a:t>
                      </a:r>
                      <a:endParaRPr lang="sl-SI" sz="1500" b="0" strike="noStrike" spc="-1">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Sklepanje in modeliranje</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827752">
                <a:tc>
                  <a:txBody>
                    <a:bodyPr/>
                    <a:lstStyle/>
                    <a:p>
                      <a:pPr algn="ctr">
                        <a:lnSpc>
                          <a:spcPct val="100000"/>
                        </a:lnSpc>
                        <a:buNone/>
                      </a:pPr>
                      <a:r>
                        <a:rPr lang="sl-SI" sz="1400" b="0" strike="noStrike" spc="-1">
                          <a:solidFill>
                            <a:schemeClr val="accent4">
                              <a:lumMod val="75000"/>
                            </a:schemeClr>
                          </a:solidFill>
                          <a:latin typeface="Arial"/>
                        </a:rPr>
                        <a:t>OBD3</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Za zbiranje podatkov načrtujemo različne algoritme in orodja. Pri avtomatiziranem zbiranju podatkov se le-ti pretvarjajo v oblike, ki jih računalnik lahko obdeluje. Tako je potrebno, na primer, podatke iz analognega senzorja pretvoriti v digitalno obliko. Na metodo, ki se uporablja za avtomatizacijo zbiranja podatkov, vplivata razpoložljivost orodij in namena podatkov.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Z računalniškimi modeli lahko simuliramo dogodke, preverjamo teorije in sklepe ali izdelujemo napovedi na podlagi manjše ali večje količine podatkov. Računalniški modeli so abstrakcije, izdelane na podlagi podatkov z namenom, da izpostavijo ključne značilnosti in povezave v sistemu. Novi podatki omogočajo postopno izboljševanje modelov.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91412">
                <a:tc gridSpan="3">
                  <a:txBody>
                    <a:bodyPr/>
                    <a:lstStyle/>
                    <a:p>
                      <a:pPr algn="ctr">
                        <a:lnSpc>
                          <a:spcPct val="100000"/>
                        </a:lnSpc>
                        <a:buNone/>
                      </a:pPr>
                      <a:r>
                        <a:rPr lang="sl-SI" sz="1500" b="0" strike="noStrike" spc="-1" dirty="0">
                          <a:solidFill>
                            <a:srgbClr val="7030A0"/>
                          </a:solidFill>
                          <a:latin typeface="Arial"/>
                        </a:rPr>
                        <a:t>Srednja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1587419">
                <a:tc>
                  <a:txBody>
                    <a:bodyPr/>
                    <a:lstStyle/>
                    <a:p>
                      <a:pPr algn="ctr">
                        <a:lnSpc>
                          <a:spcPct val="100000"/>
                        </a:lnSpc>
                        <a:buNone/>
                      </a:pPr>
                      <a:r>
                        <a:rPr lang="sl-SI" sz="1400" b="0" strike="noStrike" spc="-1">
                          <a:solidFill>
                            <a:schemeClr val="accent4">
                              <a:lumMod val="75000"/>
                            </a:schemeClr>
                          </a:solidFill>
                          <a:latin typeface="Arial"/>
                        </a:rPr>
                        <a:t>OBD4</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Stalno zbiranje podatkov poraja pomisleke glede poseganja v zasebnost. Različne metode zbiranja vplivajo na količino in kakovost zbranih podatkov.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Točnost napovedi je odvisna od omejitev uporabljenih modelov in podatkov, iz katerih so ti modeli zgrajeni. Količina, kakovost in raznolikost podatkov ter izbrane spremenljivke lahko vplivajo na kakovost modelov in razumevanje sistema. Sisteme testiramo na neodvisnih množicah podatkov.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
        <p:nvSpPr>
          <p:cNvPr id="3" name="PlaceHolder 2"/>
          <p:cNvSpPr>
            <a:spLocks noGrp="1"/>
          </p:cNvSpPr>
          <p:nvPr>
            <p:ph type="sldNum" idx="3"/>
          </p:nvPr>
        </p:nvSpPr>
        <p:spPr/>
        <p:txBody>
          <a:bodyPr/>
          <a:lstStyle/>
          <a:p>
            <a:fld id="{6A93D76D-6EEA-4F75-BC18-FE335A1A5469}" type="slidenum">
              <a:t>25</a:t>
            </a:fld>
            <a:endParaRPr/>
          </a:p>
        </p:txBody>
      </p:sp>
      <p:sp>
        <p:nvSpPr>
          <p:cNvPr id="2" name="Footer Placeholder 1">
            <a:extLst>
              <a:ext uri="{FF2B5EF4-FFF2-40B4-BE49-F238E27FC236}">
                <a16:creationId xmlns:a16="http://schemas.microsoft.com/office/drawing/2014/main" id="{A94783AA-9FF3-64BB-B331-7785FB556F2F}"/>
              </a:ext>
            </a:extLst>
          </p:cNvPr>
          <p:cNvSpPr>
            <a:spLocks noGrp="1"/>
          </p:cNvSpPr>
          <p:nvPr>
            <p:ph type="ftr" idx="2"/>
          </p:nvPr>
        </p:nvSpPr>
        <p:spPr/>
        <p:txBody>
          <a:bodyPr/>
          <a:lstStyle/>
          <a:p>
            <a:r>
              <a:rPr lang="en-US"/>
              <a:t>Temeljna znanja RIN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Algoritmi in programiranje</a:t>
            </a:r>
          </a:p>
        </p:txBody>
      </p:sp>
      <p:sp>
        <p:nvSpPr>
          <p:cNvPr id="136"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SzPct val="45000"/>
              <a:buFont typeface="Wingdings" charset="2"/>
              <a:buChar char=""/>
            </a:pPr>
            <a:r>
              <a:rPr lang="sl-SI" sz="2903" spc="-1">
                <a:latin typeface="Arial"/>
              </a:rPr>
              <a:t>Algoritmi</a:t>
            </a:r>
          </a:p>
          <a:p>
            <a:pPr marL="522461" indent="-391846">
              <a:spcBef>
                <a:spcPts val="1278"/>
              </a:spcBef>
              <a:buClr>
                <a:srgbClr val="FF6600"/>
              </a:buClr>
              <a:buSzPct val="45000"/>
              <a:buFont typeface="Wingdings" charset="2"/>
              <a:buChar char=""/>
            </a:pPr>
            <a:r>
              <a:rPr lang="sl-SI" sz="2903" spc="-1">
                <a:latin typeface="Arial"/>
              </a:rPr>
              <a:t>Spremenljivke</a:t>
            </a:r>
          </a:p>
          <a:p>
            <a:pPr marL="522461" indent="-391846">
              <a:spcBef>
                <a:spcPts val="1278"/>
              </a:spcBef>
              <a:buClr>
                <a:srgbClr val="FF6600"/>
              </a:buClr>
              <a:buSzPct val="45000"/>
              <a:buFont typeface="Wingdings" charset="2"/>
              <a:buChar char=""/>
            </a:pPr>
            <a:r>
              <a:rPr lang="sl-SI" sz="2903" spc="-1">
                <a:latin typeface="Arial"/>
              </a:rPr>
              <a:t>Nadzor</a:t>
            </a:r>
          </a:p>
          <a:p>
            <a:pPr marL="522461" indent="-391846">
              <a:spcBef>
                <a:spcPts val="1278"/>
              </a:spcBef>
              <a:buClr>
                <a:srgbClr val="FF6600"/>
              </a:buClr>
              <a:buSzPct val="45000"/>
              <a:buFont typeface="Wingdings" charset="2"/>
              <a:buChar char=""/>
            </a:pPr>
            <a:r>
              <a:rPr lang="sl-SI" sz="2903" spc="-1">
                <a:latin typeface="Arial"/>
              </a:rPr>
              <a:t>Modularnost</a:t>
            </a:r>
          </a:p>
          <a:p>
            <a:pPr marL="522461" indent="-391846">
              <a:spcBef>
                <a:spcPts val="1278"/>
              </a:spcBef>
              <a:buClr>
                <a:srgbClr val="FF6600"/>
              </a:buClr>
              <a:buSzPct val="45000"/>
              <a:buFont typeface="Wingdings" charset="2"/>
              <a:buChar char=""/>
            </a:pPr>
            <a:r>
              <a:rPr lang="sl-SI" sz="2903" spc="-1">
                <a:latin typeface="Arial"/>
              </a:rPr>
              <a:t>Razvoj programov</a:t>
            </a:r>
          </a:p>
        </p:txBody>
      </p:sp>
      <p:sp>
        <p:nvSpPr>
          <p:cNvPr id="4" name="PlaceHolder 3"/>
          <p:cNvSpPr>
            <a:spLocks noGrp="1"/>
          </p:cNvSpPr>
          <p:nvPr>
            <p:ph type="sldNum" idx="3"/>
          </p:nvPr>
        </p:nvSpPr>
        <p:spPr/>
        <p:txBody>
          <a:bodyPr/>
          <a:lstStyle/>
          <a:p>
            <a:fld id="{283F511F-B286-479C-B91F-09A781621FC4}" type="slidenum">
              <a:t>26</a:t>
            </a:fld>
            <a:endParaRPr/>
          </a:p>
        </p:txBody>
      </p:sp>
      <p:sp>
        <p:nvSpPr>
          <p:cNvPr id="2" name="Footer Placeholder 1">
            <a:extLst>
              <a:ext uri="{FF2B5EF4-FFF2-40B4-BE49-F238E27FC236}">
                <a16:creationId xmlns:a16="http://schemas.microsoft.com/office/drawing/2014/main" id="{12D70E7F-281C-E37E-D572-C4F6092258B1}"/>
              </a:ext>
            </a:extLst>
          </p:cNvPr>
          <p:cNvSpPr>
            <a:spLocks noGrp="1"/>
          </p:cNvSpPr>
          <p:nvPr>
            <p:ph type="ftr" idx="2"/>
          </p:nvPr>
        </p:nvSpPr>
        <p:spPr/>
        <p:txBody>
          <a:bodyPr/>
          <a:lstStyle/>
          <a:p>
            <a:r>
              <a:rPr lang="en-US"/>
              <a:t>Temeljna znanja RIN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Algoritmi in programiranje</a:t>
            </a:r>
          </a:p>
        </p:txBody>
      </p:sp>
      <p:graphicFrame>
        <p:nvGraphicFramePr>
          <p:cNvPr id="138" name="Table 137"/>
          <p:cNvGraphicFramePr/>
          <p:nvPr>
            <p:extLst>
              <p:ext uri="{D42A27DB-BD31-4B8C-83A1-F6EECF244321}">
                <p14:modId xmlns:p14="http://schemas.microsoft.com/office/powerpoint/2010/main" val="521352359"/>
              </p:ext>
            </p:extLst>
          </p:nvPr>
        </p:nvGraphicFramePr>
        <p:xfrm>
          <a:off x="704234" y="1121555"/>
          <a:ext cx="10501518" cy="3192379"/>
        </p:xfrm>
        <a:graphic>
          <a:graphicData uri="http://schemas.openxmlformats.org/drawingml/2006/table">
            <a:tbl>
              <a:tblPr/>
              <a:tblGrid>
                <a:gridCol w="748429">
                  <a:extLst>
                    <a:ext uri="{9D8B030D-6E8A-4147-A177-3AD203B41FA5}">
                      <a16:colId xmlns:a16="http://schemas.microsoft.com/office/drawing/2014/main" val="20000"/>
                    </a:ext>
                  </a:extLst>
                </a:gridCol>
                <a:gridCol w="4624238">
                  <a:extLst>
                    <a:ext uri="{9D8B030D-6E8A-4147-A177-3AD203B41FA5}">
                      <a16:colId xmlns:a16="http://schemas.microsoft.com/office/drawing/2014/main" val="20001"/>
                    </a:ext>
                  </a:extLst>
                </a:gridCol>
                <a:gridCol w="5128851">
                  <a:extLst>
                    <a:ext uri="{9D8B030D-6E8A-4147-A177-3AD203B41FA5}">
                      <a16:colId xmlns:a16="http://schemas.microsoft.com/office/drawing/2014/main" val="20002"/>
                    </a:ext>
                  </a:extLst>
                </a:gridCol>
              </a:tblGrid>
              <a:tr h="774117">
                <a:tc>
                  <a:txBody>
                    <a:bodyPr/>
                    <a:lstStyle/>
                    <a:p>
                      <a:pPr>
                        <a:lnSpc>
                          <a:spcPct val="100000"/>
                        </a:lnSpc>
                        <a:buNone/>
                      </a:pPr>
                      <a:br>
                        <a:rPr sz="2200"/>
                      </a:br>
                      <a:endParaRPr lang="sl-SI"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a:solidFill>
                            <a:srgbClr val="0070C0"/>
                          </a:solidFill>
                          <a:latin typeface="Arial"/>
                        </a:rPr>
                        <a:t>Algoritmi</a:t>
                      </a:r>
                      <a:endParaRPr lang="sl-SI" sz="1500" b="0" strike="noStrike" spc="-1">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Razvoj programov</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48883">
                <a:tc gridSpan="3">
                  <a:txBody>
                    <a:bodyPr/>
                    <a:lstStyle/>
                    <a:p>
                      <a:pPr algn="ctr">
                        <a:lnSpc>
                          <a:spcPct val="100000"/>
                        </a:lnSpc>
                        <a:buNone/>
                      </a:pPr>
                      <a:r>
                        <a:rPr lang="sl-SI" sz="1500" b="0" strike="noStrike" spc="-1" dirty="0">
                          <a:solidFill>
                            <a:srgbClr val="7030A0"/>
                          </a:solidFill>
                          <a:latin typeface="Arial"/>
                        </a:rPr>
                        <a:t>Vrtec</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762797">
                <a:tc>
                  <a:txBody>
                    <a:bodyPr/>
                    <a:lstStyle/>
                    <a:p>
                      <a:pPr algn="ctr">
                        <a:lnSpc>
                          <a:spcPct val="100000"/>
                        </a:lnSpc>
                        <a:buNone/>
                      </a:pPr>
                      <a:r>
                        <a:rPr lang="sl-SI" sz="1400" b="0" strike="noStrike" spc="-1" dirty="0">
                          <a:solidFill>
                            <a:schemeClr val="accent4">
                              <a:lumMod val="75000"/>
                            </a:schemeClr>
                          </a:solidFill>
                          <a:latin typeface="Arial"/>
                        </a:rPr>
                        <a:t>OBDP</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dirty="0">
                          <a:solidFill>
                            <a:schemeClr val="accent4">
                              <a:lumMod val="75000"/>
                            </a:schemeClr>
                          </a:solidFill>
                          <a:latin typeface="Arial"/>
                        </a:rPr>
                        <a:t>Marsikatero dejavnost, ki jo opravljamo v vsakdanjem življenju, opravljamo po natančno določenih navodilih (npr. kuhamo, se igramo, hodimo v park).</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Pri delu in tudi pri igri sodelujemo ter si pri tem razdelimo naloge.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48883">
                <a:tc gridSpan="3">
                  <a:txBody>
                    <a:bodyPr/>
                    <a:lstStyle/>
                    <a:p>
                      <a:pPr algn="ctr">
                        <a:lnSpc>
                          <a:spcPct val="100000"/>
                        </a:lnSpc>
                        <a:buNone/>
                      </a:pPr>
                      <a:r>
                        <a:rPr lang="sl-SI" sz="1500" b="0" strike="noStrike" spc="-1" dirty="0">
                          <a:solidFill>
                            <a:srgbClr val="7030A0"/>
                          </a:solidFill>
                          <a:latin typeface="Arial"/>
                        </a:rPr>
                        <a:t>Osnovna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746470">
                <a:tc>
                  <a:txBody>
                    <a:bodyPr/>
                    <a:lstStyle/>
                    <a:p>
                      <a:pPr algn="ctr">
                        <a:lnSpc>
                          <a:spcPct val="100000"/>
                        </a:lnSpc>
                        <a:buNone/>
                      </a:pPr>
                      <a:r>
                        <a:rPr lang="sl-SI" sz="1400" b="0" strike="noStrike" spc="-1">
                          <a:solidFill>
                            <a:schemeClr val="accent4">
                              <a:lumMod val="75000"/>
                            </a:schemeClr>
                          </a:solidFill>
                          <a:latin typeface="Arial"/>
                        </a:rPr>
                        <a:t>OBD1</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V vsakdanjem življenju sledimo in ustvarjamo različne procese. Mnoge od teh procesov lahko izrazimo v obliki algoritmov, ki jim lahko sledijo tudi računalniki.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dirty="0">
                          <a:solidFill>
                            <a:schemeClr val="accent4">
                              <a:lumMod val="75000"/>
                            </a:schemeClr>
                          </a:solidFill>
                          <a:latin typeface="Arial"/>
                        </a:rPr>
                        <a:t>Pri razvoju programov ljudje sodelujemo. Razvijamo jih z določenim namenom, na primer za izražanje idej ali za reševanje problemov.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graphicFrame>
        <p:nvGraphicFramePr>
          <p:cNvPr id="139" name="Table 138"/>
          <p:cNvGraphicFramePr/>
          <p:nvPr>
            <p:extLst>
              <p:ext uri="{D42A27DB-BD31-4B8C-83A1-F6EECF244321}">
                <p14:modId xmlns:p14="http://schemas.microsoft.com/office/powerpoint/2010/main" val="1969857380"/>
              </p:ext>
            </p:extLst>
          </p:nvPr>
        </p:nvGraphicFramePr>
        <p:xfrm>
          <a:off x="704234" y="4041256"/>
          <a:ext cx="10500648" cy="1604108"/>
        </p:xfrm>
        <a:graphic>
          <a:graphicData uri="http://schemas.openxmlformats.org/drawingml/2006/table">
            <a:tbl>
              <a:tblPr/>
              <a:tblGrid>
                <a:gridCol w="768457">
                  <a:extLst>
                    <a:ext uri="{9D8B030D-6E8A-4147-A177-3AD203B41FA5}">
                      <a16:colId xmlns:a16="http://schemas.microsoft.com/office/drawing/2014/main" val="20000"/>
                    </a:ext>
                  </a:extLst>
                </a:gridCol>
                <a:gridCol w="4599857">
                  <a:extLst>
                    <a:ext uri="{9D8B030D-6E8A-4147-A177-3AD203B41FA5}">
                      <a16:colId xmlns:a16="http://schemas.microsoft.com/office/drawing/2014/main" val="20001"/>
                    </a:ext>
                  </a:extLst>
                </a:gridCol>
                <a:gridCol w="5132334">
                  <a:extLst>
                    <a:ext uri="{9D8B030D-6E8A-4147-A177-3AD203B41FA5}">
                      <a16:colId xmlns:a16="http://schemas.microsoft.com/office/drawing/2014/main" val="20002"/>
                    </a:ext>
                  </a:extLst>
                </a:gridCol>
              </a:tblGrid>
              <a:tr h="1594312">
                <a:tc>
                  <a:txBody>
                    <a:bodyPr/>
                    <a:lstStyle/>
                    <a:p>
                      <a:pPr algn="ctr">
                        <a:lnSpc>
                          <a:spcPct val="100000"/>
                        </a:lnSpc>
                        <a:buNone/>
                      </a:pPr>
                      <a:r>
                        <a:rPr lang="sl-SI" sz="1400" b="0" strike="noStrike" spc="-1">
                          <a:solidFill>
                            <a:schemeClr val="accent4">
                              <a:lumMod val="75000"/>
                            </a:schemeClr>
                          </a:solidFill>
                          <a:latin typeface="Arial"/>
                        </a:rPr>
                        <a:t>OBD2</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400" b="0" strike="noStrike" spc="-1">
                          <a:solidFill>
                            <a:schemeClr val="accent4">
                              <a:lumMod val="75000"/>
                            </a:schemeClr>
                          </a:solidFill>
                          <a:latin typeface="Arial"/>
                        </a:rPr>
                        <a:t>Različni algoritmi lahko dajo enak rezultat. Nekateri algoritmi so v določenem kontekstu primernejši od drugih.</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400" b="0" strike="noStrike" spc="-1" dirty="0">
                          <a:solidFill>
                            <a:schemeClr val="accent4">
                              <a:lumMod val="75000"/>
                            </a:schemeClr>
                          </a:solidFill>
                          <a:latin typeface="Arial"/>
                        </a:rPr>
                        <a:t>Programe razvijamo s ponavljajočim se postopkom, ki vključuje načrtovanje, izvajanje in pregled. Načrtovanje pogosto vključuje ponovno uporabo obstoječe kode ali spreminjanje že razvitih programov. Pri razvoju nenehno preverjamo, ali programi delujejo v skladu s pričakovanji in jih popravljamo v delih, kjer ne. S ponavljanjem teh korakov izboljšujemo programe.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bl>
          </a:graphicData>
        </a:graphic>
      </p:graphicFrame>
      <p:sp>
        <p:nvSpPr>
          <p:cNvPr id="3" name="PlaceHolder 2"/>
          <p:cNvSpPr>
            <a:spLocks noGrp="1"/>
          </p:cNvSpPr>
          <p:nvPr>
            <p:ph type="sldNum" idx="3"/>
          </p:nvPr>
        </p:nvSpPr>
        <p:spPr/>
        <p:txBody>
          <a:bodyPr/>
          <a:lstStyle/>
          <a:p>
            <a:fld id="{9981CDBF-E117-4A3C-B76F-7965BD4A3E29}" type="slidenum">
              <a:t>27</a:t>
            </a:fld>
            <a:endParaRPr/>
          </a:p>
        </p:txBody>
      </p:sp>
      <p:sp>
        <p:nvSpPr>
          <p:cNvPr id="2" name="Footer Placeholder 1">
            <a:extLst>
              <a:ext uri="{FF2B5EF4-FFF2-40B4-BE49-F238E27FC236}">
                <a16:creationId xmlns:a16="http://schemas.microsoft.com/office/drawing/2014/main" id="{9518DF44-2DC2-C455-D396-9D3C24BCDAEB}"/>
              </a:ext>
            </a:extLst>
          </p:cNvPr>
          <p:cNvSpPr>
            <a:spLocks noGrp="1"/>
          </p:cNvSpPr>
          <p:nvPr>
            <p:ph type="ftr" idx="2"/>
          </p:nvPr>
        </p:nvSpPr>
        <p:spPr/>
        <p:txBody>
          <a:bodyPr/>
          <a:lstStyle/>
          <a:p>
            <a:r>
              <a:rPr lang="en-US"/>
              <a:t>Temeljna znanja RIN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Algoritmi in programiranje</a:t>
            </a:r>
          </a:p>
        </p:txBody>
      </p:sp>
      <p:graphicFrame>
        <p:nvGraphicFramePr>
          <p:cNvPr id="141" name="Table 140"/>
          <p:cNvGraphicFramePr/>
          <p:nvPr>
            <p:extLst>
              <p:ext uri="{D42A27DB-BD31-4B8C-83A1-F6EECF244321}">
                <p14:modId xmlns:p14="http://schemas.microsoft.com/office/powerpoint/2010/main" val="223224686"/>
              </p:ext>
            </p:extLst>
          </p:nvPr>
        </p:nvGraphicFramePr>
        <p:xfrm>
          <a:off x="812210" y="1379304"/>
          <a:ext cx="10074840" cy="2171896"/>
        </p:xfrm>
        <a:graphic>
          <a:graphicData uri="http://schemas.openxmlformats.org/drawingml/2006/table">
            <a:tbl>
              <a:tblPr/>
              <a:tblGrid>
                <a:gridCol w="762361">
                  <a:extLst>
                    <a:ext uri="{9D8B030D-6E8A-4147-A177-3AD203B41FA5}">
                      <a16:colId xmlns:a16="http://schemas.microsoft.com/office/drawing/2014/main" val="20000"/>
                    </a:ext>
                  </a:extLst>
                </a:gridCol>
                <a:gridCol w="4635994">
                  <a:extLst>
                    <a:ext uri="{9D8B030D-6E8A-4147-A177-3AD203B41FA5}">
                      <a16:colId xmlns:a16="http://schemas.microsoft.com/office/drawing/2014/main" val="20001"/>
                    </a:ext>
                  </a:extLst>
                </a:gridCol>
                <a:gridCol w="4676485">
                  <a:extLst>
                    <a:ext uri="{9D8B030D-6E8A-4147-A177-3AD203B41FA5}">
                      <a16:colId xmlns:a16="http://schemas.microsoft.com/office/drawing/2014/main" val="20002"/>
                    </a:ext>
                  </a:extLst>
                </a:gridCol>
              </a:tblGrid>
              <a:tr h="774117">
                <a:tc>
                  <a:txBody>
                    <a:bodyPr/>
                    <a:lstStyle/>
                    <a:p>
                      <a:pPr>
                        <a:lnSpc>
                          <a:spcPct val="100000"/>
                        </a:lnSpc>
                        <a:buNone/>
                      </a:pPr>
                      <a:br>
                        <a:rPr sz="2200"/>
                      </a:br>
                      <a:endParaRPr lang="sl-SI"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a:solidFill>
                            <a:srgbClr val="0070C0"/>
                          </a:solidFill>
                          <a:latin typeface="Arial"/>
                        </a:rPr>
                        <a:t>Algoritmi</a:t>
                      </a:r>
                      <a:endParaRPr lang="sl-SI" sz="1500" b="0" strike="noStrike" spc="-1">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Razvoj programov</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170391">
                <a:tc>
                  <a:txBody>
                    <a:bodyPr/>
                    <a:lstStyle/>
                    <a:p>
                      <a:pPr algn="ctr">
                        <a:lnSpc>
                          <a:spcPct val="100000"/>
                        </a:lnSpc>
                        <a:buNone/>
                      </a:pPr>
                      <a:r>
                        <a:rPr lang="sl-SI" sz="1400" b="0" strike="noStrike" spc="-1">
                          <a:solidFill>
                            <a:schemeClr val="accent4">
                              <a:lumMod val="75000"/>
                            </a:schemeClr>
                          </a:solidFill>
                          <a:latin typeface="Arial"/>
                        </a:rPr>
                        <a:t>OBD3</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Algoritmi vplivajo na to, kako ljudje komunicirajo z računalniki in kako se računalniki odzivajo. Ljudje načrtujejo algoritme, ki jih je mogoče posplošiti na številne situacije. Dobro berljivim algoritmom je enostavneje slediti in jih je lažje testirati in razhroščevati.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Pri načrtovanju smiselnih rešitev, namenjenih drugim, definiramo problemske kriterije in omejitve, pri čemer skrbno upoštevamo različne potrebe in želje skupnosti, in preverimo, ali so kriteriji in omejitve izpolnjeni.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graphicFrame>
        <p:nvGraphicFramePr>
          <p:cNvPr id="142" name="Table 141"/>
          <p:cNvGraphicFramePr/>
          <p:nvPr>
            <p:extLst>
              <p:ext uri="{D42A27DB-BD31-4B8C-83A1-F6EECF244321}">
                <p14:modId xmlns:p14="http://schemas.microsoft.com/office/powerpoint/2010/main" val="2666423922"/>
              </p:ext>
            </p:extLst>
          </p:nvPr>
        </p:nvGraphicFramePr>
        <p:xfrm>
          <a:off x="810033" y="3050752"/>
          <a:ext cx="10074840" cy="2450976"/>
        </p:xfrm>
        <a:graphic>
          <a:graphicData uri="http://schemas.openxmlformats.org/drawingml/2006/table">
            <a:tbl>
              <a:tblPr/>
              <a:tblGrid>
                <a:gridCol w="771940">
                  <a:extLst>
                    <a:ext uri="{9D8B030D-6E8A-4147-A177-3AD203B41FA5}">
                      <a16:colId xmlns:a16="http://schemas.microsoft.com/office/drawing/2014/main" val="20000"/>
                    </a:ext>
                  </a:extLst>
                </a:gridCol>
                <a:gridCol w="4636429">
                  <a:extLst>
                    <a:ext uri="{9D8B030D-6E8A-4147-A177-3AD203B41FA5}">
                      <a16:colId xmlns:a16="http://schemas.microsoft.com/office/drawing/2014/main" val="20001"/>
                    </a:ext>
                  </a:extLst>
                </a:gridCol>
                <a:gridCol w="4666471">
                  <a:extLst>
                    <a:ext uri="{9D8B030D-6E8A-4147-A177-3AD203B41FA5}">
                      <a16:colId xmlns:a16="http://schemas.microsoft.com/office/drawing/2014/main" val="20002"/>
                    </a:ext>
                  </a:extLst>
                </a:gridCol>
              </a:tblGrid>
              <a:tr h="420148">
                <a:tc gridSpan="3">
                  <a:txBody>
                    <a:bodyPr/>
                    <a:lstStyle/>
                    <a:p>
                      <a:pPr algn="ctr">
                        <a:lnSpc>
                          <a:spcPct val="100000"/>
                        </a:lnSpc>
                        <a:buNone/>
                      </a:pPr>
                      <a:r>
                        <a:rPr lang="sl-SI" sz="1500" b="0" strike="noStrike" spc="-1" dirty="0">
                          <a:solidFill>
                            <a:srgbClr val="7030A0"/>
                          </a:solidFill>
                          <a:latin typeface="Arial"/>
                        </a:rPr>
                        <a:t>Srednja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2018233">
                <a:tc>
                  <a:txBody>
                    <a:bodyPr/>
                    <a:lstStyle/>
                    <a:p>
                      <a:pPr algn="ctr">
                        <a:lnSpc>
                          <a:spcPct val="100000"/>
                        </a:lnSpc>
                        <a:buNone/>
                      </a:pPr>
                      <a:r>
                        <a:rPr lang="sl-SI" sz="1400" b="0" strike="noStrike" spc="-1">
                          <a:solidFill>
                            <a:schemeClr val="accent4">
                              <a:lumMod val="75000"/>
                            </a:schemeClr>
                          </a:solidFill>
                          <a:latin typeface="Arial"/>
                        </a:rPr>
                        <a:t>OBD4</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Algoritme ocenjujemo in izbiramo na podlagi zmogljivosti, zmožnosti ponovne uporabe in enostavnosti implementacije. S poznavanjem pogostih algoritmov lahko izboljšamo razvoj programske opreme ter varovanje in shranjevanje podatkov.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Raznovrstne ekipe lahko razvijajo programe s širokim dosegom, če pri tem upoštevajo in izkoriščajo sposobnosti svojih članov, ki nastopajo v različnih vlogah. Načrtovalske odločitve pogosto vključujejo kompromise. Pri razvoju kompleksnih programov si pomagamo z viri, kot so knjižnice ter orodja za urejanje in obvladovanje sestavnih delov programa. Sistematična analiza je ključna za odkrivanje učinkov trajnejših hroščev.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sp>
        <p:nvSpPr>
          <p:cNvPr id="3" name="PlaceHolder 2"/>
          <p:cNvSpPr>
            <a:spLocks noGrp="1"/>
          </p:cNvSpPr>
          <p:nvPr>
            <p:ph type="sldNum" idx="3"/>
          </p:nvPr>
        </p:nvSpPr>
        <p:spPr/>
        <p:txBody>
          <a:bodyPr/>
          <a:lstStyle/>
          <a:p>
            <a:fld id="{E870FAEE-1778-4641-9263-DA9BCB2937FB}" type="slidenum">
              <a:t>28</a:t>
            </a:fld>
            <a:endParaRPr/>
          </a:p>
        </p:txBody>
      </p:sp>
      <p:sp>
        <p:nvSpPr>
          <p:cNvPr id="2" name="Footer Placeholder 1">
            <a:extLst>
              <a:ext uri="{FF2B5EF4-FFF2-40B4-BE49-F238E27FC236}">
                <a16:creationId xmlns:a16="http://schemas.microsoft.com/office/drawing/2014/main" id="{88F88620-6DD3-0F62-677C-3C018F9F3E05}"/>
              </a:ext>
            </a:extLst>
          </p:cNvPr>
          <p:cNvSpPr>
            <a:spLocks noGrp="1"/>
          </p:cNvSpPr>
          <p:nvPr>
            <p:ph type="ftr" idx="2"/>
          </p:nvPr>
        </p:nvSpPr>
        <p:spPr/>
        <p:txBody>
          <a:bodyPr/>
          <a:lstStyle/>
          <a:p>
            <a:r>
              <a:rPr lang="en-US"/>
              <a:t>Temeljna znanja RIN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Omrežja in Internet</a:t>
            </a:r>
          </a:p>
        </p:txBody>
      </p:sp>
      <p:sp>
        <p:nvSpPr>
          <p:cNvPr id="144"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SzPct val="45000"/>
              <a:buFont typeface="Wingdings" charset="2"/>
              <a:buChar char=""/>
            </a:pPr>
            <a:r>
              <a:rPr lang="sl-SI" sz="2903" spc="-1">
                <a:latin typeface="Arial"/>
              </a:rPr>
              <a:t>Omrežne komunikacije in organizacija</a:t>
            </a:r>
          </a:p>
          <a:p>
            <a:pPr marL="522461" indent="-391846">
              <a:spcBef>
                <a:spcPts val="1278"/>
              </a:spcBef>
              <a:buClr>
                <a:srgbClr val="FF6600"/>
              </a:buClr>
              <a:buSzPct val="45000"/>
              <a:buFont typeface="Wingdings" charset="2"/>
              <a:buChar char=""/>
            </a:pPr>
            <a:r>
              <a:rPr lang="sl-SI" sz="2903" spc="-1">
                <a:latin typeface="Arial"/>
              </a:rPr>
              <a:t>Kibernetska varnost</a:t>
            </a:r>
          </a:p>
        </p:txBody>
      </p:sp>
      <p:sp>
        <p:nvSpPr>
          <p:cNvPr id="4" name="PlaceHolder 3"/>
          <p:cNvSpPr>
            <a:spLocks noGrp="1"/>
          </p:cNvSpPr>
          <p:nvPr>
            <p:ph type="sldNum" idx="3"/>
          </p:nvPr>
        </p:nvSpPr>
        <p:spPr/>
        <p:txBody>
          <a:bodyPr/>
          <a:lstStyle/>
          <a:p>
            <a:fld id="{7956702C-F7BC-408A-B2AF-77EBE7E22A9C}" type="slidenum">
              <a:t>29</a:t>
            </a:fld>
            <a:endParaRPr/>
          </a:p>
        </p:txBody>
      </p:sp>
      <p:sp>
        <p:nvSpPr>
          <p:cNvPr id="2" name="Footer Placeholder 1">
            <a:extLst>
              <a:ext uri="{FF2B5EF4-FFF2-40B4-BE49-F238E27FC236}">
                <a16:creationId xmlns:a16="http://schemas.microsoft.com/office/drawing/2014/main" id="{BE8E6EAA-11B1-655F-31FB-B0D25A98D128}"/>
              </a:ext>
            </a:extLst>
          </p:cNvPr>
          <p:cNvSpPr>
            <a:spLocks noGrp="1"/>
          </p:cNvSpPr>
          <p:nvPr>
            <p:ph type="ftr" idx="2"/>
          </p:nvPr>
        </p:nvSpPr>
        <p:spPr/>
        <p:txBody>
          <a:bodyPr/>
          <a:lstStyle/>
          <a:p>
            <a:r>
              <a:rPr lang="en-US"/>
              <a:t>Temeljna znanja RIN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48931" y="629266"/>
            <a:ext cx="4166510" cy="1622321"/>
          </a:xfrm>
        </p:spPr>
        <p:txBody>
          <a:bodyPr>
            <a:normAutofit/>
          </a:bodyPr>
          <a:lstStyle/>
          <a:p>
            <a:r>
              <a:rPr lang="sl-SI" dirty="0">
                <a:solidFill>
                  <a:srgbClr val="EBEBEB"/>
                </a:solidFill>
              </a:rPr>
              <a:t>... est omen</a:t>
            </a:r>
          </a:p>
        </p:txBody>
      </p:sp>
      <p:sp>
        <p:nvSpPr>
          <p:cNvPr id="9" name="Slide Number Placeholder 8">
            <a:extLst>
              <a:ext uri="{FF2B5EF4-FFF2-40B4-BE49-F238E27FC236}">
                <a16:creationId xmlns:a16="http://schemas.microsoft.com/office/drawing/2014/main" id="{15FECF4D-3F5C-7247-8A72-43862D995280}"/>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3</a:t>
            </a:fld>
            <a:endParaRPr lang="en-US">
              <a:solidFill>
                <a:srgbClr val="FFFFFF"/>
              </a:solidFill>
            </a:endParaRPr>
          </a:p>
        </p:txBody>
      </p:sp>
      <p:sp>
        <p:nvSpPr>
          <p:cNvPr id="5" name="Ograda vsebine 4"/>
          <p:cNvSpPr>
            <a:spLocks noGrp="1"/>
          </p:cNvSpPr>
          <p:nvPr>
            <p:ph idx="1"/>
          </p:nvPr>
        </p:nvSpPr>
        <p:spPr>
          <a:xfrm>
            <a:off x="648931" y="1778160"/>
            <a:ext cx="4166509" cy="4445659"/>
          </a:xfrm>
        </p:spPr>
        <p:txBody>
          <a:bodyPr>
            <a:normAutofit/>
          </a:bodyPr>
          <a:lstStyle/>
          <a:p>
            <a:r>
              <a:rPr lang="sl-SI" dirty="0">
                <a:solidFill>
                  <a:srgbClr val="EBEBEB"/>
                </a:solidFill>
              </a:rPr>
              <a:t>pogled po 1990: elektrotehnika, računalniško inženirstvo, računalniška znanost, programsko inženirstvo, informacijska tehnologija, informacijski sistemi</a:t>
            </a:r>
          </a:p>
          <a:p>
            <a:r>
              <a:rPr lang="sl-SI" dirty="0">
                <a:solidFill>
                  <a:srgbClr val="EBEBEB"/>
                </a:solidFill>
              </a:rPr>
              <a:t>pogled 2020: še kibernetska varnost in podatkovna znanost.</a:t>
            </a:r>
          </a:p>
          <a:p>
            <a:r>
              <a:rPr lang="sl-SI" dirty="0">
                <a:solidFill>
                  <a:srgbClr val="EBEBEB"/>
                </a:solidFill>
              </a:rPr>
              <a:t>vse skupaj </a:t>
            </a:r>
            <a:r>
              <a:rPr lang="sl-SI" i="1" dirty="0">
                <a:solidFill>
                  <a:srgbClr val="EBEBEB"/>
                </a:solidFill>
              </a:rPr>
              <a:t>Computing</a:t>
            </a:r>
            <a:r>
              <a:rPr lang="sl-SI" dirty="0">
                <a:solidFill>
                  <a:srgbClr val="EBEBEB"/>
                </a:solidFill>
              </a:rPr>
              <a:t>, kar je v slovenščini ................</a:t>
            </a:r>
          </a:p>
          <a:p>
            <a:pPr marL="0" indent="0">
              <a:buNone/>
            </a:pPr>
            <a:endParaRPr lang="sl-SI" dirty="0">
              <a:solidFill>
                <a:srgbClr val="EBEBEB"/>
              </a:solidFill>
            </a:endParaRPr>
          </a:p>
        </p:txBody>
      </p:sp>
      <p:sp>
        <p:nvSpPr>
          <p:cNvPr id="7" name="Footer Placeholder 6">
            <a:extLst>
              <a:ext uri="{FF2B5EF4-FFF2-40B4-BE49-F238E27FC236}">
                <a16:creationId xmlns:a16="http://schemas.microsoft.com/office/drawing/2014/main" id="{43A74162-51DE-984F-8E9F-279712C2FAB9}"/>
              </a:ext>
            </a:extLst>
          </p:cNvPr>
          <p:cNvSpPr>
            <a:spLocks noGrp="1"/>
          </p:cNvSpPr>
          <p:nvPr>
            <p:ph type="ftr" sz="quarter" idx="11"/>
          </p:nvPr>
        </p:nvSpPr>
        <p:spPr>
          <a:xfrm>
            <a:off x="636914" y="6355080"/>
            <a:ext cx="4206240" cy="304801"/>
          </a:xfrm>
        </p:spPr>
        <p:txBody>
          <a:bodyPr>
            <a:normAutofit/>
          </a:bodyPr>
          <a:lstStyle/>
          <a:p>
            <a:pPr>
              <a:spcAft>
                <a:spcPts val="600"/>
              </a:spcAft>
            </a:pPr>
            <a:r>
              <a:rPr lang="en-US">
                <a:solidFill>
                  <a:srgbClr val="FFFFFF">
                    <a:alpha val="60000"/>
                  </a:srgbClr>
                </a:solidFill>
              </a:rPr>
              <a:t>Temeljna znanja RIN</a:t>
            </a:r>
            <a:endParaRPr lang="en-US" dirty="0">
              <a:solidFill>
                <a:srgbClr val="FFFFFF">
                  <a:alpha val="60000"/>
                </a:srgbClr>
              </a:solidFill>
            </a:endParaRPr>
          </a:p>
        </p:txBody>
      </p:sp>
      <p:sp>
        <p:nvSpPr>
          <p:cNvPr id="4" name="TextBox 3">
            <a:extLst>
              <a:ext uri="{FF2B5EF4-FFF2-40B4-BE49-F238E27FC236}">
                <a16:creationId xmlns:a16="http://schemas.microsoft.com/office/drawing/2014/main" id="{247F6B9B-365A-6D4A-865C-6C033877AC72}"/>
              </a:ext>
            </a:extLst>
          </p:cNvPr>
          <p:cNvSpPr txBox="1"/>
          <p:nvPr/>
        </p:nvSpPr>
        <p:spPr>
          <a:xfrm>
            <a:off x="7640617" y="4600575"/>
            <a:ext cx="3869970" cy="369332"/>
          </a:xfrm>
          <a:prstGeom prst="rect">
            <a:avLst/>
          </a:prstGeom>
          <a:noFill/>
        </p:spPr>
        <p:txBody>
          <a:bodyPr wrap="none" rtlCol="0">
            <a:spAutoFit/>
          </a:bodyPr>
          <a:lstStyle/>
          <a:p>
            <a:r>
              <a:rPr lang="en-GB" dirty="0"/>
              <a:t>ACM, Computing Curricula 2005.</a:t>
            </a:r>
            <a:endParaRPr lang="en-SI" dirty="0"/>
          </a:p>
        </p:txBody>
      </p:sp>
      <p:pic>
        <p:nvPicPr>
          <p:cNvPr id="11" name="Picture 10" descr="Diagram&#10;&#10;Description automatically generated">
            <a:extLst>
              <a:ext uri="{FF2B5EF4-FFF2-40B4-BE49-F238E27FC236}">
                <a16:creationId xmlns:a16="http://schemas.microsoft.com/office/drawing/2014/main" id="{69A81A8E-16F7-B842-8533-01F2EEFC6A28}"/>
              </a:ext>
            </a:extLst>
          </p:cNvPr>
          <p:cNvPicPr>
            <a:picLocks noChangeAspect="1"/>
          </p:cNvPicPr>
          <p:nvPr/>
        </p:nvPicPr>
        <p:blipFill>
          <a:blip r:embed="rId3"/>
          <a:stretch>
            <a:fillRect/>
          </a:stretch>
        </p:blipFill>
        <p:spPr>
          <a:xfrm>
            <a:off x="5554683" y="1778160"/>
            <a:ext cx="6503966" cy="2340095"/>
          </a:xfrm>
          <a:prstGeom prst="rect">
            <a:avLst/>
          </a:prstGeom>
        </p:spPr>
      </p:pic>
      <p:sp>
        <p:nvSpPr>
          <p:cNvPr id="17" name="TextBox 16">
            <a:extLst>
              <a:ext uri="{FF2B5EF4-FFF2-40B4-BE49-F238E27FC236}">
                <a16:creationId xmlns:a16="http://schemas.microsoft.com/office/drawing/2014/main" id="{7EA7B972-8DA6-D342-BC09-231311FD4239}"/>
              </a:ext>
            </a:extLst>
          </p:cNvPr>
          <p:cNvSpPr txBox="1"/>
          <p:nvPr/>
        </p:nvSpPr>
        <p:spPr>
          <a:xfrm>
            <a:off x="4349729" y="5882484"/>
            <a:ext cx="7457491" cy="369332"/>
          </a:xfrm>
          <a:prstGeom prst="rect">
            <a:avLst/>
          </a:prstGeom>
          <a:noFill/>
        </p:spPr>
        <p:txBody>
          <a:bodyPr wrap="none" rtlCol="0">
            <a:spAutoFit/>
          </a:bodyPr>
          <a:lstStyle/>
          <a:p>
            <a:r>
              <a:rPr lang="en-GB" dirty="0" err="1"/>
              <a:t>vir</a:t>
            </a:r>
            <a:r>
              <a:rPr lang="en-GB" dirty="0"/>
              <a:t>: </a:t>
            </a:r>
            <a:r>
              <a:rPr lang="en-GB" dirty="0">
                <a:hlinkClick r:id="rId4"/>
              </a:rPr>
              <a:t>https://www.acm.org/education/curricula-recommendations</a:t>
            </a:r>
            <a:r>
              <a:rPr lang="en-GB" dirty="0"/>
              <a:t> </a:t>
            </a:r>
            <a:endParaRPr lang="en-SI" dirty="0"/>
          </a:p>
        </p:txBody>
      </p:sp>
    </p:spTree>
    <p:extLst>
      <p:ext uri="{BB962C8B-B14F-4D97-AF65-F5344CB8AC3E}">
        <p14:creationId xmlns:p14="http://schemas.microsoft.com/office/powerpoint/2010/main" val="22190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Omrežja in Internet</a:t>
            </a:r>
          </a:p>
        </p:txBody>
      </p:sp>
      <p:graphicFrame>
        <p:nvGraphicFramePr>
          <p:cNvPr id="146" name="Table 145"/>
          <p:cNvGraphicFramePr/>
          <p:nvPr>
            <p:extLst>
              <p:ext uri="{D42A27DB-BD31-4B8C-83A1-F6EECF244321}">
                <p14:modId xmlns:p14="http://schemas.microsoft.com/office/powerpoint/2010/main" val="3596561271"/>
              </p:ext>
            </p:extLst>
          </p:nvPr>
        </p:nvGraphicFramePr>
        <p:xfrm>
          <a:off x="653729" y="1415876"/>
          <a:ext cx="10890318" cy="4332460"/>
        </p:xfrm>
        <a:graphic>
          <a:graphicData uri="http://schemas.openxmlformats.org/drawingml/2006/table">
            <a:tbl>
              <a:tblPr/>
              <a:tblGrid>
                <a:gridCol w="930856">
                  <a:extLst>
                    <a:ext uri="{9D8B030D-6E8A-4147-A177-3AD203B41FA5}">
                      <a16:colId xmlns:a16="http://schemas.microsoft.com/office/drawing/2014/main" val="20000"/>
                    </a:ext>
                  </a:extLst>
                </a:gridCol>
                <a:gridCol w="4958615">
                  <a:extLst>
                    <a:ext uri="{9D8B030D-6E8A-4147-A177-3AD203B41FA5}">
                      <a16:colId xmlns:a16="http://schemas.microsoft.com/office/drawing/2014/main" val="20001"/>
                    </a:ext>
                  </a:extLst>
                </a:gridCol>
                <a:gridCol w="5000847">
                  <a:extLst>
                    <a:ext uri="{9D8B030D-6E8A-4147-A177-3AD203B41FA5}">
                      <a16:colId xmlns:a16="http://schemas.microsoft.com/office/drawing/2014/main" val="20002"/>
                    </a:ext>
                  </a:extLst>
                </a:gridCol>
              </a:tblGrid>
              <a:tr h="774117">
                <a:tc>
                  <a:txBody>
                    <a:bodyPr/>
                    <a:lstStyle/>
                    <a:p>
                      <a:pPr>
                        <a:lnSpc>
                          <a:spcPct val="100000"/>
                        </a:lnSpc>
                        <a:buNone/>
                      </a:pPr>
                      <a:br>
                        <a:rPr sz="2200"/>
                      </a:br>
                      <a:endParaRPr lang="sl-SI"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700" b="1" strike="noStrike" spc="-1">
                          <a:solidFill>
                            <a:srgbClr val="0070C0"/>
                          </a:solidFill>
                          <a:latin typeface="Arial"/>
                        </a:rPr>
                        <a:t>Omrežne komunikacije in organizacija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700" b="1" strike="noStrike" spc="-1" dirty="0">
                          <a:solidFill>
                            <a:srgbClr val="0070C0"/>
                          </a:solidFill>
                          <a:latin typeface="Arial"/>
                        </a:rPr>
                        <a:t>Kibernetska varnost</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68627">
                <a:tc gridSpan="3">
                  <a:txBody>
                    <a:bodyPr/>
                    <a:lstStyle/>
                    <a:p>
                      <a:pPr algn="ctr">
                        <a:lnSpc>
                          <a:spcPct val="100000"/>
                        </a:lnSpc>
                        <a:buNone/>
                      </a:pPr>
                      <a:r>
                        <a:rPr lang="sl-SI" sz="1700" b="0" strike="noStrike" spc="-1" dirty="0">
                          <a:solidFill>
                            <a:srgbClr val="7030A0"/>
                          </a:solidFill>
                          <a:latin typeface="Arial"/>
                        </a:rPr>
                        <a:t>Vrtec</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142744">
                <a:tc>
                  <a:txBody>
                    <a:bodyPr/>
                    <a:lstStyle/>
                    <a:p>
                      <a:pPr algn="ctr">
                        <a:lnSpc>
                          <a:spcPct val="100000"/>
                        </a:lnSpc>
                        <a:buNone/>
                      </a:pPr>
                      <a:r>
                        <a:rPr lang="sl-SI" sz="1700" b="0" strike="noStrike" spc="-1">
                          <a:solidFill>
                            <a:schemeClr val="accent4">
                              <a:lumMod val="75000"/>
                            </a:schemeClr>
                          </a:solidFill>
                          <a:latin typeface="Arial"/>
                        </a:rPr>
                        <a:t>OBDP</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700" b="0" strike="noStrike" spc="-1">
                          <a:solidFill>
                            <a:schemeClr val="accent4">
                              <a:lumMod val="75000"/>
                            </a:schemeClr>
                          </a:solidFill>
                          <a:latin typeface="Arial"/>
                        </a:rPr>
                        <a:t>Digitalne naprave si lahko izmenjujejo podatke, če so povezane. Povezane so lahko na različne načine. Internet nam omogoča, da smo v stiku z nekom ali nečim, kar ni poleg nas.</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700" b="0" strike="noStrike" spc="-1">
                          <a:solidFill>
                            <a:schemeClr val="accent4">
                              <a:lumMod val="75000"/>
                            </a:schemeClr>
                          </a:solidFill>
                          <a:latin typeface="Arial"/>
                        </a:rPr>
                        <a:t>Ko komuniciramo po Internetu, smo lahko zavedeni, da ne komuniciramo s tisto osebo ali napravo, za katero mislimo, da komuniciramo z njo.</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68627">
                <a:tc gridSpan="3">
                  <a:txBody>
                    <a:bodyPr/>
                    <a:lstStyle/>
                    <a:p>
                      <a:pPr algn="ctr">
                        <a:lnSpc>
                          <a:spcPct val="100000"/>
                        </a:lnSpc>
                        <a:buNone/>
                      </a:pPr>
                      <a:r>
                        <a:rPr lang="sl-SI" sz="1700" b="0" strike="noStrike" spc="-1" dirty="0">
                          <a:solidFill>
                            <a:srgbClr val="7030A0"/>
                          </a:solidFill>
                          <a:latin typeface="Arial"/>
                        </a:rPr>
                        <a:t>Osnovna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1658822">
                <a:tc>
                  <a:txBody>
                    <a:bodyPr/>
                    <a:lstStyle/>
                    <a:p>
                      <a:pPr algn="ctr">
                        <a:lnSpc>
                          <a:spcPct val="100000"/>
                        </a:lnSpc>
                        <a:buNone/>
                      </a:pPr>
                      <a:r>
                        <a:rPr lang="sl-SI" sz="1700" b="0" strike="noStrike" spc="-1">
                          <a:solidFill>
                            <a:schemeClr val="accent4">
                              <a:lumMod val="75000"/>
                            </a:schemeClr>
                          </a:solidFill>
                          <a:latin typeface="Arial"/>
                        </a:rPr>
                        <a:t>OBD1</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700" b="0" strike="noStrike" spc="-1">
                          <a:solidFill>
                            <a:schemeClr val="accent4">
                              <a:lumMod val="75000"/>
                            </a:schemeClr>
                          </a:solidFill>
                          <a:latin typeface="Arial"/>
                        </a:rPr>
                        <a:t>Računalniška omrežja lahko služijo povezovanju ljudi, krajev, informacij in idej. Internet omogoča ljudem, da se povezujejo z drugimi ljudmi ob uporabi številnih povezovalnih točk.</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700" b="0" strike="noStrike" spc="-1" dirty="0">
                          <a:solidFill>
                            <a:schemeClr val="accent4">
                              <a:lumMod val="75000"/>
                            </a:schemeClr>
                          </a:solidFill>
                          <a:latin typeface="Arial"/>
                        </a:rPr>
                        <a:t>Povezovanje naprav v omrežje oziroma v Internet prinaša veliko prednosti, vendar moramo ob tem biti pazljivi, da uporabljamo ustrezne overitvene (avtentikacijske) ukrepe kot so močna gesla, s čimer zaščitimo naprave in informacije pred nepooblaščenim dostopom.</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3" name="PlaceHolder 2"/>
          <p:cNvSpPr>
            <a:spLocks noGrp="1"/>
          </p:cNvSpPr>
          <p:nvPr>
            <p:ph type="sldNum" idx="3"/>
          </p:nvPr>
        </p:nvSpPr>
        <p:spPr/>
        <p:txBody>
          <a:bodyPr/>
          <a:lstStyle/>
          <a:p>
            <a:fld id="{0DFE9D03-AE9A-4BD5-B3E9-CABC2E26C706}" type="slidenum">
              <a:t>30</a:t>
            </a:fld>
            <a:endParaRPr/>
          </a:p>
        </p:txBody>
      </p:sp>
      <p:sp>
        <p:nvSpPr>
          <p:cNvPr id="2" name="Footer Placeholder 1">
            <a:extLst>
              <a:ext uri="{FF2B5EF4-FFF2-40B4-BE49-F238E27FC236}">
                <a16:creationId xmlns:a16="http://schemas.microsoft.com/office/drawing/2014/main" id="{BEEC6F3E-B65D-0923-9DCA-CFC34139861F}"/>
              </a:ext>
            </a:extLst>
          </p:cNvPr>
          <p:cNvSpPr>
            <a:spLocks noGrp="1"/>
          </p:cNvSpPr>
          <p:nvPr>
            <p:ph type="ftr" idx="2"/>
          </p:nvPr>
        </p:nvSpPr>
        <p:spPr/>
        <p:txBody>
          <a:bodyPr/>
          <a:lstStyle/>
          <a:p>
            <a:r>
              <a:rPr lang="en-US"/>
              <a:t>Temeljna znanja RIN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Omrežja in Internet</a:t>
            </a:r>
          </a:p>
        </p:txBody>
      </p:sp>
      <p:graphicFrame>
        <p:nvGraphicFramePr>
          <p:cNvPr id="148" name="Table 147"/>
          <p:cNvGraphicFramePr/>
          <p:nvPr>
            <p:extLst>
              <p:ext uri="{D42A27DB-BD31-4B8C-83A1-F6EECF244321}">
                <p14:modId xmlns:p14="http://schemas.microsoft.com/office/powerpoint/2010/main" val="1682570780"/>
              </p:ext>
            </p:extLst>
          </p:nvPr>
        </p:nvGraphicFramePr>
        <p:xfrm>
          <a:off x="662437" y="1224742"/>
          <a:ext cx="10750995" cy="3989364"/>
        </p:xfrm>
        <a:graphic>
          <a:graphicData uri="http://schemas.openxmlformats.org/drawingml/2006/table">
            <a:tbl>
              <a:tblPr/>
              <a:tblGrid>
                <a:gridCol w="785872">
                  <a:extLst>
                    <a:ext uri="{9D8B030D-6E8A-4147-A177-3AD203B41FA5}">
                      <a16:colId xmlns:a16="http://schemas.microsoft.com/office/drawing/2014/main" val="20000"/>
                    </a:ext>
                  </a:extLst>
                </a:gridCol>
                <a:gridCol w="5092279">
                  <a:extLst>
                    <a:ext uri="{9D8B030D-6E8A-4147-A177-3AD203B41FA5}">
                      <a16:colId xmlns:a16="http://schemas.microsoft.com/office/drawing/2014/main" val="20001"/>
                    </a:ext>
                  </a:extLst>
                </a:gridCol>
                <a:gridCol w="4872844">
                  <a:extLst>
                    <a:ext uri="{9D8B030D-6E8A-4147-A177-3AD203B41FA5}">
                      <a16:colId xmlns:a16="http://schemas.microsoft.com/office/drawing/2014/main" val="20002"/>
                    </a:ext>
                  </a:extLst>
                </a:gridCol>
              </a:tblGrid>
              <a:tr h="774117">
                <a:tc>
                  <a:txBody>
                    <a:bodyPr/>
                    <a:lstStyle/>
                    <a:p>
                      <a:pPr>
                        <a:lnSpc>
                          <a:spcPct val="100000"/>
                        </a:lnSpc>
                        <a:buNone/>
                      </a:pPr>
                      <a:br>
                        <a:rPr sz="2200"/>
                      </a:br>
                      <a:endParaRPr lang="sl-SI"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a:solidFill>
                            <a:srgbClr val="0070C0"/>
                          </a:solidFill>
                          <a:latin typeface="Arial"/>
                        </a:rPr>
                        <a:t>Omrežne komunikacije in organizacija</a:t>
                      </a:r>
                      <a:endParaRPr lang="sl-SI" sz="1500" b="0" strike="noStrike" spc="-1">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Kibernetska varnost</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594312">
                <a:tc>
                  <a:txBody>
                    <a:bodyPr/>
                    <a:lstStyle/>
                    <a:p>
                      <a:pPr algn="ctr">
                        <a:lnSpc>
                          <a:spcPct val="100000"/>
                        </a:lnSpc>
                        <a:buNone/>
                      </a:pPr>
                      <a:r>
                        <a:rPr lang="sl-SI" sz="1400" b="0" strike="noStrike" spc="-1">
                          <a:solidFill>
                            <a:schemeClr val="accent4">
                              <a:lumMod val="75000"/>
                            </a:schemeClr>
                          </a:solidFill>
                          <a:latin typeface="Arial"/>
                        </a:rPr>
                        <a:t>OBD2</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Informacija potrebuje za pošiljanje oziroma prejemanje fizični medij ali brezžično povezavo, od katerih so nekatere povezave primernejše od drugih. Posredovana informacija je najprej razdeljena v manjše koščke, ki jih imenujemo paketi in potujejo neodvisno eden od drugega, vendar se pri prejemniku ponovno združijo. Za to, da paketi pravilno potujejo po omrežju skrbijo usmerjevalniki in stikala.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Za zaščito informacij lahko uporabimo različne varnostne ukrepe. Slednji so lahko fizični oziroma digitalni.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594312">
                <a:tc>
                  <a:txBody>
                    <a:bodyPr/>
                    <a:lstStyle/>
                    <a:p>
                      <a:pPr algn="ctr">
                        <a:lnSpc>
                          <a:spcPct val="100000"/>
                        </a:lnSpc>
                        <a:buNone/>
                      </a:pPr>
                      <a:r>
                        <a:rPr lang="sl-SI" sz="1400" b="0" strike="noStrike" spc="-1">
                          <a:solidFill>
                            <a:schemeClr val="accent4">
                              <a:lumMod val="75000"/>
                            </a:schemeClr>
                          </a:solidFill>
                          <a:latin typeface="Arial"/>
                        </a:rPr>
                        <a:t>OBD3</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Računalniki prejemajo in pošiljajo informacijo upoštevaje zbirko pravil, ki jih imenujemo protokoli. Protokoli določajo, kako naj sporočila, ki jih pošiljamo med računalniki, izgledajo in na kakšen način so poslana. Upoštevanje zahtev kot so varnost, hitrost ali zanesljivost določa najboljšo pot za pošiljanje in sprejemanje podatkov.</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dirty="0">
                          <a:solidFill>
                            <a:schemeClr val="accent4">
                              <a:lumMod val="75000"/>
                            </a:schemeClr>
                          </a:solidFill>
                          <a:latin typeface="Arial"/>
                        </a:rPr>
                        <a:t>Informacijo, ki je poslana preko omrežij, lahko zaščitimo pred nepooblaščenim dostopom in spreminjanjem na različne načine, kot so šifriranje, da ohranimo zaupnost, in omejitev dostopa, da zagotovimo celovitost. Varnostni ukrepi za varovanje informacije, ki je na voljo na spletu, naslavljajo varovanje pred nevarnostjo vdorov v osebne in zasebne podatke.</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
        <p:nvSpPr>
          <p:cNvPr id="3" name="PlaceHolder 2"/>
          <p:cNvSpPr>
            <a:spLocks noGrp="1"/>
          </p:cNvSpPr>
          <p:nvPr>
            <p:ph type="sldNum" idx="3"/>
          </p:nvPr>
        </p:nvSpPr>
        <p:spPr/>
        <p:txBody>
          <a:bodyPr/>
          <a:lstStyle/>
          <a:p>
            <a:fld id="{131E2F30-9D2A-4A66-877F-B7FD5F975784}" type="slidenum">
              <a:t>31</a:t>
            </a:fld>
            <a:endParaRPr/>
          </a:p>
        </p:txBody>
      </p:sp>
      <p:sp>
        <p:nvSpPr>
          <p:cNvPr id="2" name="Footer Placeholder 1">
            <a:extLst>
              <a:ext uri="{FF2B5EF4-FFF2-40B4-BE49-F238E27FC236}">
                <a16:creationId xmlns:a16="http://schemas.microsoft.com/office/drawing/2014/main" id="{14600B10-B50E-7931-B759-33043EA6C1D8}"/>
              </a:ext>
            </a:extLst>
          </p:cNvPr>
          <p:cNvSpPr>
            <a:spLocks noGrp="1"/>
          </p:cNvSpPr>
          <p:nvPr>
            <p:ph type="ftr" idx="2"/>
          </p:nvPr>
        </p:nvSpPr>
        <p:spPr/>
        <p:txBody>
          <a:bodyPr/>
          <a:lstStyle/>
          <a:p>
            <a:r>
              <a:rPr lang="en-US"/>
              <a:t>Temeljna znanja RIN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Omrežja in Internet</a:t>
            </a:r>
          </a:p>
        </p:txBody>
      </p:sp>
      <p:graphicFrame>
        <p:nvGraphicFramePr>
          <p:cNvPr id="150" name="Table 149"/>
          <p:cNvGraphicFramePr/>
          <p:nvPr>
            <p:extLst>
              <p:ext uri="{D42A27DB-BD31-4B8C-83A1-F6EECF244321}">
                <p14:modId xmlns:p14="http://schemas.microsoft.com/office/powerpoint/2010/main" val="3229502990"/>
              </p:ext>
            </p:extLst>
          </p:nvPr>
        </p:nvGraphicFramePr>
        <p:xfrm>
          <a:off x="793053" y="2428150"/>
          <a:ext cx="10750994" cy="2175804"/>
        </p:xfrm>
        <a:graphic>
          <a:graphicData uri="http://schemas.openxmlformats.org/drawingml/2006/table">
            <a:tbl>
              <a:tblPr/>
              <a:tblGrid>
                <a:gridCol w="837683">
                  <a:extLst>
                    <a:ext uri="{9D8B030D-6E8A-4147-A177-3AD203B41FA5}">
                      <a16:colId xmlns:a16="http://schemas.microsoft.com/office/drawing/2014/main" val="20000"/>
                    </a:ext>
                  </a:extLst>
                </a:gridCol>
                <a:gridCol w="4879810">
                  <a:extLst>
                    <a:ext uri="{9D8B030D-6E8A-4147-A177-3AD203B41FA5}">
                      <a16:colId xmlns:a16="http://schemas.microsoft.com/office/drawing/2014/main" val="20001"/>
                    </a:ext>
                  </a:extLst>
                </a:gridCol>
                <a:gridCol w="5033501">
                  <a:extLst>
                    <a:ext uri="{9D8B030D-6E8A-4147-A177-3AD203B41FA5}">
                      <a16:colId xmlns:a16="http://schemas.microsoft.com/office/drawing/2014/main" val="20002"/>
                    </a:ext>
                  </a:extLst>
                </a:gridCol>
              </a:tblGrid>
              <a:tr h="442353">
                <a:tc>
                  <a:txBody>
                    <a:bodyPr/>
                    <a:lstStyle/>
                    <a:p>
                      <a:endParaRPr lang="en-SI" sz="2200"/>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a:solidFill>
                            <a:srgbClr val="0070C0"/>
                          </a:solidFill>
                          <a:latin typeface="Arial"/>
                        </a:rPr>
                        <a:t>Omrežne komunikacije in organizacija</a:t>
                      </a:r>
                      <a:endParaRPr lang="sl-SI" sz="1500" b="0" strike="noStrike" spc="-1">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Kibernetska varnost</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31764">
                <a:tc gridSpan="3">
                  <a:txBody>
                    <a:bodyPr/>
                    <a:lstStyle/>
                    <a:p>
                      <a:pPr algn="ctr">
                        <a:lnSpc>
                          <a:spcPct val="100000"/>
                        </a:lnSpc>
                        <a:buNone/>
                      </a:pPr>
                      <a:r>
                        <a:rPr lang="sl-SI" sz="1500" b="0" strike="noStrike" spc="-1" dirty="0">
                          <a:solidFill>
                            <a:srgbClr val="7030A0"/>
                          </a:solidFill>
                          <a:latin typeface="Arial"/>
                        </a:rPr>
                        <a:t>Srednja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382352">
                <a:tc>
                  <a:txBody>
                    <a:bodyPr/>
                    <a:lstStyle/>
                    <a:p>
                      <a:pPr algn="ctr">
                        <a:lnSpc>
                          <a:spcPct val="100000"/>
                        </a:lnSpc>
                        <a:buNone/>
                      </a:pPr>
                      <a:r>
                        <a:rPr lang="sl-SI" sz="1400" b="0" strike="noStrike" spc="-1">
                          <a:solidFill>
                            <a:schemeClr val="accent4">
                              <a:lumMod val="75000"/>
                            </a:schemeClr>
                          </a:solidFill>
                          <a:latin typeface="Arial"/>
                        </a:rPr>
                        <a:t>OBD4</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Omrežno topologijo delno določa tudi zahteva po tem, koliko naprav želimo podpreti. Vsaki napravi je dodeljen naslov, ki enolično določa napravo in omrežje, v katerega je priključena naprava. Povečljivost in zanesljivost Interneta zagotavljata hierarhičnost omrežij in redundantnost v njihovi zasnovi.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dirty="0">
                          <a:solidFill>
                            <a:schemeClr val="accent4">
                              <a:lumMod val="75000"/>
                            </a:schemeClr>
                          </a:solidFill>
                          <a:latin typeface="Arial"/>
                        </a:rPr>
                        <a:t>Omrežna varnost je odvisna od kombinacije strojne in programske opreme ter postopkov, ki nadzorujejo dostop do podatkov in sistemov. Potrebe uporabnikov in občutljivost podatkov določata raven implementirane varnosti.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
        <p:nvSpPr>
          <p:cNvPr id="3" name="PlaceHolder 2"/>
          <p:cNvSpPr>
            <a:spLocks noGrp="1"/>
          </p:cNvSpPr>
          <p:nvPr>
            <p:ph type="sldNum" idx="3"/>
          </p:nvPr>
        </p:nvSpPr>
        <p:spPr/>
        <p:txBody>
          <a:bodyPr/>
          <a:lstStyle/>
          <a:p>
            <a:fld id="{B5A6421A-F4E3-4449-8E2A-44912A42CA78}" type="slidenum">
              <a:t>32</a:t>
            </a:fld>
            <a:endParaRPr/>
          </a:p>
        </p:txBody>
      </p:sp>
      <p:sp>
        <p:nvSpPr>
          <p:cNvPr id="2" name="Footer Placeholder 1">
            <a:extLst>
              <a:ext uri="{FF2B5EF4-FFF2-40B4-BE49-F238E27FC236}">
                <a16:creationId xmlns:a16="http://schemas.microsoft.com/office/drawing/2014/main" id="{06AA6570-B385-40CA-072C-4C2188CC0942}"/>
              </a:ext>
            </a:extLst>
          </p:cNvPr>
          <p:cNvSpPr>
            <a:spLocks noGrp="1"/>
          </p:cNvSpPr>
          <p:nvPr>
            <p:ph type="ftr" idx="2"/>
          </p:nvPr>
        </p:nvSpPr>
        <p:spPr/>
        <p:txBody>
          <a:bodyPr/>
          <a:lstStyle/>
          <a:p>
            <a:r>
              <a:rPr lang="en-US"/>
              <a:t>Temeljna znanja RIN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Učinki računalništva in informatike</a:t>
            </a:r>
          </a:p>
        </p:txBody>
      </p:sp>
      <p:sp>
        <p:nvSpPr>
          <p:cNvPr id="152"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a:bodyPr>
          <a:lstStyle/>
          <a:p>
            <a:pPr marL="522461" indent="-391846">
              <a:spcBef>
                <a:spcPts val="1278"/>
              </a:spcBef>
              <a:buClr>
                <a:srgbClr val="FF6600"/>
              </a:buClr>
              <a:buSzPct val="45000"/>
              <a:buFont typeface="Wingdings" charset="2"/>
              <a:buChar char=""/>
            </a:pPr>
            <a:r>
              <a:rPr lang="sl-SI" sz="2903" spc="-1">
                <a:latin typeface="Arial"/>
              </a:rPr>
              <a:t>Kultura</a:t>
            </a:r>
          </a:p>
          <a:p>
            <a:pPr marL="522461" indent="-391846">
              <a:spcBef>
                <a:spcPts val="1278"/>
              </a:spcBef>
              <a:buClr>
                <a:srgbClr val="FF6600"/>
              </a:buClr>
              <a:buSzPct val="45000"/>
              <a:buFont typeface="Wingdings" charset="2"/>
              <a:buChar char=""/>
            </a:pPr>
            <a:r>
              <a:rPr lang="sl-SI" sz="2903" spc="-1">
                <a:latin typeface="Arial"/>
              </a:rPr>
              <a:t>Socialne interakcije</a:t>
            </a:r>
          </a:p>
          <a:p>
            <a:pPr marL="522461" indent="-391846">
              <a:spcBef>
                <a:spcPts val="1278"/>
              </a:spcBef>
              <a:buClr>
                <a:srgbClr val="FF6600"/>
              </a:buClr>
              <a:buSzPct val="45000"/>
              <a:buFont typeface="Wingdings" charset="2"/>
              <a:buChar char=""/>
            </a:pPr>
            <a:r>
              <a:rPr lang="sl-SI" sz="2903" spc="-1">
                <a:latin typeface="Arial"/>
              </a:rPr>
              <a:t>Varnost, zakonodaja in etika</a:t>
            </a:r>
          </a:p>
        </p:txBody>
      </p:sp>
      <p:sp>
        <p:nvSpPr>
          <p:cNvPr id="4" name="PlaceHolder 3"/>
          <p:cNvSpPr>
            <a:spLocks noGrp="1"/>
          </p:cNvSpPr>
          <p:nvPr>
            <p:ph type="sldNum" idx="3"/>
          </p:nvPr>
        </p:nvSpPr>
        <p:spPr/>
        <p:txBody>
          <a:bodyPr/>
          <a:lstStyle/>
          <a:p>
            <a:fld id="{9714939B-9431-4C7A-889A-5C7BC98CC926}" type="slidenum">
              <a:t>33</a:t>
            </a:fld>
            <a:endParaRPr/>
          </a:p>
        </p:txBody>
      </p:sp>
      <p:sp>
        <p:nvSpPr>
          <p:cNvPr id="2" name="Footer Placeholder 1">
            <a:extLst>
              <a:ext uri="{FF2B5EF4-FFF2-40B4-BE49-F238E27FC236}">
                <a16:creationId xmlns:a16="http://schemas.microsoft.com/office/drawing/2014/main" id="{3F3D503B-850D-5178-79FD-215A7B8EA4E7}"/>
              </a:ext>
            </a:extLst>
          </p:cNvPr>
          <p:cNvSpPr>
            <a:spLocks noGrp="1"/>
          </p:cNvSpPr>
          <p:nvPr>
            <p:ph type="ftr" idx="2"/>
          </p:nvPr>
        </p:nvSpPr>
        <p:spPr/>
        <p:txBody>
          <a:bodyPr/>
          <a:lstStyle/>
          <a:p>
            <a:r>
              <a:rPr lang="en-US"/>
              <a:t>Temeljna znanja RIN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Učinki računalništva in informatike</a:t>
            </a:r>
          </a:p>
        </p:txBody>
      </p:sp>
      <p:graphicFrame>
        <p:nvGraphicFramePr>
          <p:cNvPr id="154" name="Table 153"/>
          <p:cNvGraphicFramePr/>
          <p:nvPr>
            <p:extLst>
              <p:ext uri="{D42A27DB-BD31-4B8C-83A1-F6EECF244321}">
                <p14:modId xmlns:p14="http://schemas.microsoft.com/office/powerpoint/2010/main" val="816389547"/>
              </p:ext>
            </p:extLst>
          </p:nvPr>
        </p:nvGraphicFramePr>
        <p:xfrm>
          <a:off x="793052" y="1091078"/>
          <a:ext cx="10527206" cy="5521906"/>
        </p:xfrm>
        <a:graphic>
          <a:graphicData uri="http://schemas.openxmlformats.org/drawingml/2006/table">
            <a:tbl>
              <a:tblPr/>
              <a:tblGrid>
                <a:gridCol w="784566">
                  <a:extLst>
                    <a:ext uri="{9D8B030D-6E8A-4147-A177-3AD203B41FA5}">
                      <a16:colId xmlns:a16="http://schemas.microsoft.com/office/drawing/2014/main" val="20000"/>
                    </a:ext>
                  </a:extLst>
                </a:gridCol>
                <a:gridCol w="4747017">
                  <a:extLst>
                    <a:ext uri="{9D8B030D-6E8A-4147-A177-3AD203B41FA5}">
                      <a16:colId xmlns:a16="http://schemas.microsoft.com/office/drawing/2014/main" val="20001"/>
                    </a:ext>
                  </a:extLst>
                </a:gridCol>
                <a:gridCol w="4995623">
                  <a:extLst>
                    <a:ext uri="{9D8B030D-6E8A-4147-A177-3AD203B41FA5}">
                      <a16:colId xmlns:a16="http://schemas.microsoft.com/office/drawing/2014/main" val="20002"/>
                    </a:ext>
                  </a:extLst>
                </a:gridCol>
              </a:tblGrid>
              <a:tr h="774117">
                <a:tc>
                  <a:txBody>
                    <a:bodyPr/>
                    <a:lstStyle/>
                    <a:p>
                      <a:pPr>
                        <a:lnSpc>
                          <a:spcPct val="100000"/>
                        </a:lnSpc>
                        <a:buNone/>
                      </a:pPr>
                      <a:br>
                        <a:rPr sz="2200"/>
                      </a:br>
                      <a:endParaRPr lang="sl-SI"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Kultura</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Varnost, zakonodaja in etika</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31764">
                <a:tc gridSpan="3">
                  <a:txBody>
                    <a:bodyPr/>
                    <a:lstStyle/>
                    <a:p>
                      <a:pPr algn="ctr">
                        <a:lnSpc>
                          <a:spcPct val="100000"/>
                        </a:lnSpc>
                        <a:buNone/>
                      </a:pPr>
                      <a:r>
                        <a:rPr lang="sl-SI" sz="1500" b="0" strike="noStrike" spc="-1" dirty="0">
                          <a:solidFill>
                            <a:srgbClr val="7030A0"/>
                          </a:solidFill>
                          <a:latin typeface="Arial"/>
                        </a:rPr>
                        <a:t>Vrtec</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494246">
                <a:tc>
                  <a:txBody>
                    <a:bodyPr/>
                    <a:lstStyle/>
                    <a:p>
                      <a:pPr algn="ctr">
                        <a:lnSpc>
                          <a:spcPct val="100000"/>
                        </a:lnSpc>
                        <a:buNone/>
                      </a:pPr>
                      <a:r>
                        <a:rPr lang="sl-SI" sz="1400" b="0" strike="noStrike" spc="-1">
                          <a:solidFill>
                            <a:schemeClr val="accent4">
                              <a:lumMod val="75000"/>
                            </a:schemeClr>
                          </a:solidFill>
                          <a:latin typeface="Arial"/>
                        </a:rPr>
                        <a:t>OBDP</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Digitalno tehnologijo lahko uporabljamo ne samo za zabavo, ampak tudi za ustvarjanje (npr. slike, glasbo).</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Digitalna tehnologija sama po sebi ni ne dobra ne slaba. Njena uporaba pa je lahko dobra ali slaba. Komunikacija s prijatelji je dobra, slabo pa je, če prepošiljamo nekaj, za kar nimamo pravice. Škodljivo je tudi pošiljanje svojih fotografij ali pogovor z neznanci, kar je treba prepoznati, sporočiti odraslim in se mu izogibati.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31764">
                <a:tc gridSpan="3">
                  <a:txBody>
                    <a:bodyPr/>
                    <a:lstStyle/>
                    <a:p>
                      <a:pPr algn="ctr">
                        <a:lnSpc>
                          <a:spcPct val="100000"/>
                        </a:lnSpc>
                        <a:buNone/>
                      </a:pPr>
                      <a:r>
                        <a:rPr lang="sl-SI" sz="1500" b="0" strike="noStrike" spc="-1" dirty="0">
                          <a:solidFill>
                            <a:srgbClr val="7030A0"/>
                          </a:solidFill>
                          <a:latin typeface="Arial"/>
                        </a:rPr>
                        <a:t>Osnovna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1170391">
                <a:tc>
                  <a:txBody>
                    <a:bodyPr/>
                    <a:lstStyle/>
                    <a:p>
                      <a:pPr algn="ctr">
                        <a:lnSpc>
                          <a:spcPct val="100000"/>
                        </a:lnSpc>
                        <a:buNone/>
                      </a:pPr>
                      <a:r>
                        <a:rPr lang="sl-SI" sz="1400" b="0" strike="noStrike" spc="-1">
                          <a:solidFill>
                            <a:schemeClr val="accent4">
                              <a:lumMod val="75000"/>
                            </a:schemeClr>
                          </a:solidFill>
                          <a:latin typeface="Arial"/>
                        </a:rPr>
                        <a:t>OBD1</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Računalniška tehnologija je spremenila način življenja in dela ljudi na bolje pa tudi na slabše. Računalniška orodja lahko uporabljamo za zabavo in tudi za ustvarjanje, pri tem pa lahko vplivajo tako na naše odnose z drugimi kot tudi na naš način življenja.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sl-SI" sz="1400" b="0" strike="noStrike" spc="-1">
                          <a:solidFill>
                            <a:schemeClr val="accent4">
                              <a:lumMod val="75000"/>
                            </a:schemeClr>
                          </a:solidFill>
                          <a:latin typeface="Arial"/>
                        </a:rPr>
                        <a:t>Ljudje uporabljajo računalniško tehnologijo na načine, ki lahko pomagajo ali škodujejo njim ali drugim. Škodljivo vedenje, kot je deljenje zasebnih informacij in interakcija z neznanci, je treba prepoznati in se mu izogibati.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1382352">
                <a:tc>
                  <a:txBody>
                    <a:bodyPr/>
                    <a:lstStyle/>
                    <a:p>
                      <a:pPr algn="ctr">
                        <a:lnSpc>
                          <a:spcPct val="100000"/>
                        </a:lnSpc>
                        <a:buNone/>
                      </a:pPr>
                      <a:r>
                        <a:rPr lang="sl-SI" sz="1400" b="0" strike="noStrike" spc="-1">
                          <a:solidFill>
                            <a:schemeClr val="accent4">
                              <a:lumMod val="75000"/>
                            </a:schemeClr>
                          </a:solidFill>
                          <a:latin typeface="Arial"/>
                        </a:rPr>
                        <a:t>OBD2</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Zaradi potreb in želja ljudi se računalniška tehnologija razvija in nadgrajuje, pri tem lahko različno vpliva na skupine ljudi. Računalniške tehnologije vplivajo na kulturne prakse in so hkrati tudi pod njihovim vplivom.</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Etični zapleti se pojavljajo zaradi možnosti, ki jih ponuja računalništvo. Enostavno pošiljanje in prejemanje kopij vsebin na internetu (video posnetki, fotografije, glasba, ...) omogoča nepooblaščeno uporabo (spletno piratstvo) in neupoštevanje avtorskih pravic (pomanjkanje navedbe avtorstva).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3" name="PlaceHolder 2"/>
          <p:cNvSpPr>
            <a:spLocks noGrp="1"/>
          </p:cNvSpPr>
          <p:nvPr>
            <p:ph type="sldNum" idx="3"/>
          </p:nvPr>
        </p:nvSpPr>
        <p:spPr/>
        <p:txBody>
          <a:bodyPr/>
          <a:lstStyle/>
          <a:p>
            <a:fld id="{7C9C053F-683F-458D-A55E-00ED199B2A0F}" type="slidenum">
              <a:t>34</a:t>
            </a:fld>
            <a:endParaRPr/>
          </a:p>
        </p:txBody>
      </p:sp>
      <p:sp>
        <p:nvSpPr>
          <p:cNvPr id="2" name="Footer Placeholder 1">
            <a:extLst>
              <a:ext uri="{FF2B5EF4-FFF2-40B4-BE49-F238E27FC236}">
                <a16:creationId xmlns:a16="http://schemas.microsoft.com/office/drawing/2014/main" id="{D0828019-5117-F479-5401-C80730253725}"/>
              </a:ext>
            </a:extLst>
          </p:cNvPr>
          <p:cNvSpPr>
            <a:spLocks noGrp="1"/>
          </p:cNvSpPr>
          <p:nvPr>
            <p:ph type="ftr" idx="2"/>
          </p:nvPr>
        </p:nvSpPr>
        <p:spPr/>
        <p:txBody>
          <a:bodyPr/>
          <a:lstStyle/>
          <a:p>
            <a:r>
              <a:rPr lang="en-US"/>
              <a:t>Temeljna znanja RIN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Učinki računalništva in informatike</a:t>
            </a:r>
          </a:p>
        </p:txBody>
      </p:sp>
      <p:graphicFrame>
        <p:nvGraphicFramePr>
          <p:cNvPr id="156" name="Table 155"/>
          <p:cNvGraphicFramePr/>
          <p:nvPr>
            <p:extLst>
              <p:ext uri="{D42A27DB-BD31-4B8C-83A1-F6EECF244321}">
                <p14:modId xmlns:p14="http://schemas.microsoft.com/office/powerpoint/2010/main" val="3865378092"/>
              </p:ext>
            </p:extLst>
          </p:nvPr>
        </p:nvGraphicFramePr>
        <p:xfrm>
          <a:off x="916267" y="1781165"/>
          <a:ext cx="10527206" cy="3804471"/>
        </p:xfrm>
        <a:graphic>
          <a:graphicData uri="http://schemas.openxmlformats.org/drawingml/2006/table">
            <a:tbl>
              <a:tblPr/>
              <a:tblGrid>
                <a:gridCol w="862065">
                  <a:extLst>
                    <a:ext uri="{9D8B030D-6E8A-4147-A177-3AD203B41FA5}">
                      <a16:colId xmlns:a16="http://schemas.microsoft.com/office/drawing/2014/main" val="20000"/>
                    </a:ext>
                  </a:extLst>
                </a:gridCol>
                <a:gridCol w="4648620">
                  <a:extLst>
                    <a:ext uri="{9D8B030D-6E8A-4147-A177-3AD203B41FA5}">
                      <a16:colId xmlns:a16="http://schemas.microsoft.com/office/drawing/2014/main" val="20001"/>
                    </a:ext>
                  </a:extLst>
                </a:gridCol>
                <a:gridCol w="5016521">
                  <a:extLst>
                    <a:ext uri="{9D8B030D-6E8A-4147-A177-3AD203B41FA5}">
                      <a16:colId xmlns:a16="http://schemas.microsoft.com/office/drawing/2014/main" val="20002"/>
                    </a:ext>
                  </a:extLst>
                </a:gridCol>
              </a:tblGrid>
              <a:tr h="774117">
                <a:tc>
                  <a:txBody>
                    <a:bodyPr/>
                    <a:lstStyle/>
                    <a:p>
                      <a:pPr>
                        <a:lnSpc>
                          <a:spcPct val="100000"/>
                        </a:lnSpc>
                        <a:buNone/>
                      </a:pPr>
                      <a:br>
                        <a:rPr sz="2200"/>
                      </a:br>
                      <a:endParaRPr lang="sl-SI" sz="2200" b="0" strike="noStrike" spc="-1">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a:solidFill>
                            <a:srgbClr val="0070C0"/>
                          </a:solidFill>
                          <a:latin typeface="Arial"/>
                        </a:rPr>
                        <a:t>Kultura</a:t>
                      </a:r>
                      <a:endParaRPr lang="sl-SI" sz="1500" b="0" strike="noStrike" spc="-1">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sl-SI" sz="1500" b="1" strike="noStrike" spc="-1" dirty="0">
                          <a:solidFill>
                            <a:srgbClr val="0070C0"/>
                          </a:solidFill>
                          <a:latin typeface="Arial"/>
                        </a:rPr>
                        <a:t>Varnost, zakonodaja in etika</a:t>
                      </a:r>
                      <a:endParaRPr lang="sl-SI" sz="1500" b="0" strike="noStrike" spc="-1" dirty="0">
                        <a:solidFill>
                          <a:srgbClr val="0070C0"/>
                        </a:solidFill>
                        <a:latin typeface="Arial"/>
                      </a:endParaRP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082806">
                <a:tc>
                  <a:txBody>
                    <a:bodyPr/>
                    <a:lstStyle/>
                    <a:p>
                      <a:pPr algn="ctr">
                        <a:lnSpc>
                          <a:spcPct val="100000"/>
                        </a:lnSpc>
                        <a:buNone/>
                      </a:pPr>
                      <a:r>
                        <a:rPr lang="sl-SI" sz="1400" b="0" strike="noStrike" spc="-1">
                          <a:solidFill>
                            <a:schemeClr val="accent4">
                              <a:lumMod val="75000"/>
                            </a:schemeClr>
                          </a:solidFill>
                          <a:latin typeface="Arial"/>
                        </a:rPr>
                        <a:t>OBD3</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Napredek na področju računalniške tehnologije spreminja vsakodnevne dejavnosti ljudi. Družba mora iskati kompromise zaradi vse večje globalizacije in avtomatizacije, ki ju prinaša računalništvo.</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Obstaja kompromis med tem, ali so neki podatki javni ali zasebni in varni. Ljudi je mogoče prevarati, da razkrijejo osebne podatke, sploh če je o njih na spletu na voljo več javnih informacij.</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83575">
                <a:tc gridSpan="3">
                  <a:txBody>
                    <a:bodyPr/>
                    <a:lstStyle/>
                    <a:p>
                      <a:pPr algn="ctr">
                        <a:lnSpc>
                          <a:spcPct val="100000"/>
                        </a:lnSpc>
                        <a:buNone/>
                      </a:pPr>
                      <a:r>
                        <a:rPr lang="sl-SI" sz="1500" b="0" strike="noStrike" spc="-1" dirty="0">
                          <a:solidFill>
                            <a:srgbClr val="7030A0"/>
                          </a:solidFill>
                          <a:latin typeface="Arial"/>
                        </a:rPr>
                        <a:t>Srednja šola</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xBody>
                    <a:bodyPr/>
                    <a:lstStyle/>
                    <a:p>
                      <a:endParaRPr lang="en-SI"/>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1556942">
                <a:tc>
                  <a:txBody>
                    <a:bodyPr/>
                    <a:lstStyle/>
                    <a:p>
                      <a:pPr algn="ctr">
                        <a:lnSpc>
                          <a:spcPct val="100000"/>
                        </a:lnSpc>
                        <a:buNone/>
                      </a:pPr>
                      <a:r>
                        <a:rPr lang="sl-SI" sz="1400" b="0" strike="noStrike" spc="-1">
                          <a:solidFill>
                            <a:schemeClr val="accent4">
                              <a:lumMod val="75000"/>
                            </a:schemeClr>
                          </a:solidFill>
                          <a:latin typeface="Arial"/>
                        </a:rPr>
                        <a:t>OBD4</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a:solidFill>
                            <a:schemeClr val="accent4">
                              <a:lumMod val="75000"/>
                            </a:schemeClr>
                          </a:solidFill>
                          <a:latin typeface="Arial"/>
                        </a:rPr>
                        <a:t>Zasnova in uporaba računalniških tehnologij ter orodij lahko izboljša, poslabša ali ohrani neenakopraven dostop do informacij in priložnosti.</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sl-SI" sz="1400" b="0" strike="noStrike" spc="-1" dirty="0">
                          <a:solidFill>
                            <a:schemeClr val="accent4">
                              <a:lumMod val="75000"/>
                            </a:schemeClr>
                          </a:solidFill>
                          <a:latin typeface="Arial"/>
                        </a:rPr>
                        <a:t>Zakoni urejajo številne vidike računalništva, kot so zasebnost, podatki, lastnina, informacije in identiteta. Ti zakoni imajo lahko koristne in škodljive učinke, na primer pospešujejo ali zavlačujejo napredek na področju računalništva ter varujejo ali kršijo pravice ljudi. Mednarodne razlike v zakonih in etiki vplivajo na računalništvo.</a:t>
                      </a:r>
                    </a:p>
                  </a:txBody>
                  <a:tcPr marL="108847" marR="108847" marT="55294" marB="55294">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
        <p:nvSpPr>
          <p:cNvPr id="3" name="PlaceHolder 2"/>
          <p:cNvSpPr>
            <a:spLocks noGrp="1"/>
          </p:cNvSpPr>
          <p:nvPr>
            <p:ph type="sldNum" idx="3"/>
          </p:nvPr>
        </p:nvSpPr>
        <p:spPr/>
        <p:txBody>
          <a:bodyPr/>
          <a:lstStyle/>
          <a:p>
            <a:fld id="{130860B6-701B-4CBE-8B9C-DBBC4E8BC2B2}" type="slidenum">
              <a:t>35</a:t>
            </a:fld>
            <a:endParaRPr/>
          </a:p>
        </p:txBody>
      </p:sp>
      <p:sp>
        <p:nvSpPr>
          <p:cNvPr id="2" name="Footer Placeholder 1">
            <a:extLst>
              <a:ext uri="{FF2B5EF4-FFF2-40B4-BE49-F238E27FC236}">
                <a16:creationId xmlns:a16="http://schemas.microsoft.com/office/drawing/2014/main" id="{9622E56A-897C-8591-76C2-B030C57FD946}"/>
              </a:ext>
            </a:extLst>
          </p:cNvPr>
          <p:cNvSpPr>
            <a:spLocks noGrp="1"/>
          </p:cNvSpPr>
          <p:nvPr>
            <p:ph type="ftr" idx="2"/>
          </p:nvPr>
        </p:nvSpPr>
        <p:spPr/>
        <p:txBody>
          <a:bodyPr/>
          <a:lstStyle/>
          <a:p>
            <a:r>
              <a:rPr lang="en-US"/>
              <a:t>Temeljna znanja RIN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A smo na pravi poti ...</a:t>
            </a:r>
          </a:p>
        </p:txBody>
      </p:sp>
      <p:sp>
        <p:nvSpPr>
          <p:cNvPr id="158" name="PlaceHolder 2"/>
          <p:cNvSpPr>
            <a:spLocks noGrp="1"/>
          </p:cNvSpPr>
          <p:nvPr>
            <p:ph/>
          </p:nvPr>
        </p:nvSpPr>
        <p:spPr>
          <a:xfrm>
            <a:off x="653293" y="1523852"/>
            <a:ext cx="6095409" cy="4789250"/>
          </a:xfrm>
          <a:prstGeom prst="rect">
            <a:avLst/>
          </a:prstGeom>
          <a:noFill/>
          <a:ln w="0">
            <a:noFill/>
          </a:ln>
        </p:spPr>
        <p:txBody>
          <a:bodyPr vert="horz" lIns="0" tIns="0" rIns="0" bIns="0" rtlCol="0" anchor="t">
            <a:normAutofit/>
          </a:bodyPr>
          <a:lstStyle/>
          <a:p>
            <a:pPr algn="ctr">
              <a:spcBef>
                <a:spcPts val="1278"/>
              </a:spcBef>
            </a:pPr>
            <a:r>
              <a:rPr lang="sl-SI" sz="2903" b="1" spc="-1" dirty="0">
                <a:solidFill>
                  <a:srgbClr val="C9211E"/>
                </a:solidFill>
                <a:latin typeface="Arial"/>
              </a:rPr>
              <a:t>Temeljne vsebine RIN</a:t>
            </a:r>
            <a:endParaRPr lang="sl-SI" sz="2903" spc="-1" dirty="0">
              <a:latin typeface="Arial"/>
            </a:endParaRPr>
          </a:p>
          <a:p>
            <a:endParaRPr lang="sl-SI" sz="2903" spc="-1" dirty="0">
              <a:latin typeface="Arial"/>
            </a:endParaRPr>
          </a:p>
          <a:p>
            <a:pPr marL="522461" indent="-391846">
              <a:spcBef>
                <a:spcPts val="1278"/>
              </a:spcBef>
              <a:buClr>
                <a:srgbClr val="FF6600"/>
              </a:buClr>
              <a:buFont typeface="StarSymbol"/>
              <a:buAutoNum type="arabicParenR"/>
            </a:pPr>
            <a:r>
              <a:rPr lang="sl-SI" sz="2903" spc="-1" dirty="0">
                <a:latin typeface="Arial"/>
              </a:rPr>
              <a:t>Računalniški sistemi</a:t>
            </a:r>
          </a:p>
          <a:p>
            <a:pPr marL="522461" indent="-391846">
              <a:spcBef>
                <a:spcPts val="1278"/>
              </a:spcBef>
              <a:buClr>
                <a:srgbClr val="FF6600"/>
              </a:buClr>
              <a:buFont typeface="StarSymbol"/>
              <a:buAutoNum type="arabicParenR"/>
            </a:pPr>
            <a:r>
              <a:rPr lang="sl-SI" sz="2903" spc="-1" dirty="0">
                <a:latin typeface="Arial"/>
              </a:rPr>
              <a:t>Podatki in analiza</a:t>
            </a:r>
          </a:p>
          <a:p>
            <a:pPr marL="522461" indent="-391846">
              <a:spcBef>
                <a:spcPts val="1278"/>
              </a:spcBef>
              <a:buClr>
                <a:srgbClr val="FF6600"/>
              </a:buClr>
              <a:buFont typeface="StarSymbol"/>
              <a:buAutoNum type="arabicParenR"/>
            </a:pPr>
            <a:r>
              <a:rPr lang="sl-SI" sz="2903" spc="-1" dirty="0">
                <a:latin typeface="Arial"/>
              </a:rPr>
              <a:t>Algoritmi in programiranje</a:t>
            </a:r>
          </a:p>
          <a:p>
            <a:pPr marL="522461" indent="-391846">
              <a:spcBef>
                <a:spcPts val="1278"/>
              </a:spcBef>
              <a:buClr>
                <a:srgbClr val="FF6600"/>
              </a:buClr>
              <a:buFont typeface="StarSymbol"/>
              <a:buAutoNum type="arabicParenR"/>
            </a:pPr>
            <a:r>
              <a:rPr lang="sl-SI" sz="2903" spc="-1" dirty="0">
                <a:latin typeface="Arial"/>
              </a:rPr>
              <a:t>Omrežja in Internet</a:t>
            </a:r>
          </a:p>
          <a:p>
            <a:pPr marL="522461" indent="-391846">
              <a:spcBef>
                <a:spcPts val="1278"/>
              </a:spcBef>
              <a:buClr>
                <a:srgbClr val="FF6600"/>
              </a:buClr>
              <a:buFont typeface="StarSymbol"/>
              <a:buAutoNum type="arabicParenR"/>
            </a:pPr>
            <a:r>
              <a:rPr lang="sl-SI" sz="2903" spc="-1" dirty="0">
                <a:latin typeface="Arial"/>
              </a:rPr>
              <a:t>Učinki računalništva in informatike</a:t>
            </a:r>
          </a:p>
          <a:p>
            <a:endParaRPr lang="sl-SI" sz="2903" spc="-1" dirty="0">
              <a:latin typeface="Arial"/>
            </a:endParaRPr>
          </a:p>
        </p:txBody>
      </p:sp>
      <p:pic>
        <p:nvPicPr>
          <p:cNvPr id="159" name="Picture 158"/>
          <p:cNvPicPr/>
          <p:nvPr/>
        </p:nvPicPr>
        <p:blipFill>
          <a:blip r:embed="rId2"/>
          <a:stretch/>
        </p:blipFill>
        <p:spPr>
          <a:xfrm>
            <a:off x="7184088" y="1920054"/>
            <a:ext cx="4789250" cy="4393048"/>
          </a:xfrm>
          <a:prstGeom prst="rect">
            <a:avLst/>
          </a:prstGeom>
          <a:ln w="25200">
            <a:noFill/>
          </a:ln>
        </p:spPr>
      </p:pic>
      <p:sp>
        <p:nvSpPr>
          <p:cNvPr id="4" name="PlaceHolder 3"/>
          <p:cNvSpPr>
            <a:spLocks noGrp="1"/>
          </p:cNvSpPr>
          <p:nvPr>
            <p:ph type="sldNum" idx="3"/>
          </p:nvPr>
        </p:nvSpPr>
        <p:spPr/>
        <p:txBody>
          <a:bodyPr/>
          <a:lstStyle/>
          <a:p>
            <a:fld id="{4B9DE48A-4340-47C5-BCD6-36F0BCB4FA11}" type="slidenum">
              <a:t>36</a:t>
            </a:fld>
            <a:endParaRPr/>
          </a:p>
        </p:txBody>
      </p:sp>
      <p:sp>
        <p:nvSpPr>
          <p:cNvPr id="2" name="Footer Placeholder 1">
            <a:extLst>
              <a:ext uri="{FF2B5EF4-FFF2-40B4-BE49-F238E27FC236}">
                <a16:creationId xmlns:a16="http://schemas.microsoft.com/office/drawing/2014/main" id="{B08950F7-6BA6-B2A2-FC78-F00159E806BC}"/>
              </a:ext>
            </a:extLst>
          </p:cNvPr>
          <p:cNvSpPr>
            <a:spLocks noGrp="1"/>
          </p:cNvSpPr>
          <p:nvPr>
            <p:ph type="ftr" idx="2"/>
          </p:nvPr>
        </p:nvSpPr>
        <p:spPr/>
        <p:txBody>
          <a:bodyPr/>
          <a:lstStyle/>
          <a:p>
            <a:r>
              <a:rPr lang="en-US"/>
              <a:t>Temeljna znanja RIN</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AD94-79FA-3432-CDD0-7B95D841BD0C}"/>
              </a:ext>
            </a:extLst>
          </p:cNvPr>
          <p:cNvSpPr>
            <a:spLocks noGrp="1"/>
          </p:cNvSpPr>
          <p:nvPr>
            <p:ph type="title"/>
          </p:nvPr>
        </p:nvSpPr>
        <p:spPr/>
        <p:txBody>
          <a:bodyPr/>
          <a:lstStyle/>
          <a:p>
            <a:endParaRPr lang="sl-SI"/>
          </a:p>
        </p:txBody>
      </p:sp>
      <p:sp>
        <p:nvSpPr>
          <p:cNvPr id="3" name="Content Placeholder 2">
            <a:extLst>
              <a:ext uri="{FF2B5EF4-FFF2-40B4-BE49-F238E27FC236}">
                <a16:creationId xmlns:a16="http://schemas.microsoft.com/office/drawing/2014/main" id="{468D5B08-38DB-8781-E685-74473B8D9104}"/>
              </a:ext>
            </a:extLst>
          </p:cNvPr>
          <p:cNvSpPr>
            <a:spLocks noGrp="1"/>
          </p:cNvSpPr>
          <p:nvPr>
            <p:ph/>
          </p:nvPr>
        </p:nvSpPr>
        <p:spPr/>
        <p:txBody>
          <a:bodyPr/>
          <a:lstStyle/>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buNone/>
            </a:pPr>
            <a:endParaRPr lang="sl-SI" dirty="0"/>
          </a:p>
          <a:p>
            <a:pPr marL="0" indent="0" algn="ctr">
              <a:buNone/>
            </a:pPr>
            <a:r>
              <a:rPr lang="sl-SI" sz="6000" dirty="0">
                <a:solidFill>
                  <a:srgbClr val="FFC000"/>
                </a:solidFill>
              </a:rPr>
              <a:t>Primeri</a:t>
            </a:r>
          </a:p>
        </p:txBody>
      </p:sp>
      <p:sp>
        <p:nvSpPr>
          <p:cNvPr id="4" name="Footer Placeholder 3">
            <a:extLst>
              <a:ext uri="{FF2B5EF4-FFF2-40B4-BE49-F238E27FC236}">
                <a16:creationId xmlns:a16="http://schemas.microsoft.com/office/drawing/2014/main" id="{006D4944-1D2C-FA0C-2085-E5DCDEDECC81}"/>
              </a:ext>
            </a:extLst>
          </p:cNvPr>
          <p:cNvSpPr>
            <a:spLocks noGrp="1"/>
          </p:cNvSpPr>
          <p:nvPr>
            <p:ph type="ftr" idx="2"/>
          </p:nvPr>
        </p:nvSpPr>
        <p:spPr/>
        <p:txBody>
          <a:bodyPr/>
          <a:lstStyle/>
          <a:p>
            <a:r>
              <a:rPr lang="en-US"/>
              <a:t>Temeljna znanja RIN</a:t>
            </a:r>
          </a:p>
        </p:txBody>
      </p:sp>
      <p:sp>
        <p:nvSpPr>
          <p:cNvPr id="5" name="Slide Number Placeholder 4">
            <a:extLst>
              <a:ext uri="{FF2B5EF4-FFF2-40B4-BE49-F238E27FC236}">
                <a16:creationId xmlns:a16="http://schemas.microsoft.com/office/drawing/2014/main" id="{70DEAC1D-EEA2-8032-37ED-4A51D4B509E8}"/>
              </a:ext>
            </a:extLst>
          </p:cNvPr>
          <p:cNvSpPr>
            <a:spLocks noGrp="1"/>
          </p:cNvSpPr>
          <p:nvPr>
            <p:ph type="sldNum" idx="3"/>
          </p:nvPr>
        </p:nvSpPr>
        <p:spPr/>
        <p:txBody>
          <a:bodyPr/>
          <a:lstStyle/>
          <a:p>
            <a:fld id="{256C2B21-B9E3-4612-81FF-495FF6B1C785}" type="slidenum">
              <a:rPr lang="en-SI" smtClean="0"/>
              <a:t>37</a:t>
            </a:fld>
            <a:endParaRPr lang="en-SI"/>
          </a:p>
        </p:txBody>
      </p:sp>
    </p:spTree>
    <p:extLst>
      <p:ext uri="{BB962C8B-B14F-4D97-AF65-F5344CB8AC3E}">
        <p14:creationId xmlns:p14="http://schemas.microsoft.com/office/powerpoint/2010/main" val="1075506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A22A-A702-50FC-3AC3-AF46460A8B79}"/>
              </a:ext>
            </a:extLst>
          </p:cNvPr>
          <p:cNvSpPr>
            <a:spLocks noGrp="1"/>
          </p:cNvSpPr>
          <p:nvPr>
            <p:ph type="title"/>
          </p:nvPr>
        </p:nvSpPr>
        <p:spPr/>
        <p:txBody>
          <a:bodyPr/>
          <a:lstStyle/>
          <a:p>
            <a:r>
              <a:rPr lang="sl-SI" dirty="0"/>
              <a:t>Od problema do rešitve</a:t>
            </a:r>
          </a:p>
        </p:txBody>
      </p:sp>
      <p:sp>
        <p:nvSpPr>
          <p:cNvPr id="3" name="Content Placeholder 2">
            <a:extLst>
              <a:ext uri="{FF2B5EF4-FFF2-40B4-BE49-F238E27FC236}">
                <a16:creationId xmlns:a16="http://schemas.microsoft.com/office/drawing/2014/main" id="{F1D6B7BC-2D08-2128-3D57-9A60B91190CD}"/>
              </a:ext>
            </a:extLst>
          </p:cNvPr>
          <p:cNvSpPr>
            <a:spLocks noGrp="1"/>
          </p:cNvSpPr>
          <p:nvPr>
            <p:ph/>
          </p:nvPr>
        </p:nvSpPr>
        <p:spPr>
          <a:xfrm>
            <a:off x="653104" y="1523852"/>
            <a:ext cx="3314058" cy="4789250"/>
          </a:xfrm>
        </p:spPr>
        <p:txBody>
          <a:bodyPr>
            <a:normAutofit/>
          </a:bodyPr>
          <a:lstStyle/>
          <a:p>
            <a:r>
              <a:rPr lang="sl-SI" sz="1800" dirty="0"/>
              <a:t>A. Brodnik, A. Csizmadia, G. Futschek, L. Kralj, V. Lonati, P. Micheuz, M. Monga, Programming for All: Understanding the Nature of Programs, arXiv:2111.04887</a:t>
            </a:r>
          </a:p>
          <a:p>
            <a:r>
              <a:rPr lang="en-US" sz="1800" dirty="0"/>
              <a:t>V. </a:t>
            </a:r>
            <a:r>
              <a:rPr lang="en-US" sz="1800" dirty="0" err="1"/>
              <a:t>Lonati</a:t>
            </a:r>
            <a:r>
              <a:rPr lang="en-US" sz="1800" dirty="0"/>
              <a:t>, A. </a:t>
            </a:r>
            <a:r>
              <a:rPr lang="en-US" sz="1800" dirty="0" err="1"/>
              <a:t>Brodnik</a:t>
            </a:r>
            <a:r>
              <a:rPr lang="en-US" sz="1800" dirty="0"/>
              <a:t>, T. Bell, A.  </a:t>
            </a:r>
            <a:r>
              <a:rPr lang="en-US" sz="1800" dirty="0" err="1"/>
              <a:t>P.Csizmadia</a:t>
            </a:r>
            <a:r>
              <a:rPr lang="en-US" sz="1800" dirty="0"/>
              <a:t>, L. De Mol, H. Hickman, T: Keane, C. </a:t>
            </a:r>
            <a:r>
              <a:rPr lang="en-US" sz="1800" dirty="0" err="1"/>
              <a:t>Mirolo</a:t>
            </a:r>
            <a:r>
              <a:rPr lang="en-US" sz="1800" dirty="0"/>
              <a:t>, M. Monga, and Matti </a:t>
            </a:r>
            <a:r>
              <a:rPr lang="en-US" sz="1800" dirty="0" err="1"/>
              <a:t>Tedre</a:t>
            </a:r>
            <a:r>
              <a:rPr lang="en-US" sz="1800" dirty="0"/>
              <a:t>. 2022. Characterizing the Nature of Programs for educational purposes, ACM </a:t>
            </a:r>
            <a:r>
              <a:rPr lang="en-US" sz="1800" dirty="0" err="1"/>
              <a:t>ITiCSE</a:t>
            </a:r>
            <a:endParaRPr lang="en-US" sz="1800" dirty="0"/>
          </a:p>
        </p:txBody>
      </p:sp>
      <p:sp>
        <p:nvSpPr>
          <p:cNvPr id="4" name="Footer Placeholder 3">
            <a:extLst>
              <a:ext uri="{FF2B5EF4-FFF2-40B4-BE49-F238E27FC236}">
                <a16:creationId xmlns:a16="http://schemas.microsoft.com/office/drawing/2014/main" id="{F01C0882-4E37-3750-BA7B-79F7DBEDA290}"/>
              </a:ext>
            </a:extLst>
          </p:cNvPr>
          <p:cNvSpPr>
            <a:spLocks noGrp="1"/>
          </p:cNvSpPr>
          <p:nvPr>
            <p:ph type="ftr" idx="2"/>
          </p:nvPr>
        </p:nvSpPr>
        <p:spPr/>
        <p:txBody>
          <a:bodyPr/>
          <a:lstStyle/>
          <a:p>
            <a:r>
              <a:rPr lang="en-US"/>
              <a:t>Temeljna znanja RIN</a:t>
            </a:r>
          </a:p>
        </p:txBody>
      </p:sp>
      <p:sp>
        <p:nvSpPr>
          <p:cNvPr id="5" name="Slide Number Placeholder 4">
            <a:extLst>
              <a:ext uri="{FF2B5EF4-FFF2-40B4-BE49-F238E27FC236}">
                <a16:creationId xmlns:a16="http://schemas.microsoft.com/office/drawing/2014/main" id="{2BD29A9A-8C15-6E1B-B956-A64AD13CD795}"/>
              </a:ext>
            </a:extLst>
          </p:cNvPr>
          <p:cNvSpPr>
            <a:spLocks noGrp="1"/>
          </p:cNvSpPr>
          <p:nvPr>
            <p:ph type="sldNum" idx="3"/>
          </p:nvPr>
        </p:nvSpPr>
        <p:spPr/>
        <p:txBody>
          <a:bodyPr/>
          <a:lstStyle/>
          <a:p>
            <a:fld id="{256C2B21-B9E3-4612-81FF-495FF6B1C785}" type="slidenum">
              <a:rPr lang="en-SI" smtClean="0"/>
              <a:t>38</a:t>
            </a:fld>
            <a:endParaRPr lang="en-SI"/>
          </a:p>
        </p:txBody>
      </p:sp>
      <p:pic>
        <p:nvPicPr>
          <p:cNvPr id="12" name="Picture 11" descr="Diagram&#10;&#10;Description automatically generated">
            <a:extLst>
              <a:ext uri="{FF2B5EF4-FFF2-40B4-BE49-F238E27FC236}">
                <a16:creationId xmlns:a16="http://schemas.microsoft.com/office/drawing/2014/main" id="{33F0F8F7-15EB-1614-2E3C-F70BADCFDF4B}"/>
              </a:ext>
            </a:extLst>
          </p:cNvPr>
          <p:cNvPicPr>
            <a:picLocks noChangeAspect="1"/>
          </p:cNvPicPr>
          <p:nvPr/>
        </p:nvPicPr>
        <p:blipFill>
          <a:blip r:embed="rId2"/>
          <a:stretch>
            <a:fillRect/>
          </a:stretch>
        </p:blipFill>
        <p:spPr>
          <a:xfrm>
            <a:off x="3967162" y="1395338"/>
            <a:ext cx="7772400" cy="4857750"/>
          </a:xfrm>
          <a:prstGeom prst="rect">
            <a:avLst/>
          </a:prstGeom>
        </p:spPr>
      </p:pic>
    </p:spTree>
    <p:extLst>
      <p:ext uri="{BB962C8B-B14F-4D97-AF65-F5344CB8AC3E}">
        <p14:creationId xmlns:p14="http://schemas.microsoft.com/office/powerpoint/2010/main" val="898472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69DB-D35A-AD59-B322-E267DE1E7936}"/>
              </a:ext>
            </a:extLst>
          </p:cNvPr>
          <p:cNvSpPr>
            <a:spLocks noGrp="1"/>
          </p:cNvSpPr>
          <p:nvPr>
            <p:ph type="title"/>
          </p:nvPr>
        </p:nvSpPr>
        <p:spPr/>
        <p:txBody>
          <a:bodyPr/>
          <a:lstStyle/>
          <a:p>
            <a:r>
              <a:rPr lang="sl-SI" dirty="0"/>
              <a:t>Uporabniška zgodba</a:t>
            </a:r>
          </a:p>
        </p:txBody>
      </p:sp>
      <p:sp>
        <p:nvSpPr>
          <p:cNvPr id="3" name="Content Placeholder 2">
            <a:extLst>
              <a:ext uri="{FF2B5EF4-FFF2-40B4-BE49-F238E27FC236}">
                <a16:creationId xmlns:a16="http://schemas.microsoft.com/office/drawing/2014/main" id="{4603EC7F-C2BF-9847-6F40-305B02D1FB46}"/>
              </a:ext>
            </a:extLst>
          </p:cNvPr>
          <p:cNvSpPr>
            <a:spLocks noGrp="1"/>
          </p:cNvSpPr>
          <p:nvPr>
            <p:ph/>
          </p:nvPr>
        </p:nvSpPr>
        <p:spPr/>
        <p:txBody>
          <a:bodyPr/>
          <a:lstStyle/>
          <a:p>
            <a:r>
              <a:rPr lang="sl-SI" dirty="0"/>
              <a:t>Dovolj natančen opis, da lahko naredimo rešitev in jo ovrednotimo:</a:t>
            </a:r>
            <a:endParaRPr lang="sl-SI" sz="2800" dirty="0"/>
          </a:p>
          <a:p>
            <a:pPr marL="0" indent="0">
              <a:buNone/>
            </a:pPr>
            <a:endParaRPr lang="sl-SI" sz="2800" dirty="0"/>
          </a:p>
          <a:p>
            <a:pPr marL="0" indent="0">
              <a:buNone/>
            </a:pPr>
            <a:endParaRPr lang="sl-SI" dirty="0"/>
          </a:p>
          <a:p>
            <a:pPr marL="400050" lvl="1" indent="0">
              <a:buNone/>
            </a:pPr>
            <a:r>
              <a:rPr lang="sl-SI" sz="2000" dirty="0"/>
              <a:t>Naš kameleon bo z barvnim senzorjem prebral barvo okolice in nato prilagodil svojo barvo.</a:t>
            </a:r>
          </a:p>
          <a:p>
            <a:pPr marL="400050" lvl="1" indent="0">
              <a:buNone/>
            </a:pPr>
            <a:endParaRPr lang="sl-SI" sz="2000" dirty="0"/>
          </a:p>
          <a:p>
            <a:pPr marL="400050" lvl="1" indent="0">
              <a:buNone/>
            </a:pPr>
            <a:endParaRPr lang="sl-SI" sz="2000" dirty="0"/>
          </a:p>
          <a:p>
            <a:pPr marL="400050" lvl="1" indent="0">
              <a:buNone/>
            </a:pPr>
            <a:endParaRPr lang="sl-SI" dirty="0"/>
          </a:p>
          <a:p>
            <a:pPr marL="400050" lvl="1" indent="0">
              <a:buNone/>
            </a:pPr>
            <a:endParaRPr lang="sl-SI" dirty="0"/>
          </a:p>
          <a:p>
            <a:pPr marL="400050" lvl="1" indent="0">
              <a:buNone/>
            </a:pPr>
            <a:endParaRPr lang="sl-SI" dirty="0"/>
          </a:p>
          <a:p>
            <a:pPr marL="0" indent="0" algn="r">
              <a:buNone/>
            </a:pPr>
            <a:r>
              <a:rPr lang="sl-SI" i="1" dirty="0">
                <a:solidFill>
                  <a:srgbClr val="FFC000"/>
                </a:solidFill>
              </a:rPr>
              <a:t>Algoritmi in programiranje</a:t>
            </a:r>
          </a:p>
          <a:p>
            <a:pPr marL="400050" lvl="1" indent="0">
              <a:buNone/>
            </a:pPr>
            <a:endParaRPr lang="sl-SI" dirty="0"/>
          </a:p>
          <a:p>
            <a:pPr marL="400050" lvl="1" indent="0">
              <a:buNone/>
            </a:pPr>
            <a:endParaRPr lang="sl-SI" dirty="0"/>
          </a:p>
        </p:txBody>
      </p:sp>
      <p:sp>
        <p:nvSpPr>
          <p:cNvPr id="4" name="Footer Placeholder 3">
            <a:extLst>
              <a:ext uri="{FF2B5EF4-FFF2-40B4-BE49-F238E27FC236}">
                <a16:creationId xmlns:a16="http://schemas.microsoft.com/office/drawing/2014/main" id="{C2DD6B93-A0FA-A8F9-5C80-8BA5493FD5F3}"/>
              </a:ext>
            </a:extLst>
          </p:cNvPr>
          <p:cNvSpPr>
            <a:spLocks noGrp="1"/>
          </p:cNvSpPr>
          <p:nvPr>
            <p:ph type="ftr" idx="2"/>
          </p:nvPr>
        </p:nvSpPr>
        <p:spPr/>
        <p:txBody>
          <a:bodyPr/>
          <a:lstStyle/>
          <a:p>
            <a:r>
              <a:rPr lang="en-US"/>
              <a:t>Temeljna znanja RIN</a:t>
            </a:r>
          </a:p>
        </p:txBody>
      </p:sp>
      <p:sp>
        <p:nvSpPr>
          <p:cNvPr id="5" name="Slide Number Placeholder 4">
            <a:extLst>
              <a:ext uri="{FF2B5EF4-FFF2-40B4-BE49-F238E27FC236}">
                <a16:creationId xmlns:a16="http://schemas.microsoft.com/office/drawing/2014/main" id="{95932844-3B20-3409-4AA3-852F807673A3}"/>
              </a:ext>
            </a:extLst>
          </p:cNvPr>
          <p:cNvSpPr>
            <a:spLocks noGrp="1"/>
          </p:cNvSpPr>
          <p:nvPr>
            <p:ph type="sldNum" idx="3"/>
          </p:nvPr>
        </p:nvSpPr>
        <p:spPr/>
        <p:txBody>
          <a:bodyPr/>
          <a:lstStyle/>
          <a:p>
            <a:fld id="{256C2B21-B9E3-4612-81FF-495FF6B1C785}" type="slidenum">
              <a:rPr lang="en-SI" smtClean="0"/>
              <a:t>39</a:t>
            </a:fld>
            <a:endParaRPr lang="en-SI"/>
          </a:p>
        </p:txBody>
      </p:sp>
    </p:spTree>
    <p:extLst>
      <p:ext uri="{BB962C8B-B14F-4D97-AF65-F5344CB8AC3E}">
        <p14:creationId xmlns:p14="http://schemas.microsoft.com/office/powerpoint/2010/main" val="428269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Vsebina – izobraževalne smeri ACM</a:t>
            </a:r>
          </a:p>
        </p:txBody>
      </p:sp>
      <p:sp>
        <p:nvSpPr>
          <p:cNvPr id="107" name="PlaceHolder 2"/>
          <p:cNvSpPr>
            <a:spLocks noGrp="1"/>
          </p:cNvSpPr>
          <p:nvPr>
            <p:ph/>
          </p:nvPr>
        </p:nvSpPr>
        <p:spPr>
          <a:xfrm>
            <a:off x="653294" y="1523852"/>
            <a:ext cx="10884658" cy="4789250"/>
          </a:xfrm>
          <a:prstGeom prst="rect">
            <a:avLst/>
          </a:prstGeom>
          <a:noFill/>
          <a:ln w="0">
            <a:noFill/>
          </a:ln>
        </p:spPr>
        <p:txBody>
          <a:bodyPr vert="horz" lIns="0" tIns="0" rIns="0" bIns="0" rtlCol="0" anchor="t">
            <a:normAutofit fontScale="93000" lnSpcReduction="10000"/>
          </a:bodyPr>
          <a:lstStyle/>
          <a:p>
            <a:pPr marL="522461" indent="-391846">
              <a:spcBef>
                <a:spcPts val="1278"/>
              </a:spcBef>
              <a:buClr>
                <a:srgbClr val="FF6600"/>
              </a:buClr>
              <a:buSzPct val="45000"/>
              <a:buFont typeface="Wingdings" charset="2"/>
              <a:buChar char=""/>
            </a:pPr>
            <a:r>
              <a:rPr lang="sl-SI" sz="2903" spc="-1">
                <a:latin typeface="Arial"/>
              </a:rPr>
              <a:t>računalniško inženirstvo [</a:t>
            </a:r>
            <a:r>
              <a:rPr lang="sl-SI" sz="2903" i="1" spc="-1">
                <a:latin typeface="Arial"/>
              </a:rPr>
              <a:t>Computer Engineering</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teoretično računalništvo (računalniška znanost) [</a:t>
            </a:r>
            <a:r>
              <a:rPr lang="sl-SI" sz="2903" i="1" spc="-1">
                <a:latin typeface="Arial"/>
              </a:rPr>
              <a:t>Computer Science</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kibernetska varnost [</a:t>
            </a:r>
            <a:r>
              <a:rPr lang="sl-SI" sz="2903" i="1" spc="-1">
                <a:latin typeface="Arial"/>
              </a:rPr>
              <a:t>Cybersecurity</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informacijski sistemi [</a:t>
            </a:r>
            <a:r>
              <a:rPr lang="sl-SI" sz="2903" i="1" spc="-1">
                <a:latin typeface="Arial"/>
              </a:rPr>
              <a:t>Information Systems</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informacijska tehnologija [</a:t>
            </a:r>
            <a:r>
              <a:rPr lang="sl-SI" sz="2903" i="1" spc="-1">
                <a:latin typeface="Arial"/>
              </a:rPr>
              <a:t>Information Technology</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programsko inženirstvo [</a:t>
            </a:r>
            <a:r>
              <a:rPr lang="sl-SI" sz="2903" i="1" spc="-1">
                <a:latin typeface="Arial"/>
              </a:rPr>
              <a:t>Software Engineering</a:t>
            </a:r>
            <a:r>
              <a:rPr lang="sl-SI" sz="2903" spc="-1">
                <a:latin typeface="Arial"/>
              </a:rPr>
              <a:t>]</a:t>
            </a:r>
          </a:p>
          <a:p>
            <a:pPr marL="522461" indent="-391846">
              <a:spcBef>
                <a:spcPts val="1278"/>
              </a:spcBef>
              <a:buClr>
                <a:srgbClr val="FF6600"/>
              </a:buClr>
              <a:buSzPct val="45000"/>
              <a:buFont typeface="Wingdings" charset="2"/>
              <a:buChar char=""/>
            </a:pPr>
            <a:r>
              <a:rPr lang="sl-SI" sz="2903" spc="-1">
                <a:latin typeface="Arial"/>
              </a:rPr>
              <a:t>podatkovna znanost [</a:t>
            </a:r>
            <a:r>
              <a:rPr lang="sl-SI" sz="2903" i="1" spc="-1">
                <a:latin typeface="Arial"/>
              </a:rPr>
              <a:t>with data science</a:t>
            </a:r>
            <a:r>
              <a:rPr lang="sl-SI" sz="2903" spc="-1">
                <a:latin typeface="Arial"/>
              </a:rPr>
              <a:t>]</a:t>
            </a:r>
          </a:p>
          <a:p>
            <a:endParaRPr lang="sl-SI" sz="2903" spc="-1">
              <a:latin typeface="Arial"/>
            </a:endParaRPr>
          </a:p>
          <a:p>
            <a:pPr algn="r">
              <a:spcBef>
                <a:spcPts val="1278"/>
              </a:spcBef>
            </a:pPr>
            <a:r>
              <a:rPr lang="sl-SI" sz="2661" spc="-1">
                <a:latin typeface="Arial"/>
                <a:hlinkClick r:id="rId2"/>
              </a:rPr>
              <a:t>https://www.acm.org/education/curricula-recommendations</a:t>
            </a:r>
            <a:endParaRPr lang="sl-SI" sz="2661" spc="-1">
              <a:latin typeface="Arial"/>
            </a:endParaRPr>
          </a:p>
          <a:p>
            <a:pPr algn="r">
              <a:spcBef>
                <a:spcPts val="1278"/>
              </a:spcBef>
            </a:pPr>
            <a:endParaRPr lang="sl-SI" sz="2661" spc="-1">
              <a:latin typeface="Arial"/>
            </a:endParaRPr>
          </a:p>
        </p:txBody>
      </p:sp>
      <p:sp>
        <p:nvSpPr>
          <p:cNvPr id="4" name="PlaceHolder 3"/>
          <p:cNvSpPr>
            <a:spLocks noGrp="1"/>
          </p:cNvSpPr>
          <p:nvPr>
            <p:ph type="sldNum" idx="3"/>
          </p:nvPr>
        </p:nvSpPr>
        <p:spPr/>
        <p:txBody>
          <a:bodyPr/>
          <a:lstStyle/>
          <a:p>
            <a:fld id="{7930E998-7606-4615-9ED8-A7406C197888}" type="slidenum">
              <a:t>4</a:t>
            </a:fld>
            <a:endParaRPr/>
          </a:p>
        </p:txBody>
      </p:sp>
      <p:sp>
        <p:nvSpPr>
          <p:cNvPr id="2" name="Footer Placeholder 1">
            <a:extLst>
              <a:ext uri="{FF2B5EF4-FFF2-40B4-BE49-F238E27FC236}">
                <a16:creationId xmlns:a16="http://schemas.microsoft.com/office/drawing/2014/main" id="{08C08BB2-22A4-3BAB-B982-676A7E861211}"/>
              </a:ext>
            </a:extLst>
          </p:cNvPr>
          <p:cNvSpPr>
            <a:spLocks noGrp="1"/>
          </p:cNvSpPr>
          <p:nvPr>
            <p:ph type="ftr" idx="2"/>
          </p:nvPr>
        </p:nvSpPr>
        <p:spPr/>
        <p:txBody>
          <a:bodyPr/>
          <a:lstStyle/>
          <a:p>
            <a:r>
              <a:rPr lang="en-US"/>
              <a:t>Temeljna znanja RIN</a:t>
            </a:r>
          </a:p>
        </p:txBody>
      </p:sp>
    </p:spTree>
    <p:extLst>
      <p:ext uri="{BB962C8B-B14F-4D97-AF65-F5344CB8AC3E}">
        <p14:creationId xmlns:p14="http://schemas.microsoft.com/office/powerpoint/2010/main" val="1621309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3E41-162B-242B-F679-5D0C4A88B0FC}"/>
              </a:ext>
            </a:extLst>
          </p:cNvPr>
          <p:cNvSpPr>
            <a:spLocks noGrp="1"/>
          </p:cNvSpPr>
          <p:nvPr>
            <p:ph type="title"/>
          </p:nvPr>
        </p:nvSpPr>
        <p:spPr/>
        <p:txBody>
          <a:bodyPr/>
          <a:lstStyle/>
          <a:p>
            <a:r>
              <a:rPr lang="sl-SI" dirty="0"/>
              <a:t>Modularizacija</a:t>
            </a:r>
          </a:p>
        </p:txBody>
      </p:sp>
      <p:sp>
        <p:nvSpPr>
          <p:cNvPr id="3" name="Content Placeholder 2">
            <a:extLst>
              <a:ext uri="{FF2B5EF4-FFF2-40B4-BE49-F238E27FC236}">
                <a16:creationId xmlns:a16="http://schemas.microsoft.com/office/drawing/2014/main" id="{A62F790D-CADF-1459-9B90-DE19553F8591}"/>
              </a:ext>
            </a:extLst>
          </p:cNvPr>
          <p:cNvSpPr>
            <a:spLocks noGrp="1"/>
          </p:cNvSpPr>
          <p:nvPr>
            <p:ph/>
          </p:nvPr>
        </p:nvSpPr>
        <p:spPr/>
        <p:txBody>
          <a:bodyPr/>
          <a:lstStyle/>
          <a:p>
            <a:r>
              <a:rPr lang="sl-SI" dirty="0"/>
              <a:t>Rešitev razdelimo na dele in v okviru dela je lahko več spremenljivk oziroma funkcij</a:t>
            </a:r>
          </a:p>
          <a:p>
            <a:r>
              <a:rPr lang="sl-SI" dirty="0"/>
              <a:t>Vsak del je ločen od drugih in ima svoje okolje</a:t>
            </a:r>
          </a:p>
          <a:p>
            <a:r>
              <a:rPr lang="sl-SI" dirty="0"/>
              <a:t>Vsak del ima točno določen način za morebitno sodelovanje.</a:t>
            </a:r>
          </a:p>
          <a:p>
            <a:endParaRPr lang="sl-SI" sz="2400" dirty="0"/>
          </a:p>
          <a:p>
            <a:pPr marL="400050" lvl="1" indent="0">
              <a:buNone/>
            </a:pPr>
            <a:r>
              <a:rPr lang="sl-SI" sz="2000" dirty="0"/>
              <a:t>Del rešitve je platforma/knjižnjica H5P, ki zna prikazovati slike, ima svoje okolje (vrednosti spremenljivk) in funkcije, ki jih lahko uporabimo na naslednji način:</a:t>
            </a:r>
          </a:p>
          <a:p>
            <a:pPr marL="400050" lvl="1" indent="0">
              <a:buNone/>
            </a:pPr>
            <a:r>
              <a:rPr lang="sl-SI" sz="2000" dirty="0"/>
              <a:t>...</a:t>
            </a:r>
          </a:p>
          <a:p>
            <a:pPr marL="400050" lvl="1" indent="0">
              <a:buNone/>
            </a:pPr>
            <a:endParaRPr lang="sl-SI" sz="2000" dirty="0"/>
          </a:p>
          <a:p>
            <a:pPr marL="400050" lvl="1" indent="0">
              <a:buNone/>
            </a:pPr>
            <a:endParaRPr lang="sl-SI" sz="2000" dirty="0"/>
          </a:p>
          <a:p>
            <a:pPr marL="400050" lvl="1" indent="0">
              <a:buNone/>
            </a:pPr>
            <a:r>
              <a:rPr lang="sl-SI" sz="2000" dirty="0"/>
              <a:t>Pozor: podpis funkcije in podpis parametrov</a:t>
            </a:r>
          </a:p>
          <a:p>
            <a:pPr marL="400050" lvl="1" indent="0" algn="r">
              <a:buNone/>
            </a:pPr>
            <a:r>
              <a:rPr lang="sl-SI" sz="2000" i="1" dirty="0">
                <a:solidFill>
                  <a:srgbClr val="FFC000"/>
                </a:solidFill>
              </a:rPr>
              <a:t>Algoritmi in programiranje</a:t>
            </a:r>
          </a:p>
        </p:txBody>
      </p:sp>
      <p:sp>
        <p:nvSpPr>
          <p:cNvPr id="4" name="Footer Placeholder 3">
            <a:extLst>
              <a:ext uri="{FF2B5EF4-FFF2-40B4-BE49-F238E27FC236}">
                <a16:creationId xmlns:a16="http://schemas.microsoft.com/office/drawing/2014/main" id="{B9273B2F-408B-B936-C700-9FB463290DA9}"/>
              </a:ext>
            </a:extLst>
          </p:cNvPr>
          <p:cNvSpPr>
            <a:spLocks noGrp="1"/>
          </p:cNvSpPr>
          <p:nvPr>
            <p:ph type="ftr" idx="2"/>
          </p:nvPr>
        </p:nvSpPr>
        <p:spPr/>
        <p:txBody>
          <a:bodyPr/>
          <a:lstStyle/>
          <a:p>
            <a:r>
              <a:rPr lang="en-US"/>
              <a:t>Temeljna znanja RIN</a:t>
            </a:r>
          </a:p>
        </p:txBody>
      </p:sp>
      <p:sp>
        <p:nvSpPr>
          <p:cNvPr id="5" name="Slide Number Placeholder 4">
            <a:extLst>
              <a:ext uri="{FF2B5EF4-FFF2-40B4-BE49-F238E27FC236}">
                <a16:creationId xmlns:a16="http://schemas.microsoft.com/office/drawing/2014/main" id="{2A0E9A1B-39CA-53BD-0820-7E922CF158A8}"/>
              </a:ext>
            </a:extLst>
          </p:cNvPr>
          <p:cNvSpPr>
            <a:spLocks noGrp="1"/>
          </p:cNvSpPr>
          <p:nvPr>
            <p:ph type="sldNum" idx="3"/>
          </p:nvPr>
        </p:nvSpPr>
        <p:spPr/>
        <p:txBody>
          <a:bodyPr/>
          <a:lstStyle/>
          <a:p>
            <a:fld id="{256C2B21-B9E3-4612-81FF-495FF6B1C785}" type="slidenum">
              <a:rPr lang="en-SI" smtClean="0"/>
              <a:t>40</a:t>
            </a:fld>
            <a:endParaRPr lang="en-SI"/>
          </a:p>
        </p:txBody>
      </p:sp>
    </p:spTree>
    <p:extLst>
      <p:ext uri="{BB962C8B-B14F-4D97-AF65-F5344CB8AC3E}">
        <p14:creationId xmlns:p14="http://schemas.microsoft.com/office/powerpoint/2010/main" val="3887564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B8D2-3FEE-1493-2AD7-F1E97E32B899}"/>
              </a:ext>
            </a:extLst>
          </p:cNvPr>
          <p:cNvSpPr>
            <a:spLocks noGrp="1"/>
          </p:cNvSpPr>
          <p:nvPr>
            <p:ph type="title"/>
          </p:nvPr>
        </p:nvSpPr>
        <p:spPr/>
        <p:txBody>
          <a:bodyPr/>
          <a:lstStyle/>
          <a:p>
            <a:r>
              <a:rPr lang="sl-SI" dirty="0"/>
              <a:t>Načrtovanje algoritma</a:t>
            </a:r>
          </a:p>
        </p:txBody>
      </p:sp>
      <p:sp>
        <p:nvSpPr>
          <p:cNvPr id="3" name="Content Placeholder 2">
            <a:extLst>
              <a:ext uri="{FF2B5EF4-FFF2-40B4-BE49-F238E27FC236}">
                <a16:creationId xmlns:a16="http://schemas.microsoft.com/office/drawing/2014/main" id="{DD12EA71-1C4C-3034-8F80-A0FC20DB8368}"/>
              </a:ext>
            </a:extLst>
          </p:cNvPr>
          <p:cNvSpPr>
            <a:spLocks noGrp="1"/>
          </p:cNvSpPr>
          <p:nvPr>
            <p:ph/>
          </p:nvPr>
        </p:nvSpPr>
        <p:spPr/>
        <p:txBody>
          <a:bodyPr/>
          <a:lstStyle/>
          <a:p>
            <a:r>
              <a:rPr lang="sl-SI" dirty="0"/>
              <a:t>Zbrani podatki meritev kakovosti zraka, ki so opravljene vsako minuto, bodo v tabeli PPM[].</a:t>
            </a:r>
          </a:p>
          <a:p>
            <a:r>
              <a:rPr lang="sl-SI" dirty="0"/>
              <a:t>Naračunali bomo tabelo PPM_h[], v kateri so povprečja meritev v zadnji uri. Na primer, povprečje meritev PPM[0..59] bo PPM_h[0], medtem ko bo PPM_h[1] povprečje PPM[1..60] in tako naprej.</a:t>
            </a:r>
          </a:p>
          <a:p>
            <a:r>
              <a:rPr lang="sl-SI" dirty="0"/>
              <a:t>Posplošitev naloge je, da ne računamo 60 minutnega povprečja, ampak t minutno, kjer program prebere t kot vrednost.</a:t>
            </a:r>
          </a:p>
          <a:p>
            <a:endParaRPr lang="sl-SI" dirty="0"/>
          </a:p>
          <a:p>
            <a:r>
              <a:rPr lang="sl-SI" dirty="0"/>
              <a:t>...</a:t>
            </a:r>
          </a:p>
          <a:p>
            <a:endParaRPr lang="sl-SI" dirty="0"/>
          </a:p>
          <a:p>
            <a:pPr marL="0" indent="0" algn="r">
              <a:buNone/>
            </a:pPr>
            <a:r>
              <a:rPr lang="sl-SI" i="1" dirty="0">
                <a:solidFill>
                  <a:srgbClr val="FFC000"/>
                </a:solidFill>
              </a:rPr>
              <a:t>Podatki in analiza, </a:t>
            </a:r>
            <a:r>
              <a:rPr lang="sl-SI" i="1" spc="-1" dirty="0">
                <a:solidFill>
                  <a:srgbClr val="FFC000"/>
                </a:solidFill>
                <a:latin typeface="Arial"/>
              </a:rPr>
              <a:t>Algoritmi in programiranje</a:t>
            </a:r>
          </a:p>
        </p:txBody>
      </p:sp>
      <p:sp>
        <p:nvSpPr>
          <p:cNvPr id="4" name="Footer Placeholder 3">
            <a:extLst>
              <a:ext uri="{FF2B5EF4-FFF2-40B4-BE49-F238E27FC236}">
                <a16:creationId xmlns:a16="http://schemas.microsoft.com/office/drawing/2014/main" id="{4F065E76-2185-EC81-A994-44E0E7FC0BB1}"/>
              </a:ext>
            </a:extLst>
          </p:cNvPr>
          <p:cNvSpPr>
            <a:spLocks noGrp="1"/>
          </p:cNvSpPr>
          <p:nvPr>
            <p:ph type="ftr" idx="2"/>
          </p:nvPr>
        </p:nvSpPr>
        <p:spPr/>
        <p:txBody>
          <a:bodyPr/>
          <a:lstStyle/>
          <a:p>
            <a:r>
              <a:rPr lang="en-US"/>
              <a:t>Temeljna znanja RIN</a:t>
            </a:r>
          </a:p>
        </p:txBody>
      </p:sp>
      <p:sp>
        <p:nvSpPr>
          <p:cNvPr id="5" name="Slide Number Placeholder 4">
            <a:extLst>
              <a:ext uri="{FF2B5EF4-FFF2-40B4-BE49-F238E27FC236}">
                <a16:creationId xmlns:a16="http://schemas.microsoft.com/office/drawing/2014/main" id="{B7F7E4BE-5EC3-391C-ECC3-D62A48147741}"/>
              </a:ext>
            </a:extLst>
          </p:cNvPr>
          <p:cNvSpPr>
            <a:spLocks noGrp="1"/>
          </p:cNvSpPr>
          <p:nvPr>
            <p:ph type="sldNum" idx="3"/>
          </p:nvPr>
        </p:nvSpPr>
        <p:spPr/>
        <p:txBody>
          <a:bodyPr/>
          <a:lstStyle/>
          <a:p>
            <a:fld id="{256C2B21-B9E3-4612-81FF-495FF6B1C785}" type="slidenum">
              <a:rPr lang="en-SI" smtClean="0"/>
              <a:t>41</a:t>
            </a:fld>
            <a:endParaRPr lang="en-SI"/>
          </a:p>
        </p:txBody>
      </p:sp>
    </p:spTree>
    <p:extLst>
      <p:ext uri="{BB962C8B-B14F-4D97-AF65-F5344CB8AC3E}">
        <p14:creationId xmlns:p14="http://schemas.microsoft.com/office/powerpoint/2010/main" val="76360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C61F-9240-D5CF-84DD-80DB44A33EB4}"/>
              </a:ext>
            </a:extLst>
          </p:cNvPr>
          <p:cNvSpPr>
            <a:spLocks noGrp="1"/>
          </p:cNvSpPr>
          <p:nvPr>
            <p:ph type="title"/>
          </p:nvPr>
        </p:nvSpPr>
        <p:spPr/>
        <p:txBody>
          <a:bodyPr/>
          <a:lstStyle/>
          <a:p>
            <a:r>
              <a:rPr lang="sl-SI" dirty="0"/>
              <a:t>Storitve in varnost</a:t>
            </a:r>
          </a:p>
        </p:txBody>
      </p:sp>
      <p:sp>
        <p:nvSpPr>
          <p:cNvPr id="3" name="Content Placeholder 2">
            <a:extLst>
              <a:ext uri="{FF2B5EF4-FFF2-40B4-BE49-F238E27FC236}">
                <a16:creationId xmlns:a16="http://schemas.microsoft.com/office/drawing/2014/main" id="{B6E1C505-C25E-1FD1-4BCE-C331BDCE6D44}"/>
              </a:ext>
            </a:extLst>
          </p:cNvPr>
          <p:cNvSpPr>
            <a:spLocks noGrp="1"/>
          </p:cNvSpPr>
          <p:nvPr>
            <p:ph/>
          </p:nvPr>
        </p:nvSpPr>
        <p:spPr/>
        <p:txBody>
          <a:bodyPr/>
          <a:lstStyle/>
          <a:p>
            <a:pPr marL="0" indent="0">
              <a:buNone/>
            </a:pPr>
            <a:r>
              <a:rPr lang="sl-SI" dirty="0"/>
              <a:t>GeoGebra je storitev, ki jo lahko uporablajamo preko Interneta. Ob tem se odpirajo vprašanja:</a:t>
            </a:r>
          </a:p>
          <a:p>
            <a:r>
              <a:rPr lang="sl-SI" dirty="0"/>
              <a:t>Varnost:</a:t>
            </a:r>
          </a:p>
          <a:p>
            <a:pPr lvl="1"/>
            <a:r>
              <a:rPr lang="sl-SI" sz="2000" dirty="0"/>
              <a:t>kako se identificiramo in avtenticiramo pri storitvi (kaj smo, kaj vemo, kaj imamo)</a:t>
            </a:r>
          </a:p>
          <a:p>
            <a:pPr lvl="1"/>
            <a:r>
              <a:rPr lang="sl-SI" sz="2000" dirty="0"/>
              <a:t>kako storitev hrani podatke za našo avtentikacijo (zakaj jih ne sme hraniti, neobrnljiva funkcija – razpršilna kriptografska funkcija)</a:t>
            </a:r>
          </a:p>
          <a:p>
            <a:pPr lvl="1"/>
            <a:r>
              <a:rPr lang="sl-SI" sz="2000" dirty="0"/>
              <a:t>posredna avtentikacija</a:t>
            </a:r>
          </a:p>
          <a:p>
            <a:r>
              <a:rPr lang="sl-SI" dirty="0"/>
              <a:t>Komunikacija:</a:t>
            </a:r>
            <a:endParaRPr lang="sl-SI" sz="2200" dirty="0"/>
          </a:p>
          <a:p>
            <a:pPr lvl="1"/>
            <a:r>
              <a:rPr lang="sl-SI" sz="2000" dirty="0"/>
              <a:t>plastoviti model in storitve posamezne plasti</a:t>
            </a:r>
          </a:p>
          <a:p>
            <a:pPr lvl="1"/>
            <a:endParaRPr lang="sl-SI" sz="2000" dirty="0"/>
          </a:p>
          <a:p>
            <a:pPr marL="57150" indent="0" algn="r">
              <a:buNone/>
            </a:pPr>
            <a:r>
              <a:rPr lang="sl-SI" i="1" dirty="0">
                <a:solidFill>
                  <a:srgbClr val="FFC000"/>
                </a:solidFill>
              </a:rPr>
              <a:t>Računalniški sistemi, Omrežja in internet</a:t>
            </a:r>
          </a:p>
        </p:txBody>
      </p:sp>
      <p:sp>
        <p:nvSpPr>
          <p:cNvPr id="4" name="Footer Placeholder 3">
            <a:extLst>
              <a:ext uri="{FF2B5EF4-FFF2-40B4-BE49-F238E27FC236}">
                <a16:creationId xmlns:a16="http://schemas.microsoft.com/office/drawing/2014/main" id="{87D707E6-A589-0282-D57D-0B28F82BD251}"/>
              </a:ext>
            </a:extLst>
          </p:cNvPr>
          <p:cNvSpPr>
            <a:spLocks noGrp="1"/>
          </p:cNvSpPr>
          <p:nvPr>
            <p:ph type="ftr" idx="2"/>
          </p:nvPr>
        </p:nvSpPr>
        <p:spPr/>
        <p:txBody>
          <a:bodyPr/>
          <a:lstStyle/>
          <a:p>
            <a:r>
              <a:rPr lang="en-US"/>
              <a:t>Temeljna znanja RIN</a:t>
            </a:r>
          </a:p>
        </p:txBody>
      </p:sp>
      <p:sp>
        <p:nvSpPr>
          <p:cNvPr id="5" name="Slide Number Placeholder 4">
            <a:extLst>
              <a:ext uri="{FF2B5EF4-FFF2-40B4-BE49-F238E27FC236}">
                <a16:creationId xmlns:a16="http://schemas.microsoft.com/office/drawing/2014/main" id="{6B424447-CDEB-7B2B-B5C0-9393593571A2}"/>
              </a:ext>
            </a:extLst>
          </p:cNvPr>
          <p:cNvSpPr>
            <a:spLocks noGrp="1"/>
          </p:cNvSpPr>
          <p:nvPr>
            <p:ph type="sldNum" idx="3"/>
          </p:nvPr>
        </p:nvSpPr>
        <p:spPr/>
        <p:txBody>
          <a:bodyPr/>
          <a:lstStyle/>
          <a:p>
            <a:fld id="{256C2B21-B9E3-4612-81FF-495FF6B1C785}" type="slidenum">
              <a:rPr lang="en-SI" smtClean="0"/>
              <a:t>42</a:t>
            </a:fld>
            <a:endParaRPr lang="en-SI"/>
          </a:p>
        </p:txBody>
      </p:sp>
    </p:spTree>
    <p:extLst>
      <p:ext uri="{BB962C8B-B14F-4D97-AF65-F5344CB8AC3E}">
        <p14:creationId xmlns:p14="http://schemas.microsoft.com/office/powerpoint/2010/main" val="3068745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p:cNvSpPr>
          <p:nvPr>
            <p:ph type="subTitle"/>
          </p:nvPr>
        </p:nvSpPr>
        <p:spPr>
          <a:xfrm>
            <a:off x="653293" y="217693"/>
            <a:ext cx="10013886" cy="5877716"/>
          </a:xfrm>
          <a:prstGeom prst="rect">
            <a:avLst/>
          </a:prstGeom>
          <a:noFill/>
          <a:ln w="0">
            <a:noFill/>
          </a:ln>
        </p:spPr>
        <p:txBody>
          <a:bodyPr vert="horz" lIns="0" tIns="0" rIns="0" bIns="0" rtlCol="0" anchor="ctr">
            <a:noAutofit/>
          </a:bodyPr>
          <a:lstStyle/>
          <a:p>
            <a:pPr algn="ctr">
              <a:buNone/>
            </a:pPr>
            <a:r>
              <a:rPr lang="sl-SI" sz="3870" b="1" spc="-1" dirty="0">
                <a:solidFill>
                  <a:srgbClr val="FF972F"/>
                </a:solidFill>
                <a:latin typeface="Arial"/>
              </a:rPr>
              <a:t>Hvala za pozornost!</a:t>
            </a:r>
            <a:endParaRPr lang="sl-SI" sz="3870" spc="-1" dirty="0">
              <a:latin typeface="Arial"/>
            </a:endParaRPr>
          </a:p>
          <a:p>
            <a:pPr algn="ctr">
              <a:buNone/>
            </a:pPr>
            <a:endParaRPr lang="sl-SI" sz="3870" spc="-1" dirty="0">
              <a:latin typeface="Arial"/>
            </a:endParaRPr>
          </a:p>
          <a:p>
            <a:pPr algn="ctr">
              <a:buNone/>
            </a:pPr>
            <a:r>
              <a:rPr lang="sl-SI" sz="3870" spc="-1" dirty="0">
                <a:solidFill>
                  <a:srgbClr val="FF972F"/>
                </a:solidFill>
                <a:latin typeface="Arial"/>
              </a:rPr>
              <a:t>Vprašanja, mnenja, …</a:t>
            </a:r>
            <a:endParaRPr lang="sl-SI" sz="3870" spc="-1" dirty="0">
              <a:latin typeface="Arial"/>
            </a:endParaRPr>
          </a:p>
          <a:p>
            <a:pPr algn="ctr">
              <a:buNone/>
            </a:pPr>
            <a:endParaRPr lang="sl-SI" sz="3870" spc="-1" dirty="0">
              <a:latin typeface="Arial"/>
            </a:endParaRPr>
          </a:p>
          <a:p>
            <a:pPr algn="ctr">
              <a:buNone/>
            </a:pPr>
            <a:endParaRPr lang="sl-SI" sz="3870" spc="-1" dirty="0">
              <a:latin typeface="Arial"/>
            </a:endParaRPr>
          </a:p>
          <a:p>
            <a:pPr algn="ctr">
              <a:buNone/>
            </a:pPr>
            <a:r>
              <a:rPr lang="sl-SI" sz="3144" spc="-1" dirty="0">
                <a:latin typeface="Arial"/>
                <a:hlinkClick r:id="rId2"/>
              </a:rPr>
              <a:t>https://www.racunalnistvo-in-informatika-za-vse.si/</a:t>
            </a:r>
            <a:endParaRPr lang="sl-SI" sz="3144" spc="-1" dirty="0">
              <a:latin typeface="Arial"/>
            </a:endParaRPr>
          </a:p>
          <a:p>
            <a:pPr algn="ctr">
              <a:buNone/>
            </a:pPr>
            <a:endParaRPr lang="sl-SI" sz="3144" spc="-1" dirty="0">
              <a:latin typeface="Arial"/>
            </a:endParaRPr>
          </a:p>
          <a:p>
            <a:r>
              <a:rPr lang="sl-SI" sz="3144" b="1" spc="-1" dirty="0">
                <a:solidFill>
                  <a:srgbClr val="C9211E"/>
                </a:solidFill>
                <a:latin typeface="Arial"/>
              </a:rPr>
              <a:t>Nadaljnje branje:</a:t>
            </a:r>
            <a:endParaRPr lang="sl-SI" sz="3144" spc="-1" dirty="0">
              <a:latin typeface="Arial"/>
            </a:endParaRPr>
          </a:p>
          <a:p>
            <a:pPr algn="r">
              <a:buNone/>
            </a:pPr>
            <a:r>
              <a:rPr lang="sl-SI" sz="2903" spc="-1" dirty="0">
                <a:latin typeface="Arial"/>
                <a:hlinkClick r:id="rId3"/>
              </a:rPr>
              <a:t>https://www.racunalnistvo-in-informatika-za-vse.si/about/</a:t>
            </a:r>
            <a:endParaRPr lang="sl-SI" sz="2903" spc="-1" dirty="0">
              <a:latin typeface="Arial"/>
            </a:endParaRPr>
          </a:p>
        </p:txBody>
      </p:sp>
      <p:sp>
        <p:nvSpPr>
          <p:cNvPr id="3" name="PlaceHolder 2"/>
          <p:cNvSpPr>
            <a:spLocks noGrp="1"/>
          </p:cNvSpPr>
          <p:nvPr>
            <p:ph type="sldNum" idx="3"/>
          </p:nvPr>
        </p:nvSpPr>
        <p:spPr/>
        <p:txBody>
          <a:bodyPr/>
          <a:lstStyle/>
          <a:p>
            <a:fld id="{1D1B9AFD-D436-490E-B737-78622284B3E0}" type="slidenum">
              <a:t>43</a:t>
            </a:fld>
            <a:endParaRPr/>
          </a:p>
        </p:txBody>
      </p:sp>
      <p:sp>
        <p:nvSpPr>
          <p:cNvPr id="2" name="Footer Placeholder 1">
            <a:extLst>
              <a:ext uri="{FF2B5EF4-FFF2-40B4-BE49-F238E27FC236}">
                <a16:creationId xmlns:a16="http://schemas.microsoft.com/office/drawing/2014/main" id="{38982AAD-2E46-F4F2-E177-EA6FA9AC991C}"/>
              </a:ext>
            </a:extLst>
          </p:cNvPr>
          <p:cNvSpPr>
            <a:spLocks noGrp="1"/>
          </p:cNvSpPr>
          <p:nvPr>
            <p:ph type="ftr" idx="2"/>
          </p:nvPr>
        </p:nvSpPr>
        <p:spPr/>
        <p:txBody>
          <a:bodyPr/>
          <a:lstStyle/>
          <a:p>
            <a:r>
              <a:rPr lang="en-US"/>
              <a:t>Temeljna znanja RIN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Kje smo</a:t>
            </a:r>
          </a:p>
        </p:txBody>
      </p:sp>
      <p:sp>
        <p:nvSpPr>
          <p:cNvPr id="90" name="TextBox 89"/>
          <p:cNvSpPr txBox="1"/>
          <p:nvPr/>
        </p:nvSpPr>
        <p:spPr>
          <a:xfrm>
            <a:off x="8107107" y="5877715"/>
            <a:ext cx="3866231" cy="418842"/>
          </a:xfrm>
          <a:prstGeom prst="rect">
            <a:avLst/>
          </a:prstGeom>
          <a:noFill/>
          <a:ln w="25200">
            <a:noFill/>
          </a:ln>
        </p:spPr>
        <p:txBody>
          <a:bodyPr lIns="108847" tIns="54423" rIns="108847" bIns="54423" anchor="t">
            <a:noAutofit/>
          </a:bodyPr>
          <a:lstStyle/>
          <a:p>
            <a:pPr algn="r">
              <a:buNone/>
            </a:pPr>
            <a:r>
              <a:rPr lang="sl-SI" sz="2177" spc="-1">
                <a:latin typeface="Arial"/>
                <a:hlinkClick r:id="rId2"/>
              </a:rPr>
              <a:t>https://lusy.fri.uni-lj.si/ucbenik/</a:t>
            </a:r>
            <a:endParaRPr lang="sl-SI" sz="2177" spc="-1">
              <a:latin typeface="Arial"/>
            </a:endParaRPr>
          </a:p>
        </p:txBody>
      </p:sp>
      <p:pic>
        <p:nvPicPr>
          <p:cNvPr id="91" name="Picture 90"/>
          <p:cNvPicPr/>
          <p:nvPr/>
        </p:nvPicPr>
        <p:blipFill>
          <a:blip r:embed="rId3"/>
          <a:stretch/>
        </p:blipFill>
        <p:spPr>
          <a:xfrm>
            <a:off x="653294" y="911264"/>
            <a:ext cx="7142948" cy="5466275"/>
          </a:xfrm>
          <a:prstGeom prst="rect">
            <a:avLst/>
          </a:prstGeom>
          <a:ln w="25200">
            <a:noFill/>
          </a:ln>
        </p:spPr>
      </p:pic>
      <p:sp>
        <p:nvSpPr>
          <p:cNvPr id="3" name="PlaceHolder 2"/>
          <p:cNvSpPr>
            <a:spLocks noGrp="1"/>
          </p:cNvSpPr>
          <p:nvPr>
            <p:ph type="sldNum" idx="3"/>
          </p:nvPr>
        </p:nvSpPr>
        <p:spPr>
          <a:xfrm>
            <a:off x="7200000" y="5400000"/>
            <a:ext cx="2340000" cy="270000"/>
          </a:xfrm>
          <a:prstGeom prst="rect">
            <a:avLst/>
          </a:prstGeom>
          <a:noFill/>
          <a:ln w="0">
            <a:noFill/>
          </a:ln>
        </p:spPr>
        <p:txBody>
          <a:bodyPr lIns="0" tIns="0" rIns="0" bIns="0" anchor="t">
            <a:noAutofit/>
          </a:bodyPr>
          <a:lstStyle>
            <a:defPPr>
              <a:defRPr lang="en-SI"/>
            </a:defPPr>
            <a:lvl1pPr marL="0" algn="r" defTabSz="914400" rtl="0" eaLnBrk="1" latinLnBrk="0" hangingPunct="1">
              <a:buNone/>
              <a:defRPr lang="sl-SI" sz="1400" b="0" strike="noStrike" kern="1200" spc="-1">
                <a:solidFill>
                  <a:schemeClr val="tx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BE9D3A-E829-45D1-9694-560AC8ED81DD}" type="slidenum">
              <a:rPr lang="en-SI" smtClean="0"/>
              <a:pPr/>
              <a:t>5</a:t>
            </a:fld>
            <a:endParaRPr/>
          </a:p>
        </p:txBody>
      </p:sp>
      <p:sp>
        <p:nvSpPr>
          <p:cNvPr id="2" name="Footer Placeholder 1">
            <a:extLst>
              <a:ext uri="{FF2B5EF4-FFF2-40B4-BE49-F238E27FC236}">
                <a16:creationId xmlns:a16="http://schemas.microsoft.com/office/drawing/2014/main" id="{E04306BC-E855-971B-4E81-29A03F8A9133}"/>
              </a:ext>
            </a:extLst>
          </p:cNvPr>
          <p:cNvSpPr>
            <a:spLocks noGrp="1"/>
          </p:cNvSpPr>
          <p:nvPr>
            <p:ph type="ftr" sz="quarter" idx="11"/>
          </p:nvPr>
        </p:nvSpPr>
        <p:spPr/>
        <p:txBody>
          <a:bodyPr/>
          <a:lstStyle/>
          <a:p>
            <a:r>
              <a:rPr lang="en-US"/>
              <a:t>Temeljna znanja RIN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Kje smo (v gimnaziji)</a:t>
            </a:r>
          </a:p>
        </p:txBody>
      </p:sp>
      <p:pic>
        <p:nvPicPr>
          <p:cNvPr id="93" name="Picture 92"/>
          <p:cNvPicPr/>
          <p:nvPr/>
        </p:nvPicPr>
        <p:blipFill>
          <a:blip r:embed="rId2"/>
          <a:stretch/>
        </p:blipFill>
        <p:spPr>
          <a:xfrm>
            <a:off x="653293" y="1088466"/>
            <a:ext cx="5224636" cy="4393048"/>
          </a:xfrm>
          <a:prstGeom prst="rect">
            <a:avLst/>
          </a:prstGeom>
          <a:ln w="25200">
            <a:noFill/>
          </a:ln>
        </p:spPr>
      </p:pic>
      <p:pic>
        <p:nvPicPr>
          <p:cNvPr id="94" name="Picture 93"/>
          <p:cNvPicPr/>
          <p:nvPr/>
        </p:nvPicPr>
        <p:blipFill>
          <a:blip r:embed="rId3"/>
          <a:stretch/>
        </p:blipFill>
        <p:spPr>
          <a:xfrm>
            <a:off x="6966396" y="2193476"/>
            <a:ext cx="4608564" cy="3466546"/>
          </a:xfrm>
          <a:prstGeom prst="rect">
            <a:avLst/>
          </a:prstGeom>
          <a:ln w="25200">
            <a:noFill/>
          </a:ln>
        </p:spPr>
      </p:pic>
      <p:sp>
        <p:nvSpPr>
          <p:cNvPr id="95" name="TextBox 94"/>
          <p:cNvSpPr txBox="1"/>
          <p:nvPr/>
        </p:nvSpPr>
        <p:spPr>
          <a:xfrm>
            <a:off x="7271166" y="5790638"/>
            <a:ext cx="4540644" cy="418842"/>
          </a:xfrm>
          <a:prstGeom prst="rect">
            <a:avLst/>
          </a:prstGeom>
          <a:noFill/>
          <a:ln w="25200">
            <a:noFill/>
          </a:ln>
        </p:spPr>
        <p:txBody>
          <a:bodyPr lIns="108847" tIns="54423" rIns="108847" bIns="54423" anchor="t">
            <a:noAutofit/>
          </a:bodyPr>
          <a:lstStyle/>
          <a:p>
            <a:pPr algn="r">
              <a:buNone/>
            </a:pPr>
            <a:r>
              <a:rPr lang="sl-SI" sz="2177" spc="-1">
                <a:latin typeface="Arial"/>
                <a:hlinkClick r:id="rId4"/>
              </a:rPr>
              <a:t>https://lusy.fri.uni-lj.si/ucbenik/book/</a:t>
            </a:r>
            <a:endParaRPr lang="sl-SI" sz="2177" spc="-1">
              <a:latin typeface="Arial"/>
            </a:endParaRPr>
          </a:p>
        </p:txBody>
      </p:sp>
      <p:sp>
        <p:nvSpPr>
          <p:cNvPr id="3" name="PlaceHolder 2"/>
          <p:cNvSpPr>
            <a:spLocks noGrp="1"/>
          </p:cNvSpPr>
          <p:nvPr>
            <p:ph type="sldNum" idx="3"/>
          </p:nvPr>
        </p:nvSpPr>
        <p:spPr>
          <a:xfrm>
            <a:off x="7200000" y="5400000"/>
            <a:ext cx="2340000" cy="270000"/>
          </a:xfrm>
          <a:prstGeom prst="rect">
            <a:avLst/>
          </a:prstGeom>
          <a:noFill/>
          <a:ln w="0">
            <a:noFill/>
          </a:ln>
        </p:spPr>
        <p:txBody>
          <a:bodyPr lIns="0" tIns="0" rIns="0" bIns="0" anchor="t">
            <a:noAutofit/>
          </a:bodyPr>
          <a:lstStyle>
            <a:defPPr>
              <a:defRPr lang="en-SI"/>
            </a:defPPr>
            <a:lvl1pPr marL="0" algn="r" defTabSz="914400" rtl="0" eaLnBrk="1" latinLnBrk="0" hangingPunct="1">
              <a:buNone/>
              <a:defRPr lang="sl-SI" sz="1400" b="0" strike="noStrike" kern="1200" spc="-1">
                <a:solidFill>
                  <a:schemeClr val="tx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BE9D3A-E829-45D1-9694-560AC8ED81DD}" type="slidenum">
              <a:rPr lang="en-SI" smtClean="0"/>
              <a:pPr/>
              <a:t>6</a:t>
            </a:fld>
            <a:endParaRPr/>
          </a:p>
        </p:txBody>
      </p:sp>
      <p:sp>
        <p:nvSpPr>
          <p:cNvPr id="2" name="Footer Placeholder 1">
            <a:extLst>
              <a:ext uri="{FF2B5EF4-FFF2-40B4-BE49-F238E27FC236}">
                <a16:creationId xmlns:a16="http://schemas.microsoft.com/office/drawing/2014/main" id="{6CEDE45E-7EB9-B5F8-5D6E-F31668A37857}"/>
              </a:ext>
            </a:extLst>
          </p:cNvPr>
          <p:cNvSpPr>
            <a:spLocks noGrp="1"/>
          </p:cNvSpPr>
          <p:nvPr>
            <p:ph type="ftr" sz="quarter" idx="11"/>
          </p:nvPr>
        </p:nvSpPr>
        <p:spPr/>
        <p:txBody>
          <a:bodyPr/>
          <a:lstStyle/>
          <a:p>
            <a:r>
              <a:rPr lang="en-US"/>
              <a:t>Temeljna znanja RIN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RIN je temeljni predmet</a:t>
            </a:r>
          </a:p>
        </p:txBody>
      </p:sp>
      <p:sp>
        <p:nvSpPr>
          <p:cNvPr id="97" name="PlaceHolder 2"/>
          <p:cNvSpPr>
            <a:spLocks noGrp="1"/>
          </p:cNvSpPr>
          <p:nvPr>
            <p:ph type="subTitle"/>
          </p:nvPr>
        </p:nvSpPr>
        <p:spPr>
          <a:xfrm>
            <a:off x="653294" y="1523852"/>
            <a:ext cx="10884658" cy="4789250"/>
          </a:xfrm>
          <a:prstGeom prst="rect">
            <a:avLst/>
          </a:prstGeom>
          <a:noFill/>
          <a:ln w="0">
            <a:noFill/>
          </a:ln>
        </p:spPr>
        <p:txBody>
          <a:bodyPr vert="horz" lIns="0" tIns="0" rIns="0" bIns="0" rtlCol="0" anchor="t">
            <a:noAutofit/>
          </a:bodyPr>
          <a:lstStyle/>
          <a:p>
            <a:r>
              <a:rPr lang="sl-SI" sz="3600" spc="-1" dirty="0">
                <a:solidFill>
                  <a:srgbClr val="FFC000"/>
                </a:solidFill>
                <a:latin typeface="Arial"/>
              </a:rPr>
              <a:t>»… v šoli obravnavamo elektriko, ampak zato učenci nimajo predmeta osnove elektrotehnike ...«</a:t>
            </a:r>
            <a:endParaRPr lang="sl-SI" sz="3870" spc="-1" dirty="0">
              <a:solidFill>
                <a:srgbClr val="FFC000"/>
              </a:solidFill>
              <a:latin typeface="Arial"/>
            </a:endParaRPr>
          </a:p>
          <a:p>
            <a:pPr algn="r">
              <a:buNone/>
            </a:pPr>
            <a:r>
              <a:rPr lang="sl-SI" sz="2419" spc="-1" dirty="0">
                <a:latin typeface="Arial"/>
              </a:rPr>
              <a:t>Emilija Stojmenova Duh, Studio ob 17h, 11.1.2022</a:t>
            </a:r>
          </a:p>
          <a:p>
            <a:pPr algn="r">
              <a:buNone/>
            </a:pPr>
            <a:endParaRPr lang="sl-SI" sz="2419" spc="-1" dirty="0">
              <a:latin typeface="Arial"/>
            </a:endParaRPr>
          </a:p>
          <a:p>
            <a:endParaRPr lang="sl-SI" sz="2419" spc="-1" dirty="0">
              <a:latin typeface="Arial"/>
            </a:endParaRPr>
          </a:p>
          <a:p>
            <a:r>
              <a:rPr lang="sl-SI" sz="3870" spc="-1" dirty="0">
                <a:solidFill>
                  <a:srgbClr val="FFC000"/>
                </a:solidFill>
                <a:latin typeface="Arial"/>
              </a:rPr>
              <a:t>»... imajo pa predmet fizika ...«</a:t>
            </a:r>
          </a:p>
          <a:p>
            <a:pPr algn="r">
              <a:buNone/>
            </a:pPr>
            <a:r>
              <a:rPr lang="sl-SI" sz="2177" spc="-1" dirty="0">
                <a:latin typeface="Arial"/>
              </a:rPr>
              <a:t>Enrico Nardelli, </a:t>
            </a:r>
            <a:r>
              <a:rPr lang="sl-SI" sz="2177" i="1" spc="-1" dirty="0">
                <a:latin typeface="Arial"/>
              </a:rPr>
              <a:t>Informatics Curriculum Framework for schools</a:t>
            </a:r>
            <a:r>
              <a:rPr lang="sl-SI" sz="2177" spc="-1" dirty="0">
                <a:latin typeface="Arial"/>
              </a:rPr>
              <a:t>,</a:t>
            </a:r>
          </a:p>
          <a:p>
            <a:pPr algn="r">
              <a:buNone/>
            </a:pPr>
            <a:r>
              <a:rPr lang="sl-SI" sz="2177" spc="-1" dirty="0">
                <a:latin typeface="Arial"/>
              </a:rPr>
              <a:t>4. Odprti forum SDK: »Nova digitalna zgodba Slovenije v digitalni Evropi«</a:t>
            </a:r>
          </a:p>
          <a:p>
            <a:endParaRPr lang="sl-SI" sz="2177" spc="-1" dirty="0">
              <a:latin typeface="Arial"/>
            </a:endParaRPr>
          </a:p>
        </p:txBody>
      </p:sp>
      <p:sp>
        <p:nvSpPr>
          <p:cNvPr id="4" name="PlaceHolder 3"/>
          <p:cNvSpPr>
            <a:spLocks noGrp="1"/>
          </p:cNvSpPr>
          <p:nvPr>
            <p:ph type="sldNum" idx="3"/>
          </p:nvPr>
        </p:nvSpPr>
        <p:spPr/>
        <p:txBody>
          <a:bodyPr/>
          <a:lstStyle/>
          <a:p>
            <a:fld id="{06AB7A64-2311-46DE-8786-29D565AA763E}" type="slidenum">
              <a:t>7</a:t>
            </a:fld>
            <a:endParaRPr/>
          </a:p>
        </p:txBody>
      </p:sp>
      <p:sp>
        <p:nvSpPr>
          <p:cNvPr id="2" name="Footer Placeholder 1">
            <a:extLst>
              <a:ext uri="{FF2B5EF4-FFF2-40B4-BE49-F238E27FC236}">
                <a16:creationId xmlns:a16="http://schemas.microsoft.com/office/drawing/2014/main" id="{3808406E-456D-DC19-60CC-9612C2189655}"/>
              </a:ext>
            </a:extLst>
          </p:cNvPr>
          <p:cNvSpPr>
            <a:spLocks noGrp="1"/>
          </p:cNvSpPr>
          <p:nvPr>
            <p:ph type="ftr" idx="2"/>
          </p:nvPr>
        </p:nvSpPr>
        <p:spPr/>
        <p:txBody>
          <a:bodyPr/>
          <a:lstStyle/>
          <a:p>
            <a:r>
              <a:rPr lang="en-US"/>
              <a:t>Temeljna znanja RIN</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7">
                                            <p:txEl>
                                              <p:pRg st="4" end="4"/>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97">
                                            <p:txEl>
                                              <p:pRg st="5" end="5"/>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RIN je temeljni predmet</a:t>
            </a:r>
          </a:p>
        </p:txBody>
      </p:sp>
      <p:sp>
        <p:nvSpPr>
          <p:cNvPr id="99" name="PlaceHolder 2"/>
          <p:cNvSpPr>
            <a:spLocks noGrp="1"/>
          </p:cNvSpPr>
          <p:nvPr>
            <p:ph type="subTitle"/>
          </p:nvPr>
        </p:nvSpPr>
        <p:spPr>
          <a:xfrm>
            <a:off x="653294" y="1523852"/>
            <a:ext cx="10884658" cy="4789250"/>
          </a:xfrm>
          <a:prstGeom prst="rect">
            <a:avLst/>
          </a:prstGeom>
          <a:noFill/>
          <a:ln w="0">
            <a:noFill/>
          </a:ln>
        </p:spPr>
        <p:txBody>
          <a:bodyPr vert="horz" lIns="0" tIns="0" rIns="0" bIns="0" rtlCol="0" anchor="t">
            <a:noAutofit/>
          </a:bodyPr>
          <a:lstStyle/>
          <a:p>
            <a:pPr algn="ctr">
              <a:buNone/>
            </a:pPr>
            <a:endParaRPr lang="sl-SI" sz="3870" spc="-1" dirty="0">
              <a:latin typeface="Arial"/>
            </a:endParaRPr>
          </a:p>
          <a:p>
            <a:pPr algn="ctr">
              <a:buNone/>
            </a:pPr>
            <a:r>
              <a:rPr lang="sl-SI" sz="3870" spc="-1" dirty="0">
                <a:latin typeface="Arial"/>
              </a:rPr>
              <a:t>RIN je za digitalizacijo</a:t>
            </a:r>
          </a:p>
          <a:p>
            <a:pPr algn="ctr">
              <a:buNone/>
            </a:pPr>
            <a:endParaRPr lang="sl-SI" sz="3870" spc="-1" dirty="0">
              <a:latin typeface="Arial"/>
            </a:endParaRPr>
          </a:p>
          <a:p>
            <a:pPr algn="ctr">
              <a:buNone/>
            </a:pPr>
            <a:r>
              <a:rPr lang="sl-SI" sz="3870" spc="-1" dirty="0">
                <a:latin typeface="Arial"/>
              </a:rPr>
              <a:t>tako kot je </a:t>
            </a:r>
          </a:p>
          <a:p>
            <a:pPr algn="ctr">
              <a:buNone/>
            </a:pPr>
            <a:endParaRPr lang="sl-SI" sz="3870" spc="-1" dirty="0">
              <a:latin typeface="Arial"/>
            </a:endParaRPr>
          </a:p>
          <a:p>
            <a:pPr algn="ctr">
              <a:buNone/>
            </a:pPr>
            <a:r>
              <a:rPr lang="sl-SI" sz="3870" spc="-1" dirty="0">
                <a:latin typeface="Arial"/>
              </a:rPr>
              <a:t>fizika za elekrotehniko</a:t>
            </a:r>
          </a:p>
        </p:txBody>
      </p:sp>
      <p:sp>
        <p:nvSpPr>
          <p:cNvPr id="4" name="PlaceHolder 3"/>
          <p:cNvSpPr>
            <a:spLocks noGrp="1"/>
          </p:cNvSpPr>
          <p:nvPr>
            <p:ph type="sldNum" idx="3"/>
          </p:nvPr>
        </p:nvSpPr>
        <p:spPr/>
        <p:txBody>
          <a:bodyPr/>
          <a:lstStyle/>
          <a:p>
            <a:fld id="{FC994204-C15B-4F9A-A827-4630387970F8}" type="slidenum">
              <a:t>8</a:t>
            </a:fld>
            <a:endParaRPr/>
          </a:p>
        </p:txBody>
      </p:sp>
      <p:sp>
        <p:nvSpPr>
          <p:cNvPr id="2" name="Footer Placeholder 1">
            <a:extLst>
              <a:ext uri="{FF2B5EF4-FFF2-40B4-BE49-F238E27FC236}">
                <a16:creationId xmlns:a16="http://schemas.microsoft.com/office/drawing/2014/main" id="{84CB79E8-4515-A319-A8EA-F46882AD9D0B}"/>
              </a:ext>
            </a:extLst>
          </p:cNvPr>
          <p:cNvSpPr>
            <a:spLocks noGrp="1"/>
          </p:cNvSpPr>
          <p:nvPr>
            <p:ph type="ftr" idx="2"/>
          </p:nvPr>
        </p:nvSpPr>
        <p:spPr/>
        <p:txBody>
          <a:bodyPr/>
          <a:lstStyle/>
          <a:p>
            <a:r>
              <a:rPr lang="en-US"/>
              <a:t>Temeljna znanja RIN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653293" y="217693"/>
            <a:ext cx="10013886" cy="761926"/>
          </a:xfrm>
          <a:prstGeom prst="rect">
            <a:avLst/>
          </a:prstGeom>
          <a:noFill/>
          <a:ln w="0">
            <a:noFill/>
          </a:ln>
        </p:spPr>
        <p:txBody>
          <a:bodyPr vert="horz" lIns="0" tIns="0" rIns="0" bIns="0" rtlCol="0" anchor="ctr">
            <a:noAutofit/>
          </a:bodyPr>
          <a:lstStyle/>
          <a:p>
            <a:pPr algn="ctr">
              <a:buNone/>
            </a:pPr>
            <a:r>
              <a:rPr lang="sl-SI" sz="3265" spc="-1">
                <a:solidFill>
                  <a:srgbClr val="FF6600"/>
                </a:solidFill>
                <a:latin typeface="Arial"/>
              </a:rPr>
              <a:t>RIN je temeljni predmet</a:t>
            </a:r>
          </a:p>
        </p:txBody>
      </p:sp>
      <p:sp>
        <p:nvSpPr>
          <p:cNvPr id="101" name="PlaceHolder 2"/>
          <p:cNvSpPr>
            <a:spLocks noGrp="1"/>
          </p:cNvSpPr>
          <p:nvPr>
            <p:ph type="subTitle"/>
          </p:nvPr>
        </p:nvSpPr>
        <p:spPr>
          <a:xfrm>
            <a:off x="653294" y="1523852"/>
            <a:ext cx="10884658" cy="4789250"/>
          </a:xfrm>
          <a:prstGeom prst="rect">
            <a:avLst/>
          </a:prstGeom>
          <a:noFill/>
          <a:ln w="0">
            <a:noFill/>
          </a:ln>
        </p:spPr>
        <p:txBody>
          <a:bodyPr vert="horz" lIns="0" tIns="0" rIns="0" bIns="0" rtlCol="0" anchor="t">
            <a:noAutofit/>
          </a:bodyPr>
          <a:lstStyle/>
          <a:p>
            <a:r>
              <a:rPr lang="sl-SI" sz="2419" spc="-1" dirty="0">
                <a:latin typeface="Arial"/>
              </a:rPr>
              <a:t>Računalništvo in informatika je ena temeljnih znanstvenih ved, podobno kot so to kemija, biologija, fizika in druge vede. … Tako je druga polovica 20. stoletja ter 21. stoletje čas, ko </a:t>
            </a:r>
            <a:r>
              <a:rPr lang="sl-SI" sz="2419" spc="-1" dirty="0">
                <a:solidFill>
                  <a:srgbClr val="C9211E"/>
                </a:solidFill>
                <a:latin typeface="Arial"/>
              </a:rPr>
              <a:t>prvič v zgodovini stroji, ki jih je naredil človek, ne opravljajo zgolj fizičnega dela, ampak pomagajo človeku tudi pri intelektualnem delu</a:t>
            </a:r>
            <a:r>
              <a:rPr lang="sl-SI" sz="2419" spc="-1" dirty="0">
                <a:latin typeface="Arial"/>
              </a:rPr>
              <a:t>. Stroj postaja človeku sodelavec in partner ter ne zgolj orodje</a:t>
            </a:r>
            <a:r>
              <a:rPr lang="sl-SI" sz="2419" spc="-1" baseline="33000" dirty="0">
                <a:latin typeface="Arial"/>
              </a:rPr>
              <a:t>1</a:t>
            </a:r>
            <a:r>
              <a:rPr lang="sl-SI" sz="2419" spc="-1" dirty="0">
                <a:latin typeface="Arial"/>
              </a:rPr>
              <a:t>.</a:t>
            </a:r>
          </a:p>
          <a:p>
            <a:endParaRPr lang="sl-SI" sz="2419" spc="-1" dirty="0">
              <a:latin typeface="Arial"/>
            </a:endParaRPr>
          </a:p>
          <a:p>
            <a:r>
              <a:rPr lang="sl-SI" sz="1814" spc="-1" baseline="33000" dirty="0">
                <a:latin typeface="Arial"/>
              </a:rPr>
              <a:t>1</a:t>
            </a:r>
            <a:r>
              <a:rPr lang="sl-SI" sz="1814" spc="-1" dirty="0">
                <a:latin typeface="Arial"/>
              </a:rPr>
              <a:t> Hannes Werthner, Erich Prem, Edward A. Lee, and Carlo Ghezzi (eds): Perspectives on Digital Humanism, Springer, 2021.</a:t>
            </a:r>
          </a:p>
          <a:p>
            <a:endParaRPr lang="sl-SI" sz="1814" spc="-1" dirty="0">
              <a:latin typeface="Arial"/>
            </a:endParaRPr>
          </a:p>
          <a:p>
            <a:endParaRPr lang="sl-SI" sz="1814" spc="-1" dirty="0">
              <a:latin typeface="Arial"/>
            </a:endParaRPr>
          </a:p>
          <a:p>
            <a:endParaRPr lang="sl-SI" sz="1814" spc="-1" dirty="0">
              <a:latin typeface="Arial"/>
            </a:endParaRPr>
          </a:p>
          <a:p>
            <a:endParaRPr lang="sl-SI" sz="1814" spc="-1" dirty="0">
              <a:latin typeface="Arial"/>
            </a:endParaRPr>
          </a:p>
          <a:p>
            <a:endParaRPr lang="sl-SI" sz="1814" spc="-1" dirty="0">
              <a:latin typeface="Arial"/>
            </a:endParaRPr>
          </a:p>
          <a:p>
            <a:pPr algn="r">
              <a:buNone/>
            </a:pPr>
            <a:r>
              <a:rPr lang="sl-SI" sz="1935" i="1" spc="-1" dirty="0">
                <a:latin typeface="Arial"/>
              </a:rPr>
              <a:t>Okvir računalništva in informatike od vrtca do srednje šole, RINOS, januar 2022</a:t>
            </a:r>
            <a:endParaRPr lang="sl-SI" sz="1935" spc="-1" dirty="0">
              <a:latin typeface="Arial"/>
            </a:endParaRPr>
          </a:p>
        </p:txBody>
      </p:sp>
      <p:sp>
        <p:nvSpPr>
          <p:cNvPr id="4" name="PlaceHolder 3"/>
          <p:cNvSpPr>
            <a:spLocks noGrp="1"/>
          </p:cNvSpPr>
          <p:nvPr>
            <p:ph type="sldNum" idx="3"/>
          </p:nvPr>
        </p:nvSpPr>
        <p:spPr/>
        <p:txBody>
          <a:bodyPr/>
          <a:lstStyle/>
          <a:p>
            <a:fld id="{834CEBA6-7F35-4C4F-A6C8-04B2641D0522}" type="slidenum">
              <a:t>9</a:t>
            </a:fld>
            <a:endParaRPr/>
          </a:p>
        </p:txBody>
      </p:sp>
      <p:sp>
        <p:nvSpPr>
          <p:cNvPr id="2" name="Footer Placeholder 1">
            <a:extLst>
              <a:ext uri="{FF2B5EF4-FFF2-40B4-BE49-F238E27FC236}">
                <a16:creationId xmlns:a16="http://schemas.microsoft.com/office/drawing/2014/main" id="{0DE6E919-33C6-758F-4F26-AE225E400786}"/>
              </a:ext>
            </a:extLst>
          </p:cNvPr>
          <p:cNvSpPr>
            <a:spLocks noGrp="1"/>
          </p:cNvSpPr>
          <p:nvPr>
            <p:ph type="ftr" idx="2"/>
          </p:nvPr>
        </p:nvSpPr>
        <p:spPr/>
        <p:txBody>
          <a:bodyPr/>
          <a:lstStyle/>
          <a:p>
            <a:r>
              <a:rPr lang="en-US"/>
              <a:t>Temeljna znanja RIN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637</TotalTime>
  <Words>3729</Words>
  <Application>Microsoft Macintosh PowerPoint</Application>
  <PresentationFormat>Widescreen</PresentationFormat>
  <Paragraphs>470</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StarSymbol</vt:lpstr>
      <vt:lpstr>Symbol</vt:lpstr>
      <vt:lpstr>Wingdings</vt:lpstr>
      <vt:lpstr>Wingdings 3</vt:lpstr>
      <vt:lpstr>Ion</vt:lpstr>
      <vt:lpstr>Temeljna znanja RIN Okvir RIN od vrtca do srednje šole  Temeljna znanja v projektih</vt:lpstr>
      <vt:lpstr>Nomen ...</vt:lpstr>
      <vt:lpstr>... est omen</vt:lpstr>
      <vt:lpstr>Vsebina – izobraževalne smeri ACM</vt:lpstr>
      <vt:lpstr>Kje smo</vt:lpstr>
      <vt:lpstr>Kje smo (v gimnaziji)</vt:lpstr>
      <vt:lpstr>RIN je temeljni predmet</vt:lpstr>
      <vt:lpstr>RIN je temeljni predmet</vt:lpstr>
      <vt:lpstr>RIN je temeljni predmet</vt:lpstr>
      <vt:lpstr>RIN in digitalne kompetence</vt:lpstr>
      <vt:lpstr>Namen</vt:lpstr>
      <vt:lpstr>Vsebina – izobraževalne smeri ACM</vt:lpstr>
      <vt:lpstr>Vsebina – okvir I4ALL</vt:lpstr>
      <vt:lpstr>Vsebina – okvir I4ALL</vt:lpstr>
      <vt:lpstr>Vsebina – okvir I4ALL</vt:lpstr>
      <vt:lpstr>Vsebina – okvir K12CS</vt:lpstr>
      <vt:lpstr>Vsebina – okvir K12CS</vt:lpstr>
      <vt:lpstr>Okvir temeljnih vsebin računalništva in informatike</vt:lpstr>
      <vt:lpstr>Starostna obdobja</vt:lpstr>
      <vt:lpstr>Računalniški sistemi</vt:lpstr>
      <vt:lpstr>Računalniški sistemi</vt:lpstr>
      <vt:lpstr>Računalniški sistemi</vt:lpstr>
      <vt:lpstr>Podatki in analiza</vt:lpstr>
      <vt:lpstr>Podatki in analiza</vt:lpstr>
      <vt:lpstr>Podatki in analiza</vt:lpstr>
      <vt:lpstr>Algoritmi in programiranje</vt:lpstr>
      <vt:lpstr>Algoritmi in programiranje</vt:lpstr>
      <vt:lpstr>Algoritmi in programiranje</vt:lpstr>
      <vt:lpstr>Omrežja in Internet</vt:lpstr>
      <vt:lpstr>Omrežja in Internet</vt:lpstr>
      <vt:lpstr>Omrežja in Internet</vt:lpstr>
      <vt:lpstr>Omrežja in Internet</vt:lpstr>
      <vt:lpstr>Učinki računalništva in informatike</vt:lpstr>
      <vt:lpstr>Učinki računalništva in informatike</vt:lpstr>
      <vt:lpstr>Učinki računalništva in informatike</vt:lpstr>
      <vt:lpstr>A smo na pravi poti ...</vt:lpstr>
      <vt:lpstr>PowerPoint Presentation</vt:lpstr>
      <vt:lpstr>Od problema do rešitve</vt:lpstr>
      <vt:lpstr>Uporabniška zgodba</vt:lpstr>
      <vt:lpstr>Modularizacija</vt:lpstr>
      <vt:lpstr>Načrtovanje algoritma</vt:lpstr>
      <vt:lpstr>Storitve in varnost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PREDSTAVITEV</dc:title>
  <dc:creator>Brodnik, Andrej</dc:creator>
  <cp:lastModifiedBy>Brodnik, Andrej</cp:lastModifiedBy>
  <cp:revision>88</cp:revision>
  <dcterms:created xsi:type="dcterms:W3CDTF">2022-08-22T22:19:53Z</dcterms:created>
  <dcterms:modified xsi:type="dcterms:W3CDTF">2022-08-24T05:39:46Z</dcterms:modified>
</cp:coreProperties>
</file>