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mov" ContentType="video/quicktime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  <p:sldMasterId id="2147483684" r:id="rId2"/>
  </p:sldMasterIdLst>
  <p:notesMasterIdLst>
    <p:notesMasterId r:id="rId38"/>
  </p:notesMasterIdLst>
  <p:sldIdLst>
    <p:sldId id="281" r:id="rId3"/>
    <p:sldId id="267" r:id="rId4"/>
    <p:sldId id="311" r:id="rId5"/>
    <p:sldId id="312" r:id="rId6"/>
    <p:sldId id="340" r:id="rId7"/>
    <p:sldId id="347" r:id="rId8"/>
    <p:sldId id="341" r:id="rId9"/>
    <p:sldId id="313" r:id="rId10"/>
    <p:sldId id="368" r:id="rId11"/>
    <p:sldId id="350" r:id="rId12"/>
    <p:sldId id="282" r:id="rId13"/>
    <p:sldId id="283" r:id="rId14"/>
    <p:sldId id="284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404" r:id="rId36"/>
    <p:sldId id="405" r:id="rId3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5746"/>
  </p:normalViewPr>
  <p:slideViewPr>
    <p:cSldViewPr>
      <p:cViewPr varScale="1">
        <p:scale>
          <a:sx n="38" d="100"/>
          <a:sy n="38" d="100"/>
        </p:scale>
        <p:origin x="94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818F70-70B5-C746-A2C9-38FD0B37DB9F}" type="doc">
      <dgm:prSet loTypeId="urn:microsoft.com/office/officeart/2005/8/layout/pyramid3" loCatId="" qsTypeId="urn:microsoft.com/office/officeart/2005/8/quickstyle/simple4" qsCatId="simple" csTypeId="urn:microsoft.com/office/officeart/2005/8/colors/accent1_2" csCatId="accent1" phldr="1"/>
      <dgm:spPr/>
    </dgm:pt>
    <dgm:pt modelId="{33109AF2-E683-C146-A69F-AFDED6077E6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2800" dirty="0" err="1"/>
            <a:t>Krepitev</a:t>
          </a:r>
          <a:r>
            <a:rPr lang="en-GB" sz="2800" dirty="0"/>
            <a:t> </a:t>
          </a:r>
          <a:r>
            <a:rPr lang="en-GB" sz="2800" dirty="0" err="1"/>
            <a:t>učenja</a:t>
          </a:r>
          <a:r>
            <a:rPr lang="en-GB" sz="2800" dirty="0"/>
            <a:t> in </a:t>
          </a:r>
          <a:r>
            <a:rPr lang="en-GB" sz="2800" dirty="0" err="1"/>
            <a:t>poučevanja</a:t>
          </a:r>
          <a:r>
            <a:rPr lang="en-GB" sz="2800" dirty="0"/>
            <a:t> </a:t>
          </a:r>
          <a:r>
            <a:rPr lang="en-GB" sz="2800" dirty="0" err="1"/>
            <a:t>na</a:t>
          </a:r>
          <a:r>
            <a:rPr lang="en-GB" sz="2800" dirty="0"/>
            <a:t> </a:t>
          </a:r>
          <a:r>
            <a:rPr lang="en-GB" sz="2800" dirty="0" err="1"/>
            <a:t>posameznih</a:t>
          </a:r>
          <a:r>
            <a:rPr lang="en-GB" sz="2800" dirty="0"/>
            <a:t> </a:t>
          </a:r>
          <a:r>
            <a:rPr lang="en-GB" sz="2800" dirty="0" err="1"/>
            <a:t>področjih</a:t>
          </a:r>
          <a:r>
            <a:rPr lang="en-GB" sz="2800" dirty="0"/>
            <a:t> STEM</a:t>
          </a:r>
          <a:endParaRPr lang="en-US" sz="2800" dirty="0"/>
        </a:p>
      </dgm:t>
    </dgm:pt>
    <dgm:pt modelId="{CB0E98E1-317E-D347-A26F-319B4F98848F}" type="parTrans" cxnId="{17CF60D0-31CE-4945-B1C0-43727322FE66}">
      <dgm:prSet/>
      <dgm:spPr/>
      <dgm:t>
        <a:bodyPr/>
        <a:lstStyle/>
        <a:p>
          <a:endParaRPr lang="en-US"/>
        </a:p>
      </dgm:t>
    </dgm:pt>
    <dgm:pt modelId="{803076D0-7069-0B4E-9A50-1B812EA8D437}" type="sibTrans" cxnId="{17CF60D0-31CE-4945-B1C0-43727322FE66}">
      <dgm:prSet/>
      <dgm:spPr/>
      <dgm:t>
        <a:bodyPr/>
        <a:lstStyle/>
        <a:p>
          <a:endParaRPr lang="en-US"/>
        </a:p>
      </dgm:t>
    </dgm:pt>
    <dgm:pt modelId="{44B067C2-A1C8-4E48-8B22-9E0EA265864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sz="2800" dirty="0" err="1"/>
            <a:t>Razvijanje</a:t>
          </a:r>
          <a:r>
            <a:rPr lang="en-GB" sz="2800" dirty="0"/>
            <a:t> </a:t>
          </a:r>
          <a:r>
            <a:rPr lang="en-GB" sz="2800" dirty="0" err="1"/>
            <a:t>spretnosti</a:t>
          </a:r>
          <a:r>
            <a:rPr lang="en-GB" sz="2800" dirty="0"/>
            <a:t> </a:t>
          </a:r>
          <a:r>
            <a:rPr lang="en-GB" sz="2800" dirty="0" err="1"/>
            <a:t>reševanja</a:t>
          </a:r>
          <a:r>
            <a:rPr lang="en-GB" sz="2800" dirty="0"/>
            <a:t> </a:t>
          </a:r>
          <a:r>
            <a:rPr lang="en-GB" sz="2800" dirty="0" err="1"/>
            <a:t>problemov</a:t>
          </a:r>
          <a:r>
            <a:rPr lang="en-GB" sz="2800" dirty="0"/>
            <a:t> in </a:t>
          </a:r>
          <a:r>
            <a:rPr lang="en-GB" sz="2800" dirty="0" err="1"/>
            <a:t>produktivnih</a:t>
          </a:r>
          <a:r>
            <a:rPr lang="en-GB" sz="2800" dirty="0"/>
            <a:t> </a:t>
          </a:r>
          <a:r>
            <a:rPr lang="en-GB" sz="2800" dirty="0" err="1"/>
            <a:t>miselnih</a:t>
          </a:r>
          <a:r>
            <a:rPr lang="en-GB" sz="2800" dirty="0"/>
            <a:t> </a:t>
          </a:r>
          <a:r>
            <a:rPr lang="en-GB" sz="2800" dirty="0" err="1"/>
            <a:t>navad</a:t>
          </a:r>
          <a:endParaRPr lang="en-US" sz="2800" dirty="0"/>
        </a:p>
      </dgm:t>
    </dgm:pt>
    <dgm:pt modelId="{48FB0DD9-8B21-DA49-B5F1-94D93D66C90B}" type="parTrans" cxnId="{60780BA7-36ED-924F-867B-DF52985B3FDF}">
      <dgm:prSet/>
      <dgm:spPr/>
      <dgm:t>
        <a:bodyPr/>
        <a:lstStyle/>
        <a:p>
          <a:endParaRPr lang="en-US"/>
        </a:p>
      </dgm:t>
    </dgm:pt>
    <dgm:pt modelId="{07D6AE8F-0D24-C940-B5E8-B1057CDDA1F8}" type="sibTrans" cxnId="{60780BA7-36ED-924F-867B-DF52985B3FDF}">
      <dgm:prSet/>
      <dgm:spPr/>
      <dgm:t>
        <a:bodyPr/>
        <a:lstStyle/>
        <a:p>
          <a:endParaRPr lang="en-US"/>
        </a:p>
      </dgm:t>
    </dgm:pt>
    <dgm:pt modelId="{5639CC09-200D-9841-B6C3-3E1ECAAF1972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sz="2400" dirty="0" err="1"/>
            <a:t>povezave</a:t>
          </a:r>
          <a:r>
            <a:rPr lang="en-GB" sz="2400" dirty="0"/>
            <a:t> </a:t>
          </a:r>
        </a:p>
        <a:p>
          <a:r>
            <a:rPr lang="en-GB" sz="2400" dirty="0"/>
            <a:t>med </a:t>
          </a:r>
        </a:p>
        <a:p>
          <a:r>
            <a:rPr lang="en-GB" sz="2400" dirty="0" err="1"/>
            <a:t>disciplinami</a:t>
          </a:r>
          <a:endParaRPr lang="en-US" sz="2400" dirty="0"/>
        </a:p>
      </dgm:t>
    </dgm:pt>
    <dgm:pt modelId="{DE1131B0-F9CC-A441-8707-AC8FCD2DE852}" type="parTrans" cxnId="{FBBED043-1B7E-494B-88F5-5D1F9D9CC90A}">
      <dgm:prSet/>
      <dgm:spPr/>
      <dgm:t>
        <a:bodyPr/>
        <a:lstStyle/>
        <a:p>
          <a:endParaRPr lang="en-US"/>
        </a:p>
      </dgm:t>
    </dgm:pt>
    <dgm:pt modelId="{4F231C7D-1769-AF47-B545-44D45E4EF483}" type="sibTrans" cxnId="{FBBED043-1B7E-494B-88F5-5D1F9D9CC90A}">
      <dgm:prSet/>
      <dgm:spPr/>
      <dgm:t>
        <a:bodyPr/>
        <a:lstStyle/>
        <a:p>
          <a:endParaRPr lang="en-US"/>
        </a:p>
      </dgm:t>
    </dgm:pt>
    <dgm:pt modelId="{4F997BFF-A790-4844-A396-75C92C16DA46}" type="pres">
      <dgm:prSet presAssocID="{31818F70-70B5-C746-A2C9-38FD0B37DB9F}" presName="Name0" presStyleCnt="0">
        <dgm:presLayoutVars>
          <dgm:dir/>
          <dgm:animLvl val="lvl"/>
          <dgm:resizeHandles val="exact"/>
        </dgm:presLayoutVars>
      </dgm:prSet>
      <dgm:spPr/>
    </dgm:pt>
    <dgm:pt modelId="{A788F765-76F8-6B4B-8875-06AEE3994999}" type="pres">
      <dgm:prSet presAssocID="{33109AF2-E683-C146-A69F-AFDED6077E62}" presName="Name8" presStyleCnt="0"/>
      <dgm:spPr/>
    </dgm:pt>
    <dgm:pt modelId="{8F4B8C01-0815-0542-B621-CD695F3BA2A7}" type="pres">
      <dgm:prSet presAssocID="{33109AF2-E683-C146-A69F-AFDED6077E62}" presName="level" presStyleLbl="node1" presStyleIdx="0" presStyleCnt="3">
        <dgm:presLayoutVars>
          <dgm:chMax val="1"/>
          <dgm:bulletEnabled val="1"/>
        </dgm:presLayoutVars>
      </dgm:prSet>
      <dgm:spPr/>
    </dgm:pt>
    <dgm:pt modelId="{8EF8E112-1B7B-C541-A04A-4C7196EDDF76}" type="pres">
      <dgm:prSet presAssocID="{33109AF2-E683-C146-A69F-AFDED6077E6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E20F6DF-5F8B-004B-BB2E-F42A64BA6865}" type="pres">
      <dgm:prSet presAssocID="{44B067C2-A1C8-4E48-8B22-9E0EA265864E}" presName="Name8" presStyleCnt="0"/>
      <dgm:spPr/>
    </dgm:pt>
    <dgm:pt modelId="{3630F1F9-479A-9743-B821-1865A4C18E9F}" type="pres">
      <dgm:prSet presAssocID="{44B067C2-A1C8-4E48-8B22-9E0EA265864E}" presName="level" presStyleLbl="node1" presStyleIdx="1" presStyleCnt="3">
        <dgm:presLayoutVars>
          <dgm:chMax val="1"/>
          <dgm:bulletEnabled val="1"/>
        </dgm:presLayoutVars>
      </dgm:prSet>
      <dgm:spPr/>
    </dgm:pt>
    <dgm:pt modelId="{54EEEF54-9F69-7849-85CF-76E06FBA51D9}" type="pres">
      <dgm:prSet presAssocID="{44B067C2-A1C8-4E48-8B22-9E0EA26586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FE1994F-0747-094F-B313-456E8E6560C8}" type="pres">
      <dgm:prSet presAssocID="{5639CC09-200D-9841-B6C3-3E1ECAAF1972}" presName="Name8" presStyleCnt="0"/>
      <dgm:spPr/>
    </dgm:pt>
    <dgm:pt modelId="{E2453A54-DA0D-B348-9E8E-60708DA2B38E}" type="pres">
      <dgm:prSet presAssocID="{5639CC09-200D-9841-B6C3-3E1ECAAF1972}" presName="level" presStyleLbl="node1" presStyleIdx="2" presStyleCnt="3">
        <dgm:presLayoutVars>
          <dgm:chMax val="1"/>
          <dgm:bulletEnabled val="1"/>
        </dgm:presLayoutVars>
      </dgm:prSet>
      <dgm:spPr/>
    </dgm:pt>
    <dgm:pt modelId="{D3FD8A99-D10E-034B-B180-A0F6E50403BB}" type="pres">
      <dgm:prSet presAssocID="{5639CC09-200D-9841-B6C3-3E1ECAAF1972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A91A204-E396-3E49-BD59-C16178126F55}" type="presOf" srcId="{31818F70-70B5-C746-A2C9-38FD0B37DB9F}" destId="{4F997BFF-A790-4844-A396-75C92C16DA46}" srcOrd="0" destOrd="0" presId="urn:microsoft.com/office/officeart/2005/8/layout/pyramid3"/>
    <dgm:cxn modelId="{00029614-F3CC-5846-A06D-C637C35C2C9F}" type="presOf" srcId="{33109AF2-E683-C146-A69F-AFDED6077E62}" destId="{8EF8E112-1B7B-C541-A04A-4C7196EDDF76}" srcOrd="1" destOrd="0" presId="urn:microsoft.com/office/officeart/2005/8/layout/pyramid3"/>
    <dgm:cxn modelId="{5951481D-4BE5-D049-BB36-6F98543800D6}" type="presOf" srcId="{5639CC09-200D-9841-B6C3-3E1ECAAF1972}" destId="{E2453A54-DA0D-B348-9E8E-60708DA2B38E}" srcOrd="0" destOrd="0" presId="urn:microsoft.com/office/officeart/2005/8/layout/pyramid3"/>
    <dgm:cxn modelId="{FBBED043-1B7E-494B-88F5-5D1F9D9CC90A}" srcId="{31818F70-70B5-C746-A2C9-38FD0B37DB9F}" destId="{5639CC09-200D-9841-B6C3-3E1ECAAF1972}" srcOrd="2" destOrd="0" parTransId="{DE1131B0-F9CC-A441-8707-AC8FCD2DE852}" sibTransId="{4F231C7D-1769-AF47-B545-44D45E4EF483}"/>
    <dgm:cxn modelId="{9195FA69-C556-6A40-90A1-F536F4BEB855}" type="presOf" srcId="{44B067C2-A1C8-4E48-8B22-9E0EA265864E}" destId="{3630F1F9-479A-9743-B821-1865A4C18E9F}" srcOrd="0" destOrd="0" presId="urn:microsoft.com/office/officeart/2005/8/layout/pyramid3"/>
    <dgm:cxn modelId="{F9A0C1A5-C5FE-3B4F-BFD3-C5BE4FC3132E}" type="presOf" srcId="{44B067C2-A1C8-4E48-8B22-9E0EA265864E}" destId="{54EEEF54-9F69-7849-85CF-76E06FBA51D9}" srcOrd="1" destOrd="0" presId="urn:microsoft.com/office/officeart/2005/8/layout/pyramid3"/>
    <dgm:cxn modelId="{60780BA7-36ED-924F-867B-DF52985B3FDF}" srcId="{31818F70-70B5-C746-A2C9-38FD0B37DB9F}" destId="{44B067C2-A1C8-4E48-8B22-9E0EA265864E}" srcOrd="1" destOrd="0" parTransId="{48FB0DD9-8B21-DA49-B5F1-94D93D66C90B}" sibTransId="{07D6AE8F-0D24-C940-B5E8-B1057CDDA1F8}"/>
    <dgm:cxn modelId="{4BB9C4B1-144F-364E-8014-274009AD8CC0}" type="presOf" srcId="{33109AF2-E683-C146-A69F-AFDED6077E62}" destId="{8F4B8C01-0815-0542-B621-CD695F3BA2A7}" srcOrd="0" destOrd="0" presId="urn:microsoft.com/office/officeart/2005/8/layout/pyramid3"/>
    <dgm:cxn modelId="{17CF60D0-31CE-4945-B1C0-43727322FE66}" srcId="{31818F70-70B5-C746-A2C9-38FD0B37DB9F}" destId="{33109AF2-E683-C146-A69F-AFDED6077E62}" srcOrd="0" destOrd="0" parTransId="{CB0E98E1-317E-D347-A26F-319B4F98848F}" sibTransId="{803076D0-7069-0B4E-9A50-1B812EA8D437}"/>
    <dgm:cxn modelId="{120894D8-A8C4-2C41-8030-A769C8A7DE0E}" type="presOf" srcId="{5639CC09-200D-9841-B6C3-3E1ECAAF1972}" destId="{D3FD8A99-D10E-034B-B180-A0F6E50403BB}" srcOrd="1" destOrd="0" presId="urn:microsoft.com/office/officeart/2005/8/layout/pyramid3"/>
    <dgm:cxn modelId="{0133F07B-0DA7-4340-A440-329F8C9E1564}" type="presParOf" srcId="{4F997BFF-A790-4844-A396-75C92C16DA46}" destId="{A788F765-76F8-6B4B-8875-06AEE3994999}" srcOrd="0" destOrd="0" presId="urn:microsoft.com/office/officeart/2005/8/layout/pyramid3"/>
    <dgm:cxn modelId="{267015F2-823D-A743-8603-F60F26DA055F}" type="presParOf" srcId="{A788F765-76F8-6B4B-8875-06AEE3994999}" destId="{8F4B8C01-0815-0542-B621-CD695F3BA2A7}" srcOrd="0" destOrd="0" presId="urn:microsoft.com/office/officeart/2005/8/layout/pyramid3"/>
    <dgm:cxn modelId="{43AB4B4B-26C6-8A4E-8135-9459243D8E47}" type="presParOf" srcId="{A788F765-76F8-6B4B-8875-06AEE3994999}" destId="{8EF8E112-1B7B-C541-A04A-4C7196EDDF76}" srcOrd="1" destOrd="0" presId="urn:microsoft.com/office/officeart/2005/8/layout/pyramid3"/>
    <dgm:cxn modelId="{691B3A96-443C-FC43-8AFF-67E0A4B8B331}" type="presParOf" srcId="{4F997BFF-A790-4844-A396-75C92C16DA46}" destId="{2E20F6DF-5F8B-004B-BB2E-F42A64BA6865}" srcOrd="1" destOrd="0" presId="urn:microsoft.com/office/officeart/2005/8/layout/pyramid3"/>
    <dgm:cxn modelId="{A17C8427-9AFF-234C-844A-5BC731B8E1E4}" type="presParOf" srcId="{2E20F6DF-5F8B-004B-BB2E-F42A64BA6865}" destId="{3630F1F9-479A-9743-B821-1865A4C18E9F}" srcOrd="0" destOrd="0" presId="urn:microsoft.com/office/officeart/2005/8/layout/pyramid3"/>
    <dgm:cxn modelId="{0B1CD56F-E7ED-3F4E-A2EE-DA36CF9F2E7A}" type="presParOf" srcId="{2E20F6DF-5F8B-004B-BB2E-F42A64BA6865}" destId="{54EEEF54-9F69-7849-85CF-76E06FBA51D9}" srcOrd="1" destOrd="0" presId="urn:microsoft.com/office/officeart/2005/8/layout/pyramid3"/>
    <dgm:cxn modelId="{F65C239B-A5A5-014D-9D80-B82FCC70C797}" type="presParOf" srcId="{4F997BFF-A790-4844-A396-75C92C16DA46}" destId="{8FE1994F-0747-094F-B313-456E8E6560C8}" srcOrd="2" destOrd="0" presId="urn:microsoft.com/office/officeart/2005/8/layout/pyramid3"/>
    <dgm:cxn modelId="{0A6E9B09-2153-1F49-8FC5-4D7DF93FE213}" type="presParOf" srcId="{8FE1994F-0747-094F-B313-456E8E6560C8}" destId="{E2453A54-DA0D-B348-9E8E-60708DA2B38E}" srcOrd="0" destOrd="0" presId="urn:microsoft.com/office/officeart/2005/8/layout/pyramid3"/>
    <dgm:cxn modelId="{03B4D05C-B207-3941-9FEC-000E8AF9D3D7}" type="presParOf" srcId="{8FE1994F-0747-094F-B313-456E8E6560C8}" destId="{D3FD8A99-D10E-034B-B180-A0F6E50403BB}" srcOrd="1" destOrd="0" presId="urn:microsoft.com/office/officeart/2005/8/layout/pyramid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919AFD-2992-4A0C-9238-D781A75E5BF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B818BD-C039-42E6-8205-A72F920EE0ED}">
      <dgm:prSet custT="1"/>
      <dgm:spPr/>
      <dgm:t>
        <a:bodyPr/>
        <a:lstStyle/>
        <a:p>
          <a:r>
            <a:rPr lang="sl-SI" sz="2800" dirty="0"/>
            <a:t>Standardi so seznam "pričakovanih dosežkov" za učence na določeni ravni ali v določenem razredu.</a:t>
          </a:r>
          <a:endParaRPr lang="en-US" sz="2800" dirty="0"/>
        </a:p>
      </dgm:t>
    </dgm:pt>
    <dgm:pt modelId="{FF6B1E80-98D0-4DB1-8E44-CB3016FD2CCF}" type="parTrans" cxnId="{142D0C20-8310-44A4-889E-F84DAC50CAA3}">
      <dgm:prSet/>
      <dgm:spPr/>
      <dgm:t>
        <a:bodyPr/>
        <a:lstStyle/>
        <a:p>
          <a:endParaRPr lang="en-US"/>
        </a:p>
      </dgm:t>
    </dgm:pt>
    <dgm:pt modelId="{B188D467-9C3E-49FF-97E1-947C090309FC}" type="sibTrans" cxnId="{142D0C20-8310-44A4-889E-F84DAC50CAA3}">
      <dgm:prSet/>
      <dgm:spPr/>
      <dgm:t>
        <a:bodyPr/>
        <a:lstStyle/>
        <a:p>
          <a:endParaRPr lang="en-US"/>
        </a:p>
      </dgm:t>
    </dgm:pt>
    <dgm:pt modelId="{7A2E812E-8630-4FBE-BB80-4A4940C95AAF}">
      <dgm:prSet custT="1"/>
      <dgm:spPr/>
      <dgm:t>
        <a:bodyPr/>
        <a:lstStyle/>
        <a:p>
          <a:r>
            <a:rPr lang="sl-SI" sz="2800" dirty="0"/>
            <a:t>Standardi so merila, ki jih „šola“ in učitelji uporabljajo za usmerjanje razvoja učnih načrtov in poučevanja.</a:t>
          </a:r>
          <a:endParaRPr lang="en-US" sz="2800" dirty="0"/>
        </a:p>
      </dgm:t>
    </dgm:pt>
    <dgm:pt modelId="{B6479278-B2BA-43DE-A85B-F87743056D4A}" type="parTrans" cxnId="{7EA29FD4-F248-4B5E-AC4A-BD6EEA2281A2}">
      <dgm:prSet/>
      <dgm:spPr/>
      <dgm:t>
        <a:bodyPr/>
        <a:lstStyle/>
        <a:p>
          <a:endParaRPr lang="en-US"/>
        </a:p>
      </dgm:t>
    </dgm:pt>
    <dgm:pt modelId="{BB77B325-11C2-4200-9B02-3BC895CEC84F}" type="sibTrans" cxnId="{7EA29FD4-F248-4B5E-AC4A-BD6EEA2281A2}">
      <dgm:prSet/>
      <dgm:spPr/>
      <dgm:t>
        <a:bodyPr/>
        <a:lstStyle/>
        <a:p>
          <a:endParaRPr lang="en-US"/>
        </a:p>
      </dgm:t>
    </dgm:pt>
    <dgm:pt modelId="{E45B3BCE-308F-4ADC-B785-EF3AAE6F29B6}">
      <dgm:prSet custT="1"/>
      <dgm:spPr/>
      <dgm:t>
        <a:bodyPr/>
        <a:lstStyle/>
        <a:p>
          <a:r>
            <a:rPr lang="sl-SI" sz="2800" dirty="0"/>
            <a:t>Standardi so smernice na državnem nivoju glede ocenjevanja, opisa rezultatov dela (učenja) in drugih dejavnosti na državni ravni.</a:t>
          </a:r>
          <a:endParaRPr lang="en-US" sz="2800" dirty="0"/>
        </a:p>
      </dgm:t>
    </dgm:pt>
    <dgm:pt modelId="{673594FD-D161-40EB-A94B-E0656C07C42B}" type="parTrans" cxnId="{A57E992E-E44E-4020-A380-6490AD6E2F9F}">
      <dgm:prSet/>
      <dgm:spPr/>
      <dgm:t>
        <a:bodyPr/>
        <a:lstStyle/>
        <a:p>
          <a:endParaRPr lang="en-US"/>
        </a:p>
      </dgm:t>
    </dgm:pt>
    <dgm:pt modelId="{5EB436E8-6ACF-4B76-8D0A-754974F62663}" type="sibTrans" cxnId="{A57E992E-E44E-4020-A380-6490AD6E2F9F}">
      <dgm:prSet/>
      <dgm:spPr/>
      <dgm:t>
        <a:bodyPr/>
        <a:lstStyle/>
        <a:p>
          <a:endParaRPr lang="en-US"/>
        </a:p>
      </dgm:t>
    </dgm:pt>
    <dgm:pt modelId="{BB64C18C-C00B-1548-97CD-344853B0B8E1}" type="pres">
      <dgm:prSet presAssocID="{23919AFD-2992-4A0C-9238-D781A75E5BF6}" presName="vert0" presStyleCnt="0">
        <dgm:presLayoutVars>
          <dgm:dir/>
          <dgm:animOne val="branch"/>
          <dgm:animLvl val="lvl"/>
        </dgm:presLayoutVars>
      </dgm:prSet>
      <dgm:spPr/>
    </dgm:pt>
    <dgm:pt modelId="{87A2C830-2C3A-3443-AB9A-0CE8A76BEA33}" type="pres">
      <dgm:prSet presAssocID="{7EB818BD-C039-42E6-8205-A72F920EE0ED}" presName="thickLine" presStyleLbl="alignNode1" presStyleIdx="0" presStyleCnt="3"/>
      <dgm:spPr/>
    </dgm:pt>
    <dgm:pt modelId="{3342BF5C-DB90-CF45-A460-90788C65D4CC}" type="pres">
      <dgm:prSet presAssocID="{7EB818BD-C039-42E6-8205-A72F920EE0ED}" presName="horz1" presStyleCnt="0"/>
      <dgm:spPr/>
    </dgm:pt>
    <dgm:pt modelId="{2227316F-0BDF-E141-8692-30067099369E}" type="pres">
      <dgm:prSet presAssocID="{7EB818BD-C039-42E6-8205-A72F920EE0ED}" presName="tx1" presStyleLbl="revTx" presStyleIdx="0" presStyleCnt="3"/>
      <dgm:spPr/>
    </dgm:pt>
    <dgm:pt modelId="{8DB514AF-9507-0D48-8B08-FC9FB434DEB3}" type="pres">
      <dgm:prSet presAssocID="{7EB818BD-C039-42E6-8205-A72F920EE0ED}" presName="vert1" presStyleCnt="0"/>
      <dgm:spPr/>
    </dgm:pt>
    <dgm:pt modelId="{2CD01E7C-F3F4-F64F-A3DC-D3C0C25D0030}" type="pres">
      <dgm:prSet presAssocID="{7A2E812E-8630-4FBE-BB80-4A4940C95AAF}" presName="thickLine" presStyleLbl="alignNode1" presStyleIdx="1" presStyleCnt="3"/>
      <dgm:spPr/>
    </dgm:pt>
    <dgm:pt modelId="{ACD1B1B9-EA41-8344-9937-C0FCE9397304}" type="pres">
      <dgm:prSet presAssocID="{7A2E812E-8630-4FBE-BB80-4A4940C95AAF}" presName="horz1" presStyleCnt="0"/>
      <dgm:spPr/>
    </dgm:pt>
    <dgm:pt modelId="{AB5B3AA9-FEFE-254B-A463-93760CFEEC59}" type="pres">
      <dgm:prSet presAssocID="{7A2E812E-8630-4FBE-BB80-4A4940C95AAF}" presName="tx1" presStyleLbl="revTx" presStyleIdx="1" presStyleCnt="3"/>
      <dgm:spPr/>
    </dgm:pt>
    <dgm:pt modelId="{CC5944BF-23A8-744E-8F82-B27BE67FFD76}" type="pres">
      <dgm:prSet presAssocID="{7A2E812E-8630-4FBE-BB80-4A4940C95AAF}" presName="vert1" presStyleCnt="0"/>
      <dgm:spPr/>
    </dgm:pt>
    <dgm:pt modelId="{485BD0E2-D903-A44A-9D85-FB48BBF52B7D}" type="pres">
      <dgm:prSet presAssocID="{E45B3BCE-308F-4ADC-B785-EF3AAE6F29B6}" presName="thickLine" presStyleLbl="alignNode1" presStyleIdx="2" presStyleCnt="3"/>
      <dgm:spPr/>
    </dgm:pt>
    <dgm:pt modelId="{A4923148-6E93-F541-B06E-929B344D965C}" type="pres">
      <dgm:prSet presAssocID="{E45B3BCE-308F-4ADC-B785-EF3AAE6F29B6}" presName="horz1" presStyleCnt="0"/>
      <dgm:spPr/>
    </dgm:pt>
    <dgm:pt modelId="{5F373D39-7F28-7D48-A2D7-957CDFA39B2C}" type="pres">
      <dgm:prSet presAssocID="{E45B3BCE-308F-4ADC-B785-EF3AAE6F29B6}" presName="tx1" presStyleLbl="revTx" presStyleIdx="2" presStyleCnt="3"/>
      <dgm:spPr/>
    </dgm:pt>
    <dgm:pt modelId="{8143F6E8-FCCA-D647-9310-F412CDCCF3FA}" type="pres">
      <dgm:prSet presAssocID="{E45B3BCE-308F-4ADC-B785-EF3AAE6F29B6}" presName="vert1" presStyleCnt="0"/>
      <dgm:spPr/>
    </dgm:pt>
  </dgm:ptLst>
  <dgm:cxnLst>
    <dgm:cxn modelId="{142D0C20-8310-44A4-889E-F84DAC50CAA3}" srcId="{23919AFD-2992-4A0C-9238-D781A75E5BF6}" destId="{7EB818BD-C039-42E6-8205-A72F920EE0ED}" srcOrd="0" destOrd="0" parTransId="{FF6B1E80-98D0-4DB1-8E44-CB3016FD2CCF}" sibTransId="{B188D467-9C3E-49FF-97E1-947C090309FC}"/>
    <dgm:cxn modelId="{A57E992E-E44E-4020-A380-6490AD6E2F9F}" srcId="{23919AFD-2992-4A0C-9238-D781A75E5BF6}" destId="{E45B3BCE-308F-4ADC-B785-EF3AAE6F29B6}" srcOrd="2" destOrd="0" parTransId="{673594FD-D161-40EB-A94B-E0656C07C42B}" sibTransId="{5EB436E8-6ACF-4B76-8D0A-754974F62663}"/>
    <dgm:cxn modelId="{65272B46-C18D-E344-AD41-AD3709B7FAE1}" type="presOf" srcId="{7A2E812E-8630-4FBE-BB80-4A4940C95AAF}" destId="{AB5B3AA9-FEFE-254B-A463-93760CFEEC59}" srcOrd="0" destOrd="0" presId="urn:microsoft.com/office/officeart/2008/layout/LinedList"/>
    <dgm:cxn modelId="{0EB1EF56-29B6-324B-A20D-A3A0D464B9C4}" type="presOf" srcId="{E45B3BCE-308F-4ADC-B785-EF3AAE6F29B6}" destId="{5F373D39-7F28-7D48-A2D7-957CDFA39B2C}" srcOrd="0" destOrd="0" presId="urn:microsoft.com/office/officeart/2008/layout/LinedList"/>
    <dgm:cxn modelId="{F5005DB5-D380-F14E-8931-F32016FB63C2}" type="presOf" srcId="{7EB818BD-C039-42E6-8205-A72F920EE0ED}" destId="{2227316F-0BDF-E141-8692-30067099369E}" srcOrd="0" destOrd="0" presId="urn:microsoft.com/office/officeart/2008/layout/LinedList"/>
    <dgm:cxn modelId="{A8F6FDC5-AA5A-0848-95CA-52CC6F30498E}" type="presOf" srcId="{23919AFD-2992-4A0C-9238-D781A75E5BF6}" destId="{BB64C18C-C00B-1548-97CD-344853B0B8E1}" srcOrd="0" destOrd="0" presId="urn:microsoft.com/office/officeart/2008/layout/LinedList"/>
    <dgm:cxn modelId="{7EA29FD4-F248-4B5E-AC4A-BD6EEA2281A2}" srcId="{23919AFD-2992-4A0C-9238-D781A75E5BF6}" destId="{7A2E812E-8630-4FBE-BB80-4A4940C95AAF}" srcOrd="1" destOrd="0" parTransId="{B6479278-B2BA-43DE-A85B-F87743056D4A}" sibTransId="{BB77B325-11C2-4200-9B02-3BC895CEC84F}"/>
    <dgm:cxn modelId="{CA146966-ADA1-5940-9A7B-97B63B574A59}" type="presParOf" srcId="{BB64C18C-C00B-1548-97CD-344853B0B8E1}" destId="{87A2C830-2C3A-3443-AB9A-0CE8A76BEA33}" srcOrd="0" destOrd="0" presId="urn:microsoft.com/office/officeart/2008/layout/LinedList"/>
    <dgm:cxn modelId="{C7673D8E-024D-4549-90C0-0474B6D13323}" type="presParOf" srcId="{BB64C18C-C00B-1548-97CD-344853B0B8E1}" destId="{3342BF5C-DB90-CF45-A460-90788C65D4CC}" srcOrd="1" destOrd="0" presId="urn:microsoft.com/office/officeart/2008/layout/LinedList"/>
    <dgm:cxn modelId="{75876F3A-C9ED-1942-A97F-5F9F4CA25660}" type="presParOf" srcId="{3342BF5C-DB90-CF45-A460-90788C65D4CC}" destId="{2227316F-0BDF-E141-8692-30067099369E}" srcOrd="0" destOrd="0" presId="urn:microsoft.com/office/officeart/2008/layout/LinedList"/>
    <dgm:cxn modelId="{18F3B69D-F5B2-CC4F-B712-D2A8317EBA4C}" type="presParOf" srcId="{3342BF5C-DB90-CF45-A460-90788C65D4CC}" destId="{8DB514AF-9507-0D48-8B08-FC9FB434DEB3}" srcOrd="1" destOrd="0" presId="urn:microsoft.com/office/officeart/2008/layout/LinedList"/>
    <dgm:cxn modelId="{C6C5395C-65AF-604F-8578-71B593933A7E}" type="presParOf" srcId="{BB64C18C-C00B-1548-97CD-344853B0B8E1}" destId="{2CD01E7C-F3F4-F64F-A3DC-D3C0C25D0030}" srcOrd="2" destOrd="0" presId="urn:microsoft.com/office/officeart/2008/layout/LinedList"/>
    <dgm:cxn modelId="{1D91D546-301D-C84A-97FC-C3EB1846D856}" type="presParOf" srcId="{BB64C18C-C00B-1548-97CD-344853B0B8E1}" destId="{ACD1B1B9-EA41-8344-9937-C0FCE9397304}" srcOrd="3" destOrd="0" presId="urn:microsoft.com/office/officeart/2008/layout/LinedList"/>
    <dgm:cxn modelId="{9A081F89-1EF0-C148-9216-06DE0E9AE967}" type="presParOf" srcId="{ACD1B1B9-EA41-8344-9937-C0FCE9397304}" destId="{AB5B3AA9-FEFE-254B-A463-93760CFEEC59}" srcOrd="0" destOrd="0" presId="urn:microsoft.com/office/officeart/2008/layout/LinedList"/>
    <dgm:cxn modelId="{560129BA-C107-5B49-B170-E6622599E81D}" type="presParOf" srcId="{ACD1B1B9-EA41-8344-9937-C0FCE9397304}" destId="{CC5944BF-23A8-744E-8F82-B27BE67FFD76}" srcOrd="1" destOrd="0" presId="urn:microsoft.com/office/officeart/2008/layout/LinedList"/>
    <dgm:cxn modelId="{4410964A-0806-7144-AE55-ADC5A0D0E409}" type="presParOf" srcId="{BB64C18C-C00B-1548-97CD-344853B0B8E1}" destId="{485BD0E2-D903-A44A-9D85-FB48BBF52B7D}" srcOrd="4" destOrd="0" presId="urn:microsoft.com/office/officeart/2008/layout/LinedList"/>
    <dgm:cxn modelId="{7F24A9DB-8D48-4844-9E6A-B6B877C14510}" type="presParOf" srcId="{BB64C18C-C00B-1548-97CD-344853B0B8E1}" destId="{A4923148-6E93-F541-B06E-929B344D965C}" srcOrd="5" destOrd="0" presId="urn:microsoft.com/office/officeart/2008/layout/LinedList"/>
    <dgm:cxn modelId="{307D470B-B56C-F947-B053-545253EA33A1}" type="presParOf" srcId="{A4923148-6E93-F541-B06E-929B344D965C}" destId="{5F373D39-7F28-7D48-A2D7-957CDFA39B2C}" srcOrd="0" destOrd="0" presId="urn:microsoft.com/office/officeart/2008/layout/LinedList"/>
    <dgm:cxn modelId="{B1A43908-1E0C-F84D-AB1D-244A516703B3}" type="presParOf" srcId="{A4923148-6E93-F541-B06E-929B344D965C}" destId="{8143F6E8-FCCA-D647-9310-F412CDCCF3F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B8C01-0815-0542-B621-CD695F3BA2A7}">
      <dsp:nvSpPr>
        <dsp:cNvPr id="0" name=""/>
        <dsp:cNvSpPr/>
      </dsp:nvSpPr>
      <dsp:spPr>
        <a:xfrm rot="10800000">
          <a:off x="0" y="0"/>
          <a:ext cx="7886700" cy="1752194"/>
        </a:xfrm>
        <a:prstGeom prst="trapezoid">
          <a:avLst>
            <a:gd name="adj" fmla="val 75017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Krepitev</a:t>
          </a:r>
          <a:r>
            <a:rPr lang="en-GB" sz="2800" kern="1200" dirty="0"/>
            <a:t> </a:t>
          </a:r>
          <a:r>
            <a:rPr lang="en-GB" sz="2800" kern="1200" dirty="0" err="1"/>
            <a:t>učenja</a:t>
          </a:r>
          <a:r>
            <a:rPr lang="en-GB" sz="2800" kern="1200" dirty="0"/>
            <a:t> in </a:t>
          </a:r>
          <a:r>
            <a:rPr lang="en-GB" sz="2800" kern="1200" dirty="0" err="1"/>
            <a:t>poučevanja</a:t>
          </a:r>
          <a:r>
            <a:rPr lang="en-GB" sz="2800" kern="1200" dirty="0"/>
            <a:t> </a:t>
          </a:r>
          <a:r>
            <a:rPr lang="en-GB" sz="2800" kern="1200" dirty="0" err="1"/>
            <a:t>na</a:t>
          </a:r>
          <a:r>
            <a:rPr lang="en-GB" sz="2800" kern="1200" dirty="0"/>
            <a:t> </a:t>
          </a:r>
          <a:r>
            <a:rPr lang="en-GB" sz="2800" kern="1200" dirty="0" err="1"/>
            <a:t>posameznih</a:t>
          </a:r>
          <a:r>
            <a:rPr lang="en-GB" sz="2800" kern="1200" dirty="0"/>
            <a:t> </a:t>
          </a:r>
          <a:r>
            <a:rPr lang="en-GB" sz="2800" kern="1200" dirty="0" err="1"/>
            <a:t>področjih</a:t>
          </a:r>
          <a:r>
            <a:rPr lang="en-GB" sz="2800" kern="1200" dirty="0"/>
            <a:t> STEM</a:t>
          </a:r>
          <a:endParaRPr lang="en-US" sz="2800" kern="1200" dirty="0"/>
        </a:p>
      </dsp:txBody>
      <dsp:txXfrm rot="-10800000">
        <a:off x="1380172" y="0"/>
        <a:ext cx="5126355" cy="1752194"/>
      </dsp:txXfrm>
    </dsp:sp>
    <dsp:sp modelId="{3630F1F9-479A-9743-B821-1865A4C18E9F}">
      <dsp:nvSpPr>
        <dsp:cNvPr id="0" name=""/>
        <dsp:cNvSpPr/>
      </dsp:nvSpPr>
      <dsp:spPr>
        <a:xfrm rot="10800000">
          <a:off x="1314450" y="1752194"/>
          <a:ext cx="5257799" cy="1752194"/>
        </a:xfrm>
        <a:prstGeom prst="trapezoid">
          <a:avLst>
            <a:gd name="adj" fmla="val 75017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 err="1"/>
            <a:t>Razvijanje</a:t>
          </a:r>
          <a:r>
            <a:rPr lang="en-GB" sz="2800" kern="1200" dirty="0"/>
            <a:t> </a:t>
          </a:r>
          <a:r>
            <a:rPr lang="en-GB" sz="2800" kern="1200" dirty="0" err="1"/>
            <a:t>spretnosti</a:t>
          </a:r>
          <a:r>
            <a:rPr lang="en-GB" sz="2800" kern="1200" dirty="0"/>
            <a:t> </a:t>
          </a:r>
          <a:r>
            <a:rPr lang="en-GB" sz="2800" kern="1200" dirty="0" err="1"/>
            <a:t>reševanja</a:t>
          </a:r>
          <a:r>
            <a:rPr lang="en-GB" sz="2800" kern="1200" dirty="0"/>
            <a:t> </a:t>
          </a:r>
          <a:r>
            <a:rPr lang="en-GB" sz="2800" kern="1200" dirty="0" err="1"/>
            <a:t>problemov</a:t>
          </a:r>
          <a:r>
            <a:rPr lang="en-GB" sz="2800" kern="1200" dirty="0"/>
            <a:t> in </a:t>
          </a:r>
          <a:r>
            <a:rPr lang="en-GB" sz="2800" kern="1200" dirty="0" err="1"/>
            <a:t>produktivnih</a:t>
          </a:r>
          <a:r>
            <a:rPr lang="en-GB" sz="2800" kern="1200" dirty="0"/>
            <a:t> </a:t>
          </a:r>
          <a:r>
            <a:rPr lang="en-GB" sz="2800" kern="1200" dirty="0" err="1"/>
            <a:t>miselnih</a:t>
          </a:r>
          <a:r>
            <a:rPr lang="en-GB" sz="2800" kern="1200" dirty="0"/>
            <a:t> </a:t>
          </a:r>
          <a:r>
            <a:rPr lang="en-GB" sz="2800" kern="1200" dirty="0" err="1"/>
            <a:t>navad</a:t>
          </a:r>
          <a:endParaRPr lang="en-US" sz="2800" kern="1200" dirty="0"/>
        </a:p>
      </dsp:txBody>
      <dsp:txXfrm rot="-10800000">
        <a:off x="2234564" y="1752194"/>
        <a:ext cx="3417570" cy="1752194"/>
      </dsp:txXfrm>
    </dsp:sp>
    <dsp:sp modelId="{E2453A54-DA0D-B348-9E8E-60708DA2B38E}">
      <dsp:nvSpPr>
        <dsp:cNvPr id="0" name=""/>
        <dsp:cNvSpPr/>
      </dsp:nvSpPr>
      <dsp:spPr>
        <a:xfrm rot="10800000">
          <a:off x="2628900" y="3504389"/>
          <a:ext cx="2628899" cy="1752194"/>
        </a:xfrm>
        <a:prstGeom prst="trapezoid">
          <a:avLst>
            <a:gd name="adj" fmla="val 75017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povezave</a:t>
          </a:r>
          <a:r>
            <a:rPr lang="en-GB" sz="2400" kern="1200" dirty="0"/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med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disciplinami</a:t>
          </a:r>
          <a:endParaRPr lang="en-US" sz="2400" kern="1200" dirty="0"/>
        </a:p>
      </dsp:txBody>
      <dsp:txXfrm rot="-10800000">
        <a:off x="2628900" y="3504389"/>
        <a:ext cx="2628899" cy="1752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2C830-2C3A-3443-AB9A-0CE8A76BEA33}">
      <dsp:nvSpPr>
        <dsp:cNvPr id="0" name=""/>
        <dsp:cNvSpPr/>
      </dsp:nvSpPr>
      <dsp:spPr>
        <a:xfrm>
          <a:off x="0" y="2336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7316F-0BDF-E141-8692-30067099369E}">
      <dsp:nvSpPr>
        <dsp:cNvPr id="0" name=""/>
        <dsp:cNvSpPr/>
      </dsp:nvSpPr>
      <dsp:spPr>
        <a:xfrm>
          <a:off x="0" y="2336"/>
          <a:ext cx="8229600" cy="159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Standardi so seznam "pričakovanih dosežkov" za učence na določeni ravni ali v določenem razredu.</a:t>
          </a:r>
          <a:endParaRPr lang="en-US" sz="2800" kern="1200" dirty="0"/>
        </a:p>
      </dsp:txBody>
      <dsp:txXfrm>
        <a:off x="0" y="2336"/>
        <a:ext cx="8229600" cy="1593350"/>
      </dsp:txXfrm>
    </dsp:sp>
    <dsp:sp modelId="{2CD01E7C-F3F4-F64F-A3DC-D3C0C25D0030}">
      <dsp:nvSpPr>
        <dsp:cNvPr id="0" name=""/>
        <dsp:cNvSpPr/>
      </dsp:nvSpPr>
      <dsp:spPr>
        <a:xfrm>
          <a:off x="0" y="159568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B3AA9-FEFE-254B-A463-93760CFEEC59}">
      <dsp:nvSpPr>
        <dsp:cNvPr id="0" name=""/>
        <dsp:cNvSpPr/>
      </dsp:nvSpPr>
      <dsp:spPr>
        <a:xfrm>
          <a:off x="0" y="1595687"/>
          <a:ext cx="8229600" cy="159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Standardi so merila, ki jih „šola“ in učitelji uporabljajo za usmerjanje razvoja učnih načrtov in poučevanja.</a:t>
          </a:r>
          <a:endParaRPr lang="en-US" sz="2800" kern="1200" dirty="0"/>
        </a:p>
      </dsp:txBody>
      <dsp:txXfrm>
        <a:off x="0" y="1595687"/>
        <a:ext cx="8229600" cy="1593350"/>
      </dsp:txXfrm>
    </dsp:sp>
    <dsp:sp modelId="{485BD0E2-D903-A44A-9D85-FB48BBF52B7D}">
      <dsp:nvSpPr>
        <dsp:cNvPr id="0" name=""/>
        <dsp:cNvSpPr/>
      </dsp:nvSpPr>
      <dsp:spPr>
        <a:xfrm>
          <a:off x="0" y="3189037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373D39-7F28-7D48-A2D7-957CDFA39B2C}">
      <dsp:nvSpPr>
        <dsp:cNvPr id="0" name=""/>
        <dsp:cNvSpPr/>
      </dsp:nvSpPr>
      <dsp:spPr>
        <a:xfrm>
          <a:off x="0" y="3189037"/>
          <a:ext cx="8229600" cy="1593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/>
            <a:t>Standardi so smernice na državnem nivoju glede ocenjevanja, opisa rezultatov dela (učenja) in drugih dejavnosti na državni ravni.</a:t>
          </a:r>
          <a:endParaRPr lang="en-US" sz="2800" kern="1200" dirty="0"/>
        </a:p>
      </dsp:txBody>
      <dsp:txXfrm>
        <a:off x="0" y="3189037"/>
        <a:ext cx="8229600" cy="1593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5CC5-1E7D-B44F-B68D-AF341D1AAE72}" type="datetimeFigureOut">
              <a:rPr lang="en-GB" smtClean="0"/>
              <a:t>25/08/2022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2ACF1-7989-F44B-AD19-F0573A676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22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HAMSTER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EE2DE-F569-CB47-AE41-C8EBB0F45B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Countries</a:t>
            </a:r>
            <a:r>
              <a:rPr lang="en-US" baseline="0" dirty="0"/>
              <a:t> that wish to improve student performance in the STEM disciplines are looking to their curricula to ensure there is a focus on both discipline knowledge and interpersonal, social and ethical values.</a:t>
            </a:r>
          </a:p>
          <a:p>
            <a:r>
              <a:rPr lang="en-US" baseline="0" dirty="0"/>
              <a:t>There are many lists of C21 skills – here is a summary.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0E6EF-21EC-48A4-AD19-3691BC0F51A3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24630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408238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813088"/>
            <a:ext cx="6858000" cy="124645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2050" name="Picture 2" descr="http://www.mizs.gov.si/fileadmin/mizs.gov.si/pageuploads/slike/MIZ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2"/>
          <a:stretch/>
        </p:blipFill>
        <p:spPr bwMode="auto">
          <a:xfrm>
            <a:off x="5971840" y="1470023"/>
            <a:ext cx="2029161" cy="3424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zultat iskanja slik za logo uni lj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52" y="795866"/>
            <a:ext cx="1106897" cy="11038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u-skladi.si/kohezija-do-2013/2014-2020/dokumenti/2014-2020/Logo_EKP_socialni_sklad_SLO_slog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42" y="952325"/>
            <a:ext cx="2414049" cy="116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avokotnik 3"/>
          <p:cNvSpPr/>
          <p:nvPr/>
        </p:nvSpPr>
        <p:spPr>
          <a:xfrm>
            <a:off x="2286000" y="621166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1400" i="1" dirty="0"/>
              <a:t>Inovativne in prožne oblike poučevanja in učenja v pedagoških študijskih programih</a:t>
            </a:r>
          </a:p>
        </p:txBody>
      </p:sp>
    </p:spTree>
    <p:extLst>
      <p:ext uri="{BB962C8B-B14F-4D97-AF65-F5344CB8AC3E}">
        <p14:creationId xmlns:p14="http://schemas.microsoft.com/office/powerpoint/2010/main" val="288325677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1139">
          <p15:clr>
            <a:srgbClr val="FBAE40"/>
          </p15:clr>
        </p15:guide>
        <p15:guide id="2" pos="10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9C1E9F-96A8-EF43-B553-0CA5C6B296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286" y="1975557"/>
            <a:ext cx="3886200" cy="4031745"/>
          </a:xfrm>
        </p:spPr>
        <p:txBody>
          <a:bodyPr/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EDA20-2612-3244-8001-FF5A8B94CF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29150" y="1977170"/>
            <a:ext cx="3886200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79260A-75CD-454F-A390-D409EF304E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167" y="376328"/>
            <a:ext cx="278799" cy="28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6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E7AE-1379-6642-929A-4A64CB84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75557"/>
            <a:ext cx="7971065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20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350B01-0CA8-8641-A4C4-4E5F74AA34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372" y="362069"/>
            <a:ext cx="398263" cy="2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04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38FEEBD-9F0F-B142-AC4F-DBB72C667F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6361043"/>
            <a:ext cx="6858000" cy="33793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03333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9C1E9F-96A8-EF43-B553-0CA5C6B296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286" y="1975557"/>
            <a:ext cx="3886200" cy="4031745"/>
          </a:xfrm>
        </p:spPr>
        <p:txBody>
          <a:bodyPr/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EDA20-2612-3244-8001-FF5A8B94CF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29150" y="1977170"/>
            <a:ext cx="3886200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0183AC-A374-3A44-BCE0-84CD43ACEF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66372" y="362069"/>
            <a:ext cx="398263" cy="29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8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E7AE-1379-6642-929A-4A64CB84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75557"/>
            <a:ext cx="7971065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20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5DFF8-FAF5-994D-A8CB-E96A1896E7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20510" y="348901"/>
            <a:ext cx="374410" cy="3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433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FE7AE-1379-6642-929A-4A64CB84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285" y="1975557"/>
            <a:ext cx="7971065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20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56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2B1BF-9736-454F-A8AC-2EECA0060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285" y="899886"/>
            <a:ext cx="7971065" cy="790802"/>
          </a:xfrm>
        </p:spPr>
        <p:txBody>
          <a:bodyPr>
            <a:normAutofit/>
          </a:bodyPr>
          <a:lstStyle>
            <a:lvl1pPr marL="0" indent="0">
              <a:tabLst>
                <a:tab pos="789385" algn="l"/>
              </a:tabLst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FB16A-1342-F048-ABAE-7B22588B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473372"/>
            <a:ext cx="2479222" cy="217715"/>
          </a:xfrm>
          <a:prstGeom prst="rect">
            <a:avLst/>
          </a:prstGeom>
        </p:spPr>
        <p:txBody>
          <a:bodyPr/>
          <a:lstStyle>
            <a:lvl1pPr algn="r">
              <a:defRPr sz="900" b="1"/>
            </a:lvl1pPr>
          </a:lstStyle>
          <a:p>
            <a:fld id="{914D2726-0366-7940-90AE-F4E3076717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49C1E9F-96A8-EF43-B553-0CA5C6B296F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44286" y="1975557"/>
            <a:ext cx="3886200" cy="4031745"/>
          </a:xfrm>
        </p:spPr>
        <p:txBody>
          <a:bodyPr/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C3EDA20-2612-3244-8001-FF5A8B94CF9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629150" y="1977170"/>
            <a:ext cx="3886200" cy="4031745"/>
          </a:xfrm>
        </p:spPr>
        <p:txBody>
          <a:bodyPr>
            <a:normAutofit/>
          </a:bodyPr>
          <a:lstStyle>
            <a:lvl1pPr marL="140494" indent="-129779">
              <a:tabLst/>
              <a:defRPr sz="1200"/>
            </a:lvl1pPr>
            <a:lvl2pPr marL="508397" indent="-140494">
              <a:tabLst/>
              <a:defRPr sz="1650"/>
            </a:lvl2pPr>
            <a:lvl3pPr marL="844154" indent="-141685">
              <a:tabLst/>
              <a:defRPr/>
            </a:lvl3pPr>
            <a:lvl4pPr marL="1168004" indent="-129779">
              <a:tabLst/>
              <a:defRPr/>
            </a:lvl4pPr>
            <a:lvl5pPr marL="1503760" indent="-132160">
              <a:tabLst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3841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5701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8472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8313" y="62372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fld id="{B9CA37AC-A184-4620-B754-FCC274521751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112678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38840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3"/>
            <a:ext cx="3886200" cy="4351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3"/>
            <a:ext cx="3886200" cy="43513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41642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5292"/>
            <a:ext cx="3867150" cy="68225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3"/>
            <a:ext cx="3867150" cy="368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16833"/>
            <a:ext cx="3886201" cy="69071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7553"/>
            <a:ext cx="3886201" cy="368052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3845" y="491270"/>
            <a:ext cx="5225088" cy="132556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68468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1506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  <p:sp>
        <p:nvSpPr>
          <p:cNvPr id="5" name="Pravokotnik 4"/>
          <p:cNvSpPr/>
          <p:nvPr/>
        </p:nvSpPr>
        <p:spPr>
          <a:xfrm>
            <a:off x="421341" y="1748120"/>
            <a:ext cx="5486400" cy="14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/>
          </a:p>
        </p:txBody>
      </p:sp>
    </p:spTree>
    <p:extLst>
      <p:ext uri="{BB962C8B-B14F-4D97-AF65-F5344CB8AC3E}">
        <p14:creationId xmlns:p14="http://schemas.microsoft.com/office/powerpoint/2010/main" val="127737441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3"/>
            <a:ext cx="2948940" cy="1371599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28800"/>
            <a:ext cx="4629150" cy="4038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828801"/>
            <a:ext cx="2948940" cy="4038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781044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3716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1828802"/>
            <a:ext cx="4629150" cy="40385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828800"/>
            <a:ext cx="2948940" cy="4038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048907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1FEAA-5150-2740-B0B6-07933009C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540000">
            <a:off x="1491004" y="2456685"/>
            <a:ext cx="6038082" cy="1491092"/>
          </a:xfrm>
        </p:spPr>
        <p:txBody>
          <a:bodyPr anchor="b">
            <a:normAutofit/>
          </a:bodyPr>
          <a:lstStyle>
            <a:lvl1pPr algn="ctr">
              <a:defRPr sz="37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4636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aokroži kota na diagonali pravokotnika 9"/>
          <p:cNvSpPr/>
          <p:nvPr/>
        </p:nvSpPr>
        <p:spPr>
          <a:xfrm flipV="1">
            <a:off x="5858933" y="-1"/>
            <a:ext cx="3285067" cy="1828801"/>
          </a:xfrm>
          <a:custGeom>
            <a:avLst/>
            <a:gdLst>
              <a:gd name="connsiteX0" fmla="*/ 304806 w 3285067"/>
              <a:gd name="connsiteY0" fmla="*/ 0 h 1828801"/>
              <a:gd name="connsiteX1" fmla="*/ 3285067 w 3285067"/>
              <a:gd name="connsiteY1" fmla="*/ 0 h 1828801"/>
              <a:gd name="connsiteX2" fmla="*/ 3285067 w 3285067"/>
              <a:gd name="connsiteY2" fmla="*/ 0 h 1828801"/>
              <a:gd name="connsiteX3" fmla="*/ 3285067 w 3285067"/>
              <a:gd name="connsiteY3" fmla="*/ 1523995 h 1828801"/>
              <a:gd name="connsiteX4" fmla="*/ 2980261 w 3285067"/>
              <a:gd name="connsiteY4" fmla="*/ 1828801 h 1828801"/>
              <a:gd name="connsiteX5" fmla="*/ 0 w 3285067"/>
              <a:gd name="connsiteY5" fmla="*/ 1828801 h 1828801"/>
              <a:gd name="connsiteX6" fmla="*/ 0 w 3285067"/>
              <a:gd name="connsiteY6" fmla="*/ 1828801 h 1828801"/>
              <a:gd name="connsiteX7" fmla="*/ 0 w 3285067"/>
              <a:gd name="connsiteY7" fmla="*/ 304806 h 1828801"/>
              <a:gd name="connsiteX8" fmla="*/ 304806 w 3285067"/>
              <a:gd name="connsiteY8" fmla="*/ 0 h 1828801"/>
              <a:gd name="connsiteX0" fmla="*/ 304806 w 3392643"/>
              <a:gd name="connsiteY0" fmla="*/ 0 h 1861489"/>
              <a:gd name="connsiteX1" fmla="*/ 3285067 w 3392643"/>
              <a:gd name="connsiteY1" fmla="*/ 0 h 1861489"/>
              <a:gd name="connsiteX2" fmla="*/ 3285067 w 3392643"/>
              <a:gd name="connsiteY2" fmla="*/ 0 h 1861489"/>
              <a:gd name="connsiteX3" fmla="*/ 3392643 w 3392643"/>
              <a:gd name="connsiteY3" fmla="*/ 1766042 h 1861489"/>
              <a:gd name="connsiteX4" fmla="*/ 2980261 w 3392643"/>
              <a:gd name="connsiteY4" fmla="*/ 1828801 h 1861489"/>
              <a:gd name="connsiteX5" fmla="*/ 0 w 3392643"/>
              <a:gd name="connsiteY5" fmla="*/ 1828801 h 1861489"/>
              <a:gd name="connsiteX6" fmla="*/ 0 w 3392643"/>
              <a:gd name="connsiteY6" fmla="*/ 1828801 h 1861489"/>
              <a:gd name="connsiteX7" fmla="*/ 0 w 3392643"/>
              <a:gd name="connsiteY7" fmla="*/ 304806 h 1861489"/>
              <a:gd name="connsiteX8" fmla="*/ 304806 w 3392643"/>
              <a:gd name="connsiteY8" fmla="*/ 0 h 1861489"/>
              <a:gd name="connsiteX0" fmla="*/ 304806 w 3318954"/>
              <a:gd name="connsiteY0" fmla="*/ 0 h 1828801"/>
              <a:gd name="connsiteX1" fmla="*/ 3285067 w 3318954"/>
              <a:gd name="connsiteY1" fmla="*/ 0 h 1828801"/>
              <a:gd name="connsiteX2" fmla="*/ 3285067 w 3318954"/>
              <a:gd name="connsiteY2" fmla="*/ 0 h 1828801"/>
              <a:gd name="connsiteX3" fmla="*/ 2980261 w 3318954"/>
              <a:gd name="connsiteY3" fmla="*/ 1828801 h 1828801"/>
              <a:gd name="connsiteX4" fmla="*/ 0 w 3318954"/>
              <a:gd name="connsiteY4" fmla="*/ 1828801 h 1828801"/>
              <a:gd name="connsiteX5" fmla="*/ 0 w 3318954"/>
              <a:gd name="connsiteY5" fmla="*/ 1828801 h 1828801"/>
              <a:gd name="connsiteX6" fmla="*/ 0 w 3318954"/>
              <a:gd name="connsiteY6" fmla="*/ 304806 h 1828801"/>
              <a:gd name="connsiteX7" fmla="*/ 304806 w 3318954"/>
              <a:gd name="connsiteY7" fmla="*/ 0 h 1828801"/>
              <a:gd name="connsiteX0" fmla="*/ 304806 w 3285067"/>
              <a:gd name="connsiteY0" fmla="*/ 0 h 1828801"/>
              <a:gd name="connsiteX1" fmla="*/ 3285067 w 3285067"/>
              <a:gd name="connsiteY1" fmla="*/ 0 h 1828801"/>
              <a:gd name="connsiteX2" fmla="*/ 3285067 w 3285067"/>
              <a:gd name="connsiteY2" fmla="*/ 0 h 1828801"/>
              <a:gd name="connsiteX3" fmla="*/ 2980261 w 3285067"/>
              <a:gd name="connsiteY3" fmla="*/ 1828801 h 1828801"/>
              <a:gd name="connsiteX4" fmla="*/ 0 w 3285067"/>
              <a:gd name="connsiteY4" fmla="*/ 1828801 h 1828801"/>
              <a:gd name="connsiteX5" fmla="*/ 0 w 3285067"/>
              <a:gd name="connsiteY5" fmla="*/ 1828801 h 1828801"/>
              <a:gd name="connsiteX6" fmla="*/ 0 w 3285067"/>
              <a:gd name="connsiteY6" fmla="*/ 304806 h 1828801"/>
              <a:gd name="connsiteX7" fmla="*/ 304806 w 3285067"/>
              <a:gd name="connsiteY7" fmla="*/ 0 h 1828801"/>
              <a:gd name="connsiteX0" fmla="*/ 304806 w 3335956"/>
              <a:gd name="connsiteY0" fmla="*/ 0 h 1837765"/>
              <a:gd name="connsiteX1" fmla="*/ 3285067 w 3335956"/>
              <a:gd name="connsiteY1" fmla="*/ 0 h 1837765"/>
              <a:gd name="connsiteX2" fmla="*/ 3285067 w 3335956"/>
              <a:gd name="connsiteY2" fmla="*/ 0 h 1837765"/>
              <a:gd name="connsiteX3" fmla="*/ 3276096 w 3335956"/>
              <a:gd name="connsiteY3" fmla="*/ 1837765 h 1837765"/>
              <a:gd name="connsiteX4" fmla="*/ 0 w 3335956"/>
              <a:gd name="connsiteY4" fmla="*/ 1828801 h 1837765"/>
              <a:gd name="connsiteX5" fmla="*/ 0 w 3335956"/>
              <a:gd name="connsiteY5" fmla="*/ 1828801 h 1837765"/>
              <a:gd name="connsiteX6" fmla="*/ 0 w 3335956"/>
              <a:gd name="connsiteY6" fmla="*/ 304806 h 1837765"/>
              <a:gd name="connsiteX7" fmla="*/ 304806 w 3335956"/>
              <a:gd name="connsiteY7" fmla="*/ 0 h 1837765"/>
              <a:gd name="connsiteX0" fmla="*/ 304806 w 3285067"/>
              <a:gd name="connsiteY0" fmla="*/ 0 h 1837765"/>
              <a:gd name="connsiteX1" fmla="*/ 3285067 w 3285067"/>
              <a:gd name="connsiteY1" fmla="*/ 0 h 1837765"/>
              <a:gd name="connsiteX2" fmla="*/ 3285067 w 3285067"/>
              <a:gd name="connsiteY2" fmla="*/ 0 h 1837765"/>
              <a:gd name="connsiteX3" fmla="*/ 3276096 w 3285067"/>
              <a:gd name="connsiteY3" fmla="*/ 1837765 h 1837765"/>
              <a:gd name="connsiteX4" fmla="*/ 0 w 3285067"/>
              <a:gd name="connsiteY4" fmla="*/ 1828801 h 1837765"/>
              <a:gd name="connsiteX5" fmla="*/ 0 w 3285067"/>
              <a:gd name="connsiteY5" fmla="*/ 1828801 h 1837765"/>
              <a:gd name="connsiteX6" fmla="*/ 0 w 3285067"/>
              <a:gd name="connsiteY6" fmla="*/ 304806 h 1837765"/>
              <a:gd name="connsiteX7" fmla="*/ 304806 w 3285067"/>
              <a:gd name="connsiteY7" fmla="*/ 0 h 1837765"/>
              <a:gd name="connsiteX0" fmla="*/ 304806 w 3285067"/>
              <a:gd name="connsiteY0" fmla="*/ 0 h 1837765"/>
              <a:gd name="connsiteX1" fmla="*/ 3285067 w 3285067"/>
              <a:gd name="connsiteY1" fmla="*/ 0 h 1837765"/>
              <a:gd name="connsiteX2" fmla="*/ 3285067 w 3285067"/>
              <a:gd name="connsiteY2" fmla="*/ 0 h 1837765"/>
              <a:gd name="connsiteX3" fmla="*/ 3276096 w 3285067"/>
              <a:gd name="connsiteY3" fmla="*/ 1837765 h 1837765"/>
              <a:gd name="connsiteX4" fmla="*/ 0 w 3285067"/>
              <a:gd name="connsiteY4" fmla="*/ 1828801 h 1837765"/>
              <a:gd name="connsiteX5" fmla="*/ 0 w 3285067"/>
              <a:gd name="connsiteY5" fmla="*/ 1828801 h 1837765"/>
              <a:gd name="connsiteX6" fmla="*/ 0 w 3285067"/>
              <a:gd name="connsiteY6" fmla="*/ 304806 h 1837765"/>
              <a:gd name="connsiteX7" fmla="*/ 304806 w 3285067"/>
              <a:gd name="connsiteY7" fmla="*/ 0 h 1837765"/>
              <a:gd name="connsiteX0" fmla="*/ 304806 w 3556607"/>
              <a:gd name="connsiteY0" fmla="*/ 0 h 1837766"/>
              <a:gd name="connsiteX1" fmla="*/ 3285067 w 3556607"/>
              <a:gd name="connsiteY1" fmla="*/ 0 h 1837766"/>
              <a:gd name="connsiteX2" fmla="*/ 3285067 w 3556607"/>
              <a:gd name="connsiteY2" fmla="*/ 0 h 1837766"/>
              <a:gd name="connsiteX3" fmla="*/ 3276096 w 3556607"/>
              <a:gd name="connsiteY3" fmla="*/ 1837765 h 1837766"/>
              <a:gd name="connsiteX4" fmla="*/ 0 w 3556607"/>
              <a:gd name="connsiteY4" fmla="*/ 1828801 h 1837766"/>
              <a:gd name="connsiteX5" fmla="*/ 0 w 3556607"/>
              <a:gd name="connsiteY5" fmla="*/ 1828801 h 1837766"/>
              <a:gd name="connsiteX6" fmla="*/ 0 w 3556607"/>
              <a:gd name="connsiteY6" fmla="*/ 304806 h 1837766"/>
              <a:gd name="connsiteX7" fmla="*/ 304806 w 3556607"/>
              <a:gd name="connsiteY7" fmla="*/ 0 h 1837766"/>
              <a:gd name="connsiteX0" fmla="*/ 304806 w 3285067"/>
              <a:gd name="connsiteY0" fmla="*/ 0 h 1837765"/>
              <a:gd name="connsiteX1" fmla="*/ 3285067 w 3285067"/>
              <a:gd name="connsiteY1" fmla="*/ 0 h 1837765"/>
              <a:gd name="connsiteX2" fmla="*/ 3285067 w 3285067"/>
              <a:gd name="connsiteY2" fmla="*/ 0 h 1837765"/>
              <a:gd name="connsiteX3" fmla="*/ 3276096 w 3285067"/>
              <a:gd name="connsiteY3" fmla="*/ 1837765 h 1837765"/>
              <a:gd name="connsiteX4" fmla="*/ 0 w 3285067"/>
              <a:gd name="connsiteY4" fmla="*/ 1828801 h 1837765"/>
              <a:gd name="connsiteX5" fmla="*/ 0 w 3285067"/>
              <a:gd name="connsiteY5" fmla="*/ 1828801 h 1837765"/>
              <a:gd name="connsiteX6" fmla="*/ 0 w 3285067"/>
              <a:gd name="connsiteY6" fmla="*/ 304806 h 1837765"/>
              <a:gd name="connsiteX7" fmla="*/ 304806 w 3285067"/>
              <a:gd name="connsiteY7" fmla="*/ 0 h 1837765"/>
              <a:gd name="connsiteX0" fmla="*/ 304806 w 3285067"/>
              <a:gd name="connsiteY0" fmla="*/ 0 h 1828801"/>
              <a:gd name="connsiteX1" fmla="*/ 3285067 w 3285067"/>
              <a:gd name="connsiteY1" fmla="*/ 0 h 1828801"/>
              <a:gd name="connsiteX2" fmla="*/ 3285067 w 3285067"/>
              <a:gd name="connsiteY2" fmla="*/ 0 h 1828801"/>
              <a:gd name="connsiteX3" fmla="*/ 3276096 w 3285067"/>
              <a:gd name="connsiteY3" fmla="*/ 1828800 h 1828801"/>
              <a:gd name="connsiteX4" fmla="*/ 0 w 3285067"/>
              <a:gd name="connsiteY4" fmla="*/ 1828801 h 1828801"/>
              <a:gd name="connsiteX5" fmla="*/ 0 w 3285067"/>
              <a:gd name="connsiteY5" fmla="*/ 1828801 h 1828801"/>
              <a:gd name="connsiteX6" fmla="*/ 0 w 3285067"/>
              <a:gd name="connsiteY6" fmla="*/ 304806 h 1828801"/>
              <a:gd name="connsiteX7" fmla="*/ 304806 w 3285067"/>
              <a:gd name="connsiteY7" fmla="*/ 0 h 18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067" h="1828801">
                <a:moveTo>
                  <a:pt x="304806" y="0"/>
                </a:moveTo>
                <a:lnTo>
                  <a:pt x="3285067" y="0"/>
                </a:lnTo>
                <a:lnTo>
                  <a:pt x="3285067" y="0"/>
                </a:lnTo>
                <a:cubicBezTo>
                  <a:pt x="3283572" y="306294"/>
                  <a:pt x="3280581" y="909917"/>
                  <a:pt x="3276096" y="1828800"/>
                </a:cubicBezTo>
                <a:lnTo>
                  <a:pt x="0" y="1828801"/>
                </a:lnTo>
                <a:lnTo>
                  <a:pt x="0" y="1828801"/>
                </a:lnTo>
                <a:lnTo>
                  <a:pt x="0" y="304806"/>
                </a:lnTo>
                <a:cubicBezTo>
                  <a:pt x="0" y="136466"/>
                  <a:pt x="136466" y="0"/>
                  <a:pt x="30480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EF0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5225088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3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3BE221-917B-4E44-9756-3B0689D0BB12}" type="datetimeFigureOut">
              <a:rPr lang="sl-SI" smtClean="0"/>
              <a:t>25. 08. 2022</a:t>
            </a:fld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37AC-A184-4620-B754-FCC274521751}" type="slidenum">
              <a:rPr lang="sl-SI" smtClean="0"/>
              <a:t>‹#›</a:t>
            </a:fld>
            <a:endParaRPr lang="sl-SI" dirty="0"/>
          </a:p>
        </p:txBody>
      </p:sp>
      <p:cxnSp>
        <p:nvCxnSpPr>
          <p:cNvPr id="15" name="Raven povezovalnik 14"/>
          <p:cNvCxnSpPr/>
          <p:nvPr/>
        </p:nvCxnSpPr>
        <p:spPr>
          <a:xfrm>
            <a:off x="628650" y="1825797"/>
            <a:ext cx="5230282" cy="0"/>
          </a:xfrm>
          <a:prstGeom prst="line">
            <a:avLst/>
          </a:prstGeom>
          <a:ln>
            <a:solidFill>
              <a:srgbClr val="F0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ovezovalnik 15"/>
          <p:cNvCxnSpPr/>
          <p:nvPr/>
        </p:nvCxnSpPr>
        <p:spPr>
          <a:xfrm>
            <a:off x="628651" y="6263326"/>
            <a:ext cx="7891895" cy="11968"/>
          </a:xfrm>
          <a:prstGeom prst="line">
            <a:avLst/>
          </a:prstGeom>
          <a:ln>
            <a:solidFill>
              <a:srgbClr val="F00E0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://www.mizs.gov.si/fileadmin/mizs.gov.si/pageuploads/slike/MIZS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22"/>
          <a:stretch/>
        </p:blipFill>
        <p:spPr bwMode="auto">
          <a:xfrm>
            <a:off x="7896100" y="868452"/>
            <a:ext cx="1221776" cy="2061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zultat iskanja slik za logo uni lj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079" y="353897"/>
            <a:ext cx="799815" cy="797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eu-skladi.si/kohezija-do-2013/2014-2020/dokumenti/2014-2020/Logo_EKP_socialni_sklad_SLO_slogan.jpg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2" r="7422"/>
          <a:stretch/>
        </p:blipFill>
        <p:spPr bwMode="auto">
          <a:xfrm>
            <a:off x="6726045" y="551088"/>
            <a:ext cx="1170055" cy="7266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2777067" y="6356353"/>
            <a:ext cx="3589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1200" i="1" dirty="0"/>
              <a:t>Inovativne in prožne oblike poučevanja in učenja v pedagoških študijskih programih</a:t>
            </a:r>
          </a:p>
        </p:txBody>
      </p:sp>
      <p:pic>
        <p:nvPicPr>
          <p:cNvPr id="5" name="Picture 2" descr="Virtual Program: Create a Joke in Scratch - Clifton Park-Halfmoon Public  Library">
            <a:extLst>
              <a:ext uri="{FF2B5EF4-FFF2-40B4-BE49-F238E27FC236}">
                <a16:creationId xmlns:a16="http://schemas.microsoft.com/office/drawing/2014/main" id="{BB720371-7665-B379-641D-C2773087086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2"/>
            <a:ext cx="1108103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94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66" r:id="rId13"/>
    <p:sldLayoutId id="2147483667" r:id="rId14"/>
    <p:sldLayoutId id="2147483668" r:id="rId15"/>
    <p:sldLayoutId id="2147483669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86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beaver_backgroun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0" y="6742113"/>
            <a:ext cx="9144000" cy="0"/>
          </a:xfrm>
          <a:prstGeom prst="line">
            <a:avLst/>
          </a:prstGeom>
          <a:noFill/>
          <a:ln w="60325">
            <a:solidFill>
              <a:srgbClr val="008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792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Click to edit Master text styles</a:t>
            </a:r>
          </a:p>
          <a:p>
            <a:pPr lvl="1"/>
            <a:r>
              <a:rPr lang="en-GB" altLang="sl-SI"/>
              <a:t>Second level</a:t>
            </a:r>
          </a:p>
          <a:p>
            <a:pPr lvl="2"/>
            <a:r>
              <a:rPr lang="en-GB" altLang="sl-SI"/>
              <a:t>Third level</a:t>
            </a:r>
          </a:p>
          <a:p>
            <a:pPr lvl="3"/>
            <a:r>
              <a:rPr lang="en-GB" altLang="sl-SI"/>
              <a:t>Fourth level</a:t>
            </a:r>
          </a:p>
          <a:p>
            <a:pPr lvl="4"/>
            <a:r>
              <a:rPr lang="en-GB" altLang="sl-SI"/>
              <a:t>Fifth level</a:t>
            </a:r>
            <a:endParaRPr lang="en-US" altLang="sl-SI"/>
          </a:p>
        </p:txBody>
      </p:sp>
      <p:pic>
        <p:nvPicPr>
          <p:cNvPr id="1031" name="Picture 7" descr="Screen Shot 2014-09-19 at 01.58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6696" y="5301208"/>
            <a:ext cx="1567304" cy="134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Virtual Program: Create a Joke in Scratch - Clifton Park-Halfmoon Public  Library">
            <a:extLst>
              <a:ext uri="{FF2B5EF4-FFF2-40B4-BE49-F238E27FC236}">
                <a16:creationId xmlns:a16="http://schemas.microsoft.com/office/drawing/2014/main" id="{6C756CCC-EA67-4AD1-96B4-1ED71634D9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16562"/>
            <a:ext cx="1108103" cy="119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36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ln w="6350">
            <a:solidFill>
              <a:schemeClr val="tx1"/>
            </a:solidFill>
          </a:ln>
          <a:solidFill>
            <a:srgbClr val="876039"/>
          </a:solidFill>
          <a:latin typeface="Bookman Old Style"/>
          <a:ea typeface="MS PGothic" pitchFamily="34" charset="-128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Bookman Old Style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Bookman Old Style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Bookman Old Style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Bookman Old Style" charset="0"/>
          <a:ea typeface="MS PGothic" pitchFamily="34" charset="-128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876039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ts val="1200"/>
        </a:spcAft>
        <a:buFont typeface="Arial" pitchFamily="34" charset="0"/>
        <a:defRPr sz="2400" kern="1200">
          <a:solidFill>
            <a:srgbClr val="4C3620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–"/>
        <a:defRPr sz="2200" kern="1200">
          <a:solidFill>
            <a:srgbClr val="4C3620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2000" kern="1200">
          <a:solidFill>
            <a:srgbClr val="4C3620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–"/>
        <a:defRPr kern="1200">
          <a:solidFill>
            <a:srgbClr val="4C3620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ts val="600"/>
        </a:spcAft>
        <a:buFont typeface="Arial" pitchFamily="34" charset="0"/>
        <a:buChar char="»"/>
        <a:defRPr kern="1200">
          <a:solidFill>
            <a:srgbClr val="4C3620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rena.nancovska@pef.uni-lj.si" TargetMode="Externa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ioe/research/projects/ucl-scratchmaths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9.png"/><Relationship Id="rId4" Type="http://schemas.openxmlformats.org/officeDocument/2006/relationships/hyperlink" Target="https://www.ucl.ac.uk/ioe/research/projects/ucl-scratchmaths/curriculum-materials/module-1-tiling-patterns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12.com/online-public-schools/online-stem-education.html" TargetMode="Externa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bpes.bp.com/ultimate-stem-challenge" TargetMode="External"/><Relationship Id="rId2" Type="http://schemas.openxmlformats.org/officeDocument/2006/relationships/hyperlink" Target="https://www.k12.com/online-public-schools/online-stem-education.html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temeducationjournal.springeropen.com/articles/10.1186/s40594-016-0036-1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838C8DBA-DDD6-2646-8B2C-DE68FFB2A2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SI" dirty="0" err="1">
                <a:ea typeface="ＭＳ Ｐゴシック" panose="020B0600070205080204" pitchFamily="34" charset="-128"/>
              </a:rPr>
              <a:t>Kurikulumi</a:t>
            </a:r>
            <a:r>
              <a:rPr lang="en-US" altLang="en-SI" dirty="0">
                <a:ea typeface="ＭＳ Ｐゴシック" panose="020B0600070205080204" pitchFamily="34" charset="-128"/>
              </a:rPr>
              <a:t>, </a:t>
            </a:r>
            <a:r>
              <a:rPr lang="en-US" altLang="en-SI" dirty="0" err="1">
                <a:ea typeface="ＭＳ Ｐゴシック" panose="020B0600070205080204" pitchFamily="34" charset="-128"/>
              </a:rPr>
              <a:t>standardi</a:t>
            </a:r>
            <a:r>
              <a:rPr lang="en-US" altLang="en-SI" dirty="0">
                <a:ea typeface="ＭＳ Ｐゴシック" panose="020B0600070205080204" pitchFamily="34" charset="-128"/>
              </a:rPr>
              <a:t> in </a:t>
            </a:r>
            <a:r>
              <a:rPr lang="en-US" altLang="en-SI" dirty="0" err="1">
                <a:ea typeface="ＭＳ Ｐゴシック" panose="020B0600070205080204" pitchFamily="34" charset="-128"/>
              </a:rPr>
              <a:t>medpredmetno</a:t>
            </a:r>
            <a:r>
              <a:rPr lang="en-US" altLang="en-SI" dirty="0">
                <a:ea typeface="ＭＳ Ｐゴシック" panose="020B0600070205080204" pitchFamily="34" charset="-128"/>
              </a:rPr>
              <a:t> </a:t>
            </a:r>
            <a:r>
              <a:rPr lang="en-US" altLang="en-SI" dirty="0" err="1">
                <a:ea typeface="ＭＳ Ｐゴシック" panose="020B0600070205080204" pitchFamily="34" charset="-128"/>
              </a:rPr>
              <a:t>povezovanje</a:t>
            </a:r>
            <a:r>
              <a:rPr lang="en-US" altLang="en-SI" dirty="0">
                <a:ea typeface="ＭＳ Ｐゴシック" panose="020B0600070205080204" pitchFamily="34" charset="-128"/>
              </a:rPr>
              <a:t> </a:t>
            </a:r>
            <a:br>
              <a:rPr lang="en-US" altLang="en-SI" dirty="0">
                <a:ea typeface="ＭＳ Ｐゴシック" panose="020B0600070205080204" pitchFamily="34" charset="-128"/>
              </a:rPr>
            </a:br>
            <a:r>
              <a:rPr lang="en-US" altLang="en-SI" dirty="0" err="1">
                <a:ea typeface="ＭＳ Ｐゴシック" panose="020B0600070205080204" pitchFamily="34" charset="-128"/>
              </a:rPr>
              <a:t>preko</a:t>
            </a:r>
            <a:r>
              <a:rPr lang="en-US" altLang="en-SI" dirty="0">
                <a:ea typeface="ＭＳ Ｐゴシック" panose="020B0600070205080204" pitchFamily="34" charset="-128"/>
              </a:rPr>
              <a:t> STEM </a:t>
            </a:r>
            <a:r>
              <a:rPr lang="en-US" altLang="en-SI" dirty="0" err="1">
                <a:ea typeface="ＭＳ Ｐゴシック" panose="020B0600070205080204" pitchFamily="34" charset="-128"/>
              </a:rPr>
              <a:t>projektov</a:t>
            </a:r>
            <a:endParaRPr lang="en-US" altLang="en-SI" dirty="0">
              <a:ea typeface="ＭＳ Ｐゴシック" panose="020B0600070205080204" pitchFamily="34" charset="-128"/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E13F9E85-32A8-FC41-93A8-C319AE4806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752600"/>
          </a:xfrm>
        </p:spPr>
        <p:txBody>
          <a:bodyPr/>
          <a:lstStyle/>
          <a:p>
            <a:r>
              <a:rPr lang="en-GB" dirty="0"/>
              <a:t>Irena </a:t>
            </a:r>
            <a:r>
              <a:rPr lang="en-GB" dirty="0" err="1"/>
              <a:t>Nančovska</a:t>
            </a:r>
            <a:r>
              <a:rPr lang="en-GB" dirty="0"/>
              <a:t> </a:t>
            </a:r>
            <a:r>
              <a:rPr lang="en-GB" dirty="0" err="1"/>
              <a:t>Šerbec</a:t>
            </a:r>
            <a:endParaRPr lang="en-GB" dirty="0"/>
          </a:p>
          <a:p>
            <a:r>
              <a:rPr lang="en-GB" dirty="0" err="1"/>
              <a:t>Univerza</a:t>
            </a:r>
            <a:r>
              <a:rPr lang="en-GB" dirty="0"/>
              <a:t> v </a:t>
            </a:r>
            <a:r>
              <a:rPr lang="en-GB" dirty="0" err="1"/>
              <a:t>Ljubljani</a:t>
            </a:r>
            <a:r>
              <a:rPr lang="en-GB" dirty="0"/>
              <a:t>, </a:t>
            </a:r>
            <a:r>
              <a:rPr lang="en-GB" dirty="0" err="1"/>
              <a:t>Pedagoška</a:t>
            </a:r>
            <a:r>
              <a:rPr lang="en-GB" dirty="0"/>
              <a:t> </a:t>
            </a:r>
            <a:r>
              <a:rPr lang="en-GB" dirty="0" err="1"/>
              <a:t>fakulteta</a:t>
            </a:r>
            <a:endParaRPr lang="en-GB" dirty="0"/>
          </a:p>
          <a:p>
            <a:r>
              <a:rPr lang="en-GB" dirty="0">
                <a:hlinkClick r:id="rId2"/>
              </a:rPr>
              <a:t>irena.nancovska@pef.uni-lj.si</a:t>
            </a:r>
            <a:r>
              <a:rPr lang="en-GB" dirty="0"/>
              <a:t> </a:t>
            </a:r>
          </a:p>
          <a:p>
            <a:r>
              <a:rPr lang="en-GB" dirty="0" err="1"/>
              <a:t>Priredba</a:t>
            </a:r>
            <a:r>
              <a:rPr lang="en-GB" dirty="0"/>
              <a:t>: M. Lokar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5739-1F1B-822F-C214-6C2B96643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Sestavni deli kurikuluma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EEB0-06FA-E719-6AE5-8FC1435CD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838433"/>
            <a:ext cx="4464496" cy="4784725"/>
          </a:xfrm>
        </p:spPr>
        <p:txBody>
          <a:bodyPr/>
          <a:lstStyle/>
          <a:p>
            <a:r>
              <a:rPr lang="sl-SI" sz="2000" dirty="0"/>
              <a:t>Utemeljitev: Kateri vzgojno-izobraževalni cilji in načela so podlaga učnega načrta?</a:t>
            </a:r>
          </a:p>
          <a:p>
            <a:r>
              <a:rPr lang="sl-SI" sz="2000" dirty="0"/>
              <a:t>Cilji in naloge: Katerim specifičnim učnim ciljem se učenci približujejo?</a:t>
            </a:r>
          </a:p>
          <a:p>
            <a:r>
              <a:rPr lang="sl-SI" sz="2000" dirty="0"/>
              <a:t>Vsebine: Kaj se učenci učijo in kako si to sledi?</a:t>
            </a:r>
          </a:p>
          <a:p>
            <a:r>
              <a:rPr lang="sl-SI" sz="2000" dirty="0"/>
              <a:t>Učne dejavnosti: Kako se učenci učijo?</a:t>
            </a:r>
          </a:p>
          <a:p>
            <a:r>
              <a:rPr lang="sl-SI" sz="2000" dirty="0"/>
              <a:t>Učiteljeva vloga: Kako učitelj spodbuja učenje?</a:t>
            </a:r>
          </a:p>
          <a:p>
            <a:r>
              <a:rPr lang="sl-SI" sz="2000" dirty="0"/>
              <a:t>Gradiva in viri: S pomočjo katerih gradiv se učenci učijo?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88395-0119-4899-5F29-ACA0AA6C7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10</a:t>
            </a:fld>
            <a:endParaRPr lang="en-GB" altLang="en-SI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563DB-2E88-C4BD-AA2F-D514139F9C84}"/>
              </a:ext>
            </a:extLst>
          </p:cNvPr>
          <p:cNvSpPr txBox="1"/>
          <p:nvPr/>
        </p:nvSpPr>
        <p:spPr>
          <a:xfrm>
            <a:off x="4788025" y="980728"/>
            <a:ext cx="389877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pitchFamily="34" charset="0"/>
            </a:pPr>
            <a:r>
              <a:rPr lang="sl-SI" sz="2000" dirty="0">
                <a:solidFill>
                  <a:srgbClr val="4C3620"/>
                </a:solidFill>
                <a:latin typeface="+mn-lt"/>
              </a:rPr>
              <a:t>Razdelitev v skupine: Kako so učenci razporejeni in kako so organizirani za učenje v razredu? </a:t>
            </a:r>
            <a:r>
              <a:rPr lang="sl-SI" sz="2000" dirty="0">
                <a:solidFill>
                  <a:srgbClr val="4C3620"/>
                </a:solidFill>
              </a:rPr>
              <a:t>različne učne poti</a:t>
            </a:r>
            <a:endParaRPr lang="sl-SI" sz="2000" dirty="0">
              <a:solidFill>
                <a:srgbClr val="4C3620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pitchFamily="34" charset="0"/>
            </a:pPr>
            <a:r>
              <a:rPr lang="sl-SI" sz="2000" dirty="0">
                <a:solidFill>
                  <a:srgbClr val="4C3620"/>
                </a:solidFill>
                <a:latin typeface="+mn-lt"/>
              </a:rPr>
              <a:t>Okolje: Kako se učenci učijo? Kakšne so družbene in fizične značilnosti učnega okolja?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pitchFamily="34" charset="0"/>
            </a:pPr>
            <a:r>
              <a:rPr lang="sl-SI" sz="2000" dirty="0">
                <a:solidFill>
                  <a:srgbClr val="4C3620"/>
                </a:solidFill>
                <a:latin typeface="+mn-lt"/>
              </a:rPr>
              <a:t>Čas: Koliko časa je na voljo za posamezne teme, dejavnosti in učne naloge?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Font typeface="Arial" pitchFamily="34" charset="0"/>
            </a:pPr>
            <a:r>
              <a:rPr lang="sl-SI" sz="2000" dirty="0">
                <a:solidFill>
                  <a:srgbClr val="4C3620"/>
                </a:solidFill>
                <a:latin typeface="+mn-lt"/>
              </a:rPr>
              <a:t>Ocenjevanje: Kako ugotovimo, kako daleč je učenje napredovalo?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61161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7260-1ACA-7343-869B-141DF88C1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856" y="3265040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GB" dirty="0"/>
              <a:t>Primer </a:t>
            </a:r>
            <a:r>
              <a:rPr lang="en-GB" dirty="0" err="1"/>
              <a:t>Kurikuluma</a:t>
            </a:r>
            <a:r>
              <a:rPr lang="en-GB" dirty="0"/>
              <a:t> s </a:t>
            </a:r>
            <a:r>
              <a:rPr lang="en-GB" dirty="0" err="1"/>
              <a:t>področja</a:t>
            </a:r>
            <a:r>
              <a:rPr lang="en-GB" dirty="0"/>
              <a:t> STEM -&gt; </a:t>
            </a:r>
            <a:r>
              <a:rPr lang="en-GB" dirty="0" err="1"/>
              <a:t>medpredmetno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852F8E-DABE-B243-B68F-35D8A3F2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11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303813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CBAB-B341-0146-909D-365D5373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Računalništvo</a:t>
            </a:r>
            <a:r>
              <a:rPr lang="en-GB" dirty="0"/>
              <a:t> in </a:t>
            </a:r>
            <a:r>
              <a:rPr lang="en-GB" dirty="0" err="1"/>
              <a:t>matematika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B9BD3-2357-4E4A-BBEA-CB025C2B0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52" y="1235944"/>
            <a:ext cx="7847695" cy="4386111"/>
          </a:xfrm>
        </p:spPr>
        <p:txBody>
          <a:bodyPr/>
          <a:lstStyle/>
          <a:p>
            <a:r>
              <a:rPr lang="en-GB" sz="3200" dirty="0">
                <a:hlinkClick r:id="rId2"/>
              </a:rPr>
              <a:t>UCL </a:t>
            </a:r>
            <a:r>
              <a:rPr lang="en-GB" sz="3200" dirty="0" err="1">
                <a:hlinkClick r:id="rId2"/>
              </a:rPr>
              <a:t>ScratchMaths</a:t>
            </a:r>
            <a:r>
              <a:rPr lang="en-GB" sz="3200" dirty="0">
                <a:hlinkClick r:id="rId2"/>
              </a:rPr>
              <a:t> Curriculum</a:t>
            </a:r>
            <a:endParaRPr lang="en-GB" sz="3200" dirty="0"/>
          </a:p>
          <a:p>
            <a:r>
              <a:rPr lang="en-GB" dirty="0"/>
              <a:t>UCL </a:t>
            </a:r>
            <a:r>
              <a:rPr lang="en-GB" dirty="0" err="1"/>
              <a:t>ScratchMaths</a:t>
            </a:r>
            <a:r>
              <a:rPr lang="en-GB" dirty="0"/>
              <a:t> je UN </a:t>
            </a:r>
            <a:r>
              <a:rPr lang="en-GB" dirty="0" err="1"/>
              <a:t>zasnovan</a:t>
            </a:r>
            <a:r>
              <a:rPr lang="en-GB" dirty="0"/>
              <a:t> za </a:t>
            </a:r>
            <a:r>
              <a:rPr lang="en-GB" dirty="0" err="1"/>
              <a:t>delo</a:t>
            </a:r>
            <a:r>
              <a:rPr lang="en-GB" dirty="0"/>
              <a:t> v </a:t>
            </a:r>
            <a:r>
              <a:rPr lang="en-GB" dirty="0" err="1"/>
              <a:t>dveh</a:t>
            </a:r>
            <a:r>
              <a:rPr lang="en-GB" dirty="0"/>
              <a:t> </a:t>
            </a:r>
            <a:r>
              <a:rPr lang="en-GB" dirty="0" err="1"/>
              <a:t>letih</a:t>
            </a:r>
            <a:r>
              <a:rPr lang="en-GB" dirty="0"/>
              <a:t> s </a:t>
            </a:r>
            <a:r>
              <a:rPr lang="en-GB" dirty="0" err="1"/>
              <a:t>tremi</a:t>
            </a:r>
            <a:r>
              <a:rPr lang="en-GB" dirty="0"/>
              <a:t> moduli </a:t>
            </a:r>
            <a:r>
              <a:rPr lang="en-GB" dirty="0" err="1"/>
              <a:t>dejavnosti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leto</a:t>
            </a:r>
            <a:r>
              <a:rPr lang="en-GB" dirty="0"/>
              <a:t>. </a:t>
            </a:r>
          </a:p>
          <a:p>
            <a:r>
              <a:rPr lang="en-GB" dirty="0" err="1"/>
              <a:t>Materiali</a:t>
            </a:r>
            <a:r>
              <a:rPr lang="en-GB" dirty="0"/>
              <a:t> so </a:t>
            </a:r>
            <a:r>
              <a:rPr lang="en-GB" dirty="0" err="1"/>
              <a:t>bili</a:t>
            </a:r>
            <a:r>
              <a:rPr lang="en-GB" dirty="0"/>
              <a:t> </a:t>
            </a:r>
            <a:r>
              <a:rPr lang="en-GB" dirty="0" err="1"/>
              <a:t>razviti</a:t>
            </a:r>
            <a:r>
              <a:rPr lang="en-GB" dirty="0"/>
              <a:t> s </a:t>
            </a:r>
            <a:r>
              <a:rPr lang="en-GB" dirty="0" err="1"/>
              <a:t>sodelovanjem</a:t>
            </a:r>
            <a:r>
              <a:rPr lang="en-GB" dirty="0"/>
              <a:t> </a:t>
            </a:r>
            <a:r>
              <a:rPr lang="en-GB" dirty="0" err="1"/>
              <a:t>učiteljev</a:t>
            </a:r>
            <a:r>
              <a:rPr lang="en-GB" dirty="0"/>
              <a:t> in </a:t>
            </a:r>
            <a:r>
              <a:rPr lang="en-GB" dirty="0" err="1"/>
              <a:t>raziskovalcev</a:t>
            </a:r>
            <a:r>
              <a:rPr lang="en-GB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večina</a:t>
            </a:r>
            <a:r>
              <a:rPr lang="en-GB" dirty="0"/>
              <a:t> </a:t>
            </a:r>
            <a:r>
              <a:rPr lang="en-GB" dirty="0" err="1"/>
              <a:t>dejavnosti</a:t>
            </a:r>
            <a:r>
              <a:rPr lang="en-GB" dirty="0"/>
              <a:t> pa je </a:t>
            </a:r>
            <a:r>
              <a:rPr lang="en-GB" dirty="0" err="1"/>
              <a:t>bila</a:t>
            </a:r>
            <a:r>
              <a:rPr lang="en-GB" dirty="0"/>
              <a:t> </a:t>
            </a:r>
            <a:r>
              <a:rPr lang="en-GB" dirty="0" err="1"/>
              <a:t>preizkušena</a:t>
            </a:r>
            <a:r>
              <a:rPr lang="en-GB" dirty="0"/>
              <a:t> in </a:t>
            </a:r>
            <a:r>
              <a:rPr lang="en-GB" dirty="0" err="1"/>
              <a:t>izpopolnjena</a:t>
            </a:r>
            <a:r>
              <a:rPr lang="en-GB" dirty="0"/>
              <a:t> v </a:t>
            </a:r>
            <a:r>
              <a:rPr lang="en-GB" dirty="0" err="1"/>
              <a:t>Angliji</a:t>
            </a:r>
            <a:r>
              <a:rPr lang="en-GB" dirty="0"/>
              <a:t>, </a:t>
            </a:r>
            <a:r>
              <a:rPr lang="en-GB" dirty="0" err="1"/>
              <a:t>dejavnosti</a:t>
            </a:r>
            <a:r>
              <a:rPr lang="en-GB" dirty="0"/>
              <a:t> </a:t>
            </a:r>
            <a:r>
              <a:rPr lang="en-GB" dirty="0" err="1"/>
              <a:t>preizkušene</a:t>
            </a:r>
            <a:r>
              <a:rPr lang="en-GB" dirty="0"/>
              <a:t> v </a:t>
            </a:r>
            <a:r>
              <a:rPr lang="en-GB" dirty="0" err="1"/>
              <a:t>učilnicah</a:t>
            </a:r>
            <a:r>
              <a:rPr lang="en-GB" dirty="0"/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/>
              <a:t>Vsa</a:t>
            </a:r>
            <a:r>
              <a:rPr lang="en-GB" dirty="0"/>
              <a:t> </a:t>
            </a:r>
            <a:r>
              <a:rPr lang="en-GB" dirty="0" err="1"/>
              <a:t>gradiva</a:t>
            </a:r>
            <a:r>
              <a:rPr lang="en-GB" dirty="0"/>
              <a:t> za </a:t>
            </a:r>
            <a:r>
              <a:rPr lang="en-GB" dirty="0" err="1"/>
              <a:t>kurikulum</a:t>
            </a:r>
            <a:r>
              <a:rPr lang="en-GB" dirty="0"/>
              <a:t>, </a:t>
            </a:r>
            <a:r>
              <a:rPr lang="en-GB" dirty="0" err="1"/>
              <a:t>razvita</a:t>
            </a:r>
            <a:r>
              <a:rPr lang="en-GB" dirty="0"/>
              <a:t> v </a:t>
            </a:r>
            <a:r>
              <a:rPr lang="en-GB" dirty="0" err="1"/>
              <a:t>okviru</a:t>
            </a:r>
            <a:r>
              <a:rPr lang="en-GB" dirty="0"/>
              <a:t> </a:t>
            </a:r>
            <a:r>
              <a:rPr lang="en-GB" dirty="0" err="1"/>
              <a:t>projekta</a:t>
            </a:r>
            <a:r>
              <a:rPr lang="en-GB" dirty="0"/>
              <a:t> SM, so </a:t>
            </a:r>
            <a:r>
              <a:rPr lang="en-GB" dirty="0" err="1"/>
              <a:t>brezplačno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voljo</a:t>
            </a:r>
            <a:r>
              <a:rPr lang="en-GB" dirty="0"/>
              <a:t> pod </a:t>
            </a:r>
            <a:r>
              <a:rPr lang="en-GB" dirty="0" err="1"/>
              <a:t>licenco</a:t>
            </a:r>
            <a:r>
              <a:rPr lang="en-GB" dirty="0"/>
              <a:t> CC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ED84F-039E-9147-B7CA-8B348EABC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12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134777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B7EB5-4E3F-A84E-B999-106FC3E9D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A8393-52CB-EC4A-9B77-58FFE0CB9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31721"/>
            <a:ext cx="8229600" cy="4784725"/>
          </a:xfrm>
        </p:spPr>
        <p:txBody>
          <a:bodyPr/>
          <a:lstStyle/>
          <a:p>
            <a:r>
              <a:rPr lang="en-GB" dirty="0"/>
              <a:t> "</a:t>
            </a:r>
            <a:r>
              <a:rPr lang="en-GB" dirty="0" err="1"/>
              <a:t>ScratchMaths</a:t>
            </a:r>
            <a:r>
              <a:rPr lang="en-GB" dirty="0"/>
              <a:t> is enabling us to work efficiently to deliver both mathematics investigative learning as well as coding in a way that matches suitable levels of scaffold and challenge in both disciplines." - Year 5 Teacher, Devon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542FD-8F75-CE4D-8F74-4111B0A7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13</a:t>
            </a:fld>
            <a:endParaRPr lang="en-GB" altLang="en-SI"/>
          </a:p>
        </p:txBody>
      </p:sp>
      <p:pic>
        <p:nvPicPr>
          <p:cNvPr id="50178" name="Picture 2" descr="UCL ScratchMaths 3.0 logo">
            <a:extLst>
              <a:ext uri="{FF2B5EF4-FFF2-40B4-BE49-F238E27FC236}">
                <a16:creationId xmlns:a16="http://schemas.microsoft.com/office/drawing/2014/main" id="{25B6C1BD-B44A-4441-ACDF-1F088E531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42023"/>
            <a:ext cx="222250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6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9F29-8682-8049-90CC-F6DD2C8B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C4F33-EA45-D945-87E9-F6B5AC40B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378250"/>
            <a:ext cx="7748788" cy="4675235"/>
          </a:xfrm>
        </p:spPr>
        <p:txBody>
          <a:bodyPr/>
          <a:lstStyle/>
          <a:p>
            <a:r>
              <a:rPr lang="en-GB" dirty="0"/>
              <a:t>Modul1 </a:t>
            </a:r>
            <a:r>
              <a:rPr lang="en-GB" dirty="0" err="1"/>
              <a:t>Pokrivanje</a:t>
            </a:r>
            <a:r>
              <a:rPr lang="en-GB" dirty="0"/>
              <a:t> s </a:t>
            </a:r>
            <a:r>
              <a:rPr lang="en-GB" dirty="0" err="1"/>
              <a:t>ploščicami</a:t>
            </a:r>
            <a:endParaRPr lang="en-GB" dirty="0"/>
          </a:p>
          <a:p>
            <a:r>
              <a:rPr lang="en-GB" dirty="0"/>
              <a:t>4 </a:t>
            </a:r>
            <a:r>
              <a:rPr lang="en-GB" dirty="0" err="1"/>
              <a:t>raziskave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9A9ED8-F80B-664D-ACAB-9568ADCC5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14</a:t>
            </a:fld>
            <a:endParaRPr lang="en-GB" altLang="en-SI"/>
          </a:p>
        </p:txBody>
      </p:sp>
      <p:pic>
        <p:nvPicPr>
          <p:cNvPr id="51202" name="Picture 2" descr="Module 1: Tiling patterns">
            <a:extLst>
              <a:ext uri="{FF2B5EF4-FFF2-40B4-BE49-F238E27FC236}">
                <a16:creationId xmlns:a16="http://schemas.microsoft.com/office/drawing/2014/main" id="{3DF8D21E-09C8-784B-8BC8-949D2E1EF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2" y="2355740"/>
            <a:ext cx="8676456" cy="214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35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C9914-C979-0044-AE64-7190DE201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</a:t>
            </a:r>
            <a:r>
              <a:rPr lang="en-GB" dirty="0" err="1"/>
              <a:t>Vzorci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B15ED-5129-D14B-A17F-21BAF5A7E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269" y="1036637"/>
            <a:ext cx="6375979" cy="4784725"/>
          </a:xfrm>
        </p:spPr>
        <p:txBody>
          <a:bodyPr/>
          <a:lstStyle/>
          <a:p>
            <a:r>
              <a:rPr lang="en-GB" sz="2000" dirty="0" err="1"/>
              <a:t>Tema</a:t>
            </a:r>
            <a:r>
              <a:rPr lang="en-GB" sz="2000" dirty="0"/>
              <a:t> </a:t>
            </a:r>
            <a:r>
              <a:rPr lang="en-GB" sz="2000" dirty="0" err="1"/>
              <a:t>modula</a:t>
            </a:r>
            <a:r>
              <a:rPr lang="en-GB" sz="2000" dirty="0"/>
              <a:t> 1 je </a:t>
            </a:r>
            <a:r>
              <a:rPr lang="en-GB" sz="2000" b="1" dirty="0" err="1">
                <a:solidFill>
                  <a:srgbClr val="00B0F0"/>
                </a:solidFill>
              </a:rPr>
              <a:t>ponavljanje</a:t>
            </a:r>
            <a:r>
              <a:rPr lang="en-GB" sz="2000" b="1" dirty="0">
                <a:solidFill>
                  <a:srgbClr val="00B0F0"/>
                </a:solidFill>
              </a:rPr>
              <a:t> </a:t>
            </a:r>
            <a:r>
              <a:rPr lang="en-GB" sz="2000" b="1" dirty="0" err="1">
                <a:solidFill>
                  <a:srgbClr val="00B0F0"/>
                </a:solidFill>
              </a:rPr>
              <a:t>vzorcev</a:t>
            </a:r>
            <a:r>
              <a:rPr lang="en-GB" sz="2000" dirty="0"/>
              <a:t>. Ta </a:t>
            </a:r>
            <a:r>
              <a:rPr lang="en-GB" sz="2000" dirty="0" err="1"/>
              <a:t>modul</a:t>
            </a:r>
            <a:r>
              <a:rPr lang="en-GB" sz="2000" dirty="0"/>
              <a:t> </a:t>
            </a:r>
            <a:r>
              <a:rPr lang="en-GB" sz="2000" dirty="0" err="1"/>
              <a:t>povežemo</a:t>
            </a:r>
            <a:r>
              <a:rPr lang="en-GB" sz="2000" dirty="0"/>
              <a:t> z </a:t>
            </a:r>
            <a:r>
              <a:rPr lang="en-GB" sz="2000" dirty="0" err="1"/>
              <a:t>drugim</a:t>
            </a:r>
            <a:r>
              <a:rPr lang="en-GB" sz="2000" dirty="0"/>
              <a:t> </a:t>
            </a:r>
            <a:r>
              <a:rPr lang="en-GB" sz="2000" dirty="0" err="1"/>
              <a:t>področjem</a:t>
            </a:r>
            <a:r>
              <a:rPr lang="en-GB" sz="2000" dirty="0"/>
              <a:t> </a:t>
            </a:r>
            <a:r>
              <a:rPr lang="en-GB" sz="2000" dirty="0" err="1"/>
              <a:t>učnega</a:t>
            </a:r>
            <a:r>
              <a:rPr lang="en-GB" sz="2000" dirty="0"/>
              <a:t> </a:t>
            </a:r>
            <a:r>
              <a:rPr lang="en-GB" sz="2000" dirty="0" err="1"/>
              <a:t>načrta</a:t>
            </a:r>
            <a:r>
              <a:rPr lang="en-GB" sz="2000" dirty="0"/>
              <a:t>, </a:t>
            </a:r>
            <a:r>
              <a:rPr lang="en-GB" sz="2000" dirty="0" err="1"/>
              <a:t>kot</a:t>
            </a:r>
            <a:r>
              <a:rPr lang="en-GB" sz="2000" dirty="0"/>
              <a:t> </a:t>
            </a:r>
            <a:r>
              <a:rPr lang="en-GB" sz="2000" dirty="0" err="1"/>
              <a:t>sta</a:t>
            </a:r>
            <a:r>
              <a:rPr lang="en-GB" sz="2000" dirty="0"/>
              <a:t> </a:t>
            </a:r>
            <a:r>
              <a:rPr lang="en-GB" sz="2000" dirty="0" err="1"/>
              <a:t>umetnost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</a:t>
            </a:r>
            <a:r>
              <a:rPr lang="en-GB" sz="2000" dirty="0" err="1"/>
              <a:t>znanost</a:t>
            </a:r>
            <a:r>
              <a:rPr lang="en-GB" sz="2000" dirty="0"/>
              <a:t>, </a:t>
            </a:r>
            <a:r>
              <a:rPr lang="en-GB" sz="2000" dirty="0" err="1"/>
              <a:t>kjer</a:t>
            </a:r>
            <a:r>
              <a:rPr lang="en-GB" sz="2000" dirty="0"/>
              <a:t>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najdemo</a:t>
            </a:r>
            <a:r>
              <a:rPr lang="en-GB" sz="2000" dirty="0"/>
              <a:t> </a:t>
            </a:r>
            <a:r>
              <a:rPr lang="en-GB" sz="2000" dirty="0" err="1"/>
              <a:t>podobne</a:t>
            </a:r>
            <a:r>
              <a:rPr lang="en-GB" sz="2000" dirty="0"/>
              <a:t> </a:t>
            </a:r>
            <a:r>
              <a:rPr lang="en-GB" sz="2000" dirty="0" err="1"/>
              <a:t>vzorce</a:t>
            </a:r>
            <a:r>
              <a:rPr lang="en-GB" sz="2000" dirty="0"/>
              <a:t>. </a:t>
            </a:r>
            <a:r>
              <a:rPr lang="en-GB" sz="2000" dirty="0" err="1"/>
              <a:t>Nekaj</a:t>
            </a:r>
            <a:r>
              <a:rPr lang="en-GB" sz="2000" dirty="0"/>
              <a:t> </a:t>
            </a:r>
            <a:r>
              <a:rPr lang="en-GB" sz="2000" dirty="0" err="1"/>
              <a:t>primerov</a:t>
            </a:r>
            <a:r>
              <a:rPr lang="en-GB" sz="2000" dirty="0"/>
              <a:t> je </a:t>
            </a:r>
            <a:r>
              <a:rPr lang="en-GB" sz="2000" dirty="0" err="1"/>
              <a:t>spodaj</a:t>
            </a:r>
            <a:r>
              <a:rPr lang="en-GB" sz="2000" dirty="0"/>
              <a:t>.</a:t>
            </a:r>
          </a:p>
          <a:p>
            <a:r>
              <a:rPr lang="en-GB" sz="2000" b="1" dirty="0"/>
              <a:t>UMETNOST: ISLAMSKA ALI GOTIČNA UMETNOST</a:t>
            </a:r>
          </a:p>
          <a:p>
            <a:r>
              <a:rPr lang="en-GB" sz="2000" dirty="0" err="1"/>
              <a:t>Geometrijski</a:t>
            </a:r>
            <a:r>
              <a:rPr lang="en-GB" sz="2000" dirty="0"/>
              <a:t> </a:t>
            </a:r>
            <a:r>
              <a:rPr lang="en-GB" sz="2000" dirty="0" err="1"/>
              <a:t>vzorci</a:t>
            </a:r>
            <a:r>
              <a:rPr lang="en-GB" sz="2000" dirty="0"/>
              <a:t> se </a:t>
            </a:r>
            <a:r>
              <a:rPr lang="en-GB" sz="2000" dirty="0" err="1"/>
              <a:t>že</a:t>
            </a:r>
            <a:r>
              <a:rPr lang="en-GB" sz="2000" dirty="0"/>
              <a:t> </a:t>
            </a:r>
            <a:r>
              <a:rPr lang="en-GB" sz="2000" dirty="0" err="1"/>
              <a:t>stoletja</a:t>
            </a:r>
            <a:r>
              <a:rPr lang="en-GB" sz="2000" dirty="0"/>
              <a:t> </a:t>
            </a:r>
            <a:r>
              <a:rPr lang="en-GB" sz="2000" dirty="0" err="1"/>
              <a:t>pogosto</a:t>
            </a:r>
            <a:r>
              <a:rPr lang="en-GB" sz="2000" dirty="0"/>
              <a:t> </a:t>
            </a:r>
            <a:r>
              <a:rPr lang="en-GB" sz="2000" dirty="0" err="1"/>
              <a:t>uporabljajo</a:t>
            </a:r>
            <a:r>
              <a:rPr lang="en-GB" sz="2000" dirty="0"/>
              <a:t> v </a:t>
            </a:r>
            <a:r>
              <a:rPr lang="en-GB" sz="2000" dirty="0" err="1"/>
              <a:t>islamski</a:t>
            </a:r>
            <a:r>
              <a:rPr lang="en-GB" sz="2000" dirty="0"/>
              <a:t> </a:t>
            </a:r>
            <a:r>
              <a:rPr lang="en-GB" sz="2000" dirty="0" err="1"/>
              <a:t>umetnosti</a:t>
            </a:r>
            <a:r>
              <a:rPr lang="en-GB" sz="2000" dirty="0"/>
              <a:t>, </a:t>
            </a:r>
            <a:r>
              <a:rPr lang="en-GB" sz="2000" dirty="0" err="1"/>
              <a:t>najdemo</a:t>
            </a:r>
            <a:r>
              <a:rPr lang="en-GB" sz="2000" dirty="0"/>
              <a:t> pa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tudi</a:t>
            </a:r>
            <a:r>
              <a:rPr lang="en-GB" sz="2000" dirty="0"/>
              <a:t> v </a:t>
            </a:r>
            <a:r>
              <a:rPr lang="en-GB" sz="2000" dirty="0" err="1"/>
              <a:t>gotskih</a:t>
            </a:r>
            <a:r>
              <a:rPr lang="en-GB" sz="2000" dirty="0"/>
              <a:t> </a:t>
            </a:r>
            <a:r>
              <a:rPr lang="en-GB" sz="2000" dirty="0" err="1"/>
              <a:t>arhitekturnih</a:t>
            </a:r>
            <a:r>
              <a:rPr lang="en-GB" sz="2000" dirty="0"/>
              <a:t> </a:t>
            </a:r>
            <a:r>
              <a:rPr lang="en-GB" sz="2000" dirty="0" err="1"/>
              <a:t>značilnostih</a:t>
            </a:r>
            <a:r>
              <a:rPr lang="en-GB" sz="2000" dirty="0"/>
              <a:t>, </a:t>
            </a:r>
            <a:r>
              <a:rPr lang="en-GB" sz="2000" dirty="0" err="1"/>
              <a:t>kot</a:t>
            </a:r>
            <a:r>
              <a:rPr lang="en-GB" sz="2000" dirty="0"/>
              <a:t> so </a:t>
            </a:r>
            <a:r>
              <a:rPr lang="en-GB" sz="2000" dirty="0" err="1"/>
              <a:t>vitražna</a:t>
            </a:r>
            <a:r>
              <a:rPr lang="en-GB" sz="2000" dirty="0"/>
              <a:t> </a:t>
            </a:r>
            <a:r>
              <a:rPr lang="en-GB" sz="2000" dirty="0" err="1"/>
              <a:t>okna</a:t>
            </a:r>
            <a:r>
              <a:rPr lang="en-GB" sz="2000" dirty="0"/>
              <a:t>.</a:t>
            </a:r>
          </a:p>
          <a:p>
            <a:r>
              <a:rPr lang="en-GB" sz="2000" b="1" dirty="0"/>
              <a:t>ZNANOST: VZORCI V NARAVI</a:t>
            </a:r>
          </a:p>
          <a:p>
            <a:r>
              <a:rPr lang="en-GB" sz="2000" dirty="0" err="1"/>
              <a:t>Geometrijske</a:t>
            </a:r>
            <a:r>
              <a:rPr lang="en-GB" sz="2000" dirty="0"/>
              <a:t> </a:t>
            </a:r>
            <a:r>
              <a:rPr lang="en-GB" sz="2000" dirty="0" err="1"/>
              <a:t>vzorce</a:t>
            </a:r>
            <a:r>
              <a:rPr lang="en-GB" sz="2000" dirty="0"/>
              <a:t> </a:t>
            </a:r>
            <a:r>
              <a:rPr lang="en-GB" sz="2000" dirty="0" err="1"/>
              <a:t>vidimo</a:t>
            </a:r>
            <a:r>
              <a:rPr lang="en-GB" sz="2000" dirty="0"/>
              <a:t> v </a:t>
            </a:r>
            <a:r>
              <a:rPr lang="en-GB" sz="2000" dirty="0" err="1"/>
              <a:t>naravi</a:t>
            </a:r>
            <a:r>
              <a:rPr lang="en-GB" sz="2000" dirty="0"/>
              <a:t>, </a:t>
            </a:r>
            <a:r>
              <a:rPr lang="en-GB" sz="2000" dirty="0" err="1"/>
              <a:t>na</a:t>
            </a:r>
            <a:r>
              <a:rPr lang="en-GB" sz="2000" dirty="0"/>
              <a:t> primer v </a:t>
            </a:r>
            <a:r>
              <a:rPr lang="en-GB" sz="2000" dirty="0" err="1"/>
              <a:t>snežinkah</a:t>
            </a:r>
            <a:r>
              <a:rPr lang="en-GB" sz="2000" dirty="0"/>
              <a:t> </a:t>
            </a:r>
            <a:r>
              <a:rPr lang="en-GB" sz="2000" dirty="0" err="1"/>
              <a:t>ali</a:t>
            </a:r>
            <a:r>
              <a:rPr lang="en-GB" sz="2000" dirty="0"/>
              <a:t> v </a:t>
            </a:r>
            <a:r>
              <a:rPr lang="en-GB" sz="2000" dirty="0" err="1"/>
              <a:t>peščenih</a:t>
            </a:r>
            <a:r>
              <a:rPr lang="en-GB" sz="2000" dirty="0"/>
              <a:t> </a:t>
            </a:r>
            <a:r>
              <a:rPr lang="en-GB" sz="2000" dirty="0" err="1"/>
              <a:t>skulpturah</a:t>
            </a:r>
            <a:r>
              <a:rPr lang="en-GB" sz="2000" dirty="0"/>
              <a:t>, </a:t>
            </a:r>
            <a:r>
              <a:rPr lang="en-GB" sz="2000" dirty="0" err="1"/>
              <a:t>ki</a:t>
            </a:r>
            <a:r>
              <a:rPr lang="en-GB" sz="2000" dirty="0"/>
              <a:t> </a:t>
            </a:r>
            <a:r>
              <a:rPr lang="en-GB" sz="2000" dirty="0" err="1"/>
              <a:t>jih</a:t>
            </a:r>
            <a:r>
              <a:rPr lang="en-GB" sz="2000" dirty="0"/>
              <a:t> </a:t>
            </a:r>
            <a:r>
              <a:rPr lang="en-GB" sz="2000" dirty="0" err="1"/>
              <a:t>ribe</a:t>
            </a:r>
            <a:r>
              <a:rPr lang="en-GB" sz="2000" dirty="0"/>
              <a:t> </a:t>
            </a:r>
            <a:r>
              <a:rPr lang="en-GB" sz="2000" dirty="0" err="1"/>
              <a:t>napihnejo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dnu</a:t>
            </a:r>
            <a:r>
              <a:rPr lang="en-GB" sz="2000" dirty="0"/>
              <a:t> </a:t>
            </a:r>
            <a:r>
              <a:rPr lang="en-GB" sz="2000" dirty="0" err="1"/>
              <a:t>oceana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D3CFC-3099-7F44-8F66-A15A0E8E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15</a:t>
            </a:fld>
            <a:endParaRPr lang="en-GB" altLang="en-SI" dirty="0"/>
          </a:p>
        </p:txBody>
      </p:sp>
      <p:pic>
        <p:nvPicPr>
          <p:cNvPr id="52225" name="Picture 1" descr="page1image23471040">
            <a:extLst>
              <a:ext uri="{FF2B5EF4-FFF2-40B4-BE49-F238E27FC236}">
                <a16:creationId xmlns:a16="http://schemas.microsoft.com/office/drawing/2014/main" id="{76E2519B-E81A-684B-90F1-30CD382CD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8833"/>
            <a:ext cx="1431795" cy="145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7" name="Picture 3" descr="page1image23476656">
            <a:extLst>
              <a:ext uri="{FF2B5EF4-FFF2-40B4-BE49-F238E27FC236}">
                <a16:creationId xmlns:a16="http://schemas.microsoft.com/office/drawing/2014/main" id="{59B4512C-8DE5-3340-9061-7FA06EAAD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91" y="4868552"/>
            <a:ext cx="1361132" cy="1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page1image23470832">
            <a:extLst>
              <a:ext uri="{FF2B5EF4-FFF2-40B4-BE49-F238E27FC236}">
                <a16:creationId xmlns:a16="http://schemas.microsoft.com/office/drawing/2014/main" id="{8BFB16F0-7888-FF48-B19A-40E397E8C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391522"/>
            <a:ext cx="1431795" cy="134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page1image23477280">
            <a:extLst>
              <a:ext uri="{FF2B5EF4-FFF2-40B4-BE49-F238E27FC236}">
                <a16:creationId xmlns:a16="http://schemas.microsoft.com/office/drawing/2014/main" id="{561271B1-A05F-5D40-B017-2856DEC00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72816"/>
            <a:ext cx="1432572" cy="131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65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F716-F25B-D34B-8560-400448223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645367-9C98-F641-929B-84C9BCEF6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16</a:t>
            </a:fld>
            <a:endParaRPr lang="en-GB" altLang="en-SI"/>
          </a:p>
        </p:txBody>
      </p:sp>
      <p:pic>
        <p:nvPicPr>
          <p:cNvPr id="6" name="Picture 5" descr="Table&#10;&#10;Description automatically generated with medium confidence">
            <a:extLst>
              <a:ext uri="{FF2B5EF4-FFF2-40B4-BE49-F238E27FC236}">
                <a16:creationId xmlns:a16="http://schemas.microsoft.com/office/drawing/2014/main" id="{EDF7753F-A49C-814B-B685-00E69BA6C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771"/>
            <a:ext cx="9144000" cy="388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43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D58FE-A3EF-A644-96B4-CA5E026C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Aktivnost</a:t>
            </a:r>
            <a:r>
              <a:rPr lang="en-GB" dirty="0"/>
              <a:t> </a:t>
            </a:r>
            <a:r>
              <a:rPr lang="en-GB" dirty="0" err="1"/>
              <a:t>polaganja</a:t>
            </a:r>
            <a:r>
              <a:rPr lang="en-GB" dirty="0"/>
              <a:t> </a:t>
            </a:r>
            <a:r>
              <a:rPr lang="en-GB" dirty="0" err="1"/>
              <a:t>vzorcev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69BAD-8617-5148-9C80-D76E0CB5B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hlinkClick r:id="rId4"/>
              </a:rPr>
              <a:t>https://www.ucl.ac.uk/ioe/research/projects/ucl-scratchmaths/curriculum-materials/module-1-tiling-patterns</a:t>
            </a:r>
            <a:r>
              <a:rPr lang="en-GB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CD65F-ADBE-8E43-B63F-FAB37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17</a:t>
            </a:fld>
            <a:endParaRPr lang="en-GB" altLang="en-SI"/>
          </a:p>
        </p:txBody>
      </p:sp>
      <p:pic>
        <p:nvPicPr>
          <p:cNvPr id="5" name="1-Pattern Algorithms" descr="1-Pattern Algorithms">
            <a:hlinkClick r:id="" action="ppaction://media"/>
            <a:extLst>
              <a:ext uri="{FF2B5EF4-FFF2-40B4-BE49-F238E27FC236}">
                <a16:creationId xmlns:a16="http://schemas.microsoft.com/office/drawing/2014/main" id="{8D4E6E45-8620-CD4A-BADC-7A3EB88DDBD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47664" y="2443028"/>
            <a:ext cx="5215309" cy="38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1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2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30DEB-0A05-E144-92F3-386882972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ScratchMath</a:t>
            </a:r>
            <a:r>
              <a:rPr lang="en-GB" dirty="0"/>
              <a:t> </a:t>
            </a:r>
            <a:r>
              <a:rPr lang="en-GB" dirty="0" err="1"/>
              <a:t>Geometrija</a:t>
            </a:r>
            <a:r>
              <a:rPr lang="en-GB" dirty="0"/>
              <a:t> </a:t>
            </a:r>
            <a:r>
              <a:rPr lang="en-GB" dirty="0" err="1"/>
              <a:t>hrošča</a:t>
            </a:r>
            <a:endParaRPr lang="en-GB" dirty="0"/>
          </a:p>
        </p:txBody>
      </p:sp>
      <p:pic>
        <p:nvPicPr>
          <p:cNvPr id="53250" name="Picture 2" descr="Module 2: Beetle geometry">
            <a:extLst>
              <a:ext uri="{FF2B5EF4-FFF2-40B4-BE49-F238E27FC236}">
                <a16:creationId xmlns:a16="http://schemas.microsoft.com/office/drawing/2014/main" id="{92167699-FF1D-5749-B076-1184EEC1F73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0863"/>
            <a:ext cx="727659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BA385-445C-8E45-9CB3-14E53D414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18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2860398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1B8F7-82C8-854D-A48F-D170E7E18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11" y="44450"/>
            <a:ext cx="8229600" cy="792163"/>
          </a:xfrm>
        </p:spPr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</a:t>
            </a:r>
            <a:r>
              <a:rPr lang="en-GB" dirty="0" err="1"/>
              <a:t>Geometrija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4FDF-281E-2343-B836-4DD0B4045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530" y="1268759"/>
            <a:ext cx="6624736" cy="4784725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Modul 2 je </a:t>
            </a:r>
            <a:r>
              <a:rPr lang="en-GB" sz="2000" dirty="0" err="1"/>
              <a:t>osredotočen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b="1" dirty="0" err="1"/>
              <a:t>ustvarjanje</a:t>
            </a:r>
            <a:r>
              <a:rPr lang="en-GB" sz="2000" b="1" dirty="0"/>
              <a:t> </a:t>
            </a:r>
            <a:r>
              <a:rPr lang="en-GB" sz="2000" b="1" dirty="0" err="1"/>
              <a:t>različnih</a:t>
            </a:r>
            <a:r>
              <a:rPr lang="en-GB" sz="2000" b="1" dirty="0"/>
              <a:t> </a:t>
            </a:r>
            <a:r>
              <a:rPr lang="en-GB" sz="2000" b="1" dirty="0" err="1"/>
              <a:t>risb</a:t>
            </a:r>
            <a:r>
              <a:rPr lang="en-GB" sz="2000" b="1" dirty="0"/>
              <a:t> </a:t>
            </a:r>
            <a:r>
              <a:rPr lang="en-GB" sz="2000" dirty="0"/>
              <a:t>z </a:t>
            </a:r>
            <a:r>
              <a:rPr lang="en-GB" sz="2000" dirty="0" err="1"/>
              <a:t>orodjem</a:t>
            </a:r>
            <a:r>
              <a:rPr lang="en-GB" sz="2000" dirty="0"/>
              <a:t> </a:t>
            </a:r>
            <a:r>
              <a:rPr lang="en-GB" sz="2000" dirty="0" err="1"/>
              <a:t>pero</a:t>
            </a:r>
            <a:r>
              <a:rPr lang="en-GB" sz="2000" dirty="0"/>
              <a:t>, </a:t>
            </a:r>
            <a:r>
              <a:rPr lang="en-GB" sz="2000" dirty="0" err="1"/>
              <a:t>vključno</a:t>
            </a:r>
            <a:r>
              <a:rPr lang="en-GB" sz="2000" dirty="0"/>
              <a:t> s </a:t>
            </a:r>
            <a:r>
              <a:rPr lang="en-GB" sz="2000" dirty="0" err="1"/>
              <a:t>številkami</a:t>
            </a:r>
            <a:r>
              <a:rPr lang="en-GB" sz="2000" dirty="0"/>
              <a:t>, </a:t>
            </a:r>
            <a:r>
              <a:rPr lang="en-GB" sz="2000" dirty="0" err="1"/>
              <a:t>vzorci</a:t>
            </a:r>
            <a:r>
              <a:rPr lang="en-GB" sz="2000" dirty="0"/>
              <a:t>, </a:t>
            </a:r>
            <a:r>
              <a:rPr lang="en-GB" sz="2000" dirty="0" err="1"/>
              <a:t>poligoni</a:t>
            </a:r>
            <a:r>
              <a:rPr lang="en-GB" sz="2000" dirty="0"/>
              <a:t> in </a:t>
            </a:r>
            <a:r>
              <a:rPr lang="en-GB" sz="2000" dirty="0" err="1"/>
              <a:t>celotnimi</a:t>
            </a:r>
            <a:r>
              <a:rPr lang="en-GB" sz="2000" dirty="0"/>
              <a:t> </a:t>
            </a:r>
            <a:r>
              <a:rPr lang="en-GB" sz="2000" dirty="0" err="1"/>
              <a:t>prizori</a:t>
            </a:r>
            <a:r>
              <a:rPr lang="en-GB" sz="2000" dirty="0"/>
              <a:t>. Ta </a:t>
            </a:r>
            <a:r>
              <a:rPr lang="en-GB" sz="2000" dirty="0" err="1"/>
              <a:t>modul</a:t>
            </a:r>
            <a:r>
              <a:rPr lang="en-GB" sz="2000" dirty="0"/>
              <a:t> bi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povezali</a:t>
            </a:r>
            <a:r>
              <a:rPr lang="en-GB" sz="2000" dirty="0"/>
              <a:t> z </a:t>
            </a:r>
            <a:r>
              <a:rPr lang="en-GB" sz="2000" dirty="0" err="1"/>
              <a:t>zgodovino</a:t>
            </a:r>
            <a:r>
              <a:rPr lang="en-GB" sz="2000" dirty="0"/>
              <a:t> in </a:t>
            </a:r>
            <a:r>
              <a:rPr lang="en-GB" sz="2000" dirty="0" err="1"/>
              <a:t>geografijo</a:t>
            </a:r>
            <a:r>
              <a:rPr lang="en-GB" sz="2000" dirty="0"/>
              <a:t>.</a:t>
            </a:r>
          </a:p>
          <a:p>
            <a:r>
              <a:rPr lang="en-GB" sz="2000" b="1" dirty="0"/>
              <a:t>ZGODOVINA: RIMSKE IN MORSEJEVE KODE</a:t>
            </a:r>
          </a:p>
          <a:p>
            <a:r>
              <a:rPr lang="en-GB" sz="2000" dirty="0"/>
              <a:t>Prva </a:t>
            </a:r>
            <a:r>
              <a:rPr lang="en-GB" sz="2000" dirty="0" err="1"/>
              <a:t>raziskava</a:t>
            </a:r>
            <a:r>
              <a:rPr lang="en-GB" sz="2000" dirty="0"/>
              <a:t> </a:t>
            </a:r>
            <a:r>
              <a:rPr lang="en-GB" sz="2000" dirty="0" err="1"/>
              <a:t>obravnava</a:t>
            </a:r>
            <a:r>
              <a:rPr lang="en-GB" sz="2000" dirty="0"/>
              <a:t> </a:t>
            </a:r>
            <a:r>
              <a:rPr lang="en-GB" sz="2000" dirty="0" err="1"/>
              <a:t>risanje</a:t>
            </a:r>
            <a:r>
              <a:rPr lang="en-GB" sz="2000" dirty="0"/>
              <a:t> </a:t>
            </a:r>
            <a:r>
              <a:rPr lang="en-GB" sz="2000" dirty="0" err="1"/>
              <a:t>rimskih</a:t>
            </a:r>
            <a:r>
              <a:rPr lang="en-GB" sz="2000" dirty="0"/>
              <a:t> </a:t>
            </a:r>
            <a:r>
              <a:rPr lang="en-GB" sz="2000" dirty="0" err="1"/>
              <a:t>številk</a:t>
            </a:r>
            <a:r>
              <a:rPr lang="en-GB" sz="2000" dirty="0"/>
              <a:t>, </a:t>
            </a:r>
            <a:r>
              <a:rPr lang="en-GB" sz="2000" dirty="0" err="1"/>
              <a:t>ki</a:t>
            </a:r>
            <a:r>
              <a:rPr lang="en-GB" sz="2000" dirty="0"/>
              <a:t> bi se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navezali</a:t>
            </a:r>
            <a:r>
              <a:rPr lang="en-GB" sz="2000" dirty="0"/>
              <a:t> </a:t>
            </a:r>
            <a:r>
              <a:rPr lang="en-GB" sz="2000" dirty="0" err="1"/>
              <a:t>na</a:t>
            </a:r>
            <a:r>
              <a:rPr lang="en-GB" sz="2000" dirty="0"/>
              <a:t> </a:t>
            </a:r>
            <a:r>
              <a:rPr lang="en-GB" sz="2000" dirty="0" err="1"/>
              <a:t>zgodovinske</a:t>
            </a:r>
            <a:r>
              <a:rPr lang="en-GB" sz="2000" dirty="0"/>
              <a:t> </a:t>
            </a:r>
            <a:r>
              <a:rPr lang="en-GB" sz="2000" dirty="0" err="1"/>
              <a:t>projekte</a:t>
            </a:r>
            <a:r>
              <a:rPr lang="en-GB" sz="2000" dirty="0"/>
              <a:t> </a:t>
            </a:r>
            <a:r>
              <a:rPr lang="en-GB" sz="2000" dirty="0" err="1"/>
              <a:t>okoli</a:t>
            </a:r>
            <a:r>
              <a:rPr lang="en-GB" sz="2000" dirty="0"/>
              <a:t> </a:t>
            </a:r>
            <a:r>
              <a:rPr lang="en-GB" sz="2000" dirty="0" err="1"/>
              <a:t>rimskega</a:t>
            </a:r>
            <a:r>
              <a:rPr lang="en-GB" sz="2000" dirty="0"/>
              <a:t> </a:t>
            </a:r>
            <a:r>
              <a:rPr lang="en-GB" sz="2000" dirty="0" err="1"/>
              <a:t>imperija</a:t>
            </a:r>
            <a:r>
              <a:rPr lang="en-GB" sz="2000" dirty="0"/>
              <a:t>.</a:t>
            </a:r>
          </a:p>
          <a:p>
            <a:r>
              <a:rPr lang="en-GB" sz="2000" dirty="0" err="1"/>
              <a:t>Tretja</a:t>
            </a:r>
            <a:r>
              <a:rPr lang="en-GB" sz="2000" dirty="0"/>
              <a:t> </a:t>
            </a:r>
            <a:r>
              <a:rPr lang="en-GB" sz="2000" dirty="0" err="1"/>
              <a:t>raziskava</a:t>
            </a:r>
            <a:r>
              <a:rPr lang="en-GB" sz="2000" dirty="0"/>
              <a:t> od </a:t>
            </a:r>
            <a:r>
              <a:rPr lang="en-GB" sz="2000" dirty="0" err="1"/>
              <a:t>učencev</a:t>
            </a:r>
            <a:r>
              <a:rPr lang="en-GB" sz="2000" dirty="0"/>
              <a:t> </a:t>
            </a:r>
            <a:r>
              <a:rPr lang="en-GB" sz="2000" dirty="0" err="1"/>
              <a:t>zahteva</a:t>
            </a:r>
            <a:r>
              <a:rPr lang="en-GB" sz="2000" dirty="0"/>
              <a:t>, da </a:t>
            </a:r>
            <a:r>
              <a:rPr lang="en-GB" sz="2000" dirty="0" err="1"/>
              <a:t>ustvarijo</a:t>
            </a:r>
            <a:r>
              <a:rPr lang="en-GB" sz="2000" dirty="0"/>
              <a:t> </a:t>
            </a:r>
            <a:r>
              <a:rPr lang="en-GB" sz="2000" dirty="0" err="1"/>
              <a:t>sporočila</a:t>
            </a:r>
            <a:r>
              <a:rPr lang="en-GB" sz="2000" dirty="0"/>
              <a:t> v </a:t>
            </a:r>
            <a:r>
              <a:rPr lang="en-GB" sz="2000" dirty="0" err="1"/>
              <a:t>Morsejevi</a:t>
            </a:r>
            <a:r>
              <a:rPr lang="en-GB" sz="2000" dirty="0"/>
              <a:t> </a:t>
            </a:r>
            <a:r>
              <a:rPr lang="en-GB" sz="2000" dirty="0" err="1"/>
              <a:t>abecede</a:t>
            </a:r>
            <a:r>
              <a:rPr lang="en-GB" sz="2000" dirty="0"/>
              <a:t>, </a:t>
            </a:r>
            <a:r>
              <a:rPr lang="en-GB" sz="2000" dirty="0" err="1"/>
              <a:t>ki</a:t>
            </a:r>
            <a:r>
              <a:rPr lang="en-GB" sz="2000" dirty="0"/>
              <a:t> bi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vodili</a:t>
            </a:r>
            <a:r>
              <a:rPr lang="en-GB" sz="2000" dirty="0"/>
              <a:t> do </a:t>
            </a:r>
            <a:r>
              <a:rPr lang="en-GB" sz="2000" dirty="0" err="1"/>
              <a:t>zgodovine</a:t>
            </a:r>
            <a:r>
              <a:rPr lang="en-GB" sz="2000" dirty="0"/>
              <a:t> </a:t>
            </a:r>
            <a:r>
              <a:rPr lang="en-GB" sz="2000" dirty="0" err="1"/>
              <a:t>komunikacije</a:t>
            </a:r>
            <a:r>
              <a:rPr lang="en-GB" sz="2000" dirty="0"/>
              <a:t>.</a:t>
            </a:r>
          </a:p>
          <a:p>
            <a:r>
              <a:rPr lang="en-GB" sz="2000" b="1" dirty="0"/>
              <a:t>GEOGRAFIJA: NARAVNI SVET</a:t>
            </a:r>
          </a:p>
          <a:p>
            <a:r>
              <a:rPr lang="en-GB" sz="2000" dirty="0" err="1"/>
              <a:t>Končni</a:t>
            </a:r>
            <a:r>
              <a:rPr lang="en-GB" sz="2000" dirty="0"/>
              <a:t> </a:t>
            </a:r>
            <a:r>
              <a:rPr lang="en-GB" sz="2000" dirty="0" err="1"/>
              <a:t>projekt</a:t>
            </a:r>
            <a:r>
              <a:rPr lang="en-GB" sz="2000" dirty="0"/>
              <a:t> v </a:t>
            </a:r>
            <a:r>
              <a:rPr lang="en-GB" sz="2000" dirty="0" err="1"/>
              <a:t>tem</a:t>
            </a:r>
            <a:r>
              <a:rPr lang="en-GB" sz="2000" dirty="0"/>
              <a:t> </a:t>
            </a:r>
            <a:r>
              <a:rPr lang="en-GB" sz="2000" dirty="0" err="1"/>
              <a:t>modulu</a:t>
            </a:r>
            <a:r>
              <a:rPr lang="en-GB" sz="2000" dirty="0"/>
              <a:t> </a:t>
            </a:r>
            <a:r>
              <a:rPr lang="en-GB" sz="2000" dirty="0" err="1"/>
              <a:t>obravnava</a:t>
            </a:r>
            <a:r>
              <a:rPr lang="en-GB" sz="2000" dirty="0"/>
              <a:t> </a:t>
            </a:r>
            <a:r>
              <a:rPr lang="en-GB" sz="2000" dirty="0" err="1"/>
              <a:t>ustvarjanje</a:t>
            </a:r>
            <a:r>
              <a:rPr lang="en-GB" sz="2000" dirty="0"/>
              <a:t> </a:t>
            </a:r>
            <a:r>
              <a:rPr lang="en-GB" sz="2000" dirty="0" err="1"/>
              <a:t>različnih</a:t>
            </a:r>
            <a:r>
              <a:rPr lang="en-GB" sz="2000" dirty="0"/>
              <a:t> </a:t>
            </a:r>
            <a:r>
              <a:rPr lang="en-GB" sz="2000" dirty="0" err="1"/>
              <a:t>prizorov</a:t>
            </a:r>
            <a:r>
              <a:rPr lang="en-GB" sz="2000" dirty="0"/>
              <a:t> v </a:t>
            </a:r>
            <a:r>
              <a:rPr lang="en-GB" sz="2000" dirty="0" err="1"/>
              <a:t>naravi</a:t>
            </a:r>
            <a:r>
              <a:rPr lang="en-GB" sz="2000" dirty="0"/>
              <a:t>: </a:t>
            </a:r>
            <a:r>
              <a:rPr lang="en-GB" sz="2000" dirty="0" err="1"/>
              <a:t>gozdovi</a:t>
            </a:r>
            <a:r>
              <a:rPr lang="en-GB" sz="2000" dirty="0"/>
              <a:t> in </a:t>
            </a:r>
            <a:r>
              <a:rPr lang="en-GB" sz="2000" dirty="0" err="1"/>
              <a:t>plaže</a:t>
            </a:r>
            <a:r>
              <a:rPr lang="en-GB" sz="2000" dirty="0"/>
              <a:t>. To bi </a:t>
            </a:r>
            <a:r>
              <a:rPr lang="en-GB" sz="2000" dirty="0" err="1"/>
              <a:t>lahko</a:t>
            </a:r>
            <a:r>
              <a:rPr lang="en-GB" sz="2000" dirty="0"/>
              <a:t> </a:t>
            </a:r>
            <a:r>
              <a:rPr lang="en-GB" sz="2000" dirty="0" err="1"/>
              <a:t>povezali</a:t>
            </a:r>
            <a:r>
              <a:rPr lang="en-GB" sz="2000" dirty="0"/>
              <a:t> z </a:t>
            </a:r>
            <a:r>
              <a:rPr lang="en-GB" sz="2000" dirty="0" err="1"/>
              <a:t>geografskimi</a:t>
            </a:r>
            <a:r>
              <a:rPr lang="en-GB" sz="2000" dirty="0"/>
              <a:t> </a:t>
            </a:r>
            <a:r>
              <a:rPr lang="en-GB" sz="2000" dirty="0" err="1"/>
              <a:t>temami</a:t>
            </a:r>
            <a:r>
              <a:rPr lang="en-GB" sz="2000" dirty="0"/>
              <a:t>, </a:t>
            </a:r>
            <a:r>
              <a:rPr lang="en-GB" sz="2000" dirty="0" err="1"/>
              <a:t>ki</a:t>
            </a:r>
            <a:r>
              <a:rPr lang="en-GB" sz="2000" dirty="0"/>
              <a:t> </a:t>
            </a:r>
            <a:r>
              <a:rPr lang="en-GB" sz="2000" dirty="0" err="1"/>
              <a:t>raziskujejo</a:t>
            </a:r>
            <a:r>
              <a:rPr lang="en-GB" sz="2000" dirty="0"/>
              <a:t> </a:t>
            </a:r>
            <a:r>
              <a:rPr lang="en-GB" sz="2000" dirty="0" err="1"/>
              <a:t>različne</a:t>
            </a:r>
            <a:r>
              <a:rPr lang="en-GB" sz="2000" dirty="0"/>
              <a:t> </a:t>
            </a:r>
            <a:r>
              <a:rPr lang="en-GB" sz="2000" dirty="0" err="1"/>
              <a:t>elemente</a:t>
            </a:r>
            <a:r>
              <a:rPr lang="en-GB" sz="2000" dirty="0"/>
              <a:t> </a:t>
            </a:r>
            <a:r>
              <a:rPr lang="en-GB" sz="2000" dirty="0" err="1"/>
              <a:t>naravnega</a:t>
            </a:r>
            <a:r>
              <a:rPr lang="en-GB" sz="2000" dirty="0"/>
              <a:t> </a:t>
            </a:r>
            <a:r>
              <a:rPr lang="en-GB" sz="2000" dirty="0" err="1"/>
              <a:t>sveta</a:t>
            </a:r>
            <a:r>
              <a:rPr lang="en-GB" sz="20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B3C96-AB39-D846-99C3-61826ABB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19</a:t>
            </a:fld>
            <a:endParaRPr lang="en-GB" altLang="en-SI"/>
          </a:p>
        </p:txBody>
      </p:sp>
      <p:pic>
        <p:nvPicPr>
          <p:cNvPr id="54273" name="Picture 1" descr="page1image23791232">
            <a:extLst>
              <a:ext uri="{FF2B5EF4-FFF2-40B4-BE49-F238E27FC236}">
                <a16:creationId xmlns:a16="http://schemas.microsoft.com/office/drawing/2014/main" id="{52C96673-BF5C-C549-BDD0-2FBEB42D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964" y="223590"/>
            <a:ext cx="2084784" cy="173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page1image23790816">
            <a:extLst>
              <a:ext uri="{FF2B5EF4-FFF2-40B4-BE49-F238E27FC236}">
                <a16:creationId xmlns:a16="http://schemas.microsoft.com/office/drawing/2014/main" id="{FC5EA272-DA2B-1E43-878E-384ABFCF4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01" y="1993322"/>
            <a:ext cx="2231504" cy="147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page1image23792688">
            <a:extLst>
              <a:ext uri="{FF2B5EF4-FFF2-40B4-BE49-F238E27FC236}">
                <a16:creationId xmlns:a16="http://schemas.microsoft.com/office/drawing/2014/main" id="{BC5ECA81-627B-6849-8E34-92D9809BB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753" y="5372912"/>
            <a:ext cx="1817678" cy="13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page1image23795184">
            <a:extLst>
              <a:ext uri="{FF2B5EF4-FFF2-40B4-BE49-F238E27FC236}">
                <a16:creationId xmlns:a16="http://schemas.microsoft.com/office/drawing/2014/main" id="{2104212C-13D1-C643-969D-A48FEFD27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924" y="3855985"/>
            <a:ext cx="1724047" cy="12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80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0861-4318-414B-8E21-CA5F03E7BD41}" type="slidenum">
              <a:rPr lang="en-US" smtClean="0"/>
              <a:t>2</a:t>
            </a:fld>
            <a:endParaRPr lang="en-US"/>
          </a:p>
        </p:txBody>
      </p:sp>
      <p:sp>
        <p:nvSpPr>
          <p:cNvPr id="5" name="AutoShape 2" descr="Image result for ste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Image result for 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52" y="384819"/>
            <a:ext cx="7874000" cy="49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stem stream ste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" y="1200762"/>
            <a:ext cx="9017855" cy="349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mage result for stem strea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37"/>
          <a:stretch/>
        </p:blipFill>
        <p:spPr bwMode="auto">
          <a:xfrm>
            <a:off x="222677" y="1612352"/>
            <a:ext cx="8572500" cy="28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0549631">
            <a:off x="232899" y="2615651"/>
            <a:ext cx="8429136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2400" dirty="0"/>
              <a:t>humanities art math science technology engineering reading </a:t>
            </a:r>
          </a:p>
          <a:p>
            <a:pPr algn="ctr"/>
            <a:r>
              <a:rPr lang="en-US" sz="2400" dirty="0"/>
              <a:t>H.A.M.S.T.E.R</a:t>
            </a:r>
          </a:p>
        </p:txBody>
      </p:sp>
      <p:sp>
        <p:nvSpPr>
          <p:cNvPr id="8" name="Rectangle 7"/>
          <p:cNvSpPr/>
          <p:nvPr/>
        </p:nvSpPr>
        <p:spPr>
          <a:xfrm>
            <a:off x="1673670" y="52578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humanities art math science technology engineering reading</a:t>
            </a:r>
          </a:p>
        </p:txBody>
      </p:sp>
    </p:spTree>
    <p:extLst>
      <p:ext uri="{BB962C8B-B14F-4D97-AF65-F5344CB8AC3E}">
        <p14:creationId xmlns:p14="http://schemas.microsoft.com/office/powerpoint/2010/main" val="388751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57C3D-4186-474E-B371-3FD0C8054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01D11-2E16-A64E-91EF-E1A30AFF1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20</a:t>
            </a:fld>
            <a:endParaRPr lang="en-GB" altLang="en-SI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9CB60DCB-C1B4-EF4A-8F61-78C6CD98B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9507"/>
            <a:ext cx="9144000" cy="357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806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7C39-E3AF-1C4B-9382-E96997CD2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3 </a:t>
            </a:r>
            <a:r>
              <a:rPr lang="en-GB" dirty="0" err="1"/>
              <a:t>integracija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D8990-BD41-7044-80B9-95B2F24D3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21</a:t>
            </a:fld>
            <a:endParaRPr lang="en-GB" altLang="en-SI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BAD082-70C0-074B-8F75-5D03F15DF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9144000" cy="237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8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9685E-4B66-704A-8113-1CF0F04CA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2352"/>
            <a:ext cx="8229600" cy="792163"/>
          </a:xfrm>
        </p:spPr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FC1EA7-29DC-D244-B905-50EEE721B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6696744" cy="4784725"/>
          </a:xfrm>
        </p:spPr>
        <p:txBody>
          <a:bodyPr/>
          <a:lstStyle/>
          <a:p>
            <a:r>
              <a:rPr lang="en-GB" sz="1800" dirty="0"/>
              <a:t>Modul 3 je </a:t>
            </a:r>
            <a:r>
              <a:rPr lang="en-GB" sz="1800" dirty="0" err="1"/>
              <a:t>osredotočen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oblikovanje</a:t>
            </a:r>
            <a:r>
              <a:rPr lang="en-GB" sz="1800" dirty="0"/>
              <a:t> </a:t>
            </a:r>
            <a:r>
              <a:rPr lang="en-GB" sz="1800" b="1" dirty="0" err="1"/>
              <a:t>interaktivnega</a:t>
            </a:r>
            <a:r>
              <a:rPr lang="en-GB" sz="1800" b="1" dirty="0"/>
              <a:t> </a:t>
            </a:r>
            <a:r>
              <a:rPr lang="en-GB" sz="1800" b="1" dirty="0" err="1"/>
              <a:t>vedenja</a:t>
            </a:r>
            <a:r>
              <a:rPr lang="en-GB" sz="1800" b="1" dirty="0"/>
              <a:t> </a:t>
            </a:r>
            <a:r>
              <a:rPr lang="en-GB" sz="1800" dirty="0"/>
              <a:t>med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liki</a:t>
            </a:r>
            <a:r>
              <a:rPr lang="en-GB" sz="1800" dirty="0"/>
              <a:t>, </a:t>
            </a:r>
            <a:r>
              <a:rPr lang="en-GB" sz="1800" dirty="0" err="1"/>
              <a:t>najprej</a:t>
            </a:r>
            <a:r>
              <a:rPr lang="en-GB" sz="1800" dirty="0"/>
              <a:t> z </a:t>
            </a:r>
            <a:r>
              <a:rPr lang="en-GB" sz="1800" dirty="0" err="1"/>
              <a:t>uporabo</a:t>
            </a:r>
            <a:r>
              <a:rPr lang="en-GB" sz="1800" dirty="0"/>
              <a:t> </a:t>
            </a:r>
            <a:r>
              <a:rPr lang="en-GB" sz="1800" dirty="0" err="1"/>
              <a:t>pogojev</a:t>
            </a:r>
            <a:r>
              <a:rPr lang="en-GB" sz="1800" dirty="0"/>
              <a:t> in </a:t>
            </a:r>
            <a:r>
              <a:rPr lang="en-GB" sz="1800" dirty="0" err="1"/>
              <a:t>nato</a:t>
            </a:r>
            <a:r>
              <a:rPr lang="en-GB" sz="1800" dirty="0"/>
              <a:t> z </a:t>
            </a:r>
            <a:r>
              <a:rPr lang="en-GB" sz="1800" dirty="0" err="1"/>
              <a:t>oddajanjem</a:t>
            </a:r>
            <a:r>
              <a:rPr lang="en-GB" sz="1800" dirty="0"/>
              <a:t> </a:t>
            </a:r>
            <a:r>
              <a:rPr lang="en-GB" sz="1800" dirty="0" err="1"/>
              <a:t>sporočil</a:t>
            </a:r>
            <a:r>
              <a:rPr lang="en-GB" sz="1800" dirty="0"/>
              <a:t>. Ta </a:t>
            </a:r>
            <a:r>
              <a:rPr lang="en-GB" sz="1800" dirty="0" err="1"/>
              <a:t>modul</a:t>
            </a:r>
            <a:r>
              <a:rPr lang="en-GB" sz="1800" dirty="0"/>
              <a:t>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bil</a:t>
            </a:r>
            <a:r>
              <a:rPr lang="en-GB" sz="1800" dirty="0"/>
              <a:t> </a:t>
            </a:r>
            <a:r>
              <a:rPr lang="en-GB" sz="1800" dirty="0" err="1"/>
              <a:t>povezan</a:t>
            </a:r>
            <a:r>
              <a:rPr lang="en-GB" sz="1800" dirty="0"/>
              <a:t> z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različnimi</a:t>
            </a:r>
            <a:r>
              <a:rPr lang="en-GB" sz="1800" dirty="0"/>
              <a:t> </a:t>
            </a:r>
            <a:r>
              <a:rPr lang="en-GB" sz="1800" dirty="0" err="1"/>
              <a:t>področji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: </a:t>
            </a:r>
            <a:r>
              <a:rPr lang="en-GB" sz="1800" dirty="0" err="1"/>
              <a:t>npr</a:t>
            </a:r>
            <a:r>
              <a:rPr lang="en-GB" sz="1800" dirty="0"/>
              <a:t>. z </a:t>
            </a:r>
            <a:r>
              <a:rPr lang="en-GB" sz="1800" dirty="0" err="1"/>
              <a:t>umetnostjo</a:t>
            </a:r>
            <a:r>
              <a:rPr lang="en-GB" sz="1800" dirty="0"/>
              <a:t> in </a:t>
            </a:r>
            <a:r>
              <a:rPr lang="en-GB" sz="1800" dirty="0" err="1"/>
              <a:t>oblikovanjem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angleščino</a:t>
            </a:r>
            <a:r>
              <a:rPr lang="en-GB" sz="1800" dirty="0"/>
              <a:t>.</a:t>
            </a:r>
          </a:p>
          <a:p>
            <a:r>
              <a:rPr lang="en-GB" sz="1800" b="1" dirty="0"/>
              <a:t>UMETNOST IN OBLIKAOVANJE: ANIMACIJA</a:t>
            </a:r>
          </a:p>
          <a:p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dve</a:t>
            </a:r>
            <a:r>
              <a:rPr lang="en-GB" sz="1800" dirty="0"/>
              <a:t> </a:t>
            </a:r>
            <a:r>
              <a:rPr lang="en-GB" sz="1800" dirty="0" err="1"/>
              <a:t>razikavi</a:t>
            </a:r>
            <a:r>
              <a:rPr lang="en-GB" sz="1800" dirty="0"/>
              <a:t> </a:t>
            </a:r>
            <a:r>
              <a:rPr lang="en-GB" sz="1800" dirty="0" err="1"/>
              <a:t>uvajata</a:t>
            </a:r>
            <a:r>
              <a:rPr lang="en-GB" sz="1800" dirty="0"/>
              <a:t> </a:t>
            </a:r>
            <a:r>
              <a:rPr lang="en-GB" sz="1800" dirty="0" err="1"/>
              <a:t>animacijo</a:t>
            </a:r>
            <a:r>
              <a:rPr lang="en-GB" sz="1800" dirty="0"/>
              <a:t> v </a:t>
            </a:r>
            <a:r>
              <a:rPr lang="en-GB" sz="1800" dirty="0" err="1"/>
              <a:t>Scratchu</a:t>
            </a:r>
            <a:r>
              <a:rPr lang="en-GB" sz="1800" dirty="0"/>
              <a:t> in jo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povežemo</a:t>
            </a:r>
            <a:r>
              <a:rPr lang="en-GB" sz="1800" dirty="0"/>
              <a:t> z </a:t>
            </a:r>
            <a:r>
              <a:rPr lang="en-GB" sz="1800" dirty="0" err="1"/>
              <a:t>raziskovanjem</a:t>
            </a:r>
            <a:r>
              <a:rPr lang="en-GB" sz="1800" dirty="0"/>
              <a:t> </a:t>
            </a:r>
            <a:r>
              <a:rPr lang="en-GB" sz="1800" dirty="0" err="1"/>
              <a:t>različnih</a:t>
            </a:r>
            <a:r>
              <a:rPr lang="en-GB" sz="1800" dirty="0"/>
              <a:t> </a:t>
            </a:r>
            <a:r>
              <a:rPr lang="en-GB" sz="1800" dirty="0" err="1"/>
              <a:t>oblik</a:t>
            </a:r>
            <a:r>
              <a:rPr lang="en-GB" sz="1800" dirty="0"/>
              <a:t> </a:t>
            </a:r>
            <a:r>
              <a:rPr lang="en-GB" sz="1800" dirty="0" err="1"/>
              <a:t>animacije</a:t>
            </a:r>
            <a:r>
              <a:rPr lang="en-GB" sz="1800" dirty="0"/>
              <a:t> </a:t>
            </a:r>
            <a:r>
              <a:rPr lang="en-GB" sz="1800" dirty="0" err="1"/>
              <a:t>znotraj</a:t>
            </a:r>
            <a:r>
              <a:rPr lang="en-GB" sz="1800" dirty="0"/>
              <a:t> </a:t>
            </a:r>
            <a:r>
              <a:rPr lang="en-GB" sz="1800" dirty="0" err="1"/>
              <a:t>umetnosti</a:t>
            </a:r>
            <a:r>
              <a:rPr lang="en-GB" sz="1800" dirty="0"/>
              <a:t> in </a:t>
            </a:r>
            <a:r>
              <a:rPr lang="en-GB" sz="1800" dirty="0" err="1"/>
              <a:t>oblikovanja</a:t>
            </a:r>
            <a:r>
              <a:rPr lang="en-GB" sz="1800" dirty="0"/>
              <a:t>.</a:t>
            </a:r>
          </a:p>
          <a:p>
            <a:r>
              <a:rPr lang="en-GB" sz="1800" b="1" dirty="0"/>
              <a:t>ANGLEŠČINA: POEZIJA IN PRIPOVEDANJE</a:t>
            </a:r>
          </a:p>
          <a:p>
            <a:r>
              <a:rPr lang="en-GB" sz="1800" dirty="0"/>
              <a:t>V </a:t>
            </a:r>
            <a:r>
              <a:rPr lang="en-GB" sz="1800" dirty="0" err="1"/>
              <a:t>tem</a:t>
            </a:r>
            <a:r>
              <a:rPr lang="en-GB" sz="1800" dirty="0"/>
              <a:t> </a:t>
            </a:r>
            <a:r>
              <a:rPr lang="en-GB" sz="1800" dirty="0" err="1"/>
              <a:t>modulu</a:t>
            </a:r>
            <a:r>
              <a:rPr lang="en-GB" sz="1800" dirty="0"/>
              <a:t> je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povezav</a:t>
            </a:r>
            <a:r>
              <a:rPr lang="en-GB" sz="1800" dirty="0"/>
              <a:t> do </a:t>
            </a:r>
            <a:r>
              <a:rPr lang="en-GB" sz="1800" dirty="0" err="1"/>
              <a:t>angleškega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. Prva in </a:t>
            </a:r>
            <a:r>
              <a:rPr lang="en-GB" sz="1800" dirty="0" err="1"/>
              <a:t>četrta</a:t>
            </a:r>
            <a:r>
              <a:rPr lang="en-GB" sz="1800" dirty="0"/>
              <a:t> </a:t>
            </a:r>
            <a:r>
              <a:rPr lang="en-GB" sz="1800" dirty="0" err="1"/>
              <a:t>preiskava</a:t>
            </a:r>
            <a:r>
              <a:rPr lang="en-GB" sz="1800" dirty="0"/>
              <a:t> </a:t>
            </a:r>
            <a:r>
              <a:rPr lang="en-GB" sz="1800" dirty="0" err="1"/>
              <a:t>vključujeta</a:t>
            </a:r>
            <a:r>
              <a:rPr lang="en-GB" sz="1800" dirty="0"/>
              <a:t> </a:t>
            </a:r>
            <a:r>
              <a:rPr lang="en-GB" sz="1800" dirty="0" err="1"/>
              <a:t>elemente</a:t>
            </a:r>
            <a:r>
              <a:rPr lang="en-GB" sz="1800" dirty="0"/>
              <a:t> </a:t>
            </a:r>
            <a:r>
              <a:rPr lang="en-GB" sz="1800" dirty="0" err="1"/>
              <a:t>ustvarjanja</a:t>
            </a:r>
            <a:r>
              <a:rPr lang="en-GB" sz="1800" dirty="0"/>
              <a:t> </a:t>
            </a:r>
            <a:r>
              <a:rPr lang="en-GB" sz="1800" dirty="0" err="1"/>
              <a:t>pripovedi</a:t>
            </a:r>
            <a:r>
              <a:rPr lang="en-GB" sz="1800" dirty="0"/>
              <a:t> in </a:t>
            </a:r>
            <a:r>
              <a:rPr lang="en-GB" sz="1800" dirty="0" err="1"/>
              <a:t>pripovedovanja</a:t>
            </a:r>
            <a:r>
              <a:rPr lang="en-GB" sz="1800" dirty="0"/>
              <a:t> </a:t>
            </a:r>
            <a:r>
              <a:rPr lang="en-GB" sz="1800" dirty="0" err="1"/>
              <a:t>zgodb</a:t>
            </a:r>
            <a:r>
              <a:rPr lang="en-GB" sz="1800" dirty="0"/>
              <a:t>. </a:t>
            </a:r>
            <a:r>
              <a:rPr lang="en-GB" sz="1800" dirty="0" err="1"/>
              <a:t>Unpugged</a:t>
            </a:r>
            <a:r>
              <a:rPr lang="en-GB" sz="1800" dirty="0"/>
              <a:t> </a:t>
            </a:r>
            <a:r>
              <a:rPr lang="en-GB" sz="1800" dirty="0" err="1"/>
              <a:t>dejavnost</a:t>
            </a:r>
            <a:r>
              <a:rPr lang="en-GB" sz="1800" dirty="0"/>
              <a:t> v </a:t>
            </a:r>
            <a:r>
              <a:rPr lang="en-GB" sz="1800" dirty="0" err="1"/>
              <a:t>tretji</a:t>
            </a:r>
            <a:r>
              <a:rPr lang="en-GB" sz="1800" dirty="0"/>
              <a:t> </a:t>
            </a:r>
            <a:r>
              <a:rPr lang="en-GB" sz="1800" dirty="0" err="1"/>
              <a:t>preiskavi</a:t>
            </a:r>
            <a:r>
              <a:rPr lang="en-GB" sz="1800" dirty="0"/>
              <a:t> </a:t>
            </a:r>
            <a:r>
              <a:rPr lang="en-GB" sz="1800" dirty="0" err="1"/>
              <a:t>prav</a:t>
            </a:r>
            <a:r>
              <a:rPr lang="en-GB" sz="1800" dirty="0"/>
              <a:t> </a:t>
            </a:r>
            <a:r>
              <a:rPr lang="en-GB" sz="1800" dirty="0" err="1"/>
              <a:t>tako</a:t>
            </a:r>
            <a:r>
              <a:rPr lang="en-GB" sz="1800" dirty="0"/>
              <a:t> </a:t>
            </a:r>
            <a:r>
              <a:rPr lang="en-GB" sz="1800" dirty="0" err="1"/>
              <a:t>uvaja</a:t>
            </a:r>
            <a:r>
              <a:rPr lang="en-GB" sz="1800" dirty="0"/>
              <a:t> </a:t>
            </a:r>
            <a:r>
              <a:rPr lang="en-GB" sz="1800" dirty="0" err="1"/>
              <a:t>koncept</a:t>
            </a:r>
            <a:r>
              <a:rPr lang="en-GB" sz="1800" dirty="0"/>
              <a:t> </a:t>
            </a:r>
            <a:r>
              <a:rPr lang="en-GB" sz="1800" dirty="0" err="1"/>
              <a:t>oddajanja</a:t>
            </a:r>
            <a:r>
              <a:rPr lang="en-GB" sz="1800" dirty="0"/>
              <a:t> z </a:t>
            </a:r>
            <a:r>
              <a:rPr lang="en-GB" sz="1800" dirty="0" err="1"/>
              <a:t>rimo</a:t>
            </a:r>
            <a:r>
              <a:rPr lang="en-GB" sz="1800" dirty="0"/>
              <a:t>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poezo</a:t>
            </a:r>
            <a:endParaRPr lang="en-GB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79635-2B70-1745-A59E-601B7BAC5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22</a:t>
            </a:fld>
            <a:endParaRPr lang="en-GB" altLang="en-SI"/>
          </a:p>
        </p:txBody>
      </p:sp>
      <p:pic>
        <p:nvPicPr>
          <p:cNvPr id="55297" name="Picture 1" descr="page1image23332064">
            <a:extLst>
              <a:ext uri="{FF2B5EF4-FFF2-40B4-BE49-F238E27FC236}">
                <a16:creationId xmlns:a16="http://schemas.microsoft.com/office/drawing/2014/main" id="{9EE27E95-38A3-7841-B69D-8F5AC8CB9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7073"/>
            <a:ext cx="17780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 descr="page1image23346624">
            <a:extLst>
              <a:ext uri="{FF2B5EF4-FFF2-40B4-BE49-F238E27FC236}">
                <a16:creationId xmlns:a16="http://schemas.microsoft.com/office/drawing/2014/main" id="{06C8D0DF-938A-5D4D-A9DB-814FCBBD6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235" y="4574211"/>
            <a:ext cx="1966584" cy="167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page1image23330816">
            <a:extLst>
              <a:ext uri="{FF2B5EF4-FFF2-40B4-BE49-F238E27FC236}">
                <a16:creationId xmlns:a16="http://schemas.microsoft.com/office/drawing/2014/main" id="{58D1388D-35C9-5B47-B8A2-7842DDB1B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08" y="2907198"/>
            <a:ext cx="17526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page1image23332272">
            <a:extLst>
              <a:ext uri="{FF2B5EF4-FFF2-40B4-BE49-F238E27FC236}">
                <a16:creationId xmlns:a16="http://schemas.microsoft.com/office/drawing/2014/main" id="{1BDDE22E-537B-A04A-AFA7-EE8CB9C8E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627" y="1528608"/>
            <a:ext cx="17018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506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007B1-1646-6241-A7F4-1FB43E583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B41E69-BDC7-944D-8C21-958D3C686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DF2BB2-E18B-7349-9294-A05CDE52A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23</a:t>
            </a:fld>
            <a:endParaRPr lang="en-GB" altLang="en-SI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D634E8D-69FC-1C43-A8AE-E592ABF27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731"/>
            <a:ext cx="9144000" cy="413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57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F5C7E-A0F1-024C-827A-BE8AEE361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9EBBDE-0ACE-BA40-A94E-E5A3350A5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24</a:t>
            </a:fld>
            <a:endParaRPr lang="en-GB" altLang="en-SI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AB16226-7FF2-9949-9D62-21BC2C662F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455"/>
            <a:ext cx="9144000" cy="24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70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695BB-118F-5441-9186-BF22ADC44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9EA4-E47E-A54F-B768-5F26A89A7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55307"/>
            <a:ext cx="6542856" cy="4784725"/>
          </a:xfrm>
        </p:spPr>
        <p:txBody>
          <a:bodyPr/>
          <a:lstStyle/>
          <a:p>
            <a:r>
              <a:rPr lang="en-GB" sz="1800" dirty="0"/>
              <a:t>Modul 4 se </a:t>
            </a:r>
            <a:r>
              <a:rPr lang="en-GB" sz="1800" dirty="0" err="1"/>
              <a:t>osredotoča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raziskovanje</a:t>
            </a:r>
            <a:r>
              <a:rPr lang="en-GB" sz="1800" dirty="0"/>
              <a:t> </a:t>
            </a:r>
            <a:r>
              <a:rPr lang="en-GB" sz="1800" dirty="0" err="1"/>
              <a:t>umeščanja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in od </a:t>
            </a:r>
            <a:r>
              <a:rPr lang="en-GB" sz="1800" dirty="0" err="1"/>
              <a:t>učencev</a:t>
            </a:r>
            <a:r>
              <a:rPr lang="en-GB" sz="1800" dirty="0"/>
              <a:t> </a:t>
            </a:r>
            <a:r>
              <a:rPr lang="en-GB" sz="1800" dirty="0" err="1"/>
              <a:t>zahteva</a:t>
            </a:r>
            <a:r>
              <a:rPr lang="en-GB" sz="1800" dirty="0"/>
              <a:t>, da s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znanjem</a:t>
            </a:r>
            <a:r>
              <a:rPr lang="en-GB" sz="1800" dirty="0"/>
              <a:t> o “broadcasting” </a:t>
            </a:r>
            <a:r>
              <a:rPr lang="en-GB" sz="1800" dirty="0" err="1"/>
              <a:t>gradijo</a:t>
            </a:r>
            <a:r>
              <a:rPr lang="en-GB" sz="1800" dirty="0"/>
              <a:t> </a:t>
            </a:r>
            <a:r>
              <a:rPr lang="en-GB" sz="1800" dirty="0" err="1"/>
              <a:t>modele</a:t>
            </a:r>
            <a:r>
              <a:rPr lang="en-GB" sz="1800" dirty="0"/>
              <a:t> za </a:t>
            </a:r>
            <a:r>
              <a:rPr lang="en-GB" sz="1800" dirty="0" err="1"/>
              <a:t>umeščanje</a:t>
            </a:r>
            <a:r>
              <a:rPr lang="en-GB" sz="1800" dirty="0"/>
              <a:t> </a:t>
            </a:r>
            <a:r>
              <a:rPr lang="en-GB" sz="1800" dirty="0" err="1"/>
              <a:t>vrednosti</a:t>
            </a:r>
            <a:r>
              <a:rPr lang="en-GB" sz="1800" dirty="0"/>
              <a:t> v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različnih</a:t>
            </a:r>
            <a:r>
              <a:rPr lang="en-GB" sz="1800" dirty="0"/>
              <a:t> </a:t>
            </a:r>
            <a:r>
              <a:rPr lang="en-GB" sz="1800" dirty="0" err="1"/>
              <a:t>kontekstih</a:t>
            </a:r>
            <a:r>
              <a:rPr lang="en-GB" sz="1800" dirty="0"/>
              <a:t>. Ta </a:t>
            </a:r>
            <a:r>
              <a:rPr lang="en-GB" sz="1800" dirty="0" err="1"/>
              <a:t>modul</a:t>
            </a:r>
            <a:r>
              <a:rPr lang="en-GB" sz="1800" dirty="0"/>
              <a:t>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bil</a:t>
            </a:r>
            <a:r>
              <a:rPr lang="en-GB" sz="1800" dirty="0"/>
              <a:t> </a:t>
            </a:r>
            <a:r>
              <a:rPr lang="en-GB" sz="1800" dirty="0" err="1"/>
              <a:t>povezan</a:t>
            </a:r>
            <a:r>
              <a:rPr lang="en-GB" sz="1800" dirty="0"/>
              <a:t> z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različnimi</a:t>
            </a:r>
            <a:r>
              <a:rPr lang="en-GB" sz="1800" dirty="0"/>
              <a:t> </a:t>
            </a:r>
            <a:r>
              <a:rPr lang="en-GB" sz="1800" dirty="0" err="1"/>
              <a:t>področji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 </a:t>
            </a:r>
            <a:r>
              <a:rPr lang="en-GB" sz="1800" dirty="0" err="1"/>
              <a:t>poleg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in </a:t>
            </a:r>
            <a:r>
              <a:rPr lang="en-GB" sz="1800" dirty="0" err="1"/>
              <a:t>računalništva</a:t>
            </a:r>
            <a:r>
              <a:rPr lang="en-GB" sz="1800" dirty="0"/>
              <a:t>,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oblikovanje</a:t>
            </a:r>
            <a:r>
              <a:rPr lang="en-GB" sz="1800" dirty="0"/>
              <a:t> in </a:t>
            </a:r>
            <a:r>
              <a:rPr lang="en-GB" sz="1800" dirty="0" err="1"/>
              <a:t>tehnologija</a:t>
            </a:r>
            <a:r>
              <a:rPr lang="en-GB" sz="1800" dirty="0"/>
              <a:t>.</a:t>
            </a:r>
          </a:p>
          <a:p>
            <a:r>
              <a:rPr lang="en-GB" sz="1800" b="1" dirty="0"/>
              <a:t>ZNANOST: SILE</a:t>
            </a:r>
          </a:p>
          <a:p>
            <a:r>
              <a:rPr lang="en-GB" sz="1800" dirty="0" err="1"/>
              <a:t>Zadnja</a:t>
            </a:r>
            <a:r>
              <a:rPr lang="en-GB" sz="1800" dirty="0"/>
              <a:t> </a:t>
            </a:r>
            <a:r>
              <a:rPr lang="en-GB" sz="1800" dirty="0" err="1"/>
              <a:t>raziskava</a:t>
            </a:r>
            <a:r>
              <a:rPr lang="en-GB" sz="1800" dirty="0"/>
              <a:t> </a:t>
            </a:r>
            <a:r>
              <a:rPr lang="en-GB" sz="1800" dirty="0" err="1"/>
              <a:t>tega</a:t>
            </a:r>
            <a:r>
              <a:rPr lang="en-GB" sz="1800" dirty="0"/>
              <a:t> </a:t>
            </a:r>
            <a:r>
              <a:rPr lang="en-GB" sz="1800" dirty="0" err="1"/>
              <a:t>modula</a:t>
            </a:r>
            <a:r>
              <a:rPr lang="en-GB" sz="1800" dirty="0"/>
              <a:t> </a:t>
            </a:r>
            <a:r>
              <a:rPr lang="en-GB" sz="1800" dirty="0" err="1"/>
              <a:t>raziskuje</a:t>
            </a:r>
            <a:r>
              <a:rPr lang="en-GB" sz="1800" dirty="0"/>
              <a:t> </a:t>
            </a:r>
            <a:r>
              <a:rPr lang="en-GB" sz="1800" dirty="0" err="1"/>
              <a:t>pretvorbe</a:t>
            </a:r>
            <a:r>
              <a:rPr lang="en-GB" sz="1800" dirty="0"/>
              <a:t>, </a:t>
            </a:r>
            <a:r>
              <a:rPr lang="en-GB" sz="1800" dirty="0" err="1"/>
              <a:t>ki</a:t>
            </a:r>
            <a:r>
              <a:rPr lang="en-GB" sz="1800" dirty="0"/>
              <a:t> </a:t>
            </a:r>
            <a:r>
              <a:rPr lang="en-GB" sz="1800" dirty="0" err="1"/>
              <a:t>vključujejo</a:t>
            </a:r>
            <a:r>
              <a:rPr lang="en-GB" sz="1800" dirty="0"/>
              <a:t> </a:t>
            </a:r>
            <a:r>
              <a:rPr lang="en-GB" sz="1800" dirty="0" err="1"/>
              <a:t>razdaljo</a:t>
            </a:r>
            <a:r>
              <a:rPr lang="en-GB" sz="1800" dirty="0"/>
              <a:t>, </a:t>
            </a:r>
            <a:r>
              <a:rPr lang="en-GB" sz="1800" dirty="0" err="1"/>
              <a:t>maso</a:t>
            </a:r>
            <a:r>
              <a:rPr lang="en-GB" sz="1800" dirty="0"/>
              <a:t> in </a:t>
            </a:r>
            <a:r>
              <a:rPr lang="en-GB" sz="1800" dirty="0" err="1"/>
              <a:t>čas</a:t>
            </a:r>
            <a:r>
              <a:rPr lang="en-GB" sz="1800" dirty="0"/>
              <a:t>. To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povezali</a:t>
            </a:r>
            <a:r>
              <a:rPr lang="en-GB" sz="1800" dirty="0"/>
              <a:t> z </a:t>
            </a:r>
            <a:r>
              <a:rPr lang="en-GB" sz="1800" dirty="0" err="1"/>
              <a:t>meritvami</a:t>
            </a:r>
            <a:r>
              <a:rPr lang="en-GB" sz="1800" dirty="0"/>
              <a:t> v </a:t>
            </a:r>
            <a:r>
              <a:rPr lang="en-GB" sz="1800" dirty="0" err="1"/>
              <a:t>eksperimentih</a:t>
            </a:r>
            <a:r>
              <a:rPr lang="en-GB" sz="1800" dirty="0"/>
              <a:t> z </a:t>
            </a:r>
            <a:r>
              <a:rPr lang="en-GB" sz="1800" dirty="0" err="1"/>
              <a:t>učenci</a:t>
            </a:r>
            <a:r>
              <a:rPr lang="en-GB" sz="1800" dirty="0"/>
              <a:t> z </a:t>
            </a:r>
            <a:r>
              <a:rPr lang="en-GB" sz="1800" dirty="0" err="1"/>
              <a:t>različnimi</a:t>
            </a:r>
            <a:r>
              <a:rPr lang="en-GB" sz="1800" dirty="0"/>
              <a:t> </a:t>
            </a:r>
            <a:r>
              <a:rPr lang="en-GB" sz="1800" dirty="0" err="1"/>
              <a:t>silami</a:t>
            </a:r>
            <a:r>
              <a:rPr lang="en-GB" sz="1800" dirty="0"/>
              <a:t> v </a:t>
            </a:r>
            <a:r>
              <a:rPr lang="en-GB" sz="1800" dirty="0" err="1"/>
              <a:t>okviru</a:t>
            </a:r>
            <a:r>
              <a:rPr lang="en-GB" sz="1800" dirty="0"/>
              <a:t> </a:t>
            </a:r>
            <a:r>
              <a:rPr lang="en-GB" sz="1800" dirty="0" err="1"/>
              <a:t>kurikuluma</a:t>
            </a:r>
            <a:r>
              <a:rPr lang="en-GB" sz="1800" dirty="0"/>
              <a:t> </a:t>
            </a:r>
            <a:r>
              <a:rPr lang="en-GB" sz="1800" dirty="0" err="1"/>
              <a:t>naravoslovja</a:t>
            </a:r>
            <a:r>
              <a:rPr lang="en-GB" sz="1800" dirty="0"/>
              <a:t>.</a:t>
            </a:r>
          </a:p>
          <a:p>
            <a:r>
              <a:rPr lang="en-GB" sz="1800" b="1" dirty="0"/>
              <a:t>OBLIKA IN TEHNOLOGIJA: KUHANJE IN PREHRANA</a:t>
            </a:r>
          </a:p>
          <a:p>
            <a:r>
              <a:rPr lang="en-GB" sz="1800" dirty="0" err="1"/>
              <a:t>Igro</a:t>
            </a:r>
            <a:r>
              <a:rPr lang="en-GB" sz="1800" dirty="0"/>
              <a:t> s </a:t>
            </a:r>
            <a:r>
              <a:rPr lang="en-GB" sz="1800" dirty="0" err="1"/>
              <a:t>pretvorbo</a:t>
            </a:r>
            <a:r>
              <a:rPr lang="en-GB" sz="1800" dirty="0"/>
              <a:t> </a:t>
            </a:r>
            <a:r>
              <a:rPr lang="en-GB" sz="1800" dirty="0" err="1"/>
              <a:t>teže</a:t>
            </a:r>
            <a:r>
              <a:rPr lang="en-GB" sz="1800" dirty="0"/>
              <a:t> v </a:t>
            </a:r>
            <a:r>
              <a:rPr lang="en-GB" sz="1800" dirty="0" err="1"/>
              <a:t>preiskavi</a:t>
            </a:r>
            <a:r>
              <a:rPr lang="en-GB" sz="1800" dirty="0"/>
              <a:t> 4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povezali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 s </a:t>
            </a:r>
            <a:r>
              <a:rPr lang="en-GB" sz="1800" dirty="0" err="1"/>
              <a:t>kuharskim</a:t>
            </a:r>
            <a:r>
              <a:rPr lang="en-GB" sz="1800" dirty="0"/>
              <a:t> in </a:t>
            </a:r>
            <a:r>
              <a:rPr lang="en-GB" sz="1800" dirty="0" err="1"/>
              <a:t>prehranskim</a:t>
            </a:r>
            <a:r>
              <a:rPr lang="en-GB" sz="1800" dirty="0"/>
              <a:t> </a:t>
            </a:r>
            <a:r>
              <a:rPr lang="en-GB" sz="1800" dirty="0" err="1"/>
              <a:t>vidikom</a:t>
            </a:r>
            <a:r>
              <a:rPr lang="en-GB" sz="1800" dirty="0"/>
              <a:t> </a:t>
            </a:r>
            <a:r>
              <a:rPr lang="en-GB" sz="1800" dirty="0" err="1"/>
              <a:t>oblikovalskega</a:t>
            </a:r>
            <a:r>
              <a:rPr lang="en-GB" sz="1800" dirty="0"/>
              <a:t> in </a:t>
            </a:r>
            <a:r>
              <a:rPr lang="en-GB" sz="1800" dirty="0" err="1"/>
              <a:t>tehnološkega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. </a:t>
            </a:r>
            <a:r>
              <a:rPr lang="en-GB" sz="1800" dirty="0" err="1"/>
              <a:t>Igro</a:t>
            </a:r>
            <a:r>
              <a:rPr lang="en-GB" sz="1800" dirty="0"/>
              <a:t>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nadalje</a:t>
            </a:r>
            <a:r>
              <a:rPr lang="en-GB" sz="1800" dirty="0"/>
              <a:t> </a:t>
            </a:r>
            <a:r>
              <a:rPr lang="en-GB" sz="1800" dirty="0" err="1"/>
              <a:t>prilagodili</a:t>
            </a:r>
            <a:r>
              <a:rPr lang="en-GB" sz="1800" dirty="0"/>
              <a:t>, da bi </a:t>
            </a:r>
            <a:r>
              <a:rPr lang="en-GB" sz="1800" dirty="0" err="1"/>
              <a:t>učenci</a:t>
            </a:r>
            <a:r>
              <a:rPr lang="en-GB" sz="1800" dirty="0"/>
              <a:t> v </a:t>
            </a:r>
            <a:r>
              <a:rPr lang="en-GB" sz="1800" dirty="0" err="1"/>
              <a:t>receptih</a:t>
            </a:r>
            <a:r>
              <a:rPr lang="en-GB" sz="1800" dirty="0"/>
              <a:t> </a:t>
            </a:r>
            <a:r>
              <a:rPr lang="en-GB" sz="1800" dirty="0" err="1"/>
              <a:t>prešli</a:t>
            </a:r>
            <a:r>
              <a:rPr lang="en-GB" sz="1800" dirty="0"/>
              <a:t> med </a:t>
            </a:r>
            <a:r>
              <a:rPr lang="en-GB" sz="1800" dirty="0" err="1"/>
              <a:t>carske</a:t>
            </a:r>
            <a:r>
              <a:rPr lang="en-GB" sz="1800" dirty="0"/>
              <a:t> in </a:t>
            </a:r>
            <a:r>
              <a:rPr lang="en-GB" sz="1800" dirty="0" err="1"/>
              <a:t>metrične</a:t>
            </a:r>
            <a:r>
              <a:rPr lang="en-GB" sz="1800" dirty="0"/>
              <a:t> mere </a:t>
            </a:r>
            <a:r>
              <a:rPr lang="en-GB" sz="1800" dirty="0" err="1"/>
              <a:t>teže</a:t>
            </a:r>
            <a:r>
              <a:rPr lang="en-GB" sz="18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8FC4F-4A22-944C-9C07-984E89FC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25</a:t>
            </a:fld>
            <a:endParaRPr lang="en-GB" altLang="en-SI"/>
          </a:p>
        </p:txBody>
      </p:sp>
      <p:pic>
        <p:nvPicPr>
          <p:cNvPr id="56321" name="Picture 1" descr="page1image23360720">
            <a:extLst>
              <a:ext uri="{FF2B5EF4-FFF2-40B4-BE49-F238E27FC236}">
                <a16:creationId xmlns:a16="http://schemas.microsoft.com/office/drawing/2014/main" id="{48E7A6EF-BC22-3541-87D7-9D1CE30E5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972" y="44450"/>
            <a:ext cx="10795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2" name="Picture 2" descr="page1image23358432">
            <a:extLst>
              <a:ext uri="{FF2B5EF4-FFF2-40B4-BE49-F238E27FC236}">
                <a16:creationId xmlns:a16="http://schemas.microsoft.com/office/drawing/2014/main" id="{B39E1361-66CE-444C-AB62-ABD18F22C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384" y="5099926"/>
            <a:ext cx="1854200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 descr="page1image23361344">
            <a:extLst>
              <a:ext uri="{FF2B5EF4-FFF2-40B4-BE49-F238E27FC236}">
                <a16:creationId xmlns:a16="http://schemas.microsoft.com/office/drawing/2014/main" id="{D2E8FB70-5886-8F4B-A272-0E6EED071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172" y="3586460"/>
            <a:ext cx="12573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 descr="page1image23348448">
            <a:extLst>
              <a:ext uri="{FF2B5EF4-FFF2-40B4-BE49-F238E27FC236}">
                <a16:creationId xmlns:a16="http://schemas.microsoft.com/office/drawing/2014/main" id="{78CC7D6A-1A4C-CC46-BEA7-3EC23AA3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272" y="2146300"/>
            <a:ext cx="160020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983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0A7A3-3004-FE4B-92B3-871A58FA7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792163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ScratchMath</a:t>
            </a:r>
            <a:r>
              <a:rPr lang="en-GB" dirty="0"/>
              <a:t> 4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FF060-B72B-5B4E-9E36-CBFC84B82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26</a:t>
            </a:fld>
            <a:endParaRPr lang="en-GB" altLang="en-SI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80AECBC2-2DE5-0048-8044-05823C63B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42"/>
            <a:ext cx="9144000" cy="382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0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EC32A-1BD0-3C4E-9D0A-5E683A9BF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27</a:t>
            </a:fld>
            <a:endParaRPr lang="en-GB" altLang="en-SI"/>
          </a:p>
        </p:txBody>
      </p:sp>
      <p:pic>
        <p:nvPicPr>
          <p:cNvPr id="6" name="Picture 5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668C4ECC-C884-8C4C-8660-9CC5770C3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115" y="0"/>
            <a:ext cx="54217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864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0764D-C944-D647-ABD4-164EB58A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5 </a:t>
            </a:r>
            <a:r>
              <a:rPr lang="en-GB" dirty="0" err="1"/>
              <a:t>relacije</a:t>
            </a:r>
            <a:endParaRPr lang="en-GB" dirty="0"/>
          </a:p>
        </p:txBody>
      </p:sp>
      <p:pic>
        <p:nvPicPr>
          <p:cNvPr id="57346" name="Picture 2" descr="Module 5">
            <a:extLst>
              <a:ext uri="{FF2B5EF4-FFF2-40B4-BE49-F238E27FC236}">
                <a16:creationId xmlns:a16="http://schemas.microsoft.com/office/drawing/2014/main" id="{3036B620-0CE1-9446-8124-926D2B4C26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0" y="1556792"/>
            <a:ext cx="8134719" cy="218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70A65-5349-A34F-9EB0-B86A5BA76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28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33732687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3050F-6C4C-E84F-A94E-CACE618C0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4A3E6-CEC2-0B47-AE23-4E94C8B0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500" y="836613"/>
            <a:ext cx="6704148" cy="4784725"/>
          </a:xfrm>
        </p:spPr>
        <p:txBody>
          <a:bodyPr/>
          <a:lstStyle/>
          <a:p>
            <a:r>
              <a:rPr lang="en-GB" sz="1800" dirty="0"/>
              <a:t>Modul 5 je </a:t>
            </a:r>
            <a:r>
              <a:rPr lang="en-GB" sz="1800" dirty="0" err="1"/>
              <a:t>osredotočen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raziskovanje</a:t>
            </a:r>
            <a:r>
              <a:rPr lang="en-GB" sz="1800" dirty="0"/>
              <a:t> </a:t>
            </a:r>
            <a:r>
              <a:rPr lang="en-GB" sz="1800" dirty="0" err="1"/>
              <a:t>različnih</a:t>
            </a:r>
            <a:r>
              <a:rPr lang="en-GB" sz="1800" dirty="0"/>
              <a:t> </a:t>
            </a:r>
            <a:r>
              <a:rPr lang="en-GB" sz="1800" dirty="0" err="1"/>
              <a:t>vrst</a:t>
            </a:r>
            <a:r>
              <a:rPr lang="en-GB" sz="1800" dirty="0"/>
              <a:t> </a:t>
            </a:r>
            <a:r>
              <a:rPr lang="en-GB" sz="1800" b="1" dirty="0" err="1"/>
              <a:t>matematičnih</a:t>
            </a:r>
            <a:r>
              <a:rPr lang="en-GB" sz="1800" b="1" dirty="0"/>
              <a:t> </a:t>
            </a:r>
            <a:r>
              <a:rPr lang="en-GB" sz="1800" b="1" dirty="0" err="1"/>
              <a:t>razmerij</a:t>
            </a:r>
            <a:r>
              <a:rPr lang="en-GB" sz="1800" dirty="0"/>
              <a:t>, </a:t>
            </a:r>
            <a:r>
              <a:rPr lang="en-GB" sz="1800" dirty="0" err="1"/>
              <a:t>vključno</a:t>
            </a:r>
            <a:r>
              <a:rPr lang="en-GB" sz="1800" dirty="0"/>
              <a:t> s </a:t>
            </a:r>
            <a:r>
              <a:rPr lang="en-GB" sz="1800" dirty="0" err="1"/>
              <a:t>sorazmernostjo</a:t>
            </a:r>
            <a:r>
              <a:rPr lang="en-GB" sz="1800" dirty="0"/>
              <a:t> in </a:t>
            </a:r>
            <a:r>
              <a:rPr lang="en-GB" sz="1800" dirty="0" err="1"/>
              <a:t>razmerjem</a:t>
            </a:r>
            <a:r>
              <a:rPr lang="en-GB" sz="1800" dirty="0"/>
              <a:t>,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uvajanje</a:t>
            </a:r>
            <a:r>
              <a:rPr lang="en-GB" sz="1800" dirty="0"/>
              <a:t> </a:t>
            </a:r>
            <a:r>
              <a:rPr lang="en-GB" sz="1800" dirty="0" err="1"/>
              <a:t>koncepta</a:t>
            </a:r>
            <a:r>
              <a:rPr lang="en-GB" sz="1800" dirty="0"/>
              <a:t> </a:t>
            </a:r>
            <a:r>
              <a:rPr lang="en-GB" sz="1800" dirty="0" err="1"/>
              <a:t>spremenljivke</a:t>
            </a:r>
            <a:r>
              <a:rPr lang="en-GB" sz="1800" dirty="0"/>
              <a:t>. Ta </a:t>
            </a:r>
            <a:r>
              <a:rPr lang="en-GB" sz="1800" dirty="0" err="1"/>
              <a:t>modul</a:t>
            </a:r>
            <a:r>
              <a:rPr lang="en-GB" sz="1800" dirty="0"/>
              <a:t>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bil</a:t>
            </a:r>
            <a:r>
              <a:rPr lang="en-GB" sz="1800" dirty="0"/>
              <a:t> </a:t>
            </a:r>
            <a:r>
              <a:rPr lang="en-GB" sz="1800" dirty="0" err="1"/>
              <a:t>povezan</a:t>
            </a:r>
            <a:r>
              <a:rPr lang="en-GB" sz="1800" dirty="0"/>
              <a:t> z </a:t>
            </a:r>
            <a:r>
              <a:rPr lang="en-GB" sz="1800" dirty="0" err="1"/>
              <a:t>več</a:t>
            </a:r>
            <a:r>
              <a:rPr lang="en-GB" sz="1800" dirty="0"/>
              <a:t> </a:t>
            </a:r>
            <a:r>
              <a:rPr lang="en-GB" sz="1800" dirty="0" err="1"/>
              <a:t>različnimi</a:t>
            </a:r>
            <a:r>
              <a:rPr lang="en-GB" sz="1800" dirty="0"/>
              <a:t> </a:t>
            </a:r>
            <a:r>
              <a:rPr lang="en-GB" sz="1800" dirty="0" err="1"/>
              <a:t>področji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 za </a:t>
            </a:r>
            <a:r>
              <a:rPr lang="en-GB" sz="1800" dirty="0" err="1"/>
              <a:t>ključno</a:t>
            </a:r>
            <a:r>
              <a:rPr lang="en-GB" sz="1800" dirty="0"/>
              <a:t> </a:t>
            </a:r>
            <a:r>
              <a:rPr lang="en-GB" sz="1800" dirty="0" err="1"/>
              <a:t>fazo</a:t>
            </a:r>
            <a:r>
              <a:rPr lang="en-GB" sz="1800" dirty="0"/>
              <a:t> 2, </a:t>
            </a:r>
            <a:r>
              <a:rPr lang="en-GB" sz="1800" dirty="0" err="1"/>
              <a:t>razen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in </a:t>
            </a:r>
            <a:r>
              <a:rPr lang="en-GB" sz="1800" dirty="0" err="1"/>
              <a:t>računalništva</a:t>
            </a:r>
            <a:r>
              <a:rPr lang="en-GB" sz="1800" dirty="0"/>
              <a:t>, </a:t>
            </a:r>
            <a:r>
              <a:rPr lang="en-GB" sz="1800" dirty="0" err="1"/>
              <a:t>kot</a:t>
            </a:r>
            <a:r>
              <a:rPr lang="en-GB" sz="1800" dirty="0"/>
              <a:t> </a:t>
            </a:r>
            <a:r>
              <a:rPr lang="en-GB" sz="1800" dirty="0" err="1"/>
              <a:t>sta</a:t>
            </a:r>
            <a:r>
              <a:rPr lang="en-GB" sz="1800" dirty="0"/>
              <a:t> </a:t>
            </a:r>
            <a:r>
              <a:rPr lang="en-GB" sz="1800" dirty="0" err="1"/>
              <a:t>geografija</a:t>
            </a:r>
            <a:r>
              <a:rPr lang="en-GB" sz="1800" dirty="0"/>
              <a:t> </a:t>
            </a:r>
            <a:r>
              <a:rPr lang="en-GB" sz="1800" dirty="0" err="1"/>
              <a:t>ter</a:t>
            </a:r>
            <a:r>
              <a:rPr lang="en-GB" sz="1800" dirty="0"/>
              <a:t> </a:t>
            </a:r>
            <a:r>
              <a:rPr lang="en-GB" sz="1800" dirty="0" err="1"/>
              <a:t>umetnost</a:t>
            </a:r>
            <a:r>
              <a:rPr lang="en-GB" sz="1800" dirty="0"/>
              <a:t> in </a:t>
            </a:r>
            <a:r>
              <a:rPr lang="en-GB" sz="1800" dirty="0" err="1"/>
              <a:t>oblikovanje</a:t>
            </a:r>
            <a:r>
              <a:rPr lang="en-GB" sz="1800" dirty="0"/>
              <a:t>. </a:t>
            </a:r>
          </a:p>
          <a:p>
            <a:r>
              <a:rPr lang="en-GB" sz="1800" b="1" dirty="0"/>
              <a:t>GEOGRAFIJA: LOKACIJA</a:t>
            </a:r>
          </a:p>
          <a:p>
            <a:r>
              <a:rPr lang="en-GB" sz="1800" dirty="0"/>
              <a:t>Prva </a:t>
            </a:r>
            <a:r>
              <a:rPr lang="en-GB" sz="1800" dirty="0" err="1"/>
              <a:t>preiskava</a:t>
            </a:r>
            <a:r>
              <a:rPr lang="en-GB" sz="1800" dirty="0"/>
              <a:t> </a:t>
            </a:r>
            <a:r>
              <a:rPr lang="en-GB" sz="1800" dirty="0" err="1"/>
              <a:t>doseže</a:t>
            </a:r>
            <a:r>
              <a:rPr lang="en-GB" sz="1800" dirty="0"/>
              <a:t> </a:t>
            </a:r>
            <a:r>
              <a:rPr lang="en-GB" sz="1800" dirty="0" err="1"/>
              <a:t>vrhunec</a:t>
            </a:r>
            <a:r>
              <a:rPr lang="en-GB" sz="1800" dirty="0"/>
              <a:t> z </a:t>
            </a:r>
            <a:r>
              <a:rPr lang="en-GB" sz="1800" dirty="0" err="1"/>
              <a:t>učenci</a:t>
            </a:r>
            <a:r>
              <a:rPr lang="en-GB" sz="1800" dirty="0"/>
              <a:t> </a:t>
            </a:r>
            <a:r>
              <a:rPr lang="en-GB" sz="1800" dirty="0" err="1"/>
              <a:t>gradnja</a:t>
            </a:r>
            <a:r>
              <a:rPr lang="en-GB" sz="1800" dirty="0"/>
              <a:t> </a:t>
            </a:r>
            <a:r>
              <a:rPr lang="en-GB" sz="1800" dirty="0" err="1"/>
              <a:t>poligona</a:t>
            </a:r>
            <a:r>
              <a:rPr lang="en-GB" sz="1800" dirty="0"/>
              <a:t> za </a:t>
            </a:r>
            <a:r>
              <a:rPr lang="en-GB" sz="1800" dirty="0" err="1"/>
              <a:t>ognjemete</a:t>
            </a:r>
            <a:r>
              <a:rPr lang="en-GB" sz="1800" dirty="0"/>
              <a:t> </a:t>
            </a:r>
            <a:r>
              <a:rPr lang="en-GB" sz="1800" dirty="0" err="1"/>
              <a:t>ozadje</a:t>
            </a:r>
            <a:r>
              <a:rPr lang="en-GB" sz="1800" dirty="0"/>
              <a:t> </a:t>
            </a:r>
            <a:r>
              <a:rPr lang="en-GB" sz="1800" dirty="0" err="1"/>
              <a:t>mestnega</a:t>
            </a:r>
            <a:r>
              <a:rPr lang="en-GB" sz="1800" dirty="0"/>
              <a:t> </a:t>
            </a:r>
            <a:r>
              <a:rPr lang="en-GB" sz="1800" dirty="0" err="1"/>
              <a:t>obzorja</a:t>
            </a:r>
            <a:r>
              <a:rPr lang="en-GB" sz="1800" dirty="0"/>
              <a:t>, </a:t>
            </a:r>
            <a:r>
              <a:rPr lang="en-GB" sz="1800" dirty="0" err="1"/>
              <a:t>kar</a:t>
            </a:r>
            <a:r>
              <a:rPr lang="en-GB" sz="1800" dirty="0"/>
              <a:t> bi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bilo</a:t>
            </a:r>
            <a:r>
              <a:rPr lang="en-GB" sz="1800" dirty="0"/>
              <a:t> </a:t>
            </a:r>
            <a:r>
              <a:rPr lang="en-GB" sz="1800" dirty="0" err="1"/>
              <a:t>prilagojeno</a:t>
            </a:r>
            <a:r>
              <a:rPr lang="en-GB" sz="1800" dirty="0"/>
              <a:t> za </a:t>
            </a:r>
            <a:r>
              <a:rPr lang="en-GB" sz="1800" dirty="0" err="1"/>
              <a:t>povezavo</a:t>
            </a:r>
            <a:r>
              <a:rPr lang="en-GB" sz="1800" dirty="0"/>
              <a:t> s </a:t>
            </a:r>
            <a:r>
              <a:rPr lang="en-GB" sz="1800" dirty="0" err="1"/>
              <a:t>posebnimi</a:t>
            </a:r>
            <a:r>
              <a:rPr lang="en-GB" sz="1800" dirty="0"/>
              <a:t> </a:t>
            </a:r>
            <a:r>
              <a:rPr lang="en-GB" sz="1800" dirty="0" err="1"/>
              <a:t>kraji</a:t>
            </a:r>
            <a:r>
              <a:rPr lang="en-GB" sz="1800" dirty="0"/>
              <a:t> / </a:t>
            </a:r>
            <a:r>
              <a:rPr lang="en-GB" sz="1800" dirty="0" err="1"/>
              <a:t>regijami</a:t>
            </a:r>
            <a:r>
              <a:rPr lang="en-GB" sz="1800" dirty="0"/>
              <a:t>, </a:t>
            </a:r>
            <a:r>
              <a:rPr lang="en-GB" sz="1800" dirty="0" err="1"/>
              <a:t>ki</a:t>
            </a:r>
            <a:r>
              <a:rPr lang="en-GB" sz="1800" dirty="0"/>
              <a:t> </a:t>
            </a:r>
            <a:r>
              <a:rPr lang="en-GB" sz="1800" dirty="0" err="1"/>
              <a:t>učenci</a:t>
            </a:r>
            <a:r>
              <a:rPr lang="en-GB" sz="1800" dirty="0"/>
              <a:t> se </a:t>
            </a:r>
            <a:r>
              <a:rPr lang="en-GB" sz="1800" dirty="0" err="1"/>
              <a:t>učijo</a:t>
            </a:r>
            <a:r>
              <a:rPr lang="en-GB" sz="1800" dirty="0"/>
              <a:t> v </a:t>
            </a:r>
            <a:r>
              <a:rPr lang="en-GB" sz="1800" dirty="0" err="1"/>
              <a:t>okviru</a:t>
            </a:r>
            <a:r>
              <a:rPr lang="en-GB" sz="1800" dirty="0"/>
              <a:t> </a:t>
            </a:r>
            <a:r>
              <a:rPr lang="en-GB" sz="1800" dirty="0" err="1"/>
              <a:t>geografskega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. </a:t>
            </a:r>
          </a:p>
          <a:p>
            <a:r>
              <a:rPr lang="en-GB" sz="1800" b="1" dirty="0"/>
              <a:t>UMETNOST IN OBLIKA: ARHITEKTURA </a:t>
            </a:r>
          </a:p>
          <a:p>
            <a:r>
              <a:rPr lang="en-GB" sz="1800" dirty="0" err="1"/>
              <a:t>Učence</a:t>
            </a:r>
            <a:r>
              <a:rPr lang="en-GB" sz="1800" dirty="0"/>
              <a:t> </a:t>
            </a:r>
            <a:r>
              <a:rPr lang="en-GB" sz="1800" dirty="0" err="1"/>
              <a:t>prosimo</a:t>
            </a:r>
            <a:r>
              <a:rPr lang="en-GB" sz="1800" dirty="0"/>
              <a:t> </a:t>
            </a:r>
            <a:r>
              <a:rPr lang="en-GB" sz="1800" dirty="0" err="1"/>
              <a:t>tudi</a:t>
            </a:r>
            <a:r>
              <a:rPr lang="en-GB" sz="1800" dirty="0"/>
              <a:t>, </a:t>
            </a:r>
            <a:r>
              <a:rPr lang="en-GB" sz="1800" dirty="0" err="1"/>
              <a:t>naj</a:t>
            </a:r>
            <a:r>
              <a:rPr lang="en-GB" sz="1800" dirty="0"/>
              <a:t> v </a:t>
            </a:r>
            <a:r>
              <a:rPr lang="en-GB" sz="1800" dirty="0" err="1"/>
              <a:t>okviru</a:t>
            </a:r>
            <a:r>
              <a:rPr lang="en-GB" sz="1800" dirty="0"/>
              <a:t> </a:t>
            </a:r>
            <a:r>
              <a:rPr lang="en-GB" sz="1800" dirty="0" err="1"/>
              <a:t>učnega</a:t>
            </a:r>
            <a:r>
              <a:rPr lang="en-GB" sz="1800" dirty="0"/>
              <a:t> </a:t>
            </a:r>
            <a:r>
              <a:rPr lang="en-GB" sz="1800" dirty="0" err="1"/>
              <a:t>načrta</a:t>
            </a:r>
            <a:r>
              <a:rPr lang="en-GB" sz="1800" dirty="0"/>
              <a:t> za </a:t>
            </a:r>
            <a:r>
              <a:rPr lang="en-GB" sz="1800" dirty="0" err="1"/>
              <a:t>umetnost</a:t>
            </a:r>
            <a:r>
              <a:rPr lang="en-GB" sz="1800" dirty="0"/>
              <a:t> in </a:t>
            </a:r>
            <a:r>
              <a:rPr lang="en-GB" sz="1800" dirty="0" err="1"/>
              <a:t>oblikovanje</a:t>
            </a:r>
            <a:r>
              <a:rPr lang="en-GB" sz="1800" dirty="0"/>
              <a:t> </a:t>
            </a:r>
            <a:r>
              <a:rPr lang="en-GB" sz="1800" dirty="0" err="1"/>
              <a:t>zgradijo</a:t>
            </a:r>
            <a:r>
              <a:rPr lang="en-GB" sz="1800" dirty="0"/>
              <a:t> </a:t>
            </a:r>
            <a:r>
              <a:rPr lang="en-GB" sz="1800" dirty="0" err="1"/>
              <a:t>nebotičnike</a:t>
            </a:r>
            <a:r>
              <a:rPr lang="en-GB" sz="1800" dirty="0"/>
              <a:t>, </a:t>
            </a:r>
            <a:r>
              <a:rPr lang="en-GB" sz="1800" dirty="0" err="1"/>
              <a:t>ki</a:t>
            </a:r>
            <a:r>
              <a:rPr lang="en-GB" sz="1800" dirty="0"/>
              <a:t> bi </a:t>
            </a:r>
            <a:r>
              <a:rPr lang="en-GB" sz="1800" dirty="0" err="1"/>
              <a:t>jih</a:t>
            </a:r>
            <a:r>
              <a:rPr lang="en-GB" sz="1800" dirty="0"/>
              <a:t> </a:t>
            </a:r>
            <a:r>
              <a:rPr lang="en-GB" sz="1800" dirty="0" err="1"/>
              <a:t>lahko</a:t>
            </a:r>
            <a:r>
              <a:rPr lang="en-GB" sz="1800" dirty="0"/>
              <a:t> </a:t>
            </a:r>
            <a:r>
              <a:rPr lang="en-GB" sz="1800" dirty="0" err="1"/>
              <a:t>povezali</a:t>
            </a:r>
            <a:r>
              <a:rPr lang="en-GB" sz="1800" dirty="0"/>
              <a:t> s </a:t>
            </a:r>
            <a:r>
              <a:rPr lang="en-GB" sz="1800" dirty="0" err="1"/>
              <a:t>spoznavanjem</a:t>
            </a:r>
            <a:r>
              <a:rPr lang="en-GB" sz="1800" dirty="0"/>
              <a:t> </a:t>
            </a:r>
            <a:r>
              <a:rPr lang="en-GB" sz="1800" dirty="0" err="1"/>
              <a:t>določenih</a:t>
            </a:r>
            <a:r>
              <a:rPr lang="en-GB" sz="1800" dirty="0"/>
              <a:t> </a:t>
            </a:r>
            <a:r>
              <a:rPr lang="en-GB" sz="1800" dirty="0" err="1"/>
              <a:t>arhitekturnih</a:t>
            </a:r>
            <a:r>
              <a:rPr lang="en-GB" sz="1800" dirty="0"/>
              <a:t> </a:t>
            </a:r>
            <a:r>
              <a:rPr lang="en-GB" sz="1800" dirty="0" err="1"/>
              <a:t>gibanj</a:t>
            </a:r>
            <a:r>
              <a:rPr lang="en-GB" sz="1800" dirty="0"/>
              <a:t>, </a:t>
            </a:r>
            <a:r>
              <a:rPr lang="en-GB" sz="1800" dirty="0" err="1"/>
              <a:t>na</a:t>
            </a:r>
            <a:r>
              <a:rPr lang="en-GB" sz="1800" dirty="0"/>
              <a:t> primer </a:t>
            </a:r>
            <a:r>
              <a:rPr lang="en-GB" sz="1800" dirty="0" err="1"/>
              <a:t>brutalističnih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65EEF0-3876-B14F-8067-40ECC2305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29</a:t>
            </a:fld>
            <a:endParaRPr lang="en-GB" altLang="en-SI"/>
          </a:p>
        </p:txBody>
      </p:sp>
      <p:pic>
        <p:nvPicPr>
          <p:cNvPr id="58369" name="Picture 1" descr="page1image23809696">
            <a:extLst>
              <a:ext uri="{FF2B5EF4-FFF2-40B4-BE49-F238E27FC236}">
                <a16:creationId xmlns:a16="http://schemas.microsoft.com/office/drawing/2014/main" id="{63C0C5F2-023E-4D41-8089-5F015CADA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252" y="0"/>
            <a:ext cx="1041400" cy="151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page1image23810320">
            <a:extLst>
              <a:ext uri="{FF2B5EF4-FFF2-40B4-BE49-F238E27FC236}">
                <a16:creationId xmlns:a16="http://schemas.microsoft.com/office/drawing/2014/main" id="{07053B30-DEBC-6F49-A1A5-37FB007F1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648" y="1555750"/>
            <a:ext cx="1637501" cy="1153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page1image23810112">
            <a:extLst>
              <a:ext uri="{FF2B5EF4-FFF2-40B4-BE49-F238E27FC236}">
                <a16:creationId xmlns:a16="http://schemas.microsoft.com/office/drawing/2014/main" id="{4ED9030C-5EBE-BB4C-AA9D-B59451B86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806" y="4246353"/>
            <a:ext cx="1583846" cy="105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3" name="Picture 5" descr="page1image23809280">
            <a:extLst>
              <a:ext uri="{FF2B5EF4-FFF2-40B4-BE49-F238E27FC236}">
                <a16:creationId xmlns:a16="http://schemas.microsoft.com/office/drawing/2014/main" id="{2765B09C-4AC2-814C-8EBC-D5A448ACC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870200"/>
            <a:ext cx="1565324" cy="127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97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F60B1-D2E7-1BF5-1770-518134D8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učiti 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705ED8-B897-39F2-D89A-08E963B43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Trije modeli za organizacijo učnega načrta: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Disciplinarno, procesno vodeni učni načrti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Medpredmetne kompetence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 Integrirani učni načrt</a:t>
            </a:r>
          </a:p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814C7-3BCC-6059-68A5-331CE770B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3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5653262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BD1AD-87C2-9247-B2BA-80F07FF2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ABA97-4BBF-B144-A577-352EE0D6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30</a:t>
            </a:fld>
            <a:endParaRPr lang="en-GB" altLang="en-SI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3BD9D653-30E7-524B-8D8D-A1D1116EC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2302"/>
            <a:ext cx="9144000" cy="35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68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1016-C486-C945-A593-31E3A52DD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6 </a:t>
            </a:r>
            <a:r>
              <a:rPr lang="en-GB" dirty="0" err="1"/>
              <a:t>koordinati</a:t>
            </a:r>
            <a:r>
              <a:rPr lang="en-GB" dirty="0"/>
              <a:t> </a:t>
            </a:r>
          </a:p>
        </p:txBody>
      </p:sp>
      <p:pic>
        <p:nvPicPr>
          <p:cNvPr id="59394" name="Picture 2" descr="Module 6">
            <a:extLst>
              <a:ext uri="{FF2B5EF4-FFF2-40B4-BE49-F238E27FC236}">
                <a16:creationId xmlns:a16="http://schemas.microsoft.com/office/drawing/2014/main" id="{A5EC26CF-79B5-FE44-AE83-8FB4FFABBD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4039"/>
            <a:ext cx="6523977" cy="17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38832-5048-D54E-8895-AB89713A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31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4120185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ACAD2-56FD-3E40-9201-575DA593C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A9A3B-56A1-444D-834D-2E1DE9B57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268760"/>
            <a:ext cx="5760640" cy="4784725"/>
          </a:xfrm>
        </p:spPr>
        <p:txBody>
          <a:bodyPr/>
          <a:lstStyle/>
          <a:p>
            <a:r>
              <a:rPr lang="en-GB" sz="1400" dirty="0"/>
              <a:t>Modul 6 </a:t>
            </a:r>
            <a:r>
              <a:rPr lang="en-GB" sz="1400" dirty="0" err="1"/>
              <a:t>raziskuje</a:t>
            </a:r>
            <a:r>
              <a:rPr lang="en-GB" sz="1400" b="1" dirty="0"/>
              <a:t> </a:t>
            </a:r>
            <a:r>
              <a:rPr lang="en-GB" sz="1400" b="1" dirty="0" err="1"/>
              <a:t>koordinate</a:t>
            </a:r>
            <a:r>
              <a:rPr lang="en-GB" sz="1400" b="1" dirty="0"/>
              <a:t> </a:t>
            </a:r>
            <a:r>
              <a:rPr lang="en-GB" sz="1400" dirty="0"/>
              <a:t>v </a:t>
            </a:r>
            <a:r>
              <a:rPr lang="en-GB" sz="1400" dirty="0" err="1"/>
              <a:t>vseh</a:t>
            </a:r>
            <a:r>
              <a:rPr lang="en-GB" sz="1400" dirty="0"/>
              <a:t> </a:t>
            </a:r>
            <a:r>
              <a:rPr lang="en-GB" sz="1400" dirty="0" err="1"/>
              <a:t>štirih</a:t>
            </a:r>
            <a:r>
              <a:rPr lang="en-GB" sz="1400" dirty="0"/>
              <a:t> </a:t>
            </a:r>
            <a:r>
              <a:rPr lang="en-GB" sz="1400" dirty="0" err="1"/>
              <a:t>kvadrantih</a:t>
            </a:r>
            <a:r>
              <a:rPr lang="en-GB" sz="1400" dirty="0"/>
              <a:t> in od </a:t>
            </a:r>
            <a:r>
              <a:rPr lang="en-GB" sz="1400" dirty="0" err="1"/>
              <a:t>učencev</a:t>
            </a:r>
            <a:r>
              <a:rPr lang="en-GB" sz="1400" dirty="0"/>
              <a:t> </a:t>
            </a:r>
            <a:r>
              <a:rPr lang="en-GB" sz="1400" dirty="0" err="1"/>
              <a:t>zahteva</a:t>
            </a:r>
            <a:r>
              <a:rPr lang="en-GB" sz="1400" dirty="0"/>
              <a:t>, da za </a:t>
            </a:r>
            <a:r>
              <a:rPr lang="en-GB" sz="1400" dirty="0" err="1"/>
              <a:t>raziskovanje</a:t>
            </a:r>
            <a:r>
              <a:rPr lang="en-GB" sz="1400" dirty="0"/>
              <a:t> </a:t>
            </a:r>
            <a:r>
              <a:rPr lang="en-GB" sz="1400" dirty="0" err="1"/>
              <a:t>merila</a:t>
            </a:r>
            <a:r>
              <a:rPr lang="en-GB" sz="1400" dirty="0"/>
              <a:t> </a:t>
            </a:r>
            <a:r>
              <a:rPr lang="en-GB" sz="1400" dirty="0" err="1"/>
              <a:t>uporabljajo</a:t>
            </a:r>
            <a:r>
              <a:rPr lang="en-GB" sz="1400" dirty="0"/>
              <a:t> </a:t>
            </a:r>
            <a:r>
              <a:rPr lang="en-GB" sz="1400" dirty="0" err="1"/>
              <a:t>svoje</a:t>
            </a:r>
            <a:r>
              <a:rPr lang="en-GB" sz="1400" dirty="0"/>
              <a:t> </a:t>
            </a:r>
            <a:r>
              <a:rPr lang="en-GB" sz="1400" dirty="0" err="1"/>
              <a:t>znanje</a:t>
            </a:r>
            <a:r>
              <a:rPr lang="en-GB" sz="1400" dirty="0"/>
              <a:t> </a:t>
            </a:r>
            <a:r>
              <a:rPr lang="en-GB" sz="1400" dirty="0" err="1"/>
              <a:t>spremenljivke</a:t>
            </a:r>
            <a:r>
              <a:rPr lang="en-GB" sz="1400" dirty="0"/>
              <a:t>. </a:t>
            </a:r>
            <a:r>
              <a:rPr lang="en-GB" sz="1400" dirty="0" err="1"/>
              <a:t>Učenci</a:t>
            </a:r>
            <a:r>
              <a:rPr lang="en-GB" sz="1400" dirty="0"/>
              <a:t> </a:t>
            </a:r>
            <a:r>
              <a:rPr lang="en-GB" sz="1400" dirty="0" err="1"/>
              <a:t>svoje</a:t>
            </a:r>
            <a:r>
              <a:rPr lang="en-GB" sz="1400" dirty="0"/>
              <a:t> </a:t>
            </a:r>
            <a:r>
              <a:rPr lang="en-GB" sz="1400" dirty="0" err="1"/>
              <a:t>znanje</a:t>
            </a:r>
            <a:r>
              <a:rPr lang="en-GB" sz="1400" dirty="0"/>
              <a:t> o </a:t>
            </a:r>
            <a:r>
              <a:rPr lang="en-GB" sz="1400" dirty="0" err="1"/>
              <a:t>koordinatah</a:t>
            </a:r>
            <a:r>
              <a:rPr lang="en-GB" sz="1400" dirty="0"/>
              <a:t> </a:t>
            </a:r>
            <a:r>
              <a:rPr lang="en-GB" sz="1400" dirty="0" err="1"/>
              <a:t>razvijajo</a:t>
            </a:r>
            <a:r>
              <a:rPr lang="en-GB" sz="1400" dirty="0"/>
              <a:t> v </a:t>
            </a:r>
            <a:r>
              <a:rPr lang="en-GB" sz="1400" dirty="0" err="1"/>
              <a:t>različnih</a:t>
            </a:r>
            <a:r>
              <a:rPr lang="en-GB" sz="1400" dirty="0"/>
              <a:t> </a:t>
            </a:r>
            <a:r>
              <a:rPr lang="en-GB" sz="1400" dirty="0" err="1"/>
              <a:t>kontekstih</a:t>
            </a:r>
            <a:r>
              <a:rPr lang="en-GB" sz="1400" dirty="0"/>
              <a:t>, </a:t>
            </a:r>
            <a:r>
              <a:rPr lang="en-GB" sz="1400" dirty="0" err="1"/>
              <a:t>vključno</a:t>
            </a:r>
            <a:r>
              <a:rPr lang="en-GB" sz="1400" dirty="0"/>
              <a:t> s </a:t>
            </a:r>
            <a:r>
              <a:rPr lang="en-GB" sz="1400" dirty="0" err="1"/>
              <a:t>transformacijami</a:t>
            </a:r>
            <a:r>
              <a:rPr lang="en-GB" sz="1400" dirty="0"/>
              <a:t> (</a:t>
            </a:r>
            <a:r>
              <a:rPr lang="en-GB" sz="1400" dirty="0" err="1"/>
              <a:t>odsev</a:t>
            </a:r>
            <a:r>
              <a:rPr lang="en-GB" sz="1400" dirty="0"/>
              <a:t> in </a:t>
            </a:r>
            <a:r>
              <a:rPr lang="en-GB" sz="1400" dirty="0" err="1"/>
              <a:t>prevajanje</a:t>
            </a:r>
            <a:r>
              <a:rPr lang="en-GB" sz="1400" dirty="0"/>
              <a:t>) in </a:t>
            </a:r>
            <a:r>
              <a:rPr lang="en-GB" sz="1400" dirty="0" err="1"/>
              <a:t>matematičnimi</a:t>
            </a:r>
            <a:r>
              <a:rPr lang="en-GB" sz="1400" dirty="0"/>
              <a:t> </a:t>
            </a:r>
            <a:r>
              <a:rPr lang="en-GB" sz="1400" dirty="0" err="1"/>
              <a:t>oblikami</a:t>
            </a:r>
            <a:r>
              <a:rPr lang="en-GB" sz="1400" dirty="0"/>
              <a:t>, </a:t>
            </a:r>
            <a:r>
              <a:rPr lang="en-GB" sz="1400" dirty="0" err="1"/>
              <a:t>ki</a:t>
            </a:r>
            <a:r>
              <a:rPr lang="en-GB" sz="1400" dirty="0"/>
              <a:t> se </a:t>
            </a:r>
            <a:r>
              <a:rPr lang="en-GB" sz="1400" dirty="0" err="1"/>
              <a:t>pojavijo</a:t>
            </a:r>
            <a:r>
              <a:rPr lang="en-GB" sz="1400" dirty="0"/>
              <a:t> z </a:t>
            </a:r>
            <a:r>
              <a:rPr lang="en-GB" sz="1400" dirty="0" err="1"/>
              <a:t>izkoriščanjem</a:t>
            </a:r>
            <a:r>
              <a:rPr lang="en-GB" sz="1400" dirty="0"/>
              <a:t> </a:t>
            </a:r>
            <a:r>
              <a:rPr lang="en-GB" sz="1400" dirty="0" err="1"/>
              <a:t>naključnega</a:t>
            </a:r>
            <a:r>
              <a:rPr lang="en-GB" sz="1400" dirty="0"/>
              <a:t> </a:t>
            </a:r>
            <a:r>
              <a:rPr lang="en-GB" sz="1400" dirty="0" err="1"/>
              <a:t>bloka</a:t>
            </a:r>
            <a:r>
              <a:rPr lang="en-GB" sz="1400" dirty="0"/>
              <a:t>. Ta </a:t>
            </a:r>
            <a:r>
              <a:rPr lang="en-GB" sz="1400" dirty="0" err="1"/>
              <a:t>modul</a:t>
            </a:r>
            <a:r>
              <a:rPr lang="en-GB" sz="1400" dirty="0"/>
              <a:t> bi </a:t>
            </a:r>
            <a:r>
              <a:rPr lang="en-GB" sz="1400" dirty="0" err="1"/>
              <a:t>lahko</a:t>
            </a:r>
            <a:r>
              <a:rPr lang="en-GB" sz="1400" dirty="0"/>
              <a:t> </a:t>
            </a:r>
            <a:r>
              <a:rPr lang="en-GB" sz="1400" dirty="0" err="1"/>
              <a:t>bil</a:t>
            </a:r>
            <a:r>
              <a:rPr lang="en-GB" sz="1400" dirty="0"/>
              <a:t> </a:t>
            </a:r>
            <a:r>
              <a:rPr lang="en-GB" sz="1400" dirty="0" err="1"/>
              <a:t>povezan</a:t>
            </a:r>
            <a:r>
              <a:rPr lang="en-GB" sz="1400" dirty="0"/>
              <a:t> z </a:t>
            </a:r>
            <a:r>
              <a:rPr lang="en-GB" sz="1400" dirty="0" err="1"/>
              <a:t>več</a:t>
            </a:r>
            <a:r>
              <a:rPr lang="en-GB" sz="1400" dirty="0"/>
              <a:t> </a:t>
            </a:r>
            <a:r>
              <a:rPr lang="en-GB" sz="1400" dirty="0" err="1"/>
              <a:t>različnimi</a:t>
            </a:r>
            <a:r>
              <a:rPr lang="en-GB" sz="1400" dirty="0"/>
              <a:t> </a:t>
            </a:r>
            <a:r>
              <a:rPr lang="en-GB" sz="1400" dirty="0" err="1"/>
              <a:t>področji</a:t>
            </a:r>
            <a:r>
              <a:rPr lang="en-GB" sz="1400" dirty="0"/>
              <a:t> </a:t>
            </a:r>
            <a:r>
              <a:rPr lang="en-GB" sz="1400" dirty="0" err="1"/>
              <a:t>učnega</a:t>
            </a:r>
            <a:r>
              <a:rPr lang="en-GB" sz="1400" dirty="0"/>
              <a:t> </a:t>
            </a:r>
            <a:r>
              <a:rPr lang="en-GB" sz="1400" dirty="0" err="1"/>
              <a:t>načrta</a:t>
            </a:r>
            <a:r>
              <a:rPr lang="en-GB" sz="1400" dirty="0"/>
              <a:t> </a:t>
            </a:r>
            <a:r>
              <a:rPr lang="en-GB" sz="1400" dirty="0" err="1"/>
              <a:t>poleg</a:t>
            </a:r>
            <a:r>
              <a:rPr lang="en-GB" sz="1400" dirty="0"/>
              <a:t> </a:t>
            </a:r>
            <a:r>
              <a:rPr lang="en-GB" sz="1400" dirty="0" err="1"/>
              <a:t>matematike</a:t>
            </a:r>
            <a:r>
              <a:rPr lang="en-GB" sz="1400" dirty="0"/>
              <a:t> in </a:t>
            </a:r>
            <a:r>
              <a:rPr lang="en-GB" sz="1400" dirty="0" err="1"/>
              <a:t>računalništva</a:t>
            </a:r>
            <a:r>
              <a:rPr lang="en-GB" sz="1400" dirty="0"/>
              <a:t>, </a:t>
            </a:r>
            <a:r>
              <a:rPr lang="en-GB" sz="1400" dirty="0" err="1"/>
              <a:t>kot</a:t>
            </a:r>
            <a:r>
              <a:rPr lang="en-GB" sz="1400" dirty="0"/>
              <a:t> </a:t>
            </a:r>
            <a:r>
              <a:rPr lang="en-GB" sz="1400" dirty="0" err="1"/>
              <a:t>sta</a:t>
            </a:r>
            <a:r>
              <a:rPr lang="en-GB" sz="1400" dirty="0"/>
              <a:t> </a:t>
            </a:r>
            <a:r>
              <a:rPr lang="en-GB" sz="1400" dirty="0" err="1"/>
              <a:t>geografija</a:t>
            </a:r>
            <a:r>
              <a:rPr lang="en-GB" sz="1400" dirty="0"/>
              <a:t> in </a:t>
            </a:r>
            <a:r>
              <a:rPr lang="en-GB" sz="1400" dirty="0" err="1"/>
              <a:t>angleščina</a:t>
            </a:r>
            <a:r>
              <a:rPr lang="en-GB" sz="1400" dirty="0"/>
              <a:t>.</a:t>
            </a:r>
          </a:p>
          <a:p>
            <a:r>
              <a:rPr lang="en-GB" sz="1400" b="1" dirty="0"/>
              <a:t>GEOGRAFIJA: LOKACIJSKO ZNANJE</a:t>
            </a:r>
          </a:p>
          <a:p>
            <a:r>
              <a:rPr lang="en-GB" sz="1400" dirty="0"/>
              <a:t>V </a:t>
            </a:r>
            <a:r>
              <a:rPr lang="en-GB" sz="1400" dirty="0" err="1"/>
              <a:t>okviru</a:t>
            </a:r>
            <a:r>
              <a:rPr lang="en-GB" sz="1400" dirty="0"/>
              <a:t> </a:t>
            </a:r>
            <a:r>
              <a:rPr lang="en-GB" sz="1400" dirty="0" err="1"/>
              <a:t>prve</a:t>
            </a:r>
            <a:r>
              <a:rPr lang="en-GB" sz="1400" dirty="0"/>
              <a:t> </a:t>
            </a:r>
            <a:r>
              <a:rPr lang="en-GB" sz="1400" dirty="0" err="1"/>
              <a:t>preiskave</a:t>
            </a:r>
            <a:r>
              <a:rPr lang="en-GB" sz="1400" dirty="0"/>
              <a:t> </a:t>
            </a:r>
            <a:r>
              <a:rPr lang="en-GB" sz="1400" dirty="0" err="1"/>
              <a:t>imajo</a:t>
            </a:r>
            <a:r>
              <a:rPr lang="en-GB" sz="1400" dirty="0"/>
              <a:t> </a:t>
            </a:r>
            <a:r>
              <a:rPr lang="en-GB" sz="1400" dirty="0" err="1"/>
              <a:t>učenci</a:t>
            </a:r>
            <a:r>
              <a:rPr lang="en-GB" sz="1400" dirty="0"/>
              <a:t> </a:t>
            </a:r>
            <a:r>
              <a:rPr lang="en-GB" sz="1400" dirty="0" err="1"/>
              <a:t>priložnost</a:t>
            </a:r>
            <a:r>
              <a:rPr lang="en-GB" sz="1400" dirty="0"/>
              <a:t> </a:t>
            </a:r>
            <a:r>
              <a:rPr lang="en-GB" sz="1400" dirty="0" err="1"/>
              <a:t>eksperimentirati</a:t>
            </a:r>
            <a:r>
              <a:rPr lang="en-GB" sz="1400" dirty="0"/>
              <a:t> s </a:t>
            </a:r>
            <a:r>
              <a:rPr lang="en-GB" sz="1400" dirty="0" err="1"/>
              <a:t>koordinatami</a:t>
            </a:r>
            <a:r>
              <a:rPr lang="en-GB" sz="1400" dirty="0"/>
              <a:t>, da bi </a:t>
            </a:r>
            <a:r>
              <a:rPr lang="en-GB" sz="1400" dirty="0" err="1"/>
              <a:t>ustvarili</a:t>
            </a:r>
            <a:r>
              <a:rPr lang="en-GB" sz="1400" dirty="0"/>
              <a:t> </a:t>
            </a:r>
            <a:r>
              <a:rPr lang="en-GB" sz="1400" dirty="0" err="1"/>
              <a:t>vzorce</a:t>
            </a:r>
            <a:r>
              <a:rPr lang="en-GB" sz="1400" dirty="0"/>
              <a:t> </a:t>
            </a:r>
            <a:r>
              <a:rPr lang="en-GB" sz="1400" dirty="0" err="1"/>
              <a:t>zastav</a:t>
            </a:r>
            <a:r>
              <a:rPr lang="en-GB" sz="1400" dirty="0"/>
              <a:t>, </a:t>
            </a:r>
            <a:r>
              <a:rPr lang="en-GB" sz="1400" dirty="0" err="1"/>
              <a:t>ki</a:t>
            </a:r>
            <a:r>
              <a:rPr lang="en-GB" sz="1400" dirty="0"/>
              <a:t> bi </a:t>
            </a:r>
            <a:r>
              <a:rPr lang="en-GB" sz="1400" dirty="0" err="1"/>
              <a:t>jih</a:t>
            </a:r>
            <a:r>
              <a:rPr lang="en-GB" sz="1400" dirty="0"/>
              <a:t> </a:t>
            </a:r>
            <a:r>
              <a:rPr lang="en-GB" sz="1400" dirty="0" err="1"/>
              <a:t>lahko</a:t>
            </a:r>
            <a:r>
              <a:rPr lang="en-GB" sz="1400" dirty="0"/>
              <a:t> </a:t>
            </a:r>
            <a:r>
              <a:rPr lang="en-GB" sz="1400" dirty="0" err="1"/>
              <a:t>povezali</a:t>
            </a:r>
            <a:r>
              <a:rPr lang="en-GB" sz="1400" dirty="0"/>
              <a:t> s </a:t>
            </a:r>
            <a:r>
              <a:rPr lang="en-GB" sz="1400" dirty="0" err="1"/>
              <a:t>posebnimi</a:t>
            </a:r>
            <a:r>
              <a:rPr lang="en-GB" sz="1400" dirty="0"/>
              <a:t> </a:t>
            </a:r>
            <a:r>
              <a:rPr lang="en-GB" sz="1400" dirty="0" err="1"/>
              <a:t>državami</a:t>
            </a:r>
            <a:r>
              <a:rPr lang="en-GB" sz="1400" dirty="0"/>
              <a:t>, o </a:t>
            </a:r>
            <a:r>
              <a:rPr lang="en-GB" sz="1400" dirty="0" err="1"/>
              <a:t>katerih</a:t>
            </a:r>
            <a:r>
              <a:rPr lang="en-GB" sz="1400" dirty="0"/>
              <a:t> se </a:t>
            </a:r>
            <a:r>
              <a:rPr lang="en-GB" sz="1400" dirty="0" err="1"/>
              <a:t>učenci</a:t>
            </a:r>
            <a:r>
              <a:rPr lang="en-GB" sz="1400" dirty="0"/>
              <a:t> </a:t>
            </a:r>
            <a:r>
              <a:rPr lang="en-GB" sz="1400" dirty="0" err="1"/>
              <a:t>učijo</a:t>
            </a:r>
            <a:r>
              <a:rPr lang="en-GB" sz="1400" dirty="0"/>
              <a:t> v </a:t>
            </a:r>
            <a:r>
              <a:rPr lang="en-GB" sz="1400" dirty="0" err="1"/>
              <a:t>okviru</a:t>
            </a:r>
            <a:r>
              <a:rPr lang="en-GB" sz="1400" dirty="0"/>
              <a:t> </a:t>
            </a:r>
            <a:r>
              <a:rPr lang="en-GB" sz="1400" dirty="0" err="1"/>
              <a:t>geografskega</a:t>
            </a:r>
            <a:r>
              <a:rPr lang="en-GB" sz="1400" dirty="0"/>
              <a:t> </a:t>
            </a:r>
            <a:r>
              <a:rPr lang="en-GB" sz="1400" dirty="0" err="1"/>
              <a:t>učnega</a:t>
            </a:r>
            <a:r>
              <a:rPr lang="en-GB" sz="1400" dirty="0"/>
              <a:t> </a:t>
            </a:r>
            <a:r>
              <a:rPr lang="en-GB" sz="1400" dirty="0" err="1"/>
              <a:t>načrta</a:t>
            </a:r>
            <a:r>
              <a:rPr lang="en-GB" sz="1400" dirty="0"/>
              <a:t>.</a:t>
            </a:r>
          </a:p>
          <a:p>
            <a:r>
              <a:rPr lang="en-GB" sz="1400" b="1" dirty="0"/>
              <a:t>SLOVENSKO: PRAVOPIS</a:t>
            </a:r>
          </a:p>
          <a:p>
            <a:r>
              <a:rPr lang="en-GB" sz="1400" dirty="0"/>
              <a:t>V </a:t>
            </a:r>
            <a:r>
              <a:rPr lang="en-GB" sz="1400" dirty="0" err="1"/>
              <a:t>okviru</a:t>
            </a:r>
            <a:r>
              <a:rPr lang="en-GB" sz="1400" dirty="0"/>
              <a:t> </a:t>
            </a:r>
            <a:r>
              <a:rPr lang="en-GB" sz="1400" dirty="0" err="1"/>
              <a:t>druge</a:t>
            </a:r>
            <a:r>
              <a:rPr lang="en-GB" sz="1400" dirty="0"/>
              <a:t> </a:t>
            </a:r>
            <a:r>
              <a:rPr lang="en-GB" sz="1400" dirty="0" err="1"/>
              <a:t>preiskave</a:t>
            </a:r>
            <a:r>
              <a:rPr lang="en-GB" sz="1400" dirty="0"/>
              <a:t> </a:t>
            </a:r>
            <a:r>
              <a:rPr lang="en-GB" sz="1400" dirty="0" err="1"/>
              <a:t>učenci</a:t>
            </a:r>
            <a:r>
              <a:rPr lang="en-GB" sz="1400" dirty="0"/>
              <a:t> </a:t>
            </a:r>
            <a:r>
              <a:rPr lang="en-GB" sz="1400" dirty="0" err="1"/>
              <a:t>kodirajo</a:t>
            </a:r>
            <a:r>
              <a:rPr lang="en-GB" sz="1400" dirty="0"/>
              <a:t> in </a:t>
            </a:r>
            <a:r>
              <a:rPr lang="en-GB" sz="1400" dirty="0" err="1"/>
              <a:t>dekodirajo</a:t>
            </a:r>
            <a:r>
              <a:rPr lang="en-GB" sz="1400" dirty="0"/>
              <a:t> </a:t>
            </a:r>
            <a:r>
              <a:rPr lang="en-GB" sz="1400" dirty="0" err="1"/>
              <a:t>besede</a:t>
            </a:r>
            <a:r>
              <a:rPr lang="en-GB" sz="1400" dirty="0"/>
              <a:t> s </a:t>
            </a:r>
            <a:r>
              <a:rPr lang="en-GB" sz="1400" dirty="0" err="1"/>
              <a:t>črkami</a:t>
            </a:r>
            <a:r>
              <a:rPr lang="en-GB" sz="1400" dirty="0"/>
              <a:t>, </a:t>
            </a:r>
            <a:r>
              <a:rPr lang="en-GB" sz="1400" dirty="0" err="1"/>
              <a:t>nameščenimi</a:t>
            </a:r>
            <a:r>
              <a:rPr lang="en-GB" sz="1400" dirty="0"/>
              <a:t> </a:t>
            </a:r>
            <a:r>
              <a:rPr lang="en-GB" sz="1400" dirty="0" err="1"/>
              <a:t>na</a:t>
            </a:r>
            <a:r>
              <a:rPr lang="en-GB" sz="1400" dirty="0"/>
              <a:t> </a:t>
            </a:r>
            <a:r>
              <a:rPr lang="en-GB" sz="1400" dirty="0" err="1"/>
              <a:t>različnih</a:t>
            </a:r>
            <a:r>
              <a:rPr lang="en-GB" sz="1400" dirty="0"/>
              <a:t> </a:t>
            </a:r>
            <a:r>
              <a:rPr lang="en-GB" sz="1400" dirty="0" err="1"/>
              <a:t>mestih</a:t>
            </a:r>
            <a:r>
              <a:rPr lang="en-GB" sz="1400" dirty="0"/>
              <a:t> </a:t>
            </a:r>
            <a:r>
              <a:rPr lang="en-GB" sz="1400" dirty="0" err="1"/>
              <a:t>koordinatne</a:t>
            </a:r>
            <a:r>
              <a:rPr lang="en-GB" sz="1400" dirty="0"/>
              <a:t> </a:t>
            </a:r>
            <a:r>
              <a:rPr lang="en-GB" sz="1400" dirty="0" err="1"/>
              <a:t>mreže</a:t>
            </a:r>
            <a:r>
              <a:rPr lang="en-GB" sz="1400" dirty="0"/>
              <a:t>. To bi </a:t>
            </a:r>
            <a:r>
              <a:rPr lang="en-GB" sz="1400" dirty="0" err="1"/>
              <a:t>lahko</a:t>
            </a:r>
            <a:r>
              <a:rPr lang="en-GB" sz="1400" dirty="0"/>
              <a:t> </a:t>
            </a:r>
            <a:r>
              <a:rPr lang="en-GB" sz="1400" dirty="0" err="1"/>
              <a:t>povezali</a:t>
            </a:r>
            <a:r>
              <a:rPr lang="en-GB" sz="1400" dirty="0"/>
              <a:t> s </a:t>
            </a:r>
            <a:r>
              <a:rPr lang="en-GB" sz="1400" dirty="0" err="1"/>
              <a:t>črkovanjem</a:t>
            </a:r>
            <a:r>
              <a:rPr lang="en-GB" sz="1400" dirty="0"/>
              <a:t> </a:t>
            </a:r>
            <a:r>
              <a:rPr lang="en-GB" sz="1400" dirty="0" err="1"/>
              <a:t>določenih</a:t>
            </a:r>
            <a:r>
              <a:rPr lang="en-GB" sz="1400" dirty="0"/>
              <a:t> </a:t>
            </a:r>
            <a:r>
              <a:rPr lang="en-GB" sz="1400" dirty="0" err="1"/>
              <a:t>besed</a:t>
            </a:r>
            <a:r>
              <a:rPr lang="en-GB" sz="1400" dirty="0"/>
              <a:t>, </a:t>
            </a:r>
            <a:r>
              <a:rPr lang="en-GB" sz="1400" dirty="0" err="1"/>
              <a:t>določenih</a:t>
            </a:r>
            <a:r>
              <a:rPr lang="en-GB" sz="1400" dirty="0"/>
              <a:t> v </a:t>
            </a:r>
            <a:r>
              <a:rPr lang="en-GB" sz="1400" dirty="0" err="1"/>
              <a:t>angleškem</a:t>
            </a:r>
            <a:r>
              <a:rPr lang="en-GB" sz="1400" dirty="0"/>
              <a:t> </a:t>
            </a:r>
            <a:r>
              <a:rPr lang="en-GB" sz="1400" dirty="0" err="1"/>
              <a:t>kurikulumu</a:t>
            </a:r>
            <a:r>
              <a:rPr lang="en-GB" sz="1400" dirty="0"/>
              <a:t>, </a:t>
            </a:r>
            <a:r>
              <a:rPr lang="en-GB" sz="1400" dirty="0" err="1"/>
              <a:t>kot</a:t>
            </a:r>
            <a:r>
              <a:rPr lang="en-GB" sz="1400" dirty="0"/>
              <a:t> so </a:t>
            </a:r>
            <a:r>
              <a:rPr lang="en-GB" sz="1400" dirty="0" err="1"/>
              <a:t>tiste</a:t>
            </a:r>
            <a:r>
              <a:rPr lang="en-GB" sz="1400" dirty="0"/>
              <a:t> z </a:t>
            </a:r>
            <a:r>
              <a:rPr lang="en-GB" sz="1400" dirty="0" err="1"/>
              <a:t>nemimi</a:t>
            </a:r>
            <a:r>
              <a:rPr lang="en-GB" sz="1400" dirty="0"/>
              <a:t> </a:t>
            </a:r>
            <a:r>
              <a:rPr lang="en-GB" sz="1400" dirty="0" err="1"/>
              <a:t>črkami</a:t>
            </a:r>
            <a:r>
              <a:rPr lang="en-GB" sz="1400" dirty="0"/>
              <a:t> </a:t>
            </a:r>
            <a:r>
              <a:rPr lang="en-GB" sz="1400" dirty="0" err="1"/>
              <a:t>ali</a:t>
            </a:r>
            <a:r>
              <a:rPr lang="en-GB" sz="1400" dirty="0"/>
              <a:t> </a:t>
            </a:r>
            <a:r>
              <a:rPr lang="en-GB" sz="1400" dirty="0" err="1"/>
              <a:t>zapletene</a:t>
            </a:r>
            <a:r>
              <a:rPr lang="en-GB" sz="1400" dirty="0"/>
              <a:t> </a:t>
            </a:r>
            <a:r>
              <a:rPr lang="en-GB" sz="1400" dirty="0" err="1"/>
              <a:t>homofone</a:t>
            </a:r>
            <a:r>
              <a:rPr lang="en-GB" sz="14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02714-7902-8547-9323-9F4FB24A9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32</a:t>
            </a:fld>
            <a:endParaRPr lang="en-GB" altLang="en-SI"/>
          </a:p>
        </p:txBody>
      </p:sp>
      <p:pic>
        <p:nvPicPr>
          <p:cNvPr id="60417" name="Picture 1" descr="page1image25311488">
            <a:extLst>
              <a:ext uri="{FF2B5EF4-FFF2-40B4-BE49-F238E27FC236}">
                <a16:creationId xmlns:a16="http://schemas.microsoft.com/office/drawing/2014/main" id="{0468B6E7-F0B5-C443-844C-C6E396517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8" name="Picture 2" descr="page1image5405456">
            <a:extLst>
              <a:ext uri="{FF2B5EF4-FFF2-40B4-BE49-F238E27FC236}">
                <a16:creationId xmlns:a16="http://schemas.microsoft.com/office/drawing/2014/main" id="{7AC2A4DB-A10A-D545-A279-AB7AD8E5A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page1image25306688">
            <a:extLst>
              <a:ext uri="{FF2B5EF4-FFF2-40B4-BE49-F238E27FC236}">
                <a16:creationId xmlns:a16="http://schemas.microsoft.com/office/drawing/2014/main" id="{E649DE3F-C7DB-734F-88B5-3F81FC249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page1image25312448">
            <a:extLst>
              <a:ext uri="{FF2B5EF4-FFF2-40B4-BE49-F238E27FC236}">
                <a16:creationId xmlns:a16="http://schemas.microsoft.com/office/drawing/2014/main" id="{907FEA9E-7EE0-B548-9FDB-C6642AF3B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page1image5392240">
            <a:extLst>
              <a:ext uri="{FF2B5EF4-FFF2-40B4-BE49-F238E27FC236}">
                <a16:creationId xmlns:a16="http://schemas.microsoft.com/office/drawing/2014/main" id="{F7ACCDC3-697F-F34C-9059-1835D1A2D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17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page1image25320000">
            <a:extLst>
              <a:ext uri="{FF2B5EF4-FFF2-40B4-BE49-F238E27FC236}">
                <a16:creationId xmlns:a16="http://schemas.microsoft.com/office/drawing/2014/main" id="{E2C2ED8A-F8AC-9F4B-91A4-D176427B9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25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page1image5390784">
            <a:extLst>
              <a:ext uri="{FF2B5EF4-FFF2-40B4-BE49-F238E27FC236}">
                <a16:creationId xmlns:a16="http://schemas.microsoft.com/office/drawing/2014/main" id="{5A70074E-E249-0A44-A8DD-83151772E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567967"/>
            <a:ext cx="825500" cy="48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page1image25318272">
            <a:extLst>
              <a:ext uri="{FF2B5EF4-FFF2-40B4-BE49-F238E27FC236}">
                <a16:creationId xmlns:a16="http://schemas.microsoft.com/office/drawing/2014/main" id="{4C5AB321-4601-9641-99C0-D1711EFB8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128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page1image25325952">
            <a:extLst>
              <a:ext uri="{FF2B5EF4-FFF2-40B4-BE49-F238E27FC236}">
                <a16:creationId xmlns:a16="http://schemas.microsoft.com/office/drawing/2014/main" id="{EAB5AE7A-1FC3-8446-BB19-1ABE6F8C2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128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page1image25325760">
            <a:extLst>
              <a:ext uri="{FF2B5EF4-FFF2-40B4-BE49-F238E27FC236}">
                <a16:creationId xmlns:a16="http://schemas.microsoft.com/office/drawing/2014/main" id="{E84CB6EF-CE0E-5740-970B-C7DE3A5AF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203945"/>
            <a:ext cx="812800" cy="16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page1image25327680">
            <a:extLst>
              <a:ext uri="{FF2B5EF4-FFF2-40B4-BE49-F238E27FC236}">
                <a16:creationId xmlns:a16="http://schemas.microsoft.com/office/drawing/2014/main" id="{E0AD37F7-F42F-FF49-B4F1-836E70D7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758" y="3445245"/>
            <a:ext cx="12446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Picture 12" descr="page1image23418976">
            <a:extLst>
              <a:ext uri="{FF2B5EF4-FFF2-40B4-BE49-F238E27FC236}">
                <a16:creationId xmlns:a16="http://schemas.microsoft.com/office/drawing/2014/main" id="{E7886E68-45C3-AB41-89A1-CD35B6CF5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106" y="594134"/>
            <a:ext cx="1816100" cy="232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7551603B-521A-1447-978D-1DBEB9247E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50" y="4024208"/>
            <a:ext cx="3281660" cy="198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914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D9F36-920C-D647-8B57-53337775C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ScratchMath</a:t>
            </a:r>
            <a:r>
              <a:rPr lang="en-GB" dirty="0"/>
              <a:t>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145A9A-0E85-924C-B1AC-67ED8B6A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33</a:t>
            </a:fld>
            <a:endParaRPr lang="en-GB" altLang="en-SI"/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0932A6BB-5475-0A48-B730-DEC0270B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2936"/>
            <a:ext cx="9144000" cy="35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6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7BBED-99FB-8251-95E4-5E8E55FD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55BA1-BBBB-3334-8516-4C7077413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61" y="1036637"/>
            <a:ext cx="8229600" cy="4784725"/>
          </a:xfrm>
        </p:spPr>
        <p:txBody>
          <a:bodyPr/>
          <a:lstStyle/>
          <a:p>
            <a:r>
              <a:rPr lang="en-GB" sz="2000" dirty="0"/>
              <a:t>Benton, L., Saunders, P., </a:t>
            </a:r>
            <a:r>
              <a:rPr lang="en-GB" sz="2000" dirty="0" err="1"/>
              <a:t>Kalas</a:t>
            </a:r>
            <a:r>
              <a:rPr lang="en-GB" sz="2000" dirty="0"/>
              <a:t>, I., </a:t>
            </a:r>
            <a:r>
              <a:rPr lang="en-GB" sz="2000" dirty="0" err="1"/>
              <a:t>Hoyles</a:t>
            </a:r>
            <a:r>
              <a:rPr lang="en-GB" sz="2000" dirty="0"/>
              <a:t>, C., &amp; </a:t>
            </a:r>
            <a:r>
              <a:rPr lang="en-GB" sz="2000" dirty="0" err="1"/>
              <a:t>Noss</a:t>
            </a:r>
            <a:r>
              <a:rPr lang="en-GB" sz="2000" dirty="0"/>
              <a:t>, R. (2018). Designing for learning mathematics through programming: A case study of pupils engaging with place value. </a:t>
            </a:r>
            <a:r>
              <a:rPr lang="en-GB" sz="2000" i="1" dirty="0"/>
              <a:t>International journal of child-computer interaction</a:t>
            </a:r>
            <a:r>
              <a:rPr lang="en-GB" sz="2000" dirty="0"/>
              <a:t>, </a:t>
            </a:r>
            <a:r>
              <a:rPr lang="en-GB" sz="2000" i="1" dirty="0"/>
              <a:t>16</a:t>
            </a:r>
            <a:r>
              <a:rPr lang="en-GB" sz="2000" dirty="0"/>
              <a:t>, 68-76.</a:t>
            </a:r>
          </a:p>
          <a:p>
            <a:r>
              <a:rPr lang="en-GB" sz="2000" dirty="0"/>
              <a:t>English, L. D. (2016). STEM education K-12: Perspectives on integration. </a:t>
            </a:r>
            <a:r>
              <a:rPr lang="en-GB" sz="2000" i="1" dirty="0"/>
              <a:t>International Journal of STEM education, 3(1)</a:t>
            </a:r>
            <a:r>
              <a:rPr lang="en-GB" sz="2000" dirty="0"/>
              <a:t>, 1-8.</a:t>
            </a:r>
          </a:p>
          <a:p>
            <a:r>
              <a:rPr lang="en-GB" sz="2000" dirty="0"/>
              <a:t>Garcia, D., Harvey, B., &amp; Barnes, T. (2015). The beauty and joy of computing. </a:t>
            </a:r>
            <a:r>
              <a:rPr lang="en-GB" sz="2000" i="1" dirty="0"/>
              <a:t>ACM Inroads</a:t>
            </a:r>
            <a:r>
              <a:rPr lang="en-GB" sz="2000" dirty="0"/>
              <a:t>, </a:t>
            </a:r>
            <a:r>
              <a:rPr lang="en-GB" sz="2000" i="1" dirty="0"/>
              <a:t>6</a:t>
            </a:r>
            <a:r>
              <a:rPr lang="en-GB" sz="2000" dirty="0"/>
              <a:t>(4), 71-79.</a:t>
            </a:r>
            <a:endParaRPr lang="en-GB" sz="1800" dirty="0"/>
          </a:p>
          <a:p>
            <a:r>
              <a:rPr lang="en-GB" sz="2000" dirty="0"/>
              <a:t>Gardner, M. (2017). </a:t>
            </a:r>
            <a:r>
              <a:rPr lang="en-GB" sz="2000" i="1" dirty="0"/>
              <a:t>Understanding Integrated STEM Science Instruction through Experiences of Teachers and Students</a:t>
            </a:r>
            <a:r>
              <a:rPr lang="en-GB" sz="2000" dirty="0"/>
              <a:t> (Doctoral dissertation, Syracuse University).</a:t>
            </a:r>
          </a:p>
          <a:p>
            <a:r>
              <a:rPr lang="en-GB" sz="2000" i="1" dirty="0"/>
              <a:t>Online STEM education: critical thinking, problem solving, collaborative skills: </a:t>
            </a:r>
            <a:r>
              <a:rPr lang="sl-SI" sz="2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https://www.k12.com/online-public-schools/online-stem-education.html</a:t>
            </a:r>
            <a:r>
              <a:rPr lang="sl-SI" sz="20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5AB0D2-91E1-ABDC-998A-C9575044C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34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807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3FA2D-8C69-6018-A4D0-98FAED704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5A0A6-ED35-1381-2BE3-6759FDC71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55307"/>
            <a:ext cx="8229600" cy="4784725"/>
          </a:xfrm>
        </p:spPr>
        <p:txBody>
          <a:bodyPr/>
          <a:lstStyle/>
          <a:p>
            <a:r>
              <a:rPr lang="en-GB" dirty="0" err="1"/>
              <a:t>Sicherl-Kafol</a:t>
            </a:r>
            <a:r>
              <a:rPr lang="en-GB" dirty="0"/>
              <a:t>, B. (2008). </a:t>
            </a:r>
            <a:r>
              <a:rPr lang="en-GB" dirty="0" err="1"/>
              <a:t>Medpredmetno</a:t>
            </a:r>
            <a:r>
              <a:rPr lang="en-GB" dirty="0"/>
              <a:t> </a:t>
            </a:r>
            <a:r>
              <a:rPr lang="en-GB" dirty="0" err="1"/>
              <a:t>povezovanje</a:t>
            </a:r>
            <a:r>
              <a:rPr lang="en-GB" dirty="0"/>
              <a:t> v </a:t>
            </a: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šoli</a:t>
            </a:r>
            <a:r>
              <a:rPr lang="en-GB" dirty="0"/>
              <a:t>. </a:t>
            </a:r>
            <a:r>
              <a:rPr lang="en-GB" i="1" dirty="0" err="1"/>
              <a:t>Didakta</a:t>
            </a:r>
            <a:r>
              <a:rPr lang="en-GB" dirty="0"/>
              <a:t>, </a:t>
            </a:r>
            <a:r>
              <a:rPr lang="en-GB" i="1" dirty="0"/>
              <a:t>18</a:t>
            </a:r>
            <a:r>
              <a:rPr lang="en-GB" dirty="0"/>
              <a:t>, 7-9.</a:t>
            </a:r>
          </a:p>
          <a:p>
            <a:r>
              <a:rPr lang="en-GB" dirty="0"/>
              <a:t>Online STEM education: critical thinking, problem solving, collaborative skills: </a:t>
            </a:r>
            <a:r>
              <a:rPr lang="sl-SI" dirty="0">
                <a:hlinkClick r:id="rId2"/>
              </a:rPr>
              <a:t>https://www.k12.com/online-public-schools/online-stem-education.html</a:t>
            </a:r>
            <a:r>
              <a:rPr lang="sl-SI" dirty="0"/>
              <a:t> </a:t>
            </a:r>
          </a:p>
          <a:p>
            <a:r>
              <a:rPr lang="en-GB" dirty="0"/>
              <a:t>Stenhouse, L. (1975). Defining the curriculum problem. </a:t>
            </a:r>
            <a:r>
              <a:rPr lang="en-GB" i="1" dirty="0"/>
              <a:t>Cambridge Journal of Education</a:t>
            </a:r>
            <a:r>
              <a:rPr lang="en-GB" dirty="0"/>
              <a:t>, </a:t>
            </a:r>
            <a:r>
              <a:rPr lang="en-GB" i="1" dirty="0"/>
              <a:t>5</a:t>
            </a:r>
            <a:r>
              <a:rPr lang="en-GB" dirty="0"/>
              <a:t>(2), 104-108.</a:t>
            </a:r>
          </a:p>
          <a:p>
            <a:r>
              <a:rPr lang="en-GB" dirty="0" err="1"/>
              <a:t>Stohlmann</a:t>
            </a:r>
            <a:r>
              <a:rPr lang="en-GB" dirty="0"/>
              <a:t>, M., Moore, T. J., &amp; </a:t>
            </a:r>
            <a:r>
              <a:rPr lang="en-GB" dirty="0" err="1"/>
              <a:t>Roehrig</a:t>
            </a:r>
            <a:r>
              <a:rPr lang="en-GB" dirty="0"/>
              <a:t>, G. H. (2012). Considerations for teaching integrated STEM education. </a:t>
            </a:r>
            <a:r>
              <a:rPr lang="en-GB" i="1" dirty="0"/>
              <a:t>Journal of Pre-College Engineering Education Research (J-PEER)</a:t>
            </a:r>
            <a:r>
              <a:rPr lang="en-GB" dirty="0"/>
              <a:t>, </a:t>
            </a:r>
            <a:r>
              <a:rPr lang="en-GB" i="1" dirty="0"/>
              <a:t>2</a:t>
            </a:r>
            <a:r>
              <a:rPr lang="en-GB" dirty="0"/>
              <a:t>(1), 4.</a:t>
            </a:r>
          </a:p>
          <a:p>
            <a:r>
              <a:rPr lang="sl-SI" dirty="0"/>
              <a:t>Ultimate STEM Challenge: </a:t>
            </a:r>
            <a:r>
              <a:rPr lang="sl-SI" dirty="0">
                <a:hlinkClick r:id="rId3"/>
              </a:rPr>
              <a:t>https://bpes.bp.com/ultimate-stem-challenge</a:t>
            </a:r>
            <a:endParaRPr lang="sl-SI" dirty="0"/>
          </a:p>
          <a:p>
            <a:endParaRPr lang="sl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EF543-E0DC-8B36-51EF-823303C9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35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2533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3D1FE-3E92-36AD-7D5A-EF8F46D38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izobraževanje STEM?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D451A1E-0BEA-169C-3CE0-A909703C6D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8265808"/>
              </p:ext>
            </p:extLst>
          </p:nvPr>
        </p:nvGraphicFramePr>
        <p:xfrm>
          <a:off x="251520" y="2060848"/>
          <a:ext cx="8712968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1083105598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38231723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Oblika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pouka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Lastnosti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907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Disciplinarno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Konceptov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spretnosti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se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učimo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ločeno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v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vsaki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discipline (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predmetu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063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Multidisciplinarno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Koncepti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spretnosti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se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učijo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ločeno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v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vsaki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disciplini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vendar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v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okviru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skupne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teme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862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Interdisciplinarno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medpredmetno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Z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namenom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poglobitve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znanja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spretnosti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se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učimo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tesno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povezanih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pojmov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spretnosti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iz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dveh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ali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več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disciplin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127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Transdisciplinarno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Znanje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spretnosti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pridobljene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iz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dveh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ali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več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disciplin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, se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uporabljajo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pri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realnih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problemih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in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projektih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ter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tako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pomagajo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oblikovati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učno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>
                          <a:latin typeface="Arial" charset="0"/>
                          <a:ea typeface="Arial" charset="0"/>
                          <a:cs typeface="Arial" charset="0"/>
                        </a:rPr>
                        <a:t>izkušnjo</a:t>
                      </a:r>
                      <a:r>
                        <a:rPr lang="en-US" sz="1800" dirty="0">
                          <a:latin typeface="Arial" charset="0"/>
                          <a:ea typeface="Arial" charset="0"/>
                          <a:cs typeface="Arial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92685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F3B1A3-6A24-062A-F3E9-06588826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4</a:t>
            </a:fld>
            <a:endParaRPr lang="en-GB" altLang="en-S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711B1F-1661-A672-CF4B-C9A1F0B151B8}"/>
              </a:ext>
            </a:extLst>
          </p:cNvPr>
          <p:cNvSpPr txBox="1"/>
          <p:nvPr/>
        </p:nvSpPr>
        <p:spPr>
          <a:xfrm>
            <a:off x="1259632" y="1125565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2400" dirty="0"/>
              <a:t>Vedno višje stopnje integracije: Kateri pristop se uporablja v vašem okolju?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62936CE-3DAF-EA99-B893-2FFF23BF61BF}"/>
              </a:ext>
            </a:extLst>
          </p:cNvPr>
          <p:cNvSpPr/>
          <p:nvPr/>
        </p:nvSpPr>
        <p:spPr>
          <a:xfrm>
            <a:off x="1619672" y="5939988"/>
            <a:ext cx="6381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333"/>
                </a:solidFill>
                <a:latin typeface="Georgia" panose="02040502050405020303" pitchFamily="18" charset="0"/>
              </a:rPr>
              <a:t>Vir</a:t>
            </a: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: </a:t>
            </a:r>
            <a:r>
              <a:rPr lang="en-US" u="sng" dirty="0">
                <a:solidFill>
                  <a:srgbClr val="A345C9"/>
                </a:solidFill>
                <a:latin typeface="Georgia" panose="02040502050405020303" pitchFamily="18" charset="0"/>
                <a:hlinkClick r:id="rId2"/>
              </a:rPr>
              <a:t>STEM education K-12: perspectives on integration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1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STEM in </a:t>
            </a:r>
            <a:r>
              <a:rPr lang="en-US" sz="3600" dirty="0" err="1"/>
              <a:t>spretnosti</a:t>
            </a:r>
            <a:r>
              <a:rPr lang="en-US" sz="3600" dirty="0"/>
              <a:t> 21</a:t>
            </a:r>
            <a:r>
              <a:rPr lang="en-US" sz="3600" baseline="30000" dirty="0"/>
              <a:t>tega</a:t>
            </a:r>
            <a:r>
              <a:rPr lang="en-US" sz="3600" dirty="0"/>
              <a:t> </a:t>
            </a:r>
            <a:r>
              <a:rPr lang="en-US" sz="3600" dirty="0" err="1"/>
              <a:t>stoletja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Dimenzije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spretnosti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21.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stoletja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: V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kolikšni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meri so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te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vidne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v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učnih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načrtih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v </a:t>
            </a:r>
            <a:r>
              <a:rPr lang="en-US" sz="1800" dirty="0" err="1">
                <a:latin typeface="Arial" charset="0"/>
                <a:ea typeface="Arial" charset="0"/>
                <a:cs typeface="Arial" charset="0"/>
              </a:rPr>
              <a:t>Sloveniji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150297"/>
              </p:ext>
            </p:extLst>
          </p:nvPr>
        </p:nvGraphicFramePr>
        <p:xfrm>
          <a:off x="971600" y="1916832"/>
          <a:ext cx="7200800" cy="3245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0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084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Dimenzije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Primeri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833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Kognitivna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Področja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znanja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reševanje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problemov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kritično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mišljenje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sklepanje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ustvarjalnost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59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Intrapersonalne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znotraj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osebna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Vrednote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etika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samoobvladovanje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59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Interpersonalne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  <a:p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medosebna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Timsko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delo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komunikacija</a:t>
                      </a:r>
                      <a:r>
                        <a:rPr lang="en-US" sz="2400" dirty="0">
                          <a:latin typeface="Arial" charset="0"/>
                          <a:ea typeface="Arial" charset="0"/>
                          <a:cs typeface="Arial" charset="0"/>
                        </a:rPr>
                        <a:t>, </a:t>
                      </a:r>
                      <a:r>
                        <a:rPr lang="en-US" sz="2400" dirty="0" err="1">
                          <a:latin typeface="Arial" charset="0"/>
                          <a:ea typeface="Arial" charset="0"/>
                          <a:cs typeface="Arial" charset="0"/>
                        </a:rPr>
                        <a:t>vodenje</a:t>
                      </a:r>
                      <a:endParaRPr lang="en-US" sz="24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26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79B86-9879-9140-9272-7130A008B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err="1"/>
              <a:t>Poudarki</a:t>
            </a:r>
            <a:r>
              <a:rPr lang="en-IE" dirty="0"/>
              <a:t> v STEM </a:t>
            </a:r>
            <a:r>
              <a:rPr lang="en-IE" dirty="0" err="1"/>
              <a:t>izobraževanju</a:t>
            </a:r>
            <a:endParaRPr lang="en-IE" dirty="0"/>
          </a:p>
        </p:txBody>
      </p:sp>
      <p:graphicFrame>
        <p:nvGraphicFramePr>
          <p:cNvPr id="4" name="Content Placeholder 1">
            <a:extLst>
              <a:ext uri="{FF2B5EF4-FFF2-40B4-BE49-F238E27FC236}">
                <a16:creationId xmlns:a16="http://schemas.microsoft.com/office/drawing/2014/main" id="{B022603D-B28B-EF44-A5B7-0CFAB55DF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1330"/>
              </p:ext>
            </p:extLst>
          </p:nvPr>
        </p:nvGraphicFramePr>
        <p:xfrm>
          <a:off x="628650" y="1268760"/>
          <a:ext cx="788670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0088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4DF76-785F-1E78-EB15-EFEACD57A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je kurikulum?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4433-1D1A-DBB4-AF34-8DA360DB9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„Kurikulum je paradigma posredovanja bistvenih znanja, spretnosti, odnosa izobraževalnega okvirja v takšni obliki, da je odprt za kritično presojo in zmožen učinkovitega prenosa v prakso“ (Stenhouse, 1975, str. 4).</a:t>
            </a:r>
          </a:p>
          <a:p>
            <a:r>
              <a:rPr lang="sl-SI" dirty="0"/>
              <a:t>Načrtovani učni načrt: vizija, ki jo določijo oblikovalci učnega načrta</a:t>
            </a:r>
          </a:p>
          <a:p>
            <a:r>
              <a:rPr lang="sl-SI" dirty="0"/>
              <a:t>Izvedeni učni načrt: učiteljeva interpretacija uradnih pisnih dokumentov in način, kako jo izvajajo v razredu.</a:t>
            </a:r>
          </a:p>
          <a:p>
            <a:r>
              <a:rPr lang="sl-SI" dirty="0"/>
              <a:t>Doseženi učni načrt: učne izkušnje, kot jih zaznavajo učenci, in to, kar se učenci dejansko naučijo.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FA854-6705-D2CD-5272-C207426F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96D6A-BBFC-414D-B10A-A97AC934E807}" type="slidenum">
              <a:rPr lang="en-GB" altLang="en-SI" smtClean="0"/>
              <a:pPr/>
              <a:t>7</a:t>
            </a:fld>
            <a:endParaRPr lang="en-GB" altLang="en-SI"/>
          </a:p>
        </p:txBody>
      </p:sp>
    </p:spTree>
    <p:extLst>
      <p:ext uri="{BB962C8B-B14F-4D97-AF65-F5344CB8AC3E}">
        <p14:creationId xmlns:p14="http://schemas.microsoft.com/office/powerpoint/2010/main" val="290435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23526-82D8-7AF4-1D9C-97F8D8C69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sl-SI" dirty="0"/>
              <a:t>Kaj so potem standardi?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D70EE5A7-ECEB-9E73-4280-DC69ABB3CC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82225"/>
              </p:ext>
            </p:extLst>
          </p:nvPr>
        </p:nvGraphicFramePr>
        <p:xfrm>
          <a:off x="468313" y="1268413"/>
          <a:ext cx="8229600" cy="478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1928F-C031-931F-1D47-84D3BB928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71096D6A-BBFC-414D-B10A-A97AC934E807}" type="slidenum">
              <a:rPr lang="en-GB" altLang="en-SI" sz="19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GB" altLang="en-SI" sz="1900"/>
          </a:p>
        </p:txBody>
      </p:sp>
    </p:spTree>
    <p:extLst>
      <p:ext uri="{BB962C8B-B14F-4D97-AF65-F5344CB8AC3E}">
        <p14:creationId xmlns:p14="http://schemas.microsoft.com/office/powerpoint/2010/main" val="10155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3B72-8EEF-0076-55FE-2FF5C01F4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 Standardi niso: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79FC8-5FEC-AF9C-9882-DEA940448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učni načrt za šolo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učne dejavnosti ali učne 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dirty="0"/>
              <a:t>ocenjevanja na državni ravni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72BD1-356E-7D31-233D-C03456256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37AC-A184-4620-B754-FCC274521751}" type="slidenum">
              <a:rPr lang="sl-SI" smtClean="0"/>
              <a:t>9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2532293"/>
      </p:ext>
    </p:extLst>
  </p:cSld>
  <p:clrMapOvr>
    <a:masterClrMapping/>
  </p:clrMapOvr>
</p:sld>
</file>

<file path=ppt/theme/theme1.xml><?xml version="1.0" encoding="utf-8"?>
<a:theme xmlns:a="http://schemas.openxmlformats.org/drawingml/2006/main" name="Cilji srečanja skupin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KTprojekt3" id="{884B2F41-12CC-4A99-AAAA-9CF490917EDC}" vid="{ED128D7B-4717-47FA-8F5F-005C98903ADD}"/>
    </a:ext>
  </a:extLst>
</a:theme>
</file>

<file path=ppt/theme/theme2.xml><?xml version="1.0" encoding="utf-8"?>
<a:theme xmlns:a="http://schemas.openxmlformats.org/drawingml/2006/main" name="ECHA_irena_FINAL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9E4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8678</TotalTime>
  <Words>1889</Words>
  <Application>Microsoft Office PowerPoint</Application>
  <PresentationFormat>On-screen Show (4:3)</PresentationFormat>
  <Paragraphs>179</Paragraphs>
  <Slides>35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MS PGothic</vt:lpstr>
      <vt:lpstr>MS PGothic</vt:lpstr>
      <vt:lpstr>Arial</vt:lpstr>
      <vt:lpstr>Bookman Old Style</vt:lpstr>
      <vt:lpstr>Calibri</vt:lpstr>
      <vt:lpstr>Calibri Light</vt:lpstr>
      <vt:lpstr>Georgia</vt:lpstr>
      <vt:lpstr>Wingdings 2</vt:lpstr>
      <vt:lpstr>Cilji srečanja skupin</vt:lpstr>
      <vt:lpstr>ECHA_irena_FINAL</vt:lpstr>
      <vt:lpstr>Kurikulumi, standardi in medpredmetno povezovanje  preko STEM projektov</vt:lpstr>
      <vt:lpstr>PowerPoint Presentation</vt:lpstr>
      <vt:lpstr>Kako učiti STEM</vt:lpstr>
      <vt:lpstr>Kaj je izobraževanje STEM?</vt:lpstr>
      <vt:lpstr>STEM in spretnosti 21tega stoletja</vt:lpstr>
      <vt:lpstr>Poudarki v STEM izobraževanju</vt:lpstr>
      <vt:lpstr>Kaj je kurikulum?</vt:lpstr>
      <vt:lpstr>Kaj so potem standardi?</vt:lpstr>
      <vt:lpstr> Standardi niso:</vt:lpstr>
      <vt:lpstr>Sestavni deli kurikuluma</vt:lpstr>
      <vt:lpstr>Primer Kurikuluma s področja STEM -&gt; medpredmetno</vt:lpstr>
      <vt:lpstr>Računalništvo in matematika</vt:lpstr>
      <vt:lpstr>ScratchMath</vt:lpstr>
      <vt:lpstr>ScratchMath 1</vt:lpstr>
      <vt:lpstr>ScratchMath Vzorci</vt:lpstr>
      <vt:lpstr>ScratchMath 1</vt:lpstr>
      <vt:lpstr>Aktivnost polaganja vzorcev</vt:lpstr>
      <vt:lpstr>ScratchMath Geometrija hrošča</vt:lpstr>
      <vt:lpstr>ScratchMath Geometrija</vt:lpstr>
      <vt:lpstr>ScratchMath 2</vt:lpstr>
      <vt:lpstr>ScratchMath 3 integracija</vt:lpstr>
      <vt:lpstr>ScratchMath 3</vt:lpstr>
      <vt:lpstr>ScratchMath 3</vt:lpstr>
      <vt:lpstr>ScratchMath 4</vt:lpstr>
      <vt:lpstr>ScratchMath 4</vt:lpstr>
      <vt:lpstr>ScratchMath 4 </vt:lpstr>
      <vt:lpstr>PowerPoint Presentation</vt:lpstr>
      <vt:lpstr>ScratchMath 5 relacije</vt:lpstr>
      <vt:lpstr>ScratchMath 5</vt:lpstr>
      <vt:lpstr>ScratchMath 5</vt:lpstr>
      <vt:lpstr>ScratchMath 6 koordinati </vt:lpstr>
      <vt:lpstr>ScratchMath 6</vt:lpstr>
      <vt:lpstr>ScratchMath 6</vt:lpstr>
      <vt:lpstr>Viri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Kurikulumi za programiranje z delčki</dc:title>
  <dc:creator>Nancovska Serbec, Irena</dc:creator>
  <cp:lastModifiedBy>Lokar, Matija</cp:lastModifiedBy>
  <cp:revision>28</cp:revision>
  <dcterms:created xsi:type="dcterms:W3CDTF">2021-04-09T07:16:51Z</dcterms:created>
  <dcterms:modified xsi:type="dcterms:W3CDTF">2022-08-25T07:35:09Z</dcterms:modified>
</cp:coreProperties>
</file>