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sldIdLst>
    <p:sldId id="256" r:id="rId2"/>
    <p:sldId id="258" r:id="rId3"/>
    <p:sldId id="268" r:id="rId4"/>
    <p:sldId id="269" r:id="rId5"/>
    <p:sldId id="270" r:id="rId6"/>
    <p:sldId id="271" r:id="rId7"/>
    <p:sldId id="272" r:id="rId8"/>
    <p:sldId id="273" r:id="rId9"/>
    <p:sldId id="274" r:id="rId10"/>
    <p:sldId id="275" r:id="rId11"/>
    <p:sldId id="27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95337" autoAdjust="0"/>
  </p:normalViewPr>
  <p:slideViewPr>
    <p:cSldViewPr snapToGrid="0">
      <p:cViewPr varScale="1">
        <p:scale>
          <a:sx n="87" d="100"/>
          <a:sy n="87" d="100"/>
        </p:scale>
        <p:origin x="70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FFDE7-913A-49B3-AA29-B015F610BE3C}" type="datetimeFigureOut">
              <a:rPr lang="sl-SI" smtClean="0"/>
              <a:t>1. 11. 2022</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2C40A-40EC-42F6-8CA8-10FE529D33EB}" type="slidenum">
              <a:rPr lang="sl-SI" smtClean="0"/>
              <a:t>‹#›</a:t>
            </a:fld>
            <a:endParaRPr lang="sl-SI"/>
          </a:p>
        </p:txBody>
      </p:sp>
    </p:spTree>
    <p:extLst>
      <p:ext uri="{BB962C8B-B14F-4D97-AF65-F5344CB8AC3E}">
        <p14:creationId xmlns:p14="http://schemas.microsoft.com/office/powerpoint/2010/main" val="2469358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0222C40A-40EC-42F6-8CA8-10FE529D33EB}" type="slidenum">
              <a:rPr lang="sl-SI" smtClean="0"/>
              <a:t>1</a:t>
            </a:fld>
            <a:endParaRPr lang="sl-SI"/>
          </a:p>
        </p:txBody>
      </p:sp>
    </p:spTree>
    <p:extLst>
      <p:ext uri="{BB962C8B-B14F-4D97-AF65-F5344CB8AC3E}">
        <p14:creationId xmlns:p14="http://schemas.microsoft.com/office/powerpoint/2010/main" val="162003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0222C40A-40EC-42F6-8CA8-10FE529D33EB}" type="slidenum">
              <a:rPr lang="sl-SI" smtClean="0"/>
              <a:t>10</a:t>
            </a:fld>
            <a:endParaRPr lang="sl-SI"/>
          </a:p>
        </p:txBody>
      </p:sp>
    </p:spTree>
    <p:extLst>
      <p:ext uri="{BB962C8B-B14F-4D97-AF65-F5344CB8AC3E}">
        <p14:creationId xmlns:p14="http://schemas.microsoft.com/office/powerpoint/2010/main" val="479646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0222C40A-40EC-42F6-8CA8-10FE529D33EB}" type="slidenum">
              <a:rPr lang="sl-SI" smtClean="0"/>
              <a:t>11</a:t>
            </a:fld>
            <a:endParaRPr lang="sl-SI"/>
          </a:p>
        </p:txBody>
      </p:sp>
    </p:spTree>
    <p:extLst>
      <p:ext uri="{BB962C8B-B14F-4D97-AF65-F5344CB8AC3E}">
        <p14:creationId xmlns:p14="http://schemas.microsoft.com/office/powerpoint/2010/main" val="38445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0222C40A-40EC-42F6-8CA8-10FE529D33EB}" type="slidenum">
              <a:rPr lang="sl-SI" smtClean="0"/>
              <a:t>2</a:t>
            </a:fld>
            <a:endParaRPr lang="sl-SI"/>
          </a:p>
        </p:txBody>
      </p:sp>
    </p:spTree>
    <p:extLst>
      <p:ext uri="{BB962C8B-B14F-4D97-AF65-F5344CB8AC3E}">
        <p14:creationId xmlns:p14="http://schemas.microsoft.com/office/powerpoint/2010/main" val="242603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0222C40A-40EC-42F6-8CA8-10FE529D33EB}" type="slidenum">
              <a:rPr lang="sl-SI" smtClean="0"/>
              <a:t>3</a:t>
            </a:fld>
            <a:endParaRPr lang="sl-SI"/>
          </a:p>
        </p:txBody>
      </p:sp>
    </p:spTree>
    <p:extLst>
      <p:ext uri="{BB962C8B-B14F-4D97-AF65-F5344CB8AC3E}">
        <p14:creationId xmlns:p14="http://schemas.microsoft.com/office/powerpoint/2010/main" val="312537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0222C40A-40EC-42F6-8CA8-10FE529D33EB}" type="slidenum">
              <a:rPr lang="sl-SI" smtClean="0"/>
              <a:t>4</a:t>
            </a:fld>
            <a:endParaRPr lang="sl-SI"/>
          </a:p>
        </p:txBody>
      </p:sp>
    </p:spTree>
    <p:extLst>
      <p:ext uri="{BB962C8B-B14F-4D97-AF65-F5344CB8AC3E}">
        <p14:creationId xmlns:p14="http://schemas.microsoft.com/office/powerpoint/2010/main" val="66662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0222C40A-40EC-42F6-8CA8-10FE529D33EB}" type="slidenum">
              <a:rPr lang="sl-SI" smtClean="0"/>
              <a:t>5</a:t>
            </a:fld>
            <a:endParaRPr lang="sl-SI"/>
          </a:p>
        </p:txBody>
      </p:sp>
    </p:spTree>
    <p:extLst>
      <p:ext uri="{BB962C8B-B14F-4D97-AF65-F5344CB8AC3E}">
        <p14:creationId xmlns:p14="http://schemas.microsoft.com/office/powerpoint/2010/main" val="20253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0222C40A-40EC-42F6-8CA8-10FE529D33EB}" type="slidenum">
              <a:rPr lang="sl-SI" smtClean="0"/>
              <a:t>6</a:t>
            </a:fld>
            <a:endParaRPr lang="sl-SI"/>
          </a:p>
        </p:txBody>
      </p:sp>
    </p:spTree>
    <p:extLst>
      <p:ext uri="{BB962C8B-B14F-4D97-AF65-F5344CB8AC3E}">
        <p14:creationId xmlns:p14="http://schemas.microsoft.com/office/powerpoint/2010/main" val="3532590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0222C40A-40EC-42F6-8CA8-10FE529D33EB}" type="slidenum">
              <a:rPr lang="sl-SI" smtClean="0"/>
              <a:t>7</a:t>
            </a:fld>
            <a:endParaRPr lang="sl-SI"/>
          </a:p>
        </p:txBody>
      </p:sp>
    </p:spTree>
    <p:extLst>
      <p:ext uri="{BB962C8B-B14F-4D97-AF65-F5344CB8AC3E}">
        <p14:creationId xmlns:p14="http://schemas.microsoft.com/office/powerpoint/2010/main" val="194525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0222C40A-40EC-42F6-8CA8-10FE529D33EB}" type="slidenum">
              <a:rPr lang="sl-SI" smtClean="0"/>
              <a:t>8</a:t>
            </a:fld>
            <a:endParaRPr lang="sl-SI"/>
          </a:p>
        </p:txBody>
      </p:sp>
    </p:spTree>
    <p:extLst>
      <p:ext uri="{BB962C8B-B14F-4D97-AF65-F5344CB8AC3E}">
        <p14:creationId xmlns:p14="http://schemas.microsoft.com/office/powerpoint/2010/main" val="1356453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0222C40A-40EC-42F6-8CA8-10FE529D33EB}" type="slidenum">
              <a:rPr lang="sl-SI" smtClean="0"/>
              <a:t>9</a:t>
            </a:fld>
            <a:endParaRPr lang="sl-SI"/>
          </a:p>
        </p:txBody>
      </p:sp>
    </p:spTree>
    <p:extLst>
      <p:ext uri="{BB962C8B-B14F-4D97-AF65-F5344CB8AC3E}">
        <p14:creationId xmlns:p14="http://schemas.microsoft.com/office/powerpoint/2010/main" val="3427283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4C395161-4678-4488-9AF0-9A3E06F9D64B}" type="datetimeFigureOut">
              <a:rPr lang="sl-SI" smtClean="0"/>
              <a:t>1. 11. 2022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10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Date Placeholder 2"/>
          <p:cNvSpPr>
            <a:spLocks noGrp="1"/>
          </p:cNvSpPr>
          <p:nvPr>
            <p:ph type="dt" sz="half" idx="10"/>
          </p:nvPr>
        </p:nvSpPr>
        <p:spPr/>
        <p:txBody>
          <a:bodyPr/>
          <a:lstStyle/>
          <a:p>
            <a:fld id="{4C395161-4678-4488-9AF0-9A3E06F9D64B}" type="datetimeFigureOut">
              <a:rPr lang="sl-SI" smtClean="0"/>
              <a:t>1. 11. 2022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124489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C395161-4678-4488-9AF0-9A3E06F9D64B}" type="datetimeFigureOut">
              <a:rPr lang="sl-SI" smtClean="0"/>
              <a:t>1. 11. 2022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342574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l-SI"/>
              <a:t>Kliknite, če želite urediti slog naslova matrice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C395161-4678-4488-9AF0-9A3E06F9D64B}" type="datetimeFigureOut">
              <a:rPr lang="sl-SI" smtClean="0"/>
              <a:t>1. 11. 2022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02172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C395161-4678-4488-9AF0-9A3E06F9D64B}" type="datetimeFigureOut">
              <a:rPr lang="sl-SI" smtClean="0"/>
              <a:t>1. 11. 2022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2319818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l-SI"/>
              <a:t>Kliknite, če želite urediti slog naslova matrice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l-SI"/>
              <a:t>Uredite sloge besedila matrice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C395161-4678-4488-9AF0-9A3E06F9D64B}" type="datetimeFigureOut">
              <a:rPr lang="sl-SI" smtClean="0"/>
              <a:t>1. 11. 2022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83135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l-SI"/>
              <a:t>Kliknite, če želite urediti slog naslova matrice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l-SI"/>
              <a:t>Uredite sloge besedila matrice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C395161-4678-4488-9AF0-9A3E06F9D64B}" type="datetimeFigureOut">
              <a:rPr lang="sl-SI" smtClean="0"/>
              <a:t>1. 11. 2022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4272845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C395161-4678-4488-9AF0-9A3E06F9D64B}" type="datetimeFigureOut">
              <a:rPr lang="sl-SI" smtClean="0"/>
              <a:t>1. 11. 2022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2432716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C395161-4678-4488-9AF0-9A3E06F9D64B}" type="datetimeFigureOut">
              <a:rPr lang="sl-SI" smtClean="0"/>
              <a:t>1. 11. 2022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6477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nchor="ct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C395161-4678-4488-9AF0-9A3E06F9D64B}" type="datetimeFigureOut">
              <a:rPr lang="sl-SI" smtClean="0"/>
              <a:t>1. 11. 2022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1758282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C395161-4678-4488-9AF0-9A3E06F9D64B}" type="datetimeFigureOut">
              <a:rPr lang="sl-SI" smtClean="0"/>
              <a:t>1. 11. 2022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144511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4C395161-4678-4488-9AF0-9A3E06F9D64B}" type="datetimeFigureOut">
              <a:rPr lang="sl-SI" smtClean="0"/>
              <a:t>1. 11. 2022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332261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4C395161-4678-4488-9AF0-9A3E06F9D64B}" type="datetimeFigureOut">
              <a:rPr lang="sl-SI" smtClean="0"/>
              <a:t>1. 11. 2022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366533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4C395161-4678-4488-9AF0-9A3E06F9D64B}" type="datetimeFigureOut">
              <a:rPr lang="sl-SI" smtClean="0"/>
              <a:t>1. 11. 2022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352417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95161-4678-4488-9AF0-9A3E06F9D64B}" type="datetimeFigureOut">
              <a:rPr lang="sl-SI" smtClean="0"/>
              <a:t>1. 11. 2022</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163726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l-SI"/>
              <a:t>Kliknite, če želite urediti slog naslova matrice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4C395161-4678-4488-9AF0-9A3E06F9D64B}" type="datetimeFigureOut">
              <a:rPr lang="sl-SI" smtClean="0"/>
              <a:t>1. 11. 2022</a:t>
            </a:fld>
            <a:endParaRPr lang="sl-SI"/>
          </a:p>
        </p:txBody>
      </p:sp>
      <p:sp>
        <p:nvSpPr>
          <p:cNvPr id="6" name="Footer Placeholder 5"/>
          <p:cNvSpPr>
            <a:spLocks noGrp="1"/>
          </p:cNvSpPr>
          <p:nvPr>
            <p:ph type="ftr" sz="quarter" idx="11"/>
          </p:nvPr>
        </p:nvSpPr>
        <p:spPr/>
        <p:txBody>
          <a:bodyPr/>
          <a:lstStyle/>
          <a:p>
            <a:endParaRPr lang="sl-SI" dirty="0"/>
          </a:p>
        </p:txBody>
      </p:sp>
      <p:sp>
        <p:nvSpPr>
          <p:cNvPr id="7" name="Slide Number Placeholder 6"/>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198111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l-SI"/>
              <a:t>Kliknite, če želite urediti slog naslova matrice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4C395161-4678-4488-9AF0-9A3E06F9D64B}" type="datetimeFigureOut">
              <a:rPr lang="sl-SI" smtClean="0"/>
              <a:t>1. 11. 2022</a:t>
            </a:fld>
            <a:endParaRPr lang="sl-SI"/>
          </a:p>
        </p:txBody>
      </p:sp>
      <p:sp>
        <p:nvSpPr>
          <p:cNvPr id="6" name="Footer Placeholder 5"/>
          <p:cNvSpPr>
            <a:spLocks noGrp="1"/>
          </p:cNvSpPr>
          <p:nvPr>
            <p:ph type="ftr" sz="quarter" idx="11"/>
          </p:nvPr>
        </p:nvSpPr>
        <p:spPr/>
        <p:txBody>
          <a:bodyPr/>
          <a:lstStyle/>
          <a:p>
            <a:endParaRPr lang="sl-SI" dirty="0"/>
          </a:p>
        </p:txBody>
      </p:sp>
      <p:sp>
        <p:nvSpPr>
          <p:cNvPr id="7" name="Slide Number Placeholder 6"/>
          <p:cNvSpPr>
            <a:spLocks noGrp="1"/>
          </p:cNvSpPr>
          <p:nvPr>
            <p:ph type="sldNum" sz="quarter" idx="12"/>
          </p:nvPr>
        </p:nvSpPr>
        <p:spPr/>
        <p:txBody>
          <a:bodyPr/>
          <a:lstStyle/>
          <a:p>
            <a:fld id="{121DAFC0-AEE8-4A6A-843D-1638A24E1108}" type="slidenum">
              <a:rPr lang="sl-SI" smtClean="0"/>
              <a:t>‹#›</a:t>
            </a:fld>
            <a:endParaRPr lang="sl-SI"/>
          </a:p>
        </p:txBody>
      </p:sp>
    </p:spTree>
    <p:extLst>
      <p:ext uri="{BB962C8B-B14F-4D97-AF65-F5344CB8AC3E}">
        <p14:creationId xmlns:p14="http://schemas.microsoft.com/office/powerpoint/2010/main" val="207136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
              <a:schemeClr val="bg2">
                <a:lumMod val="40000"/>
                <a:lumOff val="6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C395161-4678-4488-9AF0-9A3E06F9D64B}" type="datetimeFigureOut">
              <a:rPr lang="sl-SI" smtClean="0"/>
              <a:t>1. 11. 2022</a:t>
            </a:fld>
            <a:endParaRPr lang="sl-SI"/>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sl-SI"/>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21DAFC0-AEE8-4A6A-843D-1638A24E1108}" type="slidenum">
              <a:rPr lang="sl-SI" smtClean="0"/>
              <a:t>‹#›</a:t>
            </a:fld>
            <a:endParaRPr lang="sl-SI"/>
          </a:p>
        </p:txBody>
      </p:sp>
    </p:spTree>
    <p:extLst>
      <p:ext uri="{BB962C8B-B14F-4D97-AF65-F5344CB8AC3E}">
        <p14:creationId xmlns:p14="http://schemas.microsoft.com/office/powerpoint/2010/main" val="426982063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pisek.acm.si/"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lusy.fri.uni-lj.si/ucbenik/prog/index.html" TargetMode="External"/><Relationship Id="rId5" Type="http://schemas.openxmlformats.org/officeDocument/2006/relationships/hyperlink" Target="https://lusy.fri.uni-lj.si/ucbenik/book/index.htm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AAFA4BC6-8102-4DD7-82E7-73148B9A0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5964DD9A-597E-4746-BF0D-D568F6E4107D}"/>
              </a:ext>
            </a:extLst>
          </p:cNvPr>
          <p:cNvSpPr>
            <a:spLocks noGrp="1"/>
          </p:cNvSpPr>
          <p:nvPr>
            <p:ph type="ctrTitle"/>
          </p:nvPr>
        </p:nvSpPr>
        <p:spPr>
          <a:xfrm>
            <a:off x="3895603" y="912706"/>
            <a:ext cx="8296397" cy="2971801"/>
          </a:xfrm>
        </p:spPr>
        <p:txBody>
          <a:bodyPr/>
          <a:lstStyle/>
          <a:p>
            <a:r>
              <a:rPr lang="sl-SI" b="1" dirty="0"/>
              <a:t>Od besede do programa</a:t>
            </a:r>
          </a:p>
        </p:txBody>
      </p:sp>
      <p:sp>
        <p:nvSpPr>
          <p:cNvPr id="3" name="Podnaslov 2">
            <a:extLst>
              <a:ext uri="{FF2B5EF4-FFF2-40B4-BE49-F238E27FC236}">
                <a16:creationId xmlns:a16="http://schemas.microsoft.com/office/drawing/2014/main" id="{F35A137E-82F7-4C3B-B637-9B7B7A91987A}"/>
              </a:ext>
            </a:extLst>
          </p:cNvPr>
          <p:cNvSpPr>
            <a:spLocks noGrp="1"/>
          </p:cNvSpPr>
          <p:nvPr>
            <p:ph type="subTitle" idx="1"/>
          </p:nvPr>
        </p:nvSpPr>
        <p:spPr>
          <a:xfrm>
            <a:off x="4003211" y="3823546"/>
            <a:ext cx="6400800" cy="1947333"/>
          </a:xfrm>
        </p:spPr>
        <p:txBody>
          <a:bodyPr>
            <a:noAutofit/>
          </a:bodyPr>
          <a:lstStyle/>
          <a:p>
            <a:r>
              <a:rPr lang="sl-SI" sz="2000" dirty="0"/>
              <a:t>Programiranje z delčki – uporaba sistema Pišek</a:t>
            </a:r>
          </a:p>
          <a:p>
            <a:endParaRPr lang="sl-SI" sz="2000" dirty="0"/>
          </a:p>
          <a:p>
            <a:endParaRPr lang="sl-SI" sz="2000" dirty="0"/>
          </a:p>
          <a:p>
            <a:endParaRPr lang="sl-SI" sz="2000" dirty="0"/>
          </a:p>
          <a:p>
            <a:endParaRPr lang="sl-SI" sz="1200" dirty="0"/>
          </a:p>
          <a:p>
            <a:endParaRPr lang="sl-SI" sz="2000" dirty="0"/>
          </a:p>
          <a:p>
            <a:r>
              <a:rPr lang="sl-SI" sz="2000" dirty="0"/>
              <a:t>Klavdija Hribernik, Irena Mrak Merhar</a:t>
            </a:r>
          </a:p>
        </p:txBody>
      </p:sp>
      <p:pic>
        <p:nvPicPr>
          <p:cNvPr id="10" name="Slika 9">
            <a:extLst>
              <a:ext uri="{FF2B5EF4-FFF2-40B4-BE49-F238E27FC236}">
                <a16:creationId xmlns:a16="http://schemas.microsoft.com/office/drawing/2014/main" id="{94FCE4CC-7417-4DA8-984A-0CC850D261D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954843"/>
            <a:ext cx="4476390" cy="3042632"/>
          </a:xfrm>
          <a:prstGeom prst="rect">
            <a:avLst/>
          </a:prstGeom>
        </p:spPr>
      </p:pic>
    </p:spTree>
    <p:extLst>
      <p:ext uri="{BB962C8B-B14F-4D97-AF65-F5344CB8AC3E}">
        <p14:creationId xmlns:p14="http://schemas.microsoft.com/office/powerpoint/2010/main" val="1408949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značba mesta vsebine 14">
            <a:extLst>
              <a:ext uri="{FF2B5EF4-FFF2-40B4-BE49-F238E27FC236}">
                <a16:creationId xmlns:a16="http://schemas.microsoft.com/office/drawing/2014/main" id="{25AE5B3F-E3A3-49F0-8D12-5C341C0957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9369" y="100173"/>
            <a:ext cx="1340829" cy="1867410"/>
          </a:xfrm>
        </p:spPr>
      </p:pic>
      <p:sp>
        <p:nvSpPr>
          <p:cNvPr id="2" name="Naslov 1">
            <a:extLst>
              <a:ext uri="{FF2B5EF4-FFF2-40B4-BE49-F238E27FC236}">
                <a16:creationId xmlns:a16="http://schemas.microsoft.com/office/drawing/2014/main" id="{F10A3374-D4F3-47EF-AB3A-8C1CAFD2E943}"/>
              </a:ext>
            </a:extLst>
          </p:cNvPr>
          <p:cNvSpPr>
            <a:spLocks noGrp="1"/>
          </p:cNvSpPr>
          <p:nvPr>
            <p:ph type="title"/>
          </p:nvPr>
        </p:nvSpPr>
        <p:spPr>
          <a:xfrm>
            <a:off x="258298" y="-514473"/>
            <a:ext cx="8366956" cy="1229291"/>
          </a:xfrm>
        </p:spPr>
        <p:txBody>
          <a:bodyPr>
            <a:normAutofit/>
          </a:bodyPr>
          <a:lstStyle/>
          <a:p>
            <a:r>
              <a:rPr lang="sl-SI" sz="2600" b="1" dirty="0"/>
              <a:t>MOŽNI ZAPISI ALGORITMA ZA min3</a:t>
            </a:r>
          </a:p>
        </p:txBody>
      </p:sp>
      <p:pic>
        <p:nvPicPr>
          <p:cNvPr id="12" name="Slika 11">
            <a:extLst>
              <a:ext uri="{FF2B5EF4-FFF2-40B4-BE49-F238E27FC236}">
                <a16:creationId xmlns:a16="http://schemas.microsoft.com/office/drawing/2014/main" id="{23E69C3C-2B3D-4717-8258-DB1D30F8DB9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1127" y="5234630"/>
            <a:ext cx="2528865" cy="1718886"/>
          </a:xfrm>
          <a:prstGeom prst="rect">
            <a:avLst/>
          </a:prstGeom>
        </p:spPr>
      </p:pic>
      <p:pic>
        <p:nvPicPr>
          <p:cNvPr id="7" name="Slika 6">
            <a:extLst>
              <a:ext uri="{FF2B5EF4-FFF2-40B4-BE49-F238E27FC236}">
                <a16:creationId xmlns:a16="http://schemas.microsoft.com/office/drawing/2014/main" id="{10A9968C-9BFA-4A5C-B214-69DF91CEF2F9}"/>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145325" y="3711429"/>
            <a:ext cx="3921369" cy="2963008"/>
          </a:xfrm>
          <a:prstGeom prst="rect">
            <a:avLst/>
          </a:prstGeom>
          <a:ln>
            <a:noFill/>
          </a:ln>
          <a:extLst>
            <a:ext uri="{53640926-AAD7-44D8-BBD7-CCE9431645EC}">
              <a14:shadowObscured xmlns:a14="http://schemas.microsoft.com/office/drawing/2010/main"/>
            </a:ext>
          </a:extLst>
        </p:spPr>
      </p:pic>
      <p:pic>
        <p:nvPicPr>
          <p:cNvPr id="9" name="Slika 8">
            <a:extLst>
              <a:ext uri="{FF2B5EF4-FFF2-40B4-BE49-F238E27FC236}">
                <a16:creationId xmlns:a16="http://schemas.microsoft.com/office/drawing/2014/main" id="{938D198E-9602-4E3B-A122-2250DE29FD7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21376" y="655979"/>
            <a:ext cx="5711243" cy="1814659"/>
          </a:xfrm>
          <a:prstGeom prst="rect">
            <a:avLst/>
          </a:prstGeom>
        </p:spPr>
      </p:pic>
      <p:pic>
        <p:nvPicPr>
          <p:cNvPr id="10" name="Slika 9">
            <a:extLst>
              <a:ext uri="{FF2B5EF4-FFF2-40B4-BE49-F238E27FC236}">
                <a16:creationId xmlns:a16="http://schemas.microsoft.com/office/drawing/2014/main" id="{E76CAD8D-F2FB-4ECE-9534-B85216082DE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918062" y="2511442"/>
            <a:ext cx="2972271" cy="2183513"/>
          </a:xfrm>
          <a:prstGeom prst="rect">
            <a:avLst/>
          </a:prstGeom>
        </p:spPr>
      </p:pic>
      <p:pic>
        <p:nvPicPr>
          <p:cNvPr id="11" name="Slika 10">
            <a:extLst>
              <a:ext uri="{FF2B5EF4-FFF2-40B4-BE49-F238E27FC236}">
                <a16:creationId xmlns:a16="http://schemas.microsoft.com/office/drawing/2014/main" id="{03732A1D-A2CC-4F9E-9326-115E4FEBA92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994948" y="4743130"/>
            <a:ext cx="2528866" cy="2079576"/>
          </a:xfrm>
          <a:prstGeom prst="rect">
            <a:avLst/>
          </a:prstGeom>
        </p:spPr>
      </p:pic>
      <p:pic>
        <p:nvPicPr>
          <p:cNvPr id="13" name="Slika 12">
            <a:extLst>
              <a:ext uri="{FF2B5EF4-FFF2-40B4-BE49-F238E27FC236}">
                <a16:creationId xmlns:a16="http://schemas.microsoft.com/office/drawing/2014/main" id="{D5DDD88F-7094-48B4-A41E-CE80C1F0D939}"/>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259382" y="130810"/>
            <a:ext cx="4291387" cy="2688807"/>
          </a:xfrm>
          <a:prstGeom prst="rect">
            <a:avLst/>
          </a:prstGeom>
        </p:spPr>
      </p:pic>
      <p:pic>
        <p:nvPicPr>
          <p:cNvPr id="14" name="Slika 13">
            <a:extLst>
              <a:ext uri="{FF2B5EF4-FFF2-40B4-BE49-F238E27FC236}">
                <a16:creationId xmlns:a16="http://schemas.microsoft.com/office/drawing/2014/main" id="{69848D3A-2123-4CB7-B464-7EFBF7898EC1}"/>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259381" y="2832624"/>
            <a:ext cx="4291387" cy="1897499"/>
          </a:xfrm>
          <a:prstGeom prst="rect">
            <a:avLst/>
          </a:prstGeom>
        </p:spPr>
      </p:pic>
    </p:spTree>
    <p:extLst>
      <p:ext uri="{BB962C8B-B14F-4D97-AF65-F5344CB8AC3E}">
        <p14:creationId xmlns:p14="http://schemas.microsoft.com/office/powerpoint/2010/main" val="393186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značba mesta vsebine 14">
            <a:extLst>
              <a:ext uri="{FF2B5EF4-FFF2-40B4-BE49-F238E27FC236}">
                <a16:creationId xmlns:a16="http://schemas.microsoft.com/office/drawing/2014/main" id="{25AE5B3F-E3A3-49F0-8D12-5C341C0957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9369" y="100173"/>
            <a:ext cx="1340829" cy="1867410"/>
          </a:xfrm>
        </p:spPr>
      </p:pic>
      <p:sp>
        <p:nvSpPr>
          <p:cNvPr id="2" name="Naslov 1">
            <a:extLst>
              <a:ext uri="{FF2B5EF4-FFF2-40B4-BE49-F238E27FC236}">
                <a16:creationId xmlns:a16="http://schemas.microsoft.com/office/drawing/2014/main" id="{F10A3374-D4F3-47EF-AB3A-8C1CAFD2E943}"/>
              </a:ext>
            </a:extLst>
          </p:cNvPr>
          <p:cNvSpPr>
            <a:spLocks noGrp="1"/>
          </p:cNvSpPr>
          <p:nvPr>
            <p:ph type="title"/>
          </p:nvPr>
        </p:nvSpPr>
        <p:spPr>
          <a:xfrm>
            <a:off x="319844" y="654903"/>
            <a:ext cx="8366956" cy="1229291"/>
          </a:xfrm>
        </p:spPr>
        <p:txBody>
          <a:bodyPr>
            <a:normAutofit/>
          </a:bodyPr>
          <a:lstStyle/>
          <a:p>
            <a:r>
              <a:rPr lang="sl-SI" sz="2600" b="1" dirty="0"/>
              <a:t>VIRI</a:t>
            </a:r>
          </a:p>
        </p:txBody>
      </p:sp>
      <p:pic>
        <p:nvPicPr>
          <p:cNvPr id="12" name="Slika 11">
            <a:extLst>
              <a:ext uri="{FF2B5EF4-FFF2-40B4-BE49-F238E27FC236}">
                <a16:creationId xmlns:a16="http://schemas.microsoft.com/office/drawing/2014/main" id="{23E69C3C-2B3D-4717-8258-DB1D30F8DB9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1127" y="5234630"/>
            <a:ext cx="2528865" cy="1718886"/>
          </a:xfrm>
          <a:prstGeom prst="rect">
            <a:avLst/>
          </a:prstGeom>
        </p:spPr>
      </p:pic>
      <p:sp>
        <p:nvSpPr>
          <p:cNvPr id="16" name="PoljeZBesedilom 15">
            <a:extLst>
              <a:ext uri="{FF2B5EF4-FFF2-40B4-BE49-F238E27FC236}">
                <a16:creationId xmlns:a16="http://schemas.microsoft.com/office/drawing/2014/main" id="{7C4FC081-FBFD-4F1C-82D0-4BDC66BB8589}"/>
              </a:ext>
            </a:extLst>
          </p:cNvPr>
          <p:cNvSpPr txBox="1"/>
          <p:nvPr/>
        </p:nvSpPr>
        <p:spPr>
          <a:xfrm>
            <a:off x="258298" y="2198076"/>
            <a:ext cx="10515599" cy="3042436"/>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sl-SI" sz="2400" dirty="0">
                <a:effectLst/>
                <a:latin typeface="Tahoma" panose="020B0604030504040204" pitchFamily="34" charset="0"/>
                <a:ea typeface="Calibri" panose="020F0502020204030204" pitchFamily="34" charset="0"/>
                <a:cs typeface="Times New Roman" panose="02020603050405020304" pitchFamily="18" charset="0"/>
              </a:rPr>
              <a:t>Informatika 1, E-učbenik za informatiko v gimnaziji:</a:t>
            </a:r>
            <a:br>
              <a:rPr lang="sl-SI" sz="2400" dirty="0">
                <a:effectLst/>
                <a:latin typeface="Tahoma" panose="020B0604030504040204" pitchFamily="34" charset="0"/>
                <a:ea typeface="Calibri" panose="020F0502020204030204" pitchFamily="34" charset="0"/>
                <a:cs typeface="Times New Roman" panose="02020603050405020304" pitchFamily="18" charset="0"/>
              </a:rPr>
            </a:br>
            <a:r>
              <a:rPr lang="sl-SI" sz="2400" u="sng" dirty="0">
                <a:solidFill>
                  <a:srgbClr val="0000FF"/>
                </a:solidFill>
                <a:effectLst/>
                <a:latin typeface="Tahoma" panose="020B0604030504040204" pitchFamily="34" charset="0"/>
                <a:ea typeface="Calibri" panose="020F0502020204030204" pitchFamily="34" charset="0"/>
                <a:cs typeface="Times New Roman" panose="02020603050405020304" pitchFamily="18" charset="0"/>
                <a:hlinkClick r:id="rId5"/>
              </a:rPr>
              <a:t>https://lusy.fri.uni-lj.si/ucbenik/book/index.html</a:t>
            </a:r>
            <a:r>
              <a:rPr lang="sl-SI" sz="2400" dirty="0">
                <a:effectLst/>
                <a:latin typeface="Tahoma" panose="020B0604030504040204" pitchFamily="34" charset="0"/>
                <a:ea typeface="Calibri" panose="020F0502020204030204" pitchFamily="34" charset="0"/>
                <a:cs typeface="Times New Roman" panose="02020603050405020304" pitchFamily="18" charset="0"/>
              </a:rPr>
              <a:t> (dostopno 31. 8. 2022)</a:t>
            </a:r>
          </a:p>
          <a:p>
            <a:pPr lvl="0" algn="just">
              <a:lnSpc>
                <a:spcPct val="107000"/>
              </a:lnSpc>
            </a:pP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sl-SI" sz="2400" dirty="0">
                <a:effectLst/>
                <a:latin typeface="Tahoma" panose="020B0604030504040204" pitchFamily="34" charset="0"/>
                <a:ea typeface="Calibri" panose="020F0502020204030204" pitchFamily="34" charset="0"/>
                <a:cs typeface="Times New Roman" panose="02020603050405020304" pitchFamily="18" charset="0"/>
              </a:rPr>
              <a:t>Slikovno programiranje, E-učbenik za uvod v programiranje:</a:t>
            </a:r>
            <a:br>
              <a:rPr lang="sl-SI" sz="2400" dirty="0">
                <a:effectLst/>
                <a:latin typeface="Tahoma" panose="020B0604030504040204" pitchFamily="34" charset="0"/>
                <a:ea typeface="Calibri" panose="020F0502020204030204" pitchFamily="34" charset="0"/>
                <a:cs typeface="Times New Roman" panose="02020603050405020304" pitchFamily="18" charset="0"/>
              </a:rPr>
            </a:br>
            <a:r>
              <a:rPr lang="sl-SI" sz="2400" u="sng" dirty="0">
                <a:solidFill>
                  <a:srgbClr val="0000FF"/>
                </a:solidFill>
                <a:effectLst/>
                <a:latin typeface="Tahoma" panose="020B0604030504040204" pitchFamily="34" charset="0"/>
                <a:ea typeface="Calibri" panose="020F0502020204030204" pitchFamily="34" charset="0"/>
                <a:cs typeface="Times New Roman" panose="02020603050405020304" pitchFamily="18" charset="0"/>
                <a:hlinkClick r:id="rId6"/>
              </a:rPr>
              <a:t>https://lusy.fri.uni-lj.si/ucbenik/prog/index.html</a:t>
            </a:r>
            <a:r>
              <a:rPr lang="sl-SI" sz="2400" dirty="0">
                <a:effectLst/>
                <a:latin typeface="Tahoma" panose="020B0604030504040204" pitchFamily="34" charset="0"/>
                <a:ea typeface="Calibri" panose="020F0502020204030204" pitchFamily="34" charset="0"/>
                <a:cs typeface="Times New Roman" panose="02020603050405020304" pitchFamily="18" charset="0"/>
              </a:rPr>
              <a:t> (dostopno 31. 8. 2022)</a:t>
            </a:r>
          </a:p>
          <a:p>
            <a:pPr lvl="0" algn="just">
              <a:lnSpc>
                <a:spcPct val="107000"/>
              </a:lnSpc>
              <a:spcAft>
                <a:spcPts val="800"/>
              </a:spcAft>
            </a:pPr>
            <a:endParaRPr lang="sl-SI" sz="24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sl-SI" sz="2400" dirty="0">
                <a:latin typeface="Tahoma" panose="020B0604030504040204" pitchFamily="34" charset="0"/>
                <a:ea typeface="Calibri" panose="020F0502020204030204" pitchFamily="34" charset="0"/>
                <a:cs typeface="Times New Roman" panose="02020603050405020304" pitchFamily="18" charset="0"/>
              </a:rPr>
              <a:t>Pišek: </a:t>
            </a:r>
            <a:r>
              <a:rPr lang="sl-SI" sz="2400" dirty="0">
                <a:latin typeface="Tahoma" panose="020B0604030504040204" pitchFamily="34" charset="0"/>
                <a:ea typeface="Calibri" panose="020F0502020204030204" pitchFamily="34" charset="0"/>
                <a:cs typeface="Times New Roman" panose="02020603050405020304" pitchFamily="18" charset="0"/>
                <a:hlinkClick r:id="rId7"/>
              </a:rPr>
              <a:t>https://pisek.acm.si</a:t>
            </a:r>
            <a:r>
              <a:rPr lang="sl-SI" sz="2400" dirty="0">
                <a:latin typeface="Tahoma" panose="020B0604030504040204" pitchFamily="34" charset="0"/>
                <a:ea typeface="Calibri" panose="020F0502020204030204" pitchFamily="34" charset="0"/>
                <a:cs typeface="Times New Roman" panose="02020603050405020304" pitchFamily="18" charset="0"/>
              </a:rPr>
              <a:t>  (dostopno 31. 8. 2022)</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677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značba mesta vsebine 14">
            <a:extLst>
              <a:ext uri="{FF2B5EF4-FFF2-40B4-BE49-F238E27FC236}">
                <a16:creationId xmlns:a16="http://schemas.microsoft.com/office/drawing/2014/main" id="{25AE5B3F-E3A3-49F0-8D12-5C341C0957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9369" y="100173"/>
            <a:ext cx="1340829" cy="1867410"/>
          </a:xfrm>
        </p:spPr>
      </p:pic>
      <p:sp>
        <p:nvSpPr>
          <p:cNvPr id="2" name="Naslov 1">
            <a:extLst>
              <a:ext uri="{FF2B5EF4-FFF2-40B4-BE49-F238E27FC236}">
                <a16:creationId xmlns:a16="http://schemas.microsoft.com/office/drawing/2014/main" id="{F10A3374-D4F3-47EF-AB3A-8C1CAFD2E943}"/>
              </a:ext>
            </a:extLst>
          </p:cNvPr>
          <p:cNvSpPr>
            <a:spLocks noGrp="1"/>
          </p:cNvSpPr>
          <p:nvPr>
            <p:ph type="title"/>
          </p:nvPr>
        </p:nvSpPr>
        <p:spPr>
          <a:xfrm>
            <a:off x="258298" y="-15954"/>
            <a:ext cx="9677010" cy="1229291"/>
          </a:xfrm>
        </p:spPr>
        <p:txBody>
          <a:bodyPr>
            <a:normAutofit/>
          </a:bodyPr>
          <a:lstStyle/>
          <a:p>
            <a:r>
              <a:rPr lang="sl-SI" sz="2600" b="1" dirty="0"/>
              <a:t>ABSTRAKCIJA – </a:t>
            </a:r>
            <a:r>
              <a:rPr lang="sl-SI" sz="2600" b="1" dirty="0" err="1"/>
              <a:t>zaneMArjanje</a:t>
            </a:r>
            <a:r>
              <a:rPr lang="sl-SI" sz="2600" b="1" dirty="0"/>
              <a:t> nebistvenih okoliščin</a:t>
            </a:r>
          </a:p>
        </p:txBody>
      </p:sp>
      <p:sp>
        <p:nvSpPr>
          <p:cNvPr id="4" name="Označba mesta besedila 3">
            <a:extLst>
              <a:ext uri="{FF2B5EF4-FFF2-40B4-BE49-F238E27FC236}">
                <a16:creationId xmlns:a16="http://schemas.microsoft.com/office/drawing/2014/main" id="{648F98A3-A1F4-4D02-BFBC-4CBC466AA544}"/>
              </a:ext>
            </a:extLst>
          </p:cNvPr>
          <p:cNvSpPr>
            <a:spLocks noGrp="1"/>
          </p:cNvSpPr>
          <p:nvPr>
            <p:ph type="body" sz="half" idx="2"/>
          </p:nvPr>
        </p:nvSpPr>
        <p:spPr>
          <a:xfrm>
            <a:off x="258298" y="1623370"/>
            <a:ext cx="9963500" cy="4744123"/>
          </a:xfrm>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sl-SI"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Iz škatle smo izvlekli kroglice s številkami 25, 20 in 17. Katera od teh številk je najmanjša? 25, 20 ali 17?</a:t>
            </a:r>
            <a:endParaRPr lang="sl-SI"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l-SI"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Trije prijatelji se med seboj primerjajo po starosti. Prvi je rojen leta 1999, drugi 1998, tretji pa 2001. Katerega leta je bil rojen najstarejši med njimi?</a:t>
            </a:r>
            <a:endParaRPr lang="sl-SI"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l-SI"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Dijaki tretjih letnikov gimnazije </a:t>
            </a:r>
            <a:r>
              <a:rPr lang="sl-SI"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Tecigrad</a:t>
            </a:r>
            <a:r>
              <a:rPr lang="sl-SI"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so tekmovali v teku na 1000 metrov. Dijaki razreda A so navedeno razdaljo v povprečju pretekli v 230 sekundah, dijaki razreda B v 260 sekundah, dijaki razreda C pa v 250 sekundah. Kolikšen povprečni čas je dosegel najhitrejši razred?</a:t>
            </a:r>
            <a:endParaRPr lang="sl-SI"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 stališča programiranja ni pomembno, ali podana števila predstavljajo številke kroglic, letnice rojstva ali tekaške rezultate. Programer </a:t>
            </a:r>
            <a:r>
              <a:rPr lang="sl-SI"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abstrahira</a:t>
            </a:r>
            <a:r>
              <a:rPr lang="sl-SI"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(odmisli) zanj nebistvene okoliščine in se osredotoči na </a:t>
            </a:r>
            <a:r>
              <a:rPr lang="sl-SI"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programerski problem</a:t>
            </a:r>
            <a:r>
              <a:rPr lang="sl-SI"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ki ga mora rešiti. V našem primeru gre za </a:t>
            </a:r>
            <a:r>
              <a:rPr lang="sl-SI"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problem iskanja najmanjšega med podanimi tremi števili.</a:t>
            </a:r>
            <a:endParaRPr lang="sl-SI"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sl-SI" sz="2000" dirty="0">
              <a:solidFill>
                <a:schemeClr val="bg1"/>
              </a:solidFill>
            </a:endParaRPr>
          </a:p>
        </p:txBody>
      </p:sp>
      <p:pic>
        <p:nvPicPr>
          <p:cNvPr id="12" name="Slika 11">
            <a:extLst>
              <a:ext uri="{FF2B5EF4-FFF2-40B4-BE49-F238E27FC236}">
                <a16:creationId xmlns:a16="http://schemas.microsoft.com/office/drawing/2014/main" id="{23E69C3C-2B3D-4717-8258-DB1D30F8DB9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1127" y="5234630"/>
            <a:ext cx="2528865" cy="1718886"/>
          </a:xfrm>
          <a:prstGeom prst="rect">
            <a:avLst/>
          </a:prstGeom>
        </p:spPr>
      </p:pic>
    </p:spTree>
    <p:extLst>
      <p:ext uri="{BB962C8B-B14F-4D97-AF65-F5344CB8AC3E}">
        <p14:creationId xmlns:p14="http://schemas.microsoft.com/office/powerpoint/2010/main" val="2498258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značba mesta vsebine 14">
            <a:extLst>
              <a:ext uri="{FF2B5EF4-FFF2-40B4-BE49-F238E27FC236}">
                <a16:creationId xmlns:a16="http://schemas.microsoft.com/office/drawing/2014/main" id="{25AE5B3F-E3A3-49F0-8D12-5C341C0957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9369" y="100173"/>
            <a:ext cx="1340829" cy="1867410"/>
          </a:xfrm>
        </p:spPr>
      </p:pic>
      <p:sp>
        <p:nvSpPr>
          <p:cNvPr id="2" name="Naslov 1">
            <a:extLst>
              <a:ext uri="{FF2B5EF4-FFF2-40B4-BE49-F238E27FC236}">
                <a16:creationId xmlns:a16="http://schemas.microsoft.com/office/drawing/2014/main" id="{F10A3374-D4F3-47EF-AB3A-8C1CAFD2E943}"/>
              </a:ext>
            </a:extLst>
          </p:cNvPr>
          <p:cNvSpPr>
            <a:spLocks noGrp="1"/>
          </p:cNvSpPr>
          <p:nvPr>
            <p:ph type="title"/>
          </p:nvPr>
        </p:nvSpPr>
        <p:spPr>
          <a:xfrm>
            <a:off x="258298" y="-15954"/>
            <a:ext cx="9677010" cy="1229291"/>
          </a:xfrm>
        </p:spPr>
        <p:txBody>
          <a:bodyPr>
            <a:normAutofit/>
          </a:bodyPr>
          <a:lstStyle/>
          <a:p>
            <a:r>
              <a:rPr lang="sl-SI" sz="2600" b="1" dirty="0"/>
              <a:t>Problem in primerek problema</a:t>
            </a:r>
          </a:p>
        </p:txBody>
      </p:sp>
      <p:sp>
        <p:nvSpPr>
          <p:cNvPr id="4" name="Označba mesta besedila 3">
            <a:extLst>
              <a:ext uri="{FF2B5EF4-FFF2-40B4-BE49-F238E27FC236}">
                <a16:creationId xmlns:a16="http://schemas.microsoft.com/office/drawing/2014/main" id="{648F98A3-A1F4-4D02-BFBC-4CBC466AA544}"/>
              </a:ext>
            </a:extLst>
          </p:cNvPr>
          <p:cNvSpPr>
            <a:spLocks noGrp="1"/>
          </p:cNvSpPr>
          <p:nvPr>
            <p:ph type="body" sz="half" idx="2"/>
          </p:nvPr>
        </p:nvSpPr>
        <p:spPr>
          <a:xfrm>
            <a:off x="258298" y="1327638"/>
            <a:ext cx="10354018" cy="5039855"/>
          </a:xfrm>
        </p:spPr>
        <p:txBody>
          <a:bodyPr>
            <a:normAutofit/>
          </a:bodyPr>
          <a:lstStyle/>
          <a:p>
            <a:pPr>
              <a:lnSpc>
                <a:spcPct val="107000"/>
              </a:lnSpc>
              <a:spcAft>
                <a:spcPts val="800"/>
              </a:spcAft>
            </a:pPr>
            <a:r>
              <a:rPr lang="sl-SI"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Programerski </a:t>
            </a:r>
            <a:r>
              <a:rPr lang="sl-SI"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problem</a:t>
            </a:r>
            <a:r>
              <a:rPr lang="sl-SI"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je izziv, ki je namenjen reševanju s pomočjo računalniškega programa. Ker s programi obdelujemo takšne in drugačne podatke, moramo pri vsakem problemu podati njegov </a:t>
            </a:r>
            <a:r>
              <a:rPr lang="sl-SI"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vhod</a:t>
            </a:r>
            <a:r>
              <a:rPr lang="sl-SI"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(katere podatke želimo obdelovati) in </a:t>
            </a:r>
            <a:r>
              <a:rPr lang="sl-SI"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pričakovani izhod</a:t>
            </a:r>
            <a:r>
              <a:rPr lang="sl-SI"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(kakšen naj bi bil rezultat obdelave podatkov). Zapišimo problem iskanja najmanjšega med tremi števili v opisani obliki:</a:t>
            </a:r>
            <a:endParaRPr lang="sl-SI"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sl-SI" sz="1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Vhod:</a:t>
            </a:r>
            <a:r>
              <a:rPr lang="sl-SI"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Trojica celih števil.</a:t>
            </a:r>
            <a:endParaRPr lang="sl-SI"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sl-SI" sz="1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Pričakovani izhod:</a:t>
            </a:r>
            <a:r>
              <a:rPr lang="sl-SI"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Najmanjše število v trojici.</a:t>
            </a:r>
            <a:endParaRPr lang="sl-SI"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Omejimo se na trojice </a:t>
            </a:r>
            <a:r>
              <a:rPr lang="sl-SI"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celih</a:t>
            </a:r>
            <a:r>
              <a:rPr lang="sl-SI"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števil. Trojice števil </a:t>
            </a:r>
            <a:r>
              <a:rPr lang="sl-SI" sz="1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sl-SI"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sl-SI" sz="1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sl-SI"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sl-SI" sz="1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sl-SI"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bomo pisali v obliki (</a:t>
            </a:r>
            <a:r>
              <a:rPr lang="sl-SI" sz="1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sl-SI"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sl-SI" sz="1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sl-SI"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sl-SI" sz="1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sl-SI"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Ker se bomo še večkrat srečali s problemom iskanja najmanjšega števila v podani trojici, mu bomo dali krajše ime: </a:t>
            </a:r>
            <a:r>
              <a:rPr lang="sl-SI"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problem MIN3</a:t>
            </a:r>
            <a:r>
              <a:rPr lang="sl-SI"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sl-SI"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Problem mora biti definiran tako, da je za </a:t>
            </a:r>
            <a:r>
              <a:rPr lang="sl-SI"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vsak</a:t>
            </a:r>
            <a:r>
              <a:rPr lang="sl-SI"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veljaven vhod povsem jasno, kakšen je pričakovani izhod. Pri problemu MIN3 to gotovo drži, saj lahko za vsako trojico celih števil določimo njen minimum (najmanjše število). </a:t>
            </a:r>
            <a:r>
              <a:rPr lang="sl-SI"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Vsaka konkretna trojica in najmanjše število v tej trojici pa skupaj tvorita </a:t>
            </a:r>
            <a:r>
              <a:rPr lang="sl-SI"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primerek problema</a:t>
            </a:r>
            <a:r>
              <a:rPr lang="sl-SI"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l-SI" sz="2000" dirty="0">
              <a:solidFill>
                <a:schemeClr val="bg1"/>
              </a:solidFill>
            </a:endParaRPr>
          </a:p>
        </p:txBody>
      </p:sp>
      <p:pic>
        <p:nvPicPr>
          <p:cNvPr id="12" name="Slika 11">
            <a:extLst>
              <a:ext uri="{FF2B5EF4-FFF2-40B4-BE49-F238E27FC236}">
                <a16:creationId xmlns:a16="http://schemas.microsoft.com/office/drawing/2014/main" id="{23E69C3C-2B3D-4717-8258-DB1D30F8DB9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1127" y="5234630"/>
            <a:ext cx="2528865" cy="1718886"/>
          </a:xfrm>
          <a:prstGeom prst="rect">
            <a:avLst/>
          </a:prstGeom>
        </p:spPr>
      </p:pic>
    </p:spTree>
    <p:extLst>
      <p:ext uri="{BB962C8B-B14F-4D97-AF65-F5344CB8AC3E}">
        <p14:creationId xmlns:p14="http://schemas.microsoft.com/office/powerpoint/2010/main" val="3642195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značba mesta vsebine 14">
            <a:extLst>
              <a:ext uri="{FF2B5EF4-FFF2-40B4-BE49-F238E27FC236}">
                <a16:creationId xmlns:a16="http://schemas.microsoft.com/office/drawing/2014/main" id="{25AE5B3F-E3A3-49F0-8D12-5C341C0957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9369" y="100173"/>
            <a:ext cx="1340829" cy="1867410"/>
          </a:xfrm>
        </p:spPr>
      </p:pic>
      <p:sp>
        <p:nvSpPr>
          <p:cNvPr id="2" name="Naslov 1">
            <a:extLst>
              <a:ext uri="{FF2B5EF4-FFF2-40B4-BE49-F238E27FC236}">
                <a16:creationId xmlns:a16="http://schemas.microsoft.com/office/drawing/2014/main" id="{F10A3374-D4F3-47EF-AB3A-8C1CAFD2E943}"/>
              </a:ext>
            </a:extLst>
          </p:cNvPr>
          <p:cNvSpPr>
            <a:spLocks noGrp="1"/>
          </p:cNvSpPr>
          <p:nvPr>
            <p:ph type="title"/>
          </p:nvPr>
        </p:nvSpPr>
        <p:spPr>
          <a:xfrm>
            <a:off x="258298" y="-15954"/>
            <a:ext cx="9677010" cy="1229291"/>
          </a:xfrm>
        </p:spPr>
        <p:txBody>
          <a:bodyPr>
            <a:normAutofit/>
          </a:bodyPr>
          <a:lstStyle/>
          <a:p>
            <a:r>
              <a:rPr lang="sl-SI" sz="2600" b="1" dirty="0"/>
              <a:t>program</a:t>
            </a:r>
          </a:p>
        </p:txBody>
      </p:sp>
      <p:sp>
        <p:nvSpPr>
          <p:cNvPr id="4" name="Označba mesta besedila 3">
            <a:extLst>
              <a:ext uri="{FF2B5EF4-FFF2-40B4-BE49-F238E27FC236}">
                <a16:creationId xmlns:a16="http://schemas.microsoft.com/office/drawing/2014/main" id="{648F98A3-A1F4-4D02-BFBC-4CBC466AA544}"/>
              </a:ext>
            </a:extLst>
          </p:cNvPr>
          <p:cNvSpPr>
            <a:spLocks noGrp="1"/>
          </p:cNvSpPr>
          <p:nvPr>
            <p:ph type="body" sz="half" idx="2"/>
          </p:nvPr>
        </p:nvSpPr>
        <p:spPr>
          <a:xfrm>
            <a:off x="258298" y="1327638"/>
            <a:ext cx="5456702" cy="5039855"/>
          </a:xfrm>
        </p:spPr>
        <p:txBody>
          <a:bodyPr>
            <a:normAutofit/>
          </a:bodyPr>
          <a:lstStyle/>
          <a:p>
            <a:r>
              <a:rPr lang="sl-SI" sz="2000" dirty="0">
                <a:solidFill>
                  <a:schemeClr val="bg1"/>
                </a:solidFill>
                <a:effectLst/>
                <a:latin typeface="Times New Roman" panose="02020603050405020304" pitchFamily="18" charset="0"/>
                <a:ea typeface="Times New Roman" panose="02020603050405020304" pitchFamily="18" charset="0"/>
              </a:rPr>
              <a:t>je postopek za reševanje problema, zapisan v nekem programskem jeziku. </a:t>
            </a:r>
          </a:p>
          <a:p>
            <a:r>
              <a:rPr lang="sl-SI" sz="2000" dirty="0">
                <a:solidFill>
                  <a:schemeClr val="bg1"/>
                </a:solidFill>
                <a:effectLst/>
                <a:latin typeface="Times New Roman" panose="02020603050405020304" pitchFamily="18" charset="0"/>
                <a:ea typeface="Times New Roman" panose="02020603050405020304" pitchFamily="18" charset="0"/>
              </a:rPr>
              <a:t>Tako kot problem ima tudi program svoj </a:t>
            </a:r>
            <a:r>
              <a:rPr lang="sl-SI" sz="2000" b="1" dirty="0">
                <a:solidFill>
                  <a:schemeClr val="bg1"/>
                </a:solidFill>
                <a:effectLst/>
                <a:latin typeface="Times New Roman" panose="02020603050405020304" pitchFamily="18" charset="0"/>
                <a:ea typeface="Times New Roman" panose="02020603050405020304" pitchFamily="18" charset="0"/>
              </a:rPr>
              <a:t>vhod</a:t>
            </a:r>
            <a:r>
              <a:rPr lang="sl-SI" sz="2000" dirty="0">
                <a:solidFill>
                  <a:schemeClr val="bg1"/>
                </a:solidFill>
                <a:effectLst/>
                <a:latin typeface="Times New Roman" panose="02020603050405020304" pitchFamily="18" charset="0"/>
                <a:ea typeface="Times New Roman" panose="02020603050405020304" pitchFamily="18" charset="0"/>
              </a:rPr>
              <a:t> in </a:t>
            </a:r>
            <a:r>
              <a:rPr lang="sl-SI" sz="2000" b="1" dirty="0">
                <a:solidFill>
                  <a:schemeClr val="bg1"/>
                </a:solidFill>
                <a:effectLst/>
                <a:latin typeface="Times New Roman" panose="02020603050405020304" pitchFamily="18" charset="0"/>
                <a:ea typeface="Times New Roman" panose="02020603050405020304" pitchFamily="18" charset="0"/>
              </a:rPr>
              <a:t>izhod</a:t>
            </a:r>
            <a:r>
              <a:rPr lang="sl-SI" sz="2000" dirty="0">
                <a:solidFill>
                  <a:schemeClr val="bg1"/>
                </a:solidFill>
                <a:effectLst/>
                <a:latin typeface="Times New Roman" panose="02020603050405020304" pitchFamily="18" charset="0"/>
                <a:ea typeface="Times New Roman" panose="02020603050405020304" pitchFamily="18" charset="0"/>
              </a:rPr>
              <a:t>: vhod sestavljajo vsi podatki, ki jih program pridobi iz zunanjega sveta (npr. z uporabnikovim vnosom), izhod pa tvorijo podatki, ki jih program zunanjemu svetu sporoči kot svoj rezultat (npr. tako, da jih izpiše na zaslon).</a:t>
            </a:r>
          </a:p>
          <a:p>
            <a:r>
              <a:rPr lang="sl-SI" sz="2000" dirty="0">
                <a:solidFill>
                  <a:schemeClr val="bg1"/>
                </a:solidFill>
                <a:effectLst/>
                <a:latin typeface="Times New Roman" panose="02020603050405020304" pitchFamily="18" charset="0"/>
                <a:ea typeface="Times New Roman" panose="02020603050405020304" pitchFamily="18" charset="0"/>
              </a:rPr>
              <a:t>Kdaj lahko rečemo, da program </a:t>
            </a:r>
            <a:r>
              <a:rPr lang="sl-SI" sz="2000" b="1" dirty="0">
                <a:solidFill>
                  <a:schemeClr val="bg1"/>
                </a:solidFill>
                <a:effectLst/>
                <a:latin typeface="Times New Roman" panose="02020603050405020304" pitchFamily="18" charset="0"/>
                <a:ea typeface="Times New Roman" panose="02020603050405020304" pitchFamily="18" charset="0"/>
              </a:rPr>
              <a:t>rešuje</a:t>
            </a:r>
            <a:r>
              <a:rPr lang="sl-SI" sz="2000" dirty="0">
                <a:solidFill>
                  <a:schemeClr val="bg1"/>
                </a:solidFill>
                <a:effectLst/>
                <a:latin typeface="Times New Roman" panose="02020603050405020304" pitchFamily="18" charset="0"/>
                <a:ea typeface="Times New Roman" panose="02020603050405020304" pitchFamily="18" charset="0"/>
              </a:rPr>
              <a:t> določen problem? Takrat, ko se program za </a:t>
            </a:r>
            <a:r>
              <a:rPr lang="sl-SI" sz="2000" b="1" dirty="0">
                <a:solidFill>
                  <a:schemeClr val="bg1"/>
                </a:solidFill>
                <a:effectLst/>
                <a:latin typeface="Times New Roman" panose="02020603050405020304" pitchFamily="18" charset="0"/>
                <a:ea typeface="Times New Roman" panose="02020603050405020304" pitchFamily="18" charset="0"/>
              </a:rPr>
              <a:t>vsak</a:t>
            </a:r>
            <a:r>
              <a:rPr lang="sl-SI" sz="2000" dirty="0">
                <a:solidFill>
                  <a:schemeClr val="bg1"/>
                </a:solidFill>
                <a:effectLst/>
                <a:latin typeface="Times New Roman" panose="02020603050405020304" pitchFamily="18" charset="0"/>
                <a:ea typeface="Times New Roman" panose="02020603050405020304" pitchFamily="18" charset="0"/>
              </a:rPr>
              <a:t> veljaven vhod problema </a:t>
            </a:r>
            <a:r>
              <a:rPr lang="sl-SI" sz="2000" b="1" dirty="0">
                <a:solidFill>
                  <a:schemeClr val="bg1"/>
                </a:solidFill>
                <a:effectLst/>
                <a:latin typeface="Times New Roman" panose="02020603050405020304" pitchFamily="18" charset="0"/>
                <a:ea typeface="Times New Roman" panose="02020603050405020304" pitchFamily="18" charset="0"/>
              </a:rPr>
              <a:t>ustavi</a:t>
            </a:r>
            <a:r>
              <a:rPr lang="sl-SI" sz="2000" dirty="0">
                <a:solidFill>
                  <a:schemeClr val="bg1"/>
                </a:solidFill>
                <a:effectLst/>
                <a:latin typeface="Times New Roman" panose="02020603050405020304" pitchFamily="18" charset="0"/>
                <a:ea typeface="Times New Roman" panose="02020603050405020304" pitchFamily="18" charset="0"/>
              </a:rPr>
              <a:t> in </a:t>
            </a:r>
            <a:r>
              <a:rPr lang="sl-SI" sz="2000" b="1" dirty="0">
                <a:solidFill>
                  <a:schemeClr val="bg1"/>
                </a:solidFill>
                <a:effectLst/>
                <a:latin typeface="Times New Roman" panose="02020603050405020304" pitchFamily="18" charset="0"/>
                <a:ea typeface="Times New Roman" panose="02020603050405020304" pitchFamily="18" charset="0"/>
              </a:rPr>
              <a:t>ustvari pričakovani izhod</a:t>
            </a:r>
            <a:r>
              <a:rPr lang="sl-SI" sz="2000" dirty="0">
                <a:solidFill>
                  <a:schemeClr val="bg1"/>
                </a:solidFill>
                <a:effectLst/>
                <a:latin typeface="Times New Roman" panose="02020603050405020304" pitchFamily="18" charset="0"/>
                <a:ea typeface="Times New Roman" panose="02020603050405020304" pitchFamily="18" charset="0"/>
              </a:rPr>
              <a:t>. </a:t>
            </a:r>
          </a:p>
        </p:txBody>
      </p:sp>
      <p:pic>
        <p:nvPicPr>
          <p:cNvPr id="12" name="Slika 11">
            <a:extLst>
              <a:ext uri="{FF2B5EF4-FFF2-40B4-BE49-F238E27FC236}">
                <a16:creationId xmlns:a16="http://schemas.microsoft.com/office/drawing/2014/main" id="{23E69C3C-2B3D-4717-8258-DB1D30F8DB9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1127" y="5234630"/>
            <a:ext cx="2528865" cy="1718886"/>
          </a:xfrm>
          <a:prstGeom prst="rect">
            <a:avLst/>
          </a:prstGeom>
        </p:spPr>
      </p:pic>
      <p:pic>
        <p:nvPicPr>
          <p:cNvPr id="11" name="Slika 10">
            <a:extLst>
              <a:ext uri="{FF2B5EF4-FFF2-40B4-BE49-F238E27FC236}">
                <a16:creationId xmlns:a16="http://schemas.microsoft.com/office/drawing/2014/main" id="{68046AF0-FF2B-4AD9-B203-AE82B8E3ADE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715000" y="100172"/>
            <a:ext cx="4932485" cy="3090493"/>
          </a:xfrm>
          <a:prstGeom prst="rect">
            <a:avLst/>
          </a:prstGeom>
        </p:spPr>
      </p:pic>
      <p:pic>
        <p:nvPicPr>
          <p:cNvPr id="14" name="Slika 13">
            <a:extLst>
              <a:ext uri="{FF2B5EF4-FFF2-40B4-BE49-F238E27FC236}">
                <a16:creationId xmlns:a16="http://schemas.microsoft.com/office/drawing/2014/main" id="{D7273AA7-DC62-43AD-A4AE-70B81008A83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715000" y="3164290"/>
            <a:ext cx="4932485" cy="2180970"/>
          </a:xfrm>
          <a:prstGeom prst="rect">
            <a:avLst/>
          </a:prstGeom>
        </p:spPr>
      </p:pic>
    </p:spTree>
    <p:extLst>
      <p:ext uri="{BB962C8B-B14F-4D97-AF65-F5344CB8AC3E}">
        <p14:creationId xmlns:p14="http://schemas.microsoft.com/office/powerpoint/2010/main" val="417467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značba mesta vsebine 14">
            <a:extLst>
              <a:ext uri="{FF2B5EF4-FFF2-40B4-BE49-F238E27FC236}">
                <a16:creationId xmlns:a16="http://schemas.microsoft.com/office/drawing/2014/main" id="{25AE5B3F-E3A3-49F0-8D12-5C341C0957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9369" y="100173"/>
            <a:ext cx="1340829" cy="1867410"/>
          </a:xfrm>
        </p:spPr>
      </p:pic>
      <p:sp>
        <p:nvSpPr>
          <p:cNvPr id="2" name="Naslov 1">
            <a:extLst>
              <a:ext uri="{FF2B5EF4-FFF2-40B4-BE49-F238E27FC236}">
                <a16:creationId xmlns:a16="http://schemas.microsoft.com/office/drawing/2014/main" id="{F10A3374-D4F3-47EF-AB3A-8C1CAFD2E943}"/>
              </a:ext>
            </a:extLst>
          </p:cNvPr>
          <p:cNvSpPr>
            <a:spLocks noGrp="1"/>
          </p:cNvSpPr>
          <p:nvPr>
            <p:ph type="title"/>
          </p:nvPr>
        </p:nvSpPr>
        <p:spPr>
          <a:xfrm>
            <a:off x="258298" y="-15954"/>
            <a:ext cx="9677010" cy="1229291"/>
          </a:xfrm>
        </p:spPr>
        <p:txBody>
          <a:bodyPr>
            <a:normAutofit/>
          </a:bodyPr>
          <a:lstStyle/>
          <a:p>
            <a:r>
              <a:rPr lang="sl-SI" sz="2600" b="1" dirty="0" err="1"/>
              <a:t>ALgoritem</a:t>
            </a:r>
            <a:endParaRPr lang="sl-SI" sz="2600" b="1" dirty="0"/>
          </a:p>
        </p:txBody>
      </p:sp>
      <p:sp>
        <p:nvSpPr>
          <p:cNvPr id="4" name="Označba mesta besedila 3">
            <a:extLst>
              <a:ext uri="{FF2B5EF4-FFF2-40B4-BE49-F238E27FC236}">
                <a16:creationId xmlns:a16="http://schemas.microsoft.com/office/drawing/2014/main" id="{648F98A3-A1F4-4D02-BFBC-4CBC466AA544}"/>
              </a:ext>
            </a:extLst>
          </p:cNvPr>
          <p:cNvSpPr>
            <a:spLocks noGrp="1"/>
          </p:cNvSpPr>
          <p:nvPr>
            <p:ph type="body" sz="half" idx="2"/>
          </p:nvPr>
        </p:nvSpPr>
        <p:spPr>
          <a:xfrm>
            <a:off x="258298" y="1327638"/>
            <a:ext cx="5456702" cy="5039855"/>
          </a:xfrm>
        </p:spPr>
        <p:txBody>
          <a:bodyPr>
            <a:normAutofit lnSpcReduction="10000"/>
          </a:bodyPr>
          <a:lstStyle/>
          <a:p>
            <a:r>
              <a:rPr lang="sl-SI" sz="1800" dirty="0">
                <a:solidFill>
                  <a:schemeClr val="bg1"/>
                </a:solidFill>
                <a:effectLst/>
                <a:latin typeface="Times New Roman" panose="02020603050405020304" pitchFamily="18" charset="0"/>
                <a:ea typeface="Times New Roman" panose="02020603050405020304" pitchFamily="18" charset="0"/>
              </a:rPr>
              <a:t>je postopek za reševanje določenega problema z računalnikom. </a:t>
            </a:r>
          </a:p>
          <a:p>
            <a:r>
              <a:rPr lang="sl-SI" sz="1800" dirty="0">
                <a:solidFill>
                  <a:schemeClr val="bg1"/>
                </a:solidFill>
                <a:effectLst/>
                <a:latin typeface="Times New Roman" panose="02020603050405020304" pitchFamily="18" charset="0"/>
                <a:ea typeface="Times New Roman" panose="02020603050405020304" pitchFamily="18" charset="0"/>
              </a:rPr>
              <a:t>Kot bomo videli, lahko uporabljamo tudi zapise, ki jih ne moremo neposredno izvršiti v računalniku, kljub temu pa nam lahko pomagajo pri razumevanju ali načrtovanju algoritmov. Za algoritem torej ni nujno, da je zapisan kot program v nekem programskem jeziku. Lahko je zapisan tudi kot navodilo v naravnem jeziku. Pomembno je samo to, da so posamezni koraki algoritma natančno opredeljeni.</a:t>
            </a:r>
          </a:p>
          <a:p>
            <a:r>
              <a:rPr lang="sl-SI" sz="1800" dirty="0">
                <a:solidFill>
                  <a:schemeClr val="bg1"/>
                </a:solidFill>
                <a:effectLst/>
                <a:latin typeface="Times New Roman" panose="02020603050405020304" pitchFamily="18" charset="0"/>
                <a:ea typeface="Times New Roman" panose="02020603050405020304" pitchFamily="18" charset="0"/>
              </a:rPr>
              <a:t>Pri algoritmih se sprašujemo o povsem enakih rečeh kot pri programih. Najbolj nas zanimata </a:t>
            </a:r>
            <a:r>
              <a:rPr lang="sl-SI" sz="1800" b="1" dirty="0" err="1">
                <a:solidFill>
                  <a:schemeClr val="bg1"/>
                </a:solidFill>
                <a:effectLst/>
                <a:latin typeface="Times New Roman" panose="02020603050405020304" pitchFamily="18" charset="0"/>
                <a:ea typeface="Times New Roman" panose="02020603050405020304" pitchFamily="18" charset="0"/>
              </a:rPr>
              <a:t>ustavljivost</a:t>
            </a:r>
            <a:r>
              <a:rPr lang="sl-SI" sz="1800" dirty="0">
                <a:solidFill>
                  <a:schemeClr val="bg1"/>
                </a:solidFill>
                <a:effectLst/>
                <a:latin typeface="Times New Roman" panose="02020603050405020304" pitchFamily="18" charset="0"/>
                <a:ea typeface="Times New Roman" panose="02020603050405020304" pitchFamily="18" charset="0"/>
              </a:rPr>
              <a:t> in </a:t>
            </a:r>
            <a:r>
              <a:rPr lang="sl-SI" sz="1800" b="1" dirty="0">
                <a:solidFill>
                  <a:schemeClr val="bg1"/>
                </a:solidFill>
                <a:effectLst/>
                <a:latin typeface="Times New Roman" panose="02020603050405020304" pitchFamily="18" charset="0"/>
                <a:ea typeface="Times New Roman" panose="02020603050405020304" pitchFamily="18" charset="0"/>
              </a:rPr>
              <a:t>pravilnost</a:t>
            </a:r>
            <a:r>
              <a:rPr lang="sl-SI" sz="1800" dirty="0">
                <a:solidFill>
                  <a:schemeClr val="bg1"/>
                </a:solidFill>
                <a:effectLst/>
                <a:latin typeface="Times New Roman" panose="02020603050405020304" pitchFamily="18" charset="0"/>
                <a:ea typeface="Times New Roman" panose="02020603050405020304" pitchFamily="18" charset="0"/>
              </a:rPr>
              <a:t>: torej, ali se algoritem pri vseh veljavnih vhodih za podani problem ustavi in ustvari pričakovani izhod. Z algoritmi, ki ne izpolnjujejo teh pogojev, se običajno sploh ne ukvarjamo. Pri ustavljivih in pravilnih algoritmih pa nas zanimajo tudi druge lastnosti, npr. učinkovitost.</a:t>
            </a:r>
          </a:p>
        </p:txBody>
      </p:sp>
      <p:pic>
        <p:nvPicPr>
          <p:cNvPr id="12" name="Slika 11">
            <a:extLst>
              <a:ext uri="{FF2B5EF4-FFF2-40B4-BE49-F238E27FC236}">
                <a16:creationId xmlns:a16="http://schemas.microsoft.com/office/drawing/2014/main" id="{23E69C3C-2B3D-4717-8258-DB1D30F8DB9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1127" y="5234630"/>
            <a:ext cx="2528865" cy="1718886"/>
          </a:xfrm>
          <a:prstGeom prst="rect">
            <a:avLst/>
          </a:prstGeom>
        </p:spPr>
      </p:pic>
      <p:sp>
        <p:nvSpPr>
          <p:cNvPr id="8" name="Označba mesta besedila 3">
            <a:extLst>
              <a:ext uri="{FF2B5EF4-FFF2-40B4-BE49-F238E27FC236}">
                <a16:creationId xmlns:a16="http://schemas.microsoft.com/office/drawing/2014/main" id="{59D66EEA-05FE-4B30-A4F7-D61C93735614}"/>
              </a:ext>
            </a:extLst>
          </p:cNvPr>
          <p:cNvSpPr txBox="1">
            <a:spLocks/>
          </p:cNvSpPr>
          <p:nvPr/>
        </p:nvSpPr>
        <p:spPr>
          <a:xfrm>
            <a:off x="6569749" y="2347820"/>
            <a:ext cx="5363953" cy="426512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r>
              <a:rPr lang="sl-SI" sz="2400" b="1" u="sng" dirty="0">
                <a:solidFill>
                  <a:schemeClr val="bg1"/>
                </a:solidFill>
                <a:latin typeface="Times New Roman" panose="02020603050405020304" pitchFamily="18" charset="0"/>
                <a:ea typeface="Times New Roman" panose="02020603050405020304" pitchFamily="18" charset="0"/>
              </a:rPr>
              <a:t>MOŽNI ZAPISI ALGORITMA:</a:t>
            </a:r>
          </a:p>
          <a:p>
            <a:pPr marL="285750" indent="-285750">
              <a:buFont typeface="Arial" panose="020B0604020202020204" pitchFamily="34" charset="0"/>
              <a:buChar char="•"/>
            </a:pPr>
            <a:r>
              <a:rPr lang="sl-SI" sz="2400" dirty="0">
                <a:solidFill>
                  <a:schemeClr val="bg1"/>
                </a:solidFill>
                <a:latin typeface="Times New Roman" panose="02020603050405020304" pitchFamily="18" charset="0"/>
                <a:ea typeface="Times New Roman" panose="02020603050405020304" pitchFamily="18" charset="0"/>
              </a:rPr>
              <a:t>s programom </a:t>
            </a:r>
            <a:r>
              <a:rPr lang="sl-SI" sz="2400" i="1" dirty="0">
                <a:solidFill>
                  <a:schemeClr val="bg1"/>
                </a:solidFill>
                <a:latin typeface="Times New Roman" panose="02020603050405020304" pitchFamily="18" charset="0"/>
                <a:ea typeface="Times New Roman" panose="02020603050405020304" pitchFamily="18" charset="0"/>
              </a:rPr>
              <a:t>(predhodni diapozitiv)</a:t>
            </a:r>
            <a:endParaRPr lang="sl-SI" sz="2400" dirty="0">
              <a:solidFill>
                <a:schemeClr val="bg1"/>
              </a:solidFill>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sl-SI" sz="2400" dirty="0">
                <a:solidFill>
                  <a:schemeClr val="bg1"/>
                </a:solidFill>
                <a:latin typeface="Times New Roman" panose="02020603050405020304" pitchFamily="18" charset="0"/>
                <a:ea typeface="Times New Roman" panose="02020603050405020304" pitchFamily="18" charset="0"/>
              </a:rPr>
              <a:t>s funkcijo</a:t>
            </a:r>
          </a:p>
          <a:p>
            <a:pPr marL="285750" indent="-285750">
              <a:buFont typeface="Arial" panose="020B0604020202020204" pitchFamily="34" charset="0"/>
              <a:buChar char="•"/>
            </a:pPr>
            <a:r>
              <a:rPr lang="sl-SI" sz="2400" dirty="0">
                <a:solidFill>
                  <a:schemeClr val="bg1"/>
                </a:solidFill>
                <a:latin typeface="Times New Roman" panose="02020603050405020304" pitchFamily="18" charset="0"/>
                <a:ea typeface="Times New Roman" panose="02020603050405020304" pitchFamily="18" charset="0"/>
              </a:rPr>
              <a:t>v naravnem jeziku</a:t>
            </a:r>
          </a:p>
          <a:p>
            <a:pPr marL="285750" indent="-285750">
              <a:buFont typeface="Arial" panose="020B0604020202020204" pitchFamily="34" charset="0"/>
              <a:buChar char="•"/>
            </a:pPr>
            <a:r>
              <a:rPr lang="sl-SI" sz="2400" dirty="0">
                <a:solidFill>
                  <a:schemeClr val="bg1"/>
                </a:solidFill>
                <a:latin typeface="Times New Roman" panose="02020603050405020304" pitchFamily="18" charset="0"/>
                <a:ea typeface="Times New Roman" panose="02020603050405020304" pitchFamily="18" charset="0"/>
              </a:rPr>
              <a:t>s psevdokodo</a:t>
            </a:r>
          </a:p>
          <a:p>
            <a:pPr marL="285750" indent="-285750">
              <a:buFont typeface="Arial" panose="020B0604020202020204" pitchFamily="34" charset="0"/>
              <a:buChar char="•"/>
            </a:pPr>
            <a:r>
              <a:rPr lang="sl-SI" sz="2400" dirty="0">
                <a:solidFill>
                  <a:schemeClr val="bg1"/>
                </a:solidFill>
                <a:latin typeface="Times New Roman" panose="02020603050405020304" pitchFamily="18" charset="0"/>
                <a:ea typeface="Times New Roman" panose="02020603050405020304" pitchFamily="18" charset="0"/>
              </a:rPr>
              <a:t>z diagramom poteka</a:t>
            </a:r>
          </a:p>
        </p:txBody>
      </p:sp>
    </p:spTree>
    <p:extLst>
      <p:ext uri="{BB962C8B-B14F-4D97-AF65-F5344CB8AC3E}">
        <p14:creationId xmlns:p14="http://schemas.microsoft.com/office/powerpoint/2010/main" val="225976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značba mesta vsebine 14">
            <a:extLst>
              <a:ext uri="{FF2B5EF4-FFF2-40B4-BE49-F238E27FC236}">
                <a16:creationId xmlns:a16="http://schemas.microsoft.com/office/drawing/2014/main" id="{25AE5B3F-E3A3-49F0-8D12-5C341C0957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9369" y="100173"/>
            <a:ext cx="1340829" cy="1867410"/>
          </a:xfrm>
        </p:spPr>
      </p:pic>
      <p:sp>
        <p:nvSpPr>
          <p:cNvPr id="2" name="Naslov 1">
            <a:extLst>
              <a:ext uri="{FF2B5EF4-FFF2-40B4-BE49-F238E27FC236}">
                <a16:creationId xmlns:a16="http://schemas.microsoft.com/office/drawing/2014/main" id="{F10A3374-D4F3-47EF-AB3A-8C1CAFD2E943}"/>
              </a:ext>
            </a:extLst>
          </p:cNvPr>
          <p:cNvSpPr>
            <a:spLocks noGrp="1"/>
          </p:cNvSpPr>
          <p:nvPr>
            <p:ph type="title"/>
          </p:nvPr>
        </p:nvSpPr>
        <p:spPr>
          <a:xfrm>
            <a:off x="258298" y="-15954"/>
            <a:ext cx="9677010" cy="1229291"/>
          </a:xfrm>
        </p:spPr>
        <p:txBody>
          <a:bodyPr>
            <a:normAutofit/>
          </a:bodyPr>
          <a:lstStyle/>
          <a:p>
            <a:r>
              <a:rPr lang="sl-SI" sz="2600" b="1" dirty="0"/>
              <a:t>ZAPIS ALGORITMA S FUNKCIJO</a:t>
            </a:r>
          </a:p>
        </p:txBody>
      </p:sp>
      <p:sp>
        <p:nvSpPr>
          <p:cNvPr id="4" name="Označba mesta besedila 3">
            <a:extLst>
              <a:ext uri="{FF2B5EF4-FFF2-40B4-BE49-F238E27FC236}">
                <a16:creationId xmlns:a16="http://schemas.microsoft.com/office/drawing/2014/main" id="{648F98A3-A1F4-4D02-BFBC-4CBC466AA544}"/>
              </a:ext>
            </a:extLst>
          </p:cNvPr>
          <p:cNvSpPr>
            <a:spLocks noGrp="1"/>
          </p:cNvSpPr>
          <p:nvPr>
            <p:ph type="body" sz="half" idx="2"/>
          </p:nvPr>
        </p:nvSpPr>
        <p:spPr>
          <a:xfrm>
            <a:off x="258298" y="1327638"/>
            <a:ext cx="5456702" cy="5039855"/>
          </a:xfrm>
        </p:spPr>
        <p:txBody>
          <a:bodyPr>
            <a:normAutofit/>
          </a:bodyPr>
          <a:lstStyle/>
          <a:p>
            <a:r>
              <a:rPr lang="sl-SI" sz="2000" dirty="0">
                <a:solidFill>
                  <a:schemeClr val="bg1"/>
                </a:solidFill>
                <a:effectLst/>
                <a:latin typeface="Times New Roman" panose="02020603050405020304" pitchFamily="18" charset="0"/>
                <a:ea typeface="Times New Roman" panose="02020603050405020304" pitchFamily="18" charset="0"/>
              </a:rPr>
              <a:t>Ker za sam algoritem ni pomembno, od kod dobi svoj vhod in kam se posreduje njegov izhod, ga pogosto zapišemo kot funkcijo namesto kot samostojen program. Vhodni podatki se funkciji posredujejo prek njenih parametrov, rezultat funkcije (tisto, kar funkcija vrne) pa se obravnava kot izhod.</a:t>
            </a:r>
          </a:p>
        </p:txBody>
      </p:sp>
      <p:pic>
        <p:nvPicPr>
          <p:cNvPr id="12" name="Slika 11">
            <a:extLst>
              <a:ext uri="{FF2B5EF4-FFF2-40B4-BE49-F238E27FC236}">
                <a16:creationId xmlns:a16="http://schemas.microsoft.com/office/drawing/2014/main" id="{23E69C3C-2B3D-4717-8258-DB1D30F8DB9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1127" y="5234630"/>
            <a:ext cx="2528865" cy="1718886"/>
          </a:xfrm>
          <a:prstGeom prst="rect">
            <a:avLst/>
          </a:prstGeom>
        </p:spPr>
      </p:pic>
      <p:pic>
        <p:nvPicPr>
          <p:cNvPr id="5" name="Slika 4">
            <a:extLst>
              <a:ext uri="{FF2B5EF4-FFF2-40B4-BE49-F238E27FC236}">
                <a16:creationId xmlns:a16="http://schemas.microsoft.com/office/drawing/2014/main" id="{76A52156-B4CB-4D40-92B4-D65B1041BA3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917220" y="384286"/>
            <a:ext cx="4750325" cy="3906360"/>
          </a:xfrm>
          <a:prstGeom prst="rect">
            <a:avLst/>
          </a:prstGeom>
        </p:spPr>
      </p:pic>
    </p:spTree>
    <p:extLst>
      <p:ext uri="{BB962C8B-B14F-4D97-AF65-F5344CB8AC3E}">
        <p14:creationId xmlns:p14="http://schemas.microsoft.com/office/powerpoint/2010/main" val="118426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značba mesta vsebine 14">
            <a:extLst>
              <a:ext uri="{FF2B5EF4-FFF2-40B4-BE49-F238E27FC236}">
                <a16:creationId xmlns:a16="http://schemas.microsoft.com/office/drawing/2014/main" id="{25AE5B3F-E3A3-49F0-8D12-5C341C0957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9369" y="100173"/>
            <a:ext cx="1340829" cy="1867410"/>
          </a:xfrm>
        </p:spPr>
      </p:pic>
      <p:sp>
        <p:nvSpPr>
          <p:cNvPr id="2" name="Naslov 1">
            <a:extLst>
              <a:ext uri="{FF2B5EF4-FFF2-40B4-BE49-F238E27FC236}">
                <a16:creationId xmlns:a16="http://schemas.microsoft.com/office/drawing/2014/main" id="{F10A3374-D4F3-47EF-AB3A-8C1CAFD2E943}"/>
              </a:ext>
            </a:extLst>
          </p:cNvPr>
          <p:cNvSpPr>
            <a:spLocks noGrp="1"/>
          </p:cNvSpPr>
          <p:nvPr>
            <p:ph type="title"/>
          </p:nvPr>
        </p:nvSpPr>
        <p:spPr>
          <a:xfrm>
            <a:off x="258297" y="-15954"/>
            <a:ext cx="7434971" cy="1229291"/>
          </a:xfrm>
        </p:spPr>
        <p:txBody>
          <a:bodyPr>
            <a:normAutofit/>
          </a:bodyPr>
          <a:lstStyle/>
          <a:p>
            <a:r>
              <a:rPr lang="sl-SI" sz="2600" b="1" dirty="0"/>
              <a:t>ZAPIS ALGORITMA V naravnem jeziku</a:t>
            </a:r>
          </a:p>
        </p:txBody>
      </p:sp>
      <p:sp>
        <p:nvSpPr>
          <p:cNvPr id="4" name="Označba mesta besedila 3">
            <a:extLst>
              <a:ext uri="{FF2B5EF4-FFF2-40B4-BE49-F238E27FC236}">
                <a16:creationId xmlns:a16="http://schemas.microsoft.com/office/drawing/2014/main" id="{648F98A3-A1F4-4D02-BFBC-4CBC466AA544}"/>
              </a:ext>
            </a:extLst>
          </p:cNvPr>
          <p:cNvSpPr>
            <a:spLocks noGrp="1"/>
          </p:cNvSpPr>
          <p:nvPr>
            <p:ph type="body" sz="half" idx="2"/>
          </p:nvPr>
        </p:nvSpPr>
        <p:spPr>
          <a:xfrm>
            <a:off x="258298" y="1327638"/>
            <a:ext cx="8938456" cy="5039855"/>
          </a:xfrm>
        </p:spPr>
        <p:txBody>
          <a:bodyPr>
            <a:normAutofit/>
          </a:bodyPr>
          <a:lstStyle/>
          <a:p>
            <a:r>
              <a:rPr lang="sl-SI" sz="2000" dirty="0">
                <a:solidFill>
                  <a:schemeClr val="bg1"/>
                </a:solidFill>
                <a:effectLst/>
                <a:latin typeface="Times New Roman" panose="02020603050405020304" pitchFamily="18" charset="0"/>
                <a:ea typeface="Times New Roman" panose="02020603050405020304" pitchFamily="18" charset="0"/>
              </a:rPr>
              <a:t>Algoritem lahko zapišemo kar v naravnem jeziku, vendar pa moramo biti pri tem dovolj natančni, da bo besedilo </a:t>
            </a:r>
            <a:r>
              <a:rPr lang="sl-SI" sz="2000" b="1" dirty="0">
                <a:solidFill>
                  <a:schemeClr val="bg1"/>
                </a:solidFill>
                <a:effectLst/>
                <a:latin typeface="Times New Roman" panose="02020603050405020304" pitchFamily="18" charset="0"/>
                <a:ea typeface="Times New Roman" panose="02020603050405020304" pitchFamily="18" charset="0"/>
              </a:rPr>
              <a:t>nedvoumno</a:t>
            </a:r>
            <a:r>
              <a:rPr lang="sl-SI" sz="2000" dirty="0">
                <a:solidFill>
                  <a:schemeClr val="bg1"/>
                </a:solidFill>
                <a:effectLst/>
                <a:latin typeface="Times New Roman" panose="02020603050405020304" pitchFamily="18" charset="0"/>
                <a:ea typeface="Times New Roman" panose="02020603050405020304" pitchFamily="18" charset="0"/>
              </a:rPr>
              <a:t>, torej da ga bo mogoče razumeti samo na en način. Programska koda je sama po sebi nedvoumna, pri naravnem jeziku pa moramo za to lastnost poskrbeti sami.</a:t>
            </a:r>
          </a:p>
          <a:p>
            <a:r>
              <a:rPr lang="sl-SI" sz="2000" dirty="0">
                <a:effectLst/>
                <a:latin typeface="Calibri" panose="020F0502020204030204" pitchFamily="34" charset="0"/>
                <a:ea typeface="Calibri" panose="020F0502020204030204" pitchFamily="34" charset="0"/>
                <a:cs typeface="Times New Roman" panose="02020603050405020304" pitchFamily="18" charset="0"/>
              </a:rPr>
              <a:t>Prikazani način je najprimernejši za algoritme, ki so sestavljeni iz zaporedja korakov. </a:t>
            </a:r>
            <a:endParaRPr lang="sl-SI" sz="2000" dirty="0">
              <a:solidFill>
                <a:schemeClr val="bg1"/>
              </a:solidFill>
              <a:effectLst/>
              <a:latin typeface="Times New Roman" panose="02020603050405020304" pitchFamily="18" charset="0"/>
              <a:ea typeface="Times New Roman" panose="02020603050405020304" pitchFamily="18" charset="0"/>
            </a:endParaRPr>
          </a:p>
        </p:txBody>
      </p:sp>
      <p:pic>
        <p:nvPicPr>
          <p:cNvPr id="12" name="Slika 11">
            <a:extLst>
              <a:ext uri="{FF2B5EF4-FFF2-40B4-BE49-F238E27FC236}">
                <a16:creationId xmlns:a16="http://schemas.microsoft.com/office/drawing/2014/main" id="{23E69C3C-2B3D-4717-8258-DB1D30F8DB9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1127" y="5234630"/>
            <a:ext cx="2528865" cy="1718886"/>
          </a:xfrm>
          <a:prstGeom prst="rect">
            <a:avLst/>
          </a:prstGeom>
        </p:spPr>
      </p:pic>
      <p:pic>
        <p:nvPicPr>
          <p:cNvPr id="6" name="Slika 5">
            <a:extLst>
              <a:ext uri="{FF2B5EF4-FFF2-40B4-BE49-F238E27FC236}">
                <a16:creationId xmlns:a16="http://schemas.microsoft.com/office/drawing/2014/main" id="{1F34614A-94D1-455A-B1D3-BE90C661A47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940776" y="3544239"/>
            <a:ext cx="8255978" cy="2623209"/>
          </a:xfrm>
          <a:prstGeom prst="rect">
            <a:avLst/>
          </a:prstGeom>
        </p:spPr>
      </p:pic>
    </p:spTree>
    <p:extLst>
      <p:ext uri="{BB962C8B-B14F-4D97-AF65-F5344CB8AC3E}">
        <p14:creationId xmlns:p14="http://schemas.microsoft.com/office/powerpoint/2010/main" val="17542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značba mesta vsebine 14">
            <a:extLst>
              <a:ext uri="{FF2B5EF4-FFF2-40B4-BE49-F238E27FC236}">
                <a16:creationId xmlns:a16="http://schemas.microsoft.com/office/drawing/2014/main" id="{25AE5B3F-E3A3-49F0-8D12-5C341C0957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9369" y="100173"/>
            <a:ext cx="1340829" cy="1867410"/>
          </a:xfrm>
        </p:spPr>
      </p:pic>
      <p:sp>
        <p:nvSpPr>
          <p:cNvPr id="2" name="Naslov 1">
            <a:extLst>
              <a:ext uri="{FF2B5EF4-FFF2-40B4-BE49-F238E27FC236}">
                <a16:creationId xmlns:a16="http://schemas.microsoft.com/office/drawing/2014/main" id="{F10A3374-D4F3-47EF-AB3A-8C1CAFD2E943}"/>
              </a:ext>
            </a:extLst>
          </p:cNvPr>
          <p:cNvSpPr>
            <a:spLocks noGrp="1"/>
          </p:cNvSpPr>
          <p:nvPr>
            <p:ph type="title"/>
          </p:nvPr>
        </p:nvSpPr>
        <p:spPr>
          <a:xfrm>
            <a:off x="258298" y="-15954"/>
            <a:ext cx="6309556" cy="1229291"/>
          </a:xfrm>
        </p:spPr>
        <p:txBody>
          <a:bodyPr>
            <a:normAutofit/>
          </a:bodyPr>
          <a:lstStyle/>
          <a:p>
            <a:r>
              <a:rPr lang="sl-SI" sz="2600" b="1" dirty="0"/>
              <a:t>ZAPIS ALGORITMA s psevdokodo</a:t>
            </a:r>
          </a:p>
        </p:txBody>
      </p:sp>
      <p:sp>
        <p:nvSpPr>
          <p:cNvPr id="4" name="Označba mesta besedila 3">
            <a:extLst>
              <a:ext uri="{FF2B5EF4-FFF2-40B4-BE49-F238E27FC236}">
                <a16:creationId xmlns:a16="http://schemas.microsoft.com/office/drawing/2014/main" id="{648F98A3-A1F4-4D02-BFBC-4CBC466AA544}"/>
              </a:ext>
            </a:extLst>
          </p:cNvPr>
          <p:cNvSpPr>
            <a:spLocks noGrp="1"/>
          </p:cNvSpPr>
          <p:nvPr>
            <p:ph type="body" sz="half" idx="2"/>
          </p:nvPr>
        </p:nvSpPr>
        <p:spPr>
          <a:xfrm>
            <a:off x="258298" y="1327638"/>
            <a:ext cx="5456702" cy="5039855"/>
          </a:xfrm>
        </p:spPr>
        <p:txBody>
          <a:bodyPr>
            <a:normAutofit/>
          </a:bodyPr>
          <a:lstStyle/>
          <a:p>
            <a:r>
              <a:rPr lang="sl-SI" sz="2000" dirty="0">
                <a:solidFill>
                  <a:schemeClr val="bg1"/>
                </a:solidFill>
                <a:effectLst/>
                <a:latin typeface="Times New Roman" panose="02020603050405020304" pitchFamily="18" charset="0"/>
                <a:ea typeface="Times New Roman" panose="02020603050405020304" pitchFamily="18" charset="0"/>
              </a:rPr>
              <a:t>predstavlja srednjo pot med zapisom z naravnim in programskim jezikom. Zgradba zapisa je podobna zgradbi programa v </a:t>
            </a:r>
            <a:r>
              <a:rPr lang="sl-SI" sz="2000" dirty="0" err="1">
                <a:solidFill>
                  <a:schemeClr val="bg1"/>
                </a:solidFill>
                <a:effectLst/>
                <a:latin typeface="Times New Roman" panose="02020603050405020304" pitchFamily="18" charset="0"/>
                <a:ea typeface="Times New Roman" panose="02020603050405020304" pitchFamily="18" charset="0"/>
              </a:rPr>
              <a:t>pythonu</a:t>
            </a:r>
            <a:r>
              <a:rPr lang="sl-SI" sz="2000" dirty="0">
                <a:solidFill>
                  <a:schemeClr val="bg1"/>
                </a:solidFill>
                <a:effectLst/>
                <a:latin typeface="Times New Roman" panose="02020603050405020304" pitchFamily="18" charset="0"/>
                <a:ea typeface="Times New Roman" panose="02020603050405020304" pitchFamily="18" charset="0"/>
              </a:rPr>
              <a:t> ali katerem sorodnem programskem jeziku. </a:t>
            </a:r>
          </a:p>
          <a:p>
            <a:r>
              <a:rPr lang="sl-SI" sz="2000" dirty="0">
                <a:solidFill>
                  <a:schemeClr val="bg1"/>
                </a:solidFill>
                <a:effectLst/>
                <a:latin typeface="Times New Roman" panose="02020603050405020304" pitchFamily="18" charset="0"/>
                <a:ea typeface="Times New Roman" panose="02020603050405020304" pitchFamily="18" charset="0"/>
              </a:rPr>
              <a:t>Podobno kot pri naravnem jeziku smo tudi pri psevdokodi zelo svobodni. Poskrbeti moramo le za nedvoumnost. </a:t>
            </a:r>
            <a:r>
              <a:rPr lang="sl-SI"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Psevdokodo uporabljamo predvsem pri obsežnejših algoritmih, ko se ne želimo ukvarjati s podrobnostmi posameznih korakov, zato vsaj nekatere od njih zapišemo v naravnem jeziku ali pa s pomočjo matematičnih simbolov.</a:t>
            </a:r>
            <a:endParaRPr lang="sl-SI" sz="2000" dirty="0">
              <a:solidFill>
                <a:schemeClr val="bg1"/>
              </a:solidFill>
              <a:effectLst/>
              <a:latin typeface="Times New Roman" panose="02020603050405020304" pitchFamily="18" charset="0"/>
              <a:ea typeface="Times New Roman" panose="02020603050405020304" pitchFamily="18" charset="0"/>
            </a:endParaRPr>
          </a:p>
          <a:p>
            <a:endParaRPr lang="sl-SI" sz="1800" dirty="0">
              <a:solidFill>
                <a:schemeClr val="bg1"/>
              </a:solidFill>
              <a:effectLst/>
              <a:latin typeface="Times New Roman" panose="02020603050405020304" pitchFamily="18" charset="0"/>
              <a:ea typeface="Times New Roman" panose="02020603050405020304" pitchFamily="18" charset="0"/>
            </a:endParaRPr>
          </a:p>
        </p:txBody>
      </p:sp>
      <p:pic>
        <p:nvPicPr>
          <p:cNvPr id="12" name="Slika 11">
            <a:extLst>
              <a:ext uri="{FF2B5EF4-FFF2-40B4-BE49-F238E27FC236}">
                <a16:creationId xmlns:a16="http://schemas.microsoft.com/office/drawing/2014/main" id="{23E69C3C-2B3D-4717-8258-DB1D30F8DB9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1127" y="5234630"/>
            <a:ext cx="2528865" cy="1718886"/>
          </a:xfrm>
          <a:prstGeom prst="rect">
            <a:avLst/>
          </a:prstGeom>
        </p:spPr>
      </p:pic>
      <p:pic>
        <p:nvPicPr>
          <p:cNvPr id="6" name="Slika 5">
            <a:extLst>
              <a:ext uri="{FF2B5EF4-FFF2-40B4-BE49-F238E27FC236}">
                <a16:creationId xmlns:a16="http://schemas.microsoft.com/office/drawing/2014/main" id="{1F34614A-94D1-455A-B1D3-BE90C661A47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096000" y="780302"/>
            <a:ext cx="4299438" cy="3158486"/>
          </a:xfrm>
          <a:prstGeom prst="rect">
            <a:avLst/>
          </a:prstGeom>
        </p:spPr>
      </p:pic>
    </p:spTree>
    <p:extLst>
      <p:ext uri="{BB962C8B-B14F-4D97-AF65-F5344CB8AC3E}">
        <p14:creationId xmlns:p14="http://schemas.microsoft.com/office/powerpoint/2010/main" val="899905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značba mesta vsebine 14">
            <a:extLst>
              <a:ext uri="{FF2B5EF4-FFF2-40B4-BE49-F238E27FC236}">
                <a16:creationId xmlns:a16="http://schemas.microsoft.com/office/drawing/2014/main" id="{25AE5B3F-E3A3-49F0-8D12-5C341C0957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9369" y="100173"/>
            <a:ext cx="1340829" cy="1867410"/>
          </a:xfrm>
        </p:spPr>
      </p:pic>
      <p:sp>
        <p:nvSpPr>
          <p:cNvPr id="2" name="Naslov 1">
            <a:extLst>
              <a:ext uri="{FF2B5EF4-FFF2-40B4-BE49-F238E27FC236}">
                <a16:creationId xmlns:a16="http://schemas.microsoft.com/office/drawing/2014/main" id="{F10A3374-D4F3-47EF-AB3A-8C1CAFD2E943}"/>
              </a:ext>
            </a:extLst>
          </p:cNvPr>
          <p:cNvSpPr>
            <a:spLocks noGrp="1"/>
          </p:cNvSpPr>
          <p:nvPr>
            <p:ph type="title"/>
          </p:nvPr>
        </p:nvSpPr>
        <p:spPr>
          <a:xfrm>
            <a:off x="258298" y="-514473"/>
            <a:ext cx="8366956" cy="1229291"/>
          </a:xfrm>
        </p:spPr>
        <p:txBody>
          <a:bodyPr>
            <a:normAutofit/>
          </a:bodyPr>
          <a:lstStyle/>
          <a:p>
            <a:r>
              <a:rPr lang="sl-SI" sz="2600" b="1" dirty="0"/>
              <a:t>ZAPIS ALGORITMA z diagramom poteka</a:t>
            </a:r>
          </a:p>
        </p:txBody>
      </p:sp>
      <p:sp>
        <p:nvSpPr>
          <p:cNvPr id="4" name="Označba mesta besedila 3">
            <a:extLst>
              <a:ext uri="{FF2B5EF4-FFF2-40B4-BE49-F238E27FC236}">
                <a16:creationId xmlns:a16="http://schemas.microsoft.com/office/drawing/2014/main" id="{648F98A3-A1F4-4D02-BFBC-4CBC466AA544}"/>
              </a:ext>
            </a:extLst>
          </p:cNvPr>
          <p:cNvSpPr>
            <a:spLocks noGrp="1"/>
          </p:cNvSpPr>
          <p:nvPr>
            <p:ph type="body" sz="half" idx="2"/>
          </p:nvPr>
        </p:nvSpPr>
        <p:spPr>
          <a:xfrm>
            <a:off x="234852" y="861646"/>
            <a:ext cx="8736233" cy="1229292"/>
          </a:xfrm>
        </p:spPr>
        <p:txBody>
          <a:bodyPr>
            <a:normAutofit/>
          </a:bodyPr>
          <a:lstStyle/>
          <a:p>
            <a:r>
              <a:rPr lang="sl-SI" sz="2000" dirty="0">
                <a:solidFill>
                  <a:schemeClr val="bg1"/>
                </a:solidFill>
                <a:effectLst/>
                <a:latin typeface="Times New Roman" panose="02020603050405020304" pitchFamily="18" charset="0"/>
                <a:ea typeface="Times New Roman" panose="02020603050405020304" pitchFamily="18" charset="0"/>
              </a:rPr>
              <a:t>Z diagramom poteka lahko korake izvajanja algoritma prikažemo grafično. </a:t>
            </a:r>
          </a:p>
        </p:txBody>
      </p:sp>
      <p:pic>
        <p:nvPicPr>
          <p:cNvPr id="12" name="Slika 11">
            <a:extLst>
              <a:ext uri="{FF2B5EF4-FFF2-40B4-BE49-F238E27FC236}">
                <a16:creationId xmlns:a16="http://schemas.microsoft.com/office/drawing/2014/main" id="{23E69C3C-2B3D-4717-8258-DB1D30F8DB9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1127" y="5234630"/>
            <a:ext cx="2528865" cy="1718886"/>
          </a:xfrm>
          <a:prstGeom prst="rect">
            <a:avLst/>
          </a:prstGeom>
        </p:spPr>
      </p:pic>
      <p:pic>
        <p:nvPicPr>
          <p:cNvPr id="7" name="Slika 6">
            <a:extLst>
              <a:ext uri="{FF2B5EF4-FFF2-40B4-BE49-F238E27FC236}">
                <a16:creationId xmlns:a16="http://schemas.microsoft.com/office/drawing/2014/main" id="{10A9968C-9BFA-4A5C-B214-69DF91CEF2F9}"/>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1670754" y="1318847"/>
            <a:ext cx="7183316" cy="53193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1384825"/>
      </p:ext>
    </p:extLst>
  </p:cSld>
  <p:clrMapOvr>
    <a:masterClrMapping/>
  </p:clrMapOvr>
</p:sld>
</file>

<file path=ppt/theme/theme1.xml><?xml version="1.0" encoding="utf-8"?>
<a:theme xmlns:a="http://schemas.openxmlformats.org/drawingml/2006/main" name="Rezina">
  <a:themeElements>
    <a:clrScheme name="Rezina">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Rezin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zin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TotalTime>
  <Words>952</Words>
  <Application>Microsoft Office PowerPoint</Application>
  <PresentationFormat>Širokozaslonsko</PresentationFormat>
  <Paragraphs>61</Paragraphs>
  <Slides>11</Slides>
  <Notes>11</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11</vt:i4>
      </vt:variant>
    </vt:vector>
  </HeadingPairs>
  <TitlesOfParts>
    <vt:vector size="19" baseType="lpstr">
      <vt:lpstr>Arial</vt:lpstr>
      <vt:lpstr>Calibri</vt:lpstr>
      <vt:lpstr>Century Gothic</vt:lpstr>
      <vt:lpstr>Symbol</vt:lpstr>
      <vt:lpstr>Tahoma</vt:lpstr>
      <vt:lpstr>Times New Roman</vt:lpstr>
      <vt:lpstr>Wingdings 3</vt:lpstr>
      <vt:lpstr>Rezina</vt:lpstr>
      <vt:lpstr>Od besede do programa</vt:lpstr>
      <vt:lpstr>ABSTRAKCIJA – zaneMArjanje nebistvenih okoliščin</vt:lpstr>
      <vt:lpstr>Problem in primerek problema</vt:lpstr>
      <vt:lpstr>program</vt:lpstr>
      <vt:lpstr>ALgoritem</vt:lpstr>
      <vt:lpstr>ZAPIS ALGORITMA S FUNKCIJO</vt:lpstr>
      <vt:lpstr>ZAPIS ALGORITMA V naravnem jeziku</vt:lpstr>
      <vt:lpstr>ZAPIS ALGORITMA s psevdokodo</vt:lpstr>
      <vt:lpstr>ZAPIS ALGORITMA z diagramom poteka</vt:lpstr>
      <vt:lpstr>MOŽNI ZAPISI ALGORITMA ZA min3</vt:lpstr>
      <vt:lpstr>VIRI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Irena Mrak Merhar</dc:creator>
  <cp:lastModifiedBy>Irena Mrak Merhar</cp:lastModifiedBy>
  <cp:revision>30</cp:revision>
  <dcterms:created xsi:type="dcterms:W3CDTF">2022-01-13T06:29:56Z</dcterms:created>
  <dcterms:modified xsi:type="dcterms:W3CDTF">2022-11-01T21:35:46Z</dcterms:modified>
</cp:coreProperties>
</file>