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
  </p:notesMasterIdLst>
  <p:sldIdLst>
    <p:sldId id="256" r:id="rId2"/>
    <p:sldId id="272" r:id="rId3"/>
    <p:sldId id="273"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76" autoAdjust="0"/>
    <p:restoredTop sz="95337" autoAdjust="0"/>
  </p:normalViewPr>
  <p:slideViewPr>
    <p:cSldViewPr snapToGrid="0">
      <p:cViewPr varScale="1">
        <p:scale>
          <a:sx n="87" d="100"/>
          <a:sy n="87" d="100"/>
        </p:scale>
        <p:origin x="7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FFDE7-913A-49B3-AA29-B015F610BE3C}" type="datetimeFigureOut">
              <a:rPr lang="sl-SI" smtClean="0"/>
              <a:t>4. 01. 2023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2C40A-40EC-42F6-8CA8-10FE529D33EB}" type="slidenum">
              <a:rPr lang="sl-SI" smtClean="0"/>
              <a:t>‹#›</a:t>
            </a:fld>
            <a:endParaRPr lang="sl-SI"/>
          </a:p>
        </p:txBody>
      </p:sp>
    </p:spTree>
    <p:extLst>
      <p:ext uri="{BB962C8B-B14F-4D97-AF65-F5344CB8AC3E}">
        <p14:creationId xmlns:p14="http://schemas.microsoft.com/office/powerpoint/2010/main" val="2469358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1</a:t>
            </a:fld>
            <a:endParaRPr lang="sl-SI"/>
          </a:p>
        </p:txBody>
      </p:sp>
    </p:spTree>
    <p:extLst>
      <p:ext uri="{BB962C8B-B14F-4D97-AF65-F5344CB8AC3E}">
        <p14:creationId xmlns:p14="http://schemas.microsoft.com/office/powerpoint/2010/main" val="162003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2</a:t>
            </a:fld>
            <a:endParaRPr lang="sl-SI"/>
          </a:p>
        </p:txBody>
      </p:sp>
    </p:spTree>
    <p:extLst>
      <p:ext uri="{BB962C8B-B14F-4D97-AF65-F5344CB8AC3E}">
        <p14:creationId xmlns:p14="http://schemas.microsoft.com/office/powerpoint/2010/main" val="194525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3</a:t>
            </a:fld>
            <a:endParaRPr lang="sl-SI"/>
          </a:p>
        </p:txBody>
      </p:sp>
    </p:spTree>
    <p:extLst>
      <p:ext uri="{BB962C8B-B14F-4D97-AF65-F5344CB8AC3E}">
        <p14:creationId xmlns:p14="http://schemas.microsoft.com/office/powerpoint/2010/main" val="135645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10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Date Placeholder 2"/>
          <p:cNvSpPr>
            <a:spLocks noGrp="1"/>
          </p:cNvSpPr>
          <p:nvPr>
            <p:ph type="dt" sz="half" idx="10"/>
          </p:nvPr>
        </p:nvSpPr>
        <p:spPr/>
        <p:txBody>
          <a:bodyPr/>
          <a:lstStyle/>
          <a:p>
            <a:fld id="{4C395161-4678-4488-9AF0-9A3E06F9D64B}" type="datetimeFigureOut">
              <a:rPr lang="sl-SI" smtClean="0"/>
              <a:t>4. 01. 2023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24489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342574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2172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2319818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Uredite sloge besedila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8313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Uredite sloge besedila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4272845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2432716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6477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75828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4. 01. 2023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44511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C395161-4678-4488-9AF0-9A3E06F9D64B}" type="datetimeFigureOut">
              <a:rPr lang="sl-SI" smtClean="0"/>
              <a:t>4. 01. 2023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332261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C395161-4678-4488-9AF0-9A3E06F9D64B}" type="datetimeFigureOut">
              <a:rPr lang="sl-SI" smtClean="0"/>
              <a:t>4. 01. 2023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366533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4C395161-4678-4488-9AF0-9A3E06F9D64B}" type="datetimeFigureOut">
              <a:rPr lang="sl-SI" smtClean="0"/>
              <a:t>4. 01. 2023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352417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95161-4678-4488-9AF0-9A3E06F9D64B}" type="datetimeFigureOut">
              <a:rPr lang="sl-SI" smtClean="0"/>
              <a:t>4. 01. 2023</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63726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C395161-4678-4488-9AF0-9A3E06F9D64B}" type="datetimeFigureOut">
              <a:rPr lang="sl-SI" smtClean="0"/>
              <a:t>4. 01. 2023</a:t>
            </a:fld>
            <a:endParaRPr lang="sl-SI"/>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98111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l-SI"/>
              <a:t>Kliknite, če želite urediti slog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C395161-4678-4488-9AF0-9A3E06F9D64B}" type="datetimeFigureOut">
              <a:rPr lang="sl-SI" smtClean="0"/>
              <a:t>4. 01. 2023</a:t>
            </a:fld>
            <a:endParaRPr lang="sl-SI"/>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207136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bg2">
                <a:lumMod val="40000"/>
                <a:lumOff val="6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C395161-4678-4488-9AF0-9A3E06F9D64B}" type="datetimeFigureOut">
              <a:rPr lang="sl-SI" smtClean="0"/>
              <a:t>4. 01. 2023</a:t>
            </a:fld>
            <a:endParaRPr lang="sl-SI"/>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l-SI"/>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21DAFC0-AEE8-4A6A-843D-1638A24E1108}" type="slidenum">
              <a:rPr lang="sl-SI" smtClean="0"/>
              <a:t>‹#›</a:t>
            </a:fld>
            <a:endParaRPr lang="sl-SI"/>
          </a:p>
        </p:txBody>
      </p:sp>
    </p:spTree>
    <p:extLst>
      <p:ext uri="{BB962C8B-B14F-4D97-AF65-F5344CB8AC3E}">
        <p14:creationId xmlns:p14="http://schemas.microsoft.com/office/powerpoint/2010/main" val="426982063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AAFA4BC6-8102-4DD7-82E7-73148B9A0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5964DD9A-597E-4746-BF0D-D568F6E4107D}"/>
              </a:ext>
            </a:extLst>
          </p:cNvPr>
          <p:cNvSpPr>
            <a:spLocks noGrp="1"/>
          </p:cNvSpPr>
          <p:nvPr>
            <p:ph type="ctrTitle"/>
          </p:nvPr>
        </p:nvSpPr>
        <p:spPr>
          <a:xfrm>
            <a:off x="3895603" y="1943099"/>
            <a:ext cx="8296397" cy="2971801"/>
          </a:xfrm>
        </p:spPr>
        <p:txBody>
          <a:bodyPr/>
          <a:lstStyle/>
          <a:p>
            <a:r>
              <a:rPr lang="sl-SI" b="1" dirty="0"/>
              <a:t>DIGITALNA TEHNOLOGIJA V POUK MATEMATIKE</a:t>
            </a:r>
          </a:p>
        </p:txBody>
      </p:sp>
      <p:sp>
        <p:nvSpPr>
          <p:cNvPr id="3" name="Podnaslov 2">
            <a:extLst>
              <a:ext uri="{FF2B5EF4-FFF2-40B4-BE49-F238E27FC236}">
                <a16:creationId xmlns:a16="http://schemas.microsoft.com/office/drawing/2014/main" id="{F35A137E-82F7-4C3B-B637-9B7B7A91987A}"/>
              </a:ext>
            </a:extLst>
          </p:cNvPr>
          <p:cNvSpPr>
            <a:spLocks noGrp="1"/>
          </p:cNvSpPr>
          <p:nvPr>
            <p:ph type="subTitle" idx="1"/>
          </p:nvPr>
        </p:nvSpPr>
        <p:spPr>
          <a:xfrm>
            <a:off x="4003211" y="3823546"/>
            <a:ext cx="6400800" cy="1947333"/>
          </a:xfrm>
        </p:spPr>
        <p:txBody>
          <a:bodyPr>
            <a:noAutofit/>
          </a:bodyPr>
          <a:lstStyle/>
          <a:p>
            <a:endParaRPr lang="sl-SI" sz="2000" dirty="0"/>
          </a:p>
          <a:p>
            <a:endParaRPr lang="sl-SI" sz="2000" dirty="0"/>
          </a:p>
          <a:p>
            <a:endParaRPr lang="sl-SI" sz="2000" dirty="0"/>
          </a:p>
          <a:p>
            <a:endParaRPr lang="sl-SI" sz="2000" dirty="0"/>
          </a:p>
          <a:p>
            <a:endParaRPr lang="sl-SI" sz="1200" dirty="0"/>
          </a:p>
          <a:p>
            <a:endParaRPr lang="sl-SI" sz="2000" dirty="0"/>
          </a:p>
          <a:p>
            <a:r>
              <a:rPr lang="sl-SI" sz="2000" dirty="0"/>
              <a:t>Klavdija Hribernik, Irena Mrak Merhar</a:t>
            </a:r>
          </a:p>
        </p:txBody>
      </p:sp>
      <p:pic>
        <p:nvPicPr>
          <p:cNvPr id="10" name="Slika 9">
            <a:extLst>
              <a:ext uri="{FF2B5EF4-FFF2-40B4-BE49-F238E27FC236}">
                <a16:creationId xmlns:a16="http://schemas.microsoft.com/office/drawing/2014/main" id="{94FCE4CC-7417-4DA8-984A-0CC850D261D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54843"/>
            <a:ext cx="4476390" cy="3042632"/>
          </a:xfrm>
          <a:prstGeom prst="rect">
            <a:avLst/>
          </a:prstGeom>
        </p:spPr>
      </p:pic>
    </p:spTree>
    <p:extLst>
      <p:ext uri="{BB962C8B-B14F-4D97-AF65-F5344CB8AC3E}">
        <p14:creationId xmlns:p14="http://schemas.microsoft.com/office/powerpoint/2010/main" val="140894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7" y="-15954"/>
            <a:ext cx="7434971" cy="1229291"/>
          </a:xfrm>
        </p:spPr>
        <p:txBody>
          <a:bodyPr>
            <a:normAutofit/>
          </a:bodyPr>
          <a:lstStyle/>
          <a:p>
            <a:r>
              <a:rPr lang="sl-SI" sz="2600" b="1" dirty="0"/>
              <a:t>Namen in CILJI projekta</a:t>
            </a:r>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58297" y="1327638"/>
            <a:ext cx="10679333" cy="5039855"/>
          </a:xfrm>
        </p:spPr>
        <p:txBody>
          <a:bodyPr>
            <a:noAutofit/>
          </a:bodyPr>
          <a:lstStyle/>
          <a:p>
            <a:pPr>
              <a:lnSpc>
                <a:spcPct val="107000"/>
              </a:lnSpc>
              <a:spcAft>
                <a:spcPts val="800"/>
              </a:spcAft>
            </a:pPr>
            <a:r>
              <a:rPr lang="sl-SI"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Temeljna znanja</a:t>
            </a:r>
            <a:endParaRPr lang="sl-SI"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Temeljna znanja RIN: algoritmi in programiranje  </a:t>
            </a:r>
            <a:endParaRPr lang="sl-SI"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Temeljna znanja matematike: Geometrija v ravnini (osnovni pojmi, skladnost in merjenje kotov, preslikave v ravnini ter načrtovanje: trikotnik, krog in krožnica, štirikotniki)</a:t>
            </a:r>
            <a:endParaRPr lang="sl-SI"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b="1"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Operativni učni cilji</a:t>
            </a:r>
            <a:endParaRPr lang="sl-SI"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l-SI" sz="1600" dirty="0">
                <a:solidFill>
                  <a:schemeClr val="bg1"/>
                </a:solidFill>
                <a:effectLst/>
                <a:latin typeface="Verdana" panose="020B0604030504040204" pitchFamily="34" charset="0"/>
                <a:ea typeface="Times New Roman" panose="02020603050405020304" pitchFamily="18" charset="0"/>
                <a:cs typeface="Tahoma" panose="020B0604030504040204" pitchFamily="34" charset="0"/>
              </a:rPr>
              <a:t>Zmožnost uporabljanja tehnologije pri izvajanju matematičnih postopkov.</a:t>
            </a:r>
            <a:endParaRPr lang="sl-SI"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l-SI" sz="1600" dirty="0">
                <a:solidFill>
                  <a:schemeClr val="bg1"/>
                </a:solidFill>
                <a:effectLst/>
                <a:latin typeface="Verdana" panose="020B0604030504040204" pitchFamily="34" charset="0"/>
                <a:ea typeface="Times New Roman" panose="02020603050405020304" pitchFamily="18" charset="0"/>
                <a:cs typeface="Tahoma" panose="020B0604030504040204" pitchFamily="34" charset="0"/>
              </a:rPr>
              <a:t>Dijak pozna pomen in vlogo digitalne/računalniške tehnologije, jo spozna in zna uporabljati.</a:t>
            </a:r>
            <a:endParaRPr lang="sl-SI"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l-SI" sz="1600" dirty="0">
                <a:solidFill>
                  <a:schemeClr val="bg1"/>
                </a:solidFill>
                <a:effectLst/>
                <a:latin typeface="Verdana" panose="020B0604030504040204" pitchFamily="34" charset="0"/>
                <a:ea typeface="Times New Roman" panose="02020603050405020304" pitchFamily="18" charset="0"/>
                <a:cs typeface="Tahoma" panose="020B0604030504040204" pitchFamily="34" charset="0"/>
              </a:rPr>
              <a:t>Dijak razume, katera matematična pravila in postopki so v ozadju posameznega modula (npr. nariši pravokotnico, nariši simetralo daljice, nariši kot) </a:t>
            </a:r>
            <a:r>
              <a:rPr lang="sl-SI" sz="1600" i="1" dirty="0">
                <a:solidFill>
                  <a:schemeClr val="bg1"/>
                </a:solidFill>
                <a:effectLst/>
                <a:latin typeface="Verdana" panose="020B0604030504040204" pitchFamily="34" charset="0"/>
                <a:ea typeface="Times New Roman" panose="02020603050405020304" pitchFamily="18" charset="0"/>
                <a:cs typeface="Tahoma" panose="020B0604030504040204" pitchFamily="34" charset="0"/>
              </a:rPr>
              <a:t>(preverjanje rešitve, razumevanje ozadja uporabljene funkcije, zamenjava koraka risanja s primerljivo funkcijo)</a:t>
            </a:r>
            <a:endParaRPr lang="sl-SI"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l-SI" sz="1600" dirty="0">
                <a:solidFill>
                  <a:schemeClr val="bg1"/>
                </a:solidFill>
                <a:effectLst/>
                <a:latin typeface="Verdana" panose="020B0604030504040204" pitchFamily="34" charset="0"/>
                <a:ea typeface="Times New Roman" panose="02020603050405020304" pitchFamily="18" charset="0"/>
                <a:cs typeface="Tahoma" panose="020B0604030504040204" pitchFamily="34" charset="0"/>
              </a:rPr>
              <a:t>Dijak se usposablja za učinkovito in konstruktivno sodelovanje v skupini.</a:t>
            </a:r>
            <a:endParaRPr lang="sl-SI"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pic>
        <p:nvPicPr>
          <p:cNvPr id="7" name="Slika 6">
            <a:extLst>
              <a:ext uri="{FF2B5EF4-FFF2-40B4-BE49-F238E27FC236}">
                <a16:creationId xmlns:a16="http://schemas.microsoft.com/office/drawing/2014/main" id="{54D6F620-BAFC-4D4C-97CC-37E189ADDA50}"/>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4665783" y="1213337"/>
            <a:ext cx="7526217" cy="5644663"/>
          </a:xfrm>
          <a:prstGeom prst="rect">
            <a:avLst/>
          </a:prstGeom>
          <a:ln>
            <a:noFill/>
          </a:ln>
          <a:effectLst>
            <a:softEdge rad="112500"/>
          </a:effectLst>
        </p:spPr>
      </p:pic>
    </p:spTree>
    <p:extLst>
      <p:ext uri="{BB962C8B-B14F-4D97-AF65-F5344CB8AC3E}">
        <p14:creationId xmlns:p14="http://schemas.microsoft.com/office/powerpoint/2010/main" val="17542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8" y="-15954"/>
            <a:ext cx="6309556" cy="1229291"/>
          </a:xfrm>
        </p:spPr>
        <p:txBody>
          <a:bodyPr>
            <a:normAutofit/>
          </a:bodyPr>
          <a:lstStyle/>
          <a:p>
            <a:r>
              <a:rPr lang="sl-SI" sz="2800" b="1" dirty="0"/>
              <a:t>pogled na povezovanje RIN in MINUT predmetov</a:t>
            </a:r>
            <a:endParaRPr lang="sl-SI" sz="2600" b="1" dirty="0"/>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58298" y="1327638"/>
            <a:ext cx="5456702" cy="5039855"/>
          </a:xfrm>
        </p:spPr>
        <p:txBody>
          <a:bodyPr>
            <a:normAutofit fontScale="85000" lnSpcReduction="10000"/>
          </a:bodyPr>
          <a:lstStyle/>
          <a:p>
            <a:r>
              <a:rPr lang="sl-SI"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Digitalna tehnologija se pri pouku uporablja redko, saj se marsikateremu profesorju zdi, da je preveč dela s kombiniranjem učilnic, da je priprava na uro z uporabo tehnologije zahtevnejše delo, da je tekom ure več mrtvega časa in da je razlika med počasnejšimi in hitrejšimi dijaki bolj opazna. Hkrati pa je želja, da dijaki digitalno tehnologijo obvladajo, uporabljajo in usvojeno znanje dokažejo tudi na poklicni maturi iz matematike. </a:t>
            </a:r>
            <a:br>
              <a:rPr lang="sl-SI"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sl-SI"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Če združimo želje zadnjega stavka in zavedanje, da bo ura, obogatena z uporabo digitalne tehnologije dijakom pomagala, da bodo znali sami preverjati svoje znanje (in ne bodo zgolj čakali, da jim profesor servira rešitev), da bodo digitalno tehnologijo razumeli kot pripomoček, ki jim pomaga, ne pa namesto njih razmišlja, da lahko dijaki z uporabo digitalne tehnologije nadgradijo znanje, raziskujejo probleme in rešujejo kompleksnejše postopke ter imajo boljšo predstavo o tekoči snovi, potem se bomo za uporabo digitalne tehnologije pri pouku zagotovo odločili.</a:t>
            </a:r>
            <a:br>
              <a:rPr lang="sl-SI"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endParaRPr lang="sl-SI" sz="1800" dirty="0">
              <a:solidFill>
                <a:schemeClr val="bg1"/>
              </a:solidFill>
              <a:effectLst/>
              <a:latin typeface="Times New Roman" panose="02020603050405020304" pitchFamily="18" charset="0"/>
              <a:ea typeface="Times New Roman" panose="02020603050405020304" pitchFamily="18" charset="0"/>
            </a:endParaRP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pic>
        <p:nvPicPr>
          <p:cNvPr id="5" name="Slika 4">
            <a:extLst>
              <a:ext uri="{FF2B5EF4-FFF2-40B4-BE49-F238E27FC236}">
                <a16:creationId xmlns:a16="http://schemas.microsoft.com/office/drawing/2014/main" id="{BC005F30-7404-4B68-931B-714A7F3FD84B}"/>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rot="5400000">
            <a:off x="5661515" y="982541"/>
            <a:ext cx="6523892" cy="4892919"/>
          </a:xfrm>
          <a:prstGeom prst="rect">
            <a:avLst/>
          </a:prstGeom>
          <a:ln>
            <a:noFill/>
          </a:ln>
          <a:effectLst>
            <a:softEdge rad="112500"/>
          </a:effectLst>
        </p:spPr>
      </p:pic>
    </p:spTree>
    <p:extLst>
      <p:ext uri="{BB962C8B-B14F-4D97-AF65-F5344CB8AC3E}">
        <p14:creationId xmlns:p14="http://schemas.microsoft.com/office/powerpoint/2010/main" val="899905451"/>
      </p:ext>
    </p:extLst>
  </p:cSld>
  <p:clrMapOvr>
    <a:masterClrMapping/>
  </p:clrMapOvr>
</p:sld>
</file>

<file path=ppt/theme/theme1.xml><?xml version="1.0" encoding="utf-8"?>
<a:theme xmlns:a="http://schemas.openxmlformats.org/drawingml/2006/main" name="Rezina">
  <a:themeElements>
    <a:clrScheme name="Rezina">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Rezin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zin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TotalTime>
  <Words>315</Words>
  <Application>Microsoft Office PowerPoint</Application>
  <PresentationFormat>Širokozaslonsko</PresentationFormat>
  <Paragraphs>22</Paragraphs>
  <Slides>3</Slides>
  <Notes>3</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3</vt:i4>
      </vt:variant>
    </vt:vector>
  </HeadingPairs>
  <TitlesOfParts>
    <vt:vector size="11" baseType="lpstr">
      <vt:lpstr>Calibri</vt:lpstr>
      <vt:lpstr>Century Gothic</vt:lpstr>
      <vt:lpstr>Courier New</vt:lpstr>
      <vt:lpstr>Tahoma</vt:lpstr>
      <vt:lpstr>Times New Roman</vt:lpstr>
      <vt:lpstr>Verdana</vt:lpstr>
      <vt:lpstr>Wingdings 3</vt:lpstr>
      <vt:lpstr>Rezina</vt:lpstr>
      <vt:lpstr>DIGITALNA TEHNOLOGIJA V POUK MATEMATIKE</vt:lpstr>
      <vt:lpstr>Namen in CILJI projekta</vt:lpstr>
      <vt:lpstr>pogled na povezovanje RIN in MINUT predmetov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Irena Mrak Merhar</dc:creator>
  <cp:lastModifiedBy>Irena Mrak Merhar</cp:lastModifiedBy>
  <cp:revision>33</cp:revision>
  <dcterms:created xsi:type="dcterms:W3CDTF">2022-01-13T06:29:56Z</dcterms:created>
  <dcterms:modified xsi:type="dcterms:W3CDTF">2023-01-04T07:25:54Z</dcterms:modified>
</cp:coreProperties>
</file>