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6" r:id="rId3"/>
    <p:sldId id="283" r:id="rId4"/>
    <p:sldId id="345" r:id="rId5"/>
    <p:sldId id="280" r:id="rId6"/>
    <p:sldId id="261" r:id="rId7"/>
    <p:sldId id="281" r:id="rId8"/>
    <p:sldId id="269" r:id="rId9"/>
    <p:sldId id="256" r:id="rId10"/>
    <p:sldId id="277" r:id="rId11"/>
    <p:sldId id="343" r:id="rId12"/>
    <p:sldId id="273" r:id="rId13"/>
    <p:sldId id="278" r:id="rId14"/>
    <p:sldId id="258" r:id="rId15"/>
    <p:sldId id="285" r:id="rId16"/>
    <p:sldId id="342" r:id="rId17"/>
    <p:sldId id="274" r:id="rId18"/>
    <p:sldId id="341" r:id="rId19"/>
    <p:sldId id="275" r:id="rId20"/>
    <p:sldId id="344" r:id="rId21"/>
    <p:sldId id="267" r:id="rId22"/>
    <p:sldId id="286" r:id="rId23"/>
    <p:sldId id="262" r:id="rId24"/>
    <p:sldId id="263" r:id="rId25"/>
    <p:sldId id="264" r:id="rId26"/>
    <p:sldId id="265" r:id="rId27"/>
    <p:sldId id="266" r:id="rId28"/>
    <p:sldId id="337" r:id="rId29"/>
    <p:sldId id="268" r:id="rId30"/>
    <p:sldId id="338" r:id="rId31"/>
    <p:sldId id="287" r:id="rId32"/>
    <p:sldId id="290" r:id="rId33"/>
    <p:sldId id="291" r:id="rId34"/>
    <p:sldId id="292" r:id="rId35"/>
    <p:sldId id="288" r:id="rId36"/>
    <p:sldId id="270" r:id="rId37"/>
    <p:sldId id="271" r:id="rId38"/>
    <p:sldId id="272" r:id="rId39"/>
    <p:sldId id="340" r:id="rId40"/>
    <p:sldId id="339" r:id="rId41"/>
  </p:sldIdLst>
  <p:sldSz cx="12192000" cy="6858000"/>
  <p:notesSz cx="6858000" cy="9144000"/>
  <p:custDataLst>
    <p:tags r:id="rId42"/>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D9DC78-C5A7-4F60-A05A-836C2BD41B50}"/>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9A5F5A0-817F-4DDB-9E93-13C5AB4BA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B8B562C9-11B2-426B-911F-31B0ABEB31E6}"/>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5" name="Označba mesta noge 4">
            <a:extLst>
              <a:ext uri="{FF2B5EF4-FFF2-40B4-BE49-F238E27FC236}">
                <a16:creationId xmlns:a16="http://schemas.microsoft.com/office/drawing/2014/main" id="{01595EDC-5BAB-410E-BC09-4BC0C8803A9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B975858-6BEB-4226-9C86-3E5B478BFC21}"/>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364772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ABC870-B744-4456-A68F-2A6109FE0368}"/>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D627C3D-60BF-4D1B-BE91-9115C287078F}"/>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09867F8-3331-4C25-968C-10C29A5754E3}"/>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5" name="Označba mesta noge 4">
            <a:extLst>
              <a:ext uri="{FF2B5EF4-FFF2-40B4-BE49-F238E27FC236}">
                <a16:creationId xmlns:a16="http://schemas.microsoft.com/office/drawing/2014/main" id="{32234BA8-1ADB-4308-A4A1-49E3EEBBBA2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D665F86-55E1-42BA-994D-494B735C19F6}"/>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351371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A3999D2-07FC-40BC-894F-7EF9319DA5C5}"/>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9C519FA-43C7-4743-B95F-E5B6B3A94950}"/>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A7E6598-3280-426A-A979-16E0CDD84537}"/>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5" name="Označba mesta noge 4">
            <a:extLst>
              <a:ext uri="{FF2B5EF4-FFF2-40B4-BE49-F238E27FC236}">
                <a16:creationId xmlns:a16="http://schemas.microsoft.com/office/drawing/2014/main" id="{0CCA0978-9621-462C-9635-99221F808DA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7872C0A-468F-403F-A093-9ECD5A9005BC}"/>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87920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sl" smtClean="0"/>
              <a:pPr algn="r"/>
              <a:t>‹#›</a:t>
            </a:fld>
            <a:endParaRPr lang="sl"/>
          </a:p>
        </p:txBody>
      </p:sp>
    </p:spTree>
    <p:extLst>
      <p:ext uri="{BB962C8B-B14F-4D97-AF65-F5344CB8AC3E}">
        <p14:creationId xmlns:p14="http://schemas.microsoft.com/office/powerpoint/2010/main" val="117821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1E30D4-1707-439C-9999-F68E3831DB6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7C6FA1A-7F75-480C-A7A9-9B2423E9D63F}"/>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7053829-F833-429D-A0A0-47A5682983CB}"/>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5" name="Označba mesta noge 4">
            <a:extLst>
              <a:ext uri="{FF2B5EF4-FFF2-40B4-BE49-F238E27FC236}">
                <a16:creationId xmlns:a16="http://schemas.microsoft.com/office/drawing/2014/main" id="{EF8AB1FD-00F1-4191-9C4F-6D92AFFA7DF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687B831-CA6C-4C63-B52E-1C4693F73FAD}"/>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140521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66381D-EC31-4E42-9B83-EC54C1D480BA}"/>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A642735B-F94A-4F6D-84D8-4AB092551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6086CB2C-B3CC-40B2-ACEC-233A80DB672E}"/>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5" name="Označba mesta noge 4">
            <a:extLst>
              <a:ext uri="{FF2B5EF4-FFF2-40B4-BE49-F238E27FC236}">
                <a16:creationId xmlns:a16="http://schemas.microsoft.com/office/drawing/2014/main" id="{C625BA53-6AEC-4A6D-A6AB-6569489BAD8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AC998E0-46A2-4470-BE9E-A8E257ED9FE1}"/>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204259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39AA44-CEC4-4BD0-833A-80B1D252A8B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454C1E4-00BE-4AB3-8223-7EC18BFFA984}"/>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ADB054F0-65BB-4331-8BCB-D5E8D22CE9F2}"/>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86209AA-5915-46DD-819C-609219B2ED7A}"/>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6" name="Označba mesta noge 5">
            <a:extLst>
              <a:ext uri="{FF2B5EF4-FFF2-40B4-BE49-F238E27FC236}">
                <a16:creationId xmlns:a16="http://schemas.microsoft.com/office/drawing/2014/main" id="{C93F4AB1-1ED4-42AA-952E-B32787457B3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C66EBC5-F2F6-4D5B-B06B-33ECECE95462}"/>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344097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93A646-81F7-4DA9-BEF2-09C8ADE200B4}"/>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9A96E99C-6743-4E86-AFA5-429509A516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43629B7D-2CD7-4F67-B36D-35F715B2CBD9}"/>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C56A58EA-6551-462F-BECD-87F37103DC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34D013FE-B524-40C8-8FE7-DE0DEBDD61A4}"/>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02AC849-12B7-42F8-AD6F-6278B069B523}"/>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8" name="Označba mesta noge 7">
            <a:extLst>
              <a:ext uri="{FF2B5EF4-FFF2-40B4-BE49-F238E27FC236}">
                <a16:creationId xmlns:a16="http://schemas.microsoft.com/office/drawing/2014/main" id="{B3A41B3D-9A41-483D-A144-8E06381B2861}"/>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1485CB8C-7326-499A-B39B-86B56AC40062}"/>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411743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9716DA-11FE-4C80-AD97-7ADA9418D2F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9472082F-A9A7-4E1E-8DF4-AC55417F5429}"/>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4" name="Označba mesta noge 3">
            <a:extLst>
              <a:ext uri="{FF2B5EF4-FFF2-40B4-BE49-F238E27FC236}">
                <a16:creationId xmlns:a16="http://schemas.microsoft.com/office/drawing/2014/main" id="{9551B761-D835-4749-A25C-6FDFF9054661}"/>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27E13891-2A2D-49CE-9635-79AE8B290AAC}"/>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112381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E75776B-5669-44D5-95A1-6041C08FEBCA}"/>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3" name="Označba mesta noge 2">
            <a:extLst>
              <a:ext uri="{FF2B5EF4-FFF2-40B4-BE49-F238E27FC236}">
                <a16:creationId xmlns:a16="http://schemas.microsoft.com/office/drawing/2014/main" id="{3DE8B985-0734-42A6-AA7A-DE86E69B416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E643E672-3382-498A-8170-94291DF80445}"/>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29890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CF1E81-0AF9-474F-A529-676A6D6DA8E5}"/>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B17E951D-7B13-4F2C-8F7B-BB639D93A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A7D8872F-EB20-436D-A254-55862C523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D491A91A-0D64-42D2-A2AC-369276265997}"/>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6" name="Označba mesta noge 5">
            <a:extLst>
              <a:ext uri="{FF2B5EF4-FFF2-40B4-BE49-F238E27FC236}">
                <a16:creationId xmlns:a16="http://schemas.microsoft.com/office/drawing/2014/main" id="{8A74E947-8B49-4EE3-822B-F798A94AA97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ED158FA4-37E9-47EB-B691-FBDFD2DE7C68}"/>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261276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355764-3A6F-47B2-A5E1-B616BA92AC0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9AAA0329-A14A-445B-AC82-741619800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DB2C0654-E9A5-4073-8C2F-EB0FDB36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E8A7F48C-7437-4F66-A2F3-26767ACD1075}"/>
              </a:ext>
            </a:extLst>
          </p:cNvPr>
          <p:cNvSpPr>
            <a:spLocks noGrp="1"/>
          </p:cNvSpPr>
          <p:nvPr>
            <p:ph type="dt" sz="half" idx="10"/>
          </p:nvPr>
        </p:nvSpPr>
        <p:spPr/>
        <p:txBody>
          <a:bodyPr/>
          <a:lstStyle/>
          <a:p>
            <a:fld id="{B9C28035-8D53-4571-8917-C57C44F02962}" type="datetimeFigureOut">
              <a:rPr lang="sl-SI" smtClean="0"/>
              <a:t>20. 09. 2023</a:t>
            </a:fld>
            <a:endParaRPr lang="sl-SI"/>
          </a:p>
        </p:txBody>
      </p:sp>
      <p:sp>
        <p:nvSpPr>
          <p:cNvPr id="6" name="Označba mesta noge 5">
            <a:extLst>
              <a:ext uri="{FF2B5EF4-FFF2-40B4-BE49-F238E27FC236}">
                <a16:creationId xmlns:a16="http://schemas.microsoft.com/office/drawing/2014/main" id="{0A1A6F77-3361-407F-B74C-F363B80F54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9395C48-3DFC-42C1-8B63-D467773EF790}"/>
              </a:ext>
            </a:extLst>
          </p:cNvPr>
          <p:cNvSpPr>
            <a:spLocks noGrp="1"/>
          </p:cNvSpPr>
          <p:nvPr>
            <p:ph type="sldNum" sz="quarter" idx="12"/>
          </p:nvPr>
        </p:nvSpPr>
        <p:spPr/>
        <p:txBody>
          <a:bodyPr/>
          <a:lstStyle/>
          <a:p>
            <a:fld id="{D8A5A7D4-F591-48A2-9DC8-5522FA140625}" type="slidenum">
              <a:rPr lang="sl-SI" smtClean="0"/>
              <a:t>‹#›</a:t>
            </a:fld>
            <a:endParaRPr lang="sl-SI"/>
          </a:p>
        </p:txBody>
      </p:sp>
    </p:spTree>
    <p:extLst>
      <p:ext uri="{BB962C8B-B14F-4D97-AF65-F5344CB8AC3E}">
        <p14:creationId xmlns:p14="http://schemas.microsoft.com/office/powerpoint/2010/main" val="417519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72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3B893D2-3F70-49A5-9B13-861B46DF0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2327FBC-E5AE-4565-AD8E-8DCA1E7F7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6A308EF-3AB0-4CFA-AC23-5242BCCBE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28035-8D53-4571-8917-C57C44F02962}" type="datetimeFigureOut">
              <a:rPr lang="sl-SI" smtClean="0"/>
              <a:t>20. 09. 2023</a:t>
            </a:fld>
            <a:endParaRPr lang="sl-SI"/>
          </a:p>
        </p:txBody>
      </p:sp>
      <p:sp>
        <p:nvSpPr>
          <p:cNvPr id="5" name="Označba mesta noge 4">
            <a:extLst>
              <a:ext uri="{FF2B5EF4-FFF2-40B4-BE49-F238E27FC236}">
                <a16:creationId xmlns:a16="http://schemas.microsoft.com/office/drawing/2014/main" id="{665D0134-207E-4376-88DA-C47DFC2681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AE27FE76-0420-448D-9201-5EEDF1BD29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5A7D4-F591-48A2-9DC8-5522FA140625}" type="slidenum">
              <a:rPr lang="sl-SI" smtClean="0"/>
              <a:t>‹#›</a:t>
            </a:fld>
            <a:endParaRPr lang="sl-SI"/>
          </a:p>
        </p:txBody>
      </p:sp>
    </p:spTree>
    <p:extLst>
      <p:ext uri="{BB962C8B-B14F-4D97-AF65-F5344CB8AC3E}">
        <p14:creationId xmlns:p14="http://schemas.microsoft.com/office/powerpoint/2010/main" val="3814558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pisek.acm.s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clipart-library.com/clipart/volunteer-clip-art-66.htm" TargetMode="External"/><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hyperlink" Target="http://naslokar.fmf.uni-lj.si/FMF/seminarji2023.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isek.acm.si/" TargetMode="External"/><Relationship Id="rId2" Type="http://schemas.openxmlformats.org/officeDocument/2006/relationships/hyperlink" Target="https://tekmovanja.acm.s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pisek.acm.si/contents/4907-319805995281415931-1468740812716735939-1065261577502713763-784057498778404964/" TargetMode="External"/><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hyperlink" Target="http://pisek.acm.si/contents/4907-319805995281415931-1468740812716735939-362309706589532110-688032246915603828/" TargetMode="External"/><Relationship Id="rId4" Type="http://schemas.openxmlformats.org/officeDocument/2006/relationships/hyperlink" Target="http://pisek.acm.si/contents/4907-319805995281415931-1468740812716735939-73577568711516847-11504470625413732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pisek.acm.si/contents/4907-319805995281415931-895474193433606586-197320265678417123-1576890796304831979/"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pisek.acm.si/contents/4907-319805995281415931-1468740812716735939-6258905037065120-835642941350559781/" TargetMode="External"/><Relationship Id="rId5" Type="http://schemas.openxmlformats.org/officeDocument/2006/relationships/hyperlink" Target="http://pisek.acm.si/contents/4907-319805995281415931-1468740812716735939-1741461004123832572-1391923508273701842/" TargetMode="External"/><Relationship Id="rId4" Type="http://schemas.openxmlformats.org/officeDocument/2006/relationships/hyperlink" Target="http://pisek.acm.si/contents/4907-319805995281415931-1468740812716735939-1065261577502713763-78405749877840496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pisek.acm.si/contents/4907-319805995281415931-1468740812716735939-1065261577502713763-1001406523172202844/"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pisek.acm.si/contents/4907-319805995281415931-1468740812716735939-1065261577502713763-494973846763652249/"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pisek.acm.si/contents/4907-319805995281415931-895474193433606586-1212649825709188640-520256542475122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pisek.acm.si/contents/4907-319805995281415931-1246498428199543920-1895018637253972494-297769017101624104/"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pisek.acm.si/contents/4907-319805995281415931-1468740812716735939-1065261577502713763-1001406523172202844/"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pisek.acm.si/contents/4907-319805995281415931-895474193433606586-1672915584168735419-568741271693161477/"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pisek.acm.si/contents/4907-319805995281415931-1468740812716735939-1065261577502713763-494973846763652249/"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pisek.acm.si/contents/4907-319805995281415931-1468740812716735939-1065261577502713763-249714026735994500/"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pisek.acm.si/contents/4907-319805995281415931-146393949319149838-102474132651419456-1037256764351408369/" TargetMode="External"/><Relationship Id="rId5" Type="http://schemas.openxmlformats.org/officeDocument/2006/relationships/hyperlink" Target="http://pisek.acm.si/contents/4907-319805995281415931-146393949319149838-784073109399635851-141108222394068703/" TargetMode="External"/><Relationship Id="rId4" Type="http://schemas.openxmlformats.org/officeDocument/2006/relationships/hyperlink" Target="http://pisek.acm.si/contents/4907-319805995281415931-1468740812716735939-362309706589532110-166816248855245942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pisek.acm.si/contents/4907-319805995281415931-146393949319149838-784073109399635851-141108222394068703/"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hyperlink" Target="http://pisek.acm.si/contents/4907-319805995281415931-146393949319149838-102474132651419456-1037256764351408369/"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pisek.acm.si/contents/4907-319805995281415931-1468740812716735939-73577568711516847-16158143674357510/"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hyperlink" Target="http://pisek.acm.si/contents/4907-319805995281415931-895474193433606586-1672915584168735419-1606311122640846504/"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pisek.acm.si/contents/4907-319805995281415931-1468740812716735939-6258905037065120-47974395697803424/"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pisek.acm.si/" TargetMode="External"/><Relationship Id="rId2" Type="http://schemas.openxmlformats.org/officeDocument/2006/relationships/hyperlink" Target="https://tekmovanja.acm.s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9gag.com/gag/a5Rgx1o"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te Yellow Chick">
            <a:extLst>
              <a:ext uri="{FF2B5EF4-FFF2-40B4-BE49-F238E27FC236}">
                <a16:creationId xmlns:a16="http://schemas.microsoft.com/office/drawing/2014/main" id="{2D4F56AF-5FE1-A8D3-A55A-28A35D9A60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17855" y="562896"/>
            <a:ext cx="8417642" cy="56117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0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Slika 4" descr="Slika, ki vsebuje besede risanka, risanje, ilustracija, animirana risanka&#10;&#10;Opis je samodejno ustvarjen">
            <a:extLst>
              <a:ext uri="{FF2B5EF4-FFF2-40B4-BE49-F238E27FC236}">
                <a16:creationId xmlns:a16="http://schemas.microsoft.com/office/drawing/2014/main" id="{9ACE0C4D-75E0-9605-CE77-838DFB8CEA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706568" y="1534853"/>
            <a:ext cx="3209544" cy="3485624"/>
          </a:xfrm>
          <a:prstGeom prst="rect">
            <a:avLst/>
          </a:prstGeom>
        </p:spPr>
      </p:pic>
      <p:grpSp>
        <p:nvGrpSpPr>
          <p:cNvPr id="34" name="Group 33">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Slika 6" descr="Slika, ki vsebuje besede risanje, risanka, sličica, ilustracija&#10;&#10;Opis je samodejno ustvarjen">
            <a:extLst>
              <a:ext uri="{FF2B5EF4-FFF2-40B4-BE49-F238E27FC236}">
                <a16:creationId xmlns:a16="http://schemas.microsoft.com/office/drawing/2014/main" id="{63D749BD-4B50-3447-32B8-B681F14D26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487333" y="1534832"/>
            <a:ext cx="3209544" cy="3485666"/>
          </a:xfrm>
          <a:prstGeom prst="rect">
            <a:avLst/>
          </a:prstGeom>
        </p:spPr>
      </p:pic>
      <p:grpSp>
        <p:nvGrpSpPr>
          <p:cNvPr id="38" name="Group 37">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Slika 8" descr="Slika, ki vsebuje besede gumijasta račka, igrača, raca, rumena&#10;&#10;Opis je samodejno ustvarjen">
            <a:extLst>
              <a:ext uri="{FF2B5EF4-FFF2-40B4-BE49-F238E27FC236}">
                <a16:creationId xmlns:a16="http://schemas.microsoft.com/office/drawing/2014/main" id="{E3189D2D-0584-9D5C-4C78-989642D148BB}"/>
              </a:ext>
            </a:extLst>
          </p:cNvPr>
          <p:cNvPicPr>
            <a:picLocks noChangeAspect="1"/>
          </p:cNvPicPr>
          <p:nvPr/>
        </p:nvPicPr>
        <p:blipFill>
          <a:blip r:embed="rId4"/>
          <a:stretch>
            <a:fillRect/>
          </a:stretch>
        </p:blipFill>
        <p:spPr>
          <a:xfrm>
            <a:off x="8275887" y="1453739"/>
            <a:ext cx="3209544" cy="3647851"/>
          </a:xfrm>
          <a:prstGeom prst="rect">
            <a:avLst/>
          </a:prstGeom>
        </p:spPr>
      </p:pic>
      <p:sp>
        <p:nvSpPr>
          <p:cNvPr id="4" name="AutoShape 2">
            <a:extLst>
              <a:ext uri="{FF2B5EF4-FFF2-40B4-BE49-F238E27FC236}">
                <a16:creationId xmlns:a16="http://schemas.microsoft.com/office/drawing/2014/main" id="{A6600BE4-44CE-6FF5-1A6D-92F0148EE0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AutoShape 4">
            <a:extLst>
              <a:ext uri="{FF2B5EF4-FFF2-40B4-BE49-F238E27FC236}">
                <a16:creationId xmlns:a16="http://schemas.microsoft.com/office/drawing/2014/main" id="{654BB1D4-37F1-5569-11ED-E2BE08EFA3C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159354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DBE2A0-7C00-46F0-8F40-231C74222A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4977" y="114125"/>
            <a:ext cx="5328115" cy="3905425"/>
          </a:xfrm>
          <a:prstGeom prst="rect">
            <a:avLst/>
          </a:prstGeom>
        </p:spPr>
      </p:pic>
      <p:pic>
        <p:nvPicPr>
          <p:cNvPr id="1026" name="Picture 2" descr="Slika, ki vsebuje besede besedilo, posnetek zaslona, programska oprema, računalniška ikona&#10;&#10;Opis je samodejno ustvarjen">
            <a:extLst>
              <a:ext uri="{FF2B5EF4-FFF2-40B4-BE49-F238E27FC236}">
                <a16:creationId xmlns:a16="http://schemas.microsoft.com/office/drawing/2014/main" id="{DD3C9F93-CB85-0E17-AAAC-F53FCCF611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9599" y="177333"/>
            <a:ext cx="573405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20B3030-0734-E64F-8730-257147F18170}"/>
              </a:ext>
            </a:extLst>
          </p:cNvPr>
          <p:cNvPicPr>
            <a:picLocks noChangeAspect="1"/>
          </p:cNvPicPr>
          <p:nvPr/>
        </p:nvPicPr>
        <p:blipFill>
          <a:blip r:embed="rId4"/>
          <a:stretch>
            <a:fillRect/>
          </a:stretch>
        </p:blipFill>
        <p:spPr>
          <a:xfrm>
            <a:off x="5333578" y="2569003"/>
            <a:ext cx="5328116" cy="4174872"/>
          </a:xfrm>
          <a:prstGeom prst="rect">
            <a:avLst/>
          </a:prstGeom>
        </p:spPr>
      </p:pic>
      <p:pic>
        <p:nvPicPr>
          <p:cNvPr id="7" name="Picture 6">
            <a:extLst>
              <a:ext uri="{FF2B5EF4-FFF2-40B4-BE49-F238E27FC236}">
                <a16:creationId xmlns:a16="http://schemas.microsoft.com/office/drawing/2014/main" id="{0008D68A-ADD7-9A9C-97E7-782E810C03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8702" y="3537416"/>
            <a:ext cx="3062288" cy="3143251"/>
          </a:xfrm>
          <a:prstGeom prst="rect">
            <a:avLst/>
          </a:prstGeom>
        </p:spPr>
      </p:pic>
    </p:spTree>
    <p:extLst>
      <p:ext uri="{BB962C8B-B14F-4D97-AF65-F5344CB8AC3E}">
        <p14:creationId xmlns:p14="http://schemas.microsoft.com/office/powerpoint/2010/main" val="259156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err="1"/>
              <a:t>Glavn</a:t>
            </a:r>
            <a:r>
              <a:rPr lang="en-US" dirty="0"/>
              <a:t>a</a:t>
            </a:r>
            <a:r>
              <a:rPr lang="sl-SI" dirty="0"/>
              <a:t> cilj</a:t>
            </a:r>
            <a:r>
              <a:rPr lang="en-US" dirty="0"/>
              <a:t>a</a:t>
            </a:r>
            <a:r>
              <a:rPr lang="sl-SI" dirty="0"/>
              <a:t>: </a:t>
            </a:r>
            <a:br>
              <a:rPr lang="sl-SI" dirty="0"/>
            </a:br>
            <a:br>
              <a:rPr lang="sl-SI" dirty="0"/>
            </a:br>
            <a:r>
              <a:rPr lang="en-US" dirty="0"/>
              <a:t>        </a:t>
            </a:r>
            <a:r>
              <a:rPr lang="sl-SI" sz="4000" dirty="0"/>
              <a:t>popularizacija programiranja</a:t>
            </a:r>
            <a:br>
              <a:rPr lang="en-US" sz="4000" dirty="0"/>
            </a:br>
            <a:br>
              <a:rPr lang="en-US" sz="4000" dirty="0"/>
            </a:br>
            <a:r>
              <a:rPr lang="en-US" sz="4000" dirty="0"/>
              <a:t>            </a:t>
            </a:r>
            <a:r>
              <a:rPr lang="en-US" sz="4000" dirty="0" err="1"/>
              <a:t>razvoj</a:t>
            </a:r>
            <a:r>
              <a:rPr lang="en-US" sz="4000" dirty="0"/>
              <a:t> </a:t>
            </a:r>
            <a:r>
              <a:rPr lang="en-US" sz="4000" dirty="0" err="1"/>
              <a:t>računalniškega</a:t>
            </a:r>
            <a:r>
              <a:rPr lang="en-US" sz="4000" dirty="0"/>
              <a:t> </a:t>
            </a:r>
            <a:r>
              <a:rPr lang="en-US" sz="4000" dirty="0" err="1"/>
              <a:t>mišljenja</a:t>
            </a:r>
            <a:endParaRPr lang="en-US" dirty="0"/>
          </a:p>
        </p:txBody>
      </p:sp>
    </p:spTree>
    <p:extLst>
      <p:ext uri="{BB962C8B-B14F-4D97-AF65-F5344CB8AC3E}">
        <p14:creationId xmlns:p14="http://schemas.microsoft.com/office/powerpoint/2010/main" val="310175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ka, ki vsebuje besede risanka, animirana risanka, ilustracija, animacija&#10;&#10;Opis je samodejno ustvarjen">
            <a:extLst>
              <a:ext uri="{FF2B5EF4-FFF2-40B4-BE49-F238E27FC236}">
                <a16:creationId xmlns:a16="http://schemas.microsoft.com/office/drawing/2014/main" id="{2EB02F06-8F6C-F749-A9DA-471282AF24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36953" y="1056969"/>
            <a:ext cx="9171833" cy="371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84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AC007CC-894A-4B5D-B10E-6318F7B1EB3C}"/>
              </a:ext>
            </a:extLst>
          </p:cNvPr>
          <p:cNvSpPr>
            <a:spLocks noGrp="1"/>
          </p:cNvSpPr>
          <p:nvPr>
            <p:ph idx="1"/>
          </p:nvPr>
        </p:nvSpPr>
        <p:spPr/>
        <p:txBody>
          <a:bodyPr/>
          <a:lstStyle/>
          <a:p>
            <a:r>
              <a:rPr lang="sl-SI" dirty="0"/>
              <a:t>Tekmovanje v programiranju z delčki</a:t>
            </a:r>
          </a:p>
          <a:p>
            <a:r>
              <a:rPr lang="sl-SI" dirty="0"/>
              <a:t>Uporaba sistema za avtomatsko preverjanje</a:t>
            </a:r>
          </a:p>
          <a:p>
            <a:pPr lvl="1"/>
            <a:r>
              <a:rPr lang="sl-SI" dirty="0"/>
              <a:t>Le: prav/narobe oz. naloga rešena / ni rešena</a:t>
            </a:r>
          </a:p>
          <a:p>
            <a:r>
              <a:rPr lang="sl-SI" dirty="0"/>
              <a:t>Primeren za popolne začetnike in tudi za „malo bolj vešče“</a:t>
            </a:r>
          </a:p>
          <a:p>
            <a:r>
              <a:rPr lang="sl-SI" dirty="0"/>
              <a:t>Tekmovanje poteka na portalu </a:t>
            </a:r>
            <a:r>
              <a:rPr lang="sl-SI" dirty="0">
                <a:hlinkClick r:id="rId2"/>
              </a:rPr>
              <a:t>http://pisek.acm.si/</a:t>
            </a:r>
            <a:r>
              <a:rPr lang="sl-SI" dirty="0"/>
              <a:t> </a:t>
            </a:r>
          </a:p>
        </p:txBody>
      </p:sp>
      <p:pic>
        <p:nvPicPr>
          <p:cNvPr id="4" name="Slika 3">
            <a:extLst>
              <a:ext uri="{FF2B5EF4-FFF2-40B4-BE49-F238E27FC236}">
                <a16:creationId xmlns:a16="http://schemas.microsoft.com/office/drawing/2014/main" id="{0BD0C0BA-CAAD-4AE6-ACC0-BE6C0F7B744C}"/>
              </a:ext>
            </a:extLst>
          </p:cNvPr>
          <p:cNvPicPr>
            <a:picLocks noChangeAspect="1"/>
          </p:cNvPicPr>
          <p:nvPr/>
        </p:nvPicPr>
        <p:blipFill>
          <a:blip r:embed="rId3"/>
          <a:stretch>
            <a:fillRect/>
          </a:stretch>
        </p:blipFill>
        <p:spPr>
          <a:xfrm>
            <a:off x="1256071" y="159414"/>
            <a:ext cx="5144218" cy="1276528"/>
          </a:xfrm>
          <a:prstGeom prst="rect">
            <a:avLst/>
          </a:prstGeom>
        </p:spPr>
      </p:pic>
    </p:spTree>
    <p:extLst>
      <p:ext uri="{BB962C8B-B14F-4D97-AF65-F5344CB8AC3E}">
        <p14:creationId xmlns:p14="http://schemas.microsoft.com/office/powerpoint/2010/main" val="8015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BC20D3-81F2-B870-0777-BFE52597CB0C}"/>
              </a:ext>
            </a:extLst>
          </p:cNvPr>
          <p:cNvSpPr>
            <a:spLocks noGrp="1"/>
          </p:cNvSpPr>
          <p:nvPr>
            <p:ph type="title"/>
          </p:nvPr>
        </p:nvSpPr>
        <p:spPr/>
        <p:txBody>
          <a:bodyPr/>
          <a:lstStyle/>
          <a:p>
            <a:r>
              <a:rPr lang="en-US" dirty="0" err="1"/>
              <a:t>Stopnje</a:t>
            </a:r>
            <a:r>
              <a:rPr lang="en-US" dirty="0"/>
              <a:t> in </a:t>
            </a:r>
            <a:r>
              <a:rPr lang="en-US" dirty="0" err="1"/>
              <a:t>ravni</a:t>
            </a:r>
            <a:endParaRPr lang="sl-SI" dirty="0"/>
          </a:p>
        </p:txBody>
      </p:sp>
      <p:sp>
        <p:nvSpPr>
          <p:cNvPr id="3" name="Označba mesta vsebine 2">
            <a:extLst>
              <a:ext uri="{FF2B5EF4-FFF2-40B4-BE49-F238E27FC236}">
                <a16:creationId xmlns:a16="http://schemas.microsoft.com/office/drawing/2014/main" id="{DEF3114B-F4B2-232B-FC09-9B837C045A3B}"/>
              </a:ext>
            </a:extLst>
          </p:cNvPr>
          <p:cNvSpPr>
            <a:spLocks noGrp="1"/>
          </p:cNvSpPr>
          <p:nvPr>
            <p:ph idx="1"/>
          </p:nvPr>
        </p:nvSpPr>
        <p:spPr/>
        <p:txBody>
          <a:bodyPr>
            <a:normAutofit fontScale="92500" lnSpcReduction="10000"/>
          </a:bodyPr>
          <a:lstStyle/>
          <a:p>
            <a:r>
              <a:rPr lang="en-US" dirty="0" err="1"/>
              <a:t>Šolsko</a:t>
            </a:r>
            <a:r>
              <a:rPr lang="en-US" dirty="0"/>
              <a:t> </a:t>
            </a:r>
            <a:r>
              <a:rPr lang="en-US" dirty="0" err="1"/>
              <a:t>tekmovanje</a:t>
            </a:r>
            <a:endParaRPr lang="en-US" dirty="0"/>
          </a:p>
          <a:p>
            <a:pPr lvl="1"/>
            <a:r>
              <a:rPr lang="en-US" dirty="0"/>
              <a:t>23/24:   </a:t>
            </a:r>
            <a:r>
              <a:rPr lang="en-US" b="1" dirty="0" err="1"/>
              <a:t>tretje</a:t>
            </a:r>
            <a:r>
              <a:rPr lang="en-US" dirty="0"/>
              <a:t> </a:t>
            </a:r>
            <a:r>
              <a:rPr lang="en-US" dirty="0" err="1"/>
              <a:t>šolsko</a:t>
            </a:r>
            <a:r>
              <a:rPr lang="en-US" dirty="0"/>
              <a:t> </a:t>
            </a:r>
            <a:r>
              <a:rPr lang="en-US" dirty="0" err="1"/>
              <a:t>tekmovanje</a:t>
            </a:r>
            <a:endParaRPr lang="en-US" dirty="0"/>
          </a:p>
          <a:p>
            <a:pPr lvl="1"/>
            <a:r>
              <a:rPr lang="en-US" dirty="0" err="1"/>
              <a:t>Kategorije</a:t>
            </a:r>
            <a:r>
              <a:rPr lang="en-US" dirty="0"/>
              <a:t>:</a:t>
            </a:r>
          </a:p>
          <a:p>
            <a:pPr lvl="2"/>
            <a:r>
              <a:rPr lang="sl-SI" dirty="0"/>
              <a:t>4.-6. razred OŠ – začetniki </a:t>
            </a:r>
          </a:p>
          <a:p>
            <a:pPr lvl="2"/>
            <a:r>
              <a:rPr lang="sl-SI" dirty="0"/>
              <a:t>4.-6. razred OŠ – napredni</a:t>
            </a:r>
          </a:p>
          <a:p>
            <a:pPr lvl="2"/>
            <a:r>
              <a:rPr lang="sl-SI" dirty="0"/>
              <a:t>7.-9. razred OŠ – začetniki</a:t>
            </a:r>
          </a:p>
          <a:p>
            <a:pPr lvl="2"/>
            <a:r>
              <a:rPr lang="sl-SI" dirty="0"/>
              <a:t>7.-9. razred OŠ – napredni</a:t>
            </a:r>
          </a:p>
          <a:p>
            <a:pPr lvl="2"/>
            <a:r>
              <a:rPr lang="sl-SI" dirty="0"/>
              <a:t>SŠ</a:t>
            </a:r>
            <a:endParaRPr lang="en-US" dirty="0"/>
          </a:p>
          <a:p>
            <a:r>
              <a:rPr lang="en-US" dirty="0" err="1"/>
              <a:t>Državno</a:t>
            </a:r>
            <a:r>
              <a:rPr lang="en-US" dirty="0"/>
              <a:t> </a:t>
            </a:r>
            <a:r>
              <a:rPr lang="en-US" dirty="0" err="1"/>
              <a:t>tekmovanje</a:t>
            </a:r>
            <a:endParaRPr lang="en-US" dirty="0"/>
          </a:p>
          <a:p>
            <a:pPr lvl="1"/>
            <a:r>
              <a:rPr lang="en-US" dirty="0"/>
              <a:t>23/24:   </a:t>
            </a:r>
            <a:r>
              <a:rPr lang="en-US" b="1" dirty="0" err="1">
                <a:solidFill>
                  <a:srgbClr val="FF0000"/>
                </a:solidFill>
              </a:rPr>
              <a:t>prvo</a:t>
            </a:r>
            <a:r>
              <a:rPr lang="en-US" dirty="0"/>
              <a:t> </a:t>
            </a:r>
            <a:r>
              <a:rPr lang="en-US" dirty="0" err="1"/>
              <a:t>državno</a:t>
            </a:r>
            <a:r>
              <a:rPr lang="en-US" dirty="0"/>
              <a:t> </a:t>
            </a:r>
            <a:r>
              <a:rPr lang="en-US" dirty="0" err="1"/>
              <a:t>tekmovanje</a:t>
            </a:r>
            <a:endParaRPr lang="en-US" dirty="0"/>
          </a:p>
          <a:p>
            <a:pPr lvl="1"/>
            <a:r>
              <a:rPr lang="en-US" dirty="0" err="1"/>
              <a:t>Kategorije</a:t>
            </a:r>
            <a:r>
              <a:rPr lang="en-US" dirty="0"/>
              <a:t>:</a:t>
            </a:r>
          </a:p>
          <a:p>
            <a:pPr lvl="2"/>
            <a:r>
              <a:rPr lang="sl-SI" dirty="0"/>
              <a:t>4.-6. razred OŠ</a:t>
            </a:r>
          </a:p>
          <a:p>
            <a:pPr lvl="2"/>
            <a:r>
              <a:rPr lang="sl-SI" dirty="0"/>
              <a:t>7.-9. razred OŠ</a:t>
            </a:r>
          </a:p>
          <a:p>
            <a:pPr lvl="1"/>
            <a:endParaRPr lang="en-US" dirty="0"/>
          </a:p>
          <a:p>
            <a:pPr lvl="1"/>
            <a:endParaRPr lang="en-US" dirty="0"/>
          </a:p>
          <a:p>
            <a:pPr lvl="1"/>
            <a:endParaRPr lang="sl-SI" dirty="0"/>
          </a:p>
        </p:txBody>
      </p:sp>
      <p:sp>
        <p:nvSpPr>
          <p:cNvPr id="4" name="Označba mesta vsebine 2">
            <a:extLst>
              <a:ext uri="{FF2B5EF4-FFF2-40B4-BE49-F238E27FC236}">
                <a16:creationId xmlns:a16="http://schemas.microsoft.com/office/drawing/2014/main" id="{F1FE9520-D438-53B6-3B91-D9E9D6E0CB35}"/>
              </a:ext>
            </a:extLst>
          </p:cNvPr>
          <p:cNvSpPr txBox="1">
            <a:spLocks/>
          </p:cNvSpPr>
          <p:nvPr/>
        </p:nvSpPr>
        <p:spPr>
          <a:xfrm>
            <a:off x="5963479" y="2181708"/>
            <a:ext cx="5098774" cy="2494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000" b="1" dirty="0"/>
              <a:t>od </a:t>
            </a:r>
            <a:r>
              <a:rPr lang="en-US" sz="2000" b="1" dirty="0"/>
              <a:t>6</a:t>
            </a:r>
            <a:r>
              <a:rPr lang="sl-SI" sz="2000" b="1" dirty="0"/>
              <a:t>. </a:t>
            </a:r>
            <a:r>
              <a:rPr lang="en-US" sz="2000" b="1" dirty="0" err="1"/>
              <a:t>februarja</a:t>
            </a:r>
            <a:r>
              <a:rPr lang="sl-SI" sz="2000" b="1" dirty="0"/>
              <a:t> 202</a:t>
            </a:r>
            <a:r>
              <a:rPr lang="en-US" sz="2000" b="1" dirty="0"/>
              <a:t>4</a:t>
            </a:r>
            <a:r>
              <a:rPr lang="sl-SI" sz="2000" b="1" dirty="0"/>
              <a:t> do 1</a:t>
            </a:r>
            <a:r>
              <a:rPr lang="en-US" sz="2000" b="1" dirty="0"/>
              <a:t>6</a:t>
            </a:r>
            <a:r>
              <a:rPr lang="sl-SI" sz="2000" b="1" dirty="0"/>
              <a:t>. februarja 202</a:t>
            </a:r>
            <a:r>
              <a:rPr lang="en-US" sz="2000" b="1" dirty="0"/>
              <a:t>4</a:t>
            </a:r>
          </a:p>
          <a:p>
            <a:r>
              <a:rPr lang="sl-SI" sz="2000" dirty="0"/>
              <a:t>Dva tedna</a:t>
            </a:r>
            <a:r>
              <a:rPr lang="en-GB" sz="2000" dirty="0"/>
              <a:t>, </a:t>
            </a:r>
            <a:r>
              <a:rPr lang="en-GB" sz="2000" dirty="0" err="1"/>
              <a:t>na</a:t>
            </a:r>
            <a:r>
              <a:rPr lang="en-GB" sz="2000" dirty="0"/>
              <a:t> </a:t>
            </a:r>
            <a:r>
              <a:rPr lang="en-GB" sz="2000" dirty="0" err="1"/>
              <a:t>šolah</a:t>
            </a:r>
            <a:endParaRPr lang="sl-SI" sz="2000" dirty="0"/>
          </a:p>
          <a:p>
            <a:r>
              <a:rPr lang="sl-SI" sz="2000" dirty="0"/>
              <a:t>Čas za reševanje: 35 minut</a:t>
            </a:r>
          </a:p>
          <a:p>
            <a:pPr lvl="1"/>
            <a:r>
              <a:rPr lang="sl-SI" sz="1800" dirty="0"/>
              <a:t>Učitelj lahko spelje med poukom</a:t>
            </a:r>
          </a:p>
          <a:p>
            <a:r>
              <a:rPr lang="en-US" sz="2000" dirty="0"/>
              <a:t>5</a:t>
            </a:r>
            <a:r>
              <a:rPr lang="sl-SI" sz="2000" dirty="0"/>
              <a:t> kategorij (vsaka ima 5 ali 6 nalog)</a:t>
            </a:r>
            <a:endParaRPr lang="en-US" sz="2000" dirty="0"/>
          </a:p>
          <a:p>
            <a:endParaRPr lang="sl-SI" dirty="0"/>
          </a:p>
        </p:txBody>
      </p:sp>
      <p:sp>
        <p:nvSpPr>
          <p:cNvPr id="6" name="TextBox 5">
            <a:extLst>
              <a:ext uri="{FF2B5EF4-FFF2-40B4-BE49-F238E27FC236}">
                <a16:creationId xmlns:a16="http://schemas.microsoft.com/office/drawing/2014/main" id="{6D7CB85F-E763-B984-2A5A-082C98AF2363}"/>
              </a:ext>
            </a:extLst>
          </p:cNvPr>
          <p:cNvSpPr txBox="1"/>
          <p:nvPr/>
        </p:nvSpPr>
        <p:spPr>
          <a:xfrm>
            <a:off x="5963479" y="4759033"/>
            <a:ext cx="6096000" cy="1323439"/>
          </a:xfrm>
          <a:prstGeom prst="rect">
            <a:avLst/>
          </a:prstGeom>
          <a:noFill/>
        </p:spPr>
        <p:txBody>
          <a:bodyPr wrap="square">
            <a:spAutoFit/>
          </a:bodyPr>
          <a:lstStyle/>
          <a:p>
            <a:r>
              <a:rPr lang="en-US" sz="2000" b="1" dirty="0"/>
              <a:t>6</a:t>
            </a:r>
            <a:r>
              <a:rPr lang="sl-SI" sz="2000" b="1" dirty="0"/>
              <a:t>. </a:t>
            </a:r>
            <a:r>
              <a:rPr lang="en-US" sz="2000" b="1" dirty="0" err="1"/>
              <a:t>aprila</a:t>
            </a:r>
            <a:r>
              <a:rPr lang="sl-SI" sz="2000" b="1" dirty="0"/>
              <a:t> 202</a:t>
            </a:r>
            <a:r>
              <a:rPr lang="en-US" sz="2000" b="1" dirty="0"/>
              <a:t>4</a:t>
            </a:r>
          </a:p>
          <a:p>
            <a:r>
              <a:rPr lang="en-US" sz="2000" dirty="0"/>
              <a:t>UL, </a:t>
            </a:r>
            <a:r>
              <a:rPr lang="en-US" sz="2000" dirty="0" err="1"/>
              <a:t>Fakulteta</a:t>
            </a:r>
            <a:r>
              <a:rPr lang="en-US" sz="2000" dirty="0"/>
              <a:t> za </a:t>
            </a:r>
            <a:r>
              <a:rPr lang="en-US" sz="2000" dirty="0" err="1"/>
              <a:t>računalništvo</a:t>
            </a:r>
            <a:r>
              <a:rPr lang="en-US" sz="2000" dirty="0"/>
              <a:t> in </a:t>
            </a:r>
            <a:r>
              <a:rPr lang="en-US" sz="2000" dirty="0" err="1"/>
              <a:t>informatiko</a:t>
            </a:r>
            <a:r>
              <a:rPr lang="sl-SI" sz="2000" dirty="0"/>
              <a:t> </a:t>
            </a:r>
          </a:p>
          <a:p>
            <a:r>
              <a:rPr lang="sl-SI" sz="2000" dirty="0"/>
              <a:t>Čas za reševanje: </a:t>
            </a:r>
            <a:r>
              <a:rPr lang="en-US" sz="2000" dirty="0"/>
              <a:t>4</a:t>
            </a:r>
            <a:r>
              <a:rPr lang="sl-SI" sz="2000" dirty="0"/>
              <a:t>5 minut</a:t>
            </a:r>
          </a:p>
          <a:p>
            <a:r>
              <a:rPr lang="en-US" sz="2000" dirty="0"/>
              <a:t>2</a:t>
            </a:r>
            <a:r>
              <a:rPr lang="sl-SI" sz="2000" dirty="0"/>
              <a:t> kategorij</a:t>
            </a:r>
            <a:r>
              <a:rPr lang="en-US" sz="2000" dirty="0" err="1"/>
              <a:t>i</a:t>
            </a:r>
            <a:r>
              <a:rPr lang="sl-SI" sz="2000" dirty="0"/>
              <a:t> (vsaka ima 5 ali 6 nalog)</a:t>
            </a:r>
            <a:endParaRPr lang="en-US" sz="2000" dirty="0"/>
          </a:p>
        </p:txBody>
      </p:sp>
    </p:spTree>
    <p:extLst>
      <p:ext uri="{BB962C8B-B14F-4D97-AF65-F5344CB8AC3E}">
        <p14:creationId xmlns:p14="http://schemas.microsoft.com/office/powerpoint/2010/main" val="209782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Skupina 17">
            <a:extLst>
              <a:ext uri="{FF2B5EF4-FFF2-40B4-BE49-F238E27FC236}">
                <a16:creationId xmlns:a16="http://schemas.microsoft.com/office/drawing/2014/main" id="{25D875A0-754E-A62F-2188-06B5F462EEED}"/>
              </a:ext>
            </a:extLst>
          </p:cNvPr>
          <p:cNvGrpSpPr/>
          <p:nvPr/>
        </p:nvGrpSpPr>
        <p:grpSpPr>
          <a:xfrm>
            <a:off x="1371600" y="268444"/>
            <a:ext cx="8750710" cy="6515813"/>
            <a:chOff x="1371600" y="268444"/>
            <a:chExt cx="8750710" cy="6515813"/>
          </a:xfrm>
        </p:grpSpPr>
        <p:grpSp>
          <p:nvGrpSpPr>
            <p:cNvPr id="8" name="Skupina 7">
              <a:extLst>
                <a:ext uri="{FF2B5EF4-FFF2-40B4-BE49-F238E27FC236}">
                  <a16:creationId xmlns:a16="http://schemas.microsoft.com/office/drawing/2014/main" id="{59BA1451-3908-4379-DCFB-15818D352EC7}"/>
                </a:ext>
              </a:extLst>
            </p:cNvPr>
            <p:cNvGrpSpPr/>
            <p:nvPr/>
          </p:nvGrpSpPr>
          <p:grpSpPr>
            <a:xfrm>
              <a:off x="1371600" y="268444"/>
              <a:ext cx="8750710" cy="6515813"/>
              <a:chOff x="1592826" y="268445"/>
              <a:chExt cx="8750710" cy="6321109"/>
            </a:xfrm>
          </p:grpSpPr>
          <p:pic>
            <p:nvPicPr>
              <p:cNvPr id="4098" name="Picture 2" descr="A picture containing text, screenshot, number, calendar&#10;&#10;Description automatically generated">
                <a:extLst>
                  <a:ext uri="{FF2B5EF4-FFF2-40B4-BE49-F238E27FC236}">
                    <a16:creationId xmlns:a16="http://schemas.microsoft.com/office/drawing/2014/main" id="{3EBC6951-9973-AE1A-1819-2CA78B025AB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92826" y="268445"/>
                <a:ext cx="8750710" cy="632110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zaokroženi vogali 3">
                <a:extLst>
                  <a:ext uri="{FF2B5EF4-FFF2-40B4-BE49-F238E27FC236}">
                    <a16:creationId xmlns:a16="http://schemas.microsoft.com/office/drawing/2014/main" id="{834B0625-2731-B619-48B6-D47DE1DF15FA}"/>
                  </a:ext>
                </a:extLst>
              </p:cNvPr>
              <p:cNvSpPr/>
              <p:nvPr/>
            </p:nvSpPr>
            <p:spPr>
              <a:xfrm>
                <a:off x="3982065" y="5353662"/>
                <a:ext cx="835742" cy="285136"/>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sl-SI"/>
              </a:p>
            </p:txBody>
          </p:sp>
          <p:sp>
            <p:nvSpPr>
              <p:cNvPr id="5" name="Pravokotnik: zaokroženi vogali 4">
                <a:extLst>
                  <a:ext uri="{FF2B5EF4-FFF2-40B4-BE49-F238E27FC236}">
                    <a16:creationId xmlns:a16="http://schemas.microsoft.com/office/drawing/2014/main" id="{B40D42D8-5423-6DBE-D0D0-9664BADDCEC5}"/>
                  </a:ext>
                </a:extLst>
              </p:cNvPr>
              <p:cNvSpPr/>
              <p:nvPr/>
            </p:nvSpPr>
            <p:spPr>
              <a:xfrm>
                <a:off x="7851059" y="5348745"/>
                <a:ext cx="550605" cy="285136"/>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sl-SI"/>
              </a:p>
            </p:txBody>
          </p:sp>
          <p:sp>
            <p:nvSpPr>
              <p:cNvPr id="6" name="Pravokotnik: zaokroženi vogali 5">
                <a:extLst>
                  <a:ext uri="{FF2B5EF4-FFF2-40B4-BE49-F238E27FC236}">
                    <a16:creationId xmlns:a16="http://schemas.microsoft.com/office/drawing/2014/main" id="{E2FFB75C-EFB2-FBC9-EF1B-9A8D665B9BFD}"/>
                  </a:ext>
                </a:extLst>
              </p:cNvPr>
              <p:cNvSpPr/>
              <p:nvPr/>
            </p:nvSpPr>
            <p:spPr>
              <a:xfrm>
                <a:off x="3982065" y="2400552"/>
                <a:ext cx="835742" cy="285136"/>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sl-SI"/>
              </a:p>
            </p:txBody>
          </p:sp>
          <p:sp>
            <p:nvSpPr>
              <p:cNvPr id="7" name="Pravokotnik: zaokroženi vogali 6">
                <a:extLst>
                  <a:ext uri="{FF2B5EF4-FFF2-40B4-BE49-F238E27FC236}">
                    <a16:creationId xmlns:a16="http://schemas.microsoft.com/office/drawing/2014/main" id="{D3EAEE60-B5AF-252A-32F1-61B7F007C805}"/>
                  </a:ext>
                </a:extLst>
              </p:cNvPr>
              <p:cNvSpPr/>
              <p:nvPr/>
            </p:nvSpPr>
            <p:spPr>
              <a:xfrm>
                <a:off x="7851059" y="2395635"/>
                <a:ext cx="550605" cy="285136"/>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sl-SI"/>
              </a:p>
            </p:txBody>
          </p:sp>
        </p:grpSp>
        <p:cxnSp>
          <p:nvCxnSpPr>
            <p:cNvPr id="10" name="Raven povezovalnik 9">
              <a:extLst>
                <a:ext uri="{FF2B5EF4-FFF2-40B4-BE49-F238E27FC236}">
                  <a16:creationId xmlns:a16="http://schemas.microsoft.com/office/drawing/2014/main" id="{33CC1CB9-90C9-9909-22F9-BA236FCB1C3D}"/>
                </a:ext>
              </a:extLst>
            </p:cNvPr>
            <p:cNvCxnSpPr/>
            <p:nvPr/>
          </p:nvCxnSpPr>
          <p:spPr>
            <a:xfrm>
              <a:off x="3770671" y="4876800"/>
              <a:ext cx="899652"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Raven povezovalnik 10">
              <a:extLst>
                <a:ext uri="{FF2B5EF4-FFF2-40B4-BE49-F238E27FC236}">
                  <a16:creationId xmlns:a16="http://schemas.microsoft.com/office/drawing/2014/main" id="{9E04EDCE-2713-011C-7F91-C2CB72347DF6}"/>
                </a:ext>
              </a:extLst>
            </p:cNvPr>
            <p:cNvCxnSpPr>
              <a:cxnSpLocks/>
            </p:cNvCxnSpPr>
            <p:nvPr/>
          </p:nvCxnSpPr>
          <p:spPr>
            <a:xfrm>
              <a:off x="7629833" y="4876800"/>
              <a:ext cx="55060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Raven povezovalnik 15">
              <a:extLst>
                <a:ext uri="{FF2B5EF4-FFF2-40B4-BE49-F238E27FC236}">
                  <a16:creationId xmlns:a16="http://schemas.microsoft.com/office/drawing/2014/main" id="{50BB9EC3-7CC4-548C-4567-EA732A13C0B1}"/>
                </a:ext>
              </a:extLst>
            </p:cNvPr>
            <p:cNvCxnSpPr>
              <a:cxnSpLocks/>
            </p:cNvCxnSpPr>
            <p:nvPr/>
          </p:nvCxnSpPr>
          <p:spPr>
            <a:xfrm>
              <a:off x="1410929" y="4881716"/>
              <a:ext cx="1351936"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700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ank you volunteer clip art free clipart images 2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7903" y="1844004"/>
            <a:ext cx="8520272" cy="43240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28844" y="6266000"/>
            <a:ext cx="4347556" cy="261610"/>
          </a:xfrm>
          <a:prstGeom prst="rect">
            <a:avLst/>
          </a:prstGeom>
          <a:noFill/>
        </p:spPr>
        <p:txBody>
          <a:bodyPr wrap="square" rtlCol="0">
            <a:spAutoFit/>
          </a:bodyPr>
          <a:lstStyle/>
          <a:p>
            <a:r>
              <a:rPr lang="sl-SI" sz="1100" dirty="0"/>
              <a:t>Vir: </a:t>
            </a:r>
            <a:r>
              <a:rPr lang="en-US" sz="1100" dirty="0">
                <a:hlinkClick r:id="rId3"/>
              </a:rPr>
              <a:t>http://clipart-library.com/clipart/volunteer-clip-art-66.htm</a:t>
            </a:r>
            <a:endParaRPr lang="en-US" sz="1100" dirty="0"/>
          </a:p>
        </p:txBody>
      </p:sp>
      <p:sp>
        <p:nvSpPr>
          <p:cNvPr id="3" name="TextBox 2"/>
          <p:cNvSpPr txBox="1"/>
          <p:nvPr/>
        </p:nvSpPr>
        <p:spPr>
          <a:xfrm>
            <a:off x="6868894" y="2323040"/>
            <a:ext cx="3333404" cy="523220"/>
          </a:xfrm>
          <a:prstGeom prst="rect">
            <a:avLst/>
          </a:prstGeom>
          <a:noFill/>
        </p:spPr>
        <p:txBody>
          <a:bodyPr wrap="square" rtlCol="0">
            <a:spAutoFit/>
          </a:bodyPr>
          <a:lstStyle/>
          <a:p>
            <a:r>
              <a:rPr lang="sl-SI" sz="2800" b="1" dirty="0">
                <a:latin typeface="Courier New" panose="02070309020205020404" pitchFamily="49" charset="0"/>
                <a:cs typeface="Courier New" panose="02070309020205020404" pitchFamily="49" charset="0"/>
              </a:rPr>
              <a:t>pisek@acm.si</a:t>
            </a:r>
            <a:endParaRPr lang="en-US" sz="2800" b="1" dirty="0">
              <a:latin typeface="Courier New" panose="02070309020205020404" pitchFamily="49" charset="0"/>
              <a:cs typeface="Courier New" panose="02070309020205020404" pitchFamily="49" charset="0"/>
            </a:endParaRPr>
          </a:p>
        </p:txBody>
      </p:sp>
      <p:sp>
        <p:nvSpPr>
          <p:cNvPr id="4" name="Right Arrow 3"/>
          <p:cNvSpPr/>
          <p:nvPr/>
        </p:nvSpPr>
        <p:spPr>
          <a:xfrm>
            <a:off x="5669280" y="23616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sl-SI" dirty="0"/>
              <a:t>Delo prostovoljcev</a:t>
            </a:r>
            <a:endParaRPr lang="en-US" dirty="0"/>
          </a:p>
        </p:txBody>
      </p:sp>
    </p:spTree>
    <p:extLst>
      <p:ext uri="{BB962C8B-B14F-4D97-AF65-F5344CB8AC3E}">
        <p14:creationId xmlns:p14="http://schemas.microsoft.com/office/powerpoint/2010/main" val="71406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6FE0F410-2B8B-9C5F-2552-D25DCCF603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147" y="2314065"/>
            <a:ext cx="3409492" cy="1915548"/>
          </a:xfrm>
          <a:prstGeom prst="rect">
            <a:avLst/>
          </a:prstGeom>
        </p:spPr>
      </p:pic>
      <p:sp>
        <p:nvSpPr>
          <p:cNvPr id="2" name="Naslov 1">
            <a:extLst>
              <a:ext uri="{FF2B5EF4-FFF2-40B4-BE49-F238E27FC236}">
                <a16:creationId xmlns:a16="http://schemas.microsoft.com/office/drawing/2014/main" id="{4C608695-D351-E44E-BBEC-B18DA640B4E1}"/>
              </a:ext>
            </a:extLst>
          </p:cNvPr>
          <p:cNvSpPr>
            <a:spLocks noGrp="1"/>
          </p:cNvSpPr>
          <p:nvPr>
            <p:ph type="title"/>
          </p:nvPr>
        </p:nvSpPr>
        <p:spPr/>
        <p:txBody>
          <a:bodyPr/>
          <a:lstStyle/>
          <a:p>
            <a:r>
              <a:rPr lang="en-US" dirty="0" err="1"/>
              <a:t>Učna</a:t>
            </a:r>
            <a:r>
              <a:rPr lang="en-US" dirty="0"/>
              <a:t> </a:t>
            </a:r>
            <a:r>
              <a:rPr lang="en-US" dirty="0" err="1"/>
              <a:t>gradiva</a:t>
            </a:r>
            <a:endParaRPr lang="sl-SI" dirty="0"/>
          </a:p>
        </p:txBody>
      </p:sp>
      <p:sp>
        <p:nvSpPr>
          <p:cNvPr id="3" name="Označba mesta vsebine 2">
            <a:extLst>
              <a:ext uri="{FF2B5EF4-FFF2-40B4-BE49-F238E27FC236}">
                <a16:creationId xmlns:a16="http://schemas.microsoft.com/office/drawing/2014/main" id="{0BB06547-E77D-C440-1634-AAE3854A54B1}"/>
              </a:ext>
            </a:extLst>
          </p:cNvPr>
          <p:cNvSpPr>
            <a:spLocks noGrp="1"/>
          </p:cNvSpPr>
          <p:nvPr>
            <p:ph idx="1"/>
          </p:nvPr>
        </p:nvSpPr>
        <p:spPr>
          <a:xfrm>
            <a:off x="422787" y="1866696"/>
            <a:ext cx="3844412" cy="994491"/>
          </a:xfrm>
        </p:spPr>
        <p:txBody>
          <a:bodyPr>
            <a:normAutofit/>
          </a:bodyPr>
          <a:lstStyle/>
          <a:p>
            <a:pPr marL="0" indent="0" algn="ctr">
              <a:buNone/>
            </a:pPr>
            <a:r>
              <a:rPr lang="en-US" sz="2000" dirty="0" err="1"/>
              <a:t>Brošure</a:t>
            </a:r>
            <a:r>
              <a:rPr lang="en-US" sz="2000" dirty="0"/>
              <a:t> z </a:t>
            </a:r>
            <a:r>
              <a:rPr lang="en-US" sz="2000" dirty="0" err="1"/>
              <a:t>rešenimi</a:t>
            </a:r>
            <a:r>
              <a:rPr lang="en-US" sz="2000" dirty="0"/>
              <a:t> </a:t>
            </a:r>
            <a:br>
              <a:rPr lang="en-US" sz="2000" dirty="0"/>
            </a:br>
            <a:r>
              <a:rPr lang="en-US" sz="2000" dirty="0" err="1"/>
              <a:t>tekmovalnimi</a:t>
            </a:r>
            <a:r>
              <a:rPr lang="en-US" sz="2000" dirty="0"/>
              <a:t> </a:t>
            </a:r>
            <a:r>
              <a:rPr lang="en-US" sz="2000" dirty="0" err="1"/>
              <a:t>nalogami</a:t>
            </a:r>
            <a:endParaRPr lang="sl-SI" sz="2000" dirty="0"/>
          </a:p>
        </p:txBody>
      </p:sp>
      <p:sp>
        <p:nvSpPr>
          <p:cNvPr id="4" name="Označba mesta vsebine 2">
            <a:extLst>
              <a:ext uri="{FF2B5EF4-FFF2-40B4-BE49-F238E27FC236}">
                <a16:creationId xmlns:a16="http://schemas.microsoft.com/office/drawing/2014/main" id="{EFE8ACC8-2D7A-EB3D-4141-9D3EB352CCE0}"/>
              </a:ext>
            </a:extLst>
          </p:cNvPr>
          <p:cNvSpPr txBox="1">
            <a:spLocks/>
          </p:cNvSpPr>
          <p:nvPr/>
        </p:nvSpPr>
        <p:spPr>
          <a:xfrm>
            <a:off x="1125794" y="1771548"/>
            <a:ext cx="38444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dirty="0"/>
          </a:p>
        </p:txBody>
      </p:sp>
      <p:sp>
        <p:nvSpPr>
          <p:cNvPr id="5" name="Označba mesta vsebine 2">
            <a:extLst>
              <a:ext uri="{FF2B5EF4-FFF2-40B4-BE49-F238E27FC236}">
                <a16:creationId xmlns:a16="http://schemas.microsoft.com/office/drawing/2014/main" id="{B014E923-4921-CC4E-DD98-B38DD340E851}"/>
              </a:ext>
            </a:extLst>
          </p:cNvPr>
          <p:cNvSpPr txBox="1">
            <a:spLocks/>
          </p:cNvSpPr>
          <p:nvPr/>
        </p:nvSpPr>
        <p:spPr>
          <a:xfrm>
            <a:off x="5933768" y="1927521"/>
            <a:ext cx="5260258" cy="519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KO-DI-RAM: </a:t>
            </a:r>
            <a:r>
              <a:rPr lang="en-US" sz="2400" dirty="0" err="1"/>
              <a:t>učne</a:t>
            </a:r>
            <a:r>
              <a:rPr lang="en-US" sz="2400" dirty="0"/>
              <a:t> </a:t>
            </a:r>
            <a:r>
              <a:rPr lang="en-US" sz="2400" dirty="0" err="1"/>
              <a:t>poti</a:t>
            </a:r>
            <a:r>
              <a:rPr lang="en-US" sz="2400" dirty="0"/>
              <a:t> z </a:t>
            </a:r>
            <a:r>
              <a:rPr lang="en-US" sz="2400" dirty="0" err="1"/>
              <a:t>učnimi</a:t>
            </a:r>
            <a:r>
              <a:rPr lang="en-US" sz="2400" dirty="0"/>
              <a:t> </a:t>
            </a:r>
            <a:r>
              <a:rPr lang="en-US" sz="2400" dirty="0" err="1"/>
              <a:t>idejami</a:t>
            </a:r>
            <a:endParaRPr lang="sl-SI" sz="2400" dirty="0"/>
          </a:p>
        </p:txBody>
      </p:sp>
      <p:pic>
        <p:nvPicPr>
          <p:cNvPr id="6" name="Slika 5">
            <a:extLst>
              <a:ext uri="{FF2B5EF4-FFF2-40B4-BE49-F238E27FC236}">
                <a16:creationId xmlns:a16="http://schemas.microsoft.com/office/drawing/2014/main" id="{46A6AFEB-79BA-8F15-6EA0-5F21A3310C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148" y="2672631"/>
            <a:ext cx="2830378" cy="4091961"/>
          </a:xfrm>
          <a:prstGeom prst="rect">
            <a:avLst/>
          </a:prstGeom>
        </p:spPr>
      </p:pic>
      <p:pic>
        <p:nvPicPr>
          <p:cNvPr id="7" name="Slika 6">
            <a:extLst>
              <a:ext uri="{FF2B5EF4-FFF2-40B4-BE49-F238E27FC236}">
                <a16:creationId xmlns:a16="http://schemas.microsoft.com/office/drawing/2014/main" id="{EDD5BBFA-47F4-8B42-71CB-06B043F9A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79494" y="2551775"/>
            <a:ext cx="3607910" cy="4119411"/>
          </a:xfrm>
          <a:prstGeom prst="rect">
            <a:avLst/>
          </a:prstGeom>
        </p:spPr>
      </p:pic>
      <p:pic>
        <p:nvPicPr>
          <p:cNvPr id="9" name="Slika 8">
            <a:extLst>
              <a:ext uri="{FF2B5EF4-FFF2-40B4-BE49-F238E27FC236}">
                <a16:creationId xmlns:a16="http://schemas.microsoft.com/office/drawing/2014/main" id="{57DEB810-1F5C-DC38-5121-B6A0FE3353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2206" y="4334498"/>
            <a:ext cx="2248433" cy="2430094"/>
          </a:xfrm>
          <a:prstGeom prst="rect">
            <a:avLst/>
          </a:prstGeom>
        </p:spPr>
      </p:pic>
    </p:spTree>
    <p:extLst>
      <p:ext uri="{BB962C8B-B14F-4D97-AF65-F5344CB8AC3E}">
        <p14:creationId xmlns:p14="http://schemas.microsoft.com/office/powerpoint/2010/main" val="319473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Seminar</a:t>
            </a:r>
            <a:endParaRPr lang="en-US" dirty="0"/>
          </a:p>
        </p:txBody>
      </p:sp>
      <p:sp>
        <p:nvSpPr>
          <p:cNvPr id="3" name="Content Placeholder 2"/>
          <p:cNvSpPr>
            <a:spLocks noGrp="1"/>
          </p:cNvSpPr>
          <p:nvPr>
            <p:ph idx="1"/>
          </p:nvPr>
        </p:nvSpPr>
        <p:spPr/>
        <p:txBody>
          <a:bodyPr/>
          <a:lstStyle/>
          <a:p>
            <a:r>
              <a:rPr lang="sl-SI" dirty="0"/>
              <a:t>UL FMF, </a:t>
            </a:r>
            <a:r>
              <a:rPr lang="en-US" dirty="0"/>
              <a:t>PROGRAMIRANJE Z DELČKI - UPORABA SISTEMA PIŠEK</a:t>
            </a:r>
          </a:p>
          <a:p>
            <a:endParaRPr lang="sl-SI" dirty="0"/>
          </a:p>
          <a:p>
            <a:r>
              <a:rPr lang="sl-SI" dirty="0"/>
              <a:t>Na daljavo</a:t>
            </a:r>
          </a:p>
          <a:p>
            <a:r>
              <a:rPr lang="sl-SI" dirty="0"/>
              <a:t>Dodatne informacije: </a:t>
            </a:r>
            <a:br>
              <a:rPr lang="sl-SI" dirty="0"/>
            </a:br>
            <a:r>
              <a:rPr lang="sl-SI" dirty="0"/>
              <a:t>           </a:t>
            </a:r>
            <a:r>
              <a:rPr lang="sl-SI" dirty="0">
                <a:hlinkClick r:id="rId2"/>
              </a:rPr>
              <a:t>http://naslokar.fmf.uni-lj.si/FMF/seminarji202</a:t>
            </a:r>
            <a:r>
              <a:rPr lang="en-US" dirty="0">
                <a:hlinkClick r:id="rId2"/>
              </a:rPr>
              <a:t>3</a:t>
            </a:r>
            <a:r>
              <a:rPr lang="sl-SI" dirty="0">
                <a:hlinkClick r:id="rId2"/>
              </a:rPr>
              <a:t>.html</a:t>
            </a:r>
            <a:r>
              <a:rPr lang="sl-SI" dirty="0"/>
              <a:t> </a:t>
            </a:r>
          </a:p>
          <a:p>
            <a:endParaRPr lang="sl-SI" dirty="0"/>
          </a:p>
          <a:p>
            <a:r>
              <a:rPr lang="sl-SI" dirty="0"/>
              <a:t>Prijavite se </a:t>
            </a:r>
            <a:r>
              <a:rPr lang="sl-SI" b="1" dirty="0"/>
              <a:t>zdaj</a:t>
            </a:r>
            <a:r>
              <a:rPr lang="sl-SI" dirty="0"/>
              <a:t> (v </a:t>
            </a:r>
            <a:r>
              <a:rPr lang="sl-SI" dirty="0" err="1"/>
              <a:t>KATISu</a:t>
            </a:r>
            <a:r>
              <a:rPr lang="sl-SI" dirty="0"/>
              <a:t>)</a:t>
            </a:r>
            <a:endParaRPr lang="en-US" dirty="0"/>
          </a:p>
        </p:txBody>
      </p:sp>
    </p:spTree>
    <p:extLst>
      <p:ext uri="{BB962C8B-B14F-4D97-AF65-F5344CB8AC3E}">
        <p14:creationId xmlns:p14="http://schemas.microsoft.com/office/powerpoint/2010/main" val="34532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5671B5-3CA0-A62B-3E7B-94102405D0DA}"/>
              </a:ext>
            </a:extLst>
          </p:cNvPr>
          <p:cNvSpPr>
            <a:spLocks noGrp="1"/>
          </p:cNvSpPr>
          <p:nvPr>
            <p:ph type="ctrTitle"/>
          </p:nvPr>
        </p:nvSpPr>
        <p:spPr>
          <a:xfrm>
            <a:off x="1445941" y="1305079"/>
            <a:ext cx="9144000" cy="2387600"/>
          </a:xfrm>
        </p:spPr>
        <p:txBody>
          <a:bodyPr>
            <a:noAutofit/>
          </a:bodyPr>
          <a:lstStyle/>
          <a:p>
            <a:r>
              <a:rPr lang="sl-SI" sz="4800" b="1" i="0" dirty="0">
                <a:solidFill>
                  <a:srgbClr val="000000"/>
                </a:solidFill>
                <a:effectLst/>
                <a:latin typeface="Verdana" panose="020B0604030504040204" pitchFamily="34" charset="0"/>
              </a:rPr>
              <a:t>Pišek ni (samo) prisrčno, puhasto bitje, ampak tudi prisrčno računalniško tekmovanje</a:t>
            </a:r>
            <a:endParaRPr lang="sl-SI" sz="4800" dirty="0"/>
          </a:p>
        </p:txBody>
      </p:sp>
      <p:sp>
        <p:nvSpPr>
          <p:cNvPr id="3" name="Podnaslov 2">
            <a:extLst>
              <a:ext uri="{FF2B5EF4-FFF2-40B4-BE49-F238E27FC236}">
                <a16:creationId xmlns:a16="http://schemas.microsoft.com/office/drawing/2014/main" id="{97E9F82F-6D42-E47E-BDBE-231F86511ABB}"/>
              </a:ext>
            </a:extLst>
          </p:cNvPr>
          <p:cNvSpPr>
            <a:spLocks noGrp="1"/>
          </p:cNvSpPr>
          <p:nvPr>
            <p:ph type="subTitle" idx="1"/>
          </p:nvPr>
        </p:nvSpPr>
        <p:spPr>
          <a:xfrm>
            <a:off x="1219200" y="4080341"/>
            <a:ext cx="9144000" cy="1655762"/>
          </a:xfrm>
        </p:spPr>
        <p:txBody>
          <a:bodyPr>
            <a:normAutofit/>
          </a:bodyPr>
          <a:lstStyle/>
          <a:p>
            <a:r>
              <a:rPr lang="en-US" sz="3200" dirty="0"/>
              <a:t>Matija Lokar</a:t>
            </a:r>
          </a:p>
          <a:p>
            <a:r>
              <a:rPr lang="en-US" sz="3200" dirty="0" err="1"/>
              <a:t>Fakulteta</a:t>
            </a:r>
            <a:r>
              <a:rPr lang="en-US" sz="3200" dirty="0"/>
              <a:t> za </a:t>
            </a:r>
            <a:r>
              <a:rPr lang="en-US" sz="3200" dirty="0" err="1"/>
              <a:t>matematiko</a:t>
            </a:r>
            <a:r>
              <a:rPr lang="en-US" sz="3200" dirty="0"/>
              <a:t> in </a:t>
            </a:r>
            <a:r>
              <a:rPr lang="en-US" sz="3200" dirty="0" err="1"/>
              <a:t>fiziko</a:t>
            </a:r>
            <a:r>
              <a:rPr lang="en-US" sz="3200" dirty="0"/>
              <a:t>, UL</a:t>
            </a:r>
            <a:endParaRPr lang="sl-SI" sz="3200" dirty="0"/>
          </a:p>
        </p:txBody>
      </p:sp>
      <p:pic>
        <p:nvPicPr>
          <p:cNvPr id="4" name="Picture 7" descr="A green background with white text&#10;&#10;Description automatically generated">
            <a:extLst>
              <a:ext uri="{FF2B5EF4-FFF2-40B4-BE49-F238E27FC236}">
                <a16:creationId xmlns:a16="http://schemas.microsoft.com/office/drawing/2014/main" id="{7F4D5B7C-9AE7-4E43-7762-07181BDA4B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865" y="5923935"/>
            <a:ext cx="4739091" cy="864133"/>
          </a:xfrm>
          <a:prstGeom prst="rect">
            <a:avLst/>
          </a:prstGeom>
        </p:spPr>
      </p:pic>
    </p:spTree>
    <p:extLst>
      <p:ext uri="{BB962C8B-B14F-4D97-AF65-F5344CB8AC3E}">
        <p14:creationId xmlns:p14="http://schemas.microsoft.com/office/powerpoint/2010/main" val="1532496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9C5A7B-A041-37FA-B7FF-4A6CE799F82C}"/>
              </a:ext>
            </a:extLst>
          </p:cNvPr>
          <p:cNvSpPr>
            <a:spLocks noGrp="1"/>
          </p:cNvSpPr>
          <p:nvPr>
            <p:ph type="title"/>
          </p:nvPr>
        </p:nvSpPr>
        <p:spPr>
          <a:xfrm>
            <a:off x="1369142" y="1063215"/>
            <a:ext cx="10515600" cy="1325563"/>
          </a:xfrm>
        </p:spPr>
        <p:txBody>
          <a:bodyPr/>
          <a:lstStyle/>
          <a:p>
            <a:r>
              <a:rPr lang="en-US" dirty="0">
                <a:hlinkClick r:id="rId2"/>
              </a:rPr>
              <a:t>https://tekmovanja.acm.si/</a:t>
            </a:r>
            <a:r>
              <a:rPr lang="en-US" dirty="0"/>
              <a:t> </a:t>
            </a:r>
            <a:endParaRPr lang="sl-SI" dirty="0"/>
          </a:p>
        </p:txBody>
      </p:sp>
      <p:sp>
        <p:nvSpPr>
          <p:cNvPr id="4" name="Naslov 1">
            <a:extLst>
              <a:ext uri="{FF2B5EF4-FFF2-40B4-BE49-F238E27FC236}">
                <a16:creationId xmlns:a16="http://schemas.microsoft.com/office/drawing/2014/main" id="{A8D6C823-9479-C8A4-7881-AC766FF8E887}"/>
              </a:ext>
            </a:extLst>
          </p:cNvPr>
          <p:cNvSpPr txBox="1">
            <a:spLocks/>
          </p:cNvSpPr>
          <p:nvPr/>
        </p:nvSpPr>
        <p:spPr>
          <a:xfrm>
            <a:off x="6506496" y="3703176"/>
            <a:ext cx="50414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hlinkClick r:id="rId3"/>
              </a:rPr>
              <a:t>https://pisek.acm.si/</a:t>
            </a:r>
            <a:r>
              <a:rPr lang="en-US" dirty="0"/>
              <a:t> </a:t>
            </a:r>
            <a:endParaRPr lang="sl-SI" dirty="0"/>
          </a:p>
        </p:txBody>
      </p:sp>
    </p:spTree>
    <p:extLst>
      <p:ext uri="{BB962C8B-B14F-4D97-AF65-F5344CB8AC3E}">
        <p14:creationId xmlns:p14="http://schemas.microsoft.com/office/powerpoint/2010/main" val="300168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B670F3A-3CE6-457A-BD9B-9951E1EE9B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3500" y="259672"/>
            <a:ext cx="4445000" cy="6338656"/>
          </a:xfrm>
          <a:prstGeom prst="rect">
            <a:avLst/>
          </a:prstGeom>
        </p:spPr>
      </p:pic>
      <p:sp>
        <p:nvSpPr>
          <p:cNvPr id="7" name="Pravokotnik 6">
            <a:extLst>
              <a:ext uri="{FF2B5EF4-FFF2-40B4-BE49-F238E27FC236}">
                <a16:creationId xmlns:a16="http://schemas.microsoft.com/office/drawing/2014/main" id="{B5143306-84AB-42D0-AD1D-1F1F487C01E4}"/>
              </a:ext>
            </a:extLst>
          </p:cNvPr>
          <p:cNvSpPr/>
          <p:nvPr/>
        </p:nvSpPr>
        <p:spPr>
          <a:xfrm>
            <a:off x="5325569" y="3282765"/>
            <a:ext cx="2231701" cy="523220"/>
          </a:xfrm>
          <a:prstGeom prst="rect">
            <a:avLst/>
          </a:prstGeom>
        </p:spPr>
        <p:txBody>
          <a:bodyPr wrap="none">
            <a:spAutoFit/>
          </a:bodyPr>
          <a:lstStyle/>
          <a:p>
            <a:r>
              <a:rPr lang="sl-SI" sz="2800" b="1" dirty="0">
                <a:solidFill>
                  <a:srgbClr val="00B050"/>
                </a:solidFill>
              </a:rPr>
              <a:t>pisek@acm.si</a:t>
            </a:r>
          </a:p>
        </p:txBody>
      </p:sp>
    </p:spTree>
    <p:extLst>
      <p:ext uri="{BB962C8B-B14F-4D97-AF65-F5344CB8AC3E}">
        <p14:creationId xmlns:p14="http://schemas.microsoft.com/office/powerpoint/2010/main" val="204172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0474" y="1067414"/>
            <a:ext cx="9391053" cy="4723174"/>
            <a:chOff x="0" y="0"/>
            <a:chExt cx="4765090" cy="2396573"/>
          </a:xfrm>
        </p:grpSpPr>
        <p:sp>
          <p:nvSpPr>
            <p:cNvPr id="3" name="Freeform 3"/>
            <p:cNvSpPr/>
            <p:nvPr/>
          </p:nvSpPr>
          <p:spPr>
            <a:xfrm>
              <a:off x="0" y="0"/>
              <a:ext cx="4765090" cy="2396573"/>
            </a:xfrm>
            <a:custGeom>
              <a:avLst/>
              <a:gdLst/>
              <a:ahLst/>
              <a:cxnLst/>
              <a:rect l="l" t="t" r="r" b="b"/>
              <a:pathLst>
                <a:path w="4765090" h="2396573">
                  <a:moveTo>
                    <a:pt x="4640630" y="2396573"/>
                  </a:moveTo>
                  <a:lnTo>
                    <a:pt x="124460" y="2396573"/>
                  </a:lnTo>
                  <a:cubicBezTo>
                    <a:pt x="55880" y="2396573"/>
                    <a:pt x="0" y="2340693"/>
                    <a:pt x="0" y="2272113"/>
                  </a:cubicBezTo>
                  <a:lnTo>
                    <a:pt x="0" y="124460"/>
                  </a:lnTo>
                  <a:cubicBezTo>
                    <a:pt x="0" y="55880"/>
                    <a:pt x="55880" y="0"/>
                    <a:pt x="124460" y="0"/>
                  </a:cubicBezTo>
                  <a:lnTo>
                    <a:pt x="4640630" y="0"/>
                  </a:lnTo>
                  <a:cubicBezTo>
                    <a:pt x="4709210" y="0"/>
                    <a:pt x="4765090" y="55880"/>
                    <a:pt x="4765090" y="124460"/>
                  </a:cubicBezTo>
                  <a:lnTo>
                    <a:pt x="4765090" y="2272113"/>
                  </a:lnTo>
                  <a:cubicBezTo>
                    <a:pt x="4765090" y="2340694"/>
                    <a:pt x="4709210" y="2396573"/>
                    <a:pt x="4640630" y="2396573"/>
                  </a:cubicBezTo>
                  <a:close/>
                </a:path>
              </a:pathLst>
            </a:custGeom>
            <a:solidFill>
              <a:srgbClr val="FFFFFF"/>
            </a:solidFill>
          </p:spPr>
          <p:txBody>
            <a:bodyPr/>
            <a:lstStyle/>
            <a:p>
              <a:endParaRPr lang="sl-SI" sz="1200"/>
            </a:p>
          </p:txBody>
        </p:sp>
      </p:grpSp>
      <p:sp>
        <p:nvSpPr>
          <p:cNvPr id="4" name="TextBox 4"/>
          <p:cNvSpPr txBox="1"/>
          <p:nvPr/>
        </p:nvSpPr>
        <p:spPr>
          <a:xfrm>
            <a:off x="1434872" y="2003090"/>
            <a:ext cx="9322258" cy="738664"/>
          </a:xfrm>
          <a:prstGeom prst="rect">
            <a:avLst/>
          </a:prstGeom>
        </p:spPr>
        <p:txBody>
          <a:bodyPr lIns="0" tIns="0" rIns="0" bIns="0" rtlCol="0" anchor="t">
            <a:spAutoFit/>
          </a:bodyPr>
          <a:lstStyle/>
          <a:p>
            <a:pPr algn="ctr"/>
            <a:r>
              <a:rPr lang="en-US" sz="4800" dirty="0">
                <a:solidFill>
                  <a:srgbClr val="206A5D"/>
                </a:solidFill>
                <a:latin typeface="Poppins Bold"/>
              </a:rPr>
              <a:t>VRSTE NALOG</a:t>
            </a:r>
          </a:p>
        </p:txBody>
      </p:sp>
      <p:grpSp>
        <p:nvGrpSpPr>
          <p:cNvPr id="6" name="Group 6"/>
          <p:cNvGrpSpPr/>
          <p:nvPr/>
        </p:nvGrpSpPr>
        <p:grpSpPr>
          <a:xfrm>
            <a:off x="9767291" y="555296"/>
            <a:ext cx="1024235" cy="102423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8" name="Group 8"/>
          <p:cNvGrpSpPr/>
          <p:nvPr/>
        </p:nvGrpSpPr>
        <p:grpSpPr>
          <a:xfrm>
            <a:off x="10443097" y="753381"/>
            <a:ext cx="628065" cy="62806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sp>
        <p:nvSpPr>
          <p:cNvPr id="10" name="AutoShape 10"/>
          <p:cNvSpPr/>
          <p:nvPr/>
        </p:nvSpPr>
        <p:spPr>
          <a:xfrm>
            <a:off x="2341432" y="3665350"/>
            <a:ext cx="7509137" cy="0"/>
          </a:xfrm>
          <a:prstGeom prst="line">
            <a:avLst/>
          </a:prstGeom>
          <a:ln w="28575" cap="rnd">
            <a:solidFill>
              <a:srgbClr val="206A5D">
                <a:alpha val="68627"/>
              </a:srgbClr>
            </a:solidFill>
            <a:prstDash val="solid"/>
            <a:headEnd type="none" w="sm" len="sm"/>
            <a:tailEnd type="none" w="sm" len="sm"/>
          </a:ln>
        </p:spPr>
        <p:txBody>
          <a:bodyPr/>
          <a:lstStyle/>
          <a:p>
            <a:endParaRPr lang="sl-SI" sz="1200"/>
          </a:p>
        </p:txBody>
      </p:sp>
      <p:pic>
        <p:nvPicPr>
          <p:cNvPr id="11" name="Picture 11"/>
          <p:cNvPicPr>
            <a:picLocks noChangeAspect="1"/>
          </p:cNvPicPr>
          <p:nvPr/>
        </p:nvPicPr>
        <p:blipFill>
          <a:blip r:embed="rId2"/>
          <a:srcRect/>
          <a:stretch>
            <a:fillRect/>
          </a:stretch>
        </p:blipFill>
        <p:spPr>
          <a:xfrm>
            <a:off x="523979" y="4416094"/>
            <a:ext cx="1752991" cy="2110082"/>
          </a:xfrm>
          <a:prstGeom prst="rect">
            <a:avLst/>
          </a:prstGeom>
        </p:spPr>
      </p:pic>
    </p:spTree>
    <p:extLst>
      <p:ext uri="{BB962C8B-B14F-4D97-AF65-F5344CB8AC3E}">
        <p14:creationId xmlns:p14="http://schemas.microsoft.com/office/powerpoint/2010/main" val="350718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78962"/>
            <a:chOff x="0" y="0"/>
            <a:chExt cx="5490351" cy="2881548"/>
          </a:xfrm>
        </p:grpSpPr>
        <p:sp>
          <p:nvSpPr>
            <p:cNvPr id="3" name="Freeform 3"/>
            <p:cNvSpPr/>
            <p:nvPr/>
          </p:nvSpPr>
          <p:spPr>
            <a:xfrm>
              <a:off x="0" y="0"/>
              <a:ext cx="5490351" cy="2881548"/>
            </a:xfrm>
            <a:custGeom>
              <a:avLst/>
              <a:gdLst/>
              <a:ahLst/>
              <a:cxnLst/>
              <a:rect l="l" t="t" r="r" b="b"/>
              <a:pathLst>
                <a:path w="5490351" h="2881548">
                  <a:moveTo>
                    <a:pt x="5365891" y="2881548"/>
                  </a:moveTo>
                  <a:lnTo>
                    <a:pt x="124460" y="2881548"/>
                  </a:lnTo>
                  <a:cubicBezTo>
                    <a:pt x="55880" y="2881548"/>
                    <a:pt x="0" y="2825667"/>
                    <a:pt x="0" y="2757088"/>
                  </a:cubicBezTo>
                  <a:lnTo>
                    <a:pt x="0" y="124460"/>
                  </a:lnTo>
                  <a:cubicBezTo>
                    <a:pt x="0" y="55880"/>
                    <a:pt x="55880" y="0"/>
                    <a:pt x="124460" y="0"/>
                  </a:cubicBezTo>
                  <a:lnTo>
                    <a:pt x="5365891" y="0"/>
                  </a:lnTo>
                  <a:cubicBezTo>
                    <a:pt x="5434471" y="0"/>
                    <a:pt x="5490351" y="55880"/>
                    <a:pt x="5490351" y="124460"/>
                  </a:cubicBezTo>
                  <a:lnTo>
                    <a:pt x="5490351" y="2757088"/>
                  </a:lnTo>
                  <a:cubicBezTo>
                    <a:pt x="5490351" y="2825668"/>
                    <a:pt x="5434471" y="2881548"/>
                    <a:pt x="5365891" y="2881548"/>
                  </a:cubicBezTo>
                  <a:close/>
                </a:path>
              </a:pathLst>
            </a:custGeom>
            <a:solidFill>
              <a:srgbClr val="FFFFFF"/>
            </a:solidFill>
          </p:spPr>
          <p:txBody>
            <a:bodyPr/>
            <a:lstStyle/>
            <a:p>
              <a:endParaRPr lang="sl-SI" sz="1200"/>
            </a:p>
          </p:txBody>
        </p:sp>
      </p:grpSp>
      <p:sp>
        <p:nvSpPr>
          <p:cNvPr id="5" name="TextBox 5"/>
          <p:cNvSpPr txBox="1"/>
          <p:nvPr/>
        </p:nvSpPr>
        <p:spPr>
          <a:xfrm>
            <a:off x="1262949" y="564521"/>
            <a:ext cx="9115497" cy="870623"/>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Želvja</a:t>
            </a:r>
            <a:r>
              <a:rPr lang="en-US" sz="1657" dirty="0">
                <a:solidFill>
                  <a:srgbClr val="206A5D"/>
                </a:solidFill>
                <a:latin typeface="Poppins Bold"/>
              </a:rPr>
              <a:t> </a:t>
            </a:r>
            <a:r>
              <a:rPr lang="en-US" sz="1657" dirty="0" err="1">
                <a:solidFill>
                  <a:srgbClr val="206A5D"/>
                </a:solidFill>
                <a:latin typeface="Poppins Bold"/>
              </a:rPr>
              <a:t>grafika</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z </a:t>
            </a:r>
            <a:r>
              <a:rPr lang="en-US" sz="1657" dirty="0" err="1">
                <a:solidFill>
                  <a:srgbClr val="206A5D"/>
                </a:solidFill>
                <a:latin typeface="Poppins"/>
              </a:rPr>
              <a:t>uporabo</a:t>
            </a:r>
            <a:r>
              <a:rPr lang="en-US" sz="1657" dirty="0">
                <a:solidFill>
                  <a:srgbClr val="206A5D"/>
                </a:solidFill>
                <a:latin typeface="Poppins"/>
              </a:rPr>
              <a:t> </a:t>
            </a:r>
            <a:r>
              <a:rPr lang="en-US" sz="1657" dirty="0" err="1">
                <a:solidFill>
                  <a:srgbClr val="206A5D"/>
                </a:solidFill>
                <a:latin typeface="Poppins"/>
              </a:rPr>
              <a:t>želvje</a:t>
            </a:r>
            <a:r>
              <a:rPr lang="en-US" sz="1657" dirty="0">
                <a:solidFill>
                  <a:srgbClr val="206A5D"/>
                </a:solidFill>
                <a:latin typeface="Poppins"/>
              </a:rPr>
              <a:t> </a:t>
            </a:r>
            <a:r>
              <a:rPr lang="en-US" sz="1657" dirty="0" err="1">
                <a:solidFill>
                  <a:srgbClr val="206A5D"/>
                </a:solidFill>
                <a:latin typeface="Poppins"/>
              </a:rPr>
              <a:t>grafike</a:t>
            </a:r>
            <a:r>
              <a:rPr lang="en-US" sz="1657" dirty="0">
                <a:solidFill>
                  <a:srgbClr val="206A5D"/>
                </a:solidFill>
                <a:latin typeface="Poppins"/>
              </a:rPr>
              <a:t> </a:t>
            </a:r>
            <a:r>
              <a:rPr lang="en-US" sz="1657" dirty="0" err="1">
                <a:solidFill>
                  <a:srgbClr val="206A5D"/>
                </a:solidFill>
                <a:latin typeface="Poppins"/>
              </a:rPr>
              <a:t>ustvarijo</a:t>
            </a:r>
            <a:r>
              <a:rPr lang="en-US" sz="1657" dirty="0">
                <a:solidFill>
                  <a:srgbClr val="206A5D"/>
                </a:solidFill>
                <a:latin typeface="Poppins"/>
              </a:rPr>
              <a:t> program, </a:t>
            </a:r>
            <a:r>
              <a:rPr lang="en-US" sz="1657" dirty="0" err="1">
                <a:solidFill>
                  <a:srgbClr val="206A5D"/>
                </a:solidFill>
                <a:latin typeface="Poppins"/>
              </a:rPr>
              <a:t>ki</a:t>
            </a:r>
            <a:r>
              <a:rPr lang="en-US" sz="1657" dirty="0">
                <a:solidFill>
                  <a:srgbClr val="206A5D"/>
                </a:solidFill>
                <a:latin typeface="Poppins"/>
              </a:rPr>
              <a:t> </a:t>
            </a:r>
            <a:r>
              <a:rPr lang="en-US" sz="1657" dirty="0" err="1">
                <a:solidFill>
                  <a:srgbClr val="206A5D"/>
                </a:solidFill>
                <a:latin typeface="Poppins"/>
              </a:rPr>
              <a:t>izriše</a:t>
            </a:r>
            <a:r>
              <a:rPr lang="en-US" sz="1657" dirty="0">
                <a:solidFill>
                  <a:srgbClr val="206A5D"/>
                </a:solidFill>
                <a:latin typeface="Poppins"/>
              </a:rPr>
              <a:t> </a:t>
            </a:r>
            <a:r>
              <a:rPr lang="en-US" sz="1657" dirty="0" err="1">
                <a:solidFill>
                  <a:srgbClr val="206A5D"/>
                </a:solidFill>
                <a:latin typeface="Poppins"/>
              </a:rPr>
              <a:t>zahtevano</a:t>
            </a:r>
            <a:r>
              <a:rPr lang="en-US" sz="1657" dirty="0">
                <a:solidFill>
                  <a:srgbClr val="206A5D"/>
                </a:solidFill>
                <a:latin typeface="Poppins"/>
              </a:rPr>
              <a:t> </a:t>
            </a:r>
            <a:r>
              <a:rPr lang="en-US" sz="1657" dirty="0" err="1">
                <a:solidFill>
                  <a:srgbClr val="206A5D"/>
                </a:solidFill>
                <a:latin typeface="Poppins"/>
              </a:rPr>
              <a:t>grafično</a:t>
            </a:r>
            <a:r>
              <a:rPr lang="en-US" sz="1657" dirty="0">
                <a:solidFill>
                  <a:srgbClr val="206A5D"/>
                </a:solidFill>
                <a:latin typeface="Poppins"/>
              </a:rPr>
              <a:t> </a:t>
            </a:r>
            <a:r>
              <a:rPr lang="en-US" sz="1657" dirty="0" err="1">
                <a:solidFill>
                  <a:srgbClr val="206A5D"/>
                </a:solidFill>
                <a:latin typeface="Poppins"/>
              </a:rPr>
              <a:t>podobo</a:t>
            </a:r>
            <a:r>
              <a:rPr lang="en-US" sz="1657" dirty="0">
                <a:solidFill>
                  <a:srgbClr val="206A5D"/>
                </a:solidFill>
                <a:latin typeface="Poppins"/>
              </a:rPr>
              <a:t>.</a:t>
            </a:r>
          </a:p>
          <a:p>
            <a:pPr>
              <a:lnSpc>
                <a:spcPts val="2319"/>
              </a:lnSpc>
            </a:pPr>
            <a:endParaRPr lang="en-US" sz="1657" dirty="0">
              <a:solidFill>
                <a:srgbClr val="206A5D"/>
              </a:solidFill>
              <a:latin typeface="Poppins"/>
            </a:endParaRPr>
          </a:p>
        </p:txBody>
      </p:sp>
      <p:pic>
        <p:nvPicPr>
          <p:cNvPr id="6" name="Picture 6"/>
          <p:cNvPicPr>
            <a:picLocks noChangeAspect="1"/>
          </p:cNvPicPr>
          <p:nvPr/>
        </p:nvPicPr>
        <p:blipFill>
          <a:blip r:embed="rId2"/>
          <a:srcRect/>
          <a:stretch>
            <a:fillRect/>
          </a:stretch>
        </p:blipFill>
        <p:spPr>
          <a:xfrm>
            <a:off x="4232437" y="1477355"/>
            <a:ext cx="6070127" cy="4552596"/>
          </a:xfrm>
          <a:prstGeom prst="rect">
            <a:avLst/>
          </a:prstGeom>
        </p:spPr>
      </p:pic>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28" name="Group 27">
            <a:extLst>
              <a:ext uri="{FF2B5EF4-FFF2-40B4-BE49-F238E27FC236}">
                <a16:creationId xmlns:a16="http://schemas.microsoft.com/office/drawing/2014/main" id="{18D7628E-1BF4-8845-9058-E8F235858A16}"/>
              </a:ext>
            </a:extLst>
          </p:cNvPr>
          <p:cNvGrpSpPr/>
          <p:nvPr/>
        </p:nvGrpSpPr>
        <p:grpSpPr>
          <a:xfrm>
            <a:off x="304800" y="4495801"/>
            <a:ext cx="3546637" cy="2208939"/>
            <a:chOff x="11945878" y="5306960"/>
            <a:chExt cx="4568354" cy="2592489"/>
          </a:xfrm>
        </p:grpSpPr>
        <p:grpSp>
          <p:nvGrpSpPr>
            <p:cNvPr id="29" name="Group 28">
              <a:extLst>
                <a:ext uri="{FF2B5EF4-FFF2-40B4-BE49-F238E27FC236}">
                  <a16:creationId xmlns:a16="http://schemas.microsoft.com/office/drawing/2014/main" id="{5509E58E-2080-F347-AE29-D2BB058EAF8A}"/>
                </a:ext>
              </a:extLst>
            </p:cNvPr>
            <p:cNvGrpSpPr/>
            <p:nvPr/>
          </p:nvGrpSpPr>
          <p:grpSpPr>
            <a:xfrm>
              <a:off x="11945878" y="5306960"/>
              <a:ext cx="4568354" cy="2592489"/>
              <a:chOff x="5105400" y="5600700"/>
              <a:chExt cx="2583996" cy="2057400"/>
            </a:xfrm>
          </p:grpSpPr>
          <p:grpSp>
            <p:nvGrpSpPr>
              <p:cNvPr id="31" name="Group 30">
                <a:extLst>
                  <a:ext uri="{FF2B5EF4-FFF2-40B4-BE49-F238E27FC236}">
                    <a16:creationId xmlns:a16="http://schemas.microsoft.com/office/drawing/2014/main" id="{56C6E1ED-4662-C64E-8FFF-3F1A5D81E68F}"/>
                  </a:ext>
                </a:extLst>
              </p:cNvPr>
              <p:cNvGrpSpPr/>
              <p:nvPr/>
            </p:nvGrpSpPr>
            <p:grpSpPr>
              <a:xfrm>
                <a:off x="5105400" y="5600700"/>
                <a:ext cx="2583996" cy="2057400"/>
                <a:chOff x="5105400" y="5600700"/>
                <a:chExt cx="2583996" cy="2057400"/>
              </a:xfrm>
            </p:grpSpPr>
            <p:sp>
              <p:nvSpPr>
                <p:cNvPr id="33" name="Rounded Rectangle 32">
                  <a:extLst>
                    <a:ext uri="{FF2B5EF4-FFF2-40B4-BE49-F238E27FC236}">
                      <a16:creationId xmlns:a16="http://schemas.microsoft.com/office/drawing/2014/main" id="{F89C7FA6-54C8-1143-8FD4-8109F7FEB1B3}"/>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4" name="Rounded Rectangle 33">
                  <a:extLst>
                    <a:ext uri="{FF2B5EF4-FFF2-40B4-BE49-F238E27FC236}">
                      <a16:creationId xmlns:a16="http://schemas.microsoft.com/office/drawing/2014/main" id="{46003058-C426-AC46-8F5A-268605F2C24B}"/>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32" name="AutoShape 15">
                <a:extLst>
                  <a:ext uri="{FF2B5EF4-FFF2-40B4-BE49-F238E27FC236}">
                    <a16:creationId xmlns:a16="http://schemas.microsoft.com/office/drawing/2014/main" id="{4D41EDCE-A265-D143-A3BA-D6BFB230027F}"/>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30" name="TextBox 29">
              <a:extLst>
                <a:ext uri="{FF2B5EF4-FFF2-40B4-BE49-F238E27FC236}">
                  <a16:creationId xmlns:a16="http://schemas.microsoft.com/office/drawing/2014/main" id="{3E3354A3-9BA6-3143-8CBF-5F4AB03A8F98}"/>
                </a:ext>
              </a:extLst>
            </p:cNvPr>
            <p:cNvSpPr txBox="1"/>
            <p:nvPr/>
          </p:nvSpPr>
          <p:spPr>
            <a:xfrm>
              <a:off x="12556315" y="5626505"/>
              <a:ext cx="1522786" cy="397339"/>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36" name="TextBox 35">
            <a:extLst>
              <a:ext uri="{FF2B5EF4-FFF2-40B4-BE49-F238E27FC236}">
                <a16:creationId xmlns:a16="http://schemas.microsoft.com/office/drawing/2014/main" id="{32BFD07B-3D8E-524B-80A4-7A7E8AC4240B}"/>
              </a:ext>
            </a:extLst>
          </p:cNvPr>
          <p:cNvSpPr txBox="1"/>
          <p:nvPr/>
        </p:nvSpPr>
        <p:spPr>
          <a:xfrm>
            <a:off x="3048000" y="3214942"/>
            <a:ext cx="6096000" cy="276999"/>
          </a:xfrm>
          <a:prstGeom prst="rect">
            <a:avLst/>
          </a:prstGeom>
          <a:noFill/>
        </p:spPr>
        <p:txBody>
          <a:bodyPr wrap="square">
            <a:spAutoFit/>
          </a:bodyPr>
          <a:lstStyle/>
          <a:p>
            <a:endParaRPr lang="sl-SI" sz="1200" dirty="0"/>
          </a:p>
        </p:txBody>
      </p:sp>
      <p:sp>
        <p:nvSpPr>
          <p:cNvPr id="38" name="TextBox 37">
            <a:extLst>
              <a:ext uri="{FF2B5EF4-FFF2-40B4-BE49-F238E27FC236}">
                <a16:creationId xmlns:a16="http://schemas.microsoft.com/office/drawing/2014/main" id="{D35E67BB-A67C-F243-817F-E9976051B4B2}"/>
              </a:ext>
            </a:extLst>
          </p:cNvPr>
          <p:cNvSpPr txBox="1"/>
          <p:nvPr/>
        </p:nvSpPr>
        <p:spPr>
          <a:xfrm>
            <a:off x="558800" y="5412390"/>
            <a:ext cx="2709937" cy="1174168"/>
          </a:xfrm>
          <a:prstGeom prst="rect">
            <a:avLst/>
          </a:prstGeom>
          <a:noFill/>
        </p:spPr>
        <p:txBody>
          <a:bodyPr wrap="square">
            <a:spAutoFit/>
          </a:bodyPr>
          <a:lstStyle/>
          <a:p>
            <a:pPr marL="228611" indent="-228611">
              <a:lnSpc>
                <a:spcPct val="150000"/>
              </a:lnSpc>
              <a:buFont typeface="+mj-lt"/>
              <a:buAutoNum type="arabicPeriod"/>
            </a:pPr>
            <a:r>
              <a:rPr lang="en-US" sz="1200" dirty="0">
                <a:latin typeface="Poppins" pitchFamily="2" charset="77"/>
                <a:cs typeface="Poppins" pitchFamily="2" charset="77"/>
                <a:hlinkClick r:id="rId3"/>
              </a:rPr>
              <a:t>Pišek riše (1ŠT OŠ46Z)</a:t>
            </a:r>
            <a:endParaRPr lang="en-US" sz="1200" dirty="0">
              <a:latin typeface="Poppins" pitchFamily="2" charset="77"/>
              <a:cs typeface="Poppins" pitchFamily="2" charset="77"/>
            </a:endParaRPr>
          </a:p>
          <a:p>
            <a:pPr marL="228611" indent="-228611">
              <a:lnSpc>
                <a:spcPct val="150000"/>
              </a:lnSpc>
              <a:buFont typeface="+mj-lt"/>
              <a:buAutoNum type="arabicPeriod"/>
            </a:pPr>
            <a:r>
              <a:rPr lang="en-US" sz="1200" dirty="0">
                <a:latin typeface="Poppins" pitchFamily="2" charset="77"/>
                <a:cs typeface="Poppins" pitchFamily="2" charset="77"/>
                <a:hlinkClick r:id="rId4"/>
              </a:rPr>
              <a:t>Regratova lučka(1ŠT OŠ46N)</a:t>
            </a:r>
            <a:endParaRPr lang="en-US" sz="1200" dirty="0">
              <a:latin typeface="Poppins" pitchFamily="2" charset="77"/>
              <a:cs typeface="Poppins" pitchFamily="2" charset="77"/>
            </a:endParaRPr>
          </a:p>
          <a:p>
            <a:pPr marL="228611" indent="-228611">
              <a:lnSpc>
                <a:spcPct val="150000"/>
              </a:lnSpc>
              <a:buFont typeface="+mj-lt"/>
              <a:buAutoNum type="arabicPeriod"/>
            </a:pPr>
            <a:r>
              <a:rPr lang="en-US" sz="1200" dirty="0">
                <a:latin typeface="Poppins" pitchFamily="2" charset="77"/>
                <a:cs typeface="Poppins" pitchFamily="2" charset="77"/>
                <a:hlinkClick r:id="rId5"/>
              </a:rPr>
              <a:t>Pišek gleda tekmo (1ŠT OŠ79Z)</a:t>
            </a:r>
            <a:endParaRPr lang="en-US" sz="1200" dirty="0">
              <a:latin typeface="Poppins" pitchFamily="2" charset="77"/>
              <a:cs typeface="Poppins" pitchFamily="2" charset="77"/>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50589"/>
            <a:chOff x="0" y="0"/>
            <a:chExt cx="5490351" cy="2867151"/>
          </a:xfrm>
        </p:grpSpPr>
        <p:sp>
          <p:nvSpPr>
            <p:cNvPr id="3" name="Freeform 3"/>
            <p:cNvSpPr/>
            <p:nvPr/>
          </p:nvSpPr>
          <p:spPr>
            <a:xfrm>
              <a:off x="0" y="0"/>
              <a:ext cx="5490351" cy="2867151"/>
            </a:xfrm>
            <a:custGeom>
              <a:avLst/>
              <a:gdLst/>
              <a:ahLst/>
              <a:cxnLst/>
              <a:rect l="l" t="t" r="r" b="b"/>
              <a:pathLst>
                <a:path w="5490351" h="2867151">
                  <a:moveTo>
                    <a:pt x="5365891" y="2867151"/>
                  </a:moveTo>
                  <a:lnTo>
                    <a:pt x="124460" y="2867151"/>
                  </a:lnTo>
                  <a:cubicBezTo>
                    <a:pt x="55880" y="2867151"/>
                    <a:pt x="0" y="2811270"/>
                    <a:pt x="0" y="2742691"/>
                  </a:cubicBezTo>
                  <a:lnTo>
                    <a:pt x="0" y="124460"/>
                  </a:lnTo>
                  <a:cubicBezTo>
                    <a:pt x="0" y="55880"/>
                    <a:pt x="55880" y="0"/>
                    <a:pt x="124460" y="0"/>
                  </a:cubicBezTo>
                  <a:lnTo>
                    <a:pt x="5365891" y="0"/>
                  </a:lnTo>
                  <a:cubicBezTo>
                    <a:pt x="5434471" y="0"/>
                    <a:pt x="5490351" y="55880"/>
                    <a:pt x="5490351" y="124460"/>
                  </a:cubicBezTo>
                  <a:lnTo>
                    <a:pt x="5490351" y="2742691"/>
                  </a:lnTo>
                  <a:cubicBezTo>
                    <a:pt x="5490351" y="2811271"/>
                    <a:pt x="5434471" y="2867151"/>
                    <a:pt x="5365891" y="2867151"/>
                  </a:cubicBezTo>
                  <a:close/>
                </a:path>
              </a:pathLst>
            </a:custGeom>
            <a:solidFill>
              <a:srgbClr val="FFFFFF"/>
            </a:solidFill>
          </p:spPr>
          <p:txBody>
            <a:bodyPr/>
            <a:lstStyle/>
            <a:p>
              <a:endParaRPr lang="sl-SI" sz="1200"/>
            </a:p>
          </p:txBody>
        </p:sp>
      </p:grpSp>
      <p:sp>
        <p:nvSpPr>
          <p:cNvPr id="5" name="TextBox 5"/>
          <p:cNvSpPr txBox="1"/>
          <p:nvPr/>
        </p:nvSpPr>
        <p:spPr>
          <a:xfrm>
            <a:off x="1026315" y="271781"/>
            <a:ext cx="9115497" cy="870623"/>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Vhodno-izhodne</a:t>
            </a:r>
            <a:r>
              <a:rPr lang="en-US" sz="1657" dirty="0">
                <a:solidFill>
                  <a:srgbClr val="206A5D"/>
                </a:solidFill>
                <a:latin typeface="Poppins Bold"/>
              </a:rPr>
              <a:t> </a:t>
            </a:r>
            <a:r>
              <a:rPr lang="en-US" sz="1657" dirty="0" err="1">
                <a:solidFill>
                  <a:srgbClr val="206A5D"/>
                </a:solidFill>
                <a:latin typeface="Poppins Bold"/>
              </a:rPr>
              <a:t>naloge</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sestavijo</a:t>
            </a:r>
            <a:r>
              <a:rPr lang="en-US" sz="1657" dirty="0">
                <a:solidFill>
                  <a:srgbClr val="206A5D"/>
                </a:solidFill>
                <a:latin typeface="Poppins"/>
              </a:rPr>
              <a:t> program, ki </a:t>
            </a:r>
            <a:r>
              <a:rPr lang="en-US" sz="1657" dirty="0" err="1">
                <a:solidFill>
                  <a:srgbClr val="206A5D"/>
                </a:solidFill>
                <a:latin typeface="Poppins"/>
              </a:rPr>
              <a:t>prebere</a:t>
            </a:r>
            <a:r>
              <a:rPr lang="en-US" sz="1657" dirty="0">
                <a:solidFill>
                  <a:srgbClr val="206A5D"/>
                </a:solidFill>
                <a:latin typeface="Poppins"/>
              </a:rPr>
              <a:t> </a:t>
            </a:r>
            <a:r>
              <a:rPr lang="en-US" sz="1657" dirty="0" err="1">
                <a:solidFill>
                  <a:srgbClr val="206A5D"/>
                </a:solidFill>
                <a:latin typeface="Poppins"/>
              </a:rPr>
              <a:t>vhodne</a:t>
            </a:r>
            <a:r>
              <a:rPr lang="en-US" sz="1657" dirty="0">
                <a:solidFill>
                  <a:srgbClr val="206A5D"/>
                </a:solidFill>
                <a:latin typeface="Poppins"/>
              </a:rPr>
              <a:t> </a:t>
            </a:r>
            <a:r>
              <a:rPr lang="en-US" sz="1657" dirty="0" err="1">
                <a:solidFill>
                  <a:srgbClr val="206A5D"/>
                </a:solidFill>
                <a:latin typeface="Poppins"/>
              </a:rPr>
              <a:t>podatke</a:t>
            </a:r>
            <a:r>
              <a:rPr lang="en-US" sz="1657" dirty="0">
                <a:solidFill>
                  <a:srgbClr val="206A5D"/>
                </a:solidFill>
                <a:latin typeface="Poppins"/>
              </a:rPr>
              <a:t> in </a:t>
            </a:r>
            <a:r>
              <a:rPr lang="en-US" sz="1657" dirty="0" err="1">
                <a:solidFill>
                  <a:srgbClr val="206A5D"/>
                </a:solidFill>
                <a:latin typeface="Poppins"/>
              </a:rPr>
              <a:t>ob</a:t>
            </a:r>
            <a:r>
              <a:rPr lang="en-US" sz="1657" dirty="0">
                <a:solidFill>
                  <a:srgbClr val="206A5D"/>
                </a:solidFill>
                <a:latin typeface="Poppins"/>
              </a:rPr>
              <a:t> </a:t>
            </a:r>
            <a:r>
              <a:rPr lang="en-US" sz="1657" dirty="0" err="1">
                <a:solidFill>
                  <a:srgbClr val="206A5D"/>
                </a:solidFill>
                <a:latin typeface="Poppins"/>
              </a:rPr>
              <a:t>upoštevanju</a:t>
            </a:r>
            <a:r>
              <a:rPr lang="en-US" sz="1657" dirty="0">
                <a:solidFill>
                  <a:srgbClr val="206A5D"/>
                </a:solidFill>
                <a:latin typeface="Poppins"/>
              </a:rPr>
              <a:t> </a:t>
            </a:r>
            <a:r>
              <a:rPr lang="en-US" sz="1657" dirty="0" err="1">
                <a:solidFill>
                  <a:srgbClr val="206A5D"/>
                </a:solidFill>
                <a:latin typeface="Poppins"/>
              </a:rPr>
              <a:t>njihovih</a:t>
            </a:r>
            <a:r>
              <a:rPr lang="en-US" sz="1657" dirty="0">
                <a:solidFill>
                  <a:srgbClr val="206A5D"/>
                </a:solidFill>
                <a:latin typeface="Poppins"/>
              </a:rPr>
              <a:t> </a:t>
            </a:r>
            <a:r>
              <a:rPr lang="en-US" sz="1657" dirty="0" err="1">
                <a:solidFill>
                  <a:srgbClr val="206A5D"/>
                </a:solidFill>
                <a:latin typeface="Poppins"/>
              </a:rPr>
              <a:t>značilnosti</a:t>
            </a:r>
            <a:r>
              <a:rPr lang="en-US" sz="1657" dirty="0">
                <a:solidFill>
                  <a:srgbClr val="206A5D"/>
                </a:solidFill>
                <a:latin typeface="Poppins"/>
              </a:rPr>
              <a:t> </a:t>
            </a:r>
            <a:r>
              <a:rPr lang="en-US" sz="1657" dirty="0" err="1">
                <a:solidFill>
                  <a:srgbClr val="206A5D"/>
                </a:solidFill>
                <a:latin typeface="Poppins"/>
              </a:rPr>
              <a:t>izpiše</a:t>
            </a:r>
            <a:r>
              <a:rPr lang="en-US" sz="1657" dirty="0">
                <a:solidFill>
                  <a:srgbClr val="206A5D"/>
                </a:solidFill>
                <a:latin typeface="Poppins"/>
              </a:rPr>
              <a:t> </a:t>
            </a:r>
            <a:r>
              <a:rPr lang="en-US" sz="1657" dirty="0" err="1">
                <a:solidFill>
                  <a:srgbClr val="206A5D"/>
                </a:solidFill>
                <a:latin typeface="Poppins"/>
              </a:rPr>
              <a:t>ustrezno</a:t>
            </a:r>
            <a:r>
              <a:rPr lang="en-US" sz="1657" dirty="0">
                <a:solidFill>
                  <a:srgbClr val="206A5D"/>
                </a:solidFill>
                <a:latin typeface="Poppins"/>
              </a:rPr>
              <a:t> </a:t>
            </a:r>
            <a:r>
              <a:rPr lang="en-US" sz="1657" dirty="0" err="1">
                <a:solidFill>
                  <a:srgbClr val="206A5D"/>
                </a:solidFill>
                <a:latin typeface="Poppins"/>
              </a:rPr>
              <a:t>vrednost</a:t>
            </a:r>
            <a:r>
              <a:rPr lang="en-US" sz="1657" dirty="0">
                <a:solidFill>
                  <a:srgbClr val="206A5D"/>
                </a:solidFill>
                <a:latin typeface="Poppins"/>
              </a:rPr>
              <a:t>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izhodu</a:t>
            </a:r>
            <a:r>
              <a:rPr lang="en-US" sz="1657" dirty="0">
                <a:solidFill>
                  <a:srgbClr val="206A5D"/>
                </a:solidFill>
                <a:latin typeface="Poppins"/>
              </a:rPr>
              <a:t>.</a:t>
            </a:r>
          </a:p>
          <a:p>
            <a:pPr>
              <a:lnSpc>
                <a:spcPts val="2319"/>
              </a:lnSpc>
            </a:pPr>
            <a:endParaRPr lang="en-US" sz="1657" dirty="0">
              <a:solidFill>
                <a:srgbClr val="206A5D"/>
              </a:solidFill>
              <a:latin typeface="Poppins"/>
            </a:endParaRPr>
          </a:p>
        </p:txBody>
      </p:sp>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646825" y="1194973"/>
            <a:ext cx="7554235" cy="4468053"/>
          </a:xfrm>
          <a:prstGeom prst="rect">
            <a:avLst/>
          </a:prstGeom>
        </p:spPr>
      </p:pic>
      <p:grpSp>
        <p:nvGrpSpPr>
          <p:cNvPr id="32" name="Group 31">
            <a:extLst>
              <a:ext uri="{FF2B5EF4-FFF2-40B4-BE49-F238E27FC236}">
                <a16:creationId xmlns:a16="http://schemas.microsoft.com/office/drawing/2014/main" id="{BE18A717-B8B2-DD47-A2E0-75AABAB11AD4}"/>
              </a:ext>
            </a:extLst>
          </p:cNvPr>
          <p:cNvGrpSpPr/>
          <p:nvPr/>
        </p:nvGrpSpPr>
        <p:grpSpPr>
          <a:xfrm>
            <a:off x="128551" y="4896177"/>
            <a:ext cx="3299372" cy="1847622"/>
            <a:chOff x="11945878" y="5306960"/>
            <a:chExt cx="4568354" cy="2592489"/>
          </a:xfrm>
        </p:grpSpPr>
        <p:grpSp>
          <p:nvGrpSpPr>
            <p:cNvPr id="33" name="Group 32">
              <a:extLst>
                <a:ext uri="{FF2B5EF4-FFF2-40B4-BE49-F238E27FC236}">
                  <a16:creationId xmlns:a16="http://schemas.microsoft.com/office/drawing/2014/main" id="{27B405D0-4D24-0B4E-B9F0-52679D495A92}"/>
                </a:ext>
              </a:extLst>
            </p:cNvPr>
            <p:cNvGrpSpPr/>
            <p:nvPr/>
          </p:nvGrpSpPr>
          <p:grpSpPr>
            <a:xfrm>
              <a:off x="11945878" y="5306960"/>
              <a:ext cx="4568354" cy="2592489"/>
              <a:chOff x="5105400" y="5600700"/>
              <a:chExt cx="2583996" cy="2057400"/>
            </a:xfrm>
          </p:grpSpPr>
          <p:grpSp>
            <p:nvGrpSpPr>
              <p:cNvPr id="35" name="Group 34">
                <a:extLst>
                  <a:ext uri="{FF2B5EF4-FFF2-40B4-BE49-F238E27FC236}">
                    <a16:creationId xmlns:a16="http://schemas.microsoft.com/office/drawing/2014/main" id="{49731744-71F3-CA44-93A3-368BF8C6E883}"/>
                  </a:ext>
                </a:extLst>
              </p:cNvPr>
              <p:cNvGrpSpPr/>
              <p:nvPr/>
            </p:nvGrpSpPr>
            <p:grpSpPr>
              <a:xfrm>
                <a:off x="5105400" y="5600700"/>
                <a:ext cx="2583996" cy="2057400"/>
                <a:chOff x="5105400" y="5600700"/>
                <a:chExt cx="2583996" cy="2057400"/>
              </a:xfrm>
            </p:grpSpPr>
            <p:sp>
              <p:nvSpPr>
                <p:cNvPr id="37" name="Rounded Rectangle 36">
                  <a:extLst>
                    <a:ext uri="{FF2B5EF4-FFF2-40B4-BE49-F238E27FC236}">
                      <a16:creationId xmlns:a16="http://schemas.microsoft.com/office/drawing/2014/main" id="{6A5A8C24-65E3-554C-935D-62243A2F5E1D}"/>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8" name="Rounded Rectangle 37">
                  <a:extLst>
                    <a:ext uri="{FF2B5EF4-FFF2-40B4-BE49-F238E27FC236}">
                      <a16:creationId xmlns:a16="http://schemas.microsoft.com/office/drawing/2014/main" id="{E7035D23-524C-B040-9E48-FB7227565128}"/>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36" name="AutoShape 15">
                <a:extLst>
                  <a:ext uri="{FF2B5EF4-FFF2-40B4-BE49-F238E27FC236}">
                    <a16:creationId xmlns:a16="http://schemas.microsoft.com/office/drawing/2014/main" id="{772F5BA2-814B-2A42-99DF-1827075B4776}"/>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34" name="TextBox 33">
              <a:extLst>
                <a:ext uri="{FF2B5EF4-FFF2-40B4-BE49-F238E27FC236}">
                  <a16:creationId xmlns:a16="http://schemas.microsoft.com/office/drawing/2014/main" id="{207A8A47-C7D0-8244-8F64-EF0D00EBF52B}"/>
                </a:ext>
              </a:extLst>
            </p:cNvPr>
            <p:cNvSpPr txBox="1"/>
            <p:nvPr/>
          </p:nvSpPr>
          <p:spPr>
            <a:xfrm>
              <a:off x="12556315" y="5626503"/>
              <a:ext cx="1522785" cy="475042"/>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40" name="TextBox 39">
            <a:extLst>
              <a:ext uri="{FF2B5EF4-FFF2-40B4-BE49-F238E27FC236}">
                <a16:creationId xmlns:a16="http://schemas.microsoft.com/office/drawing/2014/main" id="{0430D003-6F68-FE4A-AFE5-E1E04A0E8060}"/>
              </a:ext>
            </a:extLst>
          </p:cNvPr>
          <p:cNvSpPr txBox="1"/>
          <p:nvPr/>
        </p:nvSpPr>
        <p:spPr>
          <a:xfrm>
            <a:off x="353802" y="5531700"/>
            <a:ext cx="2866947" cy="1054519"/>
          </a:xfrm>
          <a:prstGeom prst="rect">
            <a:avLst/>
          </a:prstGeom>
          <a:noFill/>
        </p:spPr>
        <p:txBody>
          <a:bodyPr wrap="square">
            <a:spAutoFit/>
          </a:bodyPr>
          <a:lstStyle/>
          <a:p>
            <a:pPr marL="228611" indent="-228611">
              <a:lnSpc>
                <a:spcPct val="150000"/>
              </a:lnSpc>
              <a:buFont typeface="+mj-lt"/>
              <a:buAutoNum type="arabicPeriod"/>
            </a:pPr>
            <a:r>
              <a:rPr lang="en-US" sz="1067" dirty="0">
                <a:latin typeface="Poppins" pitchFamily="2" charset="77"/>
                <a:cs typeface="Poppins" pitchFamily="2" charset="77"/>
                <a:hlinkClick r:id="rId3"/>
              </a:rPr>
              <a:t>Ubbi Dubbi (3P OŠ79Z)</a:t>
            </a:r>
            <a:r>
              <a:rPr lang="en-US" sz="1067" dirty="0">
                <a:latin typeface="Poppins" pitchFamily="2" charset="77"/>
                <a:cs typeface="Poppins" pitchFamily="2" charset="77"/>
                <a:hlinkClick r:id="rId4"/>
              </a:rPr>
              <a:t>(1ŠT OŠ46Z)</a:t>
            </a:r>
            <a:endParaRPr lang="en-US" sz="1067" dirty="0">
              <a:latin typeface="Poppins" pitchFamily="2" charset="77"/>
              <a:cs typeface="Poppins" pitchFamily="2" charset="77"/>
            </a:endParaRPr>
          </a:p>
          <a:p>
            <a:pPr marL="228611" indent="-228611">
              <a:lnSpc>
                <a:spcPct val="150000"/>
              </a:lnSpc>
              <a:buFont typeface="+mj-lt"/>
              <a:buAutoNum type="arabicPeriod"/>
            </a:pPr>
            <a:r>
              <a:rPr lang="en-US" sz="1067" dirty="0">
                <a:latin typeface="Poppins" pitchFamily="2" charset="77"/>
                <a:cs typeface="Poppins" pitchFamily="2" charset="77"/>
                <a:hlinkClick r:id="rId5"/>
              </a:rPr>
              <a:t>Eksperiment s sodmi števili (1ŠT SŠN)</a:t>
            </a:r>
            <a:endParaRPr lang="en-US" sz="1067" dirty="0">
              <a:latin typeface="Poppins" pitchFamily="2" charset="77"/>
              <a:cs typeface="Poppins" pitchFamily="2" charset="77"/>
            </a:endParaRPr>
          </a:p>
          <a:p>
            <a:pPr marL="228611" indent="-228611">
              <a:lnSpc>
                <a:spcPct val="150000"/>
              </a:lnSpc>
              <a:buFont typeface="+mj-lt"/>
              <a:buAutoNum type="arabicPeriod"/>
            </a:pPr>
            <a:r>
              <a:rPr lang="en-US" sz="1067" dirty="0">
                <a:latin typeface="Poppins" pitchFamily="2" charset="77"/>
                <a:cs typeface="Poppins" pitchFamily="2" charset="77"/>
                <a:hlinkClick r:id="rId6"/>
              </a:rPr>
              <a:t>Šifriranje sporočil (1ŠT OŠ79N)</a:t>
            </a:r>
            <a:endParaRPr lang="en-US" sz="1067" dirty="0">
              <a:latin typeface="Poppins" pitchFamily="2" charset="77"/>
              <a:cs typeface="Poppins" pitchFamily="2" charset="77"/>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59184" y="678426"/>
            <a:ext cx="9115497" cy="870623"/>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Naloge</a:t>
            </a:r>
            <a:r>
              <a:rPr lang="en-US" sz="1657" dirty="0">
                <a:solidFill>
                  <a:srgbClr val="206A5D"/>
                </a:solidFill>
                <a:latin typeface="Poppins Bold"/>
              </a:rPr>
              <a:t> </a:t>
            </a:r>
            <a:r>
              <a:rPr lang="en-US" sz="1657" dirty="0" err="1">
                <a:solidFill>
                  <a:srgbClr val="206A5D"/>
                </a:solidFill>
                <a:latin typeface="Poppins Bold"/>
              </a:rPr>
              <a:t>na</a:t>
            </a:r>
            <a:r>
              <a:rPr lang="en-US" sz="1657" dirty="0">
                <a:solidFill>
                  <a:srgbClr val="206A5D"/>
                </a:solidFill>
                <a:latin typeface="Poppins Bold"/>
              </a:rPr>
              <a:t> </a:t>
            </a:r>
            <a:r>
              <a:rPr lang="en-US" sz="1657" dirty="0" err="1">
                <a:solidFill>
                  <a:srgbClr val="206A5D"/>
                </a:solidFill>
                <a:latin typeface="Poppins Bold"/>
              </a:rPr>
              <a:t>mreži</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sestavijo</a:t>
            </a:r>
            <a:r>
              <a:rPr lang="en-US" sz="1657" dirty="0">
                <a:solidFill>
                  <a:srgbClr val="206A5D"/>
                </a:solidFill>
                <a:latin typeface="Poppins"/>
              </a:rPr>
              <a:t> program, s </a:t>
            </a:r>
            <a:r>
              <a:rPr lang="en-US" sz="1657" dirty="0" err="1">
                <a:solidFill>
                  <a:srgbClr val="206A5D"/>
                </a:solidFill>
                <a:latin typeface="Poppins"/>
              </a:rPr>
              <a:t>katerim</a:t>
            </a:r>
            <a:r>
              <a:rPr lang="en-US" sz="1657" dirty="0">
                <a:solidFill>
                  <a:srgbClr val="206A5D"/>
                </a:solidFill>
                <a:latin typeface="Poppins"/>
              </a:rPr>
              <a:t> </a:t>
            </a:r>
            <a:r>
              <a:rPr lang="en-US" sz="1657" dirty="0" err="1">
                <a:solidFill>
                  <a:srgbClr val="206A5D"/>
                </a:solidFill>
                <a:latin typeface="Poppins"/>
              </a:rPr>
              <a:t>pomikajo</a:t>
            </a:r>
            <a:r>
              <a:rPr lang="en-US" sz="1657" dirty="0">
                <a:solidFill>
                  <a:srgbClr val="206A5D"/>
                </a:solidFill>
                <a:latin typeface="Poppins"/>
              </a:rPr>
              <a:t> </a:t>
            </a:r>
            <a:r>
              <a:rPr lang="en-US" sz="1657" dirty="0" err="1">
                <a:solidFill>
                  <a:srgbClr val="206A5D"/>
                </a:solidFill>
                <a:latin typeface="Poppins"/>
              </a:rPr>
              <a:t>lik</a:t>
            </a:r>
            <a:r>
              <a:rPr lang="en-US" sz="1657" dirty="0">
                <a:solidFill>
                  <a:srgbClr val="206A5D"/>
                </a:solidFill>
                <a:latin typeface="Poppins"/>
              </a:rPr>
              <a:t> po </a:t>
            </a:r>
            <a:r>
              <a:rPr lang="en-US" sz="1657" dirty="0" err="1">
                <a:solidFill>
                  <a:srgbClr val="206A5D"/>
                </a:solidFill>
                <a:latin typeface="Poppins"/>
              </a:rPr>
              <a:t>mreži</a:t>
            </a:r>
            <a:r>
              <a:rPr lang="en-US" sz="1657" dirty="0">
                <a:solidFill>
                  <a:srgbClr val="206A5D"/>
                </a:solidFill>
                <a:latin typeface="Poppins"/>
              </a:rPr>
              <a:t> in mu </a:t>
            </a:r>
            <a:r>
              <a:rPr lang="en-US" sz="1657" dirty="0" err="1">
                <a:solidFill>
                  <a:srgbClr val="206A5D"/>
                </a:solidFill>
                <a:latin typeface="Poppins"/>
              </a:rPr>
              <a:t>podajo</a:t>
            </a:r>
            <a:r>
              <a:rPr lang="en-US" sz="1657" dirty="0">
                <a:solidFill>
                  <a:srgbClr val="206A5D"/>
                </a:solidFill>
                <a:latin typeface="Poppins"/>
              </a:rPr>
              <a:t> </a:t>
            </a:r>
            <a:r>
              <a:rPr lang="en-US" sz="1657" dirty="0" err="1">
                <a:solidFill>
                  <a:srgbClr val="206A5D"/>
                </a:solidFill>
                <a:latin typeface="Poppins"/>
              </a:rPr>
              <a:t>navodila</a:t>
            </a:r>
            <a:r>
              <a:rPr lang="en-US" sz="1657" dirty="0">
                <a:solidFill>
                  <a:srgbClr val="206A5D"/>
                </a:solidFill>
                <a:latin typeface="Poppins"/>
              </a:rPr>
              <a:t>, </a:t>
            </a:r>
            <a:r>
              <a:rPr lang="en-US" sz="1657" dirty="0" err="1">
                <a:solidFill>
                  <a:srgbClr val="206A5D"/>
                </a:solidFill>
                <a:latin typeface="Poppins"/>
              </a:rPr>
              <a:t>kako</a:t>
            </a:r>
            <a:r>
              <a:rPr lang="en-US" sz="1657" dirty="0">
                <a:solidFill>
                  <a:srgbClr val="206A5D"/>
                </a:solidFill>
                <a:latin typeface="Poppins"/>
              </a:rPr>
              <a:t> </a:t>
            </a:r>
            <a:r>
              <a:rPr lang="en-US" sz="1657" dirty="0" err="1">
                <a:solidFill>
                  <a:srgbClr val="206A5D"/>
                </a:solidFill>
                <a:latin typeface="Poppins"/>
              </a:rPr>
              <a:t>naj</a:t>
            </a:r>
            <a:r>
              <a:rPr lang="en-US" sz="1657" dirty="0">
                <a:solidFill>
                  <a:srgbClr val="206A5D"/>
                </a:solidFill>
                <a:latin typeface="Poppins"/>
              </a:rPr>
              <a:t> </a:t>
            </a:r>
            <a:r>
              <a:rPr lang="en-US" sz="1657" dirty="0" err="1">
                <a:solidFill>
                  <a:srgbClr val="206A5D"/>
                </a:solidFill>
                <a:latin typeface="Poppins"/>
              </a:rPr>
              <a:t>opravi</a:t>
            </a:r>
            <a:r>
              <a:rPr lang="en-US" sz="1657" dirty="0">
                <a:solidFill>
                  <a:srgbClr val="206A5D"/>
                </a:solidFill>
                <a:latin typeface="Poppins"/>
              </a:rPr>
              <a:t> </a:t>
            </a:r>
            <a:r>
              <a:rPr lang="en-US" sz="1657" dirty="0" err="1">
                <a:solidFill>
                  <a:srgbClr val="206A5D"/>
                </a:solidFill>
                <a:latin typeface="Poppins"/>
              </a:rPr>
              <a:t>zahtevana</a:t>
            </a:r>
            <a:r>
              <a:rPr lang="en-US" sz="1657" dirty="0">
                <a:solidFill>
                  <a:srgbClr val="206A5D"/>
                </a:solidFill>
                <a:latin typeface="Poppins"/>
              </a:rPr>
              <a:t> </a:t>
            </a:r>
            <a:r>
              <a:rPr lang="en-US" sz="1657" dirty="0" err="1">
                <a:solidFill>
                  <a:srgbClr val="206A5D"/>
                </a:solidFill>
                <a:latin typeface="Poppins"/>
              </a:rPr>
              <a:t>opravila</a:t>
            </a:r>
            <a:r>
              <a:rPr lang="en-US" sz="1657" dirty="0">
                <a:solidFill>
                  <a:srgbClr val="206A5D"/>
                </a:solidFill>
                <a:latin typeface="Poppins"/>
              </a:rPr>
              <a:t>.</a:t>
            </a:r>
          </a:p>
          <a:p>
            <a:pPr>
              <a:lnSpc>
                <a:spcPts val="2319"/>
              </a:lnSpc>
            </a:pPr>
            <a:endParaRPr lang="en-US" sz="1657" dirty="0">
              <a:solidFill>
                <a:srgbClr val="206A5D"/>
              </a:solidFill>
              <a:latin typeface="Poppins"/>
            </a:endParaRPr>
          </a:p>
        </p:txBody>
      </p:sp>
      <p:pic>
        <p:nvPicPr>
          <p:cNvPr id="6"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9184" y="2586393"/>
            <a:ext cx="2119349" cy="1917479"/>
          </a:xfrm>
          <a:prstGeom prst="rect">
            <a:avLst/>
          </a:prstGeom>
        </p:spPr>
      </p:pic>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pic>
        <p:nvPicPr>
          <p:cNvPr id="39" name="Picture 6">
            <a:extLst>
              <a:ext uri="{FF2B5EF4-FFF2-40B4-BE49-F238E27FC236}">
                <a16:creationId xmlns:a16="http://schemas.microsoft.com/office/drawing/2014/main" id="{B0362B6A-1192-9642-8592-C1DBC4CF6E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4531" y="4786323"/>
            <a:ext cx="2997200" cy="1197191"/>
          </a:xfrm>
          <a:prstGeom prst="rect">
            <a:avLst/>
          </a:prstGeom>
        </p:spPr>
      </p:pic>
      <p:pic>
        <p:nvPicPr>
          <p:cNvPr id="40" name="Picture 6">
            <a:extLst>
              <a:ext uri="{FF2B5EF4-FFF2-40B4-BE49-F238E27FC236}">
                <a16:creationId xmlns:a16="http://schemas.microsoft.com/office/drawing/2014/main" id="{3E9511B9-56BB-2545-ADC5-EDE5BBB94A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34534" y="5105400"/>
            <a:ext cx="3831263" cy="770767"/>
          </a:xfrm>
          <a:prstGeom prst="rect">
            <a:avLst/>
          </a:prstGeom>
        </p:spPr>
      </p:pic>
      <p:pic>
        <p:nvPicPr>
          <p:cNvPr id="41" name="Picture 6">
            <a:extLst>
              <a:ext uri="{FF2B5EF4-FFF2-40B4-BE49-F238E27FC236}">
                <a16:creationId xmlns:a16="http://schemas.microsoft.com/office/drawing/2014/main" id="{391223B6-6502-5F4F-A74E-5BD5967812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40544" y="2577747"/>
            <a:ext cx="2447778" cy="1934769"/>
          </a:xfrm>
          <a:prstGeom prst="rect">
            <a:avLst/>
          </a:prstGeom>
        </p:spPr>
      </p:pic>
      <p:pic>
        <p:nvPicPr>
          <p:cNvPr id="42" name="Picture 6">
            <a:extLst>
              <a:ext uri="{FF2B5EF4-FFF2-40B4-BE49-F238E27FC236}">
                <a16:creationId xmlns:a16="http://schemas.microsoft.com/office/drawing/2014/main" id="{A3A4FC2B-CFCA-6B45-9170-2B6BF8CED6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99926" y="2445194"/>
            <a:ext cx="2119349" cy="2122634"/>
          </a:xfrm>
          <a:prstGeom prst="rect">
            <a:avLst/>
          </a:prstGeom>
        </p:spPr>
      </p:pic>
      <p:pic>
        <p:nvPicPr>
          <p:cNvPr id="43" name="Picture 6">
            <a:extLst>
              <a:ext uri="{FF2B5EF4-FFF2-40B4-BE49-F238E27FC236}">
                <a16:creationId xmlns:a16="http://schemas.microsoft.com/office/drawing/2014/main" id="{1CBA3F3A-88EE-4E4A-A7E5-9BE61A2B786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65542" y="2595345"/>
            <a:ext cx="2119349" cy="19724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78962"/>
            <a:chOff x="0" y="0"/>
            <a:chExt cx="5490351" cy="2881548"/>
          </a:xfrm>
        </p:grpSpPr>
        <p:sp>
          <p:nvSpPr>
            <p:cNvPr id="3" name="Freeform 3"/>
            <p:cNvSpPr/>
            <p:nvPr/>
          </p:nvSpPr>
          <p:spPr>
            <a:xfrm>
              <a:off x="0" y="0"/>
              <a:ext cx="5490351" cy="2881548"/>
            </a:xfrm>
            <a:custGeom>
              <a:avLst/>
              <a:gdLst/>
              <a:ahLst/>
              <a:cxnLst/>
              <a:rect l="l" t="t" r="r" b="b"/>
              <a:pathLst>
                <a:path w="5490351" h="2881548">
                  <a:moveTo>
                    <a:pt x="5365891" y="2881548"/>
                  </a:moveTo>
                  <a:lnTo>
                    <a:pt x="124460" y="2881548"/>
                  </a:lnTo>
                  <a:cubicBezTo>
                    <a:pt x="55880" y="2881548"/>
                    <a:pt x="0" y="2825667"/>
                    <a:pt x="0" y="2757088"/>
                  </a:cubicBezTo>
                  <a:lnTo>
                    <a:pt x="0" y="124460"/>
                  </a:lnTo>
                  <a:cubicBezTo>
                    <a:pt x="0" y="55880"/>
                    <a:pt x="55880" y="0"/>
                    <a:pt x="124460" y="0"/>
                  </a:cubicBezTo>
                  <a:lnTo>
                    <a:pt x="5365891" y="0"/>
                  </a:lnTo>
                  <a:cubicBezTo>
                    <a:pt x="5434471" y="0"/>
                    <a:pt x="5490351" y="55880"/>
                    <a:pt x="5490351" y="124460"/>
                  </a:cubicBezTo>
                  <a:lnTo>
                    <a:pt x="5490351" y="2757088"/>
                  </a:lnTo>
                  <a:cubicBezTo>
                    <a:pt x="5490351" y="2825668"/>
                    <a:pt x="5434471" y="2881548"/>
                    <a:pt x="5365891" y="2881548"/>
                  </a:cubicBezTo>
                  <a:close/>
                </a:path>
              </a:pathLst>
            </a:custGeom>
            <a:solidFill>
              <a:srgbClr val="FFFFFF"/>
            </a:solidFill>
          </p:spPr>
          <p:txBody>
            <a:bodyPr/>
            <a:lstStyle/>
            <a:p>
              <a:endParaRPr lang="sl-SI" sz="1200"/>
            </a:p>
          </p:txBody>
        </p:sp>
      </p:grpSp>
      <p:sp>
        <p:nvSpPr>
          <p:cNvPr id="5" name="TextBox 5"/>
          <p:cNvSpPr txBox="1"/>
          <p:nvPr/>
        </p:nvSpPr>
        <p:spPr>
          <a:xfrm>
            <a:off x="949209" y="550986"/>
            <a:ext cx="9115497" cy="870623"/>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Mreža</a:t>
            </a:r>
            <a:r>
              <a:rPr lang="en-US" sz="1657" dirty="0">
                <a:solidFill>
                  <a:srgbClr val="206A5D"/>
                </a:solidFill>
                <a:latin typeface="Poppins Bold"/>
              </a:rPr>
              <a:t> </a:t>
            </a:r>
            <a:r>
              <a:rPr lang="en-US" sz="1657" dirty="0" err="1">
                <a:solidFill>
                  <a:srgbClr val="206A5D"/>
                </a:solidFill>
                <a:latin typeface="Poppins Bold"/>
              </a:rPr>
              <a:t>brez</a:t>
            </a:r>
            <a:r>
              <a:rPr lang="en-US" sz="1657" dirty="0">
                <a:solidFill>
                  <a:srgbClr val="206A5D"/>
                </a:solidFill>
                <a:latin typeface="Poppins Bold"/>
              </a:rPr>
              <a:t> </a:t>
            </a:r>
            <a:r>
              <a:rPr lang="en-US" sz="1657" dirty="0" err="1">
                <a:solidFill>
                  <a:srgbClr val="206A5D"/>
                </a:solidFill>
                <a:latin typeface="Poppins Bold"/>
              </a:rPr>
              <a:t>aktivnosti</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sestavijo</a:t>
            </a:r>
            <a:r>
              <a:rPr lang="en-US" sz="1657" dirty="0">
                <a:solidFill>
                  <a:srgbClr val="206A5D"/>
                </a:solidFill>
                <a:latin typeface="Poppins"/>
              </a:rPr>
              <a:t>/</a:t>
            </a:r>
            <a:r>
              <a:rPr lang="en-US" sz="1657" dirty="0" err="1">
                <a:solidFill>
                  <a:srgbClr val="206A5D"/>
                </a:solidFill>
                <a:latin typeface="Poppins"/>
              </a:rPr>
              <a:t>spremenijo</a:t>
            </a:r>
            <a:r>
              <a:rPr lang="en-US" sz="1657" dirty="0">
                <a:solidFill>
                  <a:srgbClr val="206A5D"/>
                </a:solidFill>
                <a:latin typeface="Poppins"/>
              </a:rPr>
              <a:t>/</a:t>
            </a:r>
            <a:r>
              <a:rPr lang="en-US" sz="1657" dirty="0" err="1">
                <a:solidFill>
                  <a:srgbClr val="206A5D"/>
                </a:solidFill>
                <a:latin typeface="Poppins"/>
              </a:rPr>
              <a:t>popravijo</a:t>
            </a:r>
            <a:r>
              <a:rPr lang="en-US" sz="1657" dirty="0">
                <a:solidFill>
                  <a:srgbClr val="206A5D"/>
                </a:solidFill>
                <a:latin typeface="Poppins"/>
              </a:rPr>
              <a:t> program, ki </a:t>
            </a:r>
            <a:r>
              <a:rPr lang="en-US" sz="1657" dirty="0" err="1">
                <a:solidFill>
                  <a:srgbClr val="206A5D"/>
                </a:solidFill>
                <a:latin typeface="Poppins"/>
              </a:rPr>
              <a:t>pomika</a:t>
            </a:r>
            <a:r>
              <a:rPr lang="en-US" sz="1657" dirty="0">
                <a:solidFill>
                  <a:srgbClr val="206A5D"/>
                </a:solidFill>
                <a:latin typeface="Poppins"/>
              </a:rPr>
              <a:t> </a:t>
            </a:r>
            <a:r>
              <a:rPr lang="en-US" sz="1657" dirty="0" err="1">
                <a:solidFill>
                  <a:srgbClr val="206A5D"/>
                </a:solidFill>
                <a:latin typeface="Poppins"/>
              </a:rPr>
              <a:t>lik</a:t>
            </a:r>
            <a:r>
              <a:rPr lang="en-US" sz="1657" dirty="0">
                <a:solidFill>
                  <a:srgbClr val="206A5D"/>
                </a:solidFill>
                <a:latin typeface="Poppins"/>
              </a:rPr>
              <a:t> od </a:t>
            </a:r>
            <a:r>
              <a:rPr lang="en-US" sz="1657" dirty="0" err="1">
                <a:solidFill>
                  <a:srgbClr val="206A5D"/>
                </a:solidFill>
                <a:latin typeface="Poppins"/>
              </a:rPr>
              <a:t>začetnega</a:t>
            </a:r>
            <a:r>
              <a:rPr lang="en-US" sz="1657" dirty="0">
                <a:solidFill>
                  <a:srgbClr val="206A5D"/>
                </a:solidFill>
                <a:latin typeface="Poppins"/>
              </a:rPr>
              <a:t> do </a:t>
            </a:r>
            <a:r>
              <a:rPr lang="en-US" sz="1657" dirty="0" err="1">
                <a:solidFill>
                  <a:srgbClr val="206A5D"/>
                </a:solidFill>
                <a:latin typeface="Poppins"/>
              </a:rPr>
              <a:t>ciljnega</a:t>
            </a:r>
            <a:r>
              <a:rPr lang="en-US" sz="1657" dirty="0">
                <a:solidFill>
                  <a:srgbClr val="206A5D"/>
                </a:solidFill>
                <a:latin typeface="Poppins"/>
              </a:rPr>
              <a:t> </a:t>
            </a:r>
            <a:r>
              <a:rPr lang="en-US" sz="1657" dirty="0" err="1">
                <a:solidFill>
                  <a:srgbClr val="206A5D"/>
                </a:solidFill>
                <a:latin typeface="Poppins"/>
              </a:rPr>
              <a:t>polja</a:t>
            </a:r>
            <a:r>
              <a:rPr lang="en-US" sz="1657" dirty="0">
                <a:solidFill>
                  <a:srgbClr val="206A5D"/>
                </a:solidFill>
                <a:latin typeface="Poppins"/>
              </a:rPr>
              <a:t>.</a:t>
            </a:r>
          </a:p>
          <a:p>
            <a:pPr>
              <a:lnSpc>
                <a:spcPts val="2319"/>
              </a:lnSpc>
            </a:pPr>
            <a:endParaRPr lang="en-US" sz="1657" dirty="0">
              <a:solidFill>
                <a:srgbClr val="206A5D"/>
              </a:solidFill>
              <a:latin typeface="Poppins"/>
            </a:endParaRPr>
          </a:p>
        </p:txBody>
      </p:sp>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308458" y="1568735"/>
            <a:ext cx="7212918" cy="4154437"/>
          </a:xfrm>
          <a:prstGeom prst="rect">
            <a:avLst/>
          </a:prstGeom>
        </p:spPr>
      </p:pic>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26" name="Group 25">
            <a:extLst>
              <a:ext uri="{FF2B5EF4-FFF2-40B4-BE49-F238E27FC236}">
                <a16:creationId xmlns:a16="http://schemas.microsoft.com/office/drawing/2014/main" id="{3A68EDCD-B243-9649-8B41-8756E7532DBB}"/>
              </a:ext>
            </a:extLst>
          </p:cNvPr>
          <p:cNvGrpSpPr/>
          <p:nvPr/>
        </p:nvGrpSpPr>
        <p:grpSpPr>
          <a:xfrm>
            <a:off x="406400" y="4897808"/>
            <a:ext cx="2610949" cy="1622851"/>
            <a:chOff x="11945878" y="5306960"/>
            <a:chExt cx="4568354" cy="2592489"/>
          </a:xfrm>
        </p:grpSpPr>
        <p:grpSp>
          <p:nvGrpSpPr>
            <p:cNvPr id="27" name="Group 26">
              <a:extLst>
                <a:ext uri="{FF2B5EF4-FFF2-40B4-BE49-F238E27FC236}">
                  <a16:creationId xmlns:a16="http://schemas.microsoft.com/office/drawing/2014/main" id="{8562C0DE-42E2-C24F-BA5F-17E5FC04442D}"/>
                </a:ext>
              </a:extLst>
            </p:cNvPr>
            <p:cNvGrpSpPr/>
            <p:nvPr/>
          </p:nvGrpSpPr>
          <p:grpSpPr>
            <a:xfrm>
              <a:off x="11945878" y="5306960"/>
              <a:ext cx="4568354" cy="2592489"/>
              <a:chOff x="5105400" y="5600700"/>
              <a:chExt cx="2583996" cy="2057400"/>
            </a:xfrm>
          </p:grpSpPr>
          <p:grpSp>
            <p:nvGrpSpPr>
              <p:cNvPr id="29" name="Group 28">
                <a:extLst>
                  <a:ext uri="{FF2B5EF4-FFF2-40B4-BE49-F238E27FC236}">
                    <a16:creationId xmlns:a16="http://schemas.microsoft.com/office/drawing/2014/main" id="{E6DD263C-C0F3-D24D-A67D-07DA7C4D9891}"/>
                  </a:ext>
                </a:extLst>
              </p:cNvPr>
              <p:cNvGrpSpPr/>
              <p:nvPr/>
            </p:nvGrpSpPr>
            <p:grpSpPr>
              <a:xfrm>
                <a:off x="5105400" y="5600700"/>
                <a:ext cx="2583996" cy="2057400"/>
                <a:chOff x="5105400" y="5600700"/>
                <a:chExt cx="2583996" cy="2057400"/>
              </a:xfrm>
            </p:grpSpPr>
            <p:sp>
              <p:nvSpPr>
                <p:cNvPr id="31" name="Rounded Rectangle 30">
                  <a:extLst>
                    <a:ext uri="{FF2B5EF4-FFF2-40B4-BE49-F238E27FC236}">
                      <a16:creationId xmlns:a16="http://schemas.microsoft.com/office/drawing/2014/main" id="{910FD920-58B7-8849-A42E-AD28CBF26370}"/>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2" name="Rounded Rectangle 31">
                  <a:extLst>
                    <a:ext uri="{FF2B5EF4-FFF2-40B4-BE49-F238E27FC236}">
                      <a16:creationId xmlns:a16="http://schemas.microsoft.com/office/drawing/2014/main" id="{EE9A250C-6288-0C4B-9AEA-F87F0BBFAEB0}"/>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30" name="AutoShape 15">
                <a:extLst>
                  <a:ext uri="{FF2B5EF4-FFF2-40B4-BE49-F238E27FC236}">
                    <a16:creationId xmlns:a16="http://schemas.microsoft.com/office/drawing/2014/main" id="{775250CA-2355-F542-9ED2-682659C5FB93}"/>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8" name="TextBox 27">
              <a:extLst>
                <a:ext uri="{FF2B5EF4-FFF2-40B4-BE49-F238E27FC236}">
                  <a16:creationId xmlns:a16="http://schemas.microsoft.com/office/drawing/2014/main" id="{2E8C3115-F525-9740-9572-4890320A18C4}"/>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34" name="TextBox 33">
            <a:extLst>
              <a:ext uri="{FF2B5EF4-FFF2-40B4-BE49-F238E27FC236}">
                <a16:creationId xmlns:a16="http://schemas.microsoft.com/office/drawing/2014/main" id="{F478E4E6-FB18-F84E-8214-0FB2F94F19AD}"/>
              </a:ext>
            </a:extLst>
          </p:cNvPr>
          <p:cNvSpPr txBox="1"/>
          <p:nvPr/>
        </p:nvSpPr>
        <p:spPr>
          <a:xfrm>
            <a:off x="593762" y="5472818"/>
            <a:ext cx="2435296" cy="420756"/>
          </a:xfrm>
          <a:prstGeom prst="rect">
            <a:avLst/>
          </a:prstGeom>
          <a:noFill/>
        </p:spPr>
        <p:txBody>
          <a:bodyPr wrap="square">
            <a:spAutoFit/>
          </a:bodyPr>
          <a:lstStyle/>
          <a:p>
            <a:pPr marL="228611" indent="-228611">
              <a:buFont typeface="+mj-lt"/>
              <a:buAutoNum type="arabicPeriod"/>
            </a:pPr>
            <a:r>
              <a:rPr lang="en-US" sz="1067" dirty="0">
                <a:latin typeface="Poppins" pitchFamily="2" charset="77"/>
                <a:cs typeface="Poppins" pitchFamily="2" charset="77"/>
                <a:hlinkClick r:id="rId3"/>
              </a:rPr>
              <a:t>Gusarji iščejo zaklad (1ŠT OŠ46Z)</a:t>
            </a:r>
            <a:endParaRPr lang="en-US" sz="1067" dirty="0">
              <a:latin typeface="Poppins" pitchFamily="2" charset="77"/>
              <a:cs typeface="Poppins" pitchFamily="2" charset="77"/>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50589"/>
            <a:chOff x="0" y="0"/>
            <a:chExt cx="5490351" cy="2867151"/>
          </a:xfrm>
        </p:grpSpPr>
        <p:sp>
          <p:nvSpPr>
            <p:cNvPr id="3" name="Freeform 3"/>
            <p:cNvSpPr/>
            <p:nvPr/>
          </p:nvSpPr>
          <p:spPr>
            <a:xfrm>
              <a:off x="0" y="0"/>
              <a:ext cx="5490351" cy="2867151"/>
            </a:xfrm>
            <a:custGeom>
              <a:avLst/>
              <a:gdLst/>
              <a:ahLst/>
              <a:cxnLst/>
              <a:rect l="l" t="t" r="r" b="b"/>
              <a:pathLst>
                <a:path w="5490351" h="2867151">
                  <a:moveTo>
                    <a:pt x="5365891" y="2867151"/>
                  </a:moveTo>
                  <a:lnTo>
                    <a:pt x="124460" y="2867151"/>
                  </a:lnTo>
                  <a:cubicBezTo>
                    <a:pt x="55880" y="2867151"/>
                    <a:pt x="0" y="2811270"/>
                    <a:pt x="0" y="2742691"/>
                  </a:cubicBezTo>
                  <a:lnTo>
                    <a:pt x="0" y="124460"/>
                  </a:lnTo>
                  <a:cubicBezTo>
                    <a:pt x="0" y="55880"/>
                    <a:pt x="55880" y="0"/>
                    <a:pt x="124460" y="0"/>
                  </a:cubicBezTo>
                  <a:lnTo>
                    <a:pt x="5365891" y="0"/>
                  </a:lnTo>
                  <a:cubicBezTo>
                    <a:pt x="5434471" y="0"/>
                    <a:pt x="5490351" y="55880"/>
                    <a:pt x="5490351" y="124460"/>
                  </a:cubicBezTo>
                  <a:lnTo>
                    <a:pt x="5490351" y="2742691"/>
                  </a:lnTo>
                  <a:cubicBezTo>
                    <a:pt x="5490351" y="2811271"/>
                    <a:pt x="5434471" y="2867151"/>
                    <a:pt x="5365891" y="2867151"/>
                  </a:cubicBezTo>
                  <a:close/>
                </a:path>
              </a:pathLst>
            </a:custGeom>
            <a:solidFill>
              <a:srgbClr val="FFFFFF"/>
            </a:solidFill>
          </p:spPr>
          <p:txBody>
            <a:bodyPr/>
            <a:lstStyle/>
            <a:p>
              <a:endParaRPr lang="sl-SI" sz="1200"/>
            </a:p>
          </p:txBody>
        </p:sp>
      </p:grpSp>
      <p:sp>
        <p:nvSpPr>
          <p:cNvPr id="5" name="TextBox 5"/>
          <p:cNvSpPr txBox="1"/>
          <p:nvPr/>
        </p:nvSpPr>
        <p:spPr>
          <a:xfrm>
            <a:off x="1084068" y="574495"/>
            <a:ext cx="9115497" cy="1165575"/>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Mreža</a:t>
            </a:r>
            <a:r>
              <a:rPr lang="en-US" sz="1657" dirty="0">
                <a:solidFill>
                  <a:srgbClr val="206A5D"/>
                </a:solidFill>
                <a:latin typeface="Poppins Bold"/>
              </a:rPr>
              <a:t> z </a:t>
            </a:r>
            <a:r>
              <a:rPr lang="en-US" sz="1657" dirty="0" err="1">
                <a:solidFill>
                  <a:srgbClr val="206A5D"/>
                </a:solidFill>
                <a:latin typeface="Poppins Bold"/>
              </a:rPr>
              <a:t>aktivnostmi</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sestavijo</a:t>
            </a:r>
            <a:r>
              <a:rPr lang="en-US" sz="1657" dirty="0">
                <a:solidFill>
                  <a:srgbClr val="206A5D"/>
                </a:solidFill>
                <a:latin typeface="Poppins"/>
              </a:rPr>
              <a:t>/</a:t>
            </a:r>
            <a:r>
              <a:rPr lang="en-US" sz="1657" dirty="0" err="1">
                <a:solidFill>
                  <a:srgbClr val="206A5D"/>
                </a:solidFill>
                <a:latin typeface="Poppins"/>
              </a:rPr>
              <a:t>spremenijo</a:t>
            </a:r>
            <a:r>
              <a:rPr lang="en-US" sz="1657" dirty="0">
                <a:solidFill>
                  <a:srgbClr val="206A5D"/>
                </a:solidFill>
                <a:latin typeface="Poppins"/>
              </a:rPr>
              <a:t>/</a:t>
            </a:r>
            <a:r>
              <a:rPr lang="en-US" sz="1657" dirty="0" err="1">
                <a:solidFill>
                  <a:srgbClr val="206A5D"/>
                </a:solidFill>
                <a:latin typeface="Poppins"/>
              </a:rPr>
              <a:t>popravijo</a:t>
            </a:r>
            <a:r>
              <a:rPr lang="en-US" sz="1657" dirty="0">
                <a:solidFill>
                  <a:srgbClr val="206A5D"/>
                </a:solidFill>
                <a:latin typeface="Poppins"/>
              </a:rPr>
              <a:t> program, ki </a:t>
            </a:r>
            <a:r>
              <a:rPr lang="en-US" sz="1657" dirty="0" err="1">
                <a:solidFill>
                  <a:srgbClr val="206A5D"/>
                </a:solidFill>
                <a:latin typeface="Poppins"/>
              </a:rPr>
              <a:t>pomika</a:t>
            </a:r>
            <a:r>
              <a:rPr lang="en-US" sz="1657" dirty="0">
                <a:solidFill>
                  <a:srgbClr val="206A5D"/>
                </a:solidFill>
                <a:latin typeface="Poppins"/>
              </a:rPr>
              <a:t> </a:t>
            </a:r>
            <a:r>
              <a:rPr lang="en-US" sz="1657" dirty="0" err="1">
                <a:solidFill>
                  <a:srgbClr val="206A5D"/>
                </a:solidFill>
                <a:latin typeface="Poppins"/>
              </a:rPr>
              <a:t>lik</a:t>
            </a:r>
            <a:r>
              <a:rPr lang="en-US" sz="1657" dirty="0">
                <a:solidFill>
                  <a:srgbClr val="206A5D"/>
                </a:solidFill>
                <a:latin typeface="Poppins"/>
              </a:rPr>
              <a:t> od </a:t>
            </a:r>
            <a:r>
              <a:rPr lang="en-US" sz="1657" dirty="0" err="1">
                <a:solidFill>
                  <a:srgbClr val="206A5D"/>
                </a:solidFill>
                <a:latin typeface="Poppins"/>
              </a:rPr>
              <a:t>začetnega</a:t>
            </a:r>
            <a:r>
              <a:rPr lang="en-US" sz="1657" dirty="0">
                <a:solidFill>
                  <a:srgbClr val="206A5D"/>
                </a:solidFill>
                <a:latin typeface="Poppins"/>
              </a:rPr>
              <a:t> do </a:t>
            </a:r>
            <a:r>
              <a:rPr lang="en-US" sz="1657" dirty="0" err="1">
                <a:solidFill>
                  <a:srgbClr val="206A5D"/>
                </a:solidFill>
                <a:latin typeface="Poppins"/>
              </a:rPr>
              <a:t>ciljnega</a:t>
            </a:r>
            <a:r>
              <a:rPr lang="en-US" sz="1657" dirty="0">
                <a:solidFill>
                  <a:srgbClr val="206A5D"/>
                </a:solidFill>
                <a:latin typeface="Poppins"/>
              </a:rPr>
              <a:t> </a:t>
            </a:r>
            <a:r>
              <a:rPr lang="en-US" sz="1657" dirty="0" err="1">
                <a:solidFill>
                  <a:srgbClr val="206A5D"/>
                </a:solidFill>
                <a:latin typeface="Poppins"/>
              </a:rPr>
              <a:t>polja</a:t>
            </a:r>
            <a:r>
              <a:rPr lang="en-US" sz="1657" dirty="0">
                <a:solidFill>
                  <a:srgbClr val="206A5D"/>
                </a:solidFill>
                <a:latin typeface="Poppins"/>
              </a:rPr>
              <a:t> in med </a:t>
            </a:r>
            <a:r>
              <a:rPr lang="en-US" sz="1657" dirty="0" err="1">
                <a:solidFill>
                  <a:srgbClr val="206A5D"/>
                </a:solidFill>
                <a:latin typeface="Poppins"/>
              </a:rPr>
              <a:t>tem</a:t>
            </a:r>
            <a:r>
              <a:rPr lang="en-US" sz="1657" dirty="0">
                <a:solidFill>
                  <a:srgbClr val="206A5D"/>
                </a:solidFill>
                <a:latin typeface="Poppins"/>
              </a:rPr>
              <a:t>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označenih</a:t>
            </a:r>
            <a:r>
              <a:rPr lang="en-US" sz="1657" dirty="0">
                <a:solidFill>
                  <a:srgbClr val="206A5D"/>
                </a:solidFill>
                <a:latin typeface="Poppins"/>
              </a:rPr>
              <a:t> </a:t>
            </a:r>
            <a:r>
              <a:rPr lang="en-US" sz="1657" dirty="0" err="1">
                <a:solidFill>
                  <a:srgbClr val="206A5D"/>
                </a:solidFill>
                <a:latin typeface="Poppins"/>
              </a:rPr>
              <a:t>poljih</a:t>
            </a:r>
            <a:r>
              <a:rPr lang="en-US" sz="1657" dirty="0">
                <a:solidFill>
                  <a:srgbClr val="206A5D"/>
                </a:solidFill>
                <a:latin typeface="Poppins"/>
              </a:rPr>
              <a:t> </a:t>
            </a:r>
            <a:r>
              <a:rPr lang="en-US" sz="1657" dirty="0" err="1">
                <a:solidFill>
                  <a:srgbClr val="206A5D"/>
                </a:solidFill>
                <a:latin typeface="Poppins"/>
              </a:rPr>
              <a:t>izvede</a:t>
            </a:r>
            <a:r>
              <a:rPr lang="en-US" sz="1657" dirty="0">
                <a:solidFill>
                  <a:srgbClr val="206A5D"/>
                </a:solidFill>
                <a:latin typeface="Poppins"/>
              </a:rPr>
              <a:t> </a:t>
            </a:r>
            <a:r>
              <a:rPr lang="en-US" sz="1657" dirty="0" err="1">
                <a:solidFill>
                  <a:srgbClr val="206A5D"/>
                </a:solidFill>
                <a:latin typeface="Poppins"/>
              </a:rPr>
              <a:t>zahtevano</a:t>
            </a:r>
            <a:r>
              <a:rPr lang="en-US" sz="1657" dirty="0">
                <a:solidFill>
                  <a:srgbClr val="206A5D"/>
                </a:solidFill>
                <a:latin typeface="Poppins"/>
              </a:rPr>
              <a:t> </a:t>
            </a:r>
            <a:r>
              <a:rPr lang="en-US" sz="1657" dirty="0" err="1">
                <a:solidFill>
                  <a:srgbClr val="206A5D"/>
                </a:solidFill>
                <a:latin typeface="Poppins"/>
              </a:rPr>
              <a:t>aktivnost</a:t>
            </a:r>
            <a:r>
              <a:rPr lang="en-US" sz="1657" dirty="0">
                <a:solidFill>
                  <a:srgbClr val="206A5D"/>
                </a:solidFill>
                <a:latin typeface="Poppins"/>
              </a:rPr>
              <a:t>.</a:t>
            </a:r>
          </a:p>
          <a:p>
            <a:pPr>
              <a:lnSpc>
                <a:spcPts val="2319"/>
              </a:lnSpc>
            </a:pPr>
            <a:endParaRPr lang="en-US" sz="1657" dirty="0">
              <a:solidFill>
                <a:srgbClr val="206A5D"/>
              </a:solidFill>
              <a:latin typeface="Poppins"/>
            </a:endParaRPr>
          </a:p>
        </p:txBody>
      </p:sp>
      <p:pic>
        <p:nvPicPr>
          <p:cNvPr id="6" name="Picture 6"/>
          <p:cNvPicPr>
            <a:picLocks noChangeAspect="1"/>
          </p:cNvPicPr>
          <p:nvPr/>
        </p:nvPicPr>
        <p:blipFill>
          <a:blip r:embed="rId2"/>
          <a:srcRect/>
          <a:stretch>
            <a:fillRect/>
          </a:stretch>
        </p:blipFill>
        <p:spPr>
          <a:xfrm>
            <a:off x="1905000" y="1540938"/>
            <a:ext cx="9469670" cy="3650691"/>
          </a:xfrm>
          <a:prstGeom prst="rect">
            <a:avLst/>
          </a:prstGeom>
        </p:spPr>
      </p:pic>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25" name="Group 24">
            <a:extLst>
              <a:ext uri="{FF2B5EF4-FFF2-40B4-BE49-F238E27FC236}">
                <a16:creationId xmlns:a16="http://schemas.microsoft.com/office/drawing/2014/main" id="{19F08D9C-69C5-CF46-84F4-79337CD9A8F0}"/>
              </a:ext>
            </a:extLst>
          </p:cNvPr>
          <p:cNvGrpSpPr/>
          <p:nvPr/>
        </p:nvGrpSpPr>
        <p:grpSpPr>
          <a:xfrm>
            <a:off x="406400" y="4897808"/>
            <a:ext cx="2610949" cy="1622851"/>
            <a:chOff x="11945878" y="5306960"/>
            <a:chExt cx="4568354" cy="2592489"/>
          </a:xfrm>
        </p:grpSpPr>
        <p:grpSp>
          <p:nvGrpSpPr>
            <p:cNvPr id="26" name="Group 25">
              <a:extLst>
                <a:ext uri="{FF2B5EF4-FFF2-40B4-BE49-F238E27FC236}">
                  <a16:creationId xmlns:a16="http://schemas.microsoft.com/office/drawing/2014/main" id="{50BA85AD-8BBC-EC4D-880E-2B81866E5051}"/>
                </a:ext>
              </a:extLst>
            </p:cNvPr>
            <p:cNvGrpSpPr/>
            <p:nvPr/>
          </p:nvGrpSpPr>
          <p:grpSpPr>
            <a:xfrm>
              <a:off x="11945878" y="5306960"/>
              <a:ext cx="4568354" cy="2592489"/>
              <a:chOff x="5105400" y="5600700"/>
              <a:chExt cx="2583996" cy="2057400"/>
            </a:xfrm>
          </p:grpSpPr>
          <p:grpSp>
            <p:nvGrpSpPr>
              <p:cNvPr id="28" name="Group 27">
                <a:extLst>
                  <a:ext uri="{FF2B5EF4-FFF2-40B4-BE49-F238E27FC236}">
                    <a16:creationId xmlns:a16="http://schemas.microsoft.com/office/drawing/2014/main" id="{FC34E9B9-52CA-2D42-BA96-506DFF73C8DC}"/>
                  </a:ext>
                </a:extLst>
              </p:cNvPr>
              <p:cNvGrpSpPr/>
              <p:nvPr/>
            </p:nvGrpSpPr>
            <p:grpSpPr>
              <a:xfrm>
                <a:off x="5105400" y="5600700"/>
                <a:ext cx="2583996" cy="2057400"/>
                <a:chOff x="5105400" y="5600700"/>
                <a:chExt cx="2583996" cy="2057400"/>
              </a:xfrm>
            </p:grpSpPr>
            <p:sp>
              <p:nvSpPr>
                <p:cNvPr id="30" name="Rounded Rectangle 29">
                  <a:extLst>
                    <a:ext uri="{FF2B5EF4-FFF2-40B4-BE49-F238E27FC236}">
                      <a16:creationId xmlns:a16="http://schemas.microsoft.com/office/drawing/2014/main" id="{2615D0A5-F848-EF42-A454-AF58837ACE73}"/>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1" name="Rounded Rectangle 30">
                  <a:extLst>
                    <a:ext uri="{FF2B5EF4-FFF2-40B4-BE49-F238E27FC236}">
                      <a16:creationId xmlns:a16="http://schemas.microsoft.com/office/drawing/2014/main" id="{7FA0E921-E990-DC46-8D8A-6BE7DAF7D7FE}"/>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9" name="AutoShape 15">
                <a:extLst>
                  <a:ext uri="{FF2B5EF4-FFF2-40B4-BE49-F238E27FC236}">
                    <a16:creationId xmlns:a16="http://schemas.microsoft.com/office/drawing/2014/main" id="{9824635C-282D-D049-9802-EC3FB8E290EF}"/>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7" name="TextBox 26">
              <a:extLst>
                <a:ext uri="{FF2B5EF4-FFF2-40B4-BE49-F238E27FC236}">
                  <a16:creationId xmlns:a16="http://schemas.microsoft.com/office/drawing/2014/main" id="{5DA2BD8E-0BB6-AE4B-8BAB-6E8710465CF7}"/>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33" name="TextBox 32">
            <a:extLst>
              <a:ext uri="{FF2B5EF4-FFF2-40B4-BE49-F238E27FC236}">
                <a16:creationId xmlns:a16="http://schemas.microsoft.com/office/drawing/2014/main" id="{13C9C800-2717-E14C-B0DF-358F12D72EE6}"/>
              </a:ext>
            </a:extLst>
          </p:cNvPr>
          <p:cNvSpPr txBox="1"/>
          <p:nvPr/>
        </p:nvSpPr>
        <p:spPr>
          <a:xfrm>
            <a:off x="714380" y="5385030"/>
            <a:ext cx="1835517" cy="1054519"/>
          </a:xfrm>
          <a:prstGeom prst="rect">
            <a:avLst/>
          </a:prstGeom>
          <a:noFill/>
        </p:spPr>
        <p:txBody>
          <a:bodyPr wrap="square">
            <a:spAutoFit/>
          </a:bodyPr>
          <a:lstStyle/>
          <a:p>
            <a:pPr marL="228611" indent="-228611">
              <a:lnSpc>
                <a:spcPct val="150000"/>
              </a:lnSpc>
              <a:buFont typeface="+mj-lt"/>
              <a:buAutoNum type="arabicPeriod"/>
            </a:pPr>
            <a:r>
              <a:rPr lang="en-US" sz="1067" dirty="0">
                <a:latin typeface="Poppins" pitchFamily="2" charset="77"/>
                <a:cs typeface="Poppins" pitchFamily="2" charset="77"/>
                <a:hlinkClick r:id="rId3"/>
              </a:rPr>
              <a:t>Neža barva (1ŠT OŠ46Z)</a:t>
            </a:r>
            <a:endParaRPr lang="en-US" sz="1067" dirty="0">
              <a:latin typeface="Poppins" pitchFamily="2" charset="77"/>
              <a:cs typeface="Poppins" pitchFamily="2" charset="77"/>
            </a:endParaRPr>
          </a:p>
          <a:p>
            <a:pPr marL="228611" indent="-228611">
              <a:lnSpc>
                <a:spcPct val="150000"/>
              </a:lnSpc>
              <a:buFont typeface="+mj-lt"/>
              <a:buAutoNum type="arabicPeriod"/>
            </a:pPr>
            <a:r>
              <a:rPr lang="en-US" sz="1067" dirty="0">
                <a:latin typeface="Poppins" pitchFamily="2" charset="77"/>
                <a:cs typeface="Poppins" pitchFamily="2" charset="77"/>
                <a:hlinkClick r:id="rId4"/>
              </a:rPr>
              <a:t>Skriti tartufi(3PT OŠ46Z)</a:t>
            </a:r>
            <a:endParaRPr lang="en-US" sz="1067" dirty="0">
              <a:latin typeface="Poppins" pitchFamily="2" charset="77"/>
              <a:cs typeface="Poppins" pitchFamily="2" charset="7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50589"/>
            <a:chOff x="0" y="0"/>
            <a:chExt cx="5490351" cy="2867151"/>
          </a:xfrm>
        </p:grpSpPr>
        <p:sp>
          <p:nvSpPr>
            <p:cNvPr id="3" name="Freeform 3"/>
            <p:cNvSpPr/>
            <p:nvPr/>
          </p:nvSpPr>
          <p:spPr>
            <a:xfrm>
              <a:off x="0" y="0"/>
              <a:ext cx="5490351" cy="2867151"/>
            </a:xfrm>
            <a:custGeom>
              <a:avLst/>
              <a:gdLst/>
              <a:ahLst/>
              <a:cxnLst/>
              <a:rect l="l" t="t" r="r" b="b"/>
              <a:pathLst>
                <a:path w="5490351" h="2867151">
                  <a:moveTo>
                    <a:pt x="5365891" y="2867151"/>
                  </a:moveTo>
                  <a:lnTo>
                    <a:pt x="124460" y="2867151"/>
                  </a:lnTo>
                  <a:cubicBezTo>
                    <a:pt x="55880" y="2867151"/>
                    <a:pt x="0" y="2811270"/>
                    <a:pt x="0" y="2742691"/>
                  </a:cubicBezTo>
                  <a:lnTo>
                    <a:pt x="0" y="124460"/>
                  </a:lnTo>
                  <a:cubicBezTo>
                    <a:pt x="0" y="55880"/>
                    <a:pt x="55880" y="0"/>
                    <a:pt x="124460" y="0"/>
                  </a:cubicBezTo>
                  <a:lnTo>
                    <a:pt x="5365891" y="0"/>
                  </a:lnTo>
                  <a:cubicBezTo>
                    <a:pt x="5434471" y="0"/>
                    <a:pt x="5490351" y="55880"/>
                    <a:pt x="5490351" y="124460"/>
                  </a:cubicBezTo>
                  <a:lnTo>
                    <a:pt x="5490351" y="2742691"/>
                  </a:lnTo>
                  <a:cubicBezTo>
                    <a:pt x="5490351" y="2811271"/>
                    <a:pt x="5434471" y="2867151"/>
                    <a:pt x="5365891" y="2867151"/>
                  </a:cubicBezTo>
                  <a:close/>
                </a:path>
              </a:pathLst>
            </a:custGeom>
            <a:solidFill>
              <a:srgbClr val="FFFFFF"/>
            </a:solidFill>
          </p:spPr>
          <p:txBody>
            <a:bodyPr/>
            <a:lstStyle/>
            <a:p>
              <a:endParaRPr lang="sl-SI" sz="1200"/>
            </a:p>
          </p:txBody>
        </p:sp>
      </p:grpSp>
      <p:sp>
        <p:nvSpPr>
          <p:cNvPr id="5" name="TextBox 5"/>
          <p:cNvSpPr txBox="1"/>
          <p:nvPr/>
        </p:nvSpPr>
        <p:spPr>
          <a:xfrm>
            <a:off x="872103" y="371768"/>
            <a:ext cx="9425638" cy="1165575"/>
          </a:xfrm>
          <a:prstGeom prst="rect">
            <a:avLst/>
          </a:prstGeom>
        </p:spPr>
        <p:txBody>
          <a:bodyPr wrap="square" lIns="0" tIns="0" rIns="0" bIns="0" rtlCol="0" anchor="t">
            <a:spAutoFit/>
          </a:bodyPr>
          <a:lstStyle/>
          <a:p>
            <a:pPr>
              <a:lnSpc>
                <a:spcPts val="2319"/>
              </a:lnSpc>
            </a:pPr>
            <a:r>
              <a:rPr lang="en-US" sz="1657" dirty="0" err="1">
                <a:solidFill>
                  <a:srgbClr val="206A5D"/>
                </a:solidFill>
                <a:latin typeface="Poppins Bold"/>
              </a:rPr>
              <a:t>Mreža</a:t>
            </a:r>
            <a:r>
              <a:rPr lang="en-US" sz="1657" dirty="0">
                <a:solidFill>
                  <a:srgbClr val="206A5D"/>
                </a:solidFill>
                <a:latin typeface="Poppins Bold"/>
              </a:rPr>
              <a:t> s </a:t>
            </a:r>
            <a:r>
              <a:rPr lang="en-US" sz="1657" dirty="0" err="1">
                <a:solidFill>
                  <a:srgbClr val="206A5D"/>
                </a:solidFill>
                <a:latin typeface="Poppins Bold"/>
              </a:rPr>
              <a:t>prostorsko</a:t>
            </a:r>
            <a:r>
              <a:rPr lang="en-US" sz="1657" dirty="0">
                <a:solidFill>
                  <a:srgbClr val="206A5D"/>
                </a:solidFill>
                <a:latin typeface="Poppins Bold"/>
              </a:rPr>
              <a:t> </a:t>
            </a:r>
            <a:r>
              <a:rPr lang="en-US" sz="1657" dirty="0" err="1">
                <a:solidFill>
                  <a:srgbClr val="206A5D"/>
                </a:solidFill>
                <a:latin typeface="Poppins Bold"/>
              </a:rPr>
              <a:t>razpršenimi</a:t>
            </a:r>
            <a:r>
              <a:rPr lang="en-US" sz="1657" dirty="0">
                <a:solidFill>
                  <a:srgbClr val="206A5D"/>
                </a:solidFill>
                <a:latin typeface="Poppins Bold"/>
              </a:rPr>
              <a:t> </a:t>
            </a:r>
            <a:r>
              <a:rPr lang="en-US" sz="1657" dirty="0" err="1">
                <a:solidFill>
                  <a:srgbClr val="206A5D"/>
                </a:solidFill>
                <a:latin typeface="Poppins Bold"/>
              </a:rPr>
              <a:t>aktivnostmi</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sestavijo</a:t>
            </a:r>
            <a:r>
              <a:rPr lang="en-US" sz="1657" dirty="0">
                <a:solidFill>
                  <a:srgbClr val="206A5D"/>
                </a:solidFill>
                <a:latin typeface="Poppins"/>
              </a:rPr>
              <a:t>/</a:t>
            </a:r>
            <a:r>
              <a:rPr lang="en-US" sz="1657" dirty="0" err="1">
                <a:solidFill>
                  <a:srgbClr val="206A5D"/>
                </a:solidFill>
                <a:latin typeface="Poppins"/>
              </a:rPr>
              <a:t>spremenijo</a:t>
            </a:r>
            <a:r>
              <a:rPr lang="en-US" sz="1657" dirty="0">
                <a:solidFill>
                  <a:srgbClr val="206A5D"/>
                </a:solidFill>
                <a:latin typeface="Poppins"/>
              </a:rPr>
              <a:t>/</a:t>
            </a:r>
            <a:r>
              <a:rPr lang="en-US" sz="1657" dirty="0" err="1">
                <a:solidFill>
                  <a:srgbClr val="206A5D"/>
                </a:solidFill>
                <a:latin typeface="Poppins"/>
              </a:rPr>
              <a:t>popravijo</a:t>
            </a:r>
            <a:r>
              <a:rPr lang="en-US" sz="1657" dirty="0">
                <a:solidFill>
                  <a:srgbClr val="206A5D"/>
                </a:solidFill>
                <a:latin typeface="Poppins"/>
              </a:rPr>
              <a:t> program, ki </a:t>
            </a:r>
            <a:r>
              <a:rPr lang="en-US" sz="1657" dirty="0" err="1">
                <a:solidFill>
                  <a:srgbClr val="206A5D"/>
                </a:solidFill>
                <a:latin typeface="Poppins"/>
              </a:rPr>
              <a:t>pomika</a:t>
            </a:r>
            <a:r>
              <a:rPr lang="en-US" sz="1657" dirty="0">
                <a:solidFill>
                  <a:srgbClr val="206A5D"/>
                </a:solidFill>
                <a:latin typeface="Poppins"/>
              </a:rPr>
              <a:t> </a:t>
            </a:r>
            <a:r>
              <a:rPr lang="en-US" sz="1657" dirty="0" err="1">
                <a:solidFill>
                  <a:srgbClr val="206A5D"/>
                </a:solidFill>
                <a:latin typeface="Poppins"/>
              </a:rPr>
              <a:t>lik</a:t>
            </a:r>
            <a:r>
              <a:rPr lang="en-US" sz="1657" dirty="0">
                <a:solidFill>
                  <a:srgbClr val="206A5D"/>
                </a:solidFill>
                <a:latin typeface="Poppins"/>
              </a:rPr>
              <a:t> od </a:t>
            </a:r>
            <a:r>
              <a:rPr lang="en-US" sz="1657" dirty="0" err="1">
                <a:solidFill>
                  <a:srgbClr val="206A5D"/>
                </a:solidFill>
                <a:latin typeface="Poppins"/>
              </a:rPr>
              <a:t>začetnega</a:t>
            </a:r>
            <a:r>
              <a:rPr lang="en-US" sz="1657" dirty="0">
                <a:solidFill>
                  <a:srgbClr val="206A5D"/>
                </a:solidFill>
                <a:latin typeface="Poppins"/>
              </a:rPr>
              <a:t> do </a:t>
            </a:r>
            <a:r>
              <a:rPr lang="en-US" sz="1657" dirty="0" err="1">
                <a:solidFill>
                  <a:srgbClr val="206A5D"/>
                </a:solidFill>
                <a:latin typeface="Poppins"/>
              </a:rPr>
              <a:t>ciljnega</a:t>
            </a:r>
            <a:r>
              <a:rPr lang="en-US" sz="1657" dirty="0">
                <a:solidFill>
                  <a:srgbClr val="206A5D"/>
                </a:solidFill>
                <a:latin typeface="Poppins"/>
              </a:rPr>
              <a:t> </a:t>
            </a:r>
            <a:r>
              <a:rPr lang="en-US" sz="1657" dirty="0" err="1">
                <a:solidFill>
                  <a:srgbClr val="206A5D"/>
                </a:solidFill>
                <a:latin typeface="Poppins"/>
              </a:rPr>
              <a:t>polja</a:t>
            </a:r>
            <a:r>
              <a:rPr lang="en-US" sz="1657" dirty="0">
                <a:solidFill>
                  <a:srgbClr val="206A5D"/>
                </a:solidFill>
                <a:latin typeface="Poppins"/>
              </a:rPr>
              <a:t>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način</a:t>
            </a:r>
            <a:r>
              <a:rPr lang="en-US" sz="1657" dirty="0">
                <a:solidFill>
                  <a:srgbClr val="206A5D"/>
                </a:solidFill>
                <a:latin typeface="Poppins"/>
              </a:rPr>
              <a:t>, da </a:t>
            </a:r>
            <a:r>
              <a:rPr lang="en-US" sz="1657" dirty="0" err="1">
                <a:solidFill>
                  <a:srgbClr val="206A5D"/>
                </a:solidFill>
                <a:latin typeface="Poppins"/>
              </a:rPr>
              <a:t>obišče</a:t>
            </a:r>
            <a:r>
              <a:rPr lang="en-US" sz="1657" dirty="0">
                <a:solidFill>
                  <a:srgbClr val="206A5D"/>
                </a:solidFill>
                <a:latin typeface="Poppins"/>
              </a:rPr>
              <a:t> </a:t>
            </a:r>
            <a:r>
              <a:rPr lang="en-US" sz="1657" dirty="0" err="1">
                <a:solidFill>
                  <a:srgbClr val="206A5D"/>
                </a:solidFill>
                <a:latin typeface="Poppins"/>
              </a:rPr>
              <a:t>vsa</a:t>
            </a:r>
            <a:r>
              <a:rPr lang="en-US" sz="1657" dirty="0">
                <a:solidFill>
                  <a:srgbClr val="206A5D"/>
                </a:solidFill>
                <a:latin typeface="Poppins"/>
              </a:rPr>
              <a:t> </a:t>
            </a:r>
            <a:r>
              <a:rPr lang="en-US" sz="1657" dirty="0" err="1">
                <a:solidFill>
                  <a:srgbClr val="206A5D"/>
                </a:solidFill>
                <a:latin typeface="Poppins"/>
              </a:rPr>
              <a:t>polja</a:t>
            </a:r>
            <a:r>
              <a:rPr lang="en-US" sz="1657" dirty="0">
                <a:solidFill>
                  <a:srgbClr val="206A5D"/>
                </a:solidFill>
                <a:latin typeface="Poppins"/>
              </a:rPr>
              <a:t>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mreži</a:t>
            </a:r>
            <a:r>
              <a:rPr lang="en-US" sz="1657" dirty="0">
                <a:solidFill>
                  <a:srgbClr val="206A5D"/>
                </a:solidFill>
                <a:latin typeface="Poppins"/>
              </a:rPr>
              <a:t> in med </a:t>
            </a:r>
            <a:r>
              <a:rPr lang="en-US" sz="1657" dirty="0" err="1">
                <a:solidFill>
                  <a:srgbClr val="206A5D"/>
                </a:solidFill>
                <a:latin typeface="Poppins"/>
              </a:rPr>
              <a:t>potjo</a:t>
            </a:r>
            <a:r>
              <a:rPr lang="en-US" sz="1657" dirty="0">
                <a:solidFill>
                  <a:srgbClr val="206A5D"/>
                </a:solidFill>
                <a:latin typeface="Poppins"/>
              </a:rPr>
              <a:t>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označenih</a:t>
            </a:r>
            <a:r>
              <a:rPr lang="en-US" sz="1657" dirty="0">
                <a:solidFill>
                  <a:srgbClr val="206A5D"/>
                </a:solidFill>
                <a:latin typeface="Poppins"/>
              </a:rPr>
              <a:t> </a:t>
            </a:r>
            <a:r>
              <a:rPr lang="en-US" sz="1657" dirty="0" err="1">
                <a:solidFill>
                  <a:srgbClr val="206A5D"/>
                </a:solidFill>
                <a:latin typeface="Poppins"/>
              </a:rPr>
              <a:t>poljih</a:t>
            </a:r>
            <a:r>
              <a:rPr lang="en-US" sz="1657" dirty="0">
                <a:solidFill>
                  <a:srgbClr val="206A5D"/>
                </a:solidFill>
                <a:latin typeface="Poppins"/>
              </a:rPr>
              <a:t> </a:t>
            </a:r>
            <a:r>
              <a:rPr lang="en-US" sz="1657" dirty="0" err="1">
                <a:solidFill>
                  <a:srgbClr val="206A5D"/>
                </a:solidFill>
                <a:latin typeface="Poppins"/>
              </a:rPr>
              <a:t>izvede</a:t>
            </a:r>
            <a:r>
              <a:rPr lang="en-US" sz="1657" dirty="0">
                <a:solidFill>
                  <a:srgbClr val="206A5D"/>
                </a:solidFill>
                <a:latin typeface="Poppins"/>
              </a:rPr>
              <a:t> </a:t>
            </a:r>
            <a:r>
              <a:rPr lang="en-US" sz="1657" dirty="0" err="1">
                <a:solidFill>
                  <a:srgbClr val="206A5D"/>
                </a:solidFill>
                <a:latin typeface="Poppins"/>
              </a:rPr>
              <a:t>zahtevano</a:t>
            </a:r>
            <a:r>
              <a:rPr lang="en-US" sz="1657" dirty="0">
                <a:solidFill>
                  <a:srgbClr val="206A5D"/>
                </a:solidFill>
                <a:latin typeface="Poppins"/>
              </a:rPr>
              <a:t> </a:t>
            </a:r>
            <a:r>
              <a:rPr lang="en-US" sz="1657" dirty="0" err="1">
                <a:solidFill>
                  <a:srgbClr val="206A5D"/>
                </a:solidFill>
                <a:latin typeface="Poppins"/>
              </a:rPr>
              <a:t>aktivnost</a:t>
            </a:r>
            <a:r>
              <a:rPr lang="en-US" sz="1657" dirty="0">
                <a:solidFill>
                  <a:srgbClr val="206A5D"/>
                </a:solidFill>
                <a:latin typeface="Poppins"/>
              </a:rPr>
              <a:t>.</a:t>
            </a:r>
          </a:p>
          <a:p>
            <a:pPr>
              <a:lnSpc>
                <a:spcPts val="2319"/>
              </a:lnSpc>
            </a:pPr>
            <a:endParaRPr lang="en-US" sz="1657" dirty="0">
              <a:solidFill>
                <a:srgbClr val="206A5D"/>
              </a:solidFill>
              <a:latin typeface="Poppins"/>
            </a:endParaRPr>
          </a:p>
        </p:txBody>
      </p:sp>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797280" y="1537343"/>
            <a:ext cx="5875636" cy="4527361"/>
          </a:xfrm>
          <a:prstGeom prst="rect">
            <a:avLst/>
          </a:prstGeom>
        </p:spPr>
      </p:pic>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25" name="Group 24">
            <a:extLst>
              <a:ext uri="{FF2B5EF4-FFF2-40B4-BE49-F238E27FC236}">
                <a16:creationId xmlns:a16="http://schemas.microsoft.com/office/drawing/2014/main" id="{B6C58E4B-4820-B44D-87D2-887FB0563C9D}"/>
              </a:ext>
            </a:extLst>
          </p:cNvPr>
          <p:cNvGrpSpPr/>
          <p:nvPr/>
        </p:nvGrpSpPr>
        <p:grpSpPr>
          <a:xfrm>
            <a:off x="406400" y="4897808"/>
            <a:ext cx="2610949" cy="1622851"/>
            <a:chOff x="11945878" y="5306960"/>
            <a:chExt cx="4568354" cy="2592489"/>
          </a:xfrm>
        </p:grpSpPr>
        <p:grpSp>
          <p:nvGrpSpPr>
            <p:cNvPr id="26" name="Group 25">
              <a:extLst>
                <a:ext uri="{FF2B5EF4-FFF2-40B4-BE49-F238E27FC236}">
                  <a16:creationId xmlns:a16="http://schemas.microsoft.com/office/drawing/2014/main" id="{DB34A610-0820-CC46-A42D-9995F3C4E5A9}"/>
                </a:ext>
              </a:extLst>
            </p:cNvPr>
            <p:cNvGrpSpPr/>
            <p:nvPr/>
          </p:nvGrpSpPr>
          <p:grpSpPr>
            <a:xfrm>
              <a:off x="11945878" y="5306960"/>
              <a:ext cx="4568354" cy="2592489"/>
              <a:chOff x="5105400" y="5600700"/>
              <a:chExt cx="2583996" cy="2057400"/>
            </a:xfrm>
          </p:grpSpPr>
          <p:grpSp>
            <p:nvGrpSpPr>
              <p:cNvPr id="28" name="Group 27">
                <a:extLst>
                  <a:ext uri="{FF2B5EF4-FFF2-40B4-BE49-F238E27FC236}">
                    <a16:creationId xmlns:a16="http://schemas.microsoft.com/office/drawing/2014/main" id="{73483C0B-8CC8-514A-9DA0-4F3DCFAFF183}"/>
                  </a:ext>
                </a:extLst>
              </p:cNvPr>
              <p:cNvGrpSpPr/>
              <p:nvPr/>
            </p:nvGrpSpPr>
            <p:grpSpPr>
              <a:xfrm>
                <a:off x="5105400" y="5600700"/>
                <a:ext cx="2583996" cy="2057400"/>
                <a:chOff x="5105400" y="5600700"/>
                <a:chExt cx="2583996" cy="2057400"/>
              </a:xfrm>
            </p:grpSpPr>
            <p:sp>
              <p:nvSpPr>
                <p:cNvPr id="30" name="Rounded Rectangle 29">
                  <a:extLst>
                    <a:ext uri="{FF2B5EF4-FFF2-40B4-BE49-F238E27FC236}">
                      <a16:creationId xmlns:a16="http://schemas.microsoft.com/office/drawing/2014/main" id="{80AB828D-DC88-D94B-A6E7-01267AFC6B06}"/>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1" name="Rounded Rectangle 30">
                  <a:extLst>
                    <a:ext uri="{FF2B5EF4-FFF2-40B4-BE49-F238E27FC236}">
                      <a16:creationId xmlns:a16="http://schemas.microsoft.com/office/drawing/2014/main" id="{DCC786BB-9F82-604A-B2F0-195B88B48F28}"/>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9" name="AutoShape 15">
                <a:extLst>
                  <a:ext uri="{FF2B5EF4-FFF2-40B4-BE49-F238E27FC236}">
                    <a16:creationId xmlns:a16="http://schemas.microsoft.com/office/drawing/2014/main" id="{E8F46F0F-4FC3-2546-BECB-FB10DC73E85A}"/>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7" name="TextBox 26">
              <a:extLst>
                <a:ext uri="{FF2B5EF4-FFF2-40B4-BE49-F238E27FC236}">
                  <a16:creationId xmlns:a16="http://schemas.microsoft.com/office/drawing/2014/main" id="{2822256A-479A-DF4D-97B1-D80601CFB7A5}"/>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32" name="TextBox 31">
            <a:extLst>
              <a:ext uri="{FF2B5EF4-FFF2-40B4-BE49-F238E27FC236}">
                <a16:creationId xmlns:a16="http://schemas.microsoft.com/office/drawing/2014/main" id="{47E82BA6-A932-E049-9089-FB6E46D4FDD2}"/>
              </a:ext>
            </a:extLst>
          </p:cNvPr>
          <p:cNvSpPr txBox="1"/>
          <p:nvPr/>
        </p:nvSpPr>
        <p:spPr>
          <a:xfrm>
            <a:off x="647037" y="5454968"/>
            <a:ext cx="2129675" cy="420756"/>
          </a:xfrm>
          <a:prstGeom prst="rect">
            <a:avLst/>
          </a:prstGeom>
          <a:noFill/>
          <a:ln>
            <a:solidFill>
              <a:schemeClr val="tx1"/>
            </a:solidFill>
          </a:ln>
        </p:spPr>
        <p:txBody>
          <a:bodyPr wrap="square" rtlCol="0">
            <a:spAutoFit/>
          </a:bodyPr>
          <a:lstStyle/>
          <a:p>
            <a:pPr marL="228611" indent="-228611">
              <a:buFont typeface="+mj-lt"/>
              <a:buAutoNum type="arabicPeriod"/>
            </a:pPr>
            <a:r>
              <a:rPr lang="en-US" sz="1067" dirty="0" err="1">
                <a:latin typeface="Poppins" pitchFamily="2" charset="77"/>
                <a:cs typeface="Poppins" pitchFamily="2" charset="77"/>
                <a:hlinkClick r:id="rId3"/>
              </a:rPr>
              <a:t>Robotski</a:t>
            </a:r>
            <a:r>
              <a:rPr lang="en-US" sz="1067" dirty="0">
                <a:latin typeface="Poppins" pitchFamily="2" charset="77"/>
                <a:cs typeface="Poppins" pitchFamily="2" charset="77"/>
                <a:hlinkClick r:id="rId3"/>
              </a:rPr>
              <a:t> </a:t>
            </a:r>
            <a:r>
              <a:rPr lang="en-US" sz="1067" dirty="0" err="1">
                <a:latin typeface="Poppins" pitchFamily="2" charset="77"/>
                <a:cs typeface="Poppins" pitchFamily="2" charset="77"/>
                <a:hlinkClick r:id="rId3"/>
              </a:rPr>
              <a:t>sesalec</a:t>
            </a:r>
            <a:r>
              <a:rPr lang="en-US" sz="1067" dirty="0">
                <a:latin typeface="Poppins" pitchFamily="2" charset="77"/>
                <a:cs typeface="Poppins" pitchFamily="2" charset="77"/>
                <a:hlinkClick r:id="rId3"/>
              </a:rPr>
              <a:t> (1PT SŠ12)</a:t>
            </a:r>
            <a:endParaRPr lang="sl-SI" sz="1067" dirty="0">
              <a:latin typeface="Poppins" pitchFamily="2" charset="77"/>
              <a:cs typeface="Poppins" pitchFamily="2" charset="77"/>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93149"/>
            <a:chOff x="0" y="0"/>
            <a:chExt cx="5490351" cy="2888746"/>
          </a:xfrm>
        </p:grpSpPr>
        <p:sp>
          <p:nvSpPr>
            <p:cNvPr id="3" name="Freeform 3"/>
            <p:cNvSpPr/>
            <p:nvPr/>
          </p:nvSpPr>
          <p:spPr>
            <a:xfrm>
              <a:off x="0" y="0"/>
              <a:ext cx="5490351" cy="2888746"/>
            </a:xfrm>
            <a:custGeom>
              <a:avLst/>
              <a:gdLst/>
              <a:ahLst/>
              <a:cxnLst/>
              <a:rect l="l" t="t" r="r" b="b"/>
              <a:pathLst>
                <a:path w="5490351" h="2888746">
                  <a:moveTo>
                    <a:pt x="5365891" y="2888746"/>
                  </a:moveTo>
                  <a:lnTo>
                    <a:pt x="124460" y="2888746"/>
                  </a:lnTo>
                  <a:cubicBezTo>
                    <a:pt x="55880" y="2888746"/>
                    <a:pt x="0" y="2832866"/>
                    <a:pt x="0" y="2764286"/>
                  </a:cubicBezTo>
                  <a:lnTo>
                    <a:pt x="0" y="124460"/>
                  </a:lnTo>
                  <a:cubicBezTo>
                    <a:pt x="0" y="55880"/>
                    <a:pt x="55880" y="0"/>
                    <a:pt x="124460" y="0"/>
                  </a:cubicBezTo>
                  <a:lnTo>
                    <a:pt x="5365891" y="0"/>
                  </a:lnTo>
                  <a:cubicBezTo>
                    <a:pt x="5434471" y="0"/>
                    <a:pt x="5490351" y="55880"/>
                    <a:pt x="5490351" y="124460"/>
                  </a:cubicBezTo>
                  <a:lnTo>
                    <a:pt x="5490351" y="2764286"/>
                  </a:lnTo>
                  <a:cubicBezTo>
                    <a:pt x="5490351" y="2832866"/>
                    <a:pt x="5434471" y="2888746"/>
                    <a:pt x="5365891" y="2888746"/>
                  </a:cubicBezTo>
                  <a:close/>
                </a:path>
              </a:pathLst>
            </a:custGeom>
            <a:solidFill>
              <a:srgbClr val="FFFFFF"/>
            </a:solidFill>
          </p:spPr>
          <p:txBody>
            <a:bodyPr/>
            <a:lstStyle/>
            <a:p>
              <a:endParaRPr lang="sl-SI" sz="1200"/>
            </a:p>
          </p:txBody>
        </p:sp>
      </p:grpSp>
      <p:sp>
        <p:nvSpPr>
          <p:cNvPr id="5" name="TextBox 5"/>
          <p:cNvSpPr txBox="1"/>
          <p:nvPr/>
        </p:nvSpPr>
        <p:spPr>
          <a:xfrm>
            <a:off x="897765" y="432342"/>
            <a:ext cx="9115497" cy="870623"/>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Mreža</a:t>
            </a:r>
            <a:r>
              <a:rPr lang="en-US" sz="1657" dirty="0">
                <a:solidFill>
                  <a:srgbClr val="206A5D"/>
                </a:solidFill>
                <a:latin typeface="Poppins Bold"/>
              </a:rPr>
              <a:t> s </a:t>
            </a:r>
            <a:r>
              <a:rPr lang="en-US" sz="1657" dirty="0" err="1">
                <a:solidFill>
                  <a:srgbClr val="206A5D"/>
                </a:solidFill>
                <a:latin typeface="Poppins Bold"/>
              </a:rPr>
              <a:t>prepovedanimi</a:t>
            </a:r>
            <a:r>
              <a:rPr lang="en-US" sz="1657" dirty="0">
                <a:solidFill>
                  <a:srgbClr val="206A5D"/>
                </a:solidFill>
                <a:latin typeface="Poppins Bold"/>
              </a:rPr>
              <a:t> </a:t>
            </a:r>
            <a:r>
              <a:rPr lang="en-US" sz="1657" dirty="0" err="1">
                <a:solidFill>
                  <a:srgbClr val="206A5D"/>
                </a:solidFill>
                <a:latin typeface="Poppins Bold"/>
              </a:rPr>
              <a:t>polji</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sestavijo</a:t>
            </a:r>
            <a:r>
              <a:rPr lang="en-US" sz="1657" dirty="0">
                <a:solidFill>
                  <a:srgbClr val="206A5D"/>
                </a:solidFill>
                <a:latin typeface="Poppins"/>
              </a:rPr>
              <a:t>/</a:t>
            </a:r>
            <a:r>
              <a:rPr lang="en-US" sz="1657" dirty="0" err="1">
                <a:solidFill>
                  <a:srgbClr val="206A5D"/>
                </a:solidFill>
                <a:latin typeface="Poppins"/>
              </a:rPr>
              <a:t>spremenijo</a:t>
            </a:r>
            <a:r>
              <a:rPr lang="en-US" sz="1657" dirty="0">
                <a:solidFill>
                  <a:srgbClr val="206A5D"/>
                </a:solidFill>
                <a:latin typeface="Poppins"/>
              </a:rPr>
              <a:t>/</a:t>
            </a:r>
            <a:r>
              <a:rPr lang="en-US" sz="1657" dirty="0" err="1">
                <a:solidFill>
                  <a:srgbClr val="206A5D"/>
                </a:solidFill>
                <a:latin typeface="Poppins"/>
              </a:rPr>
              <a:t>popravijo</a:t>
            </a:r>
            <a:r>
              <a:rPr lang="en-US" sz="1657" dirty="0">
                <a:solidFill>
                  <a:srgbClr val="206A5D"/>
                </a:solidFill>
                <a:latin typeface="Poppins"/>
              </a:rPr>
              <a:t> program, ki </a:t>
            </a:r>
            <a:r>
              <a:rPr lang="en-US" sz="1657" dirty="0" err="1">
                <a:solidFill>
                  <a:srgbClr val="206A5D"/>
                </a:solidFill>
                <a:latin typeface="Poppins"/>
              </a:rPr>
              <a:t>pomika</a:t>
            </a:r>
            <a:r>
              <a:rPr lang="en-US" sz="1657" dirty="0">
                <a:solidFill>
                  <a:srgbClr val="206A5D"/>
                </a:solidFill>
                <a:latin typeface="Poppins"/>
              </a:rPr>
              <a:t> </a:t>
            </a:r>
            <a:r>
              <a:rPr lang="en-US" sz="1657" dirty="0" err="1">
                <a:solidFill>
                  <a:srgbClr val="206A5D"/>
                </a:solidFill>
                <a:latin typeface="Poppins"/>
              </a:rPr>
              <a:t>lik</a:t>
            </a:r>
            <a:r>
              <a:rPr lang="en-US" sz="1657" dirty="0">
                <a:solidFill>
                  <a:srgbClr val="206A5D"/>
                </a:solidFill>
                <a:latin typeface="Poppins"/>
              </a:rPr>
              <a:t> od </a:t>
            </a:r>
            <a:r>
              <a:rPr lang="en-US" sz="1657" dirty="0" err="1">
                <a:solidFill>
                  <a:srgbClr val="206A5D"/>
                </a:solidFill>
                <a:latin typeface="Poppins"/>
              </a:rPr>
              <a:t>začetnega</a:t>
            </a:r>
            <a:r>
              <a:rPr lang="en-US" sz="1657" dirty="0">
                <a:solidFill>
                  <a:srgbClr val="206A5D"/>
                </a:solidFill>
                <a:latin typeface="Poppins"/>
              </a:rPr>
              <a:t> do </a:t>
            </a:r>
            <a:r>
              <a:rPr lang="en-US" sz="1657" dirty="0" err="1">
                <a:solidFill>
                  <a:srgbClr val="206A5D"/>
                </a:solidFill>
                <a:latin typeface="Poppins"/>
              </a:rPr>
              <a:t>ciljnega</a:t>
            </a:r>
            <a:r>
              <a:rPr lang="en-US" sz="1657" dirty="0">
                <a:solidFill>
                  <a:srgbClr val="206A5D"/>
                </a:solidFill>
                <a:latin typeface="Poppins"/>
              </a:rPr>
              <a:t> </a:t>
            </a:r>
            <a:r>
              <a:rPr lang="en-US" sz="1657" dirty="0" err="1">
                <a:solidFill>
                  <a:srgbClr val="206A5D"/>
                </a:solidFill>
                <a:latin typeface="Poppins"/>
              </a:rPr>
              <a:t>polja</a:t>
            </a:r>
            <a:r>
              <a:rPr lang="en-US" sz="1657" dirty="0">
                <a:solidFill>
                  <a:srgbClr val="206A5D"/>
                </a:solidFill>
                <a:latin typeface="Poppins"/>
              </a:rPr>
              <a:t>, a le po </a:t>
            </a:r>
            <a:r>
              <a:rPr lang="en-US" sz="1657" dirty="0" err="1">
                <a:solidFill>
                  <a:srgbClr val="206A5D"/>
                </a:solidFill>
                <a:latin typeface="Poppins"/>
              </a:rPr>
              <a:t>poljih</a:t>
            </a:r>
            <a:r>
              <a:rPr lang="en-US" sz="1657" dirty="0">
                <a:solidFill>
                  <a:srgbClr val="206A5D"/>
                </a:solidFill>
                <a:latin typeface="Poppins"/>
              </a:rPr>
              <a:t>,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katerih</a:t>
            </a:r>
            <a:r>
              <a:rPr lang="en-US" sz="1657" dirty="0">
                <a:solidFill>
                  <a:srgbClr val="206A5D"/>
                </a:solidFill>
                <a:latin typeface="Poppins"/>
              </a:rPr>
              <a:t> </a:t>
            </a:r>
            <a:r>
              <a:rPr lang="en-US" sz="1657" dirty="0" err="1">
                <a:solidFill>
                  <a:srgbClr val="206A5D"/>
                </a:solidFill>
                <a:latin typeface="Poppins"/>
              </a:rPr>
              <a:t>ni</a:t>
            </a:r>
            <a:r>
              <a:rPr lang="en-US" sz="1657" dirty="0">
                <a:solidFill>
                  <a:srgbClr val="206A5D"/>
                </a:solidFill>
                <a:latin typeface="Poppins"/>
              </a:rPr>
              <a:t> </a:t>
            </a:r>
            <a:r>
              <a:rPr lang="en-US" sz="1657" dirty="0" err="1">
                <a:solidFill>
                  <a:srgbClr val="206A5D"/>
                </a:solidFill>
                <a:latin typeface="Poppins"/>
              </a:rPr>
              <a:t>ovire</a:t>
            </a:r>
            <a:r>
              <a:rPr lang="en-US" sz="1657" dirty="0">
                <a:solidFill>
                  <a:srgbClr val="206A5D"/>
                </a:solidFill>
                <a:latin typeface="Poppins"/>
              </a:rPr>
              <a:t>.</a:t>
            </a:r>
          </a:p>
          <a:p>
            <a:pPr>
              <a:lnSpc>
                <a:spcPts val="2319"/>
              </a:lnSpc>
            </a:pPr>
            <a:endParaRPr lang="en-US" sz="1657" dirty="0">
              <a:solidFill>
                <a:srgbClr val="206A5D"/>
              </a:solidFill>
              <a:latin typeface="Poppins"/>
            </a:endParaRPr>
          </a:p>
        </p:txBody>
      </p:sp>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540941" y="1341610"/>
            <a:ext cx="5505942" cy="4735840"/>
          </a:xfrm>
          <a:prstGeom prst="rect">
            <a:avLst/>
          </a:prstGeom>
        </p:spPr>
      </p:pic>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25" name="Group 24">
            <a:extLst>
              <a:ext uri="{FF2B5EF4-FFF2-40B4-BE49-F238E27FC236}">
                <a16:creationId xmlns:a16="http://schemas.microsoft.com/office/drawing/2014/main" id="{B3D6397A-890B-1749-BF4E-E2CA5540E9F4}"/>
              </a:ext>
            </a:extLst>
          </p:cNvPr>
          <p:cNvGrpSpPr/>
          <p:nvPr/>
        </p:nvGrpSpPr>
        <p:grpSpPr>
          <a:xfrm>
            <a:off x="406400" y="4897808"/>
            <a:ext cx="2610949" cy="1622851"/>
            <a:chOff x="11945878" y="5306960"/>
            <a:chExt cx="4568354" cy="2592489"/>
          </a:xfrm>
        </p:grpSpPr>
        <p:grpSp>
          <p:nvGrpSpPr>
            <p:cNvPr id="26" name="Group 25">
              <a:extLst>
                <a:ext uri="{FF2B5EF4-FFF2-40B4-BE49-F238E27FC236}">
                  <a16:creationId xmlns:a16="http://schemas.microsoft.com/office/drawing/2014/main" id="{194F3CD4-871B-014F-8F62-4970A6DB08DB}"/>
                </a:ext>
              </a:extLst>
            </p:cNvPr>
            <p:cNvGrpSpPr/>
            <p:nvPr/>
          </p:nvGrpSpPr>
          <p:grpSpPr>
            <a:xfrm>
              <a:off x="11945878" y="5306960"/>
              <a:ext cx="4568354" cy="2592489"/>
              <a:chOff x="5105400" y="5600700"/>
              <a:chExt cx="2583996" cy="2057400"/>
            </a:xfrm>
          </p:grpSpPr>
          <p:grpSp>
            <p:nvGrpSpPr>
              <p:cNvPr id="28" name="Group 27">
                <a:extLst>
                  <a:ext uri="{FF2B5EF4-FFF2-40B4-BE49-F238E27FC236}">
                    <a16:creationId xmlns:a16="http://schemas.microsoft.com/office/drawing/2014/main" id="{9469915B-0FE1-1E48-9ABE-A70D5B02B940}"/>
                  </a:ext>
                </a:extLst>
              </p:cNvPr>
              <p:cNvGrpSpPr/>
              <p:nvPr/>
            </p:nvGrpSpPr>
            <p:grpSpPr>
              <a:xfrm>
                <a:off x="5105400" y="5600700"/>
                <a:ext cx="2583996" cy="2057400"/>
                <a:chOff x="5105400" y="5600700"/>
                <a:chExt cx="2583996" cy="2057400"/>
              </a:xfrm>
            </p:grpSpPr>
            <p:sp>
              <p:nvSpPr>
                <p:cNvPr id="30" name="Rounded Rectangle 29">
                  <a:extLst>
                    <a:ext uri="{FF2B5EF4-FFF2-40B4-BE49-F238E27FC236}">
                      <a16:creationId xmlns:a16="http://schemas.microsoft.com/office/drawing/2014/main" id="{23AFE30C-0556-B549-A975-7BBCEBC65113}"/>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1" name="Rounded Rectangle 30">
                  <a:extLst>
                    <a:ext uri="{FF2B5EF4-FFF2-40B4-BE49-F238E27FC236}">
                      <a16:creationId xmlns:a16="http://schemas.microsoft.com/office/drawing/2014/main" id="{352A9B34-0EF7-3B4D-9336-95D58BF46D16}"/>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9" name="AutoShape 15">
                <a:extLst>
                  <a:ext uri="{FF2B5EF4-FFF2-40B4-BE49-F238E27FC236}">
                    <a16:creationId xmlns:a16="http://schemas.microsoft.com/office/drawing/2014/main" id="{B30DC0EF-36D2-9048-A17E-5FAA7D0F59D1}"/>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7" name="TextBox 26">
              <a:extLst>
                <a:ext uri="{FF2B5EF4-FFF2-40B4-BE49-F238E27FC236}">
                  <a16:creationId xmlns:a16="http://schemas.microsoft.com/office/drawing/2014/main" id="{759F0431-30C8-9F40-86CB-19611DBFA4F4}"/>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33" name="TextBox 32">
            <a:extLst>
              <a:ext uri="{FF2B5EF4-FFF2-40B4-BE49-F238E27FC236}">
                <a16:creationId xmlns:a16="http://schemas.microsoft.com/office/drawing/2014/main" id="{15B75D48-8791-0B4C-920E-A001AC24A5E7}"/>
              </a:ext>
            </a:extLst>
          </p:cNvPr>
          <p:cNvSpPr txBox="1"/>
          <p:nvPr/>
        </p:nvSpPr>
        <p:spPr>
          <a:xfrm>
            <a:off x="565677" y="5454968"/>
            <a:ext cx="2515948" cy="420756"/>
          </a:xfrm>
          <a:prstGeom prst="rect">
            <a:avLst/>
          </a:prstGeom>
          <a:noFill/>
        </p:spPr>
        <p:txBody>
          <a:bodyPr wrap="square">
            <a:spAutoFit/>
          </a:bodyPr>
          <a:lstStyle/>
          <a:p>
            <a:pPr marL="228611" indent="-228611">
              <a:buFont typeface="+mj-lt"/>
              <a:buAutoNum type="arabicPeriod"/>
            </a:pPr>
            <a:r>
              <a:rPr lang="en-US" sz="1067" dirty="0">
                <a:latin typeface="Poppins" pitchFamily="2" charset="77"/>
                <a:cs typeface="Poppins" pitchFamily="2" charset="77"/>
                <a:hlinkClick r:id="rId3"/>
              </a:rPr>
              <a:t>Gusarji iščejo zaklad (1ŠT OŠ46Z)</a:t>
            </a:r>
            <a:endParaRPr lang="en-US" sz="1067" dirty="0">
              <a:latin typeface="Poppins" pitchFamily="2" charset="77"/>
              <a:cs typeface="Poppins"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Slika, ki vsebuje besede besedilo, risanka, sličica, grafika&#10;&#10;Opis je samodejno ustvarjen">
            <a:extLst>
              <a:ext uri="{FF2B5EF4-FFF2-40B4-BE49-F238E27FC236}">
                <a16:creationId xmlns:a16="http://schemas.microsoft.com/office/drawing/2014/main" id="{6FFA5C67-C37B-FFEC-75CA-DDB8F1D44D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42535" y="255415"/>
            <a:ext cx="7506929" cy="6483258"/>
          </a:xfrm>
          <a:prstGeom prst="rect">
            <a:avLst/>
          </a:prstGeom>
        </p:spPr>
      </p:pic>
    </p:spTree>
    <p:extLst>
      <p:ext uri="{BB962C8B-B14F-4D97-AF65-F5344CB8AC3E}">
        <p14:creationId xmlns:p14="http://schemas.microsoft.com/office/powerpoint/2010/main" val="210072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9445" y="780009"/>
            <a:ext cx="10820400" cy="5693149"/>
            <a:chOff x="0" y="0"/>
            <a:chExt cx="5490351" cy="2888746"/>
          </a:xfrm>
        </p:grpSpPr>
        <p:sp>
          <p:nvSpPr>
            <p:cNvPr id="3" name="Freeform 3"/>
            <p:cNvSpPr/>
            <p:nvPr/>
          </p:nvSpPr>
          <p:spPr>
            <a:xfrm>
              <a:off x="0" y="0"/>
              <a:ext cx="5490351" cy="2888746"/>
            </a:xfrm>
            <a:custGeom>
              <a:avLst/>
              <a:gdLst/>
              <a:ahLst/>
              <a:cxnLst/>
              <a:rect l="l" t="t" r="r" b="b"/>
              <a:pathLst>
                <a:path w="5490351" h="2888746">
                  <a:moveTo>
                    <a:pt x="5365891" y="2888746"/>
                  </a:moveTo>
                  <a:lnTo>
                    <a:pt x="124460" y="2888746"/>
                  </a:lnTo>
                  <a:cubicBezTo>
                    <a:pt x="55880" y="2888746"/>
                    <a:pt x="0" y="2832866"/>
                    <a:pt x="0" y="2764286"/>
                  </a:cubicBezTo>
                  <a:lnTo>
                    <a:pt x="0" y="124460"/>
                  </a:lnTo>
                  <a:cubicBezTo>
                    <a:pt x="0" y="55880"/>
                    <a:pt x="55880" y="0"/>
                    <a:pt x="124460" y="0"/>
                  </a:cubicBezTo>
                  <a:lnTo>
                    <a:pt x="5365891" y="0"/>
                  </a:lnTo>
                  <a:cubicBezTo>
                    <a:pt x="5434471" y="0"/>
                    <a:pt x="5490351" y="55880"/>
                    <a:pt x="5490351" y="124460"/>
                  </a:cubicBezTo>
                  <a:lnTo>
                    <a:pt x="5490351" y="2764286"/>
                  </a:lnTo>
                  <a:cubicBezTo>
                    <a:pt x="5490351" y="2832866"/>
                    <a:pt x="5434471" y="2888746"/>
                    <a:pt x="5365891" y="2888746"/>
                  </a:cubicBezTo>
                  <a:close/>
                </a:path>
              </a:pathLst>
            </a:custGeom>
            <a:solidFill>
              <a:srgbClr val="FFFFFF"/>
            </a:solidFill>
          </p:spPr>
          <p:txBody>
            <a:bodyPr/>
            <a:lstStyle/>
            <a:p>
              <a:endParaRPr lang="sl-SI" sz="1200"/>
            </a:p>
          </p:txBody>
        </p:sp>
      </p:grpSp>
      <p:sp>
        <p:nvSpPr>
          <p:cNvPr id="5" name="TextBox 5"/>
          <p:cNvSpPr txBox="1"/>
          <p:nvPr/>
        </p:nvSpPr>
        <p:spPr>
          <a:xfrm>
            <a:off x="1379782" y="575420"/>
            <a:ext cx="9115497" cy="870623"/>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Mreža</a:t>
            </a:r>
            <a:r>
              <a:rPr lang="en-US" sz="1657" dirty="0">
                <a:solidFill>
                  <a:srgbClr val="206A5D"/>
                </a:solidFill>
                <a:latin typeface="Poppins Bold"/>
              </a:rPr>
              <a:t> z </a:t>
            </a:r>
            <a:r>
              <a:rPr lang="en-US" sz="1657" dirty="0" err="1">
                <a:solidFill>
                  <a:srgbClr val="206A5D"/>
                </a:solidFill>
                <a:latin typeface="Poppins Bold"/>
              </a:rPr>
              <a:t>vzorcem</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mreži</a:t>
            </a:r>
            <a:r>
              <a:rPr lang="en-US" sz="1657" dirty="0">
                <a:solidFill>
                  <a:srgbClr val="206A5D"/>
                </a:solidFill>
                <a:latin typeface="Poppins"/>
              </a:rPr>
              <a:t> </a:t>
            </a:r>
            <a:r>
              <a:rPr lang="en-US" sz="1657" dirty="0" err="1">
                <a:solidFill>
                  <a:srgbClr val="206A5D"/>
                </a:solidFill>
                <a:latin typeface="Poppins"/>
              </a:rPr>
              <a:t>prepoznajo</a:t>
            </a:r>
            <a:r>
              <a:rPr lang="en-US" sz="1657" dirty="0">
                <a:solidFill>
                  <a:srgbClr val="206A5D"/>
                </a:solidFill>
                <a:latin typeface="Poppins"/>
              </a:rPr>
              <a:t> </a:t>
            </a:r>
            <a:r>
              <a:rPr lang="en-US" sz="1657" dirty="0" err="1">
                <a:solidFill>
                  <a:srgbClr val="206A5D"/>
                </a:solidFill>
                <a:latin typeface="Poppins"/>
              </a:rPr>
              <a:t>vzorec</a:t>
            </a:r>
            <a:r>
              <a:rPr lang="en-US" sz="1657" dirty="0">
                <a:solidFill>
                  <a:srgbClr val="206A5D"/>
                </a:solidFill>
                <a:latin typeface="Poppins"/>
              </a:rPr>
              <a:t> in </a:t>
            </a:r>
            <a:r>
              <a:rPr lang="en-US" sz="1657" dirty="0" err="1">
                <a:solidFill>
                  <a:srgbClr val="206A5D"/>
                </a:solidFill>
                <a:latin typeface="Poppins"/>
              </a:rPr>
              <a:t>sestavijo</a:t>
            </a:r>
            <a:r>
              <a:rPr lang="en-US" sz="1657" dirty="0">
                <a:solidFill>
                  <a:srgbClr val="206A5D"/>
                </a:solidFill>
                <a:latin typeface="Poppins"/>
              </a:rPr>
              <a:t>/</a:t>
            </a:r>
            <a:r>
              <a:rPr lang="en-US" sz="1657" dirty="0" err="1">
                <a:solidFill>
                  <a:srgbClr val="206A5D"/>
                </a:solidFill>
                <a:latin typeface="Poppins"/>
              </a:rPr>
              <a:t>spremenijo</a:t>
            </a:r>
            <a:r>
              <a:rPr lang="en-US" sz="1657" dirty="0">
                <a:solidFill>
                  <a:srgbClr val="206A5D"/>
                </a:solidFill>
                <a:latin typeface="Poppins"/>
              </a:rPr>
              <a:t>/</a:t>
            </a:r>
            <a:r>
              <a:rPr lang="en-US" sz="1657" dirty="0" err="1">
                <a:solidFill>
                  <a:srgbClr val="206A5D"/>
                </a:solidFill>
                <a:latin typeface="Poppins"/>
              </a:rPr>
              <a:t>popravijo</a:t>
            </a:r>
            <a:r>
              <a:rPr lang="en-US" sz="1657" dirty="0">
                <a:solidFill>
                  <a:srgbClr val="206A5D"/>
                </a:solidFill>
                <a:latin typeface="Poppins"/>
              </a:rPr>
              <a:t>  program, ki </a:t>
            </a:r>
            <a:r>
              <a:rPr lang="en-US" sz="1657" dirty="0" err="1">
                <a:solidFill>
                  <a:srgbClr val="206A5D"/>
                </a:solidFill>
                <a:latin typeface="Poppins"/>
              </a:rPr>
              <a:t>premika</a:t>
            </a:r>
            <a:r>
              <a:rPr lang="en-US" sz="1657" dirty="0">
                <a:solidFill>
                  <a:srgbClr val="206A5D"/>
                </a:solidFill>
                <a:latin typeface="Poppins"/>
              </a:rPr>
              <a:t> </a:t>
            </a:r>
            <a:r>
              <a:rPr lang="en-US" sz="1657" dirty="0" err="1">
                <a:solidFill>
                  <a:srgbClr val="206A5D"/>
                </a:solidFill>
                <a:latin typeface="Poppins"/>
              </a:rPr>
              <a:t>lik</a:t>
            </a:r>
            <a:r>
              <a:rPr lang="en-US" sz="1657" dirty="0">
                <a:solidFill>
                  <a:srgbClr val="206A5D"/>
                </a:solidFill>
                <a:latin typeface="Poppins"/>
              </a:rPr>
              <a:t> od </a:t>
            </a:r>
            <a:r>
              <a:rPr lang="en-US" sz="1657" dirty="0" err="1">
                <a:solidFill>
                  <a:srgbClr val="206A5D"/>
                </a:solidFill>
                <a:latin typeface="Poppins"/>
              </a:rPr>
              <a:t>začetnega</a:t>
            </a:r>
            <a:r>
              <a:rPr lang="en-US" sz="1657" dirty="0">
                <a:solidFill>
                  <a:srgbClr val="206A5D"/>
                </a:solidFill>
                <a:latin typeface="Poppins"/>
              </a:rPr>
              <a:t> do </a:t>
            </a:r>
            <a:r>
              <a:rPr lang="en-US" sz="1657" dirty="0" err="1">
                <a:solidFill>
                  <a:srgbClr val="206A5D"/>
                </a:solidFill>
                <a:latin typeface="Poppins"/>
              </a:rPr>
              <a:t>ciljnega</a:t>
            </a:r>
            <a:r>
              <a:rPr lang="en-US" sz="1657" dirty="0">
                <a:solidFill>
                  <a:srgbClr val="206A5D"/>
                </a:solidFill>
                <a:latin typeface="Poppins"/>
              </a:rPr>
              <a:t> </a:t>
            </a:r>
            <a:r>
              <a:rPr lang="en-US" sz="1657" dirty="0" err="1">
                <a:solidFill>
                  <a:srgbClr val="206A5D"/>
                </a:solidFill>
                <a:latin typeface="Poppins"/>
              </a:rPr>
              <a:t>polja</a:t>
            </a:r>
            <a:r>
              <a:rPr lang="en-US" sz="1657" dirty="0">
                <a:solidFill>
                  <a:srgbClr val="206A5D"/>
                </a:solidFill>
                <a:latin typeface="Poppins"/>
              </a:rPr>
              <a:t>, </a:t>
            </a:r>
            <a:r>
              <a:rPr lang="en-US" sz="1657" dirty="0" err="1">
                <a:solidFill>
                  <a:srgbClr val="206A5D"/>
                </a:solidFill>
                <a:latin typeface="Poppins"/>
              </a:rPr>
              <a:t>skladno</a:t>
            </a:r>
            <a:r>
              <a:rPr lang="en-US" sz="1657" dirty="0">
                <a:solidFill>
                  <a:srgbClr val="206A5D"/>
                </a:solidFill>
                <a:latin typeface="Poppins"/>
              </a:rPr>
              <a:t> z </a:t>
            </a:r>
            <a:r>
              <a:rPr lang="en-US" sz="1657" dirty="0" err="1">
                <a:solidFill>
                  <a:srgbClr val="206A5D"/>
                </a:solidFill>
                <a:latin typeface="Poppins"/>
              </a:rPr>
              <a:t>razpoznanim</a:t>
            </a:r>
            <a:r>
              <a:rPr lang="en-US" sz="1657" dirty="0">
                <a:solidFill>
                  <a:srgbClr val="206A5D"/>
                </a:solidFill>
                <a:latin typeface="Poppins"/>
              </a:rPr>
              <a:t> </a:t>
            </a:r>
            <a:r>
              <a:rPr lang="en-US" sz="1657" dirty="0" err="1">
                <a:solidFill>
                  <a:srgbClr val="206A5D"/>
                </a:solidFill>
                <a:latin typeface="Poppins"/>
              </a:rPr>
              <a:t>vzorcem</a:t>
            </a:r>
            <a:r>
              <a:rPr lang="en-US" sz="1657" dirty="0">
                <a:solidFill>
                  <a:srgbClr val="206A5D"/>
                </a:solidFill>
                <a:latin typeface="Poppins"/>
              </a:rPr>
              <a:t>. </a:t>
            </a:r>
          </a:p>
        </p:txBody>
      </p:sp>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581832" y="1481504"/>
            <a:ext cx="6427656" cy="5031260"/>
          </a:xfrm>
          <a:prstGeom prst="rect">
            <a:avLst/>
          </a:prstGeom>
        </p:spPr>
      </p:pic>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25" name="Group 24">
            <a:extLst>
              <a:ext uri="{FF2B5EF4-FFF2-40B4-BE49-F238E27FC236}">
                <a16:creationId xmlns:a16="http://schemas.microsoft.com/office/drawing/2014/main" id="{8EF3540A-D043-134E-AFC3-6EDE4250C8A9}"/>
              </a:ext>
            </a:extLst>
          </p:cNvPr>
          <p:cNvGrpSpPr/>
          <p:nvPr/>
        </p:nvGrpSpPr>
        <p:grpSpPr>
          <a:xfrm>
            <a:off x="406400" y="4897808"/>
            <a:ext cx="2610949" cy="1622851"/>
            <a:chOff x="11945878" y="5306960"/>
            <a:chExt cx="4568354" cy="2592489"/>
          </a:xfrm>
        </p:grpSpPr>
        <p:grpSp>
          <p:nvGrpSpPr>
            <p:cNvPr id="26" name="Group 25">
              <a:extLst>
                <a:ext uri="{FF2B5EF4-FFF2-40B4-BE49-F238E27FC236}">
                  <a16:creationId xmlns:a16="http://schemas.microsoft.com/office/drawing/2014/main" id="{AE4400C0-1806-D34F-9E90-CC3B0EBC82FA}"/>
                </a:ext>
              </a:extLst>
            </p:cNvPr>
            <p:cNvGrpSpPr/>
            <p:nvPr/>
          </p:nvGrpSpPr>
          <p:grpSpPr>
            <a:xfrm>
              <a:off x="11945878" y="5306960"/>
              <a:ext cx="4568354" cy="2592489"/>
              <a:chOff x="5105400" y="5600700"/>
              <a:chExt cx="2583996" cy="2057400"/>
            </a:xfrm>
          </p:grpSpPr>
          <p:grpSp>
            <p:nvGrpSpPr>
              <p:cNvPr id="28" name="Group 27">
                <a:extLst>
                  <a:ext uri="{FF2B5EF4-FFF2-40B4-BE49-F238E27FC236}">
                    <a16:creationId xmlns:a16="http://schemas.microsoft.com/office/drawing/2014/main" id="{8E630124-8BE3-9A49-AB07-97F64920C0A0}"/>
                  </a:ext>
                </a:extLst>
              </p:cNvPr>
              <p:cNvGrpSpPr/>
              <p:nvPr/>
            </p:nvGrpSpPr>
            <p:grpSpPr>
              <a:xfrm>
                <a:off x="5105400" y="5600700"/>
                <a:ext cx="2583996" cy="2057400"/>
                <a:chOff x="5105400" y="5600700"/>
                <a:chExt cx="2583996" cy="2057400"/>
              </a:xfrm>
            </p:grpSpPr>
            <p:sp>
              <p:nvSpPr>
                <p:cNvPr id="30" name="Rounded Rectangle 29">
                  <a:extLst>
                    <a:ext uri="{FF2B5EF4-FFF2-40B4-BE49-F238E27FC236}">
                      <a16:creationId xmlns:a16="http://schemas.microsoft.com/office/drawing/2014/main" id="{1DBB0E7F-E7F7-1F4D-8E13-DB5A115F864D}"/>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1" name="Rounded Rectangle 30">
                  <a:extLst>
                    <a:ext uri="{FF2B5EF4-FFF2-40B4-BE49-F238E27FC236}">
                      <a16:creationId xmlns:a16="http://schemas.microsoft.com/office/drawing/2014/main" id="{15E44E77-B5B3-ED4D-82BD-B54E594B0DCC}"/>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9" name="AutoShape 15">
                <a:extLst>
                  <a:ext uri="{FF2B5EF4-FFF2-40B4-BE49-F238E27FC236}">
                    <a16:creationId xmlns:a16="http://schemas.microsoft.com/office/drawing/2014/main" id="{AE008AE7-E3F5-8242-BDE6-63C64CB58C46}"/>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7" name="TextBox 26">
              <a:extLst>
                <a:ext uri="{FF2B5EF4-FFF2-40B4-BE49-F238E27FC236}">
                  <a16:creationId xmlns:a16="http://schemas.microsoft.com/office/drawing/2014/main" id="{625D14AA-F2A1-B04E-A932-D712ADD2D6D8}"/>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33" name="TextBox 32">
            <a:extLst>
              <a:ext uri="{FF2B5EF4-FFF2-40B4-BE49-F238E27FC236}">
                <a16:creationId xmlns:a16="http://schemas.microsoft.com/office/drawing/2014/main" id="{B3FF8AEC-353B-984A-83A5-8A48017665F5}"/>
              </a:ext>
            </a:extLst>
          </p:cNvPr>
          <p:cNvSpPr txBox="1"/>
          <p:nvPr/>
        </p:nvSpPr>
        <p:spPr>
          <a:xfrm>
            <a:off x="589445" y="5454967"/>
            <a:ext cx="2271347" cy="584968"/>
          </a:xfrm>
          <a:prstGeom prst="rect">
            <a:avLst/>
          </a:prstGeom>
          <a:noFill/>
        </p:spPr>
        <p:txBody>
          <a:bodyPr wrap="square">
            <a:spAutoFit/>
          </a:bodyPr>
          <a:lstStyle/>
          <a:p>
            <a:pPr marL="228611" indent="-228611">
              <a:buFont typeface="+mj-lt"/>
              <a:buAutoNum type="arabicPeriod"/>
            </a:pPr>
            <a:r>
              <a:rPr lang="sl-SI" sz="1067" dirty="0">
                <a:latin typeface="Poppins" pitchFamily="2" charset="77"/>
                <a:cs typeface="Poppins" pitchFamily="2" charset="77"/>
                <a:hlinkClick r:id="rId3"/>
              </a:rPr>
              <a:t>Veverica nabira želod (3PT OŠ46N)</a:t>
            </a:r>
            <a:endParaRPr lang="sl-SI" sz="1067" dirty="0">
              <a:latin typeface="Poppins" pitchFamily="2" charset="77"/>
              <a:cs typeface="Poppins" pitchFamily="2" charset="77"/>
            </a:endParaRPr>
          </a:p>
          <a:p>
            <a:pPr marL="228611" indent="-228611">
              <a:buFont typeface="+mj-lt"/>
              <a:buAutoNum type="arabicPeriod"/>
            </a:pPr>
            <a:endParaRPr lang="sl-SI" sz="1067" dirty="0">
              <a:latin typeface="Poppins" pitchFamily="2" charset="77"/>
              <a:cs typeface="Poppins" pitchFamily="2"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0474" y="1067414"/>
            <a:ext cx="9391053" cy="4723174"/>
            <a:chOff x="0" y="0"/>
            <a:chExt cx="4765090" cy="2396573"/>
          </a:xfrm>
        </p:grpSpPr>
        <p:sp>
          <p:nvSpPr>
            <p:cNvPr id="3" name="Freeform 3"/>
            <p:cNvSpPr/>
            <p:nvPr/>
          </p:nvSpPr>
          <p:spPr>
            <a:xfrm>
              <a:off x="0" y="0"/>
              <a:ext cx="4765090" cy="2396573"/>
            </a:xfrm>
            <a:custGeom>
              <a:avLst/>
              <a:gdLst/>
              <a:ahLst/>
              <a:cxnLst/>
              <a:rect l="l" t="t" r="r" b="b"/>
              <a:pathLst>
                <a:path w="4765090" h="2396573">
                  <a:moveTo>
                    <a:pt x="4640630" y="2396573"/>
                  </a:moveTo>
                  <a:lnTo>
                    <a:pt x="124460" y="2396573"/>
                  </a:lnTo>
                  <a:cubicBezTo>
                    <a:pt x="55880" y="2396573"/>
                    <a:pt x="0" y="2340693"/>
                    <a:pt x="0" y="2272113"/>
                  </a:cubicBezTo>
                  <a:lnTo>
                    <a:pt x="0" y="124460"/>
                  </a:lnTo>
                  <a:cubicBezTo>
                    <a:pt x="0" y="55880"/>
                    <a:pt x="55880" y="0"/>
                    <a:pt x="124460" y="0"/>
                  </a:cubicBezTo>
                  <a:lnTo>
                    <a:pt x="4640630" y="0"/>
                  </a:lnTo>
                  <a:cubicBezTo>
                    <a:pt x="4709210" y="0"/>
                    <a:pt x="4765090" y="55880"/>
                    <a:pt x="4765090" y="124460"/>
                  </a:cubicBezTo>
                  <a:lnTo>
                    <a:pt x="4765090" y="2272113"/>
                  </a:lnTo>
                  <a:cubicBezTo>
                    <a:pt x="4765090" y="2340694"/>
                    <a:pt x="4709210" y="2396573"/>
                    <a:pt x="4640630" y="2396573"/>
                  </a:cubicBezTo>
                  <a:close/>
                </a:path>
              </a:pathLst>
            </a:custGeom>
            <a:solidFill>
              <a:srgbClr val="FFFFFF"/>
            </a:solidFill>
          </p:spPr>
          <p:txBody>
            <a:bodyPr/>
            <a:lstStyle/>
            <a:p>
              <a:endParaRPr lang="sl-SI" sz="1200"/>
            </a:p>
          </p:txBody>
        </p:sp>
      </p:grpSp>
      <p:sp>
        <p:nvSpPr>
          <p:cNvPr id="4" name="TextBox 4"/>
          <p:cNvSpPr txBox="1"/>
          <p:nvPr/>
        </p:nvSpPr>
        <p:spPr>
          <a:xfrm>
            <a:off x="1434871" y="2823318"/>
            <a:ext cx="9322258" cy="738664"/>
          </a:xfrm>
          <a:prstGeom prst="rect">
            <a:avLst/>
          </a:prstGeom>
        </p:spPr>
        <p:txBody>
          <a:bodyPr lIns="0" tIns="0" rIns="0" bIns="0" rtlCol="0" anchor="t">
            <a:spAutoFit/>
          </a:bodyPr>
          <a:lstStyle/>
          <a:p>
            <a:pPr algn="ctr"/>
            <a:r>
              <a:rPr lang="en-US" sz="4800" dirty="0">
                <a:solidFill>
                  <a:srgbClr val="206A5D"/>
                </a:solidFill>
                <a:latin typeface="Poppins Bold"/>
              </a:rPr>
              <a:t>TIP NALOG</a:t>
            </a:r>
          </a:p>
        </p:txBody>
      </p:sp>
      <p:grpSp>
        <p:nvGrpSpPr>
          <p:cNvPr id="6" name="Group 6"/>
          <p:cNvGrpSpPr/>
          <p:nvPr/>
        </p:nvGrpSpPr>
        <p:grpSpPr>
          <a:xfrm>
            <a:off x="9767291" y="555296"/>
            <a:ext cx="1024235" cy="102423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8" name="Group 8"/>
          <p:cNvGrpSpPr/>
          <p:nvPr/>
        </p:nvGrpSpPr>
        <p:grpSpPr>
          <a:xfrm>
            <a:off x="10443097" y="753381"/>
            <a:ext cx="628065" cy="62806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sp>
        <p:nvSpPr>
          <p:cNvPr id="10" name="AutoShape 10"/>
          <p:cNvSpPr/>
          <p:nvPr/>
        </p:nvSpPr>
        <p:spPr>
          <a:xfrm>
            <a:off x="2341432" y="3665350"/>
            <a:ext cx="7509137" cy="0"/>
          </a:xfrm>
          <a:prstGeom prst="line">
            <a:avLst/>
          </a:prstGeom>
          <a:ln w="28575" cap="rnd">
            <a:solidFill>
              <a:srgbClr val="206A5D">
                <a:alpha val="68627"/>
              </a:srgbClr>
            </a:solidFill>
            <a:prstDash val="solid"/>
            <a:headEnd type="none" w="sm" len="sm"/>
            <a:tailEnd type="none" w="sm" len="sm"/>
          </a:ln>
        </p:spPr>
        <p:txBody>
          <a:bodyPr/>
          <a:lstStyle/>
          <a:p>
            <a:endParaRPr lang="sl-SI" sz="1200"/>
          </a:p>
        </p:txBody>
      </p:sp>
      <p:pic>
        <p:nvPicPr>
          <p:cNvPr id="11" name="Picture 11"/>
          <p:cNvPicPr>
            <a:picLocks noChangeAspect="1"/>
          </p:cNvPicPr>
          <p:nvPr/>
        </p:nvPicPr>
        <p:blipFill>
          <a:blip r:embed="rId2"/>
          <a:srcRect/>
          <a:stretch>
            <a:fillRect/>
          </a:stretch>
        </p:blipFill>
        <p:spPr>
          <a:xfrm>
            <a:off x="523979" y="4416094"/>
            <a:ext cx="1752991" cy="2110082"/>
          </a:xfrm>
          <a:prstGeom prst="rect">
            <a:avLst/>
          </a:prstGeom>
        </p:spPr>
      </p:pic>
    </p:spTree>
    <p:extLst>
      <p:ext uri="{BB962C8B-B14F-4D97-AF65-F5344CB8AC3E}">
        <p14:creationId xmlns:p14="http://schemas.microsoft.com/office/powerpoint/2010/main" val="25806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93149"/>
            <a:chOff x="0" y="0"/>
            <a:chExt cx="5490351" cy="2888746"/>
          </a:xfrm>
        </p:grpSpPr>
        <p:sp>
          <p:nvSpPr>
            <p:cNvPr id="3" name="Freeform 3"/>
            <p:cNvSpPr/>
            <p:nvPr/>
          </p:nvSpPr>
          <p:spPr>
            <a:xfrm>
              <a:off x="0" y="0"/>
              <a:ext cx="5490351" cy="2888746"/>
            </a:xfrm>
            <a:custGeom>
              <a:avLst/>
              <a:gdLst/>
              <a:ahLst/>
              <a:cxnLst/>
              <a:rect l="l" t="t" r="r" b="b"/>
              <a:pathLst>
                <a:path w="5490351" h="2888746">
                  <a:moveTo>
                    <a:pt x="5365891" y="2888746"/>
                  </a:moveTo>
                  <a:lnTo>
                    <a:pt x="124460" y="2888746"/>
                  </a:lnTo>
                  <a:cubicBezTo>
                    <a:pt x="55880" y="2888746"/>
                    <a:pt x="0" y="2832866"/>
                    <a:pt x="0" y="2764286"/>
                  </a:cubicBezTo>
                  <a:lnTo>
                    <a:pt x="0" y="124460"/>
                  </a:lnTo>
                  <a:cubicBezTo>
                    <a:pt x="0" y="55880"/>
                    <a:pt x="55880" y="0"/>
                    <a:pt x="124460" y="0"/>
                  </a:cubicBezTo>
                  <a:lnTo>
                    <a:pt x="5365891" y="0"/>
                  </a:lnTo>
                  <a:cubicBezTo>
                    <a:pt x="5434471" y="0"/>
                    <a:pt x="5490351" y="55880"/>
                    <a:pt x="5490351" y="124460"/>
                  </a:cubicBezTo>
                  <a:lnTo>
                    <a:pt x="5490351" y="2764286"/>
                  </a:lnTo>
                  <a:cubicBezTo>
                    <a:pt x="5490351" y="2832866"/>
                    <a:pt x="5434471" y="2888746"/>
                    <a:pt x="5365891" y="2888746"/>
                  </a:cubicBezTo>
                  <a:close/>
                </a:path>
              </a:pathLst>
            </a:custGeom>
            <a:solidFill>
              <a:srgbClr val="FFFFFF"/>
            </a:solidFill>
          </p:spPr>
          <p:txBody>
            <a:bodyPr/>
            <a:lstStyle/>
            <a:p>
              <a:endParaRPr lang="sl-SI" sz="1200"/>
            </a:p>
          </p:txBody>
        </p:sp>
      </p:grpSp>
      <p:sp>
        <p:nvSpPr>
          <p:cNvPr id="4" name="TextBox 4"/>
          <p:cNvSpPr txBox="1"/>
          <p:nvPr/>
        </p:nvSpPr>
        <p:spPr>
          <a:xfrm>
            <a:off x="1434871" y="1090370"/>
            <a:ext cx="9322258" cy="398635"/>
          </a:xfrm>
          <a:prstGeom prst="rect">
            <a:avLst/>
          </a:prstGeom>
        </p:spPr>
        <p:txBody>
          <a:bodyPr lIns="0" tIns="0" rIns="0" bIns="0" rtlCol="0" anchor="t">
            <a:spAutoFit/>
          </a:bodyPr>
          <a:lstStyle/>
          <a:p>
            <a:pPr algn="ctr">
              <a:lnSpc>
                <a:spcPts val="2867"/>
              </a:lnSpc>
            </a:pPr>
            <a:r>
              <a:rPr lang="en-US" sz="3334" dirty="0" err="1">
                <a:solidFill>
                  <a:srgbClr val="206A5D"/>
                </a:solidFill>
                <a:latin typeface="Poppins Bold"/>
              </a:rPr>
              <a:t>Parsonsov</a:t>
            </a:r>
            <a:r>
              <a:rPr lang="en-US" sz="3334" dirty="0">
                <a:solidFill>
                  <a:srgbClr val="206A5D"/>
                </a:solidFill>
                <a:latin typeface="Poppins Bold"/>
              </a:rPr>
              <a:t> tip </a:t>
            </a:r>
            <a:r>
              <a:rPr lang="en-US" sz="3334" dirty="0" err="1">
                <a:solidFill>
                  <a:srgbClr val="206A5D"/>
                </a:solidFill>
                <a:latin typeface="Poppins Bold"/>
              </a:rPr>
              <a:t>nalog</a:t>
            </a:r>
            <a:endParaRPr lang="en-US" sz="3334" dirty="0">
              <a:solidFill>
                <a:srgbClr val="206A5D"/>
              </a:solidFill>
              <a:latin typeface="Poppins Bold"/>
            </a:endParaRPr>
          </a:p>
        </p:txBody>
      </p:sp>
      <p:sp>
        <p:nvSpPr>
          <p:cNvPr id="5" name="TextBox 5"/>
          <p:cNvSpPr txBox="1"/>
          <p:nvPr/>
        </p:nvSpPr>
        <p:spPr>
          <a:xfrm>
            <a:off x="1538252" y="1776611"/>
            <a:ext cx="9115497" cy="575670"/>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Parsonsov</a:t>
            </a:r>
            <a:r>
              <a:rPr lang="en-US" sz="1657" dirty="0">
                <a:solidFill>
                  <a:srgbClr val="206A5D"/>
                </a:solidFill>
                <a:latin typeface="Poppins Bold"/>
              </a:rPr>
              <a:t> tip </a:t>
            </a:r>
            <a:r>
              <a:rPr lang="en-US" sz="1657" dirty="0" err="1">
                <a:solidFill>
                  <a:srgbClr val="206A5D"/>
                </a:solidFill>
                <a:latin typeface="Poppins Bold"/>
              </a:rPr>
              <a:t>nalog</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iz</a:t>
            </a:r>
            <a:r>
              <a:rPr lang="en-US" sz="1657" dirty="0">
                <a:solidFill>
                  <a:srgbClr val="206A5D"/>
                </a:solidFill>
                <a:latin typeface="Poppins"/>
              </a:rPr>
              <a:t> </a:t>
            </a:r>
            <a:r>
              <a:rPr lang="en-US" sz="1657" dirty="0" err="1">
                <a:solidFill>
                  <a:srgbClr val="206A5D"/>
                </a:solidFill>
                <a:latin typeface="Poppins"/>
              </a:rPr>
              <a:t>delčkov</a:t>
            </a:r>
            <a:r>
              <a:rPr lang="en-US" sz="1657" dirty="0">
                <a:solidFill>
                  <a:srgbClr val="206A5D"/>
                </a:solidFill>
                <a:latin typeface="Poppins"/>
              </a:rPr>
              <a:t> </a:t>
            </a:r>
            <a:r>
              <a:rPr lang="en-US" sz="1657" dirty="0" err="1">
                <a:solidFill>
                  <a:srgbClr val="206A5D"/>
                </a:solidFill>
                <a:latin typeface="Poppins"/>
              </a:rPr>
              <a:t>razporejenih</a:t>
            </a:r>
            <a:r>
              <a:rPr lang="en-US" sz="1657" dirty="0">
                <a:solidFill>
                  <a:srgbClr val="206A5D"/>
                </a:solidFill>
                <a:latin typeface="Poppins"/>
              </a:rPr>
              <a:t> v </a:t>
            </a:r>
            <a:r>
              <a:rPr lang="en-US" sz="1657" dirty="0" err="1">
                <a:solidFill>
                  <a:srgbClr val="206A5D"/>
                </a:solidFill>
                <a:latin typeface="Poppins"/>
              </a:rPr>
              <a:t>programskem</a:t>
            </a:r>
            <a:r>
              <a:rPr lang="en-US" sz="1657" dirty="0">
                <a:solidFill>
                  <a:srgbClr val="206A5D"/>
                </a:solidFill>
                <a:latin typeface="Poppins"/>
              </a:rPr>
              <a:t> </a:t>
            </a:r>
            <a:r>
              <a:rPr lang="en-US" sz="1657" dirty="0" err="1">
                <a:solidFill>
                  <a:srgbClr val="206A5D"/>
                </a:solidFill>
                <a:latin typeface="Poppins"/>
              </a:rPr>
              <a:t>oknu</a:t>
            </a:r>
            <a:r>
              <a:rPr lang="en-US" sz="1657" dirty="0">
                <a:solidFill>
                  <a:srgbClr val="206A5D"/>
                </a:solidFill>
                <a:latin typeface="Poppins"/>
              </a:rPr>
              <a:t> </a:t>
            </a:r>
            <a:r>
              <a:rPr lang="en-US" sz="1657" dirty="0" err="1">
                <a:solidFill>
                  <a:srgbClr val="206A5D"/>
                </a:solidFill>
                <a:latin typeface="Poppins"/>
              </a:rPr>
              <a:t>sestavijo</a:t>
            </a:r>
            <a:r>
              <a:rPr lang="en-US" sz="1657" dirty="0">
                <a:solidFill>
                  <a:srgbClr val="206A5D"/>
                </a:solidFill>
                <a:latin typeface="Poppins"/>
              </a:rPr>
              <a:t> program. </a:t>
            </a:r>
            <a:r>
              <a:rPr lang="en-US" sz="1657" dirty="0" err="1">
                <a:solidFill>
                  <a:srgbClr val="206A5D"/>
                </a:solidFill>
                <a:latin typeface="Poppins"/>
              </a:rPr>
              <a:t>Včasih</a:t>
            </a:r>
            <a:r>
              <a:rPr lang="en-US" sz="1657" dirty="0">
                <a:solidFill>
                  <a:srgbClr val="206A5D"/>
                </a:solidFill>
                <a:latin typeface="Poppins"/>
              </a:rPr>
              <a:t> </a:t>
            </a:r>
            <a:r>
              <a:rPr lang="en-US" sz="1657" dirty="0" err="1">
                <a:solidFill>
                  <a:srgbClr val="206A5D"/>
                </a:solidFill>
                <a:latin typeface="Poppins"/>
              </a:rPr>
              <a:t>niso</a:t>
            </a:r>
            <a:r>
              <a:rPr lang="en-US" sz="1657" dirty="0">
                <a:solidFill>
                  <a:srgbClr val="206A5D"/>
                </a:solidFill>
                <a:latin typeface="Poppins"/>
              </a:rPr>
              <a:t> </a:t>
            </a:r>
            <a:r>
              <a:rPr lang="en-US" sz="1657" dirty="0" err="1">
                <a:solidFill>
                  <a:srgbClr val="206A5D"/>
                </a:solidFill>
                <a:latin typeface="Poppins"/>
              </a:rPr>
              <a:t>podani</a:t>
            </a:r>
            <a:r>
              <a:rPr lang="en-US" sz="1657" dirty="0">
                <a:solidFill>
                  <a:srgbClr val="206A5D"/>
                </a:solidFill>
                <a:latin typeface="Poppins"/>
              </a:rPr>
              <a:t> </a:t>
            </a:r>
            <a:r>
              <a:rPr lang="en-US" sz="1657" dirty="0" err="1">
                <a:solidFill>
                  <a:srgbClr val="206A5D"/>
                </a:solidFill>
                <a:latin typeface="Poppins"/>
              </a:rPr>
              <a:t>vsi</a:t>
            </a:r>
            <a:r>
              <a:rPr lang="en-US" sz="1657" dirty="0">
                <a:solidFill>
                  <a:srgbClr val="206A5D"/>
                </a:solidFill>
                <a:latin typeface="Poppins"/>
              </a:rPr>
              <a:t> </a:t>
            </a:r>
            <a:r>
              <a:rPr lang="en-US" sz="1657" dirty="0" err="1">
                <a:solidFill>
                  <a:srgbClr val="206A5D"/>
                </a:solidFill>
                <a:latin typeface="Poppins"/>
              </a:rPr>
              <a:t>delčki</a:t>
            </a:r>
            <a:r>
              <a:rPr lang="en-US" sz="1657" dirty="0">
                <a:solidFill>
                  <a:srgbClr val="206A5D"/>
                </a:solidFill>
                <a:latin typeface="Poppins"/>
              </a:rPr>
              <a:t> </a:t>
            </a:r>
            <a:r>
              <a:rPr lang="en-US" sz="1657" dirty="0" err="1">
                <a:solidFill>
                  <a:srgbClr val="206A5D"/>
                </a:solidFill>
                <a:latin typeface="Poppins"/>
              </a:rPr>
              <a:t>ali</a:t>
            </a:r>
            <a:r>
              <a:rPr lang="en-US" sz="1657" dirty="0">
                <a:solidFill>
                  <a:srgbClr val="206A5D"/>
                </a:solidFill>
                <a:latin typeface="Poppins"/>
              </a:rPr>
              <a:t> pa so </a:t>
            </a:r>
            <a:r>
              <a:rPr lang="en-US" sz="1657" dirty="0" err="1">
                <a:solidFill>
                  <a:srgbClr val="206A5D"/>
                </a:solidFill>
                <a:latin typeface="Poppins"/>
              </a:rPr>
              <a:t>podani</a:t>
            </a:r>
            <a:r>
              <a:rPr lang="en-US" sz="1657" dirty="0">
                <a:solidFill>
                  <a:srgbClr val="206A5D"/>
                </a:solidFill>
                <a:latin typeface="Poppins"/>
              </a:rPr>
              <a:t> </a:t>
            </a:r>
            <a:r>
              <a:rPr lang="en-US" sz="1657" dirty="0" err="1">
                <a:solidFill>
                  <a:srgbClr val="206A5D"/>
                </a:solidFill>
                <a:latin typeface="Poppins"/>
              </a:rPr>
              <a:t>odvečni</a:t>
            </a:r>
            <a:r>
              <a:rPr lang="en-US" sz="1657" dirty="0">
                <a:solidFill>
                  <a:srgbClr val="206A5D"/>
                </a:solidFill>
                <a:latin typeface="Poppins"/>
              </a:rPr>
              <a:t> </a:t>
            </a:r>
            <a:r>
              <a:rPr lang="en-US" sz="1657" dirty="0" err="1">
                <a:solidFill>
                  <a:srgbClr val="206A5D"/>
                </a:solidFill>
                <a:latin typeface="Poppins"/>
              </a:rPr>
              <a:t>delčki</a:t>
            </a:r>
            <a:r>
              <a:rPr lang="en-US" sz="1657" dirty="0">
                <a:solidFill>
                  <a:srgbClr val="206A5D"/>
                </a:solidFill>
                <a:latin typeface="Poppins"/>
              </a:rPr>
              <a:t>.</a:t>
            </a:r>
          </a:p>
        </p:txBody>
      </p:sp>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pic>
        <p:nvPicPr>
          <p:cNvPr id="17" name="Content Placeholder 5">
            <a:extLst>
              <a:ext uri="{FF2B5EF4-FFF2-40B4-BE49-F238E27FC236}">
                <a16:creationId xmlns:a16="http://schemas.microsoft.com/office/drawing/2014/main" id="{07F5F82B-605A-BA4E-87D9-04E6262349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90060" y="3020675"/>
            <a:ext cx="7011879" cy="2280233"/>
          </a:xfrm>
          <a:prstGeom prst="rect">
            <a:avLst/>
          </a:prstGeom>
        </p:spPr>
      </p:pic>
      <p:grpSp>
        <p:nvGrpSpPr>
          <p:cNvPr id="25" name="Group 24">
            <a:extLst>
              <a:ext uri="{FF2B5EF4-FFF2-40B4-BE49-F238E27FC236}">
                <a16:creationId xmlns:a16="http://schemas.microsoft.com/office/drawing/2014/main" id="{8EF3540A-D043-134E-AFC3-6EDE4250C8A9}"/>
              </a:ext>
            </a:extLst>
          </p:cNvPr>
          <p:cNvGrpSpPr/>
          <p:nvPr/>
        </p:nvGrpSpPr>
        <p:grpSpPr>
          <a:xfrm>
            <a:off x="406400" y="4897808"/>
            <a:ext cx="2610949" cy="1622851"/>
            <a:chOff x="11945878" y="5306960"/>
            <a:chExt cx="4568354" cy="2592489"/>
          </a:xfrm>
        </p:grpSpPr>
        <p:grpSp>
          <p:nvGrpSpPr>
            <p:cNvPr id="26" name="Group 25">
              <a:extLst>
                <a:ext uri="{FF2B5EF4-FFF2-40B4-BE49-F238E27FC236}">
                  <a16:creationId xmlns:a16="http://schemas.microsoft.com/office/drawing/2014/main" id="{AE4400C0-1806-D34F-9E90-CC3B0EBC82FA}"/>
                </a:ext>
              </a:extLst>
            </p:cNvPr>
            <p:cNvGrpSpPr/>
            <p:nvPr/>
          </p:nvGrpSpPr>
          <p:grpSpPr>
            <a:xfrm>
              <a:off x="11945878" y="5306960"/>
              <a:ext cx="4568354" cy="2592489"/>
              <a:chOff x="5105400" y="5600700"/>
              <a:chExt cx="2583996" cy="2057400"/>
            </a:xfrm>
          </p:grpSpPr>
          <p:grpSp>
            <p:nvGrpSpPr>
              <p:cNvPr id="28" name="Group 27">
                <a:extLst>
                  <a:ext uri="{FF2B5EF4-FFF2-40B4-BE49-F238E27FC236}">
                    <a16:creationId xmlns:a16="http://schemas.microsoft.com/office/drawing/2014/main" id="{8E630124-8BE3-9A49-AB07-97F64920C0A0}"/>
                  </a:ext>
                </a:extLst>
              </p:cNvPr>
              <p:cNvGrpSpPr/>
              <p:nvPr/>
            </p:nvGrpSpPr>
            <p:grpSpPr>
              <a:xfrm>
                <a:off x="5105400" y="5600700"/>
                <a:ext cx="2583996" cy="2057400"/>
                <a:chOff x="5105400" y="5600700"/>
                <a:chExt cx="2583996" cy="2057400"/>
              </a:xfrm>
            </p:grpSpPr>
            <p:sp>
              <p:nvSpPr>
                <p:cNvPr id="30" name="Rounded Rectangle 29">
                  <a:extLst>
                    <a:ext uri="{FF2B5EF4-FFF2-40B4-BE49-F238E27FC236}">
                      <a16:creationId xmlns:a16="http://schemas.microsoft.com/office/drawing/2014/main" id="{1DBB0E7F-E7F7-1F4D-8E13-DB5A115F864D}"/>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1" name="Rounded Rectangle 30">
                  <a:extLst>
                    <a:ext uri="{FF2B5EF4-FFF2-40B4-BE49-F238E27FC236}">
                      <a16:creationId xmlns:a16="http://schemas.microsoft.com/office/drawing/2014/main" id="{15E44E77-B5B3-ED4D-82BD-B54E594B0DCC}"/>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9" name="AutoShape 15">
                <a:extLst>
                  <a:ext uri="{FF2B5EF4-FFF2-40B4-BE49-F238E27FC236}">
                    <a16:creationId xmlns:a16="http://schemas.microsoft.com/office/drawing/2014/main" id="{AE008AE7-E3F5-8242-BDE6-63C64CB58C46}"/>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7" name="TextBox 26">
              <a:extLst>
                <a:ext uri="{FF2B5EF4-FFF2-40B4-BE49-F238E27FC236}">
                  <a16:creationId xmlns:a16="http://schemas.microsoft.com/office/drawing/2014/main" id="{625D14AA-F2A1-B04E-A932-D712ADD2D6D8}"/>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19" name="TextBox 18">
            <a:extLst>
              <a:ext uri="{FF2B5EF4-FFF2-40B4-BE49-F238E27FC236}">
                <a16:creationId xmlns:a16="http://schemas.microsoft.com/office/drawing/2014/main" id="{6E18A64F-ED63-1A41-B60D-C8E53E4BFE6E}"/>
              </a:ext>
            </a:extLst>
          </p:cNvPr>
          <p:cNvSpPr txBox="1"/>
          <p:nvPr/>
        </p:nvSpPr>
        <p:spPr>
          <a:xfrm>
            <a:off x="626496" y="5454968"/>
            <a:ext cx="1823510" cy="461665"/>
          </a:xfrm>
          <a:prstGeom prst="rect">
            <a:avLst/>
          </a:prstGeom>
          <a:noFill/>
        </p:spPr>
        <p:txBody>
          <a:bodyPr wrap="square">
            <a:spAutoFit/>
          </a:bodyPr>
          <a:lstStyle/>
          <a:p>
            <a:pPr marL="228611" indent="-228611">
              <a:buFont typeface="+mj-lt"/>
              <a:buAutoNum type="arabicPeriod"/>
            </a:pPr>
            <a:r>
              <a:rPr lang="en-US" sz="1200" dirty="0">
                <a:latin typeface="Poppins" pitchFamily="2" charset="77"/>
                <a:cs typeface="Poppins" pitchFamily="2" charset="77"/>
                <a:hlinkClick r:id="rId3"/>
              </a:rPr>
              <a:t>Neža barva (1ŠT OŠ46Z)</a:t>
            </a:r>
            <a:endParaRPr lang="en-US" sz="1200" dirty="0">
              <a:latin typeface="Poppins" pitchFamily="2" charset="77"/>
              <a:cs typeface="Poppins" pitchFamily="2" charset="77"/>
            </a:endParaRPr>
          </a:p>
        </p:txBody>
      </p:sp>
    </p:spTree>
    <p:extLst>
      <p:ext uri="{BB962C8B-B14F-4D97-AF65-F5344CB8AC3E}">
        <p14:creationId xmlns:p14="http://schemas.microsoft.com/office/powerpoint/2010/main" val="4050059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93149"/>
            <a:chOff x="0" y="0"/>
            <a:chExt cx="5490351" cy="2888746"/>
          </a:xfrm>
        </p:grpSpPr>
        <p:sp>
          <p:nvSpPr>
            <p:cNvPr id="3" name="Freeform 3"/>
            <p:cNvSpPr/>
            <p:nvPr/>
          </p:nvSpPr>
          <p:spPr>
            <a:xfrm>
              <a:off x="0" y="0"/>
              <a:ext cx="5490351" cy="2888746"/>
            </a:xfrm>
            <a:custGeom>
              <a:avLst/>
              <a:gdLst/>
              <a:ahLst/>
              <a:cxnLst/>
              <a:rect l="l" t="t" r="r" b="b"/>
              <a:pathLst>
                <a:path w="5490351" h="2888746">
                  <a:moveTo>
                    <a:pt x="5365891" y="2888746"/>
                  </a:moveTo>
                  <a:lnTo>
                    <a:pt x="124460" y="2888746"/>
                  </a:lnTo>
                  <a:cubicBezTo>
                    <a:pt x="55880" y="2888746"/>
                    <a:pt x="0" y="2832866"/>
                    <a:pt x="0" y="2764286"/>
                  </a:cubicBezTo>
                  <a:lnTo>
                    <a:pt x="0" y="124460"/>
                  </a:lnTo>
                  <a:cubicBezTo>
                    <a:pt x="0" y="55880"/>
                    <a:pt x="55880" y="0"/>
                    <a:pt x="124460" y="0"/>
                  </a:cubicBezTo>
                  <a:lnTo>
                    <a:pt x="5365891" y="0"/>
                  </a:lnTo>
                  <a:cubicBezTo>
                    <a:pt x="5434471" y="0"/>
                    <a:pt x="5490351" y="55880"/>
                    <a:pt x="5490351" y="124460"/>
                  </a:cubicBezTo>
                  <a:lnTo>
                    <a:pt x="5490351" y="2764286"/>
                  </a:lnTo>
                  <a:cubicBezTo>
                    <a:pt x="5490351" y="2832866"/>
                    <a:pt x="5434471" y="2888746"/>
                    <a:pt x="5365891" y="2888746"/>
                  </a:cubicBezTo>
                  <a:close/>
                </a:path>
              </a:pathLst>
            </a:custGeom>
            <a:solidFill>
              <a:srgbClr val="FFFFFF"/>
            </a:solidFill>
          </p:spPr>
          <p:txBody>
            <a:bodyPr/>
            <a:lstStyle/>
            <a:p>
              <a:endParaRPr lang="sl-SI" sz="1200"/>
            </a:p>
          </p:txBody>
        </p:sp>
      </p:grpSp>
      <p:sp>
        <p:nvSpPr>
          <p:cNvPr id="4" name="TextBox 4"/>
          <p:cNvSpPr txBox="1"/>
          <p:nvPr/>
        </p:nvSpPr>
        <p:spPr>
          <a:xfrm>
            <a:off x="1434871" y="1090370"/>
            <a:ext cx="9322258" cy="398635"/>
          </a:xfrm>
          <a:prstGeom prst="rect">
            <a:avLst/>
          </a:prstGeom>
        </p:spPr>
        <p:txBody>
          <a:bodyPr lIns="0" tIns="0" rIns="0" bIns="0" rtlCol="0" anchor="t">
            <a:spAutoFit/>
          </a:bodyPr>
          <a:lstStyle/>
          <a:p>
            <a:pPr algn="ctr">
              <a:lnSpc>
                <a:spcPts val="2867"/>
              </a:lnSpc>
            </a:pPr>
            <a:r>
              <a:rPr lang="en-US" sz="3334" dirty="0" err="1">
                <a:solidFill>
                  <a:srgbClr val="206A5D"/>
                </a:solidFill>
                <a:latin typeface="Poppins Bold"/>
              </a:rPr>
              <a:t>Spreminjanje</a:t>
            </a:r>
            <a:r>
              <a:rPr lang="en-US" sz="3334" dirty="0">
                <a:solidFill>
                  <a:srgbClr val="206A5D"/>
                </a:solidFill>
                <a:latin typeface="Poppins Bold"/>
              </a:rPr>
              <a:t> </a:t>
            </a:r>
            <a:r>
              <a:rPr lang="en-US" sz="3334" dirty="0" err="1">
                <a:solidFill>
                  <a:srgbClr val="206A5D"/>
                </a:solidFill>
                <a:latin typeface="Poppins Bold"/>
              </a:rPr>
              <a:t>obstoječega</a:t>
            </a:r>
            <a:r>
              <a:rPr lang="en-US" sz="3334" dirty="0">
                <a:solidFill>
                  <a:srgbClr val="206A5D"/>
                </a:solidFill>
                <a:latin typeface="Poppins Bold"/>
              </a:rPr>
              <a:t> </a:t>
            </a:r>
            <a:r>
              <a:rPr lang="en-US" sz="3334" dirty="0" err="1">
                <a:solidFill>
                  <a:srgbClr val="206A5D"/>
                </a:solidFill>
                <a:latin typeface="Poppins Bold"/>
              </a:rPr>
              <a:t>programa</a:t>
            </a:r>
            <a:endParaRPr lang="en-US" sz="3334" dirty="0">
              <a:solidFill>
                <a:srgbClr val="206A5D"/>
              </a:solidFill>
              <a:latin typeface="Poppins Bold"/>
            </a:endParaRPr>
          </a:p>
        </p:txBody>
      </p:sp>
      <p:sp>
        <p:nvSpPr>
          <p:cNvPr id="5" name="TextBox 5"/>
          <p:cNvSpPr txBox="1"/>
          <p:nvPr/>
        </p:nvSpPr>
        <p:spPr>
          <a:xfrm>
            <a:off x="1538252" y="1776611"/>
            <a:ext cx="9115497" cy="870623"/>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Spreminjanje</a:t>
            </a:r>
            <a:r>
              <a:rPr lang="en-US" sz="1657" dirty="0">
                <a:solidFill>
                  <a:srgbClr val="206A5D"/>
                </a:solidFill>
                <a:latin typeface="Poppins Bold"/>
              </a:rPr>
              <a:t> </a:t>
            </a:r>
            <a:r>
              <a:rPr lang="en-US" sz="1657" dirty="0" err="1">
                <a:solidFill>
                  <a:srgbClr val="206A5D"/>
                </a:solidFill>
                <a:latin typeface="Poppins Bold"/>
              </a:rPr>
              <a:t>obstoječega</a:t>
            </a:r>
            <a:r>
              <a:rPr lang="en-US" sz="1657" dirty="0">
                <a:solidFill>
                  <a:srgbClr val="206A5D"/>
                </a:solidFill>
                <a:latin typeface="Poppins Bold"/>
              </a:rPr>
              <a:t> </a:t>
            </a:r>
            <a:r>
              <a:rPr lang="en-US" sz="1657" dirty="0" err="1">
                <a:solidFill>
                  <a:srgbClr val="206A5D"/>
                </a:solidFill>
                <a:latin typeface="Poppins Bold"/>
              </a:rPr>
              <a:t>programa</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spremenijo</a:t>
            </a:r>
            <a:r>
              <a:rPr lang="en-US" sz="1657" dirty="0">
                <a:solidFill>
                  <a:srgbClr val="206A5D"/>
                </a:solidFill>
                <a:latin typeface="Poppins"/>
              </a:rPr>
              <a:t> </a:t>
            </a:r>
            <a:r>
              <a:rPr lang="en-US" sz="1657" dirty="0" err="1">
                <a:solidFill>
                  <a:srgbClr val="206A5D"/>
                </a:solidFill>
                <a:latin typeface="Poppins"/>
              </a:rPr>
              <a:t>obstoječ</a:t>
            </a:r>
            <a:r>
              <a:rPr lang="en-US" sz="1657" dirty="0">
                <a:solidFill>
                  <a:srgbClr val="206A5D"/>
                </a:solidFill>
                <a:latin typeface="Poppins"/>
              </a:rPr>
              <a:t> program,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način</a:t>
            </a:r>
            <a:r>
              <a:rPr lang="en-US" sz="1657" dirty="0">
                <a:solidFill>
                  <a:srgbClr val="206A5D"/>
                </a:solidFill>
                <a:latin typeface="Poppins"/>
              </a:rPr>
              <a:t>, da </a:t>
            </a:r>
            <a:r>
              <a:rPr lang="en-US" sz="1657" dirty="0" err="1">
                <a:solidFill>
                  <a:srgbClr val="206A5D"/>
                </a:solidFill>
                <a:latin typeface="Poppins"/>
              </a:rPr>
              <a:t>dodajo</a:t>
            </a:r>
            <a:r>
              <a:rPr lang="en-US" sz="1657" dirty="0">
                <a:solidFill>
                  <a:srgbClr val="206A5D"/>
                </a:solidFill>
                <a:latin typeface="Poppins"/>
              </a:rPr>
              <a:t> </a:t>
            </a:r>
            <a:r>
              <a:rPr lang="en-US" sz="1657" dirty="0" err="1">
                <a:solidFill>
                  <a:srgbClr val="206A5D"/>
                </a:solidFill>
                <a:latin typeface="Poppins"/>
              </a:rPr>
              <a:t>dodatne</a:t>
            </a:r>
            <a:r>
              <a:rPr lang="en-US" sz="1657" dirty="0">
                <a:solidFill>
                  <a:srgbClr val="206A5D"/>
                </a:solidFill>
                <a:latin typeface="Poppins"/>
              </a:rPr>
              <a:t> </a:t>
            </a:r>
            <a:r>
              <a:rPr lang="en-US" sz="1657" dirty="0" err="1">
                <a:solidFill>
                  <a:srgbClr val="206A5D"/>
                </a:solidFill>
                <a:latin typeface="Poppins"/>
              </a:rPr>
              <a:t>delčke</a:t>
            </a:r>
            <a:r>
              <a:rPr lang="en-US" sz="1657" dirty="0">
                <a:solidFill>
                  <a:srgbClr val="206A5D"/>
                </a:solidFill>
                <a:latin typeface="Poppins"/>
              </a:rPr>
              <a:t> oz. </a:t>
            </a:r>
            <a:r>
              <a:rPr lang="en-US" sz="1657" dirty="0" err="1">
                <a:solidFill>
                  <a:srgbClr val="206A5D"/>
                </a:solidFill>
                <a:latin typeface="Poppins"/>
              </a:rPr>
              <a:t>obstoječim</a:t>
            </a:r>
            <a:r>
              <a:rPr lang="en-US" sz="1657" dirty="0">
                <a:solidFill>
                  <a:srgbClr val="206A5D"/>
                </a:solidFill>
                <a:latin typeface="Poppins"/>
              </a:rPr>
              <a:t> </a:t>
            </a:r>
            <a:r>
              <a:rPr lang="en-US" sz="1657" dirty="0" err="1">
                <a:solidFill>
                  <a:srgbClr val="206A5D"/>
                </a:solidFill>
                <a:latin typeface="Poppins"/>
              </a:rPr>
              <a:t>delčkom</a:t>
            </a:r>
            <a:r>
              <a:rPr lang="en-US" sz="1657" dirty="0">
                <a:solidFill>
                  <a:srgbClr val="206A5D"/>
                </a:solidFill>
                <a:latin typeface="Poppins"/>
              </a:rPr>
              <a:t> </a:t>
            </a:r>
            <a:r>
              <a:rPr lang="en-US" sz="1657" dirty="0" err="1">
                <a:solidFill>
                  <a:srgbClr val="206A5D"/>
                </a:solidFill>
                <a:latin typeface="Poppins"/>
              </a:rPr>
              <a:t>spremenijo</a:t>
            </a:r>
            <a:r>
              <a:rPr lang="en-US" sz="1657" dirty="0">
                <a:solidFill>
                  <a:srgbClr val="206A5D"/>
                </a:solidFill>
                <a:latin typeface="Poppins"/>
              </a:rPr>
              <a:t> </a:t>
            </a:r>
            <a:r>
              <a:rPr lang="en-US" sz="1657" dirty="0" err="1">
                <a:solidFill>
                  <a:srgbClr val="206A5D"/>
                </a:solidFill>
                <a:latin typeface="Poppins"/>
              </a:rPr>
              <a:t>vrednost</a:t>
            </a:r>
            <a:r>
              <a:rPr lang="en-US" sz="1657" dirty="0">
                <a:solidFill>
                  <a:srgbClr val="206A5D"/>
                </a:solidFill>
                <a:latin typeface="Poppins"/>
              </a:rPr>
              <a:t>, </a:t>
            </a:r>
            <a:r>
              <a:rPr lang="en-US" sz="1657" dirty="0" err="1">
                <a:solidFill>
                  <a:srgbClr val="206A5D"/>
                </a:solidFill>
                <a:latin typeface="Poppins"/>
              </a:rPr>
              <a:t>jih</a:t>
            </a:r>
            <a:r>
              <a:rPr lang="en-US" sz="1657" dirty="0">
                <a:solidFill>
                  <a:srgbClr val="206A5D"/>
                </a:solidFill>
                <a:latin typeface="Poppins"/>
              </a:rPr>
              <a:t> </a:t>
            </a:r>
            <a:r>
              <a:rPr lang="en-US" sz="1657" dirty="0" err="1">
                <a:solidFill>
                  <a:srgbClr val="206A5D"/>
                </a:solidFill>
                <a:latin typeface="Poppins"/>
              </a:rPr>
              <a:t>nadomestijo</a:t>
            </a:r>
            <a:r>
              <a:rPr lang="en-US" sz="1657" dirty="0">
                <a:solidFill>
                  <a:srgbClr val="206A5D"/>
                </a:solidFill>
                <a:latin typeface="Poppins"/>
              </a:rPr>
              <a:t>. </a:t>
            </a:r>
            <a:r>
              <a:rPr lang="en-US" sz="1657" dirty="0" err="1">
                <a:solidFill>
                  <a:srgbClr val="206A5D"/>
                </a:solidFill>
                <a:latin typeface="Poppins"/>
              </a:rPr>
              <a:t>Predpripravljeni</a:t>
            </a:r>
            <a:r>
              <a:rPr lang="en-US" sz="1657" dirty="0">
                <a:solidFill>
                  <a:srgbClr val="206A5D"/>
                </a:solidFill>
                <a:latin typeface="Poppins"/>
              </a:rPr>
              <a:t> program je </a:t>
            </a:r>
            <a:r>
              <a:rPr lang="en-US" sz="1657" dirty="0" err="1">
                <a:solidFill>
                  <a:srgbClr val="206A5D"/>
                </a:solidFill>
                <a:latin typeface="Poppins"/>
              </a:rPr>
              <a:t>lahko</a:t>
            </a:r>
            <a:r>
              <a:rPr lang="en-US" sz="1657" dirty="0">
                <a:solidFill>
                  <a:srgbClr val="206A5D"/>
                </a:solidFill>
                <a:latin typeface="Poppins"/>
              </a:rPr>
              <a:t> </a:t>
            </a:r>
            <a:r>
              <a:rPr lang="en-US" sz="1657" dirty="0" err="1">
                <a:solidFill>
                  <a:srgbClr val="206A5D"/>
                </a:solidFill>
                <a:latin typeface="Poppins"/>
              </a:rPr>
              <a:t>na</a:t>
            </a:r>
            <a:r>
              <a:rPr lang="en-US" sz="1657" dirty="0">
                <a:solidFill>
                  <a:srgbClr val="206A5D"/>
                </a:solidFill>
                <a:latin typeface="Poppins"/>
              </a:rPr>
              <a:t> </a:t>
            </a:r>
            <a:r>
              <a:rPr lang="en-US" sz="1657" dirty="0" err="1">
                <a:solidFill>
                  <a:srgbClr val="206A5D"/>
                </a:solidFill>
                <a:latin typeface="Poppins"/>
              </a:rPr>
              <a:t>začetku</a:t>
            </a:r>
            <a:r>
              <a:rPr lang="en-US" sz="1657" dirty="0">
                <a:solidFill>
                  <a:srgbClr val="206A5D"/>
                </a:solidFill>
                <a:latin typeface="Poppins"/>
              </a:rPr>
              <a:t> </a:t>
            </a:r>
            <a:r>
              <a:rPr lang="en-US" sz="1657" dirty="0" err="1">
                <a:solidFill>
                  <a:srgbClr val="206A5D"/>
                </a:solidFill>
                <a:latin typeface="Poppins"/>
              </a:rPr>
              <a:t>napačen</a:t>
            </a:r>
            <a:r>
              <a:rPr lang="en-US" sz="1657" dirty="0">
                <a:solidFill>
                  <a:srgbClr val="206A5D"/>
                </a:solidFill>
                <a:latin typeface="Poppins"/>
              </a:rPr>
              <a:t>.</a:t>
            </a:r>
          </a:p>
        </p:txBody>
      </p:sp>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25" name="Group 24">
            <a:extLst>
              <a:ext uri="{FF2B5EF4-FFF2-40B4-BE49-F238E27FC236}">
                <a16:creationId xmlns:a16="http://schemas.microsoft.com/office/drawing/2014/main" id="{8EF3540A-D043-134E-AFC3-6EDE4250C8A9}"/>
              </a:ext>
            </a:extLst>
          </p:cNvPr>
          <p:cNvGrpSpPr/>
          <p:nvPr/>
        </p:nvGrpSpPr>
        <p:grpSpPr>
          <a:xfrm>
            <a:off x="152400" y="3987799"/>
            <a:ext cx="2980403" cy="2141067"/>
            <a:chOff x="11945878" y="5306960"/>
            <a:chExt cx="4568354" cy="2592489"/>
          </a:xfrm>
        </p:grpSpPr>
        <p:grpSp>
          <p:nvGrpSpPr>
            <p:cNvPr id="26" name="Group 25">
              <a:extLst>
                <a:ext uri="{FF2B5EF4-FFF2-40B4-BE49-F238E27FC236}">
                  <a16:creationId xmlns:a16="http://schemas.microsoft.com/office/drawing/2014/main" id="{AE4400C0-1806-D34F-9E90-CC3B0EBC82FA}"/>
                </a:ext>
              </a:extLst>
            </p:cNvPr>
            <p:cNvGrpSpPr/>
            <p:nvPr/>
          </p:nvGrpSpPr>
          <p:grpSpPr>
            <a:xfrm>
              <a:off x="11945878" y="5306960"/>
              <a:ext cx="4568354" cy="2592489"/>
              <a:chOff x="5105400" y="5600700"/>
              <a:chExt cx="2583996" cy="2057400"/>
            </a:xfrm>
          </p:grpSpPr>
          <p:grpSp>
            <p:nvGrpSpPr>
              <p:cNvPr id="28" name="Group 27">
                <a:extLst>
                  <a:ext uri="{FF2B5EF4-FFF2-40B4-BE49-F238E27FC236}">
                    <a16:creationId xmlns:a16="http://schemas.microsoft.com/office/drawing/2014/main" id="{8E630124-8BE3-9A49-AB07-97F64920C0A0}"/>
                  </a:ext>
                </a:extLst>
              </p:cNvPr>
              <p:cNvGrpSpPr/>
              <p:nvPr/>
            </p:nvGrpSpPr>
            <p:grpSpPr>
              <a:xfrm>
                <a:off x="5105400" y="5600700"/>
                <a:ext cx="2583996" cy="2057400"/>
                <a:chOff x="5105400" y="5600700"/>
                <a:chExt cx="2583996" cy="2057400"/>
              </a:xfrm>
            </p:grpSpPr>
            <p:sp>
              <p:nvSpPr>
                <p:cNvPr id="30" name="Rounded Rectangle 29">
                  <a:extLst>
                    <a:ext uri="{FF2B5EF4-FFF2-40B4-BE49-F238E27FC236}">
                      <a16:creationId xmlns:a16="http://schemas.microsoft.com/office/drawing/2014/main" id="{1DBB0E7F-E7F7-1F4D-8E13-DB5A115F864D}"/>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1" name="Rounded Rectangle 30">
                  <a:extLst>
                    <a:ext uri="{FF2B5EF4-FFF2-40B4-BE49-F238E27FC236}">
                      <a16:creationId xmlns:a16="http://schemas.microsoft.com/office/drawing/2014/main" id="{15E44E77-B5B3-ED4D-82BD-B54E594B0DCC}"/>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9" name="AutoShape 15">
                <a:extLst>
                  <a:ext uri="{FF2B5EF4-FFF2-40B4-BE49-F238E27FC236}">
                    <a16:creationId xmlns:a16="http://schemas.microsoft.com/office/drawing/2014/main" id="{AE008AE7-E3F5-8242-BDE6-63C64CB58C46}"/>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7" name="TextBox 26">
              <a:extLst>
                <a:ext uri="{FF2B5EF4-FFF2-40B4-BE49-F238E27FC236}">
                  <a16:creationId xmlns:a16="http://schemas.microsoft.com/office/drawing/2014/main" id="{625D14AA-F2A1-B04E-A932-D712ADD2D6D8}"/>
                </a:ext>
              </a:extLst>
            </p:cNvPr>
            <p:cNvSpPr txBox="1"/>
            <p:nvPr/>
          </p:nvSpPr>
          <p:spPr>
            <a:xfrm>
              <a:off x="12556315" y="5626504"/>
              <a:ext cx="1522785" cy="409935"/>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pic>
        <p:nvPicPr>
          <p:cNvPr id="17" name="Picture 16">
            <a:extLst>
              <a:ext uri="{FF2B5EF4-FFF2-40B4-BE49-F238E27FC236}">
                <a16:creationId xmlns:a16="http://schemas.microsoft.com/office/drawing/2014/main" id="{72683654-4BB1-3C45-92B8-04ACC19065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32803" y="2768600"/>
            <a:ext cx="6468829" cy="3125301"/>
          </a:xfrm>
          <a:prstGeom prst="rect">
            <a:avLst/>
          </a:prstGeom>
        </p:spPr>
      </p:pic>
      <p:sp>
        <p:nvSpPr>
          <p:cNvPr id="19" name="TextBox 18">
            <a:extLst>
              <a:ext uri="{FF2B5EF4-FFF2-40B4-BE49-F238E27FC236}">
                <a16:creationId xmlns:a16="http://schemas.microsoft.com/office/drawing/2014/main" id="{B3071FD5-2052-D242-94CB-0232CD46F12F}"/>
              </a:ext>
            </a:extLst>
          </p:cNvPr>
          <p:cNvSpPr txBox="1"/>
          <p:nvPr/>
        </p:nvSpPr>
        <p:spPr>
          <a:xfrm>
            <a:off x="389291" y="4690072"/>
            <a:ext cx="2556367" cy="1692386"/>
          </a:xfrm>
          <a:prstGeom prst="rect">
            <a:avLst/>
          </a:prstGeom>
          <a:noFill/>
        </p:spPr>
        <p:txBody>
          <a:bodyPr wrap="square">
            <a:spAutoFit/>
          </a:bodyPr>
          <a:lstStyle/>
          <a:p>
            <a:pPr marL="228611" indent="-228611">
              <a:buFont typeface="+mj-lt"/>
              <a:buAutoNum type="arabicPeriod"/>
            </a:pPr>
            <a:r>
              <a:rPr lang="en-US" sz="1333" dirty="0">
                <a:latin typeface="Poppins" pitchFamily="2" charset="77"/>
                <a:cs typeface="Poppins" pitchFamily="2" charset="77"/>
                <a:hlinkClick r:id="rId3"/>
              </a:rPr>
              <a:t>Vrt sončnic (1ŠT  OŠ46Z)</a:t>
            </a:r>
            <a:endParaRPr lang="en-US" sz="1333" dirty="0">
              <a:latin typeface="Poppins" pitchFamily="2" charset="77"/>
              <a:cs typeface="Poppins" pitchFamily="2" charset="77"/>
            </a:endParaRPr>
          </a:p>
          <a:p>
            <a:pPr marL="228611" indent="-228611">
              <a:buFont typeface="+mj-lt"/>
              <a:buAutoNum type="arabicPeriod"/>
            </a:pPr>
            <a:r>
              <a:rPr lang="en-US" sz="1333" dirty="0">
                <a:latin typeface="Poppins" pitchFamily="2" charset="77"/>
                <a:cs typeface="Poppins" pitchFamily="2" charset="77"/>
                <a:hlinkClick r:id="rId4"/>
              </a:rPr>
              <a:t>Sejalni robot (1ŠT  OŠ79Z)</a:t>
            </a:r>
            <a:endParaRPr lang="en-US" sz="1333" dirty="0">
              <a:latin typeface="Poppins" pitchFamily="2" charset="77"/>
              <a:cs typeface="Poppins" pitchFamily="2" charset="77"/>
            </a:endParaRPr>
          </a:p>
          <a:p>
            <a:pPr marL="228611" indent="-228611">
              <a:buFont typeface="+mj-lt"/>
              <a:buAutoNum type="arabicPeriod"/>
            </a:pPr>
            <a:r>
              <a:rPr lang="en-US" sz="1333" dirty="0">
                <a:latin typeface="Poppins" pitchFamily="2" charset="77"/>
                <a:cs typeface="Poppins" pitchFamily="2" charset="77"/>
                <a:hlinkClick r:id="rId5">
                  <a:extLst>
                    <a:ext uri="{A12FA001-AC4F-418D-AE19-62706E023703}">
                      <ahyp:hlinkClr xmlns:ahyp="http://schemas.microsoft.com/office/drawing/2018/hyperlinkcolor" val="tx"/>
                    </a:ext>
                  </a:extLst>
                </a:hlinkClick>
              </a:rPr>
              <a:t>Grad s </a:t>
            </a:r>
            <a:r>
              <a:rPr lang="en-US" sz="1333" dirty="0" err="1">
                <a:latin typeface="Poppins" pitchFamily="2" charset="77"/>
                <a:cs typeface="Poppins" pitchFamily="2" charset="77"/>
                <a:hlinkClick r:id="rId5">
                  <a:extLst>
                    <a:ext uri="{A12FA001-AC4F-418D-AE19-62706E023703}">
                      <ahyp:hlinkClr xmlns:ahyp="http://schemas.microsoft.com/office/drawing/2018/hyperlinkcolor" val="tx"/>
                    </a:ext>
                  </a:extLst>
                </a:hlinkClick>
              </a:rPr>
              <a:t>princesko</a:t>
            </a:r>
            <a:r>
              <a:rPr lang="en-US" sz="1333" dirty="0">
                <a:latin typeface="Poppins" pitchFamily="2" charset="77"/>
                <a:cs typeface="Poppins" pitchFamily="2" charset="77"/>
                <a:hlinkClick r:id="rId5">
                  <a:extLst>
                    <a:ext uri="{A12FA001-AC4F-418D-AE19-62706E023703}">
                      <ahyp:hlinkClr xmlns:ahyp="http://schemas.microsoft.com/office/drawing/2018/hyperlinkcolor" val="tx"/>
                    </a:ext>
                  </a:extLst>
                </a:hlinkClick>
              </a:rPr>
              <a:t> (</a:t>
            </a:r>
            <a:r>
              <a:rPr lang="en-US" sz="1333" dirty="0" err="1">
                <a:latin typeface="Poppins" pitchFamily="2" charset="77"/>
                <a:cs typeface="Poppins" pitchFamily="2" charset="77"/>
                <a:hlinkClick r:id="rId5">
                  <a:extLst>
                    <a:ext uri="{A12FA001-AC4F-418D-AE19-62706E023703}">
                      <ahyp:hlinkClr xmlns:ahyp="http://schemas.microsoft.com/office/drawing/2018/hyperlinkcolor" val="tx"/>
                    </a:ext>
                  </a:extLst>
                </a:hlinkClick>
              </a:rPr>
              <a:t>Priprava</a:t>
            </a:r>
            <a:r>
              <a:rPr lang="en-US" sz="1333" dirty="0">
                <a:latin typeface="Poppins" pitchFamily="2" charset="77"/>
                <a:cs typeface="Poppins" pitchFamily="2" charset="77"/>
                <a:hlinkClick r:id="rId5">
                  <a:extLst>
                    <a:ext uri="{A12FA001-AC4F-418D-AE19-62706E023703}">
                      <ahyp:hlinkClr xmlns:ahyp="http://schemas.microsoft.com/office/drawing/2018/hyperlinkcolor" val="tx"/>
                    </a:ext>
                  </a:extLst>
                </a:hlinkClick>
              </a:rPr>
              <a:t>  OŠ46Z)</a:t>
            </a:r>
            <a:endParaRPr lang="en-US" sz="1333" dirty="0">
              <a:latin typeface="Poppins" pitchFamily="2" charset="77"/>
              <a:cs typeface="Poppins" pitchFamily="2" charset="77"/>
            </a:endParaRPr>
          </a:p>
          <a:p>
            <a:pPr marL="228611" indent="-228611">
              <a:buFont typeface="+mj-lt"/>
              <a:buAutoNum type="arabicPeriod"/>
            </a:pPr>
            <a:r>
              <a:rPr lang="en-US" sz="1333" dirty="0" err="1">
                <a:latin typeface="Poppins" pitchFamily="2" charset="77"/>
                <a:cs typeface="Poppins" pitchFamily="2" charset="77"/>
                <a:hlinkClick r:id="rId6">
                  <a:extLst>
                    <a:ext uri="{A12FA001-AC4F-418D-AE19-62706E023703}">
                      <ahyp:hlinkClr xmlns:ahyp="http://schemas.microsoft.com/office/drawing/2018/hyperlinkcolor" val="tx"/>
                    </a:ext>
                  </a:extLst>
                </a:hlinkClick>
              </a:rPr>
              <a:t>Smučar</a:t>
            </a:r>
            <a:r>
              <a:rPr lang="en-US" sz="1333" dirty="0">
                <a:latin typeface="Poppins" pitchFamily="2" charset="77"/>
                <a:cs typeface="Poppins" pitchFamily="2" charset="77"/>
                <a:hlinkClick r:id="rId6">
                  <a:extLst>
                    <a:ext uri="{A12FA001-AC4F-418D-AE19-62706E023703}">
                      <ahyp:hlinkClr xmlns:ahyp="http://schemas.microsoft.com/office/drawing/2018/hyperlinkcolor" val="tx"/>
                    </a:ext>
                  </a:extLst>
                </a:hlinkClick>
              </a:rPr>
              <a:t> (</a:t>
            </a:r>
            <a:r>
              <a:rPr lang="en-US" sz="1333" dirty="0" err="1">
                <a:latin typeface="Poppins" pitchFamily="2" charset="77"/>
                <a:cs typeface="Poppins" pitchFamily="2" charset="77"/>
                <a:hlinkClick r:id="rId6">
                  <a:extLst>
                    <a:ext uri="{A12FA001-AC4F-418D-AE19-62706E023703}">
                      <ahyp:hlinkClr xmlns:ahyp="http://schemas.microsoft.com/office/drawing/2018/hyperlinkcolor" val="tx"/>
                    </a:ext>
                  </a:extLst>
                </a:hlinkClick>
              </a:rPr>
              <a:t>Priprava</a:t>
            </a:r>
            <a:r>
              <a:rPr lang="en-US" sz="1333" dirty="0">
                <a:latin typeface="Poppins" pitchFamily="2" charset="77"/>
                <a:cs typeface="Poppins" pitchFamily="2" charset="77"/>
                <a:hlinkClick r:id="rId6">
                  <a:extLst>
                    <a:ext uri="{A12FA001-AC4F-418D-AE19-62706E023703}">
                      <ahyp:hlinkClr xmlns:ahyp="http://schemas.microsoft.com/office/drawing/2018/hyperlinkcolor" val="tx"/>
                    </a:ext>
                  </a:extLst>
                </a:hlinkClick>
              </a:rPr>
              <a:t> OŠ79N)</a:t>
            </a:r>
            <a:endParaRPr lang="en-US" sz="1333" dirty="0">
              <a:latin typeface="Poppins" pitchFamily="2" charset="77"/>
              <a:cs typeface="Poppins" pitchFamily="2" charset="77"/>
            </a:endParaRPr>
          </a:p>
          <a:p>
            <a:pPr marL="190510" indent="-190510">
              <a:buFont typeface="Arial" panose="020B0604020202020204" pitchFamily="34" charset="0"/>
              <a:buChar char="•"/>
            </a:pPr>
            <a:endParaRPr lang="en-US" sz="1200" dirty="0"/>
          </a:p>
          <a:p>
            <a:pPr marL="228611" indent="-228611">
              <a:buFont typeface="+mj-lt"/>
              <a:buAutoNum type="arabicPeriod"/>
            </a:pPr>
            <a:endParaRPr lang="en-US" sz="1200" dirty="0">
              <a:latin typeface="Poppins" pitchFamily="2" charset="77"/>
              <a:cs typeface="Poppins" pitchFamily="2" charset="77"/>
            </a:endParaRPr>
          </a:p>
        </p:txBody>
      </p:sp>
    </p:spTree>
    <p:extLst>
      <p:ext uri="{BB962C8B-B14F-4D97-AF65-F5344CB8AC3E}">
        <p14:creationId xmlns:p14="http://schemas.microsoft.com/office/powerpoint/2010/main" val="2871475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693149"/>
            <a:chOff x="0" y="0"/>
            <a:chExt cx="5490351" cy="2888746"/>
          </a:xfrm>
        </p:grpSpPr>
        <p:sp>
          <p:nvSpPr>
            <p:cNvPr id="3" name="Freeform 3"/>
            <p:cNvSpPr/>
            <p:nvPr/>
          </p:nvSpPr>
          <p:spPr>
            <a:xfrm>
              <a:off x="0" y="0"/>
              <a:ext cx="5490351" cy="2888746"/>
            </a:xfrm>
            <a:custGeom>
              <a:avLst/>
              <a:gdLst/>
              <a:ahLst/>
              <a:cxnLst/>
              <a:rect l="l" t="t" r="r" b="b"/>
              <a:pathLst>
                <a:path w="5490351" h="2888746">
                  <a:moveTo>
                    <a:pt x="5365891" y="2888746"/>
                  </a:moveTo>
                  <a:lnTo>
                    <a:pt x="124460" y="2888746"/>
                  </a:lnTo>
                  <a:cubicBezTo>
                    <a:pt x="55880" y="2888746"/>
                    <a:pt x="0" y="2832866"/>
                    <a:pt x="0" y="2764286"/>
                  </a:cubicBezTo>
                  <a:lnTo>
                    <a:pt x="0" y="124460"/>
                  </a:lnTo>
                  <a:cubicBezTo>
                    <a:pt x="0" y="55880"/>
                    <a:pt x="55880" y="0"/>
                    <a:pt x="124460" y="0"/>
                  </a:cubicBezTo>
                  <a:lnTo>
                    <a:pt x="5365891" y="0"/>
                  </a:lnTo>
                  <a:cubicBezTo>
                    <a:pt x="5434471" y="0"/>
                    <a:pt x="5490351" y="55880"/>
                    <a:pt x="5490351" y="124460"/>
                  </a:cubicBezTo>
                  <a:lnTo>
                    <a:pt x="5490351" y="2764286"/>
                  </a:lnTo>
                  <a:cubicBezTo>
                    <a:pt x="5490351" y="2832866"/>
                    <a:pt x="5434471" y="2888746"/>
                    <a:pt x="5365891" y="2888746"/>
                  </a:cubicBezTo>
                  <a:close/>
                </a:path>
              </a:pathLst>
            </a:custGeom>
            <a:solidFill>
              <a:srgbClr val="FFFFFF"/>
            </a:solidFill>
          </p:spPr>
          <p:txBody>
            <a:bodyPr/>
            <a:lstStyle/>
            <a:p>
              <a:endParaRPr lang="sl-SI" sz="1200"/>
            </a:p>
          </p:txBody>
        </p:sp>
      </p:grpSp>
      <p:sp>
        <p:nvSpPr>
          <p:cNvPr id="4" name="TextBox 4"/>
          <p:cNvSpPr txBox="1"/>
          <p:nvPr/>
        </p:nvSpPr>
        <p:spPr>
          <a:xfrm>
            <a:off x="1434871" y="1090370"/>
            <a:ext cx="9322258" cy="398635"/>
          </a:xfrm>
          <a:prstGeom prst="rect">
            <a:avLst/>
          </a:prstGeom>
        </p:spPr>
        <p:txBody>
          <a:bodyPr lIns="0" tIns="0" rIns="0" bIns="0" rtlCol="0" anchor="t">
            <a:spAutoFit/>
          </a:bodyPr>
          <a:lstStyle/>
          <a:p>
            <a:pPr algn="ctr">
              <a:lnSpc>
                <a:spcPts val="2867"/>
              </a:lnSpc>
            </a:pPr>
            <a:r>
              <a:rPr lang="en-US" sz="3334" dirty="0" err="1">
                <a:solidFill>
                  <a:srgbClr val="206A5D"/>
                </a:solidFill>
                <a:latin typeface="Poppins Bold"/>
              </a:rPr>
              <a:t>Pisanje</a:t>
            </a:r>
            <a:r>
              <a:rPr lang="en-US" sz="3334" dirty="0">
                <a:solidFill>
                  <a:srgbClr val="206A5D"/>
                </a:solidFill>
                <a:latin typeface="Poppins Bold"/>
              </a:rPr>
              <a:t> </a:t>
            </a:r>
            <a:r>
              <a:rPr lang="en-US" sz="3334" dirty="0" err="1">
                <a:solidFill>
                  <a:srgbClr val="206A5D"/>
                </a:solidFill>
                <a:latin typeface="Poppins Bold"/>
              </a:rPr>
              <a:t>programa</a:t>
            </a:r>
            <a:r>
              <a:rPr lang="en-US" sz="3334" dirty="0">
                <a:solidFill>
                  <a:srgbClr val="206A5D"/>
                </a:solidFill>
                <a:latin typeface="Poppins Bold"/>
              </a:rPr>
              <a:t> od </a:t>
            </a:r>
            <a:r>
              <a:rPr lang="en-US" sz="3334" dirty="0" err="1">
                <a:solidFill>
                  <a:srgbClr val="206A5D"/>
                </a:solidFill>
                <a:latin typeface="Poppins Bold"/>
              </a:rPr>
              <a:t>začetka</a:t>
            </a:r>
            <a:r>
              <a:rPr lang="en-US" sz="3334" dirty="0">
                <a:solidFill>
                  <a:srgbClr val="206A5D"/>
                </a:solidFill>
                <a:latin typeface="Poppins Bold"/>
              </a:rPr>
              <a:t> do </a:t>
            </a:r>
            <a:r>
              <a:rPr lang="en-US" sz="3334" dirty="0" err="1">
                <a:solidFill>
                  <a:srgbClr val="206A5D"/>
                </a:solidFill>
                <a:latin typeface="Poppins Bold"/>
              </a:rPr>
              <a:t>konca</a:t>
            </a:r>
            <a:endParaRPr lang="en-US" sz="3334" dirty="0">
              <a:solidFill>
                <a:srgbClr val="206A5D"/>
              </a:solidFill>
              <a:latin typeface="Poppins Bold"/>
            </a:endParaRPr>
          </a:p>
        </p:txBody>
      </p:sp>
      <p:sp>
        <p:nvSpPr>
          <p:cNvPr id="5" name="TextBox 5"/>
          <p:cNvSpPr txBox="1"/>
          <p:nvPr/>
        </p:nvSpPr>
        <p:spPr>
          <a:xfrm>
            <a:off x="1538252" y="1776611"/>
            <a:ext cx="9115497" cy="575670"/>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Pisanje</a:t>
            </a:r>
            <a:r>
              <a:rPr lang="en-US" sz="1657" dirty="0">
                <a:solidFill>
                  <a:srgbClr val="206A5D"/>
                </a:solidFill>
                <a:latin typeface="Poppins Bold"/>
              </a:rPr>
              <a:t> </a:t>
            </a:r>
            <a:r>
              <a:rPr lang="en-US" sz="1657" dirty="0" err="1">
                <a:solidFill>
                  <a:srgbClr val="206A5D"/>
                </a:solidFill>
                <a:latin typeface="Poppins Bold"/>
              </a:rPr>
              <a:t>programa</a:t>
            </a:r>
            <a:r>
              <a:rPr lang="en-US" sz="1657" dirty="0">
                <a:solidFill>
                  <a:srgbClr val="206A5D"/>
                </a:solidFill>
                <a:latin typeface="Poppins Bold"/>
              </a:rPr>
              <a:t> od </a:t>
            </a:r>
            <a:r>
              <a:rPr lang="en-US" sz="1657" dirty="0" err="1">
                <a:solidFill>
                  <a:srgbClr val="206A5D"/>
                </a:solidFill>
                <a:latin typeface="Poppins Bold"/>
              </a:rPr>
              <a:t>začetka</a:t>
            </a:r>
            <a:r>
              <a:rPr lang="en-US" sz="1657" dirty="0">
                <a:solidFill>
                  <a:srgbClr val="206A5D"/>
                </a:solidFill>
                <a:latin typeface="Poppins Bold"/>
              </a:rPr>
              <a:t> do </a:t>
            </a:r>
            <a:r>
              <a:rPr lang="en-US" sz="1657" dirty="0" err="1">
                <a:solidFill>
                  <a:srgbClr val="206A5D"/>
                </a:solidFill>
                <a:latin typeface="Poppins Bold"/>
              </a:rPr>
              <a:t>konca</a:t>
            </a:r>
            <a:r>
              <a:rPr lang="en-US" sz="1657" dirty="0">
                <a:solidFill>
                  <a:srgbClr val="206A5D"/>
                </a:solidFill>
                <a:latin typeface="Poppins Bold"/>
              </a:rPr>
              <a:t>: </a:t>
            </a:r>
            <a:r>
              <a:rPr lang="en-US" sz="1657" dirty="0" err="1">
                <a:solidFill>
                  <a:srgbClr val="206A5D"/>
                </a:solidFill>
                <a:latin typeface="Poppins"/>
              </a:rPr>
              <a:t>udeleženci</a:t>
            </a:r>
            <a:r>
              <a:rPr lang="en-US" sz="1657" dirty="0">
                <a:solidFill>
                  <a:srgbClr val="206A5D"/>
                </a:solidFill>
                <a:latin typeface="Poppins"/>
              </a:rPr>
              <a:t> </a:t>
            </a:r>
            <a:r>
              <a:rPr lang="en-US" sz="1657" dirty="0" err="1">
                <a:solidFill>
                  <a:srgbClr val="206A5D"/>
                </a:solidFill>
                <a:latin typeface="Poppins"/>
              </a:rPr>
              <a:t>napišejo</a:t>
            </a:r>
            <a:r>
              <a:rPr lang="en-US" sz="1657" dirty="0">
                <a:solidFill>
                  <a:srgbClr val="206A5D"/>
                </a:solidFill>
                <a:latin typeface="Poppins"/>
              </a:rPr>
              <a:t> program, </a:t>
            </a:r>
            <a:r>
              <a:rPr lang="en-US" sz="1657" dirty="0" err="1">
                <a:solidFill>
                  <a:srgbClr val="206A5D"/>
                </a:solidFill>
                <a:latin typeface="Poppins"/>
              </a:rPr>
              <a:t>brez</a:t>
            </a:r>
            <a:r>
              <a:rPr lang="en-US" sz="1657" dirty="0">
                <a:solidFill>
                  <a:srgbClr val="206A5D"/>
                </a:solidFill>
                <a:latin typeface="Poppins"/>
              </a:rPr>
              <a:t> </a:t>
            </a:r>
            <a:r>
              <a:rPr lang="en-US" sz="1657" dirty="0" err="1">
                <a:solidFill>
                  <a:srgbClr val="206A5D"/>
                </a:solidFill>
                <a:latin typeface="Poppins"/>
              </a:rPr>
              <a:t>vnaprej</a:t>
            </a:r>
            <a:r>
              <a:rPr lang="en-US" sz="1657" dirty="0">
                <a:solidFill>
                  <a:srgbClr val="206A5D"/>
                </a:solidFill>
                <a:latin typeface="Poppins"/>
              </a:rPr>
              <a:t> </a:t>
            </a:r>
            <a:r>
              <a:rPr lang="en-US" sz="1657" dirty="0" err="1">
                <a:solidFill>
                  <a:srgbClr val="206A5D"/>
                </a:solidFill>
                <a:latin typeface="Poppins"/>
              </a:rPr>
              <a:t>podanih</a:t>
            </a:r>
            <a:r>
              <a:rPr lang="en-US" sz="1657" dirty="0">
                <a:solidFill>
                  <a:srgbClr val="206A5D"/>
                </a:solidFill>
                <a:latin typeface="Poppins"/>
              </a:rPr>
              <a:t> </a:t>
            </a:r>
            <a:r>
              <a:rPr lang="en-US" sz="1657" dirty="0" err="1">
                <a:solidFill>
                  <a:srgbClr val="206A5D"/>
                </a:solidFill>
                <a:latin typeface="Poppins"/>
              </a:rPr>
              <a:t>delčkov</a:t>
            </a:r>
            <a:r>
              <a:rPr lang="en-US" sz="1657" dirty="0">
                <a:solidFill>
                  <a:srgbClr val="206A5D"/>
                </a:solidFill>
                <a:latin typeface="Poppins"/>
              </a:rPr>
              <a:t> oz. </a:t>
            </a:r>
            <a:r>
              <a:rPr lang="en-US" sz="1657" dirty="0" err="1">
                <a:solidFill>
                  <a:srgbClr val="206A5D"/>
                </a:solidFill>
                <a:latin typeface="Poppins"/>
              </a:rPr>
              <a:t>delov</a:t>
            </a:r>
            <a:r>
              <a:rPr lang="en-US" sz="1657" dirty="0">
                <a:solidFill>
                  <a:srgbClr val="206A5D"/>
                </a:solidFill>
                <a:latin typeface="Poppins"/>
              </a:rPr>
              <a:t> </a:t>
            </a:r>
            <a:r>
              <a:rPr lang="en-US" sz="1657" dirty="0" err="1">
                <a:solidFill>
                  <a:srgbClr val="206A5D"/>
                </a:solidFill>
                <a:latin typeface="Poppins"/>
              </a:rPr>
              <a:t>programa</a:t>
            </a:r>
            <a:r>
              <a:rPr lang="en-US" sz="1657" dirty="0">
                <a:solidFill>
                  <a:srgbClr val="206A5D"/>
                </a:solidFill>
                <a:latin typeface="Poppins"/>
              </a:rPr>
              <a:t>.</a:t>
            </a:r>
          </a:p>
        </p:txBody>
      </p:sp>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25" name="Group 24">
            <a:extLst>
              <a:ext uri="{FF2B5EF4-FFF2-40B4-BE49-F238E27FC236}">
                <a16:creationId xmlns:a16="http://schemas.microsoft.com/office/drawing/2014/main" id="{8EF3540A-D043-134E-AFC3-6EDE4250C8A9}"/>
              </a:ext>
            </a:extLst>
          </p:cNvPr>
          <p:cNvGrpSpPr/>
          <p:nvPr/>
        </p:nvGrpSpPr>
        <p:grpSpPr>
          <a:xfrm>
            <a:off x="212326" y="4897808"/>
            <a:ext cx="2997200" cy="1821119"/>
            <a:chOff x="11945878" y="5306960"/>
            <a:chExt cx="4568354" cy="2592489"/>
          </a:xfrm>
        </p:grpSpPr>
        <p:grpSp>
          <p:nvGrpSpPr>
            <p:cNvPr id="26" name="Group 25">
              <a:extLst>
                <a:ext uri="{FF2B5EF4-FFF2-40B4-BE49-F238E27FC236}">
                  <a16:creationId xmlns:a16="http://schemas.microsoft.com/office/drawing/2014/main" id="{AE4400C0-1806-D34F-9E90-CC3B0EBC82FA}"/>
                </a:ext>
              </a:extLst>
            </p:cNvPr>
            <p:cNvGrpSpPr/>
            <p:nvPr/>
          </p:nvGrpSpPr>
          <p:grpSpPr>
            <a:xfrm>
              <a:off x="11945878" y="5306960"/>
              <a:ext cx="4568354" cy="2592489"/>
              <a:chOff x="5105400" y="5600700"/>
              <a:chExt cx="2583996" cy="2057400"/>
            </a:xfrm>
          </p:grpSpPr>
          <p:grpSp>
            <p:nvGrpSpPr>
              <p:cNvPr id="28" name="Group 27">
                <a:extLst>
                  <a:ext uri="{FF2B5EF4-FFF2-40B4-BE49-F238E27FC236}">
                    <a16:creationId xmlns:a16="http://schemas.microsoft.com/office/drawing/2014/main" id="{8E630124-8BE3-9A49-AB07-97F64920C0A0}"/>
                  </a:ext>
                </a:extLst>
              </p:cNvPr>
              <p:cNvGrpSpPr/>
              <p:nvPr/>
            </p:nvGrpSpPr>
            <p:grpSpPr>
              <a:xfrm>
                <a:off x="5105400" y="5600700"/>
                <a:ext cx="2583996" cy="2057400"/>
                <a:chOff x="5105400" y="5600700"/>
                <a:chExt cx="2583996" cy="2057400"/>
              </a:xfrm>
            </p:grpSpPr>
            <p:sp>
              <p:nvSpPr>
                <p:cNvPr id="30" name="Rounded Rectangle 29">
                  <a:extLst>
                    <a:ext uri="{FF2B5EF4-FFF2-40B4-BE49-F238E27FC236}">
                      <a16:creationId xmlns:a16="http://schemas.microsoft.com/office/drawing/2014/main" id="{1DBB0E7F-E7F7-1F4D-8E13-DB5A115F864D}"/>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1" name="Rounded Rectangle 30">
                  <a:extLst>
                    <a:ext uri="{FF2B5EF4-FFF2-40B4-BE49-F238E27FC236}">
                      <a16:creationId xmlns:a16="http://schemas.microsoft.com/office/drawing/2014/main" id="{15E44E77-B5B3-ED4D-82BD-B54E594B0DCC}"/>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9" name="AutoShape 15">
                <a:extLst>
                  <a:ext uri="{FF2B5EF4-FFF2-40B4-BE49-F238E27FC236}">
                    <a16:creationId xmlns:a16="http://schemas.microsoft.com/office/drawing/2014/main" id="{AE008AE7-E3F5-8242-BDE6-63C64CB58C46}"/>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7" name="TextBox 26">
              <a:extLst>
                <a:ext uri="{FF2B5EF4-FFF2-40B4-BE49-F238E27FC236}">
                  <a16:creationId xmlns:a16="http://schemas.microsoft.com/office/drawing/2014/main" id="{625D14AA-F2A1-B04E-A932-D712ADD2D6D8}"/>
                </a:ext>
              </a:extLst>
            </p:cNvPr>
            <p:cNvSpPr txBox="1"/>
            <p:nvPr/>
          </p:nvSpPr>
          <p:spPr>
            <a:xfrm>
              <a:off x="12556315" y="5626504"/>
              <a:ext cx="1522785" cy="481955"/>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pic>
        <p:nvPicPr>
          <p:cNvPr id="17" name="Picture 16">
            <a:extLst>
              <a:ext uri="{FF2B5EF4-FFF2-40B4-BE49-F238E27FC236}">
                <a16:creationId xmlns:a16="http://schemas.microsoft.com/office/drawing/2014/main" id="{26A824D4-49A4-D845-A5B5-DC6D11EB2C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9226" y="2499517"/>
            <a:ext cx="6408994" cy="3765509"/>
          </a:xfrm>
          <a:prstGeom prst="rect">
            <a:avLst/>
          </a:prstGeom>
        </p:spPr>
      </p:pic>
      <p:sp>
        <p:nvSpPr>
          <p:cNvPr id="19" name="TextBox 18">
            <a:extLst>
              <a:ext uri="{FF2B5EF4-FFF2-40B4-BE49-F238E27FC236}">
                <a16:creationId xmlns:a16="http://schemas.microsoft.com/office/drawing/2014/main" id="{3013CA25-1952-1F43-95AD-CE214E4829AC}"/>
              </a:ext>
            </a:extLst>
          </p:cNvPr>
          <p:cNvSpPr txBox="1"/>
          <p:nvPr/>
        </p:nvSpPr>
        <p:spPr>
          <a:xfrm>
            <a:off x="413967" y="5543291"/>
            <a:ext cx="2641600" cy="646331"/>
          </a:xfrm>
          <a:prstGeom prst="rect">
            <a:avLst/>
          </a:prstGeom>
          <a:noFill/>
        </p:spPr>
        <p:txBody>
          <a:bodyPr wrap="square">
            <a:spAutoFit/>
          </a:bodyPr>
          <a:lstStyle/>
          <a:p>
            <a:pPr marL="228611" indent="-228611">
              <a:buFont typeface="+mj-lt"/>
              <a:buAutoNum type="arabicPeriod"/>
            </a:pPr>
            <a:r>
              <a:rPr lang="en-US" sz="1200" dirty="0">
                <a:latin typeface="Poppins" pitchFamily="2" charset="77"/>
                <a:cs typeface="Poppins" pitchFamily="2" charset="77"/>
                <a:hlinkClick r:id="rId3"/>
              </a:rPr>
              <a:t>Grad s princesko (Priprava  OŠ46Z)</a:t>
            </a:r>
            <a:endParaRPr lang="en-US" sz="1200" dirty="0">
              <a:latin typeface="Poppins" pitchFamily="2" charset="77"/>
              <a:cs typeface="Poppins" pitchFamily="2" charset="77"/>
            </a:endParaRPr>
          </a:p>
          <a:p>
            <a:pPr marL="228611" indent="-228611">
              <a:buFont typeface="+mj-lt"/>
              <a:buAutoNum type="arabicPeriod"/>
            </a:pPr>
            <a:r>
              <a:rPr lang="en-US" sz="1200" dirty="0">
                <a:latin typeface="Poppins" pitchFamily="2" charset="77"/>
                <a:cs typeface="Poppins" pitchFamily="2" charset="77"/>
                <a:hlinkClick r:id="rId4"/>
              </a:rPr>
              <a:t>Smučar (Priprava OŠ79N)</a:t>
            </a:r>
            <a:endParaRPr lang="en-US" sz="1200" dirty="0">
              <a:latin typeface="Poppins" pitchFamily="2" charset="77"/>
              <a:cs typeface="Poppins" pitchFamily="2" charset="77"/>
            </a:endParaRPr>
          </a:p>
        </p:txBody>
      </p:sp>
    </p:spTree>
    <p:extLst>
      <p:ext uri="{BB962C8B-B14F-4D97-AF65-F5344CB8AC3E}">
        <p14:creationId xmlns:p14="http://schemas.microsoft.com/office/powerpoint/2010/main" val="283012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0474" y="1067414"/>
            <a:ext cx="9391053" cy="4723174"/>
            <a:chOff x="0" y="0"/>
            <a:chExt cx="4765090" cy="2396573"/>
          </a:xfrm>
        </p:grpSpPr>
        <p:sp>
          <p:nvSpPr>
            <p:cNvPr id="3" name="Freeform 3"/>
            <p:cNvSpPr/>
            <p:nvPr/>
          </p:nvSpPr>
          <p:spPr>
            <a:xfrm>
              <a:off x="0" y="0"/>
              <a:ext cx="4765090" cy="2396573"/>
            </a:xfrm>
            <a:custGeom>
              <a:avLst/>
              <a:gdLst/>
              <a:ahLst/>
              <a:cxnLst/>
              <a:rect l="l" t="t" r="r" b="b"/>
              <a:pathLst>
                <a:path w="4765090" h="2396573">
                  <a:moveTo>
                    <a:pt x="4640630" y="2396573"/>
                  </a:moveTo>
                  <a:lnTo>
                    <a:pt x="124460" y="2396573"/>
                  </a:lnTo>
                  <a:cubicBezTo>
                    <a:pt x="55880" y="2396573"/>
                    <a:pt x="0" y="2340693"/>
                    <a:pt x="0" y="2272113"/>
                  </a:cubicBezTo>
                  <a:lnTo>
                    <a:pt x="0" y="124460"/>
                  </a:lnTo>
                  <a:cubicBezTo>
                    <a:pt x="0" y="55880"/>
                    <a:pt x="55880" y="0"/>
                    <a:pt x="124460" y="0"/>
                  </a:cubicBezTo>
                  <a:lnTo>
                    <a:pt x="4640630" y="0"/>
                  </a:lnTo>
                  <a:cubicBezTo>
                    <a:pt x="4709210" y="0"/>
                    <a:pt x="4765090" y="55880"/>
                    <a:pt x="4765090" y="124460"/>
                  </a:cubicBezTo>
                  <a:lnTo>
                    <a:pt x="4765090" y="2272113"/>
                  </a:lnTo>
                  <a:cubicBezTo>
                    <a:pt x="4765090" y="2340694"/>
                    <a:pt x="4709210" y="2396573"/>
                    <a:pt x="4640630" y="2396573"/>
                  </a:cubicBezTo>
                  <a:close/>
                </a:path>
              </a:pathLst>
            </a:custGeom>
            <a:solidFill>
              <a:srgbClr val="FFFFFF"/>
            </a:solidFill>
          </p:spPr>
          <p:txBody>
            <a:bodyPr/>
            <a:lstStyle/>
            <a:p>
              <a:endParaRPr lang="sl-SI" sz="1200"/>
            </a:p>
          </p:txBody>
        </p:sp>
      </p:grpSp>
      <p:sp>
        <p:nvSpPr>
          <p:cNvPr id="4" name="TextBox 4"/>
          <p:cNvSpPr txBox="1"/>
          <p:nvPr/>
        </p:nvSpPr>
        <p:spPr>
          <a:xfrm>
            <a:off x="1434872" y="2003090"/>
            <a:ext cx="9322258" cy="1477328"/>
          </a:xfrm>
          <a:prstGeom prst="rect">
            <a:avLst/>
          </a:prstGeom>
        </p:spPr>
        <p:txBody>
          <a:bodyPr lIns="0" tIns="0" rIns="0" bIns="0" rtlCol="0" anchor="t">
            <a:spAutoFit/>
          </a:bodyPr>
          <a:lstStyle/>
          <a:p>
            <a:pPr algn="ctr"/>
            <a:r>
              <a:rPr lang="en-US" sz="4800" dirty="0">
                <a:solidFill>
                  <a:srgbClr val="206A5D"/>
                </a:solidFill>
                <a:latin typeface="Poppins Bold"/>
              </a:rPr>
              <a:t>OTEŽITVE PROGRAMSKEGA OKOLJA</a:t>
            </a:r>
          </a:p>
        </p:txBody>
      </p:sp>
      <p:grpSp>
        <p:nvGrpSpPr>
          <p:cNvPr id="6" name="Group 6"/>
          <p:cNvGrpSpPr/>
          <p:nvPr/>
        </p:nvGrpSpPr>
        <p:grpSpPr>
          <a:xfrm>
            <a:off x="9767291" y="555296"/>
            <a:ext cx="1024235" cy="102423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8" name="Group 8"/>
          <p:cNvGrpSpPr/>
          <p:nvPr/>
        </p:nvGrpSpPr>
        <p:grpSpPr>
          <a:xfrm>
            <a:off x="10443097" y="753381"/>
            <a:ext cx="628065" cy="62806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sp>
        <p:nvSpPr>
          <p:cNvPr id="10" name="AutoShape 10"/>
          <p:cNvSpPr/>
          <p:nvPr/>
        </p:nvSpPr>
        <p:spPr>
          <a:xfrm>
            <a:off x="2341432" y="3665350"/>
            <a:ext cx="7509137" cy="0"/>
          </a:xfrm>
          <a:prstGeom prst="line">
            <a:avLst/>
          </a:prstGeom>
          <a:ln w="28575" cap="rnd">
            <a:solidFill>
              <a:srgbClr val="206A5D">
                <a:alpha val="68627"/>
              </a:srgbClr>
            </a:solidFill>
            <a:prstDash val="solid"/>
            <a:headEnd type="none" w="sm" len="sm"/>
            <a:tailEnd type="none" w="sm" len="sm"/>
          </a:ln>
        </p:spPr>
        <p:txBody>
          <a:bodyPr/>
          <a:lstStyle/>
          <a:p>
            <a:endParaRPr lang="sl-SI" sz="1200"/>
          </a:p>
        </p:txBody>
      </p:sp>
      <p:pic>
        <p:nvPicPr>
          <p:cNvPr id="11" name="Picture 11"/>
          <p:cNvPicPr>
            <a:picLocks noChangeAspect="1"/>
          </p:cNvPicPr>
          <p:nvPr/>
        </p:nvPicPr>
        <p:blipFill>
          <a:blip r:embed="rId2"/>
          <a:srcRect/>
          <a:stretch>
            <a:fillRect/>
          </a:stretch>
        </p:blipFill>
        <p:spPr>
          <a:xfrm>
            <a:off x="523979" y="4416094"/>
            <a:ext cx="1752991" cy="2110082"/>
          </a:xfrm>
          <a:prstGeom prst="rect">
            <a:avLst/>
          </a:prstGeom>
        </p:spPr>
      </p:pic>
    </p:spTree>
    <p:extLst>
      <p:ext uri="{BB962C8B-B14F-4D97-AF65-F5344CB8AC3E}">
        <p14:creationId xmlns:p14="http://schemas.microsoft.com/office/powerpoint/2010/main" val="101505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3"/>
            <a:ext cx="10820400" cy="5664775"/>
            <a:chOff x="0" y="0"/>
            <a:chExt cx="5490351" cy="2874349"/>
          </a:xfrm>
        </p:grpSpPr>
        <p:sp>
          <p:nvSpPr>
            <p:cNvPr id="3" name="Freeform 3"/>
            <p:cNvSpPr/>
            <p:nvPr/>
          </p:nvSpPr>
          <p:spPr>
            <a:xfrm>
              <a:off x="0" y="0"/>
              <a:ext cx="5490351" cy="2874349"/>
            </a:xfrm>
            <a:custGeom>
              <a:avLst/>
              <a:gdLst/>
              <a:ahLst/>
              <a:cxnLst/>
              <a:rect l="l" t="t" r="r" b="b"/>
              <a:pathLst>
                <a:path w="5490351" h="2874349">
                  <a:moveTo>
                    <a:pt x="5365891" y="2874349"/>
                  </a:moveTo>
                  <a:lnTo>
                    <a:pt x="124460" y="2874349"/>
                  </a:lnTo>
                  <a:cubicBezTo>
                    <a:pt x="55880" y="2874349"/>
                    <a:pt x="0" y="2818469"/>
                    <a:pt x="0" y="2749889"/>
                  </a:cubicBezTo>
                  <a:lnTo>
                    <a:pt x="0" y="124460"/>
                  </a:lnTo>
                  <a:cubicBezTo>
                    <a:pt x="0" y="55880"/>
                    <a:pt x="55880" y="0"/>
                    <a:pt x="124460" y="0"/>
                  </a:cubicBezTo>
                  <a:lnTo>
                    <a:pt x="5365891" y="0"/>
                  </a:lnTo>
                  <a:cubicBezTo>
                    <a:pt x="5434471" y="0"/>
                    <a:pt x="5490351" y="55880"/>
                    <a:pt x="5490351" y="124460"/>
                  </a:cubicBezTo>
                  <a:lnTo>
                    <a:pt x="5490351" y="2749889"/>
                  </a:lnTo>
                  <a:cubicBezTo>
                    <a:pt x="5490351" y="2818469"/>
                    <a:pt x="5434471" y="2874349"/>
                    <a:pt x="5365891" y="2874349"/>
                  </a:cubicBezTo>
                  <a:close/>
                </a:path>
              </a:pathLst>
            </a:custGeom>
            <a:solidFill>
              <a:srgbClr val="FFFFFF"/>
            </a:solidFill>
          </p:spPr>
          <p:txBody>
            <a:bodyPr/>
            <a:lstStyle/>
            <a:p>
              <a:endParaRPr lang="sl-SI" sz="1200"/>
            </a:p>
          </p:txBody>
        </p:sp>
      </p:grpSp>
      <p:sp>
        <p:nvSpPr>
          <p:cNvPr id="4" name="TextBox 4"/>
          <p:cNvSpPr txBox="1"/>
          <p:nvPr/>
        </p:nvSpPr>
        <p:spPr>
          <a:xfrm>
            <a:off x="1422171" y="1147566"/>
            <a:ext cx="9322258" cy="372153"/>
          </a:xfrm>
          <a:prstGeom prst="rect">
            <a:avLst/>
          </a:prstGeom>
        </p:spPr>
        <p:txBody>
          <a:bodyPr lIns="0" tIns="0" rIns="0" bIns="0" rtlCol="0" anchor="t">
            <a:spAutoFit/>
          </a:bodyPr>
          <a:lstStyle/>
          <a:p>
            <a:pPr algn="ctr">
              <a:lnSpc>
                <a:spcPts val="2695"/>
              </a:lnSpc>
            </a:pPr>
            <a:r>
              <a:rPr lang="en-US" sz="3133">
                <a:solidFill>
                  <a:srgbClr val="206A5D"/>
                </a:solidFill>
                <a:latin typeface="Poppins Bold"/>
              </a:rPr>
              <a:t>Otežitve programskega okolja</a:t>
            </a:r>
          </a:p>
        </p:txBody>
      </p:sp>
      <p:pic>
        <p:nvPicPr>
          <p:cNvPr id="5"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891245" y="2530107"/>
            <a:ext cx="8966032" cy="3381947"/>
          </a:xfrm>
          <a:prstGeom prst="rect">
            <a:avLst/>
          </a:prstGeom>
        </p:spPr>
      </p:pic>
      <p:sp>
        <p:nvSpPr>
          <p:cNvPr id="6" name="TextBox 6"/>
          <p:cNvSpPr txBox="1"/>
          <p:nvPr/>
        </p:nvSpPr>
        <p:spPr>
          <a:xfrm>
            <a:off x="1538252" y="1776611"/>
            <a:ext cx="9115497" cy="575670"/>
          </a:xfrm>
          <a:prstGeom prst="rect">
            <a:avLst/>
          </a:prstGeom>
        </p:spPr>
        <p:txBody>
          <a:bodyPr lIns="0" tIns="0" rIns="0" bIns="0" rtlCol="0" anchor="t">
            <a:spAutoFit/>
          </a:bodyPr>
          <a:lstStyle/>
          <a:p>
            <a:pPr>
              <a:lnSpc>
                <a:spcPts val="2319"/>
              </a:lnSpc>
            </a:pPr>
            <a:r>
              <a:rPr lang="en-US" sz="1657" dirty="0" err="1">
                <a:solidFill>
                  <a:srgbClr val="206A5D"/>
                </a:solidFill>
                <a:latin typeface="Poppins Bold"/>
              </a:rPr>
              <a:t>Omejeno</a:t>
            </a:r>
            <a:r>
              <a:rPr lang="en-US" sz="1657" dirty="0">
                <a:solidFill>
                  <a:srgbClr val="206A5D"/>
                </a:solidFill>
                <a:latin typeface="Poppins Bold"/>
              </a:rPr>
              <a:t> </a:t>
            </a:r>
            <a:r>
              <a:rPr lang="en-US" sz="1657" dirty="0" err="1">
                <a:solidFill>
                  <a:srgbClr val="206A5D"/>
                </a:solidFill>
                <a:latin typeface="Poppins Bold"/>
              </a:rPr>
              <a:t>število</a:t>
            </a:r>
            <a:r>
              <a:rPr lang="en-US" sz="1657" dirty="0">
                <a:solidFill>
                  <a:srgbClr val="206A5D"/>
                </a:solidFill>
                <a:latin typeface="Poppins Bold"/>
              </a:rPr>
              <a:t> </a:t>
            </a:r>
            <a:r>
              <a:rPr lang="en-US" sz="1657" dirty="0" err="1">
                <a:solidFill>
                  <a:srgbClr val="206A5D"/>
                </a:solidFill>
                <a:latin typeface="Poppins Bold"/>
              </a:rPr>
              <a:t>delčkov</a:t>
            </a:r>
            <a:r>
              <a:rPr lang="en-US" sz="1657" dirty="0">
                <a:solidFill>
                  <a:srgbClr val="206A5D"/>
                </a:solidFill>
                <a:latin typeface="Poppins Bold"/>
              </a:rPr>
              <a:t>: </a:t>
            </a:r>
            <a:r>
              <a:rPr lang="en-US" sz="1657" dirty="0" err="1">
                <a:solidFill>
                  <a:srgbClr val="206A5D"/>
                </a:solidFill>
                <a:latin typeface="Poppins"/>
              </a:rPr>
              <a:t>omejitev</a:t>
            </a:r>
            <a:r>
              <a:rPr lang="en-US" sz="1657" dirty="0">
                <a:solidFill>
                  <a:srgbClr val="206A5D"/>
                </a:solidFill>
                <a:latin typeface="Poppins"/>
              </a:rPr>
              <a:t> </a:t>
            </a:r>
            <a:r>
              <a:rPr lang="en-US" sz="1657" dirty="0" err="1">
                <a:solidFill>
                  <a:srgbClr val="206A5D"/>
                </a:solidFill>
                <a:latin typeface="Poppins"/>
              </a:rPr>
              <a:t>določa</a:t>
            </a:r>
            <a:r>
              <a:rPr lang="en-US" sz="1657" dirty="0">
                <a:solidFill>
                  <a:srgbClr val="206A5D"/>
                </a:solidFill>
                <a:latin typeface="Poppins"/>
              </a:rPr>
              <a:t> </a:t>
            </a:r>
            <a:r>
              <a:rPr lang="en-US" sz="1657" dirty="0" err="1">
                <a:solidFill>
                  <a:srgbClr val="206A5D"/>
                </a:solidFill>
                <a:latin typeface="Poppins"/>
              </a:rPr>
              <a:t>največje</a:t>
            </a:r>
            <a:r>
              <a:rPr lang="en-US" sz="1657" dirty="0">
                <a:solidFill>
                  <a:srgbClr val="206A5D"/>
                </a:solidFill>
                <a:latin typeface="Poppins"/>
              </a:rPr>
              <a:t> </a:t>
            </a:r>
            <a:r>
              <a:rPr lang="en-US" sz="1657" dirty="0" err="1">
                <a:solidFill>
                  <a:srgbClr val="206A5D"/>
                </a:solidFill>
                <a:latin typeface="Poppins"/>
              </a:rPr>
              <a:t>možno</a:t>
            </a:r>
            <a:r>
              <a:rPr lang="en-US" sz="1657" dirty="0">
                <a:solidFill>
                  <a:srgbClr val="206A5D"/>
                </a:solidFill>
                <a:latin typeface="Poppins"/>
              </a:rPr>
              <a:t> </a:t>
            </a:r>
            <a:r>
              <a:rPr lang="en-US" sz="1657" dirty="0" err="1">
                <a:solidFill>
                  <a:srgbClr val="206A5D"/>
                </a:solidFill>
                <a:latin typeface="Poppins"/>
              </a:rPr>
              <a:t>število</a:t>
            </a:r>
            <a:r>
              <a:rPr lang="en-US" sz="1657" dirty="0">
                <a:solidFill>
                  <a:srgbClr val="206A5D"/>
                </a:solidFill>
                <a:latin typeface="Poppins"/>
              </a:rPr>
              <a:t> </a:t>
            </a:r>
            <a:r>
              <a:rPr lang="en-US" sz="1657" dirty="0" err="1">
                <a:solidFill>
                  <a:srgbClr val="206A5D"/>
                </a:solidFill>
                <a:latin typeface="Poppins"/>
              </a:rPr>
              <a:t>porabljenih</a:t>
            </a:r>
            <a:r>
              <a:rPr lang="en-US" sz="1657" dirty="0">
                <a:solidFill>
                  <a:srgbClr val="206A5D"/>
                </a:solidFill>
                <a:latin typeface="Poppins"/>
              </a:rPr>
              <a:t> </a:t>
            </a:r>
            <a:r>
              <a:rPr lang="en-US" sz="1657" dirty="0" err="1">
                <a:solidFill>
                  <a:srgbClr val="206A5D"/>
                </a:solidFill>
                <a:latin typeface="Poppins"/>
              </a:rPr>
              <a:t>delčkov</a:t>
            </a:r>
            <a:r>
              <a:rPr lang="en-US" sz="1657" dirty="0">
                <a:solidFill>
                  <a:srgbClr val="206A5D"/>
                </a:solidFill>
                <a:latin typeface="Poppins"/>
              </a:rPr>
              <a:t> za </a:t>
            </a:r>
            <a:r>
              <a:rPr lang="en-US" sz="1657" dirty="0" err="1">
                <a:solidFill>
                  <a:srgbClr val="206A5D"/>
                </a:solidFill>
                <a:latin typeface="Poppins"/>
              </a:rPr>
              <a:t>rešitev</a:t>
            </a:r>
            <a:r>
              <a:rPr lang="en-US" sz="1657" dirty="0">
                <a:solidFill>
                  <a:srgbClr val="206A5D"/>
                </a:solidFill>
                <a:latin typeface="Poppins"/>
              </a:rPr>
              <a:t> </a:t>
            </a:r>
            <a:r>
              <a:rPr lang="en-US" sz="1657" dirty="0" err="1">
                <a:solidFill>
                  <a:srgbClr val="206A5D"/>
                </a:solidFill>
                <a:latin typeface="Poppins"/>
              </a:rPr>
              <a:t>problema</a:t>
            </a:r>
            <a:r>
              <a:rPr lang="en-US" sz="1657" dirty="0">
                <a:solidFill>
                  <a:srgbClr val="206A5D"/>
                </a:solidFill>
                <a:latin typeface="Poppins"/>
              </a:rPr>
              <a:t>.</a:t>
            </a:r>
          </a:p>
        </p:txBody>
      </p:sp>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18" name="Group 17">
            <a:extLst>
              <a:ext uri="{FF2B5EF4-FFF2-40B4-BE49-F238E27FC236}">
                <a16:creationId xmlns:a16="http://schemas.microsoft.com/office/drawing/2014/main" id="{0EE51D36-C887-244C-8DF8-C318F43361AE}"/>
              </a:ext>
            </a:extLst>
          </p:cNvPr>
          <p:cNvGrpSpPr/>
          <p:nvPr/>
        </p:nvGrpSpPr>
        <p:grpSpPr>
          <a:xfrm>
            <a:off x="406400" y="4897808"/>
            <a:ext cx="2610949" cy="1622851"/>
            <a:chOff x="11945878" y="5306960"/>
            <a:chExt cx="4568354" cy="2592489"/>
          </a:xfrm>
        </p:grpSpPr>
        <p:grpSp>
          <p:nvGrpSpPr>
            <p:cNvPr id="19" name="Group 18">
              <a:extLst>
                <a:ext uri="{FF2B5EF4-FFF2-40B4-BE49-F238E27FC236}">
                  <a16:creationId xmlns:a16="http://schemas.microsoft.com/office/drawing/2014/main" id="{3FC2F8DA-8971-0149-90BD-0B4FC34456EE}"/>
                </a:ext>
              </a:extLst>
            </p:cNvPr>
            <p:cNvGrpSpPr/>
            <p:nvPr/>
          </p:nvGrpSpPr>
          <p:grpSpPr>
            <a:xfrm>
              <a:off x="11945878" y="5306960"/>
              <a:ext cx="4568354" cy="2592489"/>
              <a:chOff x="5105400" y="5600700"/>
              <a:chExt cx="2583996" cy="2057400"/>
            </a:xfrm>
          </p:grpSpPr>
          <p:grpSp>
            <p:nvGrpSpPr>
              <p:cNvPr id="21" name="Group 20">
                <a:extLst>
                  <a:ext uri="{FF2B5EF4-FFF2-40B4-BE49-F238E27FC236}">
                    <a16:creationId xmlns:a16="http://schemas.microsoft.com/office/drawing/2014/main" id="{47E05C06-40CA-C140-BC88-844BD5033BDB}"/>
                  </a:ext>
                </a:extLst>
              </p:cNvPr>
              <p:cNvGrpSpPr/>
              <p:nvPr/>
            </p:nvGrpSpPr>
            <p:grpSpPr>
              <a:xfrm>
                <a:off x="5105400" y="5600700"/>
                <a:ext cx="2583996" cy="2057400"/>
                <a:chOff x="5105400" y="5600700"/>
                <a:chExt cx="2583996" cy="2057400"/>
              </a:xfrm>
            </p:grpSpPr>
            <p:sp>
              <p:nvSpPr>
                <p:cNvPr id="23" name="Rounded Rectangle 22">
                  <a:extLst>
                    <a:ext uri="{FF2B5EF4-FFF2-40B4-BE49-F238E27FC236}">
                      <a16:creationId xmlns:a16="http://schemas.microsoft.com/office/drawing/2014/main" id="{0F82613F-67A6-9C49-901B-E653E40C88AB}"/>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24" name="Rounded Rectangle 23">
                  <a:extLst>
                    <a:ext uri="{FF2B5EF4-FFF2-40B4-BE49-F238E27FC236}">
                      <a16:creationId xmlns:a16="http://schemas.microsoft.com/office/drawing/2014/main" id="{1CE504C2-E627-D247-A37E-C2703E833F64}"/>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2" name="AutoShape 15">
                <a:extLst>
                  <a:ext uri="{FF2B5EF4-FFF2-40B4-BE49-F238E27FC236}">
                    <a16:creationId xmlns:a16="http://schemas.microsoft.com/office/drawing/2014/main" id="{319626E2-D4BD-7A44-93B6-86C1DFCC2E0A}"/>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0" name="TextBox 19">
              <a:extLst>
                <a:ext uri="{FF2B5EF4-FFF2-40B4-BE49-F238E27FC236}">
                  <a16:creationId xmlns:a16="http://schemas.microsoft.com/office/drawing/2014/main" id="{E66F3D34-1827-1B4D-BDED-AB066973A4FA}"/>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26" name="TextBox 25">
            <a:extLst>
              <a:ext uri="{FF2B5EF4-FFF2-40B4-BE49-F238E27FC236}">
                <a16:creationId xmlns:a16="http://schemas.microsoft.com/office/drawing/2014/main" id="{AF7A0610-4E5D-8143-B816-B4245DD46AFE}"/>
              </a:ext>
            </a:extLst>
          </p:cNvPr>
          <p:cNvSpPr txBox="1"/>
          <p:nvPr/>
        </p:nvSpPr>
        <p:spPr>
          <a:xfrm>
            <a:off x="685800" y="5466213"/>
            <a:ext cx="1828800" cy="646331"/>
          </a:xfrm>
          <a:prstGeom prst="rect">
            <a:avLst/>
          </a:prstGeom>
          <a:noFill/>
        </p:spPr>
        <p:txBody>
          <a:bodyPr wrap="square">
            <a:spAutoFit/>
          </a:bodyPr>
          <a:lstStyle/>
          <a:p>
            <a:pPr marL="228611" indent="-228611">
              <a:buFont typeface="+mj-lt"/>
              <a:buAutoNum type="arabicPeriod"/>
            </a:pPr>
            <a:r>
              <a:rPr lang="sl-SI" sz="1200" dirty="0">
                <a:latin typeface="Poppins" pitchFamily="2" charset="77"/>
                <a:cs typeface="Poppins" pitchFamily="2" charset="77"/>
                <a:hlinkClick r:id="rId3"/>
              </a:rPr>
              <a:t>Avto na daljinca 1ŠT OŠ46N</a:t>
            </a:r>
            <a:endParaRPr lang="sl-SI" sz="1200" dirty="0">
              <a:latin typeface="Poppins" pitchFamily="2" charset="77"/>
              <a:cs typeface="Poppins" pitchFamily="2" charset="77"/>
            </a:endParaRPr>
          </a:p>
          <a:p>
            <a:pPr marL="228611" indent="-228611">
              <a:buFont typeface="+mj-lt"/>
              <a:buAutoNum type="arabicPeriod"/>
            </a:pPr>
            <a:endParaRPr lang="sl-SI" sz="1200" dirty="0">
              <a:latin typeface="Poppins" pitchFamily="2" charset="77"/>
              <a:cs typeface="Poppins" pitchFamily="2" charset="77"/>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799" y="559664"/>
            <a:ext cx="10820400" cy="5693149"/>
            <a:chOff x="0" y="0"/>
            <a:chExt cx="5490351" cy="2888746"/>
          </a:xfrm>
        </p:grpSpPr>
        <p:sp>
          <p:nvSpPr>
            <p:cNvPr id="3" name="Freeform 3"/>
            <p:cNvSpPr/>
            <p:nvPr/>
          </p:nvSpPr>
          <p:spPr>
            <a:xfrm>
              <a:off x="0" y="0"/>
              <a:ext cx="5490351" cy="2888746"/>
            </a:xfrm>
            <a:custGeom>
              <a:avLst/>
              <a:gdLst/>
              <a:ahLst/>
              <a:cxnLst/>
              <a:rect l="l" t="t" r="r" b="b"/>
              <a:pathLst>
                <a:path w="5490351" h="2888746">
                  <a:moveTo>
                    <a:pt x="5365891" y="2888746"/>
                  </a:moveTo>
                  <a:lnTo>
                    <a:pt x="124460" y="2888746"/>
                  </a:lnTo>
                  <a:cubicBezTo>
                    <a:pt x="55880" y="2888746"/>
                    <a:pt x="0" y="2832866"/>
                    <a:pt x="0" y="2764286"/>
                  </a:cubicBezTo>
                  <a:lnTo>
                    <a:pt x="0" y="124460"/>
                  </a:lnTo>
                  <a:cubicBezTo>
                    <a:pt x="0" y="55880"/>
                    <a:pt x="55880" y="0"/>
                    <a:pt x="124460" y="0"/>
                  </a:cubicBezTo>
                  <a:lnTo>
                    <a:pt x="5365891" y="0"/>
                  </a:lnTo>
                  <a:cubicBezTo>
                    <a:pt x="5434471" y="0"/>
                    <a:pt x="5490351" y="55880"/>
                    <a:pt x="5490351" y="124460"/>
                  </a:cubicBezTo>
                  <a:lnTo>
                    <a:pt x="5490351" y="2764286"/>
                  </a:lnTo>
                  <a:cubicBezTo>
                    <a:pt x="5490351" y="2832866"/>
                    <a:pt x="5434471" y="2888746"/>
                    <a:pt x="5365891" y="2888746"/>
                  </a:cubicBezTo>
                  <a:close/>
                </a:path>
              </a:pathLst>
            </a:custGeom>
            <a:solidFill>
              <a:srgbClr val="FFFFFF"/>
            </a:solidFill>
          </p:spPr>
          <p:txBody>
            <a:bodyPr/>
            <a:lstStyle/>
            <a:p>
              <a:endParaRPr lang="sl-SI" sz="1200"/>
            </a:p>
          </p:txBody>
        </p:sp>
      </p:grpSp>
      <p:sp>
        <p:nvSpPr>
          <p:cNvPr id="4" name="TextBox 4"/>
          <p:cNvSpPr txBox="1"/>
          <p:nvPr/>
        </p:nvSpPr>
        <p:spPr>
          <a:xfrm>
            <a:off x="1434871" y="1136975"/>
            <a:ext cx="9322258" cy="372153"/>
          </a:xfrm>
          <a:prstGeom prst="rect">
            <a:avLst/>
          </a:prstGeom>
        </p:spPr>
        <p:txBody>
          <a:bodyPr lIns="0" tIns="0" rIns="0" bIns="0" rtlCol="0" anchor="t">
            <a:spAutoFit/>
          </a:bodyPr>
          <a:lstStyle/>
          <a:p>
            <a:pPr algn="ctr">
              <a:lnSpc>
                <a:spcPts val="2695"/>
              </a:lnSpc>
            </a:pPr>
            <a:r>
              <a:rPr lang="en-US" sz="3133">
                <a:solidFill>
                  <a:srgbClr val="206A5D"/>
                </a:solidFill>
                <a:latin typeface="Poppins Bold"/>
              </a:rPr>
              <a:t>Otežitve programskega okolja</a:t>
            </a:r>
          </a:p>
        </p:txBody>
      </p:sp>
      <p:grpSp>
        <p:nvGrpSpPr>
          <p:cNvPr id="5" name="Group 5"/>
          <p:cNvGrpSpPr/>
          <p:nvPr/>
        </p:nvGrpSpPr>
        <p:grpSpPr>
          <a:xfrm>
            <a:off x="10325892" y="187687"/>
            <a:ext cx="996227" cy="99622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7" name="Group 7"/>
          <p:cNvGrpSpPr/>
          <p:nvPr/>
        </p:nvGrpSpPr>
        <p:grpSpPr>
          <a:xfrm>
            <a:off x="11008087" y="371768"/>
            <a:ext cx="628065" cy="62806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906583" y="2491402"/>
            <a:ext cx="3549514" cy="3304937"/>
          </a:xfrm>
          <a:prstGeom prst="rect">
            <a:avLst/>
          </a:prstGeom>
        </p:spPr>
      </p:pic>
      <p:pic>
        <p:nvPicPr>
          <p:cNvPr id="10" name="Picture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17416" y="2532313"/>
            <a:ext cx="3549514" cy="3304937"/>
          </a:xfrm>
          <a:prstGeom prst="rect">
            <a:avLst/>
          </a:prstGeom>
        </p:spPr>
      </p:pic>
      <p:sp>
        <p:nvSpPr>
          <p:cNvPr id="11" name="TextBox 11"/>
          <p:cNvSpPr txBox="1"/>
          <p:nvPr/>
        </p:nvSpPr>
        <p:spPr>
          <a:xfrm>
            <a:off x="1538252" y="1850748"/>
            <a:ext cx="9115497" cy="575670"/>
          </a:xfrm>
          <a:prstGeom prst="rect">
            <a:avLst/>
          </a:prstGeom>
        </p:spPr>
        <p:txBody>
          <a:bodyPr lIns="0" tIns="0" rIns="0" bIns="0" rtlCol="0" anchor="t">
            <a:spAutoFit/>
          </a:bodyPr>
          <a:lstStyle/>
          <a:p>
            <a:pPr>
              <a:lnSpc>
                <a:spcPts val="2319"/>
              </a:lnSpc>
            </a:pPr>
            <a:r>
              <a:rPr lang="en-US" sz="1657">
                <a:solidFill>
                  <a:srgbClr val="206A5D"/>
                </a:solidFill>
                <a:latin typeface="Poppins Bold"/>
              </a:rPr>
              <a:t>Prisotnost testov: </a:t>
            </a:r>
            <a:r>
              <a:rPr lang="en-US" sz="1657">
                <a:solidFill>
                  <a:srgbClr val="206A5D"/>
                </a:solidFill>
                <a:latin typeface="Poppins"/>
              </a:rPr>
              <a:t>omejitev preverja splošnost rešitve in zagotavlja, da program celostno reši problem.</a:t>
            </a:r>
          </a:p>
        </p:txBody>
      </p:sp>
      <p:grpSp>
        <p:nvGrpSpPr>
          <p:cNvPr id="19" name="Group 18">
            <a:extLst>
              <a:ext uri="{FF2B5EF4-FFF2-40B4-BE49-F238E27FC236}">
                <a16:creationId xmlns:a16="http://schemas.microsoft.com/office/drawing/2014/main" id="{47656B4E-4E4C-0B48-AA78-BC7F3DA0729B}"/>
              </a:ext>
            </a:extLst>
          </p:cNvPr>
          <p:cNvGrpSpPr/>
          <p:nvPr/>
        </p:nvGrpSpPr>
        <p:grpSpPr>
          <a:xfrm>
            <a:off x="406400" y="4897808"/>
            <a:ext cx="2610949" cy="1622851"/>
            <a:chOff x="11945878" y="5306960"/>
            <a:chExt cx="4568354" cy="2592489"/>
          </a:xfrm>
        </p:grpSpPr>
        <p:grpSp>
          <p:nvGrpSpPr>
            <p:cNvPr id="20" name="Group 19">
              <a:extLst>
                <a:ext uri="{FF2B5EF4-FFF2-40B4-BE49-F238E27FC236}">
                  <a16:creationId xmlns:a16="http://schemas.microsoft.com/office/drawing/2014/main" id="{FDD641D8-8DDF-A644-B76A-AE58E92B12E5}"/>
                </a:ext>
              </a:extLst>
            </p:cNvPr>
            <p:cNvGrpSpPr/>
            <p:nvPr/>
          </p:nvGrpSpPr>
          <p:grpSpPr>
            <a:xfrm>
              <a:off x="11945878" y="5306960"/>
              <a:ext cx="4568354" cy="2592489"/>
              <a:chOff x="5105400" y="5600700"/>
              <a:chExt cx="2583996" cy="2057400"/>
            </a:xfrm>
          </p:grpSpPr>
          <p:grpSp>
            <p:nvGrpSpPr>
              <p:cNvPr id="22" name="Group 21">
                <a:extLst>
                  <a:ext uri="{FF2B5EF4-FFF2-40B4-BE49-F238E27FC236}">
                    <a16:creationId xmlns:a16="http://schemas.microsoft.com/office/drawing/2014/main" id="{A59EFB7E-EE5E-DD47-B41F-4E61840C61EC}"/>
                  </a:ext>
                </a:extLst>
              </p:cNvPr>
              <p:cNvGrpSpPr/>
              <p:nvPr/>
            </p:nvGrpSpPr>
            <p:grpSpPr>
              <a:xfrm>
                <a:off x="5105400" y="5600700"/>
                <a:ext cx="2583996" cy="2057400"/>
                <a:chOff x="5105400" y="5600700"/>
                <a:chExt cx="2583996" cy="2057400"/>
              </a:xfrm>
            </p:grpSpPr>
            <p:sp>
              <p:nvSpPr>
                <p:cNvPr id="24" name="Rounded Rectangle 23">
                  <a:extLst>
                    <a:ext uri="{FF2B5EF4-FFF2-40B4-BE49-F238E27FC236}">
                      <a16:creationId xmlns:a16="http://schemas.microsoft.com/office/drawing/2014/main" id="{C117809D-B09E-A14A-AF32-0C0B9C5A5DDF}"/>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25" name="Rounded Rectangle 24">
                  <a:extLst>
                    <a:ext uri="{FF2B5EF4-FFF2-40B4-BE49-F238E27FC236}">
                      <a16:creationId xmlns:a16="http://schemas.microsoft.com/office/drawing/2014/main" id="{7C94B0CD-47F3-8947-8AE5-FC3DD6F389BB}"/>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grpSp>
          <p:sp>
            <p:nvSpPr>
              <p:cNvPr id="23" name="AutoShape 15">
                <a:extLst>
                  <a:ext uri="{FF2B5EF4-FFF2-40B4-BE49-F238E27FC236}">
                    <a16:creationId xmlns:a16="http://schemas.microsoft.com/office/drawing/2014/main" id="{E8DFB158-ED35-084F-8CAB-98B33EA7E082}"/>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21" name="TextBox 20">
              <a:extLst>
                <a:ext uri="{FF2B5EF4-FFF2-40B4-BE49-F238E27FC236}">
                  <a16:creationId xmlns:a16="http://schemas.microsoft.com/office/drawing/2014/main" id="{56D96630-963D-3A43-BC63-81A1430456A4}"/>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27" name="TextBox 26">
            <a:extLst>
              <a:ext uri="{FF2B5EF4-FFF2-40B4-BE49-F238E27FC236}">
                <a16:creationId xmlns:a16="http://schemas.microsoft.com/office/drawing/2014/main" id="{9456CFA9-CC6D-6445-AEE4-278960F8046E}"/>
              </a:ext>
            </a:extLst>
          </p:cNvPr>
          <p:cNvSpPr txBox="1"/>
          <p:nvPr/>
        </p:nvSpPr>
        <p:spPr>
          <a:xfrm>
            <a:off x="628104" y="5485372"/>
            <a:ext cx="1994991" cy="646331"/>
          </a:xfrm>
          <a:prstGeom prst="rect">
            <a:avLst/>
          </a:prstGeom>
          <a:noFill/>
        </p:spPr>
        <p:txBody>
          <a:bodyPr wrap="square">
            <a:spAutoFit/>
          </a:bodyPr>
          <a:lstStyle/>
          <a:p>
            <a:pPr marL="228611" indent="-228611">
              <a:buFont typeface="+mj-lt"/>
              <a:buAutoNum type="arabicPeriod"/>
            </a:pPr>
            <a:r>
              <a:rPr lang="sl-SI" sz="1200" dirty="0">
                <a:latin typeface="Poppins" pitchFamily="2" charset="77"/>
                <a:cs typeface="Poppins" pitchFamily="2" charset="77"/>
                <a:hlinkClick r:id="rId4"/>
              </a:rPr>
              <a:t>Pišek gre čez cesto 3PT OŠ46N</a:t>
            </a:r>
            <a:endParaRPr lang="sl-SI" sz="1200" dirty="0">
              <a:latin typeface="Poppins" pitchFamily="2" charset="77"/>
              <a:cs typeface="Poppins" pitchFamily="2" charset="77"/>
            </a:endParaRPr>
          </a:p>
          <a:p>
            <a:pPr marL="228611" indent="-228611">
              <a:buFont typeface="+mj-lt"/>
              <a:buAutoNum type="arabicPeriod"/>
            </a:pPr>
            <a:endParaRPr lang="sl-SI" sz="1200" dirty="0">
              <a:latin typeface="Poppins" pitchFamily="2" charset="77"/>
              <a:cs typeface="Poppins" pitchFamily="2" charset="77"/>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06732"/>
            <a:ext cx="10820400" cy="5707336"/>
            <a:chOff x="0" y="0"/>
            <a:chExt cx="5490351" cy="2895945"/>
          </a:xfrm>
        </p:grpSpPr>
        <p:sp>
          <p:nvSpPr>
            <p:cNvPr id="3" name="Freeform 3"/>
            <p:cNvSpPr/>
            <p:nvPr/>
          </p:nvSpPr>
          <p:spPr>
            <a:xfrm>
              <a:off x="0" y="0"/>
              <a:ext cx="5490351" cy="2895945"/>
            </a:xfrm>
            <a:custGeom>
              <a:avLst/>
              <a:gdLst/>
              <a:ahLst/>
              <a:cxnLst/>
              <a:rect l="l" t="t" r="r" b="b"/>
              <a:pathLst>
                <a:path w="5490351" h="2895945">
                  <a:moveTo>
                    <a:pt x="5365891" y="2895945"/>
                  </a:moveTo>
                  <a:lnTo>
                    <a:pt x="124460" y="2895945"/>
                  </a:lnTo>
                  <a:cubicBezTo>
                    <a:pt x="55880" y="2895945"/>
                    <a:pt x="0" y="2840064"/>
                    <a:pt x="0" y="2771485"/>
                  </a:cubicBezTo>
                  <a:lnTo>
                    <a:pt x="0" y="124460"/>
                  </a:lnTo>
                  <a:cubicBezTo>
                    <a:pt x="0" y="55880"/>
                    <a:pt x="55880" y="0"/>
                    <a:pt x="124460" y="0"/>
                  </a:cubicBezTo>
                  <a:lnTo>
                    <a:pt x="5365891" y="0"/>
                  </a:lnTo>
                  <a:cubicBezTo>
                    <a:pt x="5434471" y="0"/>
                    <a:pt x="5490351" y="55880"/>
                    <a:pt x="5490351" y="124460"/>
                  </a:cubicBezTo>
                  <a:lnTo>
                    <a:pt x="5490351" y="2771485"/>
                  </a:lnTo>
                  <a:cubicBezTo>
                    <a:pt x="5490351" y="2840065"/>
                    <a:pt x="5434471" y="2895945"/>
                    <a:pt x="5365891" y="2895945"/>
                  </a:cubicBezTo>
                  <a:close/>
                </a:path>
              </a:pathLst>
            </a:custGeom>
            <a:solidFill>
              <a:srgbClr val="FFFFFF"/>
            </a:solidFill>
          </p:spPr>
          <p:txBody>
            <a:bodyPr/>
            <a:lstStyle/>
            <a:p>
              <a:endParaRPr lang="sl-SI" sz="1200"/>
            </a:p>
          </p:txBody>
        </p:sp>
      </p:grpSp>
      <p:sp>
        <p:nvSpPr>
          <p:cNvPr id="4" name="TextBox 4"/>
          <p:cNvSpPr txBox="1"/>
          <p:nvPr/>
        </p:nvSpPr>
        <p:spPr>
          <a:xfrm>
            <a:off x="1434871" y="1136975"/>
            <a:ext cx="9322258" cy="372153"/>
          </a:xfrm>
          <a:prstGeom prst="rect">
            <a:avLst/>
          </a:prstGeom>
        </p:spPr>
        <p:txBody>
          <a:bodyPr lIns="0" tIns="0" rIns="0" bIns="0" rtlCol="0" anchor="t">
            <a:spAutoFit/>
          </a:bodyPr>
          <a:lstStyle/>
          <a:p>
            <a:pPr algn="ctr">
              <a:lnSpc>
                <a:spcPts val="2695"/>
              </a:lnSpc>
            </a:pPr>
            <a:r>
              <a:rPr lang="en-US" sz="3133">
                <a:solidFill>
                  <a:srgbClr val="206A5D"/>
                </a:solidFill>
                <a:latin typeface="Poppins Bold"/>
              </a:rPr>
              <a:t>Otežitve programskega okolja</a:t>
            </a:r>
          </a:p>
        </p:txBody>
      </p:sp>
      <p:pic>
        <p:nvPicPr>
          <p:cNvPr id="5"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911133" y="2538779"/>
            <a:ext cx="8912873" cy="3408678"/>
          </a:xfrm>
          <a:prstGeom prst="rect">
            <a:avLst/>
          </a:prstGeom>
        </p:spPr>
      </p:pic>
      <p:sp>
        <p:nvSpPr>
          <p:cNvPr id="6" name="TextBox 6"/>
          <p:cNvSpPr txBox="1"/>
          <p:nvPr/>
        </p:nvSpPr>
        <p:spPr>
          <a:xfrm>
            <a:off x="1538252" y="1850748"/>
            <a:ext cx="9115497" cy="575670"/>
          </a:xfrm>
          <a:prstGeom prst="rect">
            <a:avLst/>
          </a:prstGeom>
        </p:spPr>
        <p:txBody>
          <a:bodyPr lIns="0" tIns="0" rIns="0" bIns="0" rtlCol="0" anchor="t">
            <a:spAutoFit/>
          </a:bodyPr>
          <a:lstStyle/>
          <a:p>
            <a:pPr>
              <a:lnSpc>
                <a:spcPts val="2319"/>
              </a:lnSpc>
            </a:pPr>
            <a:r>
              <a:rPr lang="en-US" sz="1657">
                <a:solidFill>
                  <a:srgbClr val="206A5D"/>
                </a:solidFill>
                <a:latin typeface="Poppins Bold"/>
              </a:rPr>
              <a:t>Razširjen nabor delčkov: </a:t>
            </a:r>
            <a:r>
              <a:rPr lang="en-US" sz="1657">
                <a:solidFill>
                  <a:srgbClr val="206A5D"/>
                </a:solidFill>
                <a:latin typeface="Poppins"/>
              </a:rPr>
              <a:t>naloge z razširjenim naborom delčkov poleg nujno potrebnih delčkov vsebujejo tudi odvečne delčke.</a:t>
            </a:r>
          </a:p>
        </p:txBody>
      </p:sp>
      <p:grpSp>
        <p:nvGrpSpPr>
          <p:cNvPr id="7" name="Group 7"/>
          <p:cNvGrpSpPr/>
          <p:nvPr/>
        </p:nvGrpSpPr>
        <p:grpSpPr>
          <a:xfrm>
            <a:off x="10325892" y="187687"/>
            <a:ext cx="996227" cy="9962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634"/>
            </a:solidFill>
          </p:spPr>
          <p:txBody>
            <a:bodyPr/>
            <a:lstStyle/>
            <a:p>
              <a:endParaRPr lang="sl-SI" sz="1200"/>
            </a:p>
          </p:txBody>
        </p:sp>
      </p:grpSp>
      <p:grpSp>
        <p:nvGrpSpPr>
          <p:cNvPr id="9" name="Group 9"/>
          <p:cNvGrpSpPr/>
          <p:nvPr/>
        </p:nvGrpSpPr>
        <p:grpSpPr>
          <a:xfrm>
            <a:off x="11008087" y="371768"/>
            <a:ext cx="628065" cy="6280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29"/>
            </a:solidFill>
          </p:spPr>
          <p:txBody>
            <a:bodyPr/>
            <a:lstStyle/>
            <a:p>
              <a:endParaRPr lang="sl-SI" sz="1200"/>
            </a:p>
          </p:txBody>
        </p:sp>
      </p:grpSp>
      <p:grpSp>
        <p:nvGrpSpPr>
          <p:cNvPr id="32" name="Group 31">
            <a:extLst>
              <a:ext uri="{FF2B5EF4-FFF2-40B4-BE49-F238E27FC236}">
                <a16:creationId xmlns:a16="http://schemas.microsoft.com/office/drawing/2014/main" id="{C078D1EA-A90C-3040-A850-9015750BAC7C}"/>
              </a:ext>
            </a:extLst>
          </p:cNvPr>
          <p:cNvGrpSpPr/>
          <p:nvPr/>
        </p:nvGrpSpPr>
        <p:grpSpPr>
          <a:xfrm>
            <a:off x="406400" y="4897808"/>
            <a:ext cx="2610949" cy="1622851"/>
            <a:chOff x="11945878" y="5306960"/>
            <a:chExt cx="4568354" cy="2592489"/>
          </a:xfrm>
        </p:grpSpPr>
        <p:grpSp>
          <p:nvGrpSpPr>
            <p:cNvPr id="33" name="Group 32">
              <a:extLst>
                <a:ext uri="{FF2B5EF4-FFF2-40B4-BE49-F238E27FC236}">
                  <a16:creationId xmlns:a16="http://schemas.microsoft.com/office/drawing/2014/main" id="{9E468401-160C-034C-877C-12E870ADFB4D}"/>
                </a:ext>
              </a:extLst>
            </p:cNvPr>
            <p:cNvGrpSpPr/>
            <p:nvPr/>
          </p:nvGrpSpPr>
          <p:grpSpPr>
            <a:xfrm>
              <a:off x="11945878" y="5306960"/>
              <a:ext cx="4568354" cy="2592489"/>
              <a:chOff x="5105400" y="5600700"/>
              <a:chExt cx="2583996" cy="2057400"/>
            </a:xfrm>
          </p:grpSpPr>
          <p:grpSp>
            <p:nvGrpSpPr>
              <p:cNvPr id="35" name="Group 34">
                <a:extLst>
                  <a:ext uri="{FF2B5EF4-FFF2-40B4-BE49-F238E27FC236}">
                    <a16:creationId xmlns:a16="http://schemas.microsoft.com/office/drawing/2014/main" id="{EA7CAA67-A64E-1A4A-936A-1666C4FCDED2}"/>
                  </a:ext>
                </a:extLst>
              </p:cNvPr>
              <p:cNvGrpSpPr/>
              <p:nvPr/>
            </p:nvGrpSpPr>
            <p:grpSpPr>
              <a:xfrm>
                <a:off x="5105400" y="5600700"/>
                <a:ext cx="2583996" cy="2057400"/>
                <a:chOff x="5105400" y="5600700"/>
                <a:chExt cx="2583996" cy="2057400"/>
              </a:xfrm>
            </p:grpSpPr>
            <p:sp>
              <p:nvSpPr>
                <p:cNvPr id="37" name="Rounded Rectangle 36">
                  <a:extLst>
                    <a:ext uri="{FF2B5EF4-FFF2-40B4-BE49-F238E27FC236}">
                      <a16:creationId xmlns:a16="http://schemas.microsoft.com/office/drawing/2014/main" id="{8AF73B2B-E84D-9045-B008-7DABF3F93F2C}"/>
                    </a:ext>
                  </a:extLst>
                </p:cNvPr>
                <p:cNvSpPr/>
                <p:nvPr/>
              </p:nvSpPr>
              <p:spPr>
                <a:xfrm>
                  <a:off x="5105400" y="5600700"/>
                  <a:ext cx="2583996" cy="2057400"/>
                </a:xfrm>
                <a:prstGeom prst="roundRect">
                  <a:avLst/>
                </a:prstGeom>
                <a:solidFill>
                  <a:srgbClr val="F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p>
              </p:txBody>
            </p:sp>
            <p:sp>
              <p:nvSpPr>
                <p:cNvPr id="38" name="Rounded Rectangle 37">
                  <a:extLst>
                    <a:ext uri="{FF2B5EF4-FFF2-40B4-BE49-F238E27FC236}">
                      <a16:creationId xmlns:a16="http://schemas.microsoft.com/office/drawing/2014/main" id="{EB345A93-3E4E-CC42-B181-F85EAD60027C}"/>
                    </a:ext>
                  </a:extLst>
                </p:cNvPr>
                <p:cNvSpPr/>
                <p:nvPr/>
              </p:nvSpPr>
              <p:spPr>
                <a:xfrm>
                  <a:off x="5279242" y="5721139"/>
                  <a:ext cx="2247900" cy="1816521"/>
                </a:xfrm>
                <a:prstGeom prst="roundRect">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dirty="0"/>
                </a:p>
              </p:txBody>
            </p:sp>
          </p:grpSp>
          <p:sp>
            <p:nvSpPr>
              <p:cNvPr id="36" name="AutoShape 15">
                <a:extLst>
                  <a:ext uri="{FF2B5EF4-FFF2-40B4-BE49-F238E27FC236}">
                    <a16:creationId xmlns:a16="http://schemas.microsoft.com/office/drawing/2014/main" id="{D63E7601-6651-5D4F-9BD3-E26DB6FA1A61}"/>
                  </a:ext>
                </a:extLst>
              </p:cNvPr>
              <p:cNvSpPr/>
              <p:nvPr/>
            </p:nvSpPr>
            <p:spPr>
              <a:xfrm>
                <a:off x="5410200" y="6186610"/>
                <a:ext cx="1974396" cy="0"/>
              </a:xfrm>
              <a:prstGeom prst="line">
                <a:avLst/>
              </a:prstGeom>
              <a:ln w="47625" cap="rnd">
                <a:solidFill>
                  <a:srgbClr val="F58634">
                    <a:alpha val="68627"/>
                  </a:srgbClr>
                </a:solidFill>
                <a:prstDash val="solid"/>
                <a:headEnd type="none" w="sm" len="sm"/>
                <a:tailEnd type="none" w="sm" len="sm"/>
              </a:ln>
            </p:spPr>
            <p:txBody>
              <a:bodyPr/>
              <a:lstStyle/>
              <a:p>
                <a:endParaRPr lang="sl-SI" sz="1200"/>
              </a:p>
            </p:txBody>
          </p:sp>
        </p:grpSp>
        <p:sp>
          <p:nvSpPr>
            <p:cNvPr id="34" name="TextBox 33">
              <a:extLst>
                <a:ext uri="{FF2B5EF4-FFF2-40B4-BE49-F238E27FC236}">
                  <a16:creationId xmlns:a16="http://schemas.microsoft.com/office/drawing/2014/main" id="{1A716E7F-84AA-7049-B05C-C8C9DA27DA35}"/>
                </a:ext>
              </a:extLst>
            </p:cNvPr>
            <p:cNvSpPr txBox="1"/>
            <p:nvPr/>
          </p:nvSpPr>
          <p:spPr>
            <a:xfrm>
              <a:off x="12556315" y="5626504"/>
              <a:ext cx="1522786" cy="540837"/>
            </a:xfrm>
            <a:prstGeom prst="rect">
              <a:avLst/>
            </a:prstGeom>
            <a:noFill/>
          </p:spPr>
          <p:txBody>
            <a:bodyPr wrap="square">
              <a:spAutoFit/>
            </a:bodyPr>
            <a:lstStyle/>
            <a:p>
              <a:pPr algn="l" rtl="0" fontAlgn="base"/>
              <a:r>
                <a:rPr lang="en-US" sz="1600" b="1" dirty="0" err="1">
                  <a:solidFill>
                    <a:srgbClr val="206B5C"/>
                  </a:solidFill>
                  <a:latin typeface="Poppins" pitchFamily="2" charset="77"/>
                  <a:cs typeface="Poppins" pitchFamily="2" charset="77"/>
                </a:rPr>
                <a:t>Zgledi</a:t>
              </a:r>
              <a:endParaRPr lang="en-US" sz="1600" b="1" dirty="0">
                <a:solidFill>
                  <a:srgbClr val="206B5C"/>
                </a:solidFill>
                <a:latin typeface="Poppins" pitchFamily="2" charset="77"/>
                <a:cs typeface="Poppins" pitchFamily="2" charset="77"/>
              </a:endParaRPr>
            </a:p>
          </p:txBody>
        </p:sp>
      </p:grpSp>
      <p:sp>
        <p:nvSpPr>
          <p:cNvPr id="42" name="TextBox 41">
            <a:extLst>
              <a:ext uri="{FF2B5EF4-FFF2-40B4-BE49-F238E27FC236}">
                <a16:creationId xmlns:a16="http://schemas.microsoft.com/office/drawing/2014/main" id="{2936CEB5-1529-7C4E-AC78-90D895DC2097}"/>
              </a:ext>
            </a:extLst>
          </p:cNvPr>
          <p:cNvSpPr txBox="1"/>
          <p:nvPr/>
        </p:nvSpPr>
        <p:spPr>
          <a:xfrm>
            <a:off x="628104" y="5492813"/>
            <a:ext cx="1994991" cy="584968"/>
          </a:xfrm>
          <a:prstGeom prst="rect">
            <a:avLst/>
          </a:prstGeom>
          <a:noFill/>
        </p:spPr>
        <p:txBody>
          <a:bodyPr wrap="square">
            <a:spAutoFit/>
          </a:bodyPr>
          <a:lstStyle/>
          <a:p>
            <a:pPr marL="228611" indent="-228611">
              <a:buFont typeface="+mj-lt"/>
              <a:buAutoNum type="arabicPeriod"/>
            </a:pPr>
            <a:r>
              <a:rPr lang="sl-SI" sz="1067" dirty="0">
                <a:latin typeface="Poppins" pitchFamily="2" charset="77"/>
                <a:cs typeface="Poppins" pitchFamily="2" charset="77"/>
                <a:hlinkClick r:id="rId3"/>
              </a:rPr>
              <a:t>Miška išče sir 1ŠT OŠ79N</a:t>
            </a:r>
            <a:endParaRPr lang="sl-SI" sz="1067" dirty="0">
              <a:latin typeface="Poppins" pitchFamily="2" charset="77"/>
              <a:cs typeface="Poppins" pitchFamily="2" charset="77"/>
            </a:endParaRPr>
          </a:p>
          <a:p>
            <a:pPr marL="228611" indent="-228611">
              <a:buFont typeface="+mj-lt"/>
              <a:buAutoNum type="arabicPeriod"/>
            </a:pPr>
            <a:endParaRPr lang="sl-SI" sz="1067" dirty="0">
              <a:latin typeface="Poppins" pitchFamily="2" charset="77"/>
              <a:cs typeface="Poppins" pitchFamily="2" charset="77"/>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9C5A7B-A041-37FA-B7FF-4A6CE799F82C}"/>
              </a:ext>
            </a:extLst>
          </p:cNvPr>
          <p:cNvSpPr>
            <a:spLocks noGrp="1"/>
          </p:cNvSpPr>
          <p:nvPr>
            <p:ph type="title"/>
          </p:nvPr>
        </p:nvSpPr>
        <p:spPr>
          <a:xfrm>
            <a:off x="1369142" y="1063215"/>
            <a:ext cx="10515600" cy="1325563"/>
          </a:xfrm>
        </p:spPr>
        <p:txBody>
          <a:bodyPr/>
          <a:lstStyle/>
          <a:p>
            <a:r>
              <a:rPr lang="en-US" dirty="0">
                <a:hlinkClick r:id="rId2"/>
              </a:rPr>
              <a:t>https://tekmovanja.acm.si/</a:t>
            </a:r>
            <a:r>
              <a:rPr lang="en-US" dirty="0"/>
              <a:t> </a:t>
            </a:r>
            <a:endParaRPr lang="sl-SI" dirty="0"/>
          </a:p>
        </p:txBody>
      </p:sp>
      <p:sp>
        <p:nvSpPr>
          <p:cNvPr id="4" name="Naslov 1">
            <a:extLst>
              <a:ext uri="{FF2B5EF4-FFF2-40B4-BE49-F238E27FC236}">
                <a16:creationId xmlns:a16="http://schemas.microsoft.com/office/drawing/2014/main" id="{A8D6C823-9479-C8A4-7881-AC766FF8E887}"/>
              </a:ext>
            </a:extLst>
          </p:cNvPr>
          <p:cNvSpPr txBox="1">
            <a:spLocks/>
          </p:cNvSpPr>
          <p:nvPr/>
        </p:nvSpPr>
        <p:spPr>
          <a:xfrm>
            <a:off x="6506496" y="3703176"/>
            <a:ext cx="50414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hlinkClick r:id="rId3"/>
              </a:rPr>
              <a:t>https://pisek.acm.si/</a:t>
            </a:r>
            <a:r>
              <a:rPr lang="en-US" dirty="0"/>
              <a:t> </a:t>
            </a:r>
            <a:endParaRPr lang="sl-SI" dirty="0"/>
          </a:p>
        </p:txBody>
      </p:sp>
    </p:spTree>
    <p:extLst>
      <p:ext uri="{BB962C8B-B14F-4D97-AF65-F5344CB8AC3E}">
        <p14:creationId xmlns:p14="http://schemas.microsoft.com/office/powerpoint/2010/main" val="424373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2AF6B-64A8-6181-3FF8-306B939C29C1}"/>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In to iz programiranja …</a:t>
            </a:r>
          </a:p>
        </p:txBody>
      </p:sp>
      <p:sp>
        <p:nvSpPr>
          <p:cNvPr id="27" name="Rectangle 2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424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B670F3A-3CE6-457A-BD9B-9951E1EE9B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3500" y="259672"/>
            <a:ext cx="4445000" cy="6338656"/>
          </a:xfrm>
          <a:prstGeom prst="rect">
            <a:avLst/>
          </a:prstGeom>
        </p:spPr>
      </p:pic>
      <p:sp>
        <p:nvSpPr>
          <p:cNvPr id="7" name="Pravokotnik 6">
            <a:extLst>
              <a:ext uri="{FF2B5EF4-FFF2-40B4-BE49-F238E27FC236}">
                <a16:creationId xmlns:a16="http://schemas.microsoft.com/office/drawing/2014/main" id="{B5143306-84AB-42D0-AD1D-1F1F487C01E4}"/>
              </a:ext>
            </a:extLst>
          </p:cNvPr>
          <p:cNvSpPr/>
          <p:nvPr/>
        </p:nvSpPr>
        <p:spPr>
          <a:xfrm>
            <a:off x="5325569" y="3282765"/>
            <a:ext cx="2231701" cy="523220"/>
          </a:xfrm>
          <a:prstGeom prst="rect">
            <a:avLst/>
          </a:prstGeom>
        </p:spPr>
        <p:txBody>
          <a:bodyPr wrap="none">
            <a:spAutoFit/>
          </a:bodyPr>
          <a:lstStyle/>
          <a:p>
            <a:r>
              <a:rPr lang="sl-SI" sz="2800" b="1" dirty="0">
                <a:solidFill>
                  <a:srgbClr val="00B050"/>
                </a:solidFill>
              </a:rPr>
              <a:t>pisek@acm.si</a:t>
            </a:r>
          </a:p>
        </p:txBody>
      </p:sp>
    </p:spTree>
    <p:extLst>
      <p:ext uri="{BB962C8B-B14F-4D97-AF65-F5344CB8AC3E}">
        <p14:creationId xmlns:p14="http://schemas.microsoft.com/office/powerpoint/2010/main" val="124391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518458" cy="5184648"/>
          </a:xfrm>
        </p:spPr>
        <p:txBody>
          <a:bodyPr rtlCol="0" anchor="ctr">
            <a:normAutofit/>
          </a:bodyPr>
          <a:lstStyle/>
          <a:p>
            <a:pPr algn="l"/>
            <a:r>
              <a:rPr lang="en-US" sz="2400" b="1" i="0" dirty="0">
                <a:solidFill>
                  <a:srgbClr val="000000"/>
                </a:solidFill>
                <a:effectLst/>
                <a:highlight>
                  <a:srgbClr val="FFFF00"/>
                </a:highlight>
                <a:latin typeface="+mn-lt"/>
              </a:rPr>
              <a:t>Programming is such a powerful tool </a:t>
            </a:r>
            <a:r>
              <a:rPr lang="en-US" sz="2400" b="0" i="0" dirty="0">
                <a:solidFill>
                  <a:srgbClr val="000000"/>
                </a:solidFill>
                <a:effectLst/>
                <a:latin typeface="+mn-lt"/>
              </a:rPr>
              <a:t>that as </a:t>
            </a:r>
            <a:r>
              <a:rPr lang="en-US" sz="2400" b="0" i="0" dirty="0">
                <a:solidFill>
                  <a:srgbClr val="000000"/>
                </a:solidFill>
                <a:effectLst/>
                <a:highlight>
                  <a:srgbClr val="FF0000"/>
                </a:highlight>
                <a:latin typeface="+mn-lt"/>
              </a:rPr>
              <a:t>early as the 1960s </a:t>
            </a:r>
            <a:r>
              <a:rPr lang="en-US" sz="2400" b="0" i="0" dirty="0">
                <a:solidFill>
                  <a:srgbClr val="000000"/>
                </a:solidFill>
                <a:effectLst/>
                <a:latin typeface="+mn-lt"/>
              </a:rPr>
              <a:t>scholars such as C.P. Snow and Peter </a:t>
            </a:r>
            <a:r>
              <a:rPr lang="en-US" sz="2400" b="0" i="0" dirty="0" err="1">
                <a:solidFill>
                  <a:srgbClr val="000000"/>
                </a:solidFill>
                <a:effectLst/>
                <a:latin typeface="+mn-lt"/>
              </a:rPr>
              <a:t>Naur</a:t>
            </a:r>
            <a:r>
              <a:rPr lang="en-US" sz="2400" b="0" i="0" dirty="0">
                <a:solidFill>
                  <a:srgbClr val="000000"/>
                </a:solidFill>
                <a:effectLst/>
                <a:latin typeface="+mn-lt"/>
              </a:rPr>
              <a:t> were worried about its </a:t>
            </a:r>
            <a:r>
              <a:rPr lang="en-US" sz="2400" b="1" i="0" dirty="0">
                <a:solidFill>
                  <a:srgbClr val="000000"/>
                </a:solidFill>
                <a:effectLst/>
                <a:highlight>
                  <a:srgbClr val="FFFF00"/>
                </a:highlight>
                <a:latin typeface="+mn-lt"/>
              </a:rPr>
              <a:t>potential negative impacts on society</a:t>
            </a:r>
            <a:r>
              <a:rPr lang="en-US" sz="2400" b="1" i="0" dirty="0">
                <a:solidFill>
                  <a:srgbClr val="000000"/>
                </a:solidFill>
                <a:effectLst/>
                <a:latin typeface="+mn-lt"/>
              </a:rPr>
              <a:t>.</a:t>
            </a:r>
            <a:br>
              <a:rPr lang="en-US" sz="2400" b="0" i="0" dirty="0">
                <a:solidFill>
                  <a:srgbClr val="000000"/>
                </a:solidFill>
                <a:effectLst/>
                <a:latin typeface="+mn-lt"/>
              </a:rPr>
            </a:br>
            <a:br>
              <a:rPr lang="en-US" sz="2400" b="0" i="0" dirty="0">
                <a:solidFill>
                  <a:srgbClr val="000000"/>
                </a:solidFill>
                <a:effectLst/>
                <a:latin typeface="+mn-lt"/>
              </a:rPr>
            </a:br>
            <a:br>
              <a:rPr lang="en-US" sz="2400" b="0" i="0" dirty="0">
                <a:solidFill>
                  <a:srgbClr val="000000"/>
                </a:solidFill>
                <a:effectLst/>
                <a:latin typeface="+mn-lt"/>
              </a:rPr>
            </a:br>
            <a:r>
              <a:rPr lang="en-US" sz="2400" b="0" i="0" dirty="0">
                <a:solidFill>
                  <a:srgbClr val="000000"/>
                </a:solidFill>
                <a:effectLst/>
                <a:highlight>
                  <a:srgbClr val="FFFF00"/>
                </a:highlight>
                <a:latin typeface="+mn-lt"/>
              </a:rPr>
              <a:t>They called for everyone to learn to program </a:t>
            </a:r>
            <a:r>
              <a:rPr lang="en-US" sz="2400" b="0" i="0" dirty="0">
                <a:solidFill>
                  <a:srgbClr val="FF0000"/>
                </a:solidFill>
                <a:effectLst/>
                <a:highlight>
                  <a:srgbClr val="FFFF00"/>
                </a:highlight>
                <a:latin typeface="+mn-lt"/>
              </a:rPr>
              <a:t>in order to democratize access </a:t>
            </a:r>
            <a:r>
              <a:rPr lang="en-US" sz="2400" b="0" i="0" dirty="0">
                <a:solidFill>
                  <a:srgbClr val="000000"/>
                </a:solidFill>
                <a:effectLst/>
                <a:highlight>
                  <a:srgbClr val="FFFF00"/>
                </a:highlight>
                <a:latin typeface="+mn-lt"/>
              </a:rPr>
              <a:t>and to inform citizens about how computational processes worked</a:t>
            </a:r>
            <a:r>
              <a:rPr lang="en-US" sz="2400" b="0" i="0" dirty="0">
                <a:solidFill>
                  <a:srgbClr val="000000"/>
                </a:solidFill>
                <a:effectLst/>
                <a:latin typeface="+mn-lt"/>
              </a:rPr>
              <a:t>. </a:t>
            </a:r>
            <a:br>
              <a:rPr lang="en-US" sz="2400" b="0" i="0" dirty="0">
                <a:solidFill>
                  <a:srgbClr val="000000"/>
                </a:solidFill>
                <a:effectLst/>
                <a:latin typeface="+mn-lt"/>
              </a:rPr>
            </a:br>
            <a:br>
              <a:rPr lang="en-US" sz="2400" b="0" i="0" dirty="0">
                <a:solidFill>
                  <a:srgbClr val="000000"/>
                </a:solidFill>
                <a:effectLst/>
                <a:latin typeface="+mn-lt"/>
              </a:rPr>
            </a:br>
            <a:r>
              <a:rPr lang="en-US" sz="2400" b="0" i="0" dirty="0">
                <a:solidFill>
                  <a:srgbClr val="000000"/>
                </a:solidFill>
                <a:effectLst/>
                <a:latin typeface="+mn-lt"/>
              </a:rPr>
              <a:t>At the same time, Alan Perlis argued for teaching programming to all university students because of the disciplinary benefits. He saw that </a:t>
            </a:r>
            <a:r>
              <a:rPr lang="en-US" sz="2400" b="0" i="0" dirty="0">
                <a:solidFill>
                  <a:srgbClr val="000000"/>
                </a:solidFill>
                <a:effectLst/>
                <a:highlight>
                  <a:srgbClr val="FFFF00"/>
                </a:highlight>
                <a:latin typeface="+mn-lt"/>
              </a:rPr>
              <a:t>computing gave us a new way to understand in many disciplines</a:t>
            </a:r>
            <a:r>
              <a:rPr lang="en-US" sz="2400" b="0" i="0" dirty="0">
                <a:solidFill>
                  <a:srgbClr val="000000"/>
                </a:solidFill>
                <a:effectLst/>
                <a:latin typeface="+mn-lt"/>
              </a:rPr>
              <a:t>. </a:t>
            </a:r>
            <a:br>
              <a:rPr lang="en-US" sz="2400" b="0" i="0" dirty="0">
                <a:solidFill>
                  <a:srgbClr val="000000"/>
                </a:solidFill>
                <a:effectLst/>
                <a:latin typeface="+mn-lt"/>
              </a:rPr>
            </a:br>
            <a:br>
              <a:rPr lang="en-US" sz="2400" b="0" i="0" dirty="0">
                <a:solidFill>
                  <a:srgbClr val="000000"/>
                </a:solidFill>
                <a:effectLst/>
                <a:latin typeface="+mn-lt"/>
              </a:rPr>
            </a:br>
            <a:endParaRPr lang="en-US" sz="2400" b="0" i="0" dirty="0">
              <a:solidFill>
                <a:srgbClr val="000000"/>
              </a:solidFill>
              <a:effectLst/>
              <a:latin typeface="+mn-lt"/>
            </a:endParaRPr>
          </a:p>
        </p:txBody>
      </p:sp>
      <p:sp>
        <p:nvSpPr>
          <p:cNvPr id="4" name="Podnaslov 2">
            <a:extLst>
              <a:ext uri="{FF2B5EF4-FFF2-40B4-BE49-F238E27FC236}">
                <a16:creationId xmlns:a16="http://schemas.microsoft.com/office/drawing/2014/main" id="{696F4747-4734-57F6-7EFE-94ECFCF317AA}"/>
              </a:ext>
            </a:extLst>
          </p:cNvPr>
          <p:cNvSpPr txBox="1">
            <a:spLocks/>
          </p:cNvSpPr>
          <p:nvPr/>
        </p:nvSpPr>
        <p:spPr>
          <a:xfrm>
            <a:off x="4805518" y="5843106"/>
            <a:ext cx="7274708" cy="511883"/>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 dirty="0">
                <a:solidFill>
                  <a:srgbClr val="FFFFFF"/>
                </a:solidFill>
              </a:rPr>
              <a:t>– </a:t>
            </a:r>
            <a:r>
              <a:rPr lang="en-US" dirty="0">
                <a:solidFill>
                  <a:srgbClr val="FFFFFF"/>
                </a:solidFill>
              </a:rPr>
              <a:t>Mark GUZDIAL, </a:t>
            </a:r>
            <a:r>
              <a:rPr lang="en-US" sz="1700" dirty="0">
                <a:solidFill>
                  <a:srgbClr val="FFFFFF"/>
                </a:solidFill>
              </a:rPr>
              <a:t>Communications of the ACM, Volume 66, Number 5 (2023)</a:t>
            </a:r>
            <a:endParaRPr lang="sl" sz="1100"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315FC6E-E1D9-98BE-9208-4DAF57FADF27}"/>
              </a:ext>
            </a:extLst>
          </p:cNvPr>
          <p:cNvSpPr>
            <a:spLocks noGrp="1"/>
          </p:cNvSpPr>
          <p:nvPr>
            <p:ph type="title"/>
          </p:nvPr>
        </p:nvSpPr>
        <p:spPr>
          <a:xfrm>
            <a:off x="761802" y="350196"/>
            <a:ext cx="4827467" cy="1624520"/>
          </a:xfrm>
        </p:spPr>
        <p:txBody>
          <a:bodyPr anchor="ctr">
            <a:normAutofit/>
          </a:bodyPr>
          <a:lstStyle/>
          <a:p>
            <a:r>
              <a:rPr lang="en-US" altLang="sl-SI" sz="4000" dirty="0" err="1">
                <a:ea typeface="Calibri" panose="020F0502020204030204" pitchFamily="34" charset="0"/>
                <a:cs typeface="Arial" panose="020B0604020202020204" pitchFamily="34" charset="0"/>
              </a:rPr>
              <a:t>Programiranje</a:t>
            </a:r>
            <a:r>
              <a:rPr lang="en-US" altLang="sl-SI" sz="4000" dirty="0">
                <a:ea typeface="Calibri" panose="020F0502020204030204" pitchFamily="34" charset="0"/>
                <a:cs typeface="Arial" panose="020B0604020202020204" pitchFamily="34" charset="0"/>
              </a:rPr>
              <a:t> "za </a:t>
            </a:r>
            <a:r>
              <a:rPr lang="en-US" altLang="sl-SI" sz="4000" dirty="0" err="1">
                <a:ea typeface="Calibri" panose="020F0502020204030204" pitchFamily="34" charset="0"/>
                <a:cs typeface="Arial" panose="020B0604020202020204" pitchFamily="34" charset="0"/>
              </a:rPr>
              <a:t>vse</a:t>
            </a:r>
            <a:r>
              <a:rPr lang="en-US" altLang="sl-SI" sz="4000" dirty="0">
                <a:ea typeface="Calibri" panose="020F0502020204030204" pitchFamily="34" charset="0"/>
                <a:cs typeface="Arial" panose="020B0604020202020204" pitchFamily="34" charset="0"/>
              </a:rPr>
              <a:t>"</a:t>
            </a:r>
            <a:endParaRPr lang="en-SI" sz="4000" dirty="0"/>
          </a:p>
        </p:txBody>
      </p:sp>
      <p:sp>
        <p:nvSpPr>
          <p:cNvPr id="3" name="Content Placeholder 2"/>
          <p:cNvSpPr>
            <a:spLocks noGrp="1"/>
          </p:cNvSpPr>
          <p:nvPr>
            <p:ph idx="1"/>
          </p:nvPr>
        </p:nvSpPr>
        <p:spPr>
          <a:xfrm>
            <a:off x="761802" y="2743200"/>
            <a:ext cx="4646905" cy="3613149"/>
          </a:xfrm>
        </p:spPr>
        <p:txBody>
          <a:bodyPr anchor="ctr">
            <a:normAutofit/>
          </a:bodyPr>
          <a:lstStyle/>
          <a:p>
            <a:pPr marL="457200" lvl="1" indent="0">
              <a:buNone/>
            </a:pPr>
            <a:r>
              <a:rPr lang="en-US" altLang="sl-SI" sz="2000">
                <a:ea typeface="Calibri" panose="020F0502020204030204" pitchFamily="34" charset="0"/>
                <a:cs typeface="Arial" panose="020B0604020202020204" pitchFamily="34" charset="0"/>
              </a:rPr>
              <a:t>Tako kot "Naučimo se plavati"1963</a:t>
            </a:r>
          </a:p>
          <a:p>
            <a:pPr marL="457200" lvl="1" indent="0">
              <a:buNone/>
            </a:pPr>
            <a:endParaRPr lang="en-US" altLang="sl-SI" sz="2000">
              <a:ea typeface="Calibri" panose="020F0502020204030204" pitchFamily="34" charset="0"/>
              <a:cs typeface="Arial" panose="020B0604020202020204" pitchFamily="34" charset="0"/>
            </a:endParaRPr>
          </a:p>
          <a:p>
            <a:pPr marL="457200" lvl="1" indent="0">
              <a:buNone/>
            </a:pPr>
            <a:r>
              <a:rPr lang="en-US" altLang="sl-SI" sz="2000">
                <a:ea typeface="Calibri" panose="020F0502020204030204" pitchFamily="34" charset="0"/>
                <a:cs typeface="Arial" panose="020B0604020202020204" pitchFamily="34" charset="0"/>
              </a:rPr>
              <a:t>UN ŠV 1984: "</a:t>
            </a:r>
            <a:r>
              <a:rPr lang="en-US" altLang="sl-SI" sz="2000" i="1">
                <a:ea typeface="Calibri" panose="020F0502020204030204" pitchFamily="34" charset="0"/>
                <a:cs typeface="Arial" panose="020B0604020202020204" pitchFamily="34" charset="0"/>
              </a:rPr>
              <a:t>Vsakega učenca moramo naučiti plavati do take stopnje, da se varno in rad ukvarja z dejavnostmi na vodi.</a:t>
            </a:r>
            <a:r>
              <a:rPr lang="en-US" altLang="sl-SI" sz="2000">
                <a:ea typeface="Calibri" panose="020F0502020204030204" pitchFamily="34" charset="0"/>
                <a:cs typeface="Arial" panose="020B0604020202020204" pitchFamily="34" charset="0"/>
              </a:rPr>
              <a:t>"</a:t>
            </a:r>
          </a:p>
          <a:p>
            <a:pPr marL="457200" lvl="1" indent="0">
              <a:buNone/>
            </a:pPr>
            <a:endParaRPr lang="en-US" altLang="sl-SI" sz="2000">
              <a:ea typeface="Calibri" panose="020F0502020204030204" pitchFamily="34" charset="0"/>
              <a:cs typeface="Arial" panose="020B0604020202020204" pitchFamily="34" charset="0"/>
            </a:endParaRPr>
          </a:p>
          <a:p>
            <a:pPr marL="457200" lvl="1" indent="0">
              <a:buNone/>
            </a:pPr>
            <a:r>
              <a:rPr lang="en-US" altLang="sl-SI" sz="2000">
                <a:ea typeface="Calibri" panose="020F0502020204030204" pitchFamily="34" charset="0"/>
                <a:cs typeface="Arial" panose="020B0604020202020204" pitchFamily="34" charset="0"/>
              </a:rPr>
              <a:t>UN OŠ 2xxx: "</a:t>
            </a:r>
            <a:r>
              <a:rPr lang="en-US" altLang="sl-SI" sz="2000" i="1">
                <a:ea typeface="Calibri" panose="020F0502020204030204" pitchFamily="34" charset="0"/>
                <a:cs typeface="Arial" panose="020B0604020202020204" pitchFamily="34" charset="0"/>
              </a:rPr>
              <a:t>Vsakega učenca moramo naučiti programirati do take stopnje, da se varno in rad ukvarja z dejavnostmi z IKT.</a:t>
            </a:r>
            <a:r>
              <a:rPr lang="en-US" altLang="sl-SI" sz="2000">
                <a:ea typeface="Calibri" panose="020F0502020204030204" pitchFamily="34" charset="0"/>
                <a:cs typeface="Arial" panose="020B0604020202020204" pitchFamily="34" charset="0"/>
              </a:rPr>
              <a:t>"</a:t>
            </a:r>
            <a:endParaRPr lang="en-US" sz="2000"/>
          </a:p>
        </p:txBody>
      </p:sp>
      <p:pic>
        <p:nvPicPr>
          <p:cNvPr id="10" name="Picture 9" descr="Exclamation mark on a yellow background">
            <a:extLst>
              <a:ext uri="{FF2B5EF4-FFF2-40B4-BE49-F238E27FC236}">
                <a16:creationId xmlns:a16="http://schemas.microsoft.com/office/drawing/2014/main" id="{D0A78991-2C16-ED9C-8B6A-58819C5458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
            <a:ext cx="6102825" cy="6858000"/>
          </a:xfrm>
          <a:prstGeom prst="rect">
            <a:avLst/>
          </a:prstGeom>
        </p:spPr>
      </p:pic>
      <p:sp>
        <p:nvSpPr>
          <p:cNvPr id="8" name="Rectangle 8"/>
          <p:cNvSpPr>
            <a:spLocks noChangeArrowheads="1"/>
          </p:cNvSpPr>
          <p:nvPr/>
        </p:nvSpPr>
        <p:spPr bwMode="auto">
          <a:xfrm>
            <a:off x="1583267" y="32977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Tree>
    <p:extLst>
      <p:ext uri="{BB962C8B-B14F-4D97-AF65-F5344CB8AC3E}">
        <p14:creationId xmlns:p14="http://schemas.microsoft.com/office/powerpoint/2010/main" val="409705602"/>
      </p:ext>
    </p:extLst>
  </p:cSld>
  <p:clrMapOvr>
    <a:masterClrMapping/>
  </p:clrMapOvr>
  <mc:AlternateContent xmlns:mc="http://schemas.openxmlformats.org/markup-compatibility/2006" xmlns:p14="http://schemas.microsoft.com/office/powerpoint/2010/main">
    <mc:Choice Requires="p14">
      <p:transition spd="slow" p14:dur="2000" advTm="132463"/>
    </mc:Choice>
    <mc:Fallback xmlns="">
      <p:transition spd="slow" advTm="1324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3178CBC7-6FAD-ADB9-9757-7DE2112CEF81}"/>
              </a:ext>
            </a:extLst>
          </p:cNvPr>
          <p:cNvSpPr>
            <a:spLocks noGrp="1"/>
          </p:cNvSpPr>
          <p:nvPr>
            <p:ph type="title"/>
          </p:nvPr>
        </p:nvSpPr>
        <p:spPr/>
        <p:txBody>
          <a:bodyPr/>
          <a:lstStyle/>
          <a:p>
            <a:r>
              <a:rPr lang="en-US" dirty="0"/>
              <a:t>A </a:t>
            </a:r>
            <a:r>
              <a:rPr lang="en-US" dirty="0" err="1"/>
              <a:t>pri</a:t>
            </a:r>
            <a:r>
              <a:rPr lang="en-US" dirty="0"/>
              <a:t> </a:t>
            </a:r>
            <a:r>
              <a:rPr lang="en-US" dirty="0" err="1"/>
              <a:t>nas</a:t>
            </a:r>
            <a:endParaRPr lang="sl-SI" dirty="0"/>
          </a:p>
        </p:txBody>
      </p:sp>
      <p:pic>
        <p:nvPicPr>
          <p:cNvPr id="7" name="Slika 6">
            <a:extLst>
              <a:ext uri="{FF2B5EF4-FFF2-40B4-BE49-F238E27FC236}">
                <a16:creationId xmlns:a16="http://schemas.microsoft.com/office/drawing/2014/main" id="{9DD20EFA-0C40-A8AC-2A0A-383914FD2187}"/>
              </a:ext>
            </a:extLst>
          </p:cNvPr>
          <p:cNvPicPr>
            <a:picLocks noChangeAspect="1"/>
          </p:cNvPicPr>
          <p:nvPr/>
        </p:nvPicPr>
        <p:blipFill>
          <a:blip r:embed="rId2"/>
          <a:stretch>
            <a:fillRect/>
          </a:stretch>
        </p:blipFill>
        <p:spPr>
          <a:xfrm>
            <a:off x="2985019" y="2607123"/>
            <a:ext cx="5491823" cy="2446657"/>
          </a:xfrm>
          <a:prstGeom prst="rect">
            <a:avLst/>
          </a:prstGeom>
        </p:spPr>
      </p:pic>
      <p:sp>
        <p:nvSpPr>
          <p:cNvPr id="8" name="Oblaček govora: pravokotnik z zaobljenimi vogali 7">
            <a:extLst>
              <a:ext uri="{FF2B5EF4-FFF2-40B4-BE49-F238E27FC236}">
                <a16:creationId xmlns:a16="http://schemas.microsoft.com/office/drawing/2014/main" id="{0E2BE074-0D1F-3CB2-FF76-4FE334AFEA1F}"/>
              </a:ext>
            </a:extLst>
          </p:cNvPr>
          <p:cNvSpPr/>
          <p:nvPr/>
        </p:nvSpPr>
        <p:spPr>
          <a:xfrm>
            <a:off x="8103171" y="1771594"/>
            <a:ext cx="1800970" cy="894522"/>
          </a:xfrm>
          <a:prstGeom prst="wedgeRoundRectCallout">
            <a:avLst>
              <a:gd name="adj1" fmla="val -81457"/>
              <a:gd name="adj2" fmla="val 647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Digitalno</a:t>
            </a:r>
            <a:r>
              <a:rPr lang="en-US" dirty="0"/>
              <a:t> </a:t>
            </a:r>
            <a:r>
              <a:rPr lang="en-US" dirty="0" err="1"/>
              <a:t>kompetentna</a:t>
            </a:r>
            <a:r>
              <a:rPr lang="en-US" dirty="0"/>
              <a:t>?</a:t>
            </a:r>
            <a:endParaRPr lang="sl-SI" dirty="0"/>
          </a:p>
        </p:txBody>
      </p:sp>
      <p:sp>
        <p:nvSpPr>
          <p:cNvPr id="9" name="PoljeZBesedilom 8">
            <a:extLst>
              <a:ext uri="{FF2B5EF4-FFF2-40B4-BE49-F238E27FC236}">
                <a16:creationId xmlns:a16="http://schemas.microsoft.com/office/drawing/2014/main" id="{F69E9052-DFC8-1C28-0538-9B4B433B3678}"/>
              </a:ext>
            </a:extLst>
          </p:cNvPr>
          <p:cNvSpPr txBox="1"/>
          <p:nvPr/>
        </p:nvSpPr>
        <p:spPr>
          <a:xfrm>
            <a:off x="6096000" y="4489130"/>
            <a:ext cx="2159974" cy="261610"/>
          </a:xfrm>
          <a:prstGeom prst="rect">
            <a:avLst/>
          </a:prstGeom>
          <a:noFill/>
        </p:spPr>
        <p:txBody>
          <a:bodyPr wrap="square" rtlCol="0">
            <a:spAutoFit/>
          </a:bodyPr>
          <a:lstStyle/>
          <a:p>
            <a:r>
              <a:rPr lang="sl-SI" sz="1100" dirty="0">
                <a:hlinkClick r:id="rId3"/>
              </a:rPr>
              <a:t>https://9gag.com/gag/a5Rgx1o</a:t>
            </a:r>
            <a:r>
              <a:rPr lang="en-US" sz="1100" dirty="0"/>
              <a:t> </a:t>
            </a:r>
            <a:endParaRPr lang="sl-SI" sz="1100" dirty="0"/>
          </a:p>
        </p:txBody>
      </p:sp>
    </p:spTree>
    <p:extLst>
      <p:ext uri="{BB962C8B-B14F-4D97-AF65-F5344CB8AC3E}">
        <p14:creationId xmlns:p14="http://schemas.microsoft.com/office/powerpoint/2010/main" val="37140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Zakaj tekmovanja</a:t>
            </a:r>
          </a:p>
        </p:txBody>
      </p:sp>
      <p:sp>
        <p:nvSpPr>
          <p:cNvPr id="3" name="Content Placeholder 2"/>
          <p:cNvSpPr>
            <a:spLocks noGrp="1"/>
          </p:cNvSpPr>
          <p:nvPr>
            <p:ph idx="1"/>
          </p:nvPr>
        </p:nvSpPr>
        <p:spPr>
          <a:xfrm>
            <a:off x="838199" y="1825625"/>
            <a:ext cx="10999839" cy="4351338"/>
          </a:xfrm>
        </p:spPr>
        <p:txBody>
          <a:bodyPr/>
          <a:lstStyle/>
          <a:p>
            <a:pPr marL="0" indent="0">
              <a:buNone/>
            </a:pPr>
            <a:r>
              <a:rPr lang="sl-SI" dirty="0"/>
              <a:t>"</a:t>
            </a:r>
            <a:r>
              <a:rPr lang="sl-SI" i="1" dirty="0"/>
              <a:t>Tekmovanje naredi poučevanje različnih predmetov bolj privlačno</a:t>
            </a:r>
            <a:r>
              <a:rPr lang="sl-SI" dirty="0"/>
              <a:t>",  </a:t>
            </a:r>
            <a:br>
              <a:rPr lang="en-US" dirty="0"/>
            </a:br>
            <a:br>
              <a:rPr lang="en-US" dirty="0"/>
            </a:br>
            <a:r>
              <a:rPr lang="en-US" dirty="0"/>
              <a:t>                                   </a:t>
            </a:r>
            <a:r>
              <a:rPr lang="sl-SI" sz="2000" dirty="0"/>
              <a:t>Katz &amp; </a:t>
            </a:r>
            <a:r>
              <a:rPr lang="sl-SI" sz="2000" dirty="0" err="1"/>
              <a:t>Chard</a:t>
            </a:r>
            <a:r>
              <a:rPr lang="sl-SI" sz="2000" dirty="0"/>
              <a:t>, 1989, v  </a:t>
            </a:r>
            <a:r>
              <a:rPr lang="sl-SI" sz="2000" dirty="0" err="1"/>
              <a:t>Engaging</a:t>
            </a:r>
            <a:r>
              <a:rPr lang="sl-SI" sz="2000" dirty="0"/>
              <a:t> </a:t>
            </a:r>
            <a:r>
              <a:rPr lang="sl-SI" sz="2000" dirty="0" err="1"/>
              <a:t>children</a:t>
            </a:r>
            <a:r>
              <a:rPr lang="sl-SI" sz="2000" dirty="0"/>
              <a:t>'s </a:t>
            </a:r>
            <a:r>
              <a:rPr lang="sl-SI" sz="2000" dirty="0" err="1"/>
              <a:t>minds</a:t>
            </a:r>
            <a:r>
              <a:rPr lang="sl-SI" sz="2000" dirty="0"/>
              <a:t>: The </a:t>
            </a:r>
            <a:r>
              <a:rPr lang="sl-SI" sz="2000" dirty="0" err="1"/>
              <a:t>project</a:t>
            </a:r>
            <a:r>
              <a:rPr lang="sl-SI" sz="2000" dirty="0"/>
              <a:t> </a:t>
            </a:r>
            <a:r>
              <a:rPr lang="sl-SI" sz="2000" dirty="0" err="1"/>
              <a:t>approach</a:t>
            </a:r>
            <a:endParaRPr lang="sl-SI" sz="2000" dirty="0"/>
          </a:p>
          <a:p>
            <a:endParaRPr lang="sl-SI" dirty="0"/>
          </a:p>
          <a:p>
            <a:pPr marL="0" indent="0">
              <a:buNone/>
            </a:pPr>
            <a:r>
              <a:rPr lang="sl-SI" dirty="0"/>
              <a:t>"</a:t>
            </a:r>
            <a:r>
              <a:rPr lang="sl-SI" i="1" dirty="0"/>
              <a:t>Računalniška tekmovanja so lahko ključ k novemu znanju in atraktiven način za povezovanje tehnologije in izobraževanja</a:t>
            </a:r>
            <a:r>
              <a:rPr lang="sl-SI" dirty="0"/>
              <a:t>", </a:t>
            </a:r>
            <a:br>
              <a:rPr lang="en-US" dirty="0"/>
            </a:br>
            <a:br>
              <a:rPr lang="en-US" dirty="0"/>
            </a:br>
            <a:r>
              <a:rPr lang="en-US" dirty="0"/>
              <a:t>               </a:t>
            </a:r>
            <a:r>
              <a:rPr lang="sl-SI" sz="2000" dirty="0" err="1"/>
              <a:t>Dagiene</a:t>
            </a:r>
            <a:r>
              <a:rPr lang="sl-SI" sz="2000" dirty="0"/>
              <a:t>, 2006, v  </a:t>
            </a:r>
            <a:r>
              <a:rPr lang="en-US" sz="2000" dirty="0"/>
              <a:t>Competition in information technology – learning in an attractive way</a:t>
            </a:r>
            <a:endParaRPr lang="sl-SI" dirty="0"/>
          </a:p>
        </p:txBody>
      </p:sp>
    </p:spTree>
    <p:extLst>
      <p:ext uri="{BB962C8B-B14F-4D97-AF65-F5344CB8AC3E}">
        <p14:creationId xmlns:p14="http://schemas.microsoft.com/office/powerpoint/2010/main" val="209611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96D48A-0B37-4565-B340-83288228C7C5}"/>
              </a:ext>
            </a:extLst>
          </p:cNvPr>
          <p:cNvSpPr>
            <a:spLocks noGrp="1"/>
          </p:cNvSpPr>
          <p:nvPr>
            <p:ph type="ctrTitle"/>
          </p:nvPr>
        </p:nvSpPr>
        <p:spPr>
          <a:xfrm>
            <a:off x="1524000" y="294482"/>
            <a:ext cx="9144000" cy="5317046"/>
          </a:xfrm>
        </p:spPr>
        <p:txBody>
          <a:bodyPr>
            <a:noAutofit/>
          </a:bodyPr>
          <a:lstStyle/>
          <a:p>
            <a:r>
              <a:rPr lang="sl-SI" sz="4400" dirty="0"/>
              <a:t>ACM Tekmovanja</a:t>
            </a:r>
            <a:br>
              <a:rPr lang="en-US" sz="4400" dirty="0"/>
            </a:br>
            <a:br>
              <a:rPr lang="sl-SI" sz="4400" dirty="0"/>
            </a:br>
            <a:r>
              <a:rPr lang="sl-SI" sz="11500" b="1" dirty="0">
                <a:solidFill>
                  <a:srgbClr val="FFC000"/>
                </a:solidFill>
              </a:rPr>
              <a:t>PIŠEK</a:t>
            </a:r>
            <a:br>
              <a:rPr lang="en-US" sz="11500" b="1" dirty="0">
                <a:solidFill>
                  <a:srgbClr val="FFC000"/>
                </a:solidFill>
              </a:rPr>
            </a:br>
            <a:br>
              <a:rPr lang="sl-SI" sz="4400" dirty="0"/>
            </a:br>
            <a:r>
              <a:rPr lang="sl-SI" sz="4400" dirty="0"/>
              <a:t>tekmovanje v programiranju z delčki</a:t>
            </a:r>
            <a:br>
              <a:rPr lang="sl-SI" sz="4400" dirty="0"/>
            </a:br>
            <a:endParaRPr lang="sl-SI" sz="4400" i="1" dirty="0"/>
          </a:p>
        </p:txBody>
      </p:sp>
      <p:sp>
        <p:nvSpPr>
          <p:cNvPr id="5" name="Podnaslov 4">
            <a:extLst>
              <a:ext uri="{FF2B5EF4-FFF2-40B4-BE49-F238E27FC236}">
                <a16:creationId xmlns:a16="http://schemas.microsoft.com/office/drawing/2014/main" id="{0994E1EB-B12B-DB05-DF05-D41B1D8A5D31}"/>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2112600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7336ccf879b09cf3f2e3c77343c7ab1a2f145f"/>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1143</Words>
  <Application>Microsoft Office PowerPoint</Application>
  <PresentationFormat>Widescreen</PresentationFormat>
  <Paragraphs>127</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Courier New</vt:lpstr>
      <vt:lpstr>Poppins</vt:lpstr>
      <vt:lpstr>Poppins Bold</vt:lpstr>
      <vt:lpstr>Verdana</vt:lpstr>
      <vt:lpstr>Officeova tema</vt:lpstr>
      <vt:lpstr>PowerPoint Presentation</vt:lpstr>
      <vt:lpstr>Pišek ni (samo) prisrčno, puhasto bitje, ampak tudi prisrčno računalniško tekmovanje</vt:lpstr>
      <vt:lpstr>PowerPoint Presentation</vt:lpstr>
      <vt:lpstr>In to iz programiranja …</vt:lpstr>
      <vt:lpstr>Programming is such a powerful tool that as early as the 1960s scholars such as C.P. Snow and Peter Naur were worried about its potential negative impacts on society.   They called for everyone to learn to program in order to democratize access and to inform citizens about how computational processes worked.   At the same time, Alan Perlis argued for teaching programming to all university students because of the disciplinary benefits. He saw that computing gave us a new way to understand in many disciplines.   </vt:lpstr>
      <vt:lpstr>Programiranje "za vse"</vt:lpstr>
      <vt:lpstr>A pri nas</vt:lpstr>
      <vt:lpstr>Zakaj tekmovanja</vt:lpstr>
      <vt:lpstr>ACM Tekmovanja  PIŠEK  tekmovanje v programiranju z delčki </vt:lpstr>
      <vt:lpstr>PowerPoint Presentation</vt:lpstr>
      <vt:lpstr>PowerPoint Presentation</vt:lpstr>
      <vt:lpstr>Glavna cilja:           popularizacija programiranja              razvoj računalniškega mišljenja</vt:lpstr>
      <vt:lpstr>PowerPoint Presentation</vt:lpstr>
      <vt:lpstr>PowerPoint Presentation</vt:lpstr>
      <vt:lpstr>Stopnje in ravni</vt:lpstr>
      <vt:lpstr>PowerPoint Presentation</vt:lpstr>
      <vt:lpstr>Delo prostovoljcev</vt:lpstr>
      <vt:lpstr>Učna gradiva</vt:lpstr>
      <vt:lpstr>Seminar</vt:lpstr>
      <vt:lpstr>https://tekmovanja.acm.si/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https://tekmovanja.acm.si/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ACM Tekmovanja PIŠEK tekmovanje v programiranju z delčki  ACM Competitions – Pišek, visual programming language competition</dc:title>
  <dc:creator>matija.lokar@fmf.uni-lj.si</dc:creator>
  <cp:lastModifiedBy>Lokar, Matija</cp:lastModifiedBy>
  <cp:revision>24</cp:revision>
  <dcterms:created xsi:type="dcterms:W3CDTF">2020-10-05T10:27:04Z</dcterms:created>
  <dcterms:modified xsi:type="dcterms:W3CDTF">2023-09-20T09:53:41Z</dcterms:modified>
</cp:coreProperties>
</file>