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60" r:id="rId5"/>
    <p:sldId id="275" r:id="rId6"/>
    <p:sldId id="274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72" r:id="rId15"/>
    <p:sldId id="273" r:id="rId16"/>
  </p:sldIdLst>
  <p:sldSz cx="12192000" cy="6858000"/>
  <p:notesSz cx="6858000" cy="9144000"/>
  <p:defaultTextStyle>
    <a:defPPr>
      <a:defRPr lang="en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43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5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62" y="4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A37606-AD9A-4087-A28E-48C1BAD7472D}" type="datetimeFigureOut">
              <a:rPr lang="sl-SI" smtClean="0"/>
              <a:t>21. 09. 2023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AC5FDE-F774-4D4B-A18C-8070870148F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61178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6A681-AFBA-8A8D-1413-3DAB14D6CD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921228-A989-A495-17CE-A4F1D453E3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C0DB30-C0C7-5FA7-020C-E8C0C0DE1B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DF83E2-CAC8-47FE-8ACD-6897A7958D7C}" type="datetimeFigureOut">
              <a:rPr lang="sl-SI" smtClean="0"/>
              <a:t>21. 09. 2023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1FE7AE-74AE-AAAC-71EA-411411D7F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E86DDE-6F9A-226E-EAFD-2C97A99E8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B9079-FDF3-434B-BE90-1F5BBB617D8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59519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5CCCB-FA6C-F738-94F1-DE4DA1B31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701A6C-B852-6500-EB94-5C2370265D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988327-3F3D-57D9-ECDA-4321C5B8A5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DF83E2-CAC8-47FE-8ACD-6897A7958D7C}" type="datetimeFigureOut">
              <a:rPr lang="sl-SI" smtClean="0"/>
              <a:t>21. 09. 2023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FAEC87-0A05-6F0D-E89E-2158D85A0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F12FFB-CF2C-541B-FDDB-CCBB5BCDB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B9079-FDF3-434B-BE90-1F5BBB617D8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33435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B912255-6751-0B70-5909-B3EB35685D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B21E22-CDB3-9332-D46A-A2583B2C11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28A65B-0336-B344-1AFD-221993E974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DF83E2-CAC8-47FE-8ACD-6897A7958D7C}" type="datetimeFigureOut">
              <a:rPr lang="sl-SI" smtClean="0"/>
              <a:t>21. 09. 2023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D10CF2-9EF0-7A1A-F5C5-79369F42D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661D8E-C610-745B-863F-8A1A7A091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B9079-FDF3-434B-BE90-1F5BBB617D8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58918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32C0D-FC97-E167-C951-D5A6F2769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859751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0B6621-A7A3-D0CB-1E01-6D5BECF5E2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FE5309-FDBE-4F65-8694-BF5772E9A5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DF83E2-CAC8-47FE-8ACD-6897A7958D7C}" type="datetimeFigureOut">
              <a:rPr lang="sl-SI" smtClean="0"/>
              <a:t>21. 09. 2023</a:t>
            </a:fld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6096E7-77A4-9025-1070-6C264DEDA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B9079-FDF3-434B-BE90-1F5BBB617D8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7747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E3EE0-1646-64D8-F3E6-2549980CB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FBAC1D-4B9F-D0BF-29F2-E540616A42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2B5474-BA55-DB43-A599-623A8C272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DF83E2-CAC8-47FE-8ACD-6897A7958D7C}" type="datetimeFigureOut">
              <a:rPr lang="sl-SI" smtClean="0"/>
              <a:t>21. 09. 2023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B2040F-7550-35EE-5348-7CE3A47FE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C082DF-99F9-2ECB-2D0E-59A49B449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B9079-FDF3-434B-BE90-1F5BBB617D8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03368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2893E-1283-6BAE-D1EC-910733E60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EE036D-7E3C-5D7E-AB34-4E9ADFD3F1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4924BC-963C-C742-D1B1-090897AC86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8EBA62-06DC-7758-44AF-024509D89C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DF83E2-CAC8-47FE-8ACD-6897A7958D7C}" type="datetimeFigureOut">
              <a:rPr lang="sl-SI" smtClean="0"/>
              <a:t>21. 09. 2023</a:t>
            </a:fld>
            <a:endParaRPr 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F72748-EDFC-C056-B159-172957C49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4A28D3-D570-F279-856E-4244B1104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B9079-FDF3-434B-BE90-1F5BBB617D8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79895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756FD-EBA9-D63A-9502-ED5E539F0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33EF7A-BC23-C305-8D36-8F1E147B33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3C2704-9E36-5DA2-D2C0-CC3D11D1E6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9D4917-A0EB-452E-EE83-73B9894644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6B60D1-0104-7224-61C7-BEC255259C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81B878B-06F0-2084-50F3-F56F6CB9B6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DF83E2-CAC8-47FE-8ACD-6897A7958D7C}" type="datetimeFigureOut">
              <a:rPr lang="sl-SI" smtClean="0"/>
              <a:t>21. 09. 2023</a:t>
            </a:fld>
            <a:endParaRPr lang="sl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69ADD52-F961-D0A1-031C-9F579F210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l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33B5B1-AF65-E61A-4D79-D2A738D45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B9079-FDF3-434B-BE90-1F5BBB617D8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85546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81A27-0DFA-E916-AE8C-CA9E1E634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F65E66-38AF-885A-75D1-48E5452FCA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DF83E2-CAC8-47FE-8ACD-6897A7958D7C}" type="datetimeFigureOut">
              <a:rPr lang="sl-SI" smtClean="0"/>
              <a:t>21. 09. 2023</a:t>
            </a:fld>
            <a:endParaRPr 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AAA8A2-1B51-F737-D5FB-C88E05084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66C9F9-C15E-43A8-F617-744EC01DE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B9079-FDF3-434B-BE90-1F5BBB617D8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15408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62582B-B846-9416-E5A9-831A068DCB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DF83E2-CAC8-47FE-8ACD-6897A7958D7C}" type="datetimeFigureOut">
              <a:rPr lang="sl-SI" smtClean="0"/>
              <a:t>21. 09. 2023</a:t>
            </a:fld>
            <a:endParaRPr lang="sl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11D763-A771-4CC9-FD3A-6AEBE18E7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63C9FA-FA27-920B-B75C-C903451C0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B9079-FDF3-434B-BE90-1F5BBB617D8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38442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9CC36-F0C3-41DC-54A3-FF1DA4539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0028A-C280-D7F8-68B3-EE65F078C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02C4AD-A38F-209F-7F5B-FA1BC3D4C4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5253FE-2A90-E26D-1292-3029E7E6FE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DF83E2-CAC8-47FE-8ACD-6897A7958D7C}" type="datetimeFigureOut">
              <a:rPr lang="sl-SI" smtClean="0"/>
              <a:t>21. 09. 2023</a:t>
            </a:fld>
            <a:endParaRPr 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B3A7C8-AAF0-0AF2-3D96-10F5CDDD5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1D5FC6-D8A6-FE1F-F00E-881442488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B9079-FDF3-434B-BE90-1F5BBB617D8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23583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621D6-0B93-2352-F148-F412B4984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D038B3-AE38-A445-9AF5-8C176B599F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5EA6A8-1F0A-43F7-C0DD-711AF5843A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BEDA3B-ED05-006F-93CB-CEB412974A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DF83E2-CAC8-47FE-8ACD-6897A7958D7C}" type="datetimeFigureOut">
              <a:rPr lang="sl-SI" smtClean="0"/>
              <a:t>21. 09. 2023</a:t>
            </a:fld>
            <a:endParaRPr 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49286F-CD0F-B5CA-50FC-1A3A0399F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C22BBF-C253-8C83-A78F-3659AC58E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B9079-FDF3-434B-BE90-1F5BBB617D8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57986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087E9B-AB50-D4DA-A036-8AE1271A2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D96566-285D-2066-7EAD-EE9E507D34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BA720A-C505-C4EC-97F8-FBC2067A2E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B9079-FDF3-434B-BE90-1F5BBB617D84}" type="slidenum">
              <a:rPr lang="sl-SI" smtClean="0"/>
              <a:t>‹#›</a:t>
            </a:fld>
            <a:endParaRPr lang="sl-SI"/>
          </a:p>
        </p:txBody>
      </p:sp>
      <p:pic>
        <p:nvPicPr>
          <p:cNvPr id="8" name="Picture 7" descr="A green background with white text&#10;&#10;Description automatically generated">
            <a:extLst>
              <a:ext uri="{FF2B5EF4-FFF2-40B4-BE49-F238E27FC236}">
                <a16:creationId xmlns:a16="http://schemas.microsoft.com/office/drawing/2014/main" id="{66373FC1-9AF3-E7AD-5A1A-E91A29152D4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710" y="6140356"/>
            <a:ext cx="4012579" cy="731660"/>
          </a:xfrm>
          <a:prstGeom prst="rect">
            <a:avLst/>
          </a:prstGeom>
        </p:spPr>
      </p:pic>
      <p:pic>
        <p:nvPicPr>
          <p:cNvPr id="11" name="Picture 10" descr="A colorful spiral with text&#10;&#10;Description automatically generated with medium confidence">
            <a:extLst>
              <a:ext uri="{FF2B5EF4-FFF2-40B4-BE49-F238E27FC236}">
                <a16:creationId xmlns:a16="http://schemas.microsoft.com/office/drawing/2014/main" id="{22BE2534-59A0-1E70-7125-FF866982C5C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3496" y="0"/>
            <a:ext cx="3810000" cy="2578100"/>
          </a:xfrm>
          <a:prstGeom prst="rect">
            <a:avLst/>
          </a:prstGeom>
        </p:spPr>
      </p:pic>
      <p:pic>
        <p:nvPicPr>
          <p:cNvPr id="13" name="Picture 12" descr="A close-up of a sign&#10;&#10;Description automatically generated">
            <a:extLst>
              <a:ext uri="{FF2B5EF4-FFF2-40B4-BE49-F238E27FC236}">
                <a16:creationId xmlns:a16="http://schemas.microsoft.com/office/drawing/2014/main" id="{C5FC445A-0120-F4BE-E7D3-6B4597B98ED3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68" y="5822950"/>
            <a:ext cx="2044700" cy="9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754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v3r9tYF3T50?feature=oembed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1786" y="2157786"/>
            <a:ext cx="9772650" cy="2387600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br>
              <a:rPr lang="sl-SI" b="1" dirty="0"/>
            </a:br>
            <a:br>
              <a:rPr lang="sl-SI" b="1" dirty="0"/>
            </a:br>
            <a:br>
              <a:rPr lang="sl-SI" b="1" dirty="0"/>
            </a:br>
            <a:r>
              <a:rPr lang="sl-SI" b="1" dirty="0"/>
              <a:t>Digitalna tehnologija v pouk matematike</a:t>
            </a:r>
            <a:br>
              <a:rPr lang="sl-SI" b="1" dirty="0"/>
            </a:br>
            <a:endParaRPr lang="sl-SI" b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6111" y="3848685"/>
            <a:ext cx="9144000" cy="1655762"/>
          </a:xfrm>
        </p:spPr>
        <p:txBody>
          <a:bodyPr>
            <a:normAutofit lnSpcReduction="10000"/>
          </a:bodyPr>
          <a:lstStyle/>
          <a:p>
            <a:pPr lvl="0"/>
            <a:r>
              <a:rPr lang="sl-SI" b="1" i="1" dirty="0">
                <a:solidFill>
                  <a:srgbClr val="333333"/>
                </a:solidFill>
                <a:highlight>
                  <a:srgbClr val="F5F5F5"/>
                </a:highlight>
                <a:latin typeface="Arial"/>
                <a:ea typeface="Arial"/>
                <a:cs typeface="Arial"/>
                <a:sym typeface="Arial"/>
              </a:rPr>
              <a:t>Klavdija Hribernik, prof. matematike</a:t>
            </a:r>
          </a:p>
          <a:p>
            <a:pPr lvl="0"/>
            <a:r>
              <a:rPr lang="sl-SI" b="1" i="1" dirty="0">
                <a:solidFill>
                  <a:srgbClr val="333333"/>
                </a:solidFill>
                <a:highlight>
                  <a:srgbClr val="F5F5F5"/>
                </a:highlight>
                <a:latin typeface="Arial"/>
                <a:ea typeface="Arial"/>
                <a:cs typeface="Arial"/>
                <a:sym typeface="Arial"/>
              </a:rPr>
              <a:t>Irena Mrak Merhar, prof. matematike in računalništva</a:t>
            </a:r>
          </a:p>
          <a:p>
            <a:pPr lvl="0"/>
            <a:r>
              <a:rPr lang="sl-SI" b="1" i="1" dirty="0">
                <a:solidFill>
                  <a:srgbClr val="333333"/>
                </a:solidFill>
                <a:highlight>
                  <a:srgbClr val="F5F5F5"/>
                </a:highlight>
                <a:latin typeface="Arial"/>
                <a:ea typeface="Arial"/>
                <a:cs typeface="Arial"/>
                <a:sym typeface="Arial"/>
              </a:rPr>
              <a:t>Srednja gradbena, geodetska, okoljevarstvena šola in strokovna gimnazija Ljubljana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3717821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24AB320-D924-4E8C-A6AF-45F9C2499E8E}"/>
              </a:ext>
            </a:extLst>
          </p:cNvPr>
          <p:cNvSpPr txBox="1">
            <a:spLocks/>
          </p:cNvSpPr>
          <p:nvPr/>
        </p:nvSpPr>
        <p:spPr>
          <a:xfrm>
            <a:off x="419548" y="455721"/>
            <a:ext cx="8294146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dirty="0"/>
              <a:t>Dijaki o svojem odnosu do računalniških tem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0290EEF3-0F68-4929-8D9C-D7B543268B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951" b="3636"/>
          <a:stretch/>
        </p:blipFill>
        <p:spPr>
          <a:xfrm>
            <a:off x="112614" y="1891595"/>
            <a:ext cx="12079386" cy="4026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9409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5B8166B-E00A-4A54-A130-712DD512FF04}"/>
              </a:ext>
            </a:extLst>
          </p:cNvPr>
          <p:cNvSpPr txBox="1">
            <a:spLocks/>
          </p:cNvSpPr>
          <p:nvPr/>
        </p:nvSpPr>
        <p:spPr>
          <a:xfrm>
            <a:off x="290457" y="405441"/>
            <a:ext cx="8272631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dirty="0"/>
              <a:t>Dijaki o svojem odnosu po končani aktivnosti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358B445F-8356-4069-A72C-966CA99009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870"/>
          <a:stretch/>
        </p:blipFill>
        <p:spPr>
          <a:xfrm>
            <a:off x="385947" y="1869587"/>
            <a:ext cx="11803122" cy="3920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6394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C4B7F42-62F1-4C12-857C-E9DCE47A4149}"/>
              </a:ext>
            </a:extLst>
          </p:cNvPr>
          <p:cNvSpPr txBox="1">
            <a:spLocks/>
          </p:cNvSpPr>
          <p:nvPr/>
        </p:nvSpPr>
        <p:spPr>
          <a:xfrm>
            <a:off x="106680" y="799371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/>
              <a:t>Dijaki o predmetih MINT po aktivnosti</a:t>
            </a:r>
            <a:endParaRPr lang="sl-SI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8ACB832C-BAEF-453B-8D02-77315B70E6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026" t="29952" r="18100"/>
          <a:stretch/>
        </p:blipFill>
        <p:spPr>
          <a:xfrm>
            <a:off x="601532" y="1462152"/>
            <a:ext cx="7735645" cy="4210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7712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65057F4-7E42-423E-A0E3-E4E79F315E45}"/>
              </a:ext>
            </a:extLst>
          </p:cNvPr>
          <p:cNvSpPr txBox="1">
            <a:spLocks/>
          </p:cNvSpPr>
          <p:nvPr/>
        </p:nvSpPr>
        <p:spPr>
          <a:xfrm>
            <a:off x="838200" y="681037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/>
              <a:t>Dijaki o ponovitvi načina dela</a:t>
            </a:r>
            <a:endParaRPr lang="sl-SI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C336F487-B23C-4AD0-BCDB-2CECA7A87D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42" t="40954" r="21305"/>
          <a:stretch/>
        </p:blipFill>
        <p:spPr>
          <a:xfrm>
            <a:off x="688490" y="1584372"/>
            <a:ext cx="7584141" cy="3959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5599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Dejanske izkušnje in možne izboljšave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dirty="0"/>
              <a:t>Sprememba v načinu dela </a:t>
            </a:r>
            <a:r>
              <a:rPr lang="sl-SI" dirty="0">
                <a:sym typeface="Wingdings" panose="05000000000000000000" pitchFamily="2" charset="2"/>
              </a:rPr>
              <a:t> boljše pomnjenje </a:t>
            </a:r>
            <a:br>
              <a:rPr lang="sl-SI" dirty="0">
                <a:sym typeface="Wingdings" panose="05000000000000000000" pitchFamily="2" charset="2"/>
              </a:rPr>
            </a:br>
            <a:r>
              <a:rPr lang="sl-SI" dirty="0">
                <a:sym typeface="Wingdings" panose="05000000000000000000" pitchFamily="2" charset="2"/>
              </a:rPr>
              <a:t>(tudi za šibkejše)</a:t>
            </a:r>
            <a:endParaRPr lang="sl-SI" dirty="0"/>
          </a:p>
          <a:p>
            <a:r>
              <a:rPr lang="sl-SI" dirty="0"/>
              <a:t>prenos aktivnosti na dijake </a:t>
            </a:r>
            <a:r>
              <a:rPr lang="sl-SI" dirty="0">
                <a:sym typeface="Wingdings" panose="05000000000000000000" pitchFamily="2" charset="2"/>
              </a:rPr>
              <a:t> izboljšava: delo v stalnih skupinah</a:t>
            </a:r>
            <a:endParaRPr lang="sl-SI" dirty="0"/>
          </a:p>
          <a:p>
            <a:r>
              <a:rPr lang="sl-SI" dirty="0"/>
              <a:t>obogatitev (teoretične) vsebine</a:t>
            </a:r>
          </a:p>
          <a:p>
            <a:r>
              <a:rPr lang="sl-SI" dirty="0"/>
              <a:t>prepoznavanje (skritih) medpredmetnih povezav</a:t>
            </a:r>
          </a:p>
          <a:p>
            <a:r>
              <a:rPr lang="sl-SI" dirty="0"/>
              <a:t>primernejše/zahtevnejše naloge v </a:t>
            </a:r>
            <a:r>
              <a:rPr lang="sl-SI" dirty="0" err="1"/>
              <a:t>GeoGebri</a:t>
            </a:r>
            <a:r>
              <a:rPr lang="sl-SI" dirty="0"/>
              <a:t> in Pišku</a:t>
            </a:r>
          </a:p>
          <a:p>
            <a:r>
              <a:rPr lang="sl-SI" dirty="0"/>
              <a:t>razlaga računalniških vsebin v okviru matematike </a:t>
            </a:r>
            <a:r>
              <a:rPr lang="sl-SI" dirty="0">
                <a:sym typeface="Wingdings" panose="05000000000000000000" pitchFamily="2" charset="2"/>
              </a:rPr>
              <a:t> več ur v računalniški učilnici</a:t>
            </a:r>
            <a:endParaRPr lang="sl-SI" dirty="0"/>
          </a:p>
          <a:p>
            <a:r>
              <a:rPr lang="sl-SI" dirty="0"/>
              <a:t>ocenjevanje  </a:t>
            </a:r>
            <a:r>
              <a:rPr lang="sl-SI" dirty="0">
                <a:sym typeface="Wingdings" panose="05000000000000000000" pitchFamily="2" charset="2"/>
              </a:rPr>
              <a:t> ustni zagovor dela</a:t>
            </a:r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2548038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slov 1">
            <a:extLst>
              <a:ext uri="{FF2B5EF4-FFF2-40B4-BE49-F238E27FC236}">
                <a16:creationId xmlns:a16="http://schemas.microsoft.com/office/drawing/2014/main" id="{C4C61F79-22E3-4052-9691-4AF3DDD21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015" y="1314694"/>
            <a:ext cx="5958253" cy="4540983"/>
          </a:xfrm>
        </p:spPr>
        <p:txBody>
          <a:bodyPr>
            <a:normAutofit/>
          </a:bodyPr>
          <a:lstStyle/>
          <a:p>
            <a:r>
              <a:rPr lang="sl-SI" b="1" dirty="0"/>
              <a:t>Učitelj ni zgolj posredovalec znanja. </a:t>
            </a:r>
            <a:br>
              <a:rPr lang="sl-SI" b="1" dirty="0"/>
            </a:br>
            <a:r>
              <a:rPr lang="sl-SI" b="1" dirty="0"/>
              <a:t>Tu smo zato, da dodamo okus in dijake pritegnemo k raziskovanju.</a:t>
            </a:r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5A62C79C-FDDE-45AB-B699-0F5D9E67BBB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46" r="10384"/>
          <a:stretch/>
        </p:blipFill>
        <p:spPr>
          <a:xfrm rot="5400000">
            <a:off x="7879371" y="-830871"/>
            <a:ext cx="3481757" cy="5143500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CFC16D4E-0801-4B08-9412-75F2FF23AEC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37" t="856" r="7033" b="16360"/>
          <a:stretch/>
        </p:blipFill>
        <p:spPr>
          <a:xfrm>
            <a:off x="6775939" y="2259627"/>
            <a:ext cx="5416061" cy="369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78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ACFA0-764D-39FC-7D0F-5D98A484C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7854"/>
            <a:ext cx="7859751" cy="1325563"/>
          </a:xfrm>
        </p:spPr>
        <p:txBody>
          <a:bodyPr/>
          <a:lstStyle/>
          <a:p>
            <a:r>
              <a:rPr lang="sl-SI" dirty="0"/>
              <a:t>Namen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D47697-BDF3-E765-0FD2-A4EE9753E1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49693"/>
            <a:ext cx="10430435" cy="2105679"/>
          </a:xfrm>
        </p:spPr>
        <p:txBody>
          <a:bodyPr>
            <a:noAutofit/>
          </a:bodyPr>
          <a:lstStyle/>
          <a:p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urjenje </a:t>
            </a:r>
            <a:r>
              <a:rPr lang="sl-SI" b="1" dirty="0">
                <a:latin typeface="Arial" panose="020B0604020202020204" pitchFamily="34" charset="0"/>
                <a:cs typeface="Arial" panose="020B0604020202020204" pitchFamily="34" charset="0"/>
              </a:rPr>
              <a:t>računalniškega mišljenja</a:t>
            </a:r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razmišljanje </a:t>
            </a:r>
            <a:r>
              <a:rPr lang="sl-SI" b="1" dirty="0">
                <a:latin typeface="Arial" panose="020B0604020202020204" pitchFamily="34" charset="0"/>
                <a:cs typeface="Arial" panose="020B0604020202020204" pitchFamily="34" charset="0"/>
              </a:rPr>
              <a:t>širše: 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matematika v ozadju </a:t>
            </a:r>
          </a:p>
          <a:p>
            <a:r>
              <a:rPr lang="sl-SI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učinkovita in odgovorna raba digitalnih tehnologij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648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07894" y="909020"/>
            <a:ext cx="10995212" cy="4975413"/>
          </a:xfrm>
        </p:spPr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2800"/>
              <a:buNone/>
            </a:pPr>
            <a:r>
              <a:rPr lang="sl-SI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CILJ</a:t>
            </a:r>
            <a:r>
              <a:rPr lang="sl-SI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: Z matematiko dijake vpeljati v programiranje.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2800"/>
              <a:buNone/>
            </a:pPr>
            <a:r>
              <a:rPr lang="sl-SI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Cilj RIN: algoritmi in programiranje (algoritmično razmišljanje)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2800"/>
              <a:buNone/>
            </a:pPr>
            <a:r>
              <a:rPr lang="sl-SI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Cilj matematika: geometrija v ravnini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2800"/>
              <a:buNone/>
            </a:pPr>
            <a:endParaRPr lang="sl-SI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2800"/>
              <a:buNone/>
            </a:pPr>
            <a:r>
              <a:rPr lang="sl-SI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Udeleženci: </a:t>
            </a:r>
            <a:r>
              <a:rPr lang="sl-SI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Dijaki 2. letnika </a:t>
            </a:r>
            <a:r>
              <a:rPr lang="sl-SI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SGGOŠ.StG</a:t>
            </a:r>
            <a:r>
              <a:rPr lang="sl-SI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, program SSI gradbeni tehnik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2800"/>
              <a:buNone/>
            </a:pPr>
            <a:r>
              <a:rPr lang="sl-SI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							         (+ okoljevarstveni tehnik)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2800"/>
              <a:buNone/>
            </a:pPr>
            <a:endParaRPr lang="sl-SI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2800"/>
              <a:buNone/>
            </a:pPr>
            <a:r>
              <a:rPr lang="sl-SI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IZVAJALKI: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2800"/>
              <a:buNone/>
            </a:pPr>
            <a:r>
              <a:rPr lang="sl-SI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- Irena Mrak Merhar</a:t>
            </a:r>
            <a:r>
              <a:rPr lang="sl-SI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, profesorica matematika in računalništva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2800"/>
              <a:buNone/>
            </a:pPr>
            <a:r>
              <a:rPr lang="sl-SI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- Klavdija Hribernik</a:t>
            </a:r>
            <a:r>
              <a:rPr lang="sl-SI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, profesorica matematike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941056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Potek učnih ur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2376954"/>
            <a:ext cx="10515600" cy="4351338"/>
          </a:xfrm>
        </p:spPr>
        <p:txBody>
          <a:bodyPr>
            <a:normAutofit/>
          </a:bodyPr>
          <a:lstStyle/>
          <a:p>
            <a:r>
              <a:rPr lang="sl-SI" dirty="0"/>
              <a:t>Geometrija v ravnini – delo v šoli: 12 šolskih ur</a:t>
            </a:r>
          </a:p>
          <a:p>
            <a:r>
              <a:rPr lang="sl-SI" dirty="0"/>
              <a:t>Geometrija v ravnini – delo doma: 2 šolski uri</a:t>
            </a:r>
          </a:p>
          <a:p>
            <a:r>
              <a:rPr lang="sl-SI" dirty="0" err="1"/>
              <a:t>Geogebra</a:t>
            </a:r>
            <a:r>
              <a:rPr lang="sl-SI" dirty="0"/>
              <a:t> – delo v šoli: 1 šolska ura</a:t>
            </a:r>
          </a:p>
          <a:p>
            <a:r>
              <a:rPr lang="sl-SI" dirty="0"/>
              <a:t>Pišek – delo v šoli: 2 šolski uri</a:t>
            </a:r>
          </a:p>
          <a:p>
            <a:r>
              <a:rPr lang="sl-SI" dirty="0"/>
              <a:t>RIN – delo doma: 12 šolskih ur</a:t>
            </a:r>
          </a:p>
          <a:p>
            <a:r>
              <a:rPr lang="sl-SI" dirty="0"/>
              <a:t>Ankete: 1 šolska ura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980264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1">
            <a:extLst>
              <a:ext uri="{FF2B5EF4-FFF2-40B4-BE49-F238E27FC236}">
                <a16:creationId xmlns:a16="http://schemas.microsoft.com/office/drawing/2014/main" id="{42B80167-0C10-4B62-9780-B2EF133C59FB}"/>
              </a:ext>
            </a:extLst>
          </p:cNvPr>
          <p:cNvSpPr txBox="1">
            <a:spLocks/>
          </p:cNvSpPr>
          <p:nvPr/>
        </p:nvSpPr>
        <p:spPr>
          <a:xfrm>
            <a:off x="460131" y="602518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/>
              <a:t>Posnetki konstrukcij</a:t>
            </a:r>
            <a:endParaRPr lang="sl-SI" dirty="0"/>
          </a:p>
        </p:txBody>
      </p:sp>
      <p:pic>
        <p:nvPicPr>
          <p:cNvPr id="7" name="Predstavnost v spletu 5" title="konstrukcija trapez">
            <a:hlinkClick r:id="" action="ppaction://media"/>
            <a:extLst>
              <a:ext uri="{FF2B5EF4-FFF2-40B4-BE49-F238E27FC236}">
                <a16:creationId xmlns:a16="http://schemas.microsoft.com/office/drawing/2014/main" id="{EEDA8531-BACE-4817-88D5-BD7546BCB8C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60131" y="1501416"/>
            <a:ext cx="7398335" cy="4180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940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E54D494-312F-49A0-9D02-F7CE4B56E24D}"/>
              </a:ext>
            </a:extLst>
          </p:cNvPr>
          <p:cNvSpPr txBox="1">
            <a:spLocks/>
          </p:cNvSpPr>
          <p:nvPr/>
        </p:nvSpPr>
        <p:spPr>
          <a:xfrm>
            <a:off x="838200" y="609601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/>
              <a:t>Ročni izdelki dijakov</a:t>
            </a:r>
            <a:endParaRPr lang="sl-SI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042052BB-A849-4C7A-8D34-61F918D0DC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1" t="3120" r="20981" b="2301"/>
          <a:stretch/>
        </p:blipFill>
        <p:spPr>
          <a:xfrm>
            <a:off x="4728019" y="2666344"/>
            <a:ext cx="4234092" cy="3287468"/>
          </a:xfrm>
          <a:prstGeom prst="rect">
            <a:avLst/>
          </a:prstGeom>
        </p:spPr>
      </p:pic>
      <p:pic>
        <p:nvPicPr>
          <p:cNvPr id="4" name="Označba mesta vsebine 4">
            <a:extLst>
              <a:ext uri="{FF2B5EF4-FFF2-40B4-BE49-F238E27FC236}">
                <a16:creationId xmlns:a16="http://schemas.microsoft.com/office/drawing/2014/main" id="{9004E6EB-1277-4B32-AD0B-470C0415321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1" b="1346"/>
          <a:stretch/>
        </p:blipFill>
        <p:spPr>
          <a:xfrm>
            <a:off x="8431918" y="1"/>
            <a:ext cx="3760082" cy="5143500"/>
          </a:xfrm>
          <a:prstGeom prst="rect">
            <a:avLst/>
          </a:prstGeom>
        </p:spPr>
      </p:pic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B0709976-A2B5-4265-AA35-A1EB572917F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6" t="3480" r="9948" b="67799"/>
          <a:stretch/>
        </p:blipFill>
        <p:spPr>
          <a:xfrm>
            <a:off x="0" y="3535928"/>
            <a:ext cx="5018165" cy="241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282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4">
            <a:extLst>
              <a:ext uri="{FF2B5EF4-FFF2-40B4-BE49-F238E27FC236}">
                <a16:creationId xmlns:a16="http://schemas.microsoft.com/office/drawing/2014/main" id="{08915796-5F9D-4EDE-9F1C-21855EB7513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14" r="33763" b="7046"/>
          <a:stretch/>
        </p:blipFill>
        <p:spPr>
          <a:xfrm>
            <a:off x="8106288" y="2356059"/>
            <a:ext cx="4146675" cy="4044746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64AEC90B-B5DD-4DB0-A93F-3404CB2E207D}"/>
              </a:ext>
            </a:extLst>
          </p:cNvPr>
          <p:cNvSpPr txBox="1">
            <a:spLocks/>
          </p:cNvSpPr>
          <p:nvPr/>
        </p:nvSpPr>
        <p:spPr>
          <a:xfrm>
            <a:off x="468923" y="589753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/>
              <a:t>Izdelki dijakov</a:t>
            </a:r>
            <a:endParaRPr lang="sl-SI" dirty="0"/>
          </a:p>
        </p:txBody>
      </p:sp>
      <p:pic>
        <p:nvPicPr>
          <p:cNvPr id="3" name="Označba mesta vsebine 4">
            <a:extLst>
              <a:ext uri="{FF2B5EF4-FFF2-40B4-BE49-F238E27FC236}">
                <a16:creationId xmlns:a16="http://schemas.microsoft.com/office/drawing/2014/main" id="{56ACB8D6-D022-4CD5-8D84-40B8496B78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95" y="1509102"/>
            <a:ext cx="773571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306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9718E8C2-31B3-4950-A5CC-98AF3FE0B22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4" t="5324" r="45802" b="23589"/>
          <a:stretch/>
        </p:blipFill>
        <p:spPr>
          <a:xfrm>
            <a:off x="264769" y="144013"/>
            <a:ext cx="4633546" cy="4875090"/>
          </a:xfrm>
          <a:prstGeom prst="rect">
            <a:avLst/>
          </a:prstGeom>
        </p:spPr>
      </p:pic>
      <p:pic>
        <p:nvPicPr>
          <p:cNvPr id="2" name="Označba mesta vsebine 4">
            <a:extLst>
              <a:ext uri="{FF2B5EF4-FFF2-40B4-BE49-F238E27FC236}">
                <a16:creationId xmlns:a16="http://schemas.microsoft.com/office/drawing/2014/main" id="{6A515F1E-BDFB-49AA-92EA-1BF9DCE67EF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00" b="27982"/>
          <a:stretch/>
        </p:blipFill>
        <p:spPr>
          <a:xfrm>
            <a:off x="4104395" y="3627064"/>
            <a:ext cx="7822836" cy="2353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0486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F5790D8-CCC0-4360-90CA-F605D0B4003A}"/>
              </a:ext>
            </a:extLst>
          </p:cNvPr>
          <p:cNvSpPr txBox="1">
            <a:spLocks/>
          </p:cNvSpPr>
          <p:nvPr/>
        </p:nvSpPr>
        <p:spPr>
          <a:xfrm>
            <a:off x="838200" y="62889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/>
              <a:t>Izdelki dijakov</a:t>
            </a:r>
            <a:endParaRPr lang="sl-SI" dirty="0"/>
          </a:p>
        </p:txBody>
      </p:sp>
      <p:pic>
        <p:nvPicPr>
          <p:cNvPr id="3" name="Označba mesta vsebine 4">
            <a:extLst>
              <a:ext uri="{FF2B5EF4-FFF2-40B4-BE49-F238E27FC236}">
                <a16:creationId xmlns:a16="http://schemas.microsoft.com/office/drawing/2014/main" id="{CA0AD2EB-31CD-4D4D-8DF1-E674A7BC91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30" y="1603544"/>
            <a:ext cx="7299037" cy="2669518"/>
          </a:xfrm>
          <a:prstGeom prst="rect">
            <a:avLst/>
          </a:prstGeom>
        </p:spPr>
      </p:pic>
      <p:pic>
        <p:nvPicPr>
          <p:cNvPr id="4" name="Označba mesta vsebine 4">
            <a:extLst>
              <a:ext uri="{FF2B5EF4-FFF2-40B4-BE49-F238E27FC236}">
                <a16:creationId xmlns:a16="http://schemas.microsoft.com/office/drawing/2014/main" id="{70D8EA12-652C-44D2-BED5-886EF8C869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208" y="2593731"/>
            <a:ext cx="7157656" cy="328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9049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EAMcolab_MINUT" id="{F007574B-6C5F-CB4A-A7AD-99CF7291EC49}" vid="{02370CF2-BE50-DB45-BE55-0F4A5DF155AB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875</TotalTime>
  <Words>293</Words>
  <Application>Microsoft Office PowerPoint</Application>
  <PresentationFormat>Širokozaslonsko</PresentationFormat>
  <Paragraphs>42</Paragraphs>
  <Slides>15</Slides>
  <Notes>0</Notes>
  <HiddenSlides>0</HiddenSlides>
  <MMClips>1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   Digitalna tehnologija v pouk matematike </vt:lpstr>
      <vt:lpstr>Namen</vt:lpstr>
      <vt:lpstr>PowerPointova predstavitev</vt:lpstr>
      <vt:lpstr>Potek učnih ur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Dejanske izkušnje in možne izboljšave</vt:lpstr>
      <vt:lpstr>Učitelj ni zgolj posredovalec znanja.  Tu smo zato, da dodamo okus in dijake pritegnemo k raziskovanju.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Irena Mrak Merhar</dc:creator>
  <cp:lastModifiedBy>Irena Mrak Merhar</cp:lastModifiedBy>
  <cp:revision>46</cp:revision>
  <dcterms:created xsi:type="dcterms:W3CDTF">2020-10-04T09:09:25Z</dcterms:created>
  <dcterms:modified xsi:type="dcterms:W3CDTF">2023-09-21T12:26:54Z</dcterms:modified>
</cp:coreProperties>
</file>