
<file path=[Content_Types].xml><?xml version="1.0" encoding="utf-8"?>
<Types xmlns="http://schemas.openxmlformats.org/package/2006/content-types">
  <Default Extension="0792e025c39f149b6690198b048b4440" ContentType="image/png"/>
  <Default Extension="1b2341232e4a98ce7e1bab34c2c3b10e" ContentType="image/png"/>
  <Default Extension="1b6ae8abdf19d56c922642ac885ff159" ContentType="image/png"/>
  <Default Extension="1bd02280afed110a357a36fa9d210626" ContentType="image/png"/>
  <Default Extension="51792799cb820d2e251cc186c2335227" ContentType="image/png"/>
  <Default Extension="fc02c51e9eec812c34659d6b07f78296" ContentType="image/png"/>
  <Default Extension="ffdccdb1f591c08fe01b016a76affef4"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9" r:id="rId11"/>
    <p:sldId id="270" r:id="rId12"/>
    <p:sldId id="271" r:id="rId13"/>
    <p:sldId id="272" r:id="rId14"/>
    <p:sldId id="265" r:id="rId15"/>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3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showGuides="1">
      <p:cViewPr varScale="1">
        <p:scale>
          <a:sx n="57" d="100"/>
          <a:sy n="57" d="100"/>
        </p:scale>
        <p:origin x="523"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37606-AD9A-4087-A28E-48C1BAD7472D}" type="datetimeFigureOut">
              <a:rPr lang="sl-SI" smtClean="0"/>
              <a:t>19. 09. 2023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C5FDE-F774-4D4B-A18C-8070870148F3}" type="slidenum">
              <a:rPr lang="sl-SI" smtClean="0"/>
              <a:t>‹#›</a:t>
            </a:fld>
            <a:endParaRPr lang="sl-SI"/>
          </a:p>
        </p:txBody>
      </p:sp>
    </p:spTree>
    <p:extLst>
      <p:ext uri="{BB962C8B-B14F-4D97-AF65-F5344CB8AC3E}">
        <p14:creationId xmlns:p14="http://schemas.microsoft.com/office/powerpoint/2010/main" val="276117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A681-AFBA-8A8D-1413-3DAB14D6CD7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A921228-A989-A495-17CE-A4F1D453E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7C0DB30-C0C7-5FA7-020C-E8C0C0DE1B12}"/>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5" name="Footer Placeholder 4">
            <a:extLst>
              <a:ext uri="{FF2B5EF4-FFF2-40B4-BE49-F238E27FC236}">
                <a16:creationId xmlns:a16="http://schemas.microsoft.com/office/drawing/2014/main" id="{8E1FE7AE-74AE-AAAC-71EA-411411D7F97C}"/>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24E86DDE-6F9A-226E-EAFD-2C97A99E81FB}"/>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85951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CCCB-FA6C-F738-94F1-DE4DA1B313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701A6C-B852-6500-EB94-5C2370265D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988327-3F3D-57D9-ECDA-4321C5B8A5F9}"/>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5" name="Footer Placeholder 4">
            <a:extLst>
              <a:ext uri="{FF2B5EF4-FFF2-40B4-BE49-F238E27FC236}">
                <a16:creationId xmlns:a16="http://schemas.microsoft.com/office/drawing/2014/main" id="{88FAEC87-0A05-6F0D-E89E-2158D85A0C0C}"/>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EBF12FFB-CF2C-541B-FDDB-CCBB5BCDB5AE}"/>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13343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912255-6751-0B70-5909-B3EB35685D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B21E22-CDB3-9332-D46A-A2583B2C11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28A65B-0336-B344-1AFD-221993E9747D}"/>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5" name="Footer Placeholder 4">
            <a:extLst>
              <a:ext uri="{FF2B5EF4-FFF2-40B4-BE49-F238E27FC236}">
                <a16:creationId xmlns:a16="http://schemas.microsoft.com/office/drawing/2014/main" id="{C6D10CF2-9EF0-7A1A-F5C5-79369F42DE5E}"/>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14661D8E-C610-745B-863F-8A1A7A091E56}"/>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7589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2C0D-FC97-E167-C951-D5A6F276944E}"/>
              </a:ext>
            </a:extLst>
          </p:cNvPr>
          <p:cNvSpPr>
            <a:spLocks noGrp="1"/>
          </p:cNvSpPr>
          <p:nvPr>
            <p:ph type="title"/>
          </p:nvPr>
        </p:nvSpPr>
        <p:spPr>
          <a:xfrm>
            <a:off x="838200" y="365125"/>
            <a:ext cx="7859751" cy="1325563"/>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0B6621-A7A3-D0CB-1E01-6D5BECF5E2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FE5309-FDBE-4F65-8694-BF5772E9A58F}"/>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6" name="Slide Number Placeholder 5">
            <a:extLst>
              <a:ext uri="{FF2B5EF4-FFF2-40B4-BE49-F238E27FC236}">
                <a16:creationId xmlns:a16="http://schemas.microsoft.com/office/drawing/2014/main" id="{F16096E7-77A4-9025-1070-6C264DEDA739}"/>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5774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3EE0-1646-64D8-F3E6-2549980CB3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AFBAC1D-4B9F-D0BF-29F2-E540616A42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32B5474-BA55-DB43-A599-623A8C272629}"/>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5" name="Footer Placeholder 4">
            <a:extLst>
              <a:ext uri="{FF2B5EF4-FFF2-40B4-BE49-F238E27FC236}">
                <a16:creationId xmlns:a16="http://schemas.microsoft.com/office/drawing/2014/main" id="{09B2040F-7550-35EE-5348-7CE3A47FE4FC}"/>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Slide Number Placeholder 5">
            <a:extLst>
              <a:ext uri="{FF2B5EF4-FFF2-40B4-BE49-F238E27FC236}">
                <a16:creationId xmlns:a16="http://schemas.microsoft.com/office/drawing/2014/main" id="{D1C082DF-99F9-2ECB-2D0E-59A49B449E20}"/>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00336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893E-1283-6BAE-D1EC-910733E60E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EE036D-7E3C-5D7E-AB34-4E9ADFD3F1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24924BC-963C-C742-D1B1-090897AC86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58EBA62-06DC-7758-44AF-024509D89CDB}"/>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6" name="Footer Placeholder 5">
            <a:extLst>
              <a:ext uri="{FF2B5EF4-FFF2-40B4-BE49-F238E27FC236}">
                <a16:creationId xmlns:a16="http://schemas.microsoft.com/office/drawing/2014/main" id="{DDF72748-EDFC-C056-B159-172957C4977D}"/>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654A28D3-D570-F279-856E-4244B1104A5E}"/>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779895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756FD-EBA9-D63A-9502-ED5E539F032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C33EF7A-BC23-C305-8D36-8F1E147B3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3C2704-9E36-5DA2-D2C0-CC3D11D1E6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59D4917-A0EB-452E-EE83-73B989464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6B60D1-0104-7224-61C7-BEC255259CC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1B878B-06F0-2084-50F3-F56F6CB9B65F}"/>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8" name="Footer Placeholder 7">
            <a:extLst>
              <a:ext uri="{FF2B5EF4-FFF2-40B4-BE49-F238E27FC236}">
                <a16:creationId xmlns:a16="http://schemas.microsoft.com/office/drawing/2014/main" id="{769ADD52-F961-D0A1-031C-9F579F210C57}"/>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9" name="Slide Number Placeholder 8">
            <a:extLst>
              <a:ext uri="{FF2B5EF4-FFF2-40B4-BE49-F238E27FC236}">
                <a16:creationId xmlns:a16="http://schemas.microsoft.com/office/drawing/2014/main" id="{3D33B5B1-AF65-E61A-4D79-D2A738D459D5}"/>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08554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1A27-0DFA-E916-AE8C-CA9E1E63445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F65E66-38AF-885A-75D1-48E5452FCA08}"/>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4" name="Footer Placeholder 3">
            <a:extLst>
              <a:ext uri="{FF2B5EF4-FFF2-40B4-BE49-F238E27FC236}">
                <a16:creationId xmlns:a16="http://schemas.microsoft.com/office/drawing/2014/main" id="{F6AAA8A2-1B51-F737-D5FB-C88E0508480B}"/>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5" name="Slide Number Placeholder 4">
            <a:extLst>
              <a:ext uri="{FF2B5EF4-FFF2-40B4-BE49-F238E27FC236}">
                <a16:creationId xmlns:a16="http://schemas.microsoft.com/office/drawing/2014/main" id="{1066C9F9-C15E-43A8-F617-744EC01DEB30}"/>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401540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2582B-B846-9416-E5A9-831A068DCB4A}"/>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3" name="Footer Placeholder 2">
            <a:extLst>
              <a:ext uri="{FF2B5EF4-FFF2-40B4-BE49-F238E27FC236}">
                <a16:creationId xmlns:a16="http://schemas.microsoft.com/office/drawing/2014/main" id="{7811D763-A771-4CC9-FD3A-6AEBE18E79AC}"/>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4" name="Slide Number Placeholder 3">
            <a:extLst>
              <a:ext uri="{FF2B5EF4-FFF2-40B4-BE49-F238E27FC236}">
                <a16:creationId xmlns:a16="http://schemas.microsoft.com/office/drawing/2014/main" id="{9863C9FA-FA27-920B-B75C-C903451C042C}"/>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03844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CC36-F0C3-41DC-54A3-FF1DA45394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40028A-C280-D7F8-68B3-EE65F078C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02C4AD-A38F-209F-7F5B-FA1BC3D4C4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5253FE-2A90-E26D-1292-3029E7E6FE34}"/>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6" name="Footer Placeholder 5">
            <a:extLst>
              <a:ext uri="{FF2B5EF4-FFF2-40B4-BE49-F238E27FC236}">
                <a16:creationId xmlns:a16="http://schemas.microsoft.com/office/drawing/2014/main" id="{EDB3A7C8-AAF0-0AF2-3D96-10F5CDDD5E99}"/>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311D5FC6-D8A6-FE1F-F00E-881442488266}"/>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52358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21D6-0B93-2352-F148-F412B4984E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D038B3-AE38-A445-9AF5-8C176B599F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5EA6A8-1F0A-43F7-C0DD-711AF5843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1BEDA3B-ED05-006F-93CB-CEB412974A7C}"/>
              </a:ext>
            </a:extLst>
          </p:cNvPr>
          <p:cNvSpPr>
            <a:spLocks noGrp="1"/>
          </p:cNvSpPr>
          <p:nvPr>
            <p:ph type="dt" sz="half" idx="10"/>
          </p:nvPr>
        </p:nvSpPr>
        <p:spPr>
          <a:xfrm>
            <a:off x="838200" y="6356350"/>
            <a:ext cx="2743200" cy="365125"/>
          </a:xfrm>
          <a:prstGeom prst="rect">
            <a:avLst/>
          </a:prstGeom>
        </p:spPr>
        <p:txBody>
          <a:bodyPr/>
          <a:lstStyle/>
          <a:p>
            <a:fld id="{82DF83E2-CAC8-47FE-8ACD-6897A7958D7C}" type="datetimeFigureOut">
              <a:rPr lang="sl-SI" smtClean="0"/>
              <a:t>19. 09. 2023</a:t>
            </a:fld>
            <a:endParaRPr lang="sl-SI"/>
          </a:p>
        </p:txBody>
      </p:sp>
      <p:sp>
        <p:nvSpPr>
          <p:cNvPr id="6" name="Footer Placeholder 5">
            <a:extLst>
              <a:ext uri="{FF2B5EF4-FFF2-40B4-BE49-F238E27FC236}">
                <a16:creationId xmlns:a16="http://schemas.microsoft.com/office/drawing/2014/main" id="{7D49286F-CD0F-B5CA-50FC-1A3A0399FD14}"/>
              </a:ext>
            </a:extLst>
          </p:cNvPr>
          <p:cNvSpPr>
            <a:spLocks noGrp="1"/>
          </p:cNvSpPr>
          <p:nvPr>
            <p:ph type="ftr" sz="quarter" idx="11"/>
          </p:nvPr>
        </p:nvSpPr>
        <p:spPr>
          <a:xfrm>
            <a:off x="4038600" y="6356350"/>
            <a:ext cx="4114800" cy="365125"/>
          </a:xfrm>
          <a:prstGeom prst="rect">
            <a:avLst/>
          </a:prstGeom>
        </p:spPr>
        <p:txBody>
          <a:bodyPr/>
          <a:lstStyle/>
          <a:p>
            <a:endParaRPr lang="sl-SI"/>
          </a:p>
        </p:txBody>
      </p:sp>
      <p:sp>
        <p:nvSpPr>
          <p:cNvPr id="7" name="Slide Number Placeholder 6">
            <a:extLst>
              <a:ext uri="{FF2B5EF4-FFF2-40B4-BE49-F238E27FC236}">
                <a16:creationId xmlns:a16="http://schemas.microsoft.com/office/drawing/2014/main" id="{B6C22BBF-C253-8C83-A78F-3659AC58EE62}"/>
              </a:ext>
            </a:extLst>
          </p:cNvPr>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25798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87E9B-AB50-D4DA-A036-8AE1271A2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2D96566-285D-2066-7EAD-EE9E507D3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D1BA720A-C505-C4EC-97F8-FBC2067A2E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B9079-FDF3-434B-BE90-1F5BBB617D84}" type="slidenum">
              <a:rPr lang="sl-SI" smtClean="0"/>
              <a:t>‹#›</a:t>
            </a:fld>
            <a:endParaRPr lang="sl-SI"/>
          </a:p>
        </p:txBody>
      </p:sp>
      <p:pic>
        <p:nvPicPr>
          <p:cNvPr id="8" name="Picture 7" descr="A green background with white text&#10;&#10;Description automatically generated">
            <a:extLst>
              <a:ext uri="{FF2B5EF4-FFF2-40B4-BE49-F238E27FC236}">
                <a16:creationId xmlns:a16="http://schemas.microsoft.com/office/drawing/2014/main" id="{66373FC1-9AF3-E7AD-5A1A-E91A29152D4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9710" y="6140356"/>
            <a:ext cx="4012579" cy="731660"/>
          </a:xfrm>
          <a:prstGeom prst="rect">
            <a:avLst/>
          </a:prstGeom>
        </p:spPr>
      </p:pic>
      <p:pic>
        <p:nvPicPr>
          <p:cNvPr id="11" name="Picture 10" descr="A colorful spiral with text&#10;&#10;Description automatically generated with medium confidence">
            <a:extLst>
              <a:ext uri="{FF2B5EF4-FFF2-40B4-BE49-F238E27FC236}">
                <a16:creationId xmlns:a16="http://schemas.microsoft.com/office/drawing/2014/main" id="{22BE2534-59A0-1E70-7125-FF866982C5C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83496" y="0"/>
            <a:ext cx="3810000" cy="2578100"/>
          </a:xfrm>
          <a:prstGeom prst="rect">
            <a:avLst/>
          </a:prstGeom>
        </p:spPr>
      </p:pic>
      <p:pic>
        <p:nvPicPr>
          <p:cNvPr id="13" name="Picture 12" descr="A close-up of a sign&#10;&#10;Description automatically generated">
            <a:extLst>
              <a:ext uri="{FF2B5EF4-FFF2-40B4-BE49-F238E27FC236}">
                <a16:creationId xmlns:a16="http://schemas.microsoft.com/office/drawing/2014/main" id="{C5FC445A-0120-F4BE-E7D3-6B4597B98ED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4968" y="5822950"/>
            <a:ext cx="2044700" cy="977900"/>
          </a:xfrm>
          <a:prstGeom prst="rect">
            <a:avLst/>
          </a:prstGeom>
        </p:spPr>
      </p:pic>
    </p:spTree>
    <p:extLst>
      <p:ext uri="{BB962C8B-B14F-4D97-AF65-F5344CB8AC3E}">
        <p14:creationId xmlns:p14="http://schemas.microsoft.com/office/powerpoint/2010/main" val="1562754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6.1b2341232e4a98ce7e1bab34c2c3b10e" /><Relationship Id="rId2" Type="http://schemas.openxmlformats.org/officeDocument/2006/relationships/image" Target="../media/image15.1bd02280afed110a357a36fa9d210626"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8.fc02c51e9eec812c34659d6b07f78296" /><Relationship Id="rId2" Type="http://schemas.openxmlformats.org/officeDocument/2006/relationships/image" Target="../media/image17.51792799cb820d2e251cc186c2335227"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0.0792e025c39f149b6690198b048b4440" /><Relationship Id="rId2" Type="http://schemas.openxmlformats.org/officeDocument/2006/relationships/image" Target="../media/image19.1b6ae8abdf19d56c922642ac885ff159"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jp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8.jpg" /><Relationship Id="rId4" Type="http://schemas.openxmlformats.org/officeDocument/2006/relationships/image" Target="../media/image7.jpg" /></Relationships>
</file>

<file path=ppt/slides/_rels/slide8.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hyperlink" Target="https://scratch.mit.edu/studios/32845562" TargetMode="External" /><Relationship Id="rId1" Type="http://schemas.openxmlformats.org/officeDocument/2006/relationships/slideLayout" Target="../slideLayouts/slideLayout2.xml" /><Relationship Id="rId5" Type="http://schemas.openxmlformats.org/officeDocument/2006/relationships/image" Target="../media/image11.jpg" /><Relationship Id="rId4" Type="http://schemas.openxmlformats.org/officeDocument/2006/relationships/hyperlink" Target="http://drive.google.com/file/d/1U9izqQeop20t0tSyj74ZIFAgUGGSLJK_/view" TargetMode="External"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ffdccdb1f591c08fe01b016a76affef4" /><Relationship Id="rId1" Type="http://schemas.openxmlformats.org/officeDocument/2006/relationships/slideLayout" Target="../slideLayouts/slideLayout2.xml"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786" y="2157786"/>
            <a:ext cx="9772650" cy="2387600"/>
          </a:xfrm>
        </p:spPr>
        <p:txBody>
          <a:bodyPr>
            <a:normAutofit fontScale="90000"/>
          </a:bodyPr>
          <a:lstStyle/>
          <a:p>
            <a:pPr lvl="0">
              <a:spcBef>
                <a:spcPts val="0"/>
              </a:spcBef>
            </a:pPr>
            <a:br>
              <a:rPr lang="sl-SI" b="1" dirty="0"/>
            </a:br>
            <a:br>
              <a:rPr lang="sl-SI" b="1" dirty="0"/>
            </a:br>
            <a:br>
              <a:rPr lang="sl-SI" b="1" dirty="0"/>
            </a:br>
            <a:r>
              <a:rPr lang="sl-SI" b="1" dirty="0"/>
              <a:t>Kemijsko računalo – </a:t>
            </a:r>
            <a:br>
              <a:rPr lang="sl-SI" b="1" dirty="0"/>
            </a:br>
            <a:r>
              <a:rPr lang="sl-SI" b="1" dirty="0"/>
              <a:t>Programiranje z delčki</a:t>
            </a:r>
            <a:br>
              <a:rPr lang="sl-SI" b="1" dirty="0"/>
            </a:br>
            <a:endParaRPr lang="sl-SI" b="1" u="sng" dirty="0"/>
          </a:p>
        </p:txBody>
      </p:sp>
      <p:sp>
        <p:nvSpPr>
          <p:cNvPr id="3" name="Subtitle 2"/>
          <p:cNvSpPr>
            <a:spLocks noGrp="1"/>
          </p:cNvSpPr>
          <p:nvPr>
            <p:ph type="subTitle" idx="1"/>
          </p:nvPr>
        </p:nvSpPr>
        <p:spPr>
          <a:xfrm>
            <a:off x="1566111" y="3848685"/>
            <a:ext cx="9144000" cy="1655762"/>
          </a:xfrm>
        </p:spPr>
        <p:txBody>
          <a:bodyPr>
            <a:normAutofit/>
          </a:bodyPr>
          <a:lstStyle/>
          <a:p>
            <a:pPr lvl="0"/>
            <a:r>
              <a:rPr lang="sl-SI" b="1" dirty="0">
                <a:solidFill>
                  <a:srgbClr val="333333"/>
                </a:solidFill>
                <a:highlight>
                  <a:srgbClr val="F5F5F5"/>
                </a:highlight>
                <a:latin typeface="Arial"/>
                <a:ea typeface="Arial"/>
                <a:cs typeface="Arial"/>
                <a:sym typeface="Arial"/>
              </a:rPr>
              <a:t>Znanost je močna, a je močnejša, ko jo združimo s kreativnostjo.</a:t>
            </a:r>
            <a:endParaRPr lang="sl-SI" b="1" u="sng" dirty="0"/>
          </a:p>
          <a:p>
            <a:endParaRPr lang="sl-SI" dirty="0"/>
          </a:p>
        </p:txBody>
      </p:sp>
    </p:spTree>
    <p:extLst>
      <p:ext uri="{BB962C8B-B14F-4D97-AF65-F5344CB8AC3E}">
        <p14:creationId xmlns:p14="http://schemas.microsoft.com/office/powerpoint/2010/main" val="337178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Ankete</a:t>
            </a:r>
          </a:p>
        </p:txBody>
      </p:sp>
      <p:sp>
        <p:nvSpPr>
          <p:cNvPr id="6" name="PoljeZBesedilom 5"/>
          <p:cNvSpPr txBox="1"/>
          <p:nvPr/>
        </p:nvSpPr>
        <p:spPr>
          <a:xfrm>
            <a:off x="1371600" y="1949824"/>
            <a:ext cx="683200" cy="369332"/>
          </a:xfrm>
          <a:prstGeom prst="rect">
            <a:avLst/>
          </a:prstGeom>
          <a:noFill/>
        </p:spPr>
        <p:txBody>
          <a:bodyPr wrap="none" rtlCol="0">
            <a:spAutoFit/>
          </a:bodyPr>
          <a:lstStyle/>
          <a:p>
            <a:r>
              <a:rPr lang="sl-SI" dirty="0"/>
              <a:t>PRED</a:t>
            </a:r>
          </a:p>
        </p:txBody>
      </p:sp>
      <p:sp>
        <p:nvSpPr>
          <p:cNvPr id="7" name="PoljeZBesedilom 6"/>
          <p:cNvSpPr txBox="1"/>
          <p:nvPr/>
        </p:nvSpPr>
        <p:spPr>
          <a:xfrm>
            <a:off x="6236095" y="1880437"/>
            <a:ext cx="455574" cy="369332"/>
          </a:xfrm>
          <a:prstGeom prst="rect">
            <a:avLst/>
          </a:prstGeom>
          <a:noFill/>
        </p:spPr>
        <p:txBody>
          <a:bodyPr wrap="none" rtlCol="0">
            <a:spAutoFit/>
          </a:bodyPr>
          <a:lstStyle/>
          <a:p>
            <a:r>
              <a:rPr lang="sl-SI" dirty="0"/>
              <a:t>PO</a:t>
            </a:r>
          </a:p>
        </p:txBody>
      </p:sp>
      <p:pic>
        <p:nvPicPr>
          <p:cNvPr id="8" name="Chart" descr="Oceni svoj odnos do računalniških tem (n = 21)"/>
          <p:cNvPicPr>
            <a:picLocks noChangeAspect="1"/>
          </p:cNvPicPr>
          <p:nvPr/>
        </p:nvPicPr>
        <p:blipFill>
          <a:blip r:embed="rId2"/>
          <a:stretch>
            <a:fillRect/>
          </a:stretch>
        </p:blipFill>
        <p:spPr>
          <a:xfrm>
            <a:off x="-1208554" y="3176406"/>
            <a:ext cx="7620000" cy="2857500"/>
          </a:xfrm>
          <a:prstGeom prst="rect">
            <a:avLst/>
          </a:prstGeom>
        </p:spPr>
      </p:pic>
      <p:sp>
        <p:nvSpPr>
          <p:cNvPr id="9" name="TextBox 1"/>
          <p:cNvSpPr txBox="1"/>
          <p:nvPr/>
        </p:nvSpPr>
        <p:spPr>
          <a:xfrm>
            <a:off x="-303679" y="2319156"/>
            <a:ext cx="5715000" cy="762000"/>
          </a:xfrm>
          <a:prstGeom prst="rect">
            <a:avLst/>
          </a:prstGeom>
          <a:noFill/>
        </p:spPr>
        <p:txBody>
          <a:bodyPr wrap="square" rtlCol="0">
            <a:spAutoFit/>
          </a:bodyPr>
          <a:lstStyle/>
          <a:p>
            <a:pPr lvl="0" indent="0" algn="ctr" fontAlgn="base"/>
            <a:r>
              <a:rPr sz="1600" b="1" i="0" u="none" strike="noStrike" dirty="0" err="1">
                <a:solidFill>
                  <a:srgbClr val="000000"/>
                </a:solidFill>
                <a:latin typeface="Calibri"/>
              </a:rPr>
              <a:t>Oceni</a:t>
            </a:r>
            <a:r>
              <a:rPr sz="1600" b="1" i="0" u="none" strike="noStrike" dirty="0">
                <a:solidFill>
                  <a:srgbClr val="000000"/>
                </a:solidFill>
                <a:latin typeface="Calibri"/>
              </a:rPr>
              <a:t> </a:t>
            </a:r>
            <a:r>
              <a:rPr sz="1600" b="1" i="0" u="none" strike="noStrike" dirty="0" err="1">
                <a:solidFill>
                  <a:srgbClr val="000000"/>
                </a:solidFill>
                <a:latin typeface="Calibri"/>
              </a:rPr>
              <a:t>svoj</a:t>
            </a:r>
            <a:r>
              <a:rPr sz="1600" b="1" i="0" u="none" strike="noStrike" dirty="0">
                <a:solidFill>
                  <a:srgbClr val="000000"/>
                </a:solidFill>
                <a:latin typeface="Calibri"/>
              </a:rPr>
              <a:t> </a:t>
            </a:r>
            <a:r>
              <a:rPr sz="1600" b="1" i="0" u="none" strike="noStrike" dirty="0" err="1">
                <a:solidFill>
                  <a:srgbClr val="000000"/>
                </a:solidFill>
                <a:latin typeface="Calibri"/>
              </a:rPr>
              <a:t>odnos</a:t>
            </a:r>
            <a:r>
              <a:rPr sz="1600" b="1" i="0" u="none" strike="noStrike" dirty="0">
                <a:solidFill>
                  <a:srgbClr val="000000"/>
                </a:solidFill>
                <a:latin typeface="Calibri"/>
              </a:rPr>
              <a:t> do </a:t>
            </a:r>
            <a:r>
              <a:rPr sz="1600" b="1" i="0" u="none" strike="noStrike" dirty="0" err="1">
                <a:solidFill>
                  <a:srgbClr val="000000"/>
                </a:solidFill>
                <a:latin typeface="Calibri"/>
              </a:rPr>
              <a:t>računalniških</a:t>
            </a:r>
            <a:r>
              <a:rPr sz="1600" b="1" i="0" u="none" strike="noStrike" dirty="0">
                <a:solidFill>
                  <a:srgbClr val="000000"/>
                </a:solidFill>
                <a:latin typeface="Calibri"/>
              </a:rPr>
              <a:t> tem (n = 21)</a:t>
            </a:r>
          </a:p>
        </p:txBody>
      </p:sp>
      <p:pic>
        <p:nvPicPr>
          <p:cNvPr id="10" name="Chart" descr="Oceni svoj odnos do računalniških tem po aktivnosti  (n = 14)"/>
          <p:cNvPicPr>
            <a:picLocks noChangeAspect="1"/>
          </p:cNvPicPr>
          <p:nvPr/>
        </p:nvPicPr>
        <p:blipFill>
          <a:blip r:embed="rId3"/>
          <a:stretch>
            <a:fillRect/>
          </a:stretch>
        </p:blipFill>
        <p:spPr>
          <a:xfrm>
            <a:off x="4692094" y="3176406"/>
            <a:ext cx="7620000" cy="2857500"/>
          </a:xfrm>
          <a:prstGeom prst="rect">
            <a:avLst/>
          </a:prstGeom>
        </p:spPr>
      </p:pic>
      <p:sp>
        <p:nvSpPr>
          <p:cNvPr id="11" name="TextBox 1"/>
          <p:cNvSpPr txBox="1"/>
          <p:nvPr/>
        </p:nvSpPr>
        <p:spPr>
          <a:xfrm>
            <a:off x="5596969" y="2319156"/>
            <a:ext cx="5715000" cy="762000"/>
          </a:xfrm>
          <a:prstGeom prst="rect">
            <a:avLst/>
          </a:prstGeom>
          <a:noFill/>
        </p:spPr>
        <p:txBody>
          <a:bodyPr wrap="square" rtlCol="0">
            <a:spAutoFit/>
          </a:bodyPr>
          <a:ls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ctr" fontAlgn="base"/>
            <a:r>
              <a:rPr sz="1600" b="1" i="0" u="none" strike="noStrike">
                <a:solidFill>
                  <a:srgbClr val="000000"/>
                </a:solidFill>
                <a:latin typeface="Calibri"/>
              </a:rPr>
              <a:t>Oceni svoj odnos do računalniških tem po aktivnosti  (n = 14)</a:t>
            </a:r>
          </a:p>
        </p:txBody>
      </p:sp>
      <p:sp>
        <p:nvSpPr>
          <p:cNvPr id="3" name="Pravokotnik 2"/>
          <p:cNvSpPr/>
          <p:nvPr/>
        </p:nvSpPr>
        <p:spPr>
          <a:xfrm>
            <a:off x="1788459" y="4854388"/>
            <a:ext cx="9937376" cy="5513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25481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Ankete</a:t>
            </a:r>
          </a:p>
        </p:txBody>
      </p:sp>
      <p:sp>
        <p:nvSpPr>
          <p:cNvPr id="6" name="PoljeZBesedilom 5"/>
          <p:cNvSpPr txBox="1"/>
          <p:nvPr/>
        </p:nvSpPr>
        <p:spPr>
          <a:xfrm>
            <a:off x="1371600" y="1949824"/>
            <a:ext cx="683200" cy="369332"/>
          </a:xfrm>
          <a:prstGeom prst="rect">
            <a:avLst/>
          </a:prstGeom>
          <a:noFill/>
        </p:spPr>
        <p:txBody>
          <a:bodyPr wrap="none" rtlCol="0">
            <a:spAutoFit/>
          </a:bodyPr>
          <a:lstStyle/>
          <a:p>
            <a:r>
              <a:rPr lang="sl-SI" dirty="0"/>
              <a:t>PRED</a:t>
            </a:r>
          </a:p>
        </p:txBody>
      </p:sp>
      <p:sp>
        <p:nvSpPr>
          <p:cNvPr id="7" name="PoljeZBesedilom 6"/>
          <p:cNvSpPr txBox="1"/>
          <p:nvPr/>
        </p:nvSpPr>
        <p:spPr>
          <a:xfrm>
            <a:off x="6236095" y="1880437"/>
            <a:ext cx="455574" cy="369332"/>
          </a:xfrm>
          <a:prstGeom prst="rect">
            <a:avLst/>
          </a:prstGeom>
          <a:noFill/>
        </p:spPr>
        <p:txBody>
          <a:bodyPr wrap="none" rtlCol="0">
            <a:spAutoFit/>
          </a:bodyPr>
          <a:lstStyle/>
          <a:p>
            <a:r>
              <a:rPr lang="sl-SI" dirty="0"/>
              <a:t>PO</a:t>
            </a:r>
          </a:p>
        </p:txBody>
      </p:sp>
      <p:pic>
        <p:nvPicPr>
          <p:cNvPr id="8" name="Chart" descr="Oceni svoj odnos do predmeta, kjer boste uporabili računalništvo (kemija, fizika ...) (n = 21)"/>
          <p:cNvPicPr>
            <a:picLocks noChangeAspect="1"/>
          </p:cNvPicPr>
          <p:nvPr/>
        </p:nvPicPr>
        <p:blipFill>
          <a:blip r:embed="rId2"/>
          <a:stretch>
            <a:fillRect/>
          </a:stretch>
        </p:blipFill>
        <p:spPr>
          <a:xfrm>
            <a:off x="-928331" y="3176406"/>
            <a:ext cx="7620000" cy="2857500"/>
          </a:xfrm>
          <a:prstGeom prst="rect">
            <a:avLst/>
          </a:prstGeom>
        </p:spPr>
      </p:pic>
      <p:sp>
        <p:nvSpPr>
          <p:cNvPr id="9" name="TextBox 1"/>
          <p:cNvSpPr txBox="1"/>
          <p:nvPr/>
        </p:nvSpPr>
        <p:spPr>
          <a:xfrm>
            <a:off x="-23456" y="2319156"/>
            <a:ext cx="5715000" cy="762000"/>
          </a:xfrm>
          <a:prstGeom prst="rect">
            <a:avLst/>
          </a:prstGeom>
          <a:noFill/>
        </p:spPr>
        <p:txBody>
          <a:bodyPr wrap="square" rtlCol="0">
            <a:spAutoFit/>
          </a:bodyPr>
          <a:lstStyle/>
          <a:p>
            <a:pPr lvl="0" indent="0" algn="ctr" fontAlgn="base"/>
            <a:r>
              <a:rPr sz="1600" b="1" i="0" u="none" strike="noStrike">
                <a:solidFill>
                  <a:srgbClr val="000000"/>
                </a:solidFill>
                <a:latin typeface="Calibri"/>
              </a:rPr>
              <a:t>Oceni</a:t>
            </a:r>
            <a:r>
              <a:rPr sz="1600" b="1" i="0" u="none" strike="noStrike" dirty="0">
                <a:solidFill>
                  <a:srgbClr val="000000"/>
                </a:solidFill>
                <a:latin typeface="Calibri"/>
              </a:rPr>
              <a:t> </a:t>
            </a:r>
            <a:r>
              <a:rPr sz="1600" b="1" i="0" u="none" strike="noStrike" dirty="0" err="1">
                <a:solidFill>
                  <a:srgbClr val="000000"/>
                </a:solidFill>
                <a:latin typeface="Calibri"/>
              </a:rPr>
              <a:t>svoj</a:t>
            </a:r>
            <a:r>
              <a:rPr sz="1600" b="1" i="0" u="none" strike="noStrike" dirty="0">
                <a:solidFill>
                  <a:srgbClr val="000000"/>
                </a:solidFill>
                <a:latin typeface="Calibri"/>
              </a:rPr>
              <a:t> </a:t>
            </a:r>
            <a:r>
              <a:rPr sz="1600" b="1" i="0" u="none" strike="noStrike" dirty="0" err="1">
                <a:solidFill>
                  <a:srgbClr val="000000"/>
                </a:solidFill>
                <a:latin typeface="Calibri"/>
              </a:rPr>
              <a:t>odnos</a:t>
            </a:r>
            <a:r>
              <a:rPr sz="1600" b="1" i="0" u="none" strike="noStrike" dirty="0">
                <a:solidFill>
                  <a:srgbClr val="000000"/>
                </a:solidFill>
                <a:latin typeface="Calibri"/>
              </a:rPr>
              <a:t> do </a:t>
            </a:r>
            <a:r>
              <a:rPr sz="1600" b="1" i="0" u="none" strike="noStrike" dirty="0" err="1">
                <a:solidFill>
                  <a:srgbClr val="000000"/>
                </a:solidFill>
                <a:latin typeface="Calibri"/>
              </a:rPr>
              <a:t>predmeta</a:t>
            </a:r>
            <a:r>
              <a:rPr sz="1600" b="1" i="0" u="none" strike="noStrike" dirty="0">
                <a:solidFill>
                  <a:srgbClr val="000000"/>
                </a:solidFill>
                <a:latin typeface="Calibri"/>
              </a:rPr>
              <a:t>, </a:t>
            </a:r>
            <a:r>
              <a:rPr sz="1600" b="1" i="0" u="none" strike="noStrike" dirty="0" err="1">
                <a:solidFill>
                  <a:srgbClr val="000000"/>
                </a:solidFill>
                <a:latin typeface="Calibri"/>
              </a:rPr>
              <a:t>kjer</a:t>
            </a:r>
            <a:r>
              <a:rPr sz="1600" b="1" i="0" u="none" strike="noStrike" dirty="0">
                <a:solidFill>
                  <a:srgbClr val="000000"/>
                </a:solidFill>
                <a:latin typeface="Calibri"/>
              </a:rPr>
              <a:t> </a:t>
            </a:r>
            <a:r>
              <a:rPr sz="1600" b="1" i="0" u="none" strike="noStrike" dirty="0" err="1">
                <a:solidFill>
                  <a:srgbClr val="000000"/>
                </a:solidFill>
                <a:latin typeface="Calibri"/>
              </a:rPr>
              <a:t>boste</a:t>
            </a:r>
            <a:r>
              <a:rPr sz="1600" b="1" i="0" u="none" strike="noStrike" dirty="0">
                <a:solidFill>
                  <a:srgbClr val="000000"/>
                </a:solidFill>
                <a:latin typeface="Calibri"/>
              </a:rPr>
              <a:t> </a:t>
            </a:r>
            <a:r>
              <a:rPr sz="1600" b="1" i="0" u="none" strike="noStrike" dirty="0" err="1">
                <a:solidFill>
                  <a:srgbClr val="000000"/>
                </a:solidFill>
                <a:latin typeface="Calibri"/>
              </a:rPr>
              <a:t>uporabili</a:t>
            </a:r>
            <a:r>
              <a:rPr sz="1600" b="1" i="0" u="none" strike="noStrike" dirty="0">
                <a:solidFill>
                  <a:srgbClr val="000000"/>
                </a:solidFill>
                <a:latin typeface="Calibri"/>
              </a:rPr>
              <a:t> </a:t>
            </a:r>
            <a:r>
              <a:rPr sz="1600" b="1" i="0" u="none" strike="noStrike" dirty="0" err="1">
                <a:solidFill>
                  <a:srgbClr val="000000"/>
                </a:solidFill>
                <a:latin typeface="Calibri"/>
              </a:rPr>
              <a:t>računalništvo</a:t>
            </a:r>
            <a:r>
              <a:rPr sz="1600" b="1" i="0" u="none" strike="noStrike" dirty="0">
                <a:solidFill>
                  <a:srgbClr val="000000"/>
                </a:solidFill>
                <a:latin typeface="Calibri"/>
              </a:rPr>
              <a:t> (</a:t>
            </a:r>
            <a:r>
              <a:rPr sz="1600" b="1" i="0" u="none" strike="noStrike" dirty="0" err="1">
                <a:solidFill>
                  <a:srgbClr val="000000"/>
                </a:solidFill>
                <a:latin typeface="Calibri"/>
              </a:rPr>
              <a:t>kemija</a:t>
            </a:r>
            <a:r>
              <a:rPr sz="1600" b="1" i="0" u="none" strike="noStrike" dirty="0">
                <a:solidFill>
                  <a:srgbClr val="000000"/>
                </a:solidFill>
                <a:latin typeface="Calibri"/>
              </a:rPr>
              <a:t>, </a:t>
            </a:r>
            <a:r>
              <a:rPr sz="1600" b="1" i="0" u="none" strike="noStrike" dirty="0" err="1">
                <a:solidFill>
                  <a:srgbClr val="000000"/>
                </a:solidFill>
                <a:latin typeface="Calibri"/>
              </a:rPr>
              <a:t>fizika</a:t>
            </a:r>
            <a:r>
              <a:rPr sz="1600" b="1" i="0" u="none" strike="noStrike" dirty="0">
                <a:solidFill>
                  <a:srgbClr val="000000"/>
                </a:solidFill>
                <a:latin typeface="Calibri"/>
              </a:rPr>
              <a:t> ...) (n = 21)</a:t>
            </a:r>
          </a:p>
        </p:txBody>
      </p:sp>
      <p:pic>
        <p:nvPicPr>
          <p:cNvPr id="10" name="Chart" descr="Oceni svoj odnos do predmeta, kjer boste uporabili računalništvo (kemija, fizika ...) (n = 14)"/>
          <p:cNvPicPr>
            <a:picLocks noChangeAspect="1"/>
          </p:cNvPicPr>
          <p:nvPr/>
        </p:nvPicPr>
        <p:blipFill>
          <a:blip r:embed="rId3"/>
          <a:stretch>
            <a:fillRect/>
          </a:stretch>
        </p:blipFill>
        <p:spPr>
          <a:xfrm>
            <a:off x="4972317" y="3176406"/>
            <a:ext cx="7620000" cy="2857500"/>
          </a:xfrm>
          <a:prstGeom prst="rect">
            <a:avLst/>
          </a:prstGeom>
        </p:spPr>
      </p:pic>
      <p:sp>
        <p:nvSpPr>
          <p:cNvPr id="11" name="TextBox 1"/>
          <p:cNvSpPr txBox="1"/>
          <p:nvPr/>
        </p:nvSpPr>
        <p:spPr>
          <a:xfrm>
            <a:off x="5877192" y="2319156"/>
            <a:ext cx="5715000" cy="762000"/>
          </a:xfrm>
          <a:prstGeom prst="rect">
            <a:avLst/>
          </a:prstGeom>
          <a:noFill/>
        </p:spPr>
        <p:txBody>
          <a:bodyPr wrap="square" rtlCol="0">
            <a:spAutoFit/>
          </a:bodyPr>
          <a:ls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ctr" fontAlgn="base"/>
            <a:r>
              <a:rPr sz="1600" b="1" i="0" u="none" strike="noStrike">
                <a:solidFill>
                  <a:srgbClr val="000000"/>
                </a:solidFill>
                <a:latin typeface="Calibri"/>
              </a:rPr>
              <a:t>Oceni svoj odnos do predmeta, kjer boste uporabili računalništvo (kemija, fizika ...) (n = 14)</a:t>
            </a:r>
          </a:p>
        </p:txBody>
      </p:sp>
      <p:sp>
        <p:nvSpPr>
          <p:cNvPr id="12" name="Pravokotnik 11"/>
          <p:cNvSpPr/>
          <p:nvPr/>
        </p:nvSpPr>
        <p:spPr>
          <a:xfrm>
            <a:off x="1561514" y="3459822"/>
            <a:ext cx="9937376" cy="5513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57862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Ankete</a:t>
            </a:r>
          </a:p>
        </p:txBody>
      </p:sp>
      <p:sp>
        <p:nvSpPr>
          <p:cNvPr id="6" name="PoljeZBesedilom 5"/>
          <p:cNvSpPr txBox="1"/>
          <p:nvPr/>
        </p:nvSpPr>
        <p:spPr>
          <a:xfrm>
            <a:off x="1371600" y="1949824"/>
            <a:ext cx="683200" cy="369332"/>
          </a:xfrm>
          <a:prstGeom prst="rect">
            <a:avLst/>
          </a:prstGeom>
          <a:noFill/>
        </p:spPr>
        <p:txBody>
          <a:bodyPr wrap="none" rtlCol="0">
            <a:spAutoFit/>
          </a:bodyPr>
          <a:lstStyle/>
          <a:p>
            <a:r>
              <a:rPr lang="sl-SI" dirty="0"/>
              <a:t>PRED</a:t>
            </a:r>
          </a:p>
        </p:txBody>
      </p:sp>
      <p:sp>
        <p:nvSpPr>
          <p:cNvPr id="7" name="PoljeZBesedilom 6"/>
          <p:cNvSpPr txBox="1"/>
          <p:nvPr/>
        </p:nvSpPr>
        <p:spPr>
          <a:xfrm>
            <a:off x="6236095" y="1880437"/>
            <a:ext cx="455574" cy="369332"/>
          </a:xfrm>
          <a:prstGeom prst="rect">
            <a:avLst/>
          </a:prstGeom>
          <a:noFill/>
        </p:spPr>
        <p:txBody>
          <a:bodyPr wrap="none" rtlCol="0">
            <a:spAutoFit/>
          </a:bodyPr>
          <a:lstStyle/>
          <a:p>
            <a:r>
              <a:rPr lang="sl-SI" dirty="0"/>
              <a:t>PO</a:t>
            </a:r>
          </a:p>
        </p:txBody>
      </p:sp>
      <p:pic>
        <p:nvPicPr>
          <p:cNvPr id="8" name="Chart" descr="Bi rad(a), da se tak pristop k snovi, ki ga boste izvedli (prepletanje &quot;druge&quot; snovi in računalništva) še večkrat izvaja (n = 21)"/>
          <p:cNvPicPr>
            <a:picLocks noChangeAspect="1"/>
          </p:cNvPicPr>
          <p:nvPr/>
        </p:nvPicPr>
        <p:blipFill>
          <a:blip r:embed="rId2"/>
          <a:stretch>
            <a:fillRect/>
          </a:stretch>
        </p:blipFill>
        <p:spPr>
          <a:xfrm>
            <a:off x="-805142" y="3435542"/>
            <a:ext cx="7620000" cy="2381250"/>
          </a:xfrm>
          <a:prstGeom prst="rect">
            <a:avLst/>
          </a:prstGeom>
        </p:spPr>
      </p:pic>
      <p:sp>
        <p:nvSpPr>
          <p:cNvPr id="9" name="TextBox 1"/>
          <p:cNvSpPr txBox="1"/>
          <p:nvPr/>
        </p:nvSpPr>
        <p:spPr>
          <a:xfrm>
            <a:off x="99733" y="2578292"/>
            <a:ext cx="5715000" cy="762000"/>
          </a:xfrm>
          <a:prstGeom prst="rect">
            <a:avLst/>
          </a:prstGeom>
          <a:noFill/>
        </p:spPr>
        <p:txBody>
          <a:bodyPr wrap="square" rtlCol="0">
            <a:spAutoFit/>
          </a:bodyPr>
          <a:lstStyle/>
          <a:p>
            <a:pPr lvl="0" indent="0" algn="ctr" fontAlgn="base"/>
            <a:r>
              <a:rPr sz="1600" b="1" i="0" u="none" strike="noStrike" dirty="0">
                <a:solidFill>
                  <a:srgbClr val="000000"/>
                </a:solidFill>
                <a:latin typeface="Calibri"/>
              </a:rPr>
              <a:t>Bi rad(a), da se </a:t>
            </a:r>
            <a:r>
              <a:rPr sz="1600" b="1" i="0" u="none" strike="noStrike" dirty="0" err="1">
                <a:solidFill>
                  <a:srgbClr val="000000"/>
                </a:solidFill>
                <a:latin typeface="Calibri"/>
              </a:rPr>
              <a:t>tak</a:t>
            </a:r>
            <a:r>
              <a:rPr sz="1600" b="1" i="0" u="none" strike="noStrike" dirty="0">
                <a:solidFill>
                  <a:srgbClr val="000000"/>
                </a:solidFill>
                <a:latin typeface="Calibri"/>
              </a:rPr>
              <a:t> </a:t>
            </a:r>
            <a:r>
              <a:rPr sz="1600" b="1" i="0" u="none" strike="noStrike" dirty="0" err="1">
                <a:solidFill>
                  <a:srgbClr val="000000"/>
                </a:solidFill>
                <a:latin typeface="Calibri"/>
              </a:rPr>
              <a:t>pristop</a:t>
            </a:r>
            <a:r>
              <a:rPr sz="1600" b="1" i="0" u="none" strike="noStrike" dirty="0">
                <a:solidFill>
                  <a:srgbClr val="000000"/>
                </a:solidFill>
                <a:latin typeface="Calibri"/>
              </a:rPr>
              <a:t> k </a:t>
            </a:r>
            <a:r>
              <a:rPr sz="1600" b="1" i="0" u="none" strike="noStrike" dirty="0" err="1">
                <a:solidFill>
                  <a:srgbClr val="000000"/>
                </a:solidFill>
                <a:latin typeface="Calibri"/>
              </a:rPr>
              <a:t>snovi</a:t>
            </a:r>
            <a:r>
              <a:rPr sz="1600" b="1" i="0" u="none" strike="noStrike" dirty="0">
                <a:solidFill>
                  <a:srgbClr val="000000"/>
                </a:solidFill>
                <a:latin typeface="Calibri"/>
              </a:rPr>
              <a:t>, </a:t>
            </a:r>
            <a:r>
              <a:rPr sz="1600" b="1" i="0" u="none" strike="noStrike" dirty="0" err="1">
                <a:solidFill>
                  <a:srgbClr val="000000"/>
                </a:solidFill>
                <a:latin typeface="Calibri"/>
              </a:rPr>
              <a:t>ki</a:t>
            </a:r>
            <a:r>
              <a:rPr sz="1600" b="1" i="0" u="none" strike="noStrike" dirty="0">
                <a:solidFill>
                  <a:srgbClr val="000000"/>
                </a:solidFill>
                <a:latin typeface="Calibri"/>
              </a:rPr>
              <a:t> </a:t>
            </a:r>
            <a:r>
              <a:rPr sz="1600" b="1" i="0" u="none" strike="noStrike" dirty="0" err="1">
                <a:solidFill>
                  <a:srgbClr val="000000"/>
                </a:solidFill>
                <a:latin typeface="Calibri"/>
              </a:rPr>
              <a:t>ga</a:t>
            </a:r>
            <a:r>
              <a:rPr sz="1600" b="1" i="0" u="none" strike="noStrike" dirty="0">
                <a:solidFill>
                  <a:srgbClr val="000000"/>
                </a:solidFill>
                <a:latin typeface="Calibri"/>
              </a:rPr>
              <a:t> </a:t>
            </a:r>
            <a:r>
              <a:rPr sz="1600" b="1" i="0" u="none" strike="noStrike" dirty="0" err="1">
                <a:solidFill>
                  <a:srgbClr val="000000"/>
                </a:solidFill>
                <a:latin typeface="Calibri"/>
              </a:rPr>
              <a:t>boste</a:t>
            </a:r>
            <a:r>
              <a:rPr sz="1600" b="1" i="0" u="none" strike="noStrike" dirty="0">
                <a:solidFill>
                  <a:srgbClr val="000000"/>
                </a:solidFill>
                <a:latin typeface="Calibri"/>
              </a:rPr>
              <a:t> </a:t>
            </a:r>
            <a:r>
              <a:rPr sz="1600" b="1" i="0" u="none" strike="noStrike" dirty="0" err="1">
                <a:solidFill>
                  <a:srgbClr val="000000"/>
                </a:solidFill>
                <a:latin typeface="Calibri"/>
              </a:rPr>
              <a:t>izvedli</a:t>
            </a:r>
            <a:r>
              <a:rPr sz="1600" b="1" i="0" u="none" strike="noStrike" dirty="0">
                <a:solidFill>
                  <a:srgbClr val="000000"/>
                </a:solidFill>
                <a:latin typeface="Calibri"/>
              </a:rPr>
              <a:t> (</a:t>
            </a:r>
            <a:r>
              <a:rPr sz="1600" b="1" i="0" u="none" strike="noStrike" dirty="0" err="1">
                <a:solidFill>
                  <a:srgbClr val="000000"/>
                </a:solidFill>
                <a:latin typeface="Calibri"/>
              </a:rPr>
              <a:t>prepletanje</a:t>
            </a:r>
            <a:r>
              <a:rPr sz="1600" b="1" i="0" u="none" strike="noStrike" dirty="0">
                <a:solidFill>
                  <a:srgbClr val="000000"/>
                </a:solidFill>
                <a:latin typeface="Calibri"/>
              </a:rPr>
              <a:t> "</a:t>
            </a:r>
            <a:r>
              <a:rPr sz="1600" b="1" i="0" u="none" strike="noStrike" dirty="0" err="1">
                <a:solidFill>
                  <a:srgbClr val="000000"/>
                </a:solidFill>
                <a:latin typeface="Calibri"/>
              </a:rPr>
              <a:t>druge</a:t>
            </a:r>
            <a:r>
              <a:rPr sz="1600" b="1" i="0" u="none" strike="noStrike" dirty="0">
                <a:solidFill>
                  <a:srgbClr val="000000"/>
                </a:solidFill>
                <a:latin typeface="Calibri"/>
              </a:rPr>
              <a:t>" </a:t>
            </a:r>
            <a:r>
              <a:rPr sz="1600" b="1" i="0" u="none" strike="noStrike" dirty="0" err="1">
                <a:solidFill>
                  <a:srgbClr val="000000"/>
                </a:solidFill>
                <a:latin typeface="Calibri"/>
              </a:rPr>
              <a:t>snovi</a:t>
            </a:r>
            <a:r>
              <a:rPr sz="1600" b="1" i="0" u="none" strike="noStrike" dirty="0">
                <a:solidFill>
                  <a:srgbClr val="000000"/>
                </a:solidFill>
                <a:latin typeface="Calibri"/>
              </a:rPr>
              <a:t> in </a:t>
            </a:r>
            <a:r>
              <a:rPr sz="1600" b="1" i="0" u="none" strike="noStrike" dirty="0" err="1">
                <a:solidFill>
                  <a:srgbClr val="000000"/>
                </a:solidFill>
                <a:latin typeface="Calibri"/>
              </a:rPr>
              <a:t>računalništva</a:t>
            </a:r>
            <a:r>
              <a:rPr sz="1600" b="1" i="0" u="none" strike="noStrike" dirty="0">
                <a:solidFill>
                  <a:srgbClr val="000000"/>
                </a:solidFill>
                <a:latin typeface="Calibri"/>
              </a:rPr>
              <a:t>) </a:t>
            </a:r>
            <a:r>
              <a:rPr sz="1600" b="1" i="0" u="none" strike="noStrike" dirty="0" err="1">
                <a:solidFill>
                  <a:srgbClr val="000000"/>
                </a:solidFill>
                <a:latin typeface="Calibri"/>
              </a:rPr>
              <a:t>še</a:t>
            </a:r>
            <a:r>
              <a:rPr sz="1600" b="1" i="0" u="none" strike="noStrike" dirty="0">
                <a:solidFill>
                  <a:srgbClr val="000000"/>
                </a:solidFill>
                <a:latin typeface="Calibri"/>
              </a:rPr>
              <a:t> </a:t>
            </a:r>
            <a:r>
              <a:rPr sz="1600" b="1" i="0" u="none" strike="noStrike" dirty="0" err="1">
                <a:solidFill>
                  <a:srgbClr val="000000"/>
                </a:solidFill>
                <a:latin typeface="Calibri"/>
              </a:rPr>
              <a:t>večkrat</a:t>
            </a:r>
            <a:r>
              <a:rPr sz="1600" b="1" i="0" u="none" strike="noStrike" dirty="0">
                <a:solidFill>
                  <a:srgbClr val="000000"/>
                </a:solidFill>
                <a:latin typeface="Calibri"/>
              </a:rPr>
              <a:t> </a:t>
            </a:r>
            <a:r>
              <a:rPr sz="1600" b="1" i="0" u="none" strike="noStrike" dirty="0" err="1">
                <a:solidFill>
                  <a:srgbClr val="000000"/>
                </a:solidFill>
                <a:latin typeface="Calibri"/>
              </a:rPr>
              <a:t>izvaja</a:t>
            </a:r>
            <a:r>
              <a:rPr sz="1600" b="1" i="0" u="none" strike="noStrike" dirty="0">
                <a:solidFill>
                  <a:srgbClr val="000000"/>
                </a:solidFill>
                <a:latin typeface="Calibri"/>
              </a:rPr>
              <a:t> (n = 21)</a:t>
            </a:r>
          </a:p>
        </p:txBody>
      </p:sp>
      <p:pic>
        <p:nvPicPr>
          <p:cNvPr id="10" name="Chart" descr="Bi rad(a), da se tak pristop k snovi, ki ga boste izvedli (prepletanje &quot;druge&quot; snovi in računalništva) še večkrat izvaja (n = 13)"/>
          <p:cNvPicPr>
            <a:picLocks noChangeAspect="1"/>
          </p:cNvPicPr>
          <p:nvPr/>
        </p:nvPicPr>
        <p:blipFill>
          <a:blip r:embed="rId3"/>
          <a:stretch>
            <a:fillRect/>
          </a:stretch>
        </p:blipFill>
        <p:spPr>
          <a:xfrm>
            <a:off x="5015753" y="3435542"/>
            <a:ext cx="7620000" cy="2381250"/>
          </a:xfrm>
          <a:prstGeom prst="rect">
            <a:avLst/>
          </a:prstGeom>
        </p:spPr>
      </p:pic>
      <p:sp>
        <p:nvSpPr>
          <p:cNvPr id="11" name="TextBox 1"/>
          <p:cNvSpPr txBox="1"/>
          <p:nvPr/>
        </p:nvSpPr>
        <p:spPr>
          <a:xfrm>
            <a:off x="5920628" y="2578292"/>
            <a:ext cx="5715000" cy="762000"/>
          </a:xfrm>
          <a:prstGeom prst="rect">
            <a:avLst/>
          </a:prstGeom>
          <a:noFill/>
        </p:spPr>
        <p:txBody>
          <a:bodyPr wrap="square" rtlCol="0">
            <a:spAutoFit/>
          </a:bodyPr>
          <a:ls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ctr" fontAlgn="base"/>
            <a:r>
              <a:rPr sz="1600" b="1" i="0" u="none" strike="noStrike">
                <a:solidFill>
                  <a:srgbClr val="000000"/>
                </a:solidFill>
                <a:latin typeface="Calibri"/>
              </a:rPr>
              <a:t>Bi rad(a), da se tak pristop k snovi, ki ga boste izvedli (prepletanje "druge" snovi in računalništva) še večkrat izvaja (n = 13)</a:t>
            </a:r>
          </a:p>
        </p:txBody>
      </p:sp>
      <p:sp>
        <p:nvSpPr>
          <p:cNvPr id="12" name="Pravokotnik 11"/>
          <p:cNvSpPr/>
          <p:nvPr/>
        </p:nvSpPr>
        <p:spPr>
          <a:xfrm>
            <a:off x="1713200" y="4227896"/>
            <a:ext cx="9937376" cy="5513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44660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Dejanske izkušnje in možne izboljšave</a:t>
            </a:r>
          </a:p>
        </p:txBody>
      </p:sp>
      <p:sp>
        <p:nvSpPr>
          <p:cNvPr id="3" name="Označba mesta vsebine 2"/>
          <p:cNvSpPr>
            <a:spLocks noGrp="1"/>
          </p:cNvSpPr>
          <p:nvPr>
            <p:ph idx="1"/>
          </p:nvPr>
        </p:nvSpPr>
        <p:spPr/>
        <p:txBody>
          <a:bodyPr/>
          <a:lstStyle/>
          <a:p>
            <a:r>
              <a:rPr lang="sl-SI" dirty="0"/>
              <a:t>Možnost izboljšave pri organizaciji</a:t>
            </a:r>
          </a:p>
          <a:p>
            <a:r>
              <a:rPr lang="sl-SI" dirty="0"/>
              <a:t>Večja skupina udeležencev projekta</a:t>
            </a:r>
          </a:p>
          <a:p>
            <a:r>
              <a:rPr lang="sl-SI" dirty="0"/>
              <a:t>Več razredov/sodelovanje z drugimi šolami</a:t>
            </a:r>
          </a:p>
          <a:p>
            <a:r>
              <a:rPr lang="sl-SI" dirty="0"/>
              <a:t>Večina učencev se rado uči na nekonvencionalen način</a:t>
            </a:r>
          </a:p>
          <a:p>
            <a:r>
              <a:rPr lang="sl-SI" dirty="0"/>
              <a:t>Določene stvari si lažje zapomnijo na način delavnic</a:t>
            </a:r>
          </a:p>
          <a:p>
            <a:r>
              <a:rPr lang="sl-SI" dirty="0"/>
              <a:t>Več časa za pripravo projektov učencev( izdelkov/programov)</a:t>
            </a:r>
          </a:p>
          <a:p>
            <a:r>
              <a:rPr lang="sl-SI" dirty="0"/>
              <a:t>Možnosti dneva dejavnosti</a:t>
            </a:r>
          </a:p>
        </p:txBody>
      </p:sp>
    </p:spTree>
    <p:extLst>
      <p:ext uri="{BB962C8B-B14F-4D97-AF65-F5344CB8AC3E}">
        <p14:creationId xmlns:p14="http://schemas.microsoft.com/office/powerpoint/2010/main" val="125480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Refleksija</a:t>
            </a:r>
          </a:p>
        </p:txBody>
      </p:sp>
      <p:sp>
        <p:nvSpPr>
          <p:cNvPr id="3" name="Označba mesta vsebine 2"/>
          <p:cNvSpPr>
            <a:spLocks noGrp="1"/>
          </p:cNvSpPr>
          <p:nvPr>
            <p:ph idx="1"/>
          </p:nvPr>
        </p:nvSpPr>
        <p:spPr>
          <a:xfrm>
            <a:off x="152400" y="2030506"/>
            <a:ext cx="10515600" cy="4133010"/>
          </a:xfrm>
        </p:spPr>
        <p:txBody>
          <a:bodyPr>
            <a:normAutofit lnSpcReduction="10000"/>
          </a:bodyPr>
          <a:lstStyle/>
          <a:p>
            <a:pPr marL="546100" indent="-457200">
              <a:lnSpc>
                <a:spcPct val="100000"/>
              </a:lnSpc>
              <a:spcBef>
                <a:spcPts val="0"/>
              </a:spcBef>
              <a:buClr>
                <a:srgbClr val="000000"/>
              </a:buClr>
              <a:buSzPts val="2200"/>
            </a:pPr>
            <a:r>
              <a:rPr lang="sl-SI" dirty="0">
                <a:solidFill>
                  <a:srgbClr val="000000"/>
                </a:solidFill>
                <a:ea typeface="Calibri"/>
                <a:cs typeface="Calibri"/>
                <a:sym typeface="Calibri"/>
              </a:rPr>
              <a:t>učence pripravimo do zabavnejšega in bolj intenzivnega vključevanja </a:t>
            </a:r>
            <a:r>
              <a:rPr lang="en-GB" dirty="0">
                <a:solidFill>
                  <a:srgbClr val="000000"/>
                </a:solidFill>
                <a:ea typeface="Calibri"/>
                <a:cs typeface="Calibri"/>
                <a:sym typeface="Calibri"/>
              </a:rPr>
              <a:t>v pouk</a:t>
            </a:r>
          </a:p>
          <a:p>
            <a:pPr marL="546100" indent="-457200">
              <a:lnSpc>
                <a:spcPct val="100000"/>
              </a:lnSpc>
              <a:spcBef>
                <a:spcPts val="0"/>
              </a:spcBef>
              <a:buClr>
                <a:srgbClr val="000000"/>
              </a:buClr>
              <a:buSzPts val="2200"/>
            </a:pPr>
            <a:r>
              <a:rPr lang="sl-SI" dirty="0">
                <a:ea typeface="Calibri"/>
                <a:cs typeface="Calibri"/>
                <a:sym typeface="Calibri"/>
              </a:rPr>
              <a:t>problemi </a:t>
            </a:r>
            <a:r>
              <a:rPr lang="en-GB" dirty="0" err="1">
                <a:ea typeface="Calibri"/>
                <a:cs typeface="Calibri"/>
                <a:sym typeface="Calibri"/>
              </a:rPr>
              <a:t>iz</a:t>
            </a:r>
            <a:r>
              <a:rPr lang="en-GB" dirty="0">
                <a:ea typeface="Calibri"/>
                <a:cs typeface="Calibri"/>
                <a:sym typeface="Calibri"/>
              </a:rPr>
              <a:t> </a:t>
            </a:r>
            <a:r>
              <a:rPr lang="sl-SI" dirty="0">
                <a:ea typeface="Calibri"/>
                <a:cs typeface="Calibri"/>
                <a:sym typeface="Calibri"/>
              </a:rPr>
              <a:t>vsakdanjega življenja </a:t>
            </a:r>
            <a:r>
              <a:rPr lang="en-GB" dirty="0" err="1">
                <a:ea typeface="Calibri"/>
                <a:cs typeface="Calibri"/>
                <a:sym typeface="Calibri"/>
              </a:rPr>
              <a:t>pomenijo</a:t>
            </a:r>
            <a:r>
              <a:rPr lang="en-GB" dirty="0">
                <a:ea typeface="Calibri"/>
                <a:cs typeface="Calibri"/>
                <a:sym typeface="Calibri"/>
              </a:rPr>
              <a:t> </a:t>
            </a:r>
            <a:r>
              <a:rPr lang="en-GB" dirty="0" err="1">
                <a:ea typeface="Calibri"/>
                <a:cs typeface="Calibri"/>
                <a:sym typeface="Calibri"/>
              </a:rPr>
              <a:t>za</a:t>
            </a:r>
            <a:r>
              <a:rPr lang="en-GB" dirty="0">
                <a:ea typeface="Calibri"/>
                <a:cs typeface="Calibri"/>
                <a:sym typeface="Calibri"/>
              </a:rPr>
              <a:t> </a:t>
            </a:r>
            <a:r>
              <a:rPr lang="en-GB" dirty="0" err="1">
                <a:ea typeface="Calibri"/>
                <a:cs typeface="Calibri"/>
                <a:sym typeface="Calibri"/>
              </a:rPr>
              <a:t>učence</a:t>
            </a:r>
            <a:r>
              <a:rPr lang="sl-SI" dirty="0">
                <a:solidFill>
                  <a:srgbClr val="000000"/>
                </a:solidFill>
                <a:ea typeface="Calibri"/>
                <a:cs typeface="Calibri"/>
                <a:sym typeface="Calibri"/>
              </a:rPr>
              <a:t> lažje sodelova</a:t>
            </a:r>
            <a:r>
              <a:rPr lang="en-GB" dirty="0" err="1">
                <a:solidFill>
                  <a:srgbClr val="000000"/>
                </a:solidFill>
                <a:ea typeface="Calibri"/>
                <a:cs typeface="Calibri"/>
                <a:sym typeface="Calibri"/>
              </a:rPr>
              <a:t>nje</a:t>
            </a:r>
            <a:r>
              <a:rPr lang="en-GB" dirty="0">
                <a:solidFill>
                  <a:srgbClr val="000000"/>
                </a:solidFill>
                <a:ea typeface="Calibri"/>
                <a:cs typeface="Calibri"/>
                <a:sym typeface="Calibri"/>
              </a:rPr>
              <a:t> </a:t>
            </a:r>
            <a:r>
              <a:rPr lang="en-GB" dirty="0" err="1">
                <a:solidFill>
                  <a:srgbClr val="000000"/>
                </a:solidFill>
                <a:ea typeface="Calibri"/>
                <a:cs typeface="Calibri"/>
                <a:sym typeface="Calibri"/>
              </a:rPr>
              <a:t>i</a:t>
            </a:r>
            <a:r>
              <a:rPr lang="sl-SI" dirty="0">
                <a:solidFill>
                  <a:srgbClr val="000000"/>
                </a:solidFill>
                <a:ea typeface="Calibri"/>
                <a:cs typeface="Calibri"/>
                <a:sym typeface="Calibri"/>
              </a:rPr>
              <a:t>n povezova</a:t>
            </a:r>
            <a:r>
              <a:rPr lang="en-GB" dirty="0" err="1">
                <a:solidFill>
                  <a:srgbClr val="000000"/>
                </a:solidFill>
                <a:ea typeface="Calibri"/>
                <a:cs typeface="Calibri"/>
                <a:sym typeface="Calibri"/>
              </a:rPr>
              <a:t>nje</a:t>
            </a:r>
            <a:r>
              <a:rPr lang="en-GB" dirty="0">
                <a:solidFill>
                  <a:srgbClr val="000000"/>
                </a:solidFill>
                <a:ea typeface="Calibri"/>
                <a:cs typeface="Calibri"/>
                <a:sym typeface="Calibri"/>
              </a:rPr>
              <a:t> </a:t>
            </a:r>
            <a:r>
              <a:rPr lang="sl-SI" dirty="0">
                <a:solidFill>
                  <a:srgbClr val="000000"/>
                </a:solidFill>
                <a:ea typeface="Calibri"/>
                <a:cs typeface="Calibri"/>
                <a:sym typeface="Calibri"/>
              </a:rPr>
              <a:t>znanja</a:t>
            </a:r>
            <a:r>
              <a:rPr lang="sl-SI" dirty="0">
                <a:ea typeface="Calibri"/>
                <a:cs typeface="Calibri"/>
                <a:sym typeface="Calibri"/>
              </a:rPr>
              <a:t>.</a:t>
            </a:r>
            <a:endParaRPr lang="en-GB" dirty="0">
              <a:solidFill>
                <a:srgbClr val="000000"/>
              </a:solidFill>
              <a:ea typeface="Calibri"/>
              <a:cs typeface="Calibri"/>
              <a:sym typeface="Calibri"/>
            </a:endParaRPr>
          </a:p>
          <a:p>
            <a:pPr marL="546100" indent="-457200">
              <a:lnSpc>
                <a:spcPct val="100000"/>
              </a:lnSpc>
              <a:spcBef>
                <a:spcPts val="0"/>
              </a:spcBef>
              <a:buClr>
                <a:srgbClr val="000000"/>
              </a:buClr>
              <a:buSzPts val="2200"/>
            </a:pPr>
            <a:r>
              <a:rPr lang="sl-SI" dirty="0">
                <a:solidFill>
                  <a:srgbClr val="000000"/>
                </a:solidFill>
                <a:ea typeface="Calibri"/>
                <a:cs typeface="Calibri"/>
                <a:sym typeface="Calibri"/>
              </a:rPr>
              <a:t>Učenci so reševali ankete pred in po izvedbi in spoznali so, da računalništvo ni tako težko kot so pričakovali. </a:t>
            </a:r>
            <a:endParaRPr lang="en-GB" dirty="0">
              <a:solidFill>
                <a:srgbClr val="000000"/>
              </a:solidFill>
              <a:ea typeface="Calibri"/>
              <a:cs typeface="Calibri"/>
              <a:sym typeface="Calibri"/>
            </a:endParaRPr>
          </a:p>
          <a:p>
            <a:pPr marL="546100" indent="-457200">
              <a:lnSpc>
                <a:spcPct val="100000"/>
              </a:lnSpc>
              <a:spcBef>
                <a:spcPts val="0"/>
              </a:spcBef>
              <a:buClr>
                <a:srgbClr val="000000"/>
              </a:buClr>
              <a:buSzPts val="2200"/>
            </a:pPr>
            <a:r>
              <a:rPr lang="sl-SI" dirty="0">
                <a:solidFill>
                  <a:srgbClr val="000000"/>
                </a:solidFill>
                <a:ea typeface="Calibri"/>
                <a:cs typeface="Calibri"/>
                <a:sym typeface="Calibri"/>
              </a:rPr>
              <a:t>Preverjanje znanja sva pri tej delavnici izpustili, saj smo izračune molske mase preverili na pisnem ocenjevanju. Zanimivo bi bilo primerjati znanje učencev, ki so se udeležili delavnice in tistih, ki se le tega niso udeležili.</a:t>
            </a:r>
          </a:p>
          <a:p>
            <a:endParaRPr lang="sl-SI" dirty="0"/>
          </a:p>
        </p:txBody>
      </p:sp>
    </p:spTree>
    <p:extLst>
      <p:ext uri="{BB962C8B-B14F-4D97-AF65-F5344CB8AC3E}">
        <p14:creationId xmlns:p14="http://schemas.microsoft.com/office/powerpoint/2010/main" val="125571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CFA0-764D-39FC-7D0F-5D98A484C452}"/>
              </a:ext>
            </a:extLst>
          </p:cNvPr>
          <p:cNvSpPr>
            <a:spLocks noGrp="1"/>
          </p:cNvSpPr>
          <p:nvPr>
            <p:ph type="title"/>
          </p:nvPr>
        </p:nvSpPr>
        <p:spPr>
          <a:xfrm>
            <a:off x="838200" y="687854"/>
            <a:ext cx="7859751" cy="1325563"/>
          </a:xfrm>
        </p:spPr>
        <p:txBody>
          <a:bodyPr/>
          <a:lstStyle/>
          <a:p>
            <a:r>
              <a:rPr lang="sl-SI" dirty="0"/>
              <a:t>Namen</a:t>
            </a:r>
            <a:endParaRPr lang="en-US" dirty="0"/>
          </a:p>
        </p:txBody>
      </p:sp>
      <p:sp>
        <p:nvSpPr>
          <p:cNvPr id="3" name="Content Placeholder 2">
            <a:extLst>
              <a:ext uri="{FF2B5EF4-FFF2-40B4-BE49-F238E27FC236}">
                <a16:creationId xmlns:a16="http://schemas.microsoft.com/office/drawing/2014/main" id="{67D47697-BDF3-E765-0FD2-A4EE9753E1BB}"/>
              </a:ext>
            </a:extLst>
          </p:cNvPr>
          <p:cNvSpPr>
            <a:spLocks noGrp="1"/>
          </p:cNvSpPr>
          <p:nvPr>
            <p:ph idx="1"/>
          </p:nvPr>
        </p:nvSpPr>
        <p:spPr>
          <a:xfrm>
            <a:off x="838200" y="2721815"/>
            <a:ext cx="10430435" cy="2105679"/>
          </a:xfrm>
        </p:spPr>
        <p:txBody>
          <a:bodyPr/>
          <a:lstStyle/>
          <a:p>
            <a:pPr lvl="0"/>
            <a:r>
              <a:rPr lang="sl-SI" dirty="0"/>
              <a:t>S sodelovanjem različnih področji lahko v poučevanju dosežemo </a:t>
            </a:r>
            <a:r>
              <a:rPr lang="sl-SI" dirty="0" err="1"/>
              <a:t>t.i</a:t>
            </a:r>
            <a:r>
              <a:rPr lang="sl-SI" dirty="0"/>
              <a:t> trajnostni napredek – v smislu, da je pridobljeno znanje trajno in trajnostno. Zato smo z medpredmetno povezavo RIN in kemije želeli prikazati, kaj lahko pripravimo in kaj se naučimo, ko učitelji različnih strok stopimo skupaj. </a:t>
            </a:r>
          </a:p>
          <a:p>
            <a:endParaRPr lang="en-US" dirty="0"/>
          </a:p>
        </p:txBody>
      </p:sp>
    </p:spTree>
    <p:extLst>
      <p:ext uri="{BB962C8B-B14F-4D97-AF65-F5344CB8AC3E}">
        <p14:creationId xmlns:p14="http://schemas.microsoft.com/office/powerpoint/2010/main" val="209564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Cilji</a:t>
            </a:r>
          </a:p>
        </p:txBody>
      </p:sp>
      <p:sp>
        <p:nvSpPr>
          <p:cNvPr id="3" name="Označba mesta vsebine 2"/>
          <p:cNvSpPr>
            <a:spLocks noGrp="1"/>
          </p:cNvSpPr>
          <p:nvPr>
            <p:ph idx="1"/>
          </p:nvPr>
        </p:nvSpPr>
        <p:spPr>
          <a:xfrm>
            <a:off x="838200" y="2393575"/>
            <a:ext cx="11022106" cy="3783387"/>
          </a:xfrm>
        </p:spPr>
        <p:txBody>
          <a:bodyPr>
            <a:normAutofit lnSpcReduction="10000"/>
          </a:bodyPr>
          <a:lstStyle/>
          <a:p>
            <a:pPr marL="0" lvl="0" indent="0">
              <a:lnSpc>
                <a:spcPct val="100000"/>
              </a:lnSpc>
              <a:spcBef>
                <a:spcPts val="0"/>
              </a:spcBef>
              <a:buClr>
                <a:srgbClr val="000000"/>
              </a:buClr>
              <a:buSzPts val="2800"/>
              <a:buNone/>
            </a:pPr>
            <a:r>
              <a:rPr lang="sl-SI" b="1" dirty="0">
                <a:solidFill>
                  <a:schemeClr val="dk1"/>
                </a:solidFill>
                <a:ea typeface="Calibri"/>
                <a:cs typeface="Calibri"/>
                <a:sym typeface="Calibri"/>
              </a:rPr>
              <a:t>CILJ</a:t>
            </a:r>
            <a:r>
              <a:rPr lang="sl-SI" dirty="0">
                <a:solidFill>
                  <a:schemeClr val="dk1"/>
                </a:solidFill>
                <a:ea typeface="Calibri"/>
                <a:cs typeface="Calibri"/>
                <a:sym typeface="Calibri"/>
              </a:rPr>
              <a:t>: Digitalno mišljenje vključiti v poučevanje kemije v osnovni šoli. Utrditi osnovne enačbe pri količinskih odnosih.</a:t>
            </a:r>
          </a:p>
          <a:p>
            <a:pPr marL="0" lvl="0" indent="0">
              <a:lnSpc>
                <a:spcPct val="100000"/>
              </a:lnSpc>
              <a:spcBef>
                <a:spcPts val="0"/>
              </a:spcBef>
              <a:buClr>
                <a:srgbClr val="000000"/>
              </a:buClr>
              <a:buSzPts val="2800"/>
              <a:buNone/>
            </a:pPr>
            <a:endParaRPr lang="sl-SI" dirty="0">
              <a:solidFill>
                <a:schemeClr val="dk1"/>
              </a:solidFill>
              <a:ea typeface="Calibri"/>
              <a:cs typeface="Calibri"/>
              <a:sym typeface="Calibri"/>
            </a:endParaRPr>
          </a:p>
          <a:p>
            <a:pPr marL="0" lvl="0" indent="0">
              <a:lnSpc>
                <a:spcPct val="100000"/>
              </a:lnSpc>
              <a:spcBef>
                <a:spcPts val="0"/>
              </a:spcBef>
              <a:buClr>
                <a:srgbClr val="000000"/>
              </a:buClr>
              <a:buSzPts val="2800"/>
              <a:buNone/>
            </a:pPr>
            <a:r>
              <a:rPr lang="sl-SI" b="1" dirty="0">
                <a:solidFill>
                  <a:schemeClr val="dk1"/>
                </a:solidFill>
                <a:ea typeface="Calibri"/>
                <a:cs typeface="Calibri"/>
                <a:sym typeface="Calibri"/>
              </a:rPr>
              <a:t>PRIMER: </a:t>
            </a:r>
            <a:r>
              <a:rPr lang="sl-SI" dirty="0">
                <a:solidFill>
                  <a:schemeClr val="dk1"/>
                </a:solidFill>
                <a:ea typeface="Calibri"/>
                <a:cs typeface="Calibri"/>
                <a:sym typeface="Calibri"/>
              </a:rPr>
              <a:t>Izvedba z </a:t>
            </a:r>
            <a:r>
              <a:rPr lang="sl-SI" b="1" dirty="0">
                <a:solidFill>
                  <a:schemeClr val="dk1"/>
                </a:solidFill>
                <a:ea typeface="Calibri"/>
                <a:cs typeface="Calibri"/>
                <a:sym typeface="Calibri"/>
              </a:rPr>
              <a:t>učenci 9. razreda </a:t>
            </a:r>
            <a:r>
              <a:rPr lang="sl-SI" dirty="0">
                <a:solidFill>
                  <a:schemeClr val="dk1"/>
                </a:solidFill>
                <a:ea typeface="Calibri"/>
                <a:cs typeface="Calibri"/>
                <a:sym typeface="Calibri"/>
              </a:rPr>
              <a:t>OŠ Vide Pregarc, Bazoviška ulica 1, 1000 Ljubljana.</a:t>
            </a:r>
          </a:p>
          <a:p>
            <a:pPr marL="0" lvl="0" indent="0">
              <a:lnSpc>
                <a:spcPct val="100000"/>
              </a:lnSpc>
              <a:spcBef>
                <a:spcPts val="0"/>
              </a:spcBef>
              <a:buClr>
                <a:srgbClr val="000000"/>
              </a:buClr>
              <a:buSzPts val="2800"/>
              <a:buNone/>
            </a:pPr>
            <a:endParaRPr lang="sl-SI" dirty="0">
              <a:solidFill>
                <a:schemeClr val="dk1"/>
              </a:solidFill>
              <a:ea typeface="Calibri"/>
              <a:cs typeface="Calibri"/>
              <a:sym typeface="Calibri"/>
            </a:endParaRPr>
          </a:p>
          <a:p>
            <a:pPr marL="0" lvl="0" indent="0">
              <a:lnSpc>
                <a:spcPct val="100000"/>
              </a:lnSpc>
              <a:spcBef>
                <a:spcPts val="0"/>
              </a:spcBef>
              <a:buClr>
                <a:srgbClr val="000000"/>
              </a:buClr>
              <a:buSzPts val="2800"/>
              <a:buNone/>
            </a:pPr>
            <a:r>
              <a:rPr lang="sl-SI" b="1" dirty="0">
                <a:solidFill>
                  <a:schemeClr val="dk1"/>
                </a:solidFill>
                <a:ea typeface="Calibri"/>
                <a:cs typeface="Calibri"/>
                <a:sym typeface="Calibri"/>
              </a:rPr>
              <a:t>IZVAJALKI: </a:t>
            </a:r>
          </a:p>
          <a:p>
            <a:pPr marL="0" lvl="0" indent="0">
              <a:lnSpc>
                <a:spcPct val="100000"/>
              </a:lnSpc>
              <a:spcBef>
                <a:spcPts val="0"/>
              </a:spcBef>
              <a:buClr>
                <a:srgbClr val="000000"/>
              </a:buClr>
              <a:buSzPts val="2800"/>
              <a:buNone/>
            </a:pPr>
            <a:r>
              <a:rPr lang="sl-SI" b="1" dirty="0">
                <a:solidFill>
                  <a:schemeClr val="dk1"/>
                </a:solidFill>
                <a:ea typeface="Calibri"/>
                <a:cs typeface="Calibri"/>
                <a:sym typeface="Calibri"/>
              </a:rPr>
              <a:t>- Maša Mohar</a:t>
            </a:r>
            <a:r>
              <a:rPr lang="sl-SI" dirty="0">
                <a:solidFill>
                  <a:schemeClr val="dk1"/>
                </a:solidFill>
                <a:ea typeface="Calibri"/>
                <a:cs typeface="Calibri"/>
                <a:sym typeface="Calibri"/>
              </a:rPr>
              <a:t>, mag. prof. kemije, učiteljica kemije na OŠ Vide Pregarc, </a:t>
            </a:r>
          </a:p>
          <a:p>
            <a:pPr marL="0" lvl="0" indent="0">
              <a:lnSpc>
                <a:spcPct val="100000"/>
              </a:lnSpc>
              <a:spcBef>
                <a:spcPts val="0"/>
              </a:spcBef>
              <a:buClr>
                <a:srgbClr val="000000"/>
              </a:buClr>
              <a:buSzPts val="2800"/>
              <a:buNone/>
            </a:pPr>
            <a:r>
              <a:rPr lang="sl-SI" b="1" dirty="0">
                <a:solidFill>
                  <a:schemeClr val="dk1"/>
                </a:solidFill>
                <a:ea typeface="Calibri"/>
                <a:cs typeface="Calibri"/>
                <a:sym typeface="Calibri"/>
              </a:rPr>
              <a:t>- Gabrijela Krajnc</a:t>
            </a:r>
            <a:r>
              <a:rPr lang="sl-SI" dirty="0">
                <a:solidFill>
                  <a:schemeClr val="dk1"/>
                </a:solidFill>
                <a:ea typeface="Calibri"/>
                <a:cs typeface="Calibri"/>
                <a:sym typeface="Calibri"/>
              </a:rPr>
              <a:t>, univ. dipl. </a:t>
            </a:r>
            <a:r>
              <a:rPr lang="sl-SI" dirty="0" err="1">
                <a:solidFill>
                  <a:schemeClr val="dk1"/>
                </a:solidFill>
                <a:ea typeface="Calibri"/>
                <a:cs typeface="Calibri"/>
                <a:sym typeface="Calibri"/>
              </a:rPr>
              <a:t>inž</a:t>
            </a:r>
            <a:r>
              <a:rPr lang="sl-SI" dirty="0">
                <a:solidFill>
                  <a:schemeClr val="dk1"/>
                </a:solidFill>
                <a:ea typeface="Calibri"/>
                <a:cs typeface="Calibri"/>
                <a:sym typeface="Calibri"/>
              </a:rPr>
              <a:t>, predavateljica na VSŠ Šolski center Kranj</a:t>
            </a:r>
          </a:p>
          <a:p>
            <a:endParaRPr lang="sl-SI" dirty="0"/>
          </a:p>
        </p:txBody>
      </p:sp>
    </p:spTree>
    <p:extLst>
      <p:ext uri="{BB962C8B-B14F-4D97-AF65-F5344CB8AC3E}">
        <p14:creationId xmlns:p14="http://schemas.microsoft.com/office/powerpoint/2010/main" val="94105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Vsebine</a:t>
            </a:r>
          </a:p>
        </p:txBody>
      </p:sp>
      <p:sp>
        <p:nvSpPr>
          <p:cNvPr id="3" name="Označba mesta vsebine 2"/>
          <p:cNvSpPr>
            <a:spLocks noGrp="1"/>
          </p:cNvSpPr>
          <p:nvPr>
            <p:ph idx="1"/>
          </p:nvPr>
        </p:nvSpPr>
        <p:spPr/>
        <p:txBody>
          <a:bodyPr/>
          <a:lstStyle/>
          <a:p>
            <a:pPr marL="0" lvl="0" indent="0">
              <a:spcBef>
                <a:spcPts val="0"/>
              </a:spcBef>
              <a:buSzPts val="990"/>
              <a:buNone/>
            </a:pPr>
            <a:r>
              <a:rPr lang="sl-SI" b="1" dirty="0"/>
              <a:t>KEMIJA</a:t>
            </a:r>
            <a:r>
              <a:rPr lang="sl-SI" dirty="0"/>
              <a:t>: Kemijsko računstvo, pretvarjanje količin. </a:t>
            </a:r>
          </a:p>
          <a:p>
            <a:pPr marL="0" lvl="0" indent="0">
              <a:spcBef>
                <a:spcPts val="0"/>
              </a:spcBef>
              <a:buSzPts val="990"/>
              <a:buNone/>
            </a:pPr>
            <a:r>
              <a:rPr lang="sl-SI" dirty="0"/>
              <a:t>Nujno predznanje </a:t>
            </a:r>
            <a:r>
              <a:rPr lang="sl-SI" b="1" dirty="0"/>
              <a:t>osnovne enačbe</a:t>
            </a:r>
            <a:r>
              <a:rPr lang="sl-SI" dirty="0"/>
              <a:t>, ki jih potem kasneje potrebujemo za kemijsko računstvo (</a:t>
            </a:r>
            <a:r>
              <a:rPr lang="sl-SI" dirty="0" err="1"/>
              <a:t>stehiometrijo</a:t>
            </a:r>
            <a:r>
              <a:rPr lang="sl-SI" dirty="0"/>
              <a:t>).</a:t>
            </a:r>
          </a:p>
          <a:p>
            <a:pPr marL="0" lvl="0" indent="0">
              <a:spcBef>
                <a:spcPts val="0"/>
              </a:spcBef>
              <a:buSzPts val="990"/>
              <a:buNone/>
            </a:pPr>
            <a:endParaRPr lang="sl-SI" dirty="0"/>
          </a:p>
          <a:p>
            <a:pPr marL="0" lvl="0" indent="0">
              <a:spcBef>
                <a:spcPts val="0"/>
              </a:spcBef>
              <a:buSzPts val="990"/>
              <a:buNone/>
            </a:pPr>
            <a:r>
              <a:rPr lang="sl-SI" b="1" dirty="0"/>
              <a:t>RIN:</a:t>
            </a:r>
            <a:r>
              <a:rPr lang="sl-SI" dirty="0"/>
              <a:t> Reševanje problemov, algoritmično razmišljanje, algoritmi, programiranje. Prijava v program </a:t>
            </a:r>
            <a:r>
              <a:rPr lang="sl-SI" dirty="0" err="1"/>
              <a:t>Scratch</a:t>
            </a:r>
            <a:r>
              <a:rPr lang="sl-SI" dirty="0"/>
              <a:t> in ustvarjanje uporabniškega računa</a:t>
            </a:r>
          </a:p>
        </p:txBody>
      </p:sp>
    </p:spTree>
    <p:extLst>
      <p:ext uri="{BB962C8B-B14F-4D97-AF65-F5344CB8AC3E}">
        <p14:creationId xmlns:p14="http://schemas.microsoft.com/office/powerpoint/2010/main" val="311221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Potek učnih ur</a:t>
            </a:r>
          </a:p>
        </p:txBody>
      </p:sp>
      <p:sp>
        <p:nvSpPr>
          <p:cNvPr id="3" name="Označba mesta vsebine 2"/>
          <p:cNvSpPr>
            <a:spLocks noGrp="1"/>
          </p:cNvSpPr>
          <p:nvPr>
            <p:ph idx="1"/>
          </p:nvPr>
        </p:nvSpPr>
        <p:spPr>
          <a:xfrm>
            <a:off x="838200" y="2376954"/>
            <a:ext cx="10515600" cy="4351338"/>
          </a:xfrm>
        </p:spPr>
        <p:txBody>
          <a:bodyPr/>
          <a:lstStyle/>
          <a:p>
            <a:r>
              <a:rPr lang="sl-SI" dirty="0"/>
              <a:t>Količinski odnosi 3 šolske ure (predznanje pred izvedbo projekta)</a:t>
            </a:r>
          </a:p>
          <a:p>
            <a:r>
              <a:rPr lang="sl-SI" dirty="0"/>
              <a:t>Razredne ure (2 šolski uri) za delavnice z Gabrijelo Krajnc </a:t>
            </a:r>
          </a:p>
          <a:p>
            <a:r>
              <a:rPr lang="sl-SI" dirty="0"/>
              <a:t>Zoom delavnica (1 šolska ura)</a:t>
            </a:r>
          </a:p>
          <a:p>
            <a:r>
              <a:rPr lang="sl-SI" dirty="0"/>
              <a:t>Ankete, refleksija (2 šolski uri)</a:t>
            </a:r>
          </a:p>
        </p:txBody>
      </p:sp>
    </p:spTree>
    <p:extLst>
      <p:ext uri="{BB962C8B-B14F-4D97-AF65-F5344CB8AC3E}">
        <p14:creationId xmlns:p14="http://schemas.microsoft.com/office/powerpoint/2010/main" val="98026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Odzivi učencev</a:t>
            </a:r>
          </a:p>
        </p:txBody>
      </p:sp>
      <p:sp>
        <p:nvSpPr>
          <p:cNvPr id="3" name="Označba mesta vsebine 2"/>
          <p:cNvSpPr>
            <a:spLocks noGrp="1"/>
          </p:cNvSpPr>
          <p:nvPr>
            <p:ph idx="1"/>
          </p:nvPr>
        </p:nvSpPr>
        <p:spPr/>
        <p:txBody>
          <a:bodyPr/>
          <a:lstStyle/>
          <a:p>
            <a:endParaRPr lang="sl-SI" dirty="0"/>
          </a:p>
        </p:txBody>
      </p:sp>
      <p:pic>
        <p:nvPicPr>
          <p:cNvPr id="4" name="Slika 3"/>
          <p:cNvPicPr>
            <a:picLocks noChangeAspect="1"/>
          </p:cNvPicPr>
          <p:nvPr/>
        </p:nvPicPr>
        <p:blipFill>
          <a:blip r:embed="rId2"/>
          <a:stretch>
            <a:fillRect/>
          </a:stretch>
        </p:blipFill>
        <p:spPr>
          <a:xfrm>
            <a:off x="529289" y="1543237"/>
            <a:ext cx="11761323" cy="4029805"/>
          </a:xfrm>
          <a:prstGeom prst="rect">
            <a:avLst/>
          </a:prstGeom>
        </p:spPr>
      </p:pic>
      <p:sp>
        <p:nvSpPr>
          <p:cNvPr id="5" name="Google Shape;163;p3"/>
          <p:cNvSpPr/>
          <p:nvPr/>
        </p:nvSpPr>
        <p:spPr>
          <a:xfrm>
            <a:off x="1500070" y="1543237"/>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64;p3"/>
          <p:cNvSpPr/>
          <p:nvPr/>
        </p:nvSpPr>
        <p:spPr>
          <a:xfrm>
            <a:off x="408420" y="2279612"/>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65;p3"/>
          <p:cNvSpPr/>
          <p:nvPr/>
        </p:nvSpPr>
        <p:spPr>
          <a:xfrm>
            <a:off x="3317220" y="2357137"/>
            <a:ext cx="4827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67;p3"/>
          <p:cNvSpPr/>
          <p:nvPr/>
        </p:nvSpPr>
        <p:spPr>
          <a:xfrm>
            <a:off x="5395920" y="1543237"/>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68;p3"/>
          <p:cNvSpPr/>
          <p:nvPr/>
        </p:nvSpPr>
        <p:spPr>
          <a:xfrm>
            <a:off x="6176483" y="2174787"/>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9;p3"/>
          <p:cNvSpPr/>
          <p:nvPr/>
        </p:nvSpPr>
        <p:spPr>
          <a:xfrm>
            <a:off x="5395920" y="2596737"/>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70;p3"/>
          <p:cNvSpPr/>
          <p:nvPr/>
        </p:nvSpPr>
        <p:spPr>
          <a:xfrm>
            <a:off x="4849895" y="3572687"/>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71;p3"/>
          <p:cNvSpPr/>
          <p:nvPr/>
        </p:nvSpPr>
        <p:spPr>
          <a:xfrm>
            <a:off x="7407008" y="3231250"/>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72;p3"/>
          <p:cNvSpPr/>
          <p:nvPr/>
        </p:nvSpPr>
        <p:spPr>
          <a:xfrm>
            <a:off x="6791245" y="2485225"/>
            <a:ext cx="479100" cy="539100"/>
          </a:xfrm>
          <a:prstGeom prst="hear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7528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85;g26daacada61_0_0"/>
          <p:cNvPicPr preferRelativeResize="0"/>
          <p:nvPr/>
        </p:nvPicPr>
        <p:blipFill rotWithShape="1">
          <a:blip r:embed="rId2">
            <a:alphaModFix/>
          </a:blip>
          <a:srcRect/>
          <a:stretch/>
        </p:blipFill>
        <p:spPr>
          <a:xfrm>
            <a:off x="8999992" y="2298107"/>
            <a:ext cx="3075948" cy="3075948"/>
          </a:xfrm>
          <a:prstGeom prst="rect">
            <a:avLst/>
          </a:prstGeom>
          <a:noFill/>
          <a:ln>
            <a:noFill/>
          </a:ln>
        </p:spPr>
      </p:pic>
      <p:pic>
        <p:nvPicPr>
          <p:cNvPr id="6" name="Google Shape;186;g26daacada61_0_0"/>
          <p:cNvPicPr preferRelativeResize="0"/>
          <p:nvPr/>
        </p:nvPicPr>
        <p:blipFill rotWithShape="1">
          <a:blip r:embed="rId3">
            <a:alphaModFix/>
          </a:blip>
          <a:srcRect l="-51" t="-2995" r="-2892" b="50"/>
          <a:stretch/>
        </p:blipFill>
        <p:spPr>
          <a:xfrm>
            <a:off x="4591365" y="3126357"/>
            <a:ext cx="3016049" cy="3016049"/>
          </a:xfrm>
          <a:prstGeom prst="rect">
            <a:avLst/>
          </a:prstGeom>
          <a:noFill/>
          <a:ln>
            <a:noFill/>
          </a:ln>
        </p:spPr>
      </p:pic>
      <p:pic>
        <p:nvPicPr>
          <p:cNvPr id="7" name="Google Shape;187;g26daacada61_0_0"/>
          <p:cNvPicPr preferRelativeResize="0"/>
          <p:nvPr/>
        </p:nvPicPr>
        <p:blipFill rotWithShape="1">
          <a:blip r:embed="rId4">
            <a:alphaModFix/>
          </a:blip>
          <a:srcRect l="32578" b="26367"/>
          <a:stretch/>
        </p:blipFill>
        <p:spPr>
          <a:xfrm>
            <a:off x="6948593" y="1985233"/>
            <a:ext cx="2566851" cy="2803251"/>
          </a:xfrm>
          <a:prstGeom prst="rect">
            <a:avLst/>
          </a:prstGeom>
          <a:noFill/>
          <a:ln>
            <a:noFill/>
          </a:ln>
        </p:spPr>
      </p:pic>
      <p:pic>
        <p:nvPicPr>
          <p:cNvPr id="8" name="Google Shape;188;g26daacada61_0_0"/>
          <p:cNvPicPr preferRelativeResize="0"/>
          <p:nvPr/>
        </p:nvPicPr>
        <p:blipFill rotWithShape="1">
          <a:blip r:embed="rId5">
            <a:alphaModFix/>
          </a:blip>
          <a:srcRect t="15159"/>
          <a:stretch/>
        </p:blipFill>
        <p:spPr>
          <a:xfrm>
            <a:off x="-119383" y="2777283"/>
            <a:ext cx="3625651" cy="3075948"/>
          </a:xfrm>
          <a:prstGeom prst="rect">
            <a:avLst/>
          </a:prstGeom>
          <a:noFill/>
          <a:ln>
            <a:noFill/>
          </a:ln>
        </p:spPr>
      </p:pic>
      <p:pic>
        <p:nvPicPr>
          <p:cNvPr id="9" name="Google Shape;189;g26daacada61_0_0"/>
          <p:cNvPicPr preferRelativeResize="0"/>
          <p:nvPr/>
        </p:nvPicPr>
        <p:blipFill rotWithShape="1">
          <a:blip r:embed="rId6">
            <a:alphaModFix/>
          </a:blip>
          <a:srcRect l="30340" t="8508" r="15967"/>
          <a:stretch/>
        </p:blipFill>
        <p:spPr>
          <a:xfrm>
            <a:off x="2787292" y="2088458"/>
            <a:ext cx="2407656" cy="3016050"/>
          </a:xfrm>
          <a:prstGeom prst="rect">
            <a:avLst/>
          </a:prstGeom>
          <a:noFill/>
          <a:ln>
            <a:noFill/>
          </a:ln>
        </p:spPr>
      </p:pic>
      <p:sp>
        <p:nvSpPr>
          <p:cNvPr id="10" name="PoljeZBesedilom 9"/>
          <p:cNvSpPr txBox="1"/>
          <p:nvPr/>
        </p:nvSpPr>
        <p:spPr>
          <a:xfrm>
            <a:off x="473847" y="416405"/>
            <a:ext cx="4721101" cy="923330"/>
          </a:xfrm>
          <a:prstGeom prst="rect">
            <a:avLst/>
          </a:prstGeom>
          <a:noFill/>
        </p:spPr>
        <p:txBody>
          <a:bodyPr wrap="none" rtlCol="0">
            <a:spAutoFit/>
          </a:bodyPr>
          <a:lstStyle/>
          <a:p>
            <a:r>
              <a:rPr lang="sl-SI" sz="5400" dirty="0"/>
              <a:t>Peka palačink </a:t>
            </a:r>
            <a:r>
              <a:rPr lang="sl-SI" sz="5400" dirty="0">
                <a:sym typeface="Wingdings" panose="05000000000000000000" pitchFamily="2" charset="2"/>
              </a:rPr>
              <a:t></a:t>
            </a:r>
            <a:endParaRPr lang="sl-SI" sz="5400" dirty="0"/>
          </a:p>
        </p:txBody>
      </p:sp>
    </p:spTree>
    <p:extLst>
      <p:ext uri="{BB962C8B-B14F-4D97-AF65-F5344CB8AC3E}">
        <p14:creationId xmlns:p14="http://schemas.microsoft.com/office/powerpoint/2010/main" val="450596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Izdelki učencev (programi)</a:t>
            </a:r>
          </a:p>
        </p:txBody>
      </p:sp>
      <p:sp>
        <p:nvSpPr>
          <p:cNvPr id="3" name="Označba mesta vsebine 2"/>
          <p:cNvSpPr>
            <a:spLocks noGrp="1"/>
          </p:cNvSpPr>
          <p:nvPr>
            <p:ph idx="1"/>
          </p:nvPr>
        </p:nvSpPr>
        <p:spPr>
          <a:xfrm>
            <a:off x="838200" y="1825625"/>
            <a:ext cx="10515600" cy="1011704"/>
          </a:xfrm>
        </p:spPr>
        <p:txBody>
          <a:bodyPr/>
          <a:lstStyle/>
          <a:p>
            <a:pPr marL="0" lvl="0" indent="0">
              <a:lnSpc>
                <a:spcPct val="100000"/>
              </a:lnSpc>
              <a:spcBef>
                <a:spcPts val="0"/>
              </a:spcBef>
              <a:buClr>
                <a:srgbClr val="000000"/>
              </a:buClr>
              <a:buSzPts val="1400"/>
              <a:buNone/>
            </a:pPr>
            <a:r>
              <a:rPr lang="pl-PL" sz="2000" dirty="0">
                <a:ea typeface="Calibri"/>
                <a:cs typeface="Calibri"/>
                <a:sym typeface="Calibri"/>
              </a:rPr>
              <a:t>Izdelki učencev so</a:t>
            </a:r>
            <a:r>
              <a:rPr lang="pl-PL" sz="2000" dirty="0">
                <a:solidFill>
                  <a:srgbClr val="000000"/>
                </a:solidFill>
                <a:ea typeface="Calibri"/>
                <a:cs typeface="Calibri"/>
                <a:sym typeface="Calibri"/>
              </a:rPr>
              <a:t> dostopn</a:t>
            </a:r>
            <a:r>
              <a:rPr lang="pl-PL" sz="2000" dirty="0">
                <a:ea typeface="Calibri"/>
                <a:cs typeface="Calibri"/>
                <a:sym typeface="Calibri"/>
              </a:rPr>
              <a:t>i</a:t>
            </a:r>
            <a:r>
              <a:rPr lang="pl-PL" sz="2000" dirty="0">
                <a:solidFill>
                  <a:srgbClr val="000000"/>
                </a:solidFill>
                <a:ea typeface="Calibri"/>
                <a:cs typeface="Calibri"/>
                <a:sym typeface="Calibri"/>
              </a:rPr>
              <a:t> na :</a:t>
            </a:r>
          </a:p>
          <a:p>
            <a:pPr marL="0" lvl="0" indent="0">
              <a:lnSpc>
                <a:spcPct val="100000"/>
              </a:lnSpc>
              <a:spcBef>
                <a:spcPts val="0"/>
              </a:spcBef>
              <a:buClr>
                <a:srgbClr val="000000"/>
              </a:buClr>
              <a:buSzPts val="1400"/>
              <a:buNone/>
            </a:pPr>
            <a:r>
              <a:rPr lang="pl-PL" sz="2000" dirty="0">
                <a:solidFill>
                  <a:srgbClr val="000000"/>
                </a:solidFill>
                <a:ea typeface="Calibri"/>
                <a:cs typeface="Calibri"/>
                <a:sym typeface="Calibri"/>
              </a:rPr>
              <a:t> </a:t>
            </a:r>
            <a:r>
              <a:rPr lang="pl-PL" sz="2000" u="sng" dirty="0">
                <a:solidFill>
                  <a:schemeClr val="hlink"/>
                </a:solidFill>
                <a:ea typeface="Calibri"/>
                <a:cs typeface="Calibri"/>
                <a:sym typeface="Calibri"/>
                <a:hlinkClick r:id="rId2"/>
              </a:rPr>
              <a:t>https://scratch.mit.edu/studios/32845562</a:t>
            </a:r>
            <a:endParaRPr lang="pl-PL" sz="2000" dirty="0">
              <a:solidFill>
                <a:srgbClr val="000000"/>
              </a:solidFill>
              <a:ea typeface="Calibri"/>
              <a:cs typeface="Calibri"/>
              <a:sym typeface="Calibri"/>
            </a:endParaRPr>
          </a:p>
          <a:p>
            <a:endParaRPr lang="sl-SI" dirty="0"/>
          </a:p>
        </p:txBody>
      </p:sp>
      <p:pic>
        <p:nvPicPr>
          <p:cNvPr id="4" name="Google Shape;209;p8"/>
          <p:cNvPicPr preferRelativeResize="0"/>
          <p:nvPr/>
        </p:nvPicPr>
        <p:blipFill rotWithShape="1">
          <a:blip r:embed="rId3">
            <a:alphaModFix/>
          </a:blip>
          <a:srcRect l="33282" t="18387" r="17343" b="5847"/>
          <a:stretch/>
        </p:blipFill>
        <p:spPr>
          <a:xfrm>
            <a:off x="6700929" y="2501153"/>
            <a:ext cx="5024906" cy="3550998"/>
          </a:xfrm>
          <a:prstGeom prst="rect">
            <a:avLst/>
          </a:prstGeom>
          <a:noFill/>
          <a:ln>
            <a:noFill/>
          </a:ln>
        </p:spPr>
      </p:pic>
      <p:pic>
        <p:nvPicPr>
          <p:cNvPr id="5" name="Google Shape;210;p8" title="Izračun množine poljubne snovi - LG on Scratch in še 8 strani – Osebni profil – Microsoft​ Edge 2023-08-13 20-36-45.mp4">
            <a:hlinkClick r:id="rId4"/>
          </p:cNvPr>
          <p:cNvPicPr preferRelativeResize="0"/>
          <p:nvPr/>
        </p:nvPicPr>
        <p:blipFill rotWithShape="1">
          <a:blip r:embed="rId5">
            <a:alphaModFix/>
          </a:blip>
          <a:srcRect/>
          <a:stretch/>
        </p:blipFill>
        <p:spPr>
          <a:xfrm>
            <a:off x="363071" y="3151261"/>
            <a:ext cx="6505712" cy="2862814"/>
          </a:xfrm>
          <a:prstGeom prst="rect">
            <a:avLst/>
          </a:prstGeom>
          <a:noFill/>
          <a:ln>
            <a:noFill/>
          </a:ln>
        </p:spPr>
      </p:pic>
    </p:spTree>
    <p:extLst>
      <p:ext uri="{BB962C8B-B14F-4D97-AF65-F5344CB8AC3E}">
        <p14:creationId xmlns:p14="http://schemas.microsoft.com/office/powerpoint/2010/main" val="226311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Ankete</a:t>
            </a:r>
          </a:p>
        </p:txBody>
      </p:sp>
      <p:pic>
        <p:nvPicPr>
          <p:cNvPr id="4" name="Chart" descr="Spol: (n = 20)"/>
          <p:cNvPicPr>
            <a:picLocks noChangeAspect="1"/>
          </p:cNvPicPr>
          <p:nvPr/>
        </p:nvPicPr>
        <p:blipFill rotWithShape="1">
          <a:blip r:embed="rId2"/>
          <a:srcRect l="31599" r="18690"/>
          <a:stretch/>
        </p:blipFill>
        <p:spPr>
          <a:xfrm>
            <a:off x="6145308" y="2337785"/>
            <a:ext cx="3738281" cy="2873743"/>
          </a:xfrm>
          <a:prstGeom prst="rect">
            <a:avLst/>
          </a:prstGeom>
        </p:spPr>
      </p:pic>
      <p:pic>
        <p:nvPicPr>
          <p:cNvPr id="5" name="Slika 4"/>
          <p:cNvPicPr>
            <a:picLocks noChangeAspect="1"/>
          </p:cNvPicPr>
          <p:nvPr/>
        </p:nvPicPr>
        <p:blipFill rotWithShape="1">
          <a:blip r:embed="rId3"/>
          <a:srcRect l="28414"/>
          <a:stretch/>
        </p:blipFill>
        <p:spPr>
          <a:xfrm>
            <a:off x="1008528" y="2439518"/>
            <a:ext cx="5455354" cy="2670279"/>
          </a:xfrm>
          <a:prstGeom prst="rect">
            <a:avLst/>
          </a:prstGeom>
        </p:spPr>
      </p:pic>
      <p:sp>
        <p:nvSpPr>
          <p:cNvPr id="6" name="PoljeZBesedilom 5"/>
          <p:cNvSpPr txBox="1"/>
          <p:nvPr/>
        </p:nvSpPr>
        <p:spPr>
          <a:xfrm>
            <a:off x="1371600" y="1949824"/>
            <a:ext cx="683200" cy="369332"/>
          </a:xfrm>
          <a:prstGeom prst="rect">
            <a:avLst/>
          </a:prstGeom>
          <a:noFill/>
        </p:spPr>
        <p:txBody>
          <a:bodyPr wrap="none" rtlCol="0">
            <a:spAutoFit/>
          </a:bodyPr>
          <a:lstStyle/>
          <a:p>
            <a:r>
              <a:rPr lang="sl-SI" dirty="0"/>
              <a:t>PRED</a:t>
            </a:r>
          </a:p>
        </p:txBody>
      </p:sp>
      <p:sp>
        <p:nvSpPr>
          <p:cNvPr id="7" name="PoljeZBesedilom 6"/>
          <p:cNvSpPr txBox="1"/>
          <p:nvPr/>
        </p:nvSpPr>
        <p:spPr>
          <a:xfrm>
            <a:off x="6236095" y="1880437"/>
            <a:ext cx="455574" cy="369332"/>
          </a:xfrm>
          <a:prstGeom prst="rect">
            <a:avLst/>
          </a:prstGeom>
          <a:noFill/>
        </p:spPr>
        <p:txBody>
          <a:bodyPr wrap="none" rtlCol="0">
            <a:spAutoFit/>
          </a:bodyPr>
          <a:lstStyle/>
          <a:p>
            <a:r>
              <a:rPr lang="sl-SI" dirty="0"/>
              <a:t>PO</a:t>
            </a:r>
          </a:p>
        </p:txBody>
      </p:sp>
      <p:pic>
        <p:nvPicPr>
          <p:cNvPr id="8" name="Google Shape;219;p9"/>
          <p:cNvPicPr preferRelativeResize="0"/>
          <p:nvPr/>
        </p:nvPicPr>
        <p:blipFill rotWithShape="1">
          <a:blip r:embed="rId4">
            <a:alphaModFix/>
          </a:blip>
          <a:srcRect l="36427" t="27519" r="15790" b="38531"/>
          <a:stretch/>
        </p:blipFill>
        <p:spPr>
          <a:xfrm>
            <a:off x="4217448" y="277109"/>
            <a:ext cx="3317174" cy="1325700"/>
          </a:xfrm>
          <a:prstGeom prst="rect">
            <a:avLst/>
          </a:prstGeom>
          <a:noFill/>
          <a:ln>
            <a:noFill/>
          </a:ln>
        </p:spPr>
      </p:pic>
    </p:spTree>
    <p:extLst>
      <p:ext uri="{BB962C8B-B14F-4D97-AF65-F5344CB8AC3E}">
        <p14:creationId xmlns:p14="http://schemas.microsoft.com/office/powerpoint/2010/main" val="2127070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AMcolab_MINUT" id="{F007574B-6C5F-CB4A-A7AD-99CF7291EC49}" vid="{02370CF2-BE50-DB45-BE55-0F4A5DF155AB}"/>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TotalTime>
  <Words>522</Words>
  <Application>Microsoft Office PowerPoint</Application>
  <PresentationFormat>Widescreen</PresentationFormat>
  <Paragraphs>58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Kemijsko računalo –  Programiranje z delčki </vt:lpstr>
      <vt:lpstr>Namen</vt:lpstr>
      <vt:lpstr>Cilji</vt:lpstr>
      <vt:lpstr>Vsebine</vt:lpstr>
      <vt:lpstr>Potek učnih ur</vt:lpstr>
      <vt:lpstr>Odzivi učencev</vt:lpstr>
      <vt:lpstr>PowerPoint Presentation</vt:lpstr>
      <vt:lpstr>Izdelki učencev (programi)</vt:lpstr>
      <vt:lpstr>Ankete</vt:lpstr>
      <vt:lpstr>Ankete</vt:lpstr>
      <vt:lpstr>Ankete</vt:lpstr>
      <vt:lpstr>Ankete</vt:lpstr>
      <vt:lpstr>Dejanske izkušnje in možne izboljšave</vt:lpstr>
      <vt:lpstr>Refleksija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Matija Lokar</dc:creator>
  <cp:lastModifiedBy>Maša Bonny</cp:lastModifiedBy>
  <cp:revision>40</cp:revision>
  <dcterms:created xsi:type="dcterms:W3CDTF">2020-10-04T09:09:25Z</dcterms:created>
  <dcterms:modified xsi:type="dcterms:W3CDTF">2023-09-19T21:34:27Z</dcterms:modified>
</cp:coreProperties>
</file>