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66" r:id="rId4"/>
    <p:sldId id="267" r:id="rId5"/>
    <p:sldId id="260" r:id="rId6"/>
    <p:sldId id="261" r:id="rId7"/>
    <p:sldId id="262" r:id="rId8"/>
    <p:sldId id="268" r:id="rId9"/>
    <p:sldId id="263" r:id="rId10"/>
    <p:sldId id="359" r:id="rId11"/>
    <p:sldId id="358" r:id="rId12"/>
    <p:sldId id="372" r:id="rId13"/>
    <p:sldId id="361" r:id="rId14"/>
    <p:sldId id="360" r:id="rId15"/>
    <p:sldId id="329" r:id="rId16"/>
    <p:sldId id="353" r:id="rId17"/>
    <p:sldId id="354" r:id="rId18"/>
    <p:sldId id="355" r:id="rId19"/>
    <p:sldId id="366" r:id="rId20"/>
    <p:sldId id="264" r:id="rId21"/>
    <p:sldId id="269" r:id="rId22"/>
    <p:sldId id="367" r:id="rId23"/>
    <p:sldId id="270" r:id="rId24"/>
    <p:sldId id="368" r:id="rId25"/>
    <p:sldId id="271" r:id="rId26"/>
    <p:sldId id="293" r:id="rId27"/>
    <p:sldId id="371" r:id="rId28"/>
    <p:sldId id="274" r:id="rId29"/>
    <p:sldId id="272" r:id="rId30"/>
    <p:sldId id="273" r:id="rId31"/>
    <p:sldId id="275" r:id="rId3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2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3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'PREJ-2023-02-09'!$O$66:$O$67</c:f>
              <c:strCache>
                <c:ptCount val="2"/>
                <c:pt idx="1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'PREJ-2023-02-09'!$N$68:$N$71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'PREJ-2023-02-09'!$O$68:$O$71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E-B14E-B171-0E872DEEF68C}"/>
            </c:ext>
          </c:extLst>
        </c:ser>
        <c:ser>
          <c:idx val="1"/>
          <c:order val="1"/>
          <c:tx>
            <c:strRef>
              <c:f>'PREJ-2023-02-09'!$P$66:$P$67</c:f>
              <c:strCache>
                <c:ptCount val="2"/>
                <c:pt idx="1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'PREJ-2023-02-09'!$N$68:$N$71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'PREJ-2023-02-09'!$P$68:$P$71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E-B14E-B171-0E872DEEF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5353807"/>
        <c:axId val="1225354639"/>
      </c:barChart>
      <c:catAx>
        <c:axId val="12253538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>
                    <a:solidFill>
                      <a:schemeClr val="accent2">
                        <a:lumMod val="75000"/>
                      </a:schemeClr>
                    </a:solidFill>
                  </a:rPr>
                  <a:t>Računalništvo je težko</a:t>
                </a:r>
              </a:p>
            </c:rich>
          </c:tx>
          <c:layout>
            <c:manualLayout>
              <c:xMode val="edge"/>
              <c:yMode val="edge"/>
              <c:x val="0.31767406765621581"/>
              <c:y val="0.77917470016010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225354639"/>
        <c:crosses val="autoZero"/>
        <c:auto val="1"/>
        <c:lblAlgn val="ctr"/>
        <c:lblOffset val="100"/>
        <c:noMultiLvlLbl val="0"/>
      </c:catAx>
      <c:valAx>
        <c:axId val="122535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št.</a:t>
                </a:r>
                <a:r>
                  <a:rPr lang="sl-SI" sz="1800" baseline="0">
                    <a:solidFill>
                      <a:schemeClr val="accent2">
                        <a:lumMod val="75000"/>
                      </a:schemeClr>
                    </a:solidFill>
                  </a:rPr>
                  <a:t> dijakov</a:t>
                </a:r>
                <a:endParaRPr lang="sl-SI" sz="1800">
                  <a:solidFill>
                    <a:schemeClr val="accent2">
                      <a:lumMod val="7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225353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60469609227489"/>
          <c:y val="7.9103174513506569E-2"/>
          <c:w val="0.76316819475344333"/>
          <c:h val="0.5369117110223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'PREJ-2023-02-09'!$AV$31</c:f>
              <c:strCache>
                <c:ptCount val="1"/>
                <c:pt idx="0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'PREJ-2023-02-09'!$AU$32:$AU$35</c:f>
              <c:strCache>
                <c:ptCount val="4"/>
                <c:pt idx="0">
                  <c:v>da, čim večkrat</c:v>
                </c:pt>
                <c:pt idx="1">
                  <c:v>da, občasno</c:v>
                </c:pt>
                <c:pt idx="2">
                  <c:v>raje ne</c:v>
                </c:pt>
                <c:pt idx="3">
                  <c:v>nikakor ne</c:v>
                </c:pt>
              </c:strCache>
            </c:strRef>
          </c:cat>
          <c:val>
            <c:numRef>
              <c:f>'PREJ-2023-02-09'!$AV$32:$AV$35</c:f>
              <c:numCache>
                <c:formatCode>General</c:formatCode>
                <c:ptCount val="4"/>
                <c:pt idx="0">
                  <c:v>6</c:v>
                </c:pt>
                <c:pt idx="1">
                  <c:v>18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5-994B-B73C-755169AA02C0}"/>
            </c:ext>
          </c:extLst>
        </c:ser>
        <c:ser>
          <c:idx val="1"/>
          <c:order val="1"/>
          <c:tx>
            <c:strRef>
              <c:f>'PREJ-2023-02-09'!$AW$31</c:f>
              <c:strCache>
                <c:ptCount val="1"/>
                <c:pt idx="0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'PREJ-2023-02-09'!$AU$32:$AU$35</c:f>
              <c:strCache>
                <c:ptCount val="4"/>
                <c:pt idx="0">
                  <c:v>da, čim večkrat</c:v>
                </c:pt>
                <c:pt idx="1">
                  <c:v>da, občasno</c:v>
                </c:pt>
                <c:pt idx="2">
                  <c:v>raje ne</c:v>
                </c:pt>
                <c:pt idx="3">
                  <c:v>nikakor ne</c:v>
                </c:pt>
              </c:strCache>
            </c:strRef>
          </c:cat>
          <c:val>
            <c:numRef>
              <c:f>'PREJ-2023-02-09'!$AW$32:$AW$35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5-994B-B73C-755169AA0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0008751"/>
        <c:axId val="1240017071"/>
      </c:barChart>
      <c:catAx>
        <c:axId val="12400087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>
                    <a:solidFill>
                      <a:schemeClr val="accent2">
                        <a:lumMod val="75000"/>
                      </a:schemeClr>
                    </a:solidFill>
                  </a:rPr>
                  <a:t>Bi ponovil?</a:t>
                </a:r>
              </a:p>
            </c:rich>
          </c:tx>
          <c:layout>
            <c:manualLayout>
              <c:xMode val="edge"/>
              <c:yMode val="edge"/>
              <c:x val="0.41394565297601554"/>
              <c:y val="0.77947713114944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240017071"/>
        <c:crosses val="autoZero"/>
        <c:auto val="1"/>
        <c:lblAlgn val="ctr"/>
        <c:lblOffset val="100"/>
        <c:noMultiLvlLbl val="0"/>
      </c:catAx>
      <c:valAx>
        <c:axId val="124001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št.</a:t>
                </a:r>
                <a:r>
                  <a:rPr lang="sl-SI" sz="1800" baseline="0">
                    <a:solidFill>
                      <a:schemeClr val="accent2">
                        <a:lumMod val="75000"/>
                      </a:schemeClr>
                    </a:solidFill>
                  </a:rPr>
                  <a:t> dijakov</a:t>
                </a:r>
                <a:endParaRPr lang="sl-SI" sz="1800">
                  <a:solidFill>
                    <a:schemeClr val="accent2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237381578115288E-2"/>
              <c:y val="0.30646497704584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24000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07397566773876"/>
          <c:y val="0.88475221420353245"/>
          <c:w val="0.36302961562594155"/>
          <c:h val="0.11524778579646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50236974746748"/>
          <c:y val="7.0395609310453022E-2"/>
          <c:w val="0.78401989079388268"/>
          <c:h val="0.5767030650577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'PREJ-2023-02-09'!$K$32</c:f>
              <c:strCache>
                <c:ptCount val="1"/>
                <c:pt idx="0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'PREJ-2023-02-09'!$J$33:$J$36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'PREJ-2023-02-09'!$K$33:$K$36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2-2B44-8A18-3B0D357049F5}"/>
            </c:ext>
          </c:extLst>
        </c:ser>
        <c:ser>
          <c:idx val="1"/>
          <c:order val="1"/>
          <c:tx>
            <c:strRef>
              <c:f>'PREJ-2023-02-09'!$L$32</c:f>
              <c:strCache>
                <c:ptCount val="1"/>
                <c:pt idx="0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'PREJ-2023-02-09'!$J$33:$J$36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'PREJ-2023-02-09'!$L$33:$L$36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2-2B44-8A18-3B0D35704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503311"/>
        <c:axId val="1119503727"/>
      </c:barChart>
      <c:catAx>
        <c:axId val="11195033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>
                    <a:solidFill>
                      <a:schemeClr val="accent2">
                        <a:lumMod val="75000"/>
                      </a:schemeClr>
                    </a:solidFill>
                  </a:rPr>
                  <a:t>Rad programiram</a:t>
                </a:r>
              </a:p>
            </c:rich>
          </c:tx>
          <c:layout>
            <c:manualLayout>
              <c:xMode val="edge"/>
              <c:yMode val="edge"/>
              <c:x val="0.35398890163173169"/>
              <c:y val="0.774308710824346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119503727"/>
        <c:crosses val="autoZero"/>
        <c:auto val="1"/>
        <c:lblAlgn val="ctr"/>
        <c:lblOffset val="100"/>
        <c:noMultiLvlLbl val="0"/>
      </c:catAx>
      <c:valAx>
        <c:axId val="111950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št.</a:t>
                </a:r>
                <a:r>
                  <a:rPr lang="sl-SI" sz="1800" baseline="0">
                    <a:solidFill>
                      <a:schemeClr val="accent2">
                        <a:lumMod val="75000"/>
                      </a:schemeClr>
                    </a:solidFill>
                  </a:rPr>
                  <a:t> dijakov</a:t>
                </a:r>
                <a:endParaRPr lang="sl-SI" sz="1800">
                  <a:solidFill>
                    <a:schemeClr val="accent2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8513621921563694E-2"/>
              <c:y val="0.2991087824484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119503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9312847207548"/>
          <c:y val="0.89611638099549373"/>
          <c:w val="0.49549984845854916"/>
          <c:h val="7.252595312337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0"/>
            <a:lumOff val="100000"/>
          </a:schemeClr>
        </a:gs>
        <a:gs pos="35000">
          <a:schemeClr val="accent4">
            <a:lumMod val="0"/>
            <a:lumOff val="100000"/>
          </a:schemeClr>
        </a:gs>
        <a:gs pos="100000">
          <a:schemeClr val="accent4">
            <a:lumMod val="100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'PREJ-2023-02-09'!$O$33</c:f>
              <c:strCache>
                <c:ptCount val="1"/>
                <c:pt idx="0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'PREJ-2023-02-09'!$N$34:$N$36</c:f>
              <c:strCache>
                <c:ptCount val="3"/>
                <c:pt idx="0">
                  <c:v>da</c:v>
                </c:pt>
                <c:pt idx="1">
                  <c:v>delno</c:v>
                </c:pt>
                <c:pt idx="2">
                  <c:v>ne</c:v>
                </c:pt>
              </c:strCache>
            </c:strRef>
          </c:cat>
          <c:val>
            <c:numRef>
              <c:f>'PREJ-2023-02-09'!$O$34:$O$36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3-2E4E-B636-0A50A2AF91AB}"/>
            </c:ext>
          </c:extLst>
        </c:ser>
        <c:ser>
          <c:idx val="1"/>
          <c:order val="1"/>
          <c:tx>
            <c:strRef>
              <c:f>'PREJ-2023-02-09'!$P$33</c:f>
              <c:strCache>
                <c:ptCount val="1"/>
                <c:pt idx="0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'PREJ-2023-02-09'!$N$34:$N$36</c:f>
              <c:strCache>
                <c:ptCount val="3"/>
                <c:pt idx="0">
                  <c:v>da</c:v>
                </c:pt>
                <c:pt idx="1">
                  <c:v>delno</c:v>
                </c:pt>
                <c:pt idx="2">
                  <c:v>ne</c:v>
                </c:pt>
              </c:strCache>
            </c:strRef>
          </c:cat>
          <c:val>
            <c:numRef>
              <c:f>'PREJ-2023-02-09'!$P$34:$P$36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13-2E4E-B636-0A50A2AF9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380335"/>
        <c:axId val="455401935"/>
      </c:barChart>
      <c:catAx>
        <c:axId val="455380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>
                    <a:solidFill>
                      <a:schemeClr val="accent2">
                        <a:lumMod val="75000"/>
                      </a:schemeClr>
                    </a:solidFill>
                  </a:rPr>
                  <a:t>Fizika me zanima</a:t>
                </a:r>
              </a:p>
            </c:rich>
          </c:tx>
          <c:layout>
            <c:manualLayout>
              <c:xMode val="edge"/>
              <c:yMode val="edge"/>
              <c:x val="0.39468070672066846"/>
              <c:y val="0.70693505844686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455401935"/>
        <c:crosses val="autoZero"/>
        <c:auto val="1"/>
        <c:lblAlgn val="ctr"/>
        <c:lblOffset val="100"/>
        <c:noMultiLvlLbl val="0"/>
      </c:catAx>
      <c:valAx>
        <c:axId val="45540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>
                    <a:solidFill>
                      <a:schemeClr val="accent2">
                        <a:lumMod val="75000"/>
                      </a:schemeClr>
                    </a:solidFill>
                  </a:rPr>
                  <a:t>št. dijakov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45538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95574244631431"/>
          <c:y val="0.8320770794834329"/>
          <c:w val="0.47634060304308962"/>
          <c:h val="7.2808395838269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7D0C1-30EF-5A43-A8A4-7435E331A5F0}" type="datetimeFigureOut">
              <a:rPr lang="sl-SI" smtClean="0"/>
              <a:t>19. 09. 23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5684-3959-8743-B12B-06FDE40BC4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78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5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A681-AFBA-8A8D-1413-3DAB14D6C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21228-A989-A495-17CE-A4F1D453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DB30-C0C7-5FA7-020C-E8C0C0DE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21, 9. 2023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E7AE-74AE-AAAC-71EA-411411D7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sl-SI"/>
              <a:t>1 ⊕ 1 ≡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86DDE-6F9A-226E-EAFD-2C97A99E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51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2C0D-FC97-E167-C951-D5A6F276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975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B6621-A7A3-D0CB-1E01-6D5BECF5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5309-FDBE-4F65-8694-BF5772E9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3843" y="6309061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096E7-77A4-9025-1070-6C264DED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2793" y="902222"/>
            <a:ext cx="499335" cy="365125"/>
          </a:xfrm>
        </p:spPr>
        <p:txBody>
          <a:bodyPr/>
          <a:lstStyle>
            <a:lvl1pPr algn="ctr">
              <a:defRPr sz="1800" b="1"/>
            </a:lvl1pPr>
          </a:lstStyle>
          <a:p>
            <a:fld id="{F8BB9079-FDF3-434B-BE90-1F5BBB617D84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1A2BF1C-DFF3-2D6C-08B2-DF6273AE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0670" y="6309060"/>
            <a:ext cx="3602915" cy="365125"/>
          </a:xfrm>
          <a:prstGeom prst="rect">
            <a:avLst/>
          </a:prstGeom>
        </p:spPr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74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3EE0-1646-64D8-F3E6-2549980C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BAC1D-4B9F-D0BF-29F2-E540616A4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5474-BA55-DB43-A599-623A8C27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21, 9. 2023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2040F-7550-35EE-5348-7CE3A47F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sl-SI"/>
              <a:t>1 ⊕ 1 ≡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082DF-99F9-2ECB-2D0E-59A49B44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3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893E-1283-6BAE-D1EC-910733E6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036D-7E3C-5D7E-AB34-4E9ADFD3F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924BC-963C-C742-D1B1-090897AC8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EBA62-06DC-7758-44AF-024509D8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9267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72748-EDFC-C056-B159-172957C4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8709" y="6356350"/>
            <a:ext cx="3633397" cy="365125"/>
          </a:xfrm>
          <a:prstGeom prst="rect">
            <a:avLst/>
          </a:prstGeom>
        </p:spPr>
        <p:txBody>
          <a:bodyPr/>
          <a:lstStyle/>
          <a:p>
            <a:r>
              <a:rPr lang="sl-SI"/>
              <a:t>1 ⊕ 1 ≡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A28D3-D570-F279-856E-4244B110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7270" y="917708"/>
            <a:ext cx="441067" cy="365125"/>
          </a:xfrm>
        </p:spPr>
        <p:txBody>
          <a:bodyPr/>
          <a:lstStyle>
            <a:lvl1pPr algn="ctr">
              <a:defRPr sz="1600" b="1"/>
            </a:lvl1pPr>
          </a:lstStyle>
          <a:p>
            <a:fld id="{F8BB9079-FDF3-434B-BE90-1F5BBB617D8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989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2582B-B846-9416-E5A9-831A068D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0" y="6336571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1D763-A771-4CC9-FD3A-6AEBE18E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4177" y="6313636"/>
            <a:ext cx="3563471" cy="365125"/>
          </a:xfrm>
          <a:prstGeom prst="rect">
            <a:avLst/>
          </a:prstGeom>
        </p:spPr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3C9FA-FA27-920B-B75C-C903451C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6729" y="891468"/>
            <a:ext cx="639184" cy="365125"/>
          </a:xfrm>
        </p:spPr>
        <p:txBody>
          <a:bodyPr/>
          <a:lstStyle>
            <a:lvl1pPr algn="ctr">
              <a:defRPr sz="1800" b="1"/>
            </a:lvl1pPr>
          </a:lstStyle>
          <a:p>
            <a:fld id="{F8BB9079-FDF3-434B-BE90-1F5BBB617D8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844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87E9B-AB50-D4DA-A036-8AE1271A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6566-285D-2066-7EAD-EE9E507D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720A-C505-C4EC-97F8-FBC2067A2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7" descr="A green background with white text&#10;&#10;Description automatically generated">
            <a:extLst>
              <a:ext uri="{FF2B5EF4-FFF2-40B4-BE49-F238E27FC236}">
                <a16:creationId xmlns:a16="http://schemas.microsoft.com/office/drawing/2014/main" id="{66373FC1-9AF3-E7AD-5A1A-E91A29152D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10" y="6140356"/>
            <a:ext cx="4012579" cy="731660"/>
          </a:xfrm>
          <a:prstGeom prst="rect">
            <a:avLst/>
          </a:prstGeom>
        </p:spPr>
      </p:pic>
      <p:pic>
        <p:nvPicPr>
          <p:cNvPr id="11" name="Picture 10" descr="A colorful spiral with text&#10;&#10;Description automatically generated with medium confidence">
            <a:extLst>
              <a:ext uri="{FF2B5EF4-FFF2-40B4-BE49-F238E27FC236}">
                <a16:creationId xmlns:a16="http://schemas.microsoft.com/office/drawing/2014/main" id="{22BE2534-59A0-1E70-7125-FF866982C5C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96" y="0"/>
            <a:ext cx="3810000" cy="2578100"/>
          </a:xfrm>
          <a:prstGeom prst="rect">
            <a:avLst/>
          </a:prstGeom>
        </p:spPr>
      </p:pic>
      <p:pic>
        <p:nvPicPr>
          <p:cNvPr id="13" name="Picture 12" descr="A close-up of a sign&#10;&#10;Description automatically generated">
            <a:extLst>
              <a:ext uri="{FF2B5EF4-FFF2-40B4-BE49-F238E27FC236}">
                <a16:creationId xmlns:a16="http://schemas.microsoft.com/office/drawing/2014/main" id="{C5FC445A-0120-F4BE-E7D3-6B4597B98ED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8" y="5822950"/>
            <a:ext cx="2044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edmine.lusy.fri.uni-lj.si/attachments/download/3060/Porocilo_RINOS_10_1_22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okar.fmf.uni-lj.si/moodle/course/view.php?id=112#section-2" TargetMode="External"/><Relationship Id="rId2" Type="http://schemas.openxmlformats.org/officeDocument/2006/relationships/hyperlink" Target="https://napoj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teachers.org/" TargetMode="External"/><Relationship Id="rId5" Type="http://schemas.openxmlformats.org/officeDocument/2006/relationships/hyperlink" Target="https://www.computingatschool.org.uk/" TargetMode="External"/><Relationship Id="rId4" Type="http://schemas.openxmlformats.org/officeDocument/2006/relationships/hyperlink" Target="https://lusy.fri.uni-lj.si/ucbenik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ucilnica.acm.si/course/view.php?id=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cl.org.ua/en/tools/map-of-enforced-disappearances-in-ukraine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unalnistvo-in-informatika-za-vse.si/about/" TargetMode="External"/><Relationship Id="rId2" Type="http://schemas.openxmlformats.org/officeDocument/2006/relationships/hyperlink" Target="https://www.racunalnistvo-in-informatika-za-vse.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09" y="976487"/>
            <a:ext cx="9772650" cy="2387600"/>
          </a:xfrm>
        </p:spPr>
        <p:txBody>
          <a:bodyPr>
            <a:normAutofit/>
          </a:bodyPr>
          <a:lstStyle/>
          <a:p>
            <a:r>
              <a:rPr lang="sl-SI" sz="8800" b="1" dirty="0"/>
              <a:t>1 ⊕ 1 ≡ 4</a:t>
            </a:r>
            <a:br>
              <a:rPr lang="sl-SI" b="1" dirty="0"/>
            </a:br>
            <a:endParaRPr lang="sl-S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11" y="3848685"/>
            <a:ext cx="9144000" cy="1655762"/>
          </a:xfrm>
        </p:spPr>
        <p:txBody>
          <a:bodyPr>
            <a:normAutofit/>
          </a:bodyPr>
          <a:lstStyle/>
          <a:p>
            <a:r>
              <a:rPr lang="sl-SI" sz="2800" dirty="0"/>
              <a:t>Andrej Brodnik</a:t>
            </a:r>
          </a:p>
          <a:p>
            <a:r>
              <a:rPr lang="sl-SI" dirty="0"/>
              <a:t>Univerza v Ljubljani, Fakulteta za računalništvo in informatiko</a:t>
            </a:r>
            <a:br>
              <a:rPr lang="sl-SI" dirty="0"/>
            </a:br>
            <a:r>
              <a:rPr lang="sl-SI" dirty="0"/>
              <a:t>Univerza na Primorskem, Fakulteta za matematiko, naravoslovje in informacijske tehnologije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B0F455-FF07-A8F6-E3CE-60E89892CA78}"/>
              </a:ext>
            </a:extLst>
          </p:cNvPr>
          <p:cNvGrpSpPr/>
          <p:nvPr/>
        </p:nvGrpSpPr>
        <p:grpSpPr>
          <a:xfrm>
            <a:off x="10220198" y="5391625"/>
            <a:ext cx="1076452" cy="688023"/>
            <a:chOff x="1094377" y="434340"/>
            <a:chExt cx="7949656" cy="50810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3A5196-D80F-F271-84F5-60252B61C65B}"/>
                </a:ext>
              </a:extLst>
            </p:cNvPr>
            <p:cNvSpPr/>
            <p:nvPr/>
          </p:nvSpPr>
          <p:spPr>
            <a:xfrm>
              <a:off x="56790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C3EE7B-A26A-D75B-CB03-2D0157AF7ADA}"/>
                </a:ext>
              </a:extLst>
            </p:cNvPr>
            <p:cNvSpPr/>
            <p:nvPr/>
          </p:nvSpPr>
          <p:spPr>
            <a:xfrm>
              <a:off x="26818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4E2A40BE-4D91-BDA3-6F92-4A81615F642D}"/>
                </a:ext>
              </a:extLst>
            </p:cNvPr>
            <p:cNvSpPr/>
            <p:nvPr/>
          </p:nvSpPr>
          <p:spPr>
            <a:xfrm>
              <a:off x="1698171" y="434340"/>
              <a:ext cx="6676571" cy="1931670"/>
            </a:xfrm>
            <a:prstGeom prst="triangle">
              <a:avLst>
                <a:gd name="adj" fmla="val 503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6A6A67-9B40-AE70-2777-C7EECC8AA6B7}"/>
                </a:ext>
              </a:extLst>
            </p:cNvPr>
            <p:cNvSpPr/>
            <p:nvPr/>
          </p:nvSpPr>
          <p:spPr>
            <a:xfrm>
              <a:off x="1094377" y="4846320"/>
              <a:ext cx="7949656" cy="669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78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Uporaba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CF30C-8F13-7640-FCD0-9F4A8612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9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4EB14-BA64-D4EB-E358-09A614DC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D4ACB-7132-4880-443A-8E81ADC8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53B90A-F7FB-4430-A385-285CD21BBBAF}"/>
              </a:ext>
            </a:extLst>
          </p:cNvPr>
          <p:cNvSpPr txBox="1">
            <a:spLocks/>
          </p:cNvSpPr>
          <p:nvPr/>
        </p:nvSpPr>
        <p:spPr>
          <a:xfrm>
            <a:off x="395749" y="1543199"/>
            <a:ext cx="8143567" cy="168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i="1" dirty="0">
                <a:solidFill>
                  <a:srgbClr val="0070C0"/>
                </a:solidFill>
              </a:rPr>
              <a:t>Digitalna kompetentost vključuje samozavestno, kritično in odgovorno </a:t>
            </a:r>
            <a:r>
              <a:rPr lang="sl-SI" b="1" i="1" dirty="0">
                <a:solidFill>
                  <a:srgbClr val="EE433A"/>
                </a:solidFill>
              </a:rPr>
              <a:t>uporabo digitalnih tehnologij</a:t>
            </a:r>
            <a:r>
              <a:rPr lang="sl-SI" i="1" dirty="0">
                <a:solidFill>
                  <a:srgbClr val="0070C0"/>
                </a:solidFill>
              </a:rPr>
              <a:t> ter </a:t>
            </a:r>
            <a:r>
              <a:rPr lang="sl-SI" b="1" i="1" dirty="0">
                <a:solidFill>
                  <a:srgbClr val="EE433A"/>
                </a:solidFill>
              </a:rPr>
              <a:t>interakcijo</a:t>
            </a:r>
            <a:r>
              <a:rPr lang="sl-SI" i="1" dirty="0">
                <a:solidFill>
                  <a:srgbClr val="0070C0"/>
                </a:solidFill>
              </a:rPr>
              <a:t> z njimi pri učenju, delu in družbenem udejstvovanju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59DB87-4505-7814-024D-E97D224B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74141"/>
            <a:ext cx="10515600" cy="2902821"/>
          </a:xfrm>
        </p:spPr>
        <p:txBody>
          <a:bodyPr/>
          <a:lstStyle/>
          <a:p>
            <a:pPr marL="0" indent="0">
              <a:buNone/>
            </a:pPr>
            <a:r>
              <a:rPr lang="sl-SI" b="1" i="1" dirty="0">
                <a:solidFill>
                  <a:schemeClr val="accent6">
                    <a:lumMod val="50000"/>
                  </a:schemeClr>
                </a:solidFill>
              </a:rPr>
              <a:t>Pri gospodinjstvu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se učenci učijo, kakšni naj bodo odnosi in razmerja med psihofizičnimi, emocionalnimi, ekonomskimi, socialnimi in estetskimi potrebami človeka. Te </a:t>
            </a:r>
            <a:r>
              <a:rPr lang="sl-SI" b="1" i="1" dirty="0">
                <a:solidFill>
                  <a:schemeClr val="accent6">
                    <a:lumMod val="50000"/>
                  </a:schemeClr>
                </a:solidFill>
              </a:rPr>
              <a:t>odnose in razmerja obravnavajo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v okviru doma, družine in gospodinjstva, v okviru tržnih možnosti in samooskrbe, </a:t>
            </a:r>
            <a:r>
              <a:rPr lang="sl-SI" b="1" i="1" dirty="0">
                <a:solidFill>
                  <a:schemeClr val="accent6">
                    <a:lumMod val="50000"/>
                  </a:schemeClr>
                </a:solidFill>
              </a:rPr>
              <a:t>s posebnim poudarkom na izobraževanju potrošnikov kot </a:t>
            </a:r>
            <a:r>
              <a:rPr lang="sl-SI" b="1" i="1" dirty="0">
                <a:solidFill>
                  <a:srgbClr val="FF0000"/>
                </a:solidFill>
              </a:rPr>
              <a:t>uporabnikov</a:t>
            </a:r>
            <a:r>
              <a:rPr lang="sl-SI" b="1" i="1" dirty="0">
                <a:solidFill>
                  <a:schemeClr val="accent6">
                    <a:lumMod val="50000"/>
                  </a:schemeClr>
                </a:solidFill>
              </a:rPr>
              <a:t> tržnih izdelkov in storitev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sl-SI" sz="21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sl-SI" sz="2100" dirty="0">
                <a:solidFill>
                  <a:schemeClr val="accent6">
                    <a:lumMod val="50000"/>
                  </a:schemeClr>
                </a:solidFill>
              </a:rPr>
              <a:t>(Učni načrt GOSPODINJSTVO)</a:t>
            </a:r>
            <a:endParaRPr lang="sl-SI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92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866D-A7E6-8E4E-3064-AB8BA14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Gospodinjstvo in </a:t>
            </a:r>
            <a:r>
              <a:rPr lang="sl-SI" b="1" dirty="0">
                <a:solidFill>
                  <a:srgbClr val="0070C0"/>
                </a:solidFill>
              </a:rPr>
              <a:t>kemija</a:t>
            </a:r>
            <a:endParaRPr lang="sl-SI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D39F-706A-402D-F3E1-F1B9A56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4643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i="1" dirty="0">
                <a:solidFill>
                  <a:schemeClr val="accent6">
                    <a:lumMod val="50000"/>
                  </a:schemeClr>
                </a:solidFill>
              </a:rPr>
              <a:t>Pri gospodinjstvu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sz="2200" i="1" dirty="0">
                <a:solidFill>
                  <a:schemeClr val="accent6">
                    <a:lumMod val="50000"/>
                  </a:schemeClr>
                </a:solidFill>
              </a:rPr>
              <a:t>se učenci učijo, kakšni naj bodo odnosi in razmerja med psihofizičnimi, emocionalnimi, ekonomskimi, socialnimi in estetskimi potrebami človeka. Te </a:t>
            </a:r>
            <a:r>
              <a:rPr lang="sl-SI" sz="2200" b="1" i="1" dirty="0">
                <a:solidFill>
                  <a:schemeClr val="accent6">
                    <a:lumMod val="50000"/>
                  </a:schemeClr>
                </a:solidFill>
              </a:rPr>
              <a:t>odnose in razmerja obravnavajo</a:t>
            </a:r>
            <a:r>
              <a:rPr lang="sl-SI" sz="2200" i="1" dirty="0">
                <a:solidFill>
                  <a:schemeClr val="accent6">
                    <a:lumMod val="50000"/>
                  </a:schemeClr>
                </a:solidFill>
              </a:rPr>
              <a:t> v okviru doma, družine in gospodinjstva, v okviru tržnih možnosti in samooskrbe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l-SI" b="1" i="1" dirty="0">
                <a:solidFill>
                  <a:schemeClr val="accent6">
                    <a:lumMod val="50000"/>
                  </a:schemeClr>
                </a:solidFill>
              </a:rPr>
              <a:t>s posebnim poudarkom na izobraževanju potrošnikov kot </a:t>
            </a:r>
            <a:r>
              <a:rPr lang="sl-SI" b="1" i="1" dirty="0">
                <a:solidFill>
                  <a:srgbClr val="FF0000"/>
                </a:solidFill>
              </a:rPr>
              <a:t>uporabnikov</a:t>
            </a:r>
            <a:r>
              <a:rPr lang="sl-SI" b="1" i="1" dirty="0">
                <a:solidFill>
                  <a:schemeClr val="accent6">
                    <a:lumMod val="50000"/>
                  </a:schemeClr>
                </a:solidFill>
              </a:rPr>
              <a:t> tržnih izdelkov in storitev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sl-SI" sz="21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sl-SI" sz="2100" dirty="0">
                <a:solidFill>
                  <a:schemeClr val="accent6">
                    <a:lumMod val="50000"/>
                  </a:schemeClr>
                </a:solidFill>
              </a:rPr>
              <a:t>(Učni načrt GOSPODINJSTVO)</a:t>
            </a:r>
            <a:endParaRPr lang="sl-SI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b="1" i="1" dirty="0">
                <a:solidFill>
                  <a:srgbClr val="0070C0"/>
                </a:solidFill>
              </a:rPr>
              <a:t>Kemija</a:t>
            </a:r>
            <a:r>
              <a:rPr lang="sl-SI" i="1" dirty="0">
                <a:solidFill>
                  <a:srgbClr val="0070C0"/>
                </a:solidFill>
              </a:rPr>
              <a:t> je </a:t>
            </a:r>
            <a:r>
              <a:rPr lang="sl-SI" b="1" i="1" dirty="0">
                <a:solidFill>
                  <a:srgbClr val="FF0000"/>
                </a:solidFill>
              </a:rPr>
              <a:t>temeljna naravoslovna in eksperimentalna veda</a:t>
            </a:r>
            <a:r>
              <a:rPr lang="sl-SI" i="1" dirty="0">
                <a:solidFill>
                  <a:srgbClr val="0070C0"/>
                </a:solidFill>
              </a:rPr>
              <a:t>, ki proučuje snovi, njihovo zgradbo, lastnosti in spremembe. Kot </a:t>
            </a:r>
            <a:r>
              <a:rPr lang="sl-SI" b="1" i="1" dirty="0">
                <a:solidFill>
                  <a:srgbClr val="FF0000"/>
                </a:solidFill>
              </a:rPr>
              <a:t>splošno-izobraževalni</a:t>
            </a:r>
            <a:r>
              <a:rPr lang="sl-SI" b="1" i="1" dirty="0">
                <a:solidFill>
                  <a:srgbClr val="0070C0"/>
                </a:solidFill>
              </a:rPr>
              <a:t> predmet</a:t>
            </a:r>
            <a:r>
              <a:rPr lang="sl-SI" i="1" dirty="0">
                <a:solidFill>
                  <a:srgbClr val="0070C0"/>
                </a:solidFill>
              </a:rPr>
              <a:t> je usmerjena v pridobivanje in razvijanje temeljnih kemijskih znanj, spretnosti, stališč in odnosa, ki učencem omogočajo aktivno in odgovorno življenje oziroma delovanje v sodobni družbi.</a:t>
            </a:r>
            <a:endParaRPr lang="sl-SI" sz="21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sl-SI" sz="2100" dirty="0"/>
              <a:t>(Program osnovna šola, KEMIJA, Učni načrt)</a:t>
            </a:r>
            <a:endParaRPr lang="sl-SI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CA3-6795-C1DE-7A33-22E9F54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599" y="6309061"/>
            <a:ext cx="2743200" cy="365125"/>
          </a:xfrm>
        </p:spPr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F26-31C1-3C75-2592-8ED4F5D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069-6DC5-3C42-9D21-3FEA0E41D8F8}" type="slidenum">
              <a:rPr lang="sl-SI" smtClean="0"/>
              <a:t>10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2001BD-C5BC-A94D-671D-DA8545DE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</a:p>
        </p:txBody>
      </p:sp>
    </p:spTree>
    <p:extLst>
      <p:ext uri="{BB962C8B-B14F-4D97-AF65-F5344CB8AC3E}">
        <p14:creationId xmlns:p14="http://schemas.microsoft.com/office/powerpoint/2010/main" val="3185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Splošno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kemije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47"/>
            <a:ext cx="10515600" cy="3876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W. Clifford </a:t>
            </a:r>
            <a:r>
              <a:rPr lang="en-US" dirty="0" err="1"/>
              <a:t>Boldridge</a:t>
            </a:r>
            <a:r>
              <a:rPr lang="en-US" dirty="0"/>
              <a:t>, </a:t>
            </a:r>
            <a:r>
              <a:rPr lang="en-US" dirty="0" err="1"/>
              <a:t>Ajasja</a:t>
            </a:r>
            <a:r>
              <a:rPr lang="en-US" dirty="0"/>
              <a:t> </a:t>
            </a:r>
            <a:r>
              <a:rPr lang="en-US" dirty="0" err="1"/>
              <a:t>Ljubetič</a:t>
            </a:r>
            <a:r>
              <a:rPr lang="en-US" dirty="0"/>
              <a:t>, </a:t>
            </a:r>
            <a:r>
              <a:rPr lang="en-US" dirty="0" err="1"/>
              <a:t>Hwangbeom</a:t>
            </a:r>
            <a:r>
              <a:rPr lang="en-US" dirty="0"/>
              <a:t> Kim, Nathan </a:t>
            </a:r>
            <a:r>
              <a:rPr lang="en-US" dirty="0" err="1"/>
              <a:t>Lubock</a:t>
            </a:r>
            <a:r>
              <a:rPr lang="en-US" dirty="0"/>
              <a:t>, </a:t>
            </a:r>
            <a:r>
              <a:rPr lang="en-US" dirty="0" err="1"/>
              <a:t>Dániel</a:t>
            </a:r>
            <a:r>
              <a:rPr lang="en-US" dirty="0"/>
              <a:t> </a:t>
            </a:r>
            <a:r>
              <a:rPr lang="en-US" dirty="0" err="1"/>
              <a:t>Szilágyi</a:t>
            </a:r>
            <a:r>
              <a:rPr lang="en-US" dirty="0"/>
              <a:t>, Jonathan Lee, </a:t>
            </a:r>
            <a:r>
              <a:rPr lang="en-US" b="1" i="1" dirty="0">
                <a:solidFill>
                  <a:srgbClr val="00B050"/>
                </a:solidFill>
              </a:rPr>
              <a:t>Andrej Brodnik</a:t>
            </a:r>
            <a:r>
              <a:rPr lang="en-US" dirty="0"/>
              <a:t>, Roman </a:t>
            </a:r>
            <a:r>
              <a:rPr lang="en-US" dirty="0" err="1"/>
              <a:t>Jerala</a:t>
            </a:r>
            <a:r>
              <a:rPr lang="en-US" dirty="0"/>
              <a:t> &amp; Sriram </a:t>
            </a:r>
            <a:r>
              <a:rPr lang="en-US" dirty="0" err="1"/>
              <a:t>Kosuri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dirty="0"/>
              <a:t>A multiplexed bacterial two-hybrid for rapid characterization of protein–protein interactions and iterative protein design.</a:t>
            </a:r>
          </a:p>
          <a:p>
            <a:pPr marL="0" indent="0">
              <a:buNone/>
            </a:pPr>
            <a:endParaRPr lang="en-GB" i="1" dirty="0"/>
          </a:p>
          <a:p>
            <a:pPr marL="0" indent="0" algn="r">
              <a:buNone/>
            </a:pPr>
            <a:r>
              <a:rPr lang="en-GB" sz="2400" i="1" dirty="0"/>
              <a:t>Nat </a:t>
            </a:r>
            <a:r>
              <a:rPr lang="en-GB" sz="2400" i="1" dirty="0" err="1"/>
              <a:t>Commun</a:t>
            </a:r>
            <a:r>
              <a:rPr lang="en-GB" sz="2400" dirty="0"/>
              <a:t> </a:t>
            </a:r>
            <a:r>
              <a:rPr lang="en-GB" sz="2400" b="1" dirty="0"/>
              <a:t>14</a:t>
            </a:r>
            <a:r>
              <a:rPr lang="en-GB" sz="2400" dirty="0"/>
              <a:t>, 4636 (2023). https://</a:t>
            </a:r>
            <a:r>
              <a:rPr lang="en-GB" sz="2400" dirty="0" err="1"/>
              <a:t>doi.org</a:t>
            </a:r>
            <a:r>
              <a:rPr lang="en-GB" sz="2400" dirty="0"/>
              <a:t>/10.1038/s41467-023-38697-x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EC9B9-EFAB-1308-C662-FD88DEA7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11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E0C1D-E074-0ADA-6E69-EB34D54B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D49E8-E796-3227-11A4-968B5F67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395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Meritve</a:t>
            </a:r>
            <a:r>
              <a:rPr lang="en-US" dirty="0"/>
              <a:t> </a:t>
            </a:r>
            <a:r>
              <a:rPr lang="en-US" dirty="0" err="1"/>
              <a:t>fizikalnih</a:t>
            </a:r>
            <a:r>
              <a:rPr lang="en-US" dirty="0"/>
              <a:t> </a:t>
            </a:r>
            <a:r>
              <a:rPr lang="en-US" dirty="0" err="1"/>
              <a:t>količin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Osnova::</a:t>
            </a:r>
          </a:p>
          <a:p>
            <a:r>
              <a:rPr lang="sl-SI" dirty="0"/>
              <a:t>izpis vrednosti – enako kot običajni merilniki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Nadgradnja::</a:t>
            </a:r>
          </a:p>
          <a:p>
            <a:r>
              <a:rPr lang="sl-SI" b="1" dirty="0">
                <a:solidFill>
                  <a:srgbClr val="00B050"/>
                </a:solidFill>
              </a:rPr>
              <a:t>točnost meritve, odprava napake meritve</a:t>
            </a:r>
          </a:p>
          <a:p>
            <a:r>
              <a:rPr lang="sl-SI" b="1" dirty="0">
                <a:solidFill>
                  <a:srgbClr val="00B050"/>
                </a:solidFill>
              </a:rPr>
              <a:t>zajem podatkov iz večih mest</a:t>
            </a:r>
          </a:p>
          <a:p>
            <a:r>
              <a:rPr lang="sl-SI" b="1" dirty="0">
                <a:solidFill>
                  <a:srgbClr val="00B050"/>
                </a:solidFill>
              </a:rPr>
              <a:t>shranjevanje podatkov,  predstavitev podatkov, napovedovanje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EE8A-D896-0A51-E536-8531074A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12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BD044-8FB5-90DB-FE54-FBAF0500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33703-B97D-DE59-92A5-31A27FB5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303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Programiranje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9" y="1616949"/>
            <a:ext cx="8394291" cy="1325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Zna združiti nabor programskih delčkov (npr. kot v orodju za programiranje z delčki Scratch), da reši problem.</a:t>
            </a:r>
          </a:p>
          <a:p>
            <a:pPr marL="0" indent="0" algn="r">
              <a:buNone/>
            </a:pPr>
            <a:r>
              <a:rPr lang="sl-SI" b="1" i="1" dirty="0">
                <a:solidFill>
                  <a:schemeClr val="accent6">
                    <a:lumMod val="50000"/>
                  </a:schemeClr>
                </a:solidFill>
              </a:rPr>
              <a:t>Digitalna kompetenca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, DigComp 2.2</a:t>
            </a:r>
            <a:endParaRPr lang="sl-SI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CF30C-8F13-7640-FCD0-9F4A8612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13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4EB14-BA64-D4EB-E358-09A614DC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D4ACB-7132-4880-443A-8E81ADC8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53B90A-F7FB-4430-A385-285CD21BBBAF}"/>
              </a:ext>
            </a:extLst>
          </p:cNvPr>
          <p:cNvSpPr txBox="1">
            <a:spLocks/>
          </p:cNvSpPr>
          <p:nvPr/>
        </p:nvSpPr>
        <p:spPr>
          <a:xfrm>
            <a:off x="395749" y="3583859"/>
            <a:ext cx="10958051" cy="196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Načrtovanje, pisanje in odpravljanje napak v programih, ki dosegajo določene cilje, vključno z nadzorom ali simulacijo fizičnih sistemov; reševanje problemov tako, da jih razdelimo na manjše dele.</a:t>
            </a:r>
            <a:endParaRPr lang="sl-SI" b="1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sl-SI" i="1" dirty="0">
                <a:solidFill>
                  <a:srgbClr val="0070C0"/>
                </a:solidFill>
              </a:rPr>
              <a:t>Informatics education at school in Europe, Eurydice report</a:t>
            </a:r>
            <a:endParaRPr lang="sl-SI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356432" y="3522611"/>
            <a:ext cx="4809650" cy="85528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Programiranje:</a:t>
            </a:r>
            <a:br>
              <a:rPr lang="sl-SI" b="1" dirty="0"/>
            </a:br>
            <a:r>
              <a:rPr lang="sl-SI" dirty="0"/>
              <a:t>Stvarni/avtentični</a:t>
            </a:r>
            <a:br>
              <a:rPr lang="sl-SI" dirty="0"/>
            </a:br>
            <a:r>
              <a:rPr lang="sl-SI" dirty="0"/>
              <a:t>problem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1 ⊕ 1 ≡ 4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0F2CAC-9B7F-D40E-33FA-939E1DEB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30" y="862705"/>
            <a:ext cx="7920000" cy="5587268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C7F54AB-3958-DB97-22D3-79612E20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0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D3294-735B-E84C-5F60-48FA5FE9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00" y="864000"/>
            <a:ext cx="7920000" cy="5596675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Programiranje:</a:t>
            </a:r>
            <a:br>
              <a:rPr lang="sl-SI" b="1" dirty="0"/>
            </a:br>
            <a:r>
              <a:rPr lang="sl-SI" dirty="0"/>
              <a:t>Program kot rešitev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1 ⊕ 1 ≡ 4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30D8DF-3227-A424-D548-ACAE87F7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0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874E8-9C07-BB0C-21F5-7330384DC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00" y="864000"/>
            <a:ext cx="7920000" cy="5596675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Programiranje:</a:t>
            </a:r>
            <a:br>
              <a:rPr lang="sl-SI" b="1" dirty="0"/>
            </a:br>
            <a:r>
              <a:rPr lang="sl-SI" dirty="0"/>
              <a:t>Kako do programa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1 ⊕ 1 ≡ 4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60A3-EEF0-4080-B2E5-75F77769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29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75734-666B-47D6-46E1-87CB3B9D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00" y="864000"/>
            <a:ext cx="7920000" cy="5596675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Programiranje:</a:t>
            </a:r>
            <a:br>
              <a:rPr lang="sl-SI" b="1" dirty="0"/>
            </a:br>
            <a:r>
              <a:rPr lang="sl-SI" dirty="0"/>
              <a:t>Model računanja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1 ⊕ 1 ≡ 4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358BB9-1A46-06BF-839E-06A2F9F4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7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Programiranje:</a:t>
            </a:r>
            <a:br>
              <a:rPr lang="sl-SI" b="1" dirty="0"/>
            </a:br>
            <a:r>
              <a:rPr lang="sl-SI" dirty="0"/>
              <a:t>Algoritem in program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1 ⊕ 1 ≡ 4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358BB9-1A46-06BF-839E-06A2F9F4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F2E2A-D9F7-F943-93FF-36ED49D96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332000"/>
            <a:ext cx="7128000" cy="45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tehnologija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je </a:t>
            </a:r>
            <a:r>
              <a:rPr lang="en-US" dirty="0" err="1"/>
              <a:t>preplavila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en-US" dirty="0"/>
              <a:t> in,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hočemo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ne, </a:t>
            </a:r>
            <a:r>
              <a:rPr lang="en-US" dirty="0" err="1"/>
              <a:t>vpliva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vsako</a:t>
            </a:r>
            <a:r>
              <a:rPr lang="en-US" dirty="0"/>
              <a:t> </a:t>
            </a:r>
            <a:r>
              <a:rPr lang="en-US" dirty="0" err="1"/>
              <a:t>našo</a:t>
            </a:r>
            <a:r>
              <a:rPr lang="en-US" dirty="0"/>
              <a:t> </a:t>
            </a:r>
            <a:r>
              <a:rPr lang="en-US" dirty="0" err="1"/>
              <a:t>dejavnost</a:t>
            </a:r>
            <a:r>
              <a:rPr lang="en-US" dirty="0"/>
              <a:t>. </a:t>
            </a:r>
            <a:r>
              <a:rPr lang="en-US" dirty="0" err="1"/>
              <a:t>Njen</a:t>
            </a:r>
            <a:r>
              <a:rPr lang="en-US" dirty="0"/>
              <a:t> </a:t>
            </a:r>
            <a:r>
              <a:rPr lang="en-US" dirty="0" err="1"/>
              <a:t>vpliv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toliko</a:t>
            </a:r>
            <a:r>
              <a:rPr lang="en-US" dirty="0"/>
              <a:t> </a:t>
            </a:r>
            <a:r>
              <a:rPr lang="en-US" dirty="0" err="1"/>
              <a:t>večji</a:t>
            </a:r>
            <a:r>
              <a:rPr lang="en-US" dirty="0"/>
              <a:t>, </a:t>
            </a:r>
            <a:r>
              <a:rPr lang="en-US" dirty="0" err="1"/>
              <a:t>kolikor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jo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obvladovali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Za </a:t>
            </a:r>
            <a:r>
              <a:rPr lang="en-US" dirty="0" err="1"/>
              <a:t>uspeh</a:t>
            </a:r>
            <a:r>
              <a:rPr lang="en-US" dirty="0"/>
              <a:t> v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stroki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potrebujemo</a:t>
            </a:r>
            <a:r>
              <a:rPr lang="en-US" dirty="0"/>
              <a:t> </a:t>
            </a:r>
            <a:r>
              <a:rPr lang="en-US" dirty="0" err="1"/>
              <a:t>dvoje</a:t>
            </a:r>
            <a:r>
              <a:rPr lang="en-US" dirty="0"/>
              <a:t> </a:t>
            </a:r>
            <a:r>
              <a:rPr lang="en-US" dirty="0" err="1"/>
              <a:t>znanj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domensko</a:t>
            </a:r>
            <a:r>
              <a:rPr lang="en-US" dirty="0"/>
              <a:t> </a:t>
            </a:r>
            <a:r>
              <a:rPr lang="en-US" dirty="0" err="1"/>
              <a:t>specifična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stroke </a:t>
            </a:r>
            <a:r>
              <a:rPr lang="en-US" dirty="0" err="1"/>
              <a:t>ter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računalništva</a:t>
            </a:r>
            <a:r>
              <a:rPr lang="en-US" dirty="0"/>
              <a:t> in </a:t>
            </a:r>
            <a:r>
              <a:rPr lang="en-US" dirty="0" err="1"/>
              <a:t>informatike</a:t>
            </a:r>
            <a:r>
              <a:rPr lang="en-US" dirty="0"/>
              <a:t> (RIN).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15C2B-C58F-37B5-C4D0-15014E18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1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CFAEE-6D0E-CE24-5075-74E7C4C4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F2CF0-40ED-4F21-F154-B84C312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564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Kaj</a:t>
            </a:r>
            <a:r>
              <a:rPr lang="en-US" dirty="0"/>
              <a:t> dela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4398-4159-E905-075B-6F547D43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19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72535-53AE-4756-0D30-70CADD8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B07AB-E775-2576-0C23-79E7210E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pic>
        <p:nvPicPr>
          <p:cNvPr id="9" name="Picture 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FA6D65D-CC06-0AE1-3B10-A28FC6E0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0" y="1481859"/>
            <a:ext cx="7772400" cy="2616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AEDF0-940D-AC06-00E8-38AC64EE8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2801021"/>
            <a:ext cx="4964761" cy="31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Računalništvo</a:t>
            </a:r>
            <a:r>
              <a:rPr lang="en-US" dirty="0"/>
              <a:t> in </a:t>
            </a:r>
            <a:r>
              <a:rPr lang="en-US" dirty="0" err="1"/>
              <a:t>informatika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300" i="1" dirty="0">
                <a:solidFill>
                  <a:schemeClr val="accent6">
                    <a:lumMod val="50000"/>
                  </a:schemeClr>
                </a:solidFill>
              </a:rPr>
              <a:t>RIN je </a:t>
            </a:r>
            <a:r>
              <a:rPr lang="sl-SI" sz="3300" b="1" i="1" dirty="0">
                <a:solidFill>
                  <a:srgbClr val="FF0000"/>
                </a:solidFill>
              </a:rPr>
              <a:t>temeljna znanstvena veda</a:t>
            </a:r>
            <a:r>
              <a:rPr lang="sl-SI" sz="3300" i="1" dirty="0">
                <a:solidFill>
                  <a:schemeClr val="accent6">
                    <a:lumMod val="50000"/>
                  </a:schemeClr>
                </a:solidFill>
              </a:rPr>
              <a:t>, ki preučuje dejavnost, katera zahteva, ima koristi ali je povezana </a:t>
            </a:r>
            <a:r>
              <a:rPr lang="sl-SI" sz="3300" b="1" i="1" dirty="0">
                <a:solidFill>
                  <a:srgbClr val="FF0000"/>
                </a:solidFill>
              </a:rPr>
              <a:t>z ustvarjanjem in uporabo digitalnih naprav</a:t>
            </a:r>
            <a:r>
              <a:rPr lang="sl-SI" sz="33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Vključuje </a:t>
            </a:r>
            <a:r>
              <a:rPr lang="sl-SI" i="1" u="sng" dirty="0">
                <a:solidFill>
                  <a:schemeClr val="accent6">
                    <a:lumMod val="50000"/>
                  </a:schemeClr>
                </a:solidFill>
              </a:rPr>
              <a:t>načrtovanje in izdelavo sistemov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strojne in programske opreme; </a:t>
            </a:r>
            <a:r>
              <a:rPr lang="sl-SI" i="1" u="sng" dirty="0">
                <a:solidFill>
                  <a:srgbClr val="7030A0"/>
                </a:solidFill>
              </a:rPr>
              <a:t>obdelavo, strukturiranje in upravljanje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različnih vrst </a:t>
            </a:r>
            <a:r>
              <a:rPr lang="sl-SI" i="1" u="sng" dirty="0">
                <a:solidFill>
                  <a:srgbClr val="7030A0"/>
                </a:solidFill>
              </a:rPr>
              <a:t>informacij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sl-SI" i="1" u="sng" dirty="0">
                <a:solidFill>
                  <a:schemeClr val="accent6">
                    <a:lumMod val="50000"/>
                  </a:schemeClr>
                </a:solidFill>
              </a:rPr>
              <a:t>reševanje problemov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z </a:t>
            </a:r>
            <a:r>
              <a:rPr lang="sl-SI" i="1" u="sng" dirty="0">
                <a:solidFill>
                  <a:schemeClr val="accent6">
                    <a:lumMod val="50000"/>
                  </a:schemeClr>
                </a:solidFill>
              </a:rPr>
              <a:t>iskanjem rešitev za probleme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ali z </a:t>
            </a:r>
            <a:r>
              <a:rPr lang="sl-SI" i="1" u="sng" dirty="0">
                <a:solidFill>
                  <a:schemeClr val="accent6">
                    <a:lumMod val="50000"/>
                  </a:schemeClr>
                </a:solidFill>
              </a:rPr>
              <a:t>dokazovanjem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, da </a:t>
            </a:r>
            <a:r>
              <a:rPr lang="sl-SI" i="1" u="sng" dirty="0">
                <a:solidFill>
                  <a:schemeClr val="accent6">
                    <a:lumMod val="50000"/>
                  </a:schemeClr>
                </a:solidFill>
              </a:rPr>
              <a:t>rešitev ne obstaja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sl-SI" i="1" u="sng" dirty="0">
                <a:solidFill>
                  <a:srgbClr val="7030A0"/>
                </a:solidFill>
              </a:rPr>
              <a:t>omogočanje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, da se računalniški </a:t>
            </a:r>
            <a:r>
              <a:rPr lang="sl-SI" i="1" u="sng" dirty="0">
                <a:solidFill>
                  <a:srgbClr val="7030A0"/>
                </a:solidFill>
              </a:rPr>
              <a:t>sistemi obnašajo inteligentno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; ustvarjanje in uporabo </a:t>
            </a:r>
            <a:r>
              <a:rPr lang="sl-SI" i="1" u="sng" dirty="0">
                <a:solidFill>
                  <a:schemeClr val="accent6">
                    <a:lumMod val="50000"/>
                  </a:schemeClr>
                </a:solidFill>
              </a:rPr>
              <a:t>komunikacijskih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sl-SI" i="1" u="sng" dirty="0">
                <a:solidFill>
                  <a:schemeClr val="accent6">
                    <a:lumMod val="50000"/>
                  </a:schemeClr>
                </a:solidFill>
              </a:rPr>
              <a:t>razvedrilnih medijev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; ter iskanje in zbiranje informacij, ki so pomembne za kateri koli namen.</a:t>
            </a:r>
          </a:p>
          <a:p>
            <a:pPr marL="0" indent="0">
              <a:buNone/>
            </a:pP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Kot </a:t>
            </a:r>
            <a:r>
              <a:rPr lang="sl-SI" b="1" i="1" dirty="0">
                <a:solidFill>
                  <a:srgbClr val="FF0000"/>
                </a:solidFill>
              </a:rPr>
              <a:t>splošnoizobraževalni predmet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je usmerjen v pridobivanje in razvijanje </a:t>
            </a:r>
            <a:r>
              <a:rPr lang="sl-SI" i="1" dirty="0">
                <a:solidFill>
                  <a:schemeClr val="accent2">
                    <a:lumMod val="75000"/>
                  </a:schemeClr>
                </a:solidFill>
              </a:rPr>
              <a:t>temeljnih znanj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računalništva in informatike ter </a:t>
            </a:r>
            <a:r>
              <a:rPr lang="sl-SI" i="1" dirty="0">
                <a:solidFill>
                  <a:schemeClr val="accent2">
                    <a:lumMod val="75000"/>
                  </a:schemeClr>
                </a:solidFill>
              </a:rPr>
              <a:t>spretnosti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sl-SI" i="1" dirty="0">
                <a:solidFill>
                  <a:schemeClr val="accent2">
                    <a:lumMod val="75000"/>
                  </a:schemeClr>
                </a:solidFill>
              </a:rPr>
              <a:t>oblikovanju stališč in odnosa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, kar učencem </a:t>
            </a:r>
            <a:r>
              <a:rPr lang="sl-SI" b="1" i="1" dirty="0">
                <a:solidFill>
                  <a:srgbClr val="FF0000"/>
                </a:solidFill>
              </a:rPr>
              <a:t>omogočajo aktivno in odgovorno življenje oziroma delovanje v sodobni družbi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(npr. reševanje problemov, argumentirano, kritično presojanje itd.).</a:t>
            </a:r>
          </a:p>
          <a:p>
            <a:pPr marL="0" indent="0" algn="r">
              <a:buNone/>
            </a:pPr>
            <a:r>
              <a:rPr lang="sl-SI" sz="1900" dirty="0">
                <a:solidFill>
                  <a:schemeClr val="accent6">
                    <a:lumMod val="50000"/>
                  </a:schemeClr>
                </a:solidFill>
              </a:rPr>
              <a:t>(ACM, Paradigms for Global Computing Education)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CF30C-8F13-7640-FCD0-9F4A8612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20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4EB14-BA64-D4EB-E358-09A614DC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D4ACB-7132-4880-443A-8E81ADC8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920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0D88C-3790-B6ED-43F2-A5054A54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Okvir</a:t>
            </a:r>
            <a:r>
              <a:rPr lang="en-US" dirty="0"/>
              <a:t> </a:t>
            </a:r>
            <a:r>
              <a:rPr lang="en-US" dirty="0" err="1"/>
              <a:t>temeljnih</a:t>
            </a:r>
            <a:r>
              <a:rPr lang="en-US" dirty="0"/>
              <a:t> </a:t>
            </a:r>
            <a:r>
              <a:rPr lang="en-US" dirty="0" err="1"/>
              <a:t>vsebin</a:t>
            </a:r>
            <a:r>
              <a:rPr lang="en-US" dirty="0"/>
              <a:t> RIN</a:t>
            </a:r>
            <a:endParaRPr lang="sl-S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C67D09-AF6A-D5D2-135E-25C33A5C2F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/>
              <a:t>Računalniški sistemi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Podatki in analiza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Algoritmi in programiranje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Omrežja in Internet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Učinki računalništva in informatike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0865A2-4DA5-7A22-41AD-D19EC6016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2000" b="1" spc="-1" dirty="0">
                <a:solidFill>
                  <a:srgbClr val="158466"/>
                </a:solidFill>
                <a:latin typeface="Arial"/>
              </a:rPr>
              <a:t>[OBDP]:</a:t>
            </a:r>
            <a:r>
              <a:rPr lang="sl-SI" sz="2000" spc="-1" dirty="0">
                <a:solidFill>
                  <a:srgbClr val="158466"/>
                </a:solidFill>
                <a:latin typeface="Arial"/>
              </a:rPr>
              <a:t> vrtec oziroma predšolsko obdobje</a:t>
            </a:r>
            <a:endParaRPr lang="sl-SI" sz="2000" spc="-1" dirty="0">
              <a:latin typeface="Arial"/>
            </a:endParaRPr>
          </a:p>
          <a:p>
            <a:r>
              <a:rPr lang="sl-SI" sz="2000" b="1" spc="-1" dirty="0">
                <a:solidFill>
                  <a:srgbClr val="2A6099"/>
                </a:solidFill>
                <a:latin typeface="Arial"/>
              </a:rPr>
              <a:t>[OBD1]:</a:t>
            </a:r>
            <a:r>
              <a:rPr lang="sl-SI" sz="2000" spc="-1" dirty="0">
                <a:solidFill>
                  <a:srgbClr val="2A6099"/>
                </a:solidFill>
                <a:latin typeface="Arial"/>
              </a:rPr>
              <a:t> osnovna šola 1. do 3. razred</a:t>
            </a:r>
            <a:endParaRPr lang="sl-SI" sz="2000" spc="-1" dirty="0">
              <a:latin typeface="Arial"/>
            </a:endParaRPr>
          </a:p>
          <a:p>
            <a:r>
              <a:rPr lang="sl-SI" sz="2000" b="1" spc="-1" dirty="0">
                <a:solidFill>
                  <a:srgbClr val="E16173"/>
                </a:solidFill>
                <a:latin typeface="Arial"/>
              </a:rPr>
              <a:t>[OBD2]:</a:t>
            </a:r>
            <a:r>
              <a:rPr lang="sl-SI" sz="2000" spc="-1" dirty="0">
                <a:solidFill>
                  <a:srgbClr val="E16173"/>
                </a:solidFill>
                <a:latin typeface="Arial"/>
              </a:rPr>
              <a:t> osnovna šola 4. do 6. razred</a:t>
            </a:r>
            <a:endParaRPr lang="sl-SI" sz="2000" spc="-1" dirty="0">
              <a:latin typeface="Arial"/>
            </a:endParaRPr>
          </a:p>
          <a:p>
            <a:r>
              <a:rPr lang="sl-SI" sz="2000" b="1" spc="-1" dirty="0">
                <a:solidFill>
                  <a:srgbClr val="8D1D75"/>
                </a:solidFill>
                <a:latin typeface="Arial"/>
              </a:rPr>
              <a:t>[OBD3]:</a:t>
            </a:r>
            <a:r>
              <a:rPr lang="sl-SI" sz="2000" spc="-1" dirty="0">
                <a:solidFill>
                  <a:srgbClr val="8D1D75"/>
                </a:solidFill>
                <a:latin typeface="Arial"/>
              </a:rPr>
              <a:t> osnovna šola 7. do 9. razred in NPI</a:t>
            </a:r>
            <a:endParaRPr lang="sl-SI" sz="2000" spc="-1" dirty="0">
              <a:latin typeface="Arial"/>
            </a:endParaRPr>
          </a:p>
          <a:p>
            <a:r>
              <a:rPr lang="sl-SI" sz="2000" b="1" spc="-1" dirty="0">
                <a:latin typeface="Arial"/>
              </a:rPr>
              <a:t>[OBD4]:</a:t>
            </a:r>
            <a:r>
              <a:rPr lang="sl-SI" sz="2000" spc="-1" dirty="0">
                <a:latin typeface="Arial"/>
              </a:rPr>
              <a:t> splošna srednja šola, SPI, SSI, PTI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790D5-D64C-C2B2-DFDC-3ADA8925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46816-E28C-C881-A2AB-B9FB4FA8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6F888-0764-67F9-3B03-6F53FC98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pPr/>
              <a:t>21</a:t>
            </a:fld>
            <a:endParaRPr lang="sl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5F412-6104-1608-307F-C520187F3E33}"/>
              </a:ext>
            </a:extLst>
          </p:cNvPr>
          <p:cNvSpPr txBox="1"/>
          <p:nvPr/>
        </p:nvSpPr>
        <p:spPr>
          <a:xfrm>
            <a:off x="1740249" y="5016962"/>
            <a:ext cx="8863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800" dirty="0"/>
              <a:t>RINOS, Okvir računalništva in informatike od vrtca do srednje šole,</a:t>
            </a:r>
          </a:p>
          <a:p>
            <a:pPr algn="ctr"/>
            <a:r>
              <a:rPr lang="sl-SI" sz="1800" dirty="0">
                <a:hlinkClick r:id="rId2"/>
              </a:rPr>
              <a:t>https://redmine.lusy.fri.uni-lj.si/attachments/download/3060/Porocilo_RINOS_10_1_22.pdf</a:t>
            </a:r>
            <a:r>
              <a:rPr lang="sl-SI" sz="1800" dirty="0"/>
              <a:t>]</a:t>
            </a:r>
            <a:endParaRPr lang="sl-SI" i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2330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Priporočilo</a:t>
            </a:r>
            <a:r>
              <a:rPr lang="en-US" dirty="0"/>
              <a:t>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Support high-quality education in informatics at [...] primary and secondary level. In particular, Member States should:</a:t>
            </a:r>
          </a:p>
          <a:p>
            <a:r>
              <a:rPr lang="en-US" dirty="0"/>
              <a:t>…</a:t>
            </a:r>
          </a:p>
          <a:p>
            <a:r>
              <a:rPr lang="en-US" b="1" dirty="0">
                <a:solidFill>
                  <a:srgbClr val="EE433A"/>
                </a:solidFill>
              </a:rPr>
              <a:t>Consider setting up a separate subject on informatics, to deliver a more targeted provision that has clear education and training goals, dedicated time, and structured assessment.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sz="2200" i="1" dirty="0"/>
              <a:t>General Secretariat of the Council, </a:t>
            </a:r>
            <a:r>
              <a:rPr lang="en-US" sz="2200" b="1" i="1" dirty="0"/>
              <a:t>Proposal for a Council Recommendation on improving the provision of digital skills in education and training</a:t>
            </a:r>
            <a:r>
              <a:rPr lang="en-US" sz="2200" i="1" dirty="0"/>
              <a:t>, </a:t>
            </a:r>
            <a:r>
              <a:rPr lang="en-US" sz="2200" i="1" dirty="0" err="1"/>
              <a:t>Bruselj</a:t>
            </a:r>
            <a:r>
              <a:rPr lang="en-US" sz="2200" i="1" dirty="0"/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3. 7. 2023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4398-4159-E905-075B-6F547D43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22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72535-53AE-4756-0D30-70CADD8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B07AB-E775-2576-0C23-79E7210E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4506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sl-SI" sz="6000" b="1" dirty="0"/>
              <a:t>1 ⊕ 1 ≡ 3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9049-AF32-B3AC-933C-4A7E61EA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23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9EFD7-C328-239B-7020-1C7E3FF0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1194C-6DA9-6940-4055-F6B4E4F6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FF38DF-6EAB-1E61-27A1-56149E410F97}"/>
              </a:ext>
            </a:extLst>
          </p:cNvPr>
          <p:cNvGrpSpPr/>
          <p:nvPr/>
        </p:nvGrpSpPr>
        <p:grpSpPr>
          <a:xfrm>
            <a:off x="10220198" y="5391625"/>
            <a:ext cx="1076452" cy="688023"/>
            <a:chOff x="1094377" y="434340"/>
            <a:chExt cx="7949656" cy="50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181B75-8608-0C68-228F-636DB2907A44}"/>
                </a:ext>
              </a:extLst>
            </p:cNvPr>
            <p:cNvSpPr/>
            <p:nvPr/>
          </p:nvSpPr>
          <p:spPr>
            <a:xfrm>
              <a:off x="56790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8286EA-DEB2-285C-C4C6-E9DAB92AE585}"/>
                </a:ext>
              </a:extLst>
            </p:cNvPr>
            <p:cNvSpPr/>
            <p:nvPr/>
          </p:nvSpPr>
          <p:spPr>
            <a:xfrm>
              <a:off x="26818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0AFB5D60-B3A0-EE65-A6C1-A7B8AC05FDB6}"/>
                </a:ext>
              </a:extLst>
            </p:cNvPr>
            <p:cNvSpPr/>
            <p:nvPr/>
          </p:nvSpPr>
          <p:spPr>
            <a:xfrm>
              <a:off x="1698171" y="434340"/>
              <a:ext cx="6676571" cy="1931670"/>
            </a:xfrm>
            <a:prstGeom prst="triangle">
              <a:avLst>
                <a:gd name="adj" fmla="val 503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1B159E-03D3-D620-D72B-C03A523F9E52}"/>
                </a:ext>
              </a:extLst>
            </p:cNvPr>
            <p:cNvSpPr/>
            <p:nvPr/>
          </p:nvSpPr>
          <p:spPr>
            <a:xfrm>
              <a:off x="1094377" y="4846320"/>
              <a:ext cx="7949656" cy="669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086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buNone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»Kakovost izobraževalnega sistema ne more biti večja od kakovosti učiteljev!«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4398-4159-E905-075B-6F547D43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24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72535-53AE-4756-0D30-70CADD8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B07AB-E775-2576-0C23-79E7210E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grpSp>
        <p:nvGrpSpPr>
          <p:cNvPr id="7" name="Google Shape;118;p6">
            <a:extLst>
              <a:ext uri="{FF2B5EF4-FFF2-40B4-BE49-F238E27FC236}">
                <a16:creationId xmlns:a16="http://schemas.microsoft.com/office/drawing/2014/main" id="{BF48460C-F145-D8AA-AF45-64280AB90ABD}"/>
              </a:ext>
            </a:extLst>
          </p:cNvPr>
          <p:cNvGrpSpPr/>
          <p:nvPr/>
        </p:nvGrpSpPr>
        <p:grpSpPr>
          <a:xfrm>
            <a:off x="8369449" y="4421393"/>
            <a:ext cx="3501125" cy="2224047"/>
            <a:chOff x="7431578" y="3905769"/>
            <a:chExt cx="4081549" cy="2856050"/>
          </a:xfrm>
        </p:grpSpPr>
        <p:pic>
          <p:nvPicPr>
            <p:cNvPr id="8" name="Google Shape;119;p6">
              <a:extLst>
                <a:ext uri="{FF2B5EF4-FFF2-40B4-BE49-F238E27FC236}">
                  <a16:creationId xmlns:a16="http://schemas.microsoft.com/office/drawing/2014/main" id="{F1520A00-1636-EEE4-D4B7-F018C1AD455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431578" y="3905769"/>
              <a:ext cx="4081549" cy="2406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20;p6">
              <a:extLst>
                <a:ext uri="{FF2B5EF4-FFF2-40B4-BE49-F238E27FC236}">
                  <a16:creationId xmlns:a16="http://schemas.microsoft.com/office/drawing/2014/main" id="{8E92E908-77D1-FEB4-4CB7-791073E839A6}"/>
                </a:ext>
              </a:extLst>
            </p:cNvPr>
            <p:cNvSpPr txBox="1"/>
            <p:nvPr/>
          </p:nvSpPr>
          <p:spPr>
            <a:xfrm>
              <a:off x="7439891" y="6392487"/>
              <a:ext cx="40482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Barber and Mourshed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3E8CF3-6C07-EF53-2905-00114B440295}"/>
              </a:ext>
            </a:extLst>
          </p:cNvPr>
          <p:cNvSpPr txBox="1">
            <a:spLocks/>
          </p:cNvSpPr>
          <p:nvPr/>
        </p:nvSpPr>
        <p:spPr>
          <a:xfrm>
            <a:off x="559757" y="536960"/>
            <a:ext cx="8167255" cy="1837445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b="1" dirty="0">
                <a:solidFill>
                  <a:srgbClr val="EE433A"/>
                </a:solidFill>
              </a:rPr>
              <a:t>Computing teachers frequently feel lonely in their </a:t>
            </a:r>
            <a:r>
              <a:rPr lang="sl-SI" sz="2400" b="1" dirty="0">
                <a:solidFill>
                  <a:srgbClr val="EE433A"/>
                </a:solidFill>
              </a:rPr>
              <a:t>field</a:t>
            </a:r>
            <a:r>
              <a:rPr lang="en-US" sz="2400" b="1" dirty="0">
                <a:solidFill>
                  <a:srgbClr val="EE433A"/>
                </a:solidFill>
              </a:rPr>
              <a:t>, which often</a:t>
            </a:r>
            <a:r>
              <a:rPr lang="sl-SI" sz="2400" b="1" dirty="0">
                <a:solidFill>
                  <a:srgbClr val="EE433A"/>
                </a:solidFill>
              </a:rPr>
              <a:t> </a:t>
            </a:r>
            <a:r>
              <a:rPr lang="en-US" sz="2400" b="1" dirty="0">
                <a:solidFill>
                  <a:srgbClr val="EE433A"/>
                </a:solidFill>
              </a:rPr>
              <a:t>goes hand in hand with the lack of trust in their own teaching practices</a:t>
            </a:r>
            <a:r>
              <a:rPr lang="en-US" sz="2400" b="1" dirty="0">
                <a:solidFill>
                  <a:srgbClr val="FFC000"/>
                </a:solidFill>
              </a:rPr>
              <a:t>.</a:t>
            </a:r>
            <a:endParaRPr lang="en-US" sz="3600" dirty="0"/>
          </a:p>
          <a:p>
            <a:pPr marL="0" indent="0" algn="r">
              <a:buFont typeface="Wingdings 3" charset="2"/>
              <a:buNone/>
            </a:pPr>
            <a:r>
              <a:rPr lang="en-US" sz="1800" dirty="0"/>
              <a:t>Ni, </a:t>
            </a:r>
            <a:r>
              <a:rPr lang="en-US" sz="1800" dirty="0" err="1"/>
              <a:t>Guzdial</a:t>
            </a:r>
            <a:r>
              <a:rPr lang="en-US" sz="1800" dirty="0"/>
              <a:t>, Tew, Morrison, &amp; Galanos, 2011, </a:t>
            </a:r>
            <a:r>
              <a:rPr lang="en-US" sz="1800" dirty="0" err="1"/>
              <a:t>Sentance</a:t>
            </a:r>
            <a:r>
              <a:rPr lang="en-US" sz="1800" dirty="0"/>
              <a:t> &amp; Humphreys, 2015</a:t>
            </a:r>
          </a:p>
        </p:txBody>
      </p:sp>
    </p:spTree>
    <p:extLst>
      <p:ext uri="{BB962C8B-B14F-4D97-AF65-F5344CB8AC3E}">
        <p14:creationId xmlns:p14="http://schemas.microsoft.com/office/powerpoint/2010/main" val="21465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NAPOJ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r>
              <a:rPr lang="sl-SI" dirty="0"/>
              <a:t>Skupnost učiteljev (</a:t>
            </a:r>
            <a:r>
              <a:rPr lang="sl-SI" dirty="0">
                <a:hlinkClick r:id="rId2"/>
              </a:rPr>
              <a:t>https://napoj.si/</a:t>
            </a:r>
            <a:r>
              <a:rPr lang="sl-SI" dirty="0"/>
              <a:t>)</a:t>
            </a:r>
          </a:p>
          <a:p>
            <a:r>
              <a:rPr lang="sl-SI" dirty="0"/>
              <a:t>Redni webinarji (</a:t>
            </a:r>
            <a:r>
              <a:rPr lang="sl-SI" dirty="0">
                <a:hlinkClick r:id="rId3"/>
              </a:rPr>
              <a:t>https://lokar.fmf.uni-lj.si/moodle/course/view.php?id=112#section-2</a:t>
            </a:r>
            <a:r>
              <a:rPr lang="sl-SI" dirty="0"/>
              <a:t>)</a:t>
            </a:r>
          </a:p>
          <a:p>
            <a:r>
              <a:rPr lang="sl-SI" dirty="0"/>
              <a:t>Učbenik, naloge in priprave (</a:t>
            </a:r>
            <a:r>
              <a:rPr lang="sl-SI" dirty="0">
                <a:hlinkClick r:id="rId4"/>
              </a:rPr>
              <a:t>https://lusy.fri.uni-lj.si/ucbenik/</a:t>
            </a:r>
            <a:r>
              <a:rPr lang="sl-SI" dirty="0"/>
              <a:t>)</a:t>
            </a:r>
          </a:p>
          <a:p>
            <a:endParaRPr lang="sl-SI" dirty="0"/>
          </a:p>
          <a:p>
            <a:r>
              <a:rPr lang="sl-SI" dirty="0">
                <a:solidFill>
                  <a:srgbClr val="7030A0"/>
                </a:solidFill>
              </a:rPr>
              <a:t>Primeri v svetu:</a:t>
            </a:r>
          </a:p>
          <a:p>
            <a:pPr lvl="1"/>
            <a:r>
              <a:rPr lang="sl-SI" dirty="0"/>
              <a:t>CAS (</a:t>
            </a:r>
            <a:r>
              <a:rPr lang="sl-SI" dirty="0">
                <a:hlinkClick r:id="rId5"/>
              </a:rPr>
              <a:t>https://www.computingatschool.org.uk/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ACM/CSTA (</a:t>
            </a:r>
            <a:r>
              <a:rPr lang="sl-SI" dirty="0">
                <a:hlinkClick r:id="rId6"/>
              </a:rPr>
              <a:t>https://www.csteachers.org/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B1336-97ED-D13F-5655-19268418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21, 9. 2023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7A90E-2A89-D0F9-2FD4-B066BDC4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⊕ 1 ≡ 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72699-E6E5-9A4E-FA2B-E618D425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72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sl-SI" sz="6000" b="1" dirty="0"/>
              <a:t>1 ⊕ 1 ≡ 4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9049-AF32-B3AC-933C-4A7E61EA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26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9EFD7-C328-239B-7020-1C7E3FF0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1194C-6DA9-6940-4055-F6B4E4F6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FF38DF-6EAB-1E61-27A1-56149E410F97}"/>
              </a:ext>
            </a:extLst>
          </p:cNvPr>
          <p:cNvGrpSpPr/>
          <p:nvPr/>
        </p:nvGrpSpPr>
        <p:grpSpPr>
          <a:xfrm>
            <a:off x="10220198" y="5391625"/>
            <a:ext cx="1076452" cy="688023"/>
            <a:chOff x="1094377" y="434340"/>
            <a:chExt cx="7949656" cy="50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181B75-8608-0C68-228F-636DB2907A44}"/>
                </a:ext>
              </a:extLst>
            </p:cNvPr>
            <p:cNvSpPr/>
            <p:nvPr/>
          </p:nvSpPr>
          <p:spPr>
            <a:xfrm>
              <a:off x="56790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8286EA-DEB2-285C-C4C6-E9DAB92AE585}"/>
                </a:ext>
              </a:extLst>
            </p:cNvPr>
            <p:cNvSpPr/>
            <p:nvPr/>
          </p:nvSpPr>
          <p:spPr>
            <a:xfrm>
              <a:off x="26818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0AFB5D60-B3A0-EE65-A6C1-A7B8AC05FDB6}"/>
                </a:ext>
              </a:extLst>
            </p:cNvPr>
            <p:cNvSpPr/>
            <p:nvPr/>
          </p:nvSpPr>
          <p:spPr>
            <a:xfrm>
              <a:off x="1698171" y="434340"/>
              <a:ext cx="6676571" cy="1931670"/>
            </a:xfrm>
            <a:prstGeom prst="triangle">
              <a:avLst>
                <a:gd name="adj" fmla="val 503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1B159E-03D3-D620-D72B-C03A523F9E52}"/>
                </a:ext>
              </a:extLst>
            </p:cNvPr>
            <p:cNvSpPr/>
            <p:nvPr/>
          </p:nvSpPr>
          <p:spPr>
            <a:xfrm>
              <a:off x="1094377" y="4846320"/>
              <a:ext cx="7949656" cy="669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121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134"/>
            <a:ext cx="10515600" cy="455964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</a:t>
            </a:r>
            <a:r>
              <a:rPr lang="en-US" dirty="0"/>
              <a:t>] </a:t>
            </a:r>
            <a:r>
              <a:rPr lang="en-US" dirty="0" err="1"/>
              <a:t>Kameleon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dirty="0"/>
              <a:t>] </a:t>
            </a:r>
            <a:r>
              <a:rPr lang="en-US" dirty="0" err="1"/>
              <a:t>Kemijski</a:t>
            </a:r>
            <a:r>
              <a:rPr lang="en-US" dirty="0"/>
              <a:t> </a:t>
            </a:r>
            <a:r>
              <a:rPr lang="en-US" dirty="0" err="1"/>
              <a:t>kalkulator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dirty="0"/>
              <a:t>] </a:t>
            </a:r>
            <a:r>
              <a:rPr lang="en-US" dirty="0" err="1"/>
              <a:t>Sklop</a:t>
            </a:r>
            <a:r>
              <a:rPr lang="en-US" dirty="0"/>
              <a:t> </a:t>
            </a:r>
            <a:r>
              <a:rPr lang="en-US" dirty="0" err="1"/>
              <a:t>nalog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kemije</a:t>
            </a:r>
            <a:r>
              <a:rPr lang="en-US" dirty="0"/>
              <a:t> s </a:t>
            </a:r>
            <a:r>
              <a:rPr lang="en-US" dirty="0" err="1"/>
              <a:t>programiranjem</a:t>
            </a:r>
            <a:r>
              <a:rPr lang="en-US" dirty="0"/>
              <a:t> v </a:t>
            </a:r>
            <a:r>
              <a:rPr lang="en-US" dirty="0" err="1"/>
              <a:t>projektu</a:t>
            </a:r>
            <a:r>
              <a:rPr lang="en-US" dirty="0"/>
              <a:t> </a:t>
            </a:r>
            <a:r>
              <a:rPr lang="en-US" dirty="0" err="1"/>
              <a:t>Tomo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US" dirty="0"/>
              <a:t>] </a:t>
            </a:r>
            <a:r>
              <a:rPr lang="en-US" dirty="0" err="1"/>
              <a:t>Fizično</a:t>
            </a:r>
            <a:r>
              <a:rPr lang="en-US" dirty="0"/>
              <a:t> </a:t>
            </a:r>
            <a:r>
              <a:rPr lang="en-US" dirty="0" err="1"/>
              <a:t>računalništvo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pouku</a:t>
            </a:r>
            <a:r>
              <a:rPr lang="en-US" dirty="0"/>
              <a:t> </a:t>
            </a:r>
            <a:r>
              <a:rPr lang="en-US" dirty="0" err="1"/>
              <a:t>fizike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</a:t>
            </a:r>
            <a:r>
              <a:rPr lang="en-US" dirty="0"/>
              <a:t>] </a:t>
            </a:r>
            <a:r>
              <a:rPr lang="en-US" dirty="0" err="1"/>
              <a:t>Merjenje</a:t>
            </a:r>
            <a:r>
              <a:rPr lang="en-US" dirty="0"/>
              <a:t> </a:t>
            </a:r>
            <a:r>
              <a:rPr lang="en-US" dirty="0" err="1"/>
              <a:t>onesnaženosti</a:t>
            </a:r>
            <a:r>
              <a:rPr lang="en-US" dirty="0"/>
              <a:t> </a:t>
            </a:r>
            <a:r>
              <a:rPr lang="en-US" dirty="0" err="1"/>
              <a:t>zraka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en-US" dirty="0"/>
              <a:t>] </a:t>
            </a: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v </a:t>
            </a:r>
            <a:r>
              <a:rPr lang="en-US" dirty="0" err="1"/>
              <a:t>pouku</a:t>
            </a:r>
            <a:r>
              <a:rPr lang="en-US" dirty="0"/>
              <a:t> </a:t>
            </a:r>
            <a:r>
              <a:rPr lang="en-US" dirty="0" err="1"/>
              <a:t>matematike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</a:t>
            </a:r>
            <a:r>
              <a:rPr lang="en-US" dirty="0"/>
              <a:t>] </a:t>
            </a: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umetnost</a:t>
            </a:r>
            <a:r>
              <a:rPr lang="en-US" dirty="0"/>
              <a:t> in </a:t>
            </a:r>
            <a:r>
              <a:rPr lang="en-US" dirty="0" err="1"/>
              <a:t>matematika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[</a:t>
            </a:r>
            <a:r>
              <a:rPr lang="en-US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en-US"/>
              <a:t>] </a:t>
            </a:r>
            <a:r>
              <a:rPr lang="en-US" dirty="0" err="1"/>
              <a:t>Matematika</a:t>
            </a:r>
            <a:r>
              <a:rPr lang="en-US" dirty="0"/>
              <a:t> in </a:t>
            </a:r>
            <a:r>
              <a:rPr lang="en-US" dirty="0" err="1"/>
              <a:t>Pišek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4398-4159-E905-075B-6F547D43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27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72535-53AE-4756-0D30-70CADD8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B07AB-E775-2576-0C23-79E7210E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060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4398-4159-E905-075B-6F547D43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28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72535-53AE-4756-0D30-70CADD8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B07AB-E775-2576-0C23-79E7210E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DD047-4CB1-40EF-7791-3662932EB645}"/>
              </a:ext>
            </a:extLst>
          </p:cNvPr>
          <p:cNvSpPr/>
          <p:nvPr/>
        </p:nvSpPr>
        <p:spPr>
          <a:xfrm>
            <a:off x="6247116" y="2532268"/>
            <a:ext cx="1861094" cy="248031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Informatika</a:t>
            </a:r>
          </a:p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1B018-080E-EC11-4838-E3DDCA742226}"/>
              </a:ext>
            </a:extLst>
          </p:cNvPr>
          <p:cNvSpPr/>
          <p:nvPr/>
        </p:nvSpPr>
        <p:spPr>
          <a:xfrm>
            <a:off x="5465791" y="2532268"/>
            <a:ext cx="517346" cy="24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C20E0-3831-4BE0-5E80-F448F91629D0}"/>
              </a:ext>
            </a:extLst>
          </p:cNvPr>
          <p:cNvSpPr/>
          <p:nvPr/>
        </p:nvSpPr>
        <p:spPr>
          <a:xfrm>
            <a:off x="3249916" y="2532268"/>
            <a:ext cx="1861094" cy="248031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Matematika</a:t>
            </a:r>
          </a:p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Naravoslovje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Umetnost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Tehnika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90BE44B9-B805-888F-622B-F9E7FF950F6A}"/>
              </a:ext>
            </a:extLst>
          </p:cNvPr>
          <p:cNvSpPr/>
          <p:nvPr/>
        </p:nvSpPr>
        <p:spPr>
          <a:xfrm>
            <a:off x="2266210" y="600598"/>
            <a:ext cx="6676571" cy="1931670"/>
          </a:xfrm>
          <a:prstGeom prst="triangle">
            <a:avLst>
              <a:gd name="adj" fmla="val 50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Avtentični/stvarni</a:t>
            </a:r>
          </a:p>
          <a:p>
            <a:pPr algn="ctr"/>
            <a:r>
              <a:rPr lang="sl-SI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0CD16B-686E-0D29-1FFE-35E04050F724}"/>
              </a:ext>
            </a:extLst>
          </p:cNvPr>
          <p:cNvSpPr/>
          <p:nvPr/>
        </p:nvSpPr>
        <p:spPr>
          <a:xfrm>
            <a:off x="1662416" y="5012578"/>
            <a:ext cx="7949656" cy="66910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Učna skupnost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B7BD3-E8C1-2061-4489-BE58AC425D40}"/>
              </a:ext>
            </a:extLst>
          </p:cNvPr>
          <p:cNvSpPr txBox="1"/>
          <p:nvPr/>
        </p:nvSpPr>
        <p:spPr>
          <a:xfrm>
            <a:off x="3516072" y="57711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800" i="1" dirty="0">
                <a:hlinkClick r:id="rId2"/>
              </a:rPr>
              <a:t>https://ucilnica.acm.si/course/view.php?id=84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72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Nobelove</a:t>
            </a:r>
            <a:r>
              <a:rPr lang="en-US" dirty="0"/>
              <a:t> </a:t>
            </a:r>
            <a:r>
              <a:rPr lang="en-US" dirty="0" err="1"/>
              <a:t>nagrade</a:t>
            </a:r>
            <a:r>
              <a:rPr lang="en-US" dirty="0"/>
              <a:t>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54" y="1690688"/>
            <a:ext cx="8335297" cy="1745914"/>
          </a:xfrm>
          <a:solidFill>
            <a:srgbClr val="00B0F0">
              <a:alpha val="18698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u="sng" dirty="0"/>
              <a:t>fizika::</a:t>
            </a:r>
            <a:r>
              <a:rPr lang="sl-SI" dirty="0"/>
              <a:t> Alain Aspect, John F. Clauser in Anton Zeilinger: eksperimenti s prepletenimi fotoni, določanje kršitev Bellovih neenačb in odkritja na področju </a:t>
            </a:r>
            <a:r>
              <a:rPr lang="sl-SI" b="1" i="1" dirty="0"/>
              <a:t>kvantne informatike</a:t>
            </a:r>
            <a:r>
              <a:rPr lang="sl-SI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C14FC4-627E-2898-CEE0-9B71C1F8D3DB}"/>
              </a:ext>
            </a:extLst>
          </p:cNvPr>
          <p:cNvSpPr txBox="1">
            <a:spLocks/>
          </p:cNvSpPr>
          <p:nvPr/>
        </p:nvSpPr>
        <p:spPr>
          <a:xfrm>
            <a:off x="2284861" y="2860727"/>
            <a:ext cx="7994765" cy="1745914"/>
          </a:xfrm>
          <a:prstGeom prst="rect">
            <a:avLst/>
          </a:prstGeom>
          <a:solidFill>
            <a:srgbClr val="00B050">
              <a:alpha val="18698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u="sng" dirty="0"/>
              <a:t>kemija::</a:t>
            </a:r>
            <a:r>
              <a:rPr lang="sl-SI" dirty="0"/>
              <a:t> Carolyn Bertozzi, Morten Meldal in Barry Sharpless: razvoj klik kemije in bioortogonalne kemije</a:t>
            </a:r>
          </a:p>
          <a:p>
            <a:pPr marL="0" indent="0" algn="r">
              <a:buNone/>
            </a:pPr>
            <a:r>
              <a:rPr lang="sl-SI" sz="2000" dirty="0"/>
              <a:t>Durrant JD, McCammon JA (2012) AutoClickChem: Click Chemistry </a:t>
            </a:r>
            <a:r>
              <a:rPr lang="sl-SI" sz="2000" b="1" i="1" dirty="0"/>
              <a:t>in Silico</a:t>
            </a:r>
            <a:r>
              <a:rPr lang="sl-SI" sz="2000" dirty="0"/>
              <a:t>. PLoS Comput Biol 8(3): e1002397.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83401D-5031-C132-9FDA-0163A8520A9F}"/>
              </a:ext>
            </a:extLst>
          </p:cNvPr>
          <p:cNvSpPr txBox="1">
            <a:spLocks/>
          </p:cNvSpPr>
          <p:nvPr/>
        </p:nvSpPr>
        <p:spPr>
          <a:xfrm>
            <a:off x="3823610" y="4473217"/>
            <a:ext cx="7994765" cy="1745914"/>
          </a:xfrm>
          <a:prstGeom prst="rect">
            <a:avLst/>
          </a:prstGeom>
          <a:solidFill>
            <a:srgbClr val="7030A0">
              <a:alpha val="18698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u="sng" dirty="0"/>
              <a:t>mir::</a:t>
            </a:r>
            <a:r>
              <a:rPr lang="sl-SI" dirty="0"/>
              <a:t> Ales Bjaljatski, Memorial in Center za državljanske svoboščine.</a:t>
            </a:r>
          </a:p>
          <a:p>
            <a:pPr marL="0" indent="0" algn="r">
              <a:buNone/>
            </a:pPr>
            <a:r>
              <a:rPr lang="sl-SI" sz="2200" dirty="0"/>
              <a:t>Center za državljanske svoboščine: </a:t>
            </a:r>
            <a:r>
              <a:rPr lang="sl-SI" sz="2200" b="1" i="1" dirty="0"/>
              <a:t>Interactive map</a:t>
            </a:r>
            <a:r>
              <a:rPr lang="sl-SI" sz="2200" i="1" dirty="0"/>
              <a:t> of enforced disappearances in Ukraine</a:t>
            </a:r>
            <a:r>
              <a:rPr lang="sl-SI" sz="2200" dirty="0"/>
              <a:t> (</a:t>
            </a:r>
            <a:r>
              <a:rPr lang="sl-SI" sz="2200" dirty="0">
                <a:hlinkClick r:id="rId2"/>
              </a:rPr>
              <a:t>https://ccl.org.ua/en/tools/map-of-enforced-disappearances-in-ukraine/</a:t>
            </a:r>
            <a:r>
              <a:rPr lang="sl-SI" sz="2200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AB35-7968-FDCB-34A2-95162D50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2</a:t>
            </a:fld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CA0A3A-F44A-3341-720F-2D720190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4757D-514B-B546-18F2-78446E7E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69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4398-4159-E905-075B-6F547D43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29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72535-53AE-4756-0D30-70CADD8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B07AB-E775-2576-0C23-79E7210E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graphicFrame>
        <p:nvGraphicFramePr>
          <p:cNvPr id="7" name="Označba mesta vsebine 4">
            <a:extLst>
              <a:ext uri="{FF2B5EF4-FFF2-40B4-BE49-F238E27FC236}">
                <a16:creationId xmlns:a16="http://schemas.microsoft.com/office/drawing/2014/main" id="{41BD763D-D74D-34F2-E3E5-519728B73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226290"/>
              </p:ext>
            </p:extLst>
          </p:nvPr>
        </p:nvGraphicFramePr>
        <p:xfrm>
          <a:off x="1190031" y="485538"/>
          <a:ext cx="4761579" cy="256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značba mesta vsebine 6">
            <a:extLst>
              <a:ext uri="{FF2B5EF4-FFF2-40B4-BE49-F238E27FC236}">
                <a16:creationId xmlns:a16="http://schemas.microsoft.com/office/drawing/2014/main" id="{F8AD3927-5965-019E-9051-2239C712C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754218"/>
              </p:ext>
            </p:extLst>
          </p:nvPr>
        </p:nvGraphicFramePr>
        <p:xfrm>
          <a:off x="6126112" y="485538"/>
          <a:ext cx="4895089" cy="256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značba mesta vsebine 8">
            <a:extLst>
              <a:ext uri="{FF2B5EF4-FFF2-40B4-BE49-F238E27FC236}">
                <a16:creationId xmlns:a16="http://schemas.microsoft.com/office/drawing/2014/main" id="{CEF30AE2-6EC3-A93E-1F45-296EC994C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822835"/>
              </p:ext>
            </p:extLst>
          </p:nvPr>
        </p:nvGraphicFramePr>
        <p:xfrm>
          <a:off x="1190031" y="3188163"/>
          <a:ext cx="4761580" cy="288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značba mesta vsebine 4">
            <a:extLst>
              <a:ext uri="{FF2B5EF4-FFF2-40B4-BE49-F238E27FC236}">
                <a16:creationId xmlns:a16="http://schemas.microsoft.com/office/drawing/2014/main" id="{1CDFA9B2-76E4-36A9-C18C-3F3501AA5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444786"/>
              </p:ext>
            </p:extLst>
          </p:nvPr>
        </p:nvGraphicFramePr>
        <p:xfrm>
          <a:off x="6126113" y="3188164"/>
          <a:ext cx="4895089" cy="288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88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620279"/>
            <a:ext cx="10515600" cy="28087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3600" b="1" spc="-1" dirty="0">
                <a:solidFill>
                  <a:srgbClr val="FF972F"/>
                </a:solidFill>
                <a:latin typeface="Arial"/>
              </a:rPr>
              <a:t>Hvala za pozornost!</a:t>
            </a:r>
            <a:endParaRPr lang="sl-SI" sz="3600" spc="-1" dirty="0">
              <a:latin typeface="Arial"/>
            </a:endParaRPr>
          </a:p>
          <a:p>
            <a:pPr algn="ctr">
              <a:buNone/>
            </a:pPr>
            <a:endParaRPr lang="sl-SI" sz="2800" spc="-1" dirty="0">
              <a:latin typeface="Arial"/>
            </a:endParaRPr>
          </a:p>
          <a:p>
            <a:r>
              <a:rPr lang="sl-SI" sz="2800" b="1" spc="-1" dirty="0">
                <a:solidFill>
                  <a:srgbClr val="C9211E"/>
                </a:solidFill>
                <a:latin typeface="Arial"/>
              </a:rPr>
              <a:t>Nadaljnje branje:</a:t>
            </a:r>
            <a:endParaRPr lang="sl-SI" sz="2800" spc="-1" dirty="0">
              <a:latin typeface="Arial"/>
            </a:endParaRPr>
          </a:p>
          <a:p>
            <a:pPr algn="r">
              <a:buNone/>
            </a:pPr>
            <a:r>
              <a:rPr lang="sl-SI" sz="2800" spc="-1" dirty="0">
                <a:latin typeface="Arial"/>
                <a:hlinkClick r:id="rId2"/>
              </a:rPr>
              <a:t>https://www.racunalnistvo-in-informatika-za-vse.si/</a:t>
            </a:r>
            <a:endParaRPr lang="sl-SI" sz="2800" spc="-1" dirty="0">
              <a:latin typeface="Arial"/>
            </a:endParaRPr>
          </a:p>
          <a:p>
            <a:pPr algn="r">
              <a:buNone/>
            </a:pPr>
            <a:r>
              <a:rPr lang="sl-SI" sz="2800" spc="-1" dirty="0">
                <a:latin typeface="Arial"/>
                <a:hlinkClick r:id="rId3"/>
              </a:rPr>
              <a:t>https://www.racunalnistvo-in-informatika-za-vse.si/about/</a:t>
            </a:r>
            <a:endParaRPr lang="sl-SI" sz="2800" spc="-1" dirty="0"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4398-4159-E905-075B-6F547D43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30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72535-53AE-4756-0D30-70CADD8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9D0BDA-B6E2-9C33-92AD-D82A09218C54}"/>
              </a:ext>
            </a:extLst>
          </p:cNvPr>
          <p:cNvGrpSpPr/>
          <p:nvPr/>
        </p:nvGrpSpPr>
        <p:grpSpPr>
          <a:xfrm>
            <a:off x="4309626" y="3429000"/>
            <a:ext cx="4139073" cy="2645522"/>
            <a:chOff x="1094377" y="434340"/>
            <a:chExt cx="7949656" cy="50810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BA64FD-8811-4875-64BB-80D01827B6CE}"/>
                </a:ext>
              </a:extLst>
            </p:cNvPr>
            <p:cNvSpPr/>
            <p:nvPr/>
          </p:nvSpPr>
          <p:spPr>
            <a:xfrm>
              <a:off x="56790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15CC78-E164-D05B-C7AB-06763D531D9C}"/>
                </a:ext>
              </a:extLst>
            </p:cNvPr>
            <p:cNvSpPr/>
            <p:nvPr/>
          </p:nvSpPr>
          <p:spPr>
            <a:xfrm>
              <a:off x="26818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44F14516-DBBF-E89A-2EC7-EDF350A2AADE}"/>
                </a:ext>
              </a:extLst>
            </p:cNvPr>
            <p:cNvSpPr/>
            <p:nvPr/>
          </p:nvSpPr>
          <p:spPr>
            <a:xfrm>
              <a:off x="1698171" y="434340"/>
              <a:ext cx="6676571" cy="1931670"/>
            </a:xfrm>
            <a:prstGeom prst="triangle">
              <a:avLst>
                <a:gd name="adj" fmla="val 503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60F35F-BF5F-E480-344B-EBC3A115BFDE}"/>
                </a:ext>
              </a:extLst>
            </p:cNvPr>
            <p:cNvSpPr/>
            <p:nvPr/>
          </p:nvSpPr>
          <p:spPr>
            <a:xfrm>
              <a:off x="1094377" y="4846320"/>
              <a:ext cx="7949656" cy="669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B07AB-E775-2576-0C23-79E7210E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9143" y="3844866"/>
            <a:ext cx="4820037" cy="488470"/>
          </a:xfrm>
        </p:spPr>
        <p:txBody>
          <a:bodyPr/>
          <a:lstStyle/>
          <a:p>
            <a:pPr algn="ctr"/>
            <a:r>
              <a:rPr lang="sl-SI" sz="2800" b="1" dirty="0">
                <a:solidFill>
                  <a:srgbClr val="FFFF00"/>
                </a:solidFill>
              </a:rPr>
              <a:t>1 ⊕ 1 ≡ 4</a:t>
            </a:r>
          </a:p>
        </p:txBody>
      </p:sp>
    </p:spTree>
    <p:extLst>
      <p:ext uri="{BB962C8B-B14F-4D97-AF65-F5344CB8AC3E}">
        <p14:creationId xmlns:p14="http://schemas.microsoft.com/office/powerpoint/2010/main" val="386448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3A7AF-7B78-412D-9B8A-86713B02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Pouk fizike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466D144B-98B8-4DD1-B112-81CB5D84F7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26" y="812262"/>
            <a:ext cx="5873750" cy="3303984"/>
          </a:xfrm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965D9164-E2AA-4BA7-8A69-A499C870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3076" y="1516826"/>
            <a:ext cx="4284234" cy="363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Fizikalne količine:</a:t>
            </a:r>
          </a:p>
          <a:p>
            <a:r>
              <a:rPr lang="sl-SI" dirty="0"/>
              <a:t>temperatura,</a:t>
            </a:r>
          </a:p>
          <a:p>
            <a:r>
              <a:rPr lang="sl-SI" dirty="0"/>
              <a:t>magnetno polje,</a:t>
            </a:r>
          </a:p>
          <a:p>
            <a:r>
              <a:rPr lang="sl-SI" dirty="0"/>
              <a:t>pospešek,</a:t>
            </a:r>
          </a:p>
          <a:p>
            <a:r>
              <a:rPr lang="sl-SI" dirty="0"/>
              <a:t>...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Kako jih izmeriti?</a:t>
            </a:r>
          </a:p>
        </p:txBody>
      </p:sp>
      <p:sp>
        <p:nvSpPr>
          <p:cNvPr id="3" name="Označba mesta vsebine 4">
            <a:extLst>
              <a:ext uri="{FF2B5EF4-FFF2-40B4-BE49-F238E27FC236}">
                <a16:creationId xmlns:a16="http://schemas.microsoft.com/office/drawing/2014/main" id="{CC670C62-F2A4-A0EF-1897-B4876BC72921}"/>
              </a:ext>
            </a:extLst>
          </p:cNvPr>
          <p:cNvSpPr txBox="1">
            <a:spLocks/>
          </p:cNvSpPr>
          <p:nvPr/>
        </p:nvSpPr>
        <p:spPr>
          <a:xfrm>
            <a:off x="5094407" y="4116245"/>
            <a:ext cx="6942017" cy="1929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PIN priključki (analogni, digitalni senzorji)</a:t>
            </a:r>
          </a:p>
          <a:p>
            <a:r>
              <a:rPr lang="sl-SI" dirty="0"/>
              <a:t>možnost komunikacije</a:t>
            </a:r>
          </a:p>
          <a:p>
            <a:r>
              <a:rPr lang="sl-SI" dirty="0"/>
              <a:t>dodatki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ABA44-740F-AB9D-E5FD-4BCF10C2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3</a:t>
            </a:fld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98E2F9-B9AB-F4A1-D24A-B2440BBD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6D26A-62B7-6388-35F3-4EB37EB8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</a:p>
        </p:txBody>
      </p:sp>
    </p:spTree>
    <p:extLst>
      <p:ext uri="{BB962C8B-B14F-4D97-AF65-F5344CB8AC3E}">
        <p14:creationId xmlns:p14="http://schemas.microsoft.com/office/powerpoint/2010/main" val="36294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Meritve</a:t>
            </a:r>
            <a:r>
              <a:rPr lang="en-US" dirty="0"/>
              <a:t> </a:t>
            </a:r>
            <a:r>
              <a:rPr lang="en-US" dirty="0" err="1"/>
              <a:t>fizikalnih</a:t>
            </a:r>
            <a:r>
              <a:rPr lang="en-US" dirty="0"/>
              <a:t> </a:t>
            </a:r>
            <a:r>
              <a:rPr lang="en-US" dirty="0" err="1"/>
              <a:t>količin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Osnova::</a:t>
            </a:r>
          </a:p>
          <a:p>
            <a:r>
              <a:rPr lang="sl-SI" dirty="0"/>
              <a:t>izpis vrednosti – enako kot običajni merilniki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EE8A-D896-0A51-E536-8531074A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4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BD044-8FB5-90DB-FE54-FBAF0500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33703-B97D-DE59-92A5-31A27FB5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pic>
        <p:nvPicPr>
          <p:cNvPr id="10" name="Slika 21">
            <a:extLst>
              <a:ext uri="{FF2B5EF4-FFF2-40B4-BE49-F238E27FC236}">
                <a16:creationId xmlns:a16="http://schemas.microsoft.com/office/drawing/2014/main" id="{53824C68-5CCD-D00F-2C21-975C339C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1" y="2969111"/>
            <a:ext cx="1810225" cy="1365315"/>
          </a:xfrm>
          <a:prstGeom prst="rect">
            <a:avLst/>
          </a:prstGeom>
        </p:spPr>
      </p:pic>
      <p:pic>
        <p:nvPicPr>
          <p:cNvPr id="8" name="Slika 17">
            <a:extLst>
              <a:ext uri="{FF2B5EF4-FFF2-40B4-BE49-F238E27FC236}">
                <a16:creationId xmlns:a16="http://schemas.microsoft.com/office/drawing/2014/main" id="{17D9DA6F-366F-07B4-D3F8-E77ED1C9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98" y="3658645"/>
            <a:ext cx="3355009" cy="1364568"/>
          </a:xfrm>
          <a:prstGeom prst="rect">
            <a:avLst/>
          </a:prstGeom>
        </p:spPr>
      </p:pic>
      <p:pic>
        <p:nvPicPr>
          <p:cNvPr id="9" name="Slika 19">
            <a:extLst>
              <a:ext uri="{FF2B5EF4-FFF2-40B4-BE49-F238E27FC236}">
                <a16:creationId xmlns:a16="http://schemas.microsoft.com/office/drawing/2014/main" id="{FE74F7EE-58E5-ACC4-B596-7C3A3405A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262" y="4355036"/>
            <a:ext cx="3018846" cy="1700462"/>
          </a:xfrm>
          <a:prstGeom prst="rect">
            <a:avLst/>
          </a:prstGeom>
        </p:spPr>
      </p:pic>
      <p:pic>
        <p:nvPicPr>
          <p:cNvPr id="7" name="Označba mesta vsebine 10">
            <a:extLst>
              <a:ext uri="{FF2B5EF4-FFF2-40B4-BE49-F238E27FC236}">
                <a16:creationId xmlns:a16="http://schemas.microsoft.com/office/drawing/2014/main" id="{F286A238-510A-7F67-8A76-220C43FD9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10008" r="4890" b="12209"/>
          <a:stretch/>
        </p:blipFill>
        <p:spPr>
          <a:xfrm>
            <a:off x="5921207" y="2857533"/>
            <a:ext cx="5726921" cy="30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Programiranje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9" y="1616949"/>
            <a:ext cx="8394291" cy="1325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Zna združiti nabor programskih delčkov (npr. kot v orodju za programiranje z delčki Scratch), da reši problem.</a:t>
            </a:r>
          </a:p>
          <a:p>
            <a:pPr marL="0" indent="0" algn="r">
              <a:buNone/>
            </a:pPr>
            <a:r>
              <a:rPr lang="sl-SI" b="1" i="1" dirty="0">
                <a:solidFill>
                  <a:srgbClr val="0070C0"/>
                </a:solidFill>
              </a:rPr>
              <a:t>Digitalna kompetenca</a:t>
            </a:r>
            <a:r>
              <a:rPr lang="sl-SI" dirty="0">
                <a:solidFill>
                  <a:srgbClr val="0070C0"/>
                </a:solidFill>
              </a:rPr>
              <a:t>, DigComp 2.2</a:t>
            </a:r>
            <a:endParaRPr lang="sl-SI" b="1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CF30C-8F13-7640-FCD0-9F4A8612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5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4EB14-BA64-D4EB-E358-09A614DC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D4ACB-7132-4880-443A-8E81ADC8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53B90A-F7FB-4430-A385-285CD21BBBAF}"/>
              </a:ext>
            </a:extLst>
          </p:cNvPr>
          <p:cNvSpPr txBox="1">
            <a:spLocks/>
          </p:cNvSpPr>
          <p:nvPr/>
        </p:nvSpPr>
        <p:spPr>
          <a:xfrm>
            <a:off x="395749" y="3583858"/>
            <a:ext cx="10958051" cy="2593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Digitalna kompetentost vključuje samozavestno, kritično in odgovorno </a:t>
            </a:r>
            <a:r>
              <a:rPr lang="sl-SI" i="1" dirty="0">
                <a:solidFill>
                  <a:srgbClr val="FF0000"/>
                </a:solidFill>
              </a:rPr>
              <a:t>uporabo digitalnih tehnologij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ter </a:t>
            </a:r>
            <a:r>
              <a:rPr lang="sl-SI" i="1" dirty="0">
                <a:solidFill>
                  <a:srgbClr val="FF0000"/>
                </a:solidFill>
              </a:rPr>
              <a:t>interakcijo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z njimi pri učenju, delu in družbenem udejstvovanju: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Priporočilo Sveta o ključnih kompetencah za vseživljenjsko učenje</a:t>
            </a:r>
          </a:p>
        </p:txBody>
      </p:sp>
    </p:spTree>
    <p:extLst>
      <p:ext uri="{BB962C8B-B14F-4D97-AF65-F5344CB8AC3E}">
        <p14:creationId xmlns:p14="http://schemas.microsoft.com/office/powerpoint/2010/main" val="1427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sl-SI" sz="6000" b="1" dirty="0"/>
              <a:t>1 ⊕ 1 ≡ 2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9049-AF32-B3AC-933C-4A7E61EA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6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9EFD7-C328-239B-7020-1C7E3FF0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1194C-6DA9-6940-4055-F6B4E4F6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8DB637-371B-CF0F-898F-2435ED60E63C}"/>
              </a:ext>
            </a:extLst>
          </p:cNvPr>
          <p:cNvGrpSpPr/>
          <p:nvPr/>
        </p:nvGrpSpPr>
        <p:grpSpPr>
          <a:xfrm>
            <a:off x="10220198" y="5391625"/>
            <a:ext cx="1076452" cy="688023"/>
            <a:chOff x="1094377" y="434340"/>
            <a:chExt cx="7949656" cy="50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FCA81A-7C42-7EFA-47A9-679608856466}"/>
                </a:ext>
              </a:extLst>
            </p:cNvPr>
            <p:cNvSpPr/>
            <p:nvPr/>
          </p:nvSpPr>
          <p:spPr>
            <a:xfrm>
              <a:off x="56790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04268B-C88A-4FF6-77D1-526A4A9735B2}"/>
                </a:ext>
              </a:extLst>
            </p:cNvPr>
            <p:cNvSpPr/>
            <p:nvPr/>
          </p:nvSpPr>
          <p:spPr>
            <a:xfrm>
              <a:off x="2681877" y="236601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8A90B09A-1BAE-4697-7446-6023A0B5DE8B}"/>
                </a:ext>
              </a:extLst>
            </p:cNvPr>
            <p:cNvSpPr/>
            <p:nvPr/>
          </p:nvSpPr>
          <p:spPr>
            <a:xfrm>
              <a:off x="1698171" y="434340"/>
              <a:ext cx="6676571" cy="1931670"/>
            </a:xfrm>
            <a:prstGeom prst="triangle">
              <a:avLst>
                <a:gd name="adj" fmla="val 503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9BF04B-8DC6-1300-C32C-B9CC54E99B6B}"/>
                </a:ext>
              </a:extLst>
            </p:cNvPr>
            <p:cNvSpPr/>
            <p:nvPr/>
          </p:nvSpPr>
          <p:spPr>
            <a:xfrm>
              <a:off x="1094377" y="4846320"/>
              <a:ext cx="7949656" cy="669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14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Meritve</a:t>
            </a:r>
            <a:r>
              <a:rPr lang="en-US" dirty="0"/>
              <a:t> </a:t>
            </a:r>
            <a:r>
              <a:rPr lang="en-US" dirty="0" err="1"/>
              <a:t>fizikalnih</a:t>
            </a:r>
            <a:r>
              <a:rPr lang="en-US" dirty="0"/>
              <a:t> </a:t>
            </a:r>
            <a:r>
              <a:rPr lang="en-US" dirty="0" err="1"/>
              <a:t>količin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Osnova::</a:t>
            </a:r>
          </a:p>
          <a:p>
            <a:r>
              <a:rPr lang="sl-SI" dirty="0"/>
              <a:t>izpis vrednosti – enako kot običajni merilniki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Nadgradnja::</a:t>
            </a:r>
          </a:p>
          <a:p>
            <a:r>
              <a:rPr lang="sl-SI" b="1" dirty="0">
                <a:solidFill>
                  <a:srgbClr val="00B050"/>
                </a:solidFill>
              </a:rPr>
              <a:t>točnost meritve, odprava napake meritve</a:t>
            </a:r>
          </a:p>
          <a:p>
            <a:r>
              <a:rPr lang="sl-SI" b="1" dirty="0">
                <a:solidFill>
                  <a:srgbClr val="00B050"/>
                </a:solidFill>
              </a:rPr>
              <a:t>zajem podatkov iz večih mest</a:t>
            </a:r>
          </a:p>
          <a:p>
            <a:r>
              <a:rPr lang="sl-SI" b="1" dirty="0">
                <a:solidFill>
                  <a:srgbClr val="00B050"/>
                </a:solidFill>
              </a:rPr>
              <a:t>shranjevanje podatkov,  predstavitev podatkov, napovedovanje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EE8A-D896-0A51-E536-8531074A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7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BD044-8FB5-90DB-FE54-FBAF0500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33703-B97D-DE59-92A5-31A27FB5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03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Malce</a:t>
            </a:r>
            <a:r>
              <a:rPr lang="en-US" dirty="0"/>
              <a:t> </a:t>
            </a:r>
            <a:r>
              <a:rPr lang="en-US" dirty="0" err="1"/>
              <a:t>drugačen</a:t>
            </a:r>
            <a:r>
              <a:rPr lang="en-US" dirty="0"/>
              <a:t>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47"/>
            <a:ext cx="10515600" cy="3876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W. Clifford </a:t>
            </a:r>
            <a:r>
              <a:rPr lang="en-US" dirty="0" err="1"/>
              <a:t>Boldridge</a:t>
            </a:r>
            <a:r>
              <a:rPr lang="en-US" dirty="0"/>
              <a:t>, </a:t>
            </a:r>
            <a:r>
              <a:rPr lang="en-US" dirty="0" err="1"/>
              <a:t>Ajasja</a:t>
            </a:r>
            <a:r>
              <a:rPr lang="en-US" dirty="0"/>
              <a:t> </a:t>
            </a:r>
            <a:r>
              <a:rPr lang="en-US" dirty="0" err="1"/>
              <a:t>Ljubetič</a:t>
            </a:r>
            <a:r>
              <a:rPr lang="en-US" dirty="0"/>
              <a:t>, </a:t>
            </a:r>
            <a:r>
              <a:rPr lang="en-US" dirty="0" err="1"/>
              <a:t>Hwangbeom</a:t>
            </a:r>
            <a:r>
              <a:rPr lang="en-US" dirty="0"/>
              <a:t> Kim, Nathan </a:t>
            </a:r>
            <a:r>
              <a:rPr lang="en-US" dirty="0" err="1"/>
              <a:t>Lubock</a:t>
            </a:r>
            <a:r>
              <a:rPr lang="en-US" dirty="0"/>
              <a:t>, </a:t>
            </a:r>
            <a:r>
              <a:rPr lang="en-US" dirty="0" err="1"/>
              <a:t>Dániel</a:t>
            </a:r>
            <a:r>
              <a:rPr lang="en-US" dirty="0"/>
              <a:t> </a:t>
            </a:r>
            <a:r>
              <a:rPr lang="en-US" dirty="0" err="1"/>
              <a:t>Szilágyi</a:t>
            </a:r>
            <a:r>
              <a:rPr lang="en-US" dirty="0"/>
              <a:t>, Jonathan Lee, </a:t>
            </a:r>
            <a:r>
              <a:rPr lang="en-US" b="1" i="1" dirty="0">
                <a:solidFill>
                  <a:srgbClr val="00B050"/>
                </a:solidFill>
              </a:rPr>
              <a:t>Andrej Brodnik</a:t>
            </a:r>
            <a:r>
              <a:rPr lang="en-US" dirty="0"/>
              <a:t>, Roman </a:t>
            </a:r>
            <a:r>
              <a:rPr lang="en-US" dirty="0" err="1"/>
              <a:t>Jerala</a:t>
            </a:r>
            <a:r>
              <a:rPr lang="en-US" dirty="0"/>
              <a:t> &amp; Sriram </a:t>
            </a:r>
            <a:r>
              <a:rPr lang="en-US" dirty="0" err="1"/>
              <a:t>Kosuri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dirty="0"/>
              <a:t>A multiplexed bacterial two-hybrid for rapid characterization of protein–protein interactions and iterative protein design.</a:t>
            </a:r>
          </a:p>
          <a:p>
            <a:pPr marL="0" indent="0">
              <a:buNone/>
            </a:pPr>
            <a:endParaRPr lang="en-GB" i="1" dirty="0"/>
          </a:p>
          <a:p>
            <a:pPr marL="0" indent="0" algn="r">
              <a:buNone/>
            </a:pPr>
            <a:r>
              <a:rPr lang="en-GB" sz="2400" i="1" dirty="0"/>
              <a:t>Nat </a:t>
            </a:r>
            <a:r>
              <a:rPr lang="en-GB" sz="2400" i="1" dirty="0" err="1"/>
              <a:t>Commun</a:t>
            </a:r>
            <a:r>
              <a:rPr lang="en-GB" sz="2400" dirty="0"/>
              <a:t> </a:t>
            </a:r>
            <a:r>
              <a:rPr lang="en-GB" sz="2400" b="1" dirty="0"/>
              <a:t>14</a:t>
            </a:r>
            <a:r>
              <a:rPr lang="en-GB" sz="2400" dirty="0"/>
              <a:t>, 4636 (2023). https://</a:t>
            </a:r>
            <a:r>
              <a:rPr lang="en-GB" sz="2400" dirty="0" err="1"/>
              <a:t>doi.org</a:t>
            </a:r>
            <a:r>
              <a:rPr lang="en-GB" sz="2400" dirty="0"/>
              <a:t>/10.1038/s41467-023-38697-x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EC9B9-EFAB-1308-C662-FD88DEA7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8</a:t>
            </a:fld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E0C1D-E074-0ADA-6E69-EB34D54B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21, 9. 2023</a:t>
            </a:r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D49E8-E796-3227-11A4-968B5F67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 ⊕ 1 ≡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486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AMcolab_MINUT" id="{F007574B-6C5F-CB4A-A7AD-99CF7291EC49}" vid="{02370CF2-BE50-DB45-BE55-0F4A5DF155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1801</Words>
  <Application>Microsoft Macintosh PowerPoint</Application>
  <PresentationFormat>Widescreen</PresentationFormat>
  <Paragraphs>266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Wingdings 3</vt:lpstr>
      <vt:lpstr>Office Theme</vt:lpstr>
      <vt:lpstr>1 ⊕ 1 ≡ 4 </vt:lpstr>
      <vt:lpstr>Digitalna tehnologija</vt:lpstr>
      <vt:lpstr>Nobelove nagrade 2022</vt:lpstr>
      <vt:lpstr>Pouk fizike</vt:lpstr>
      <vt:lpstr>Meritve fizikalnih količin</vt:lpstr>
      <vt:lpstr>Programiranje</vt:lpstr>
      <vt:lpstr>PowerPoint Presentation</vt:lpstr>
      <vt:lpstr>Meritve fizikalnih količin</vt:lpstr>
      <vt:lpstr>Malce drugačen primer</vt:lpstr>
      <vt:lpstr>Uporaba</vt:lpstr>
      <vt:lpstr>Gospodinjstvo in kemija</vt:lpstr>
      <vt:lpstr>Splošno znanje kemije</vt:lpstr>
      <vt:lpstr>Meritve fizikalnih količin</vt:lpstr>
      <vt:lpstr>Programiranje</vt:lpstr>
      <vt:lpstr>Programiranje: Stvarni/avtentični problem</vt:lpstr>
      <vt:lpstr>Programiranje: Program kot rešitev</vt:lpstr>
      <vt:lpstr>Programiranje: Kako do programa</vt:lpstr>
      <vt:lpstr>Programiranje: Model računanja</vt:lpstr>
      <vt:lpstr>Programiranje: Algoritem in program</vt:lpstr>
      <vt:lpstr>Kaj dela</vt:lpstr>
      <vt:lpstr>Računalništvo in informatika</vt:lpstr>
      <vt:lpstr>Okvir temeljnih vsebin RIN</vt:lpstr>
      <vt:lpstr>Priporočilo EU</vt:lpstr>
      <vt:lpstr>PowerPoint Presentation</vt:lpstr>
      <vt:lpstr>PowerPoint Presentation</vt:lpstr>
      <vt:lpstr>NAPOJ</vt:lpstr>
      <vt:lpstr>PowerPoint Presentation</vt:lpstr>
      <vt:lpstr>Primeri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Matija Lokar</dc:creator>
  <cp:lastModifiedBy>Brodnik, Andrej</cp:lastModifiedBy>
  <cp:revision>148</cp:revision>
  <dcterms:created xsi:type="dcterms:W3CDTF">2020-10-04T09:09:25Z</dcterms:created>
  <dcterms:modified xsi:type="dcterms:W3CDTF">2023-09-19T18:43:16Z</dcterms:modified>
</cp:coreProperties>
</file>