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4"/>
  </p:notesMasterIdLst>
  <p:sldIdLst>
    <p:sldId id="256" r:id="rId2"/>
    <p:sldId id="260" r:id="rId3"/>
    <p:sldId id="257" r:id="rId4"/>
    <p:sldId id="258" r:id="rId5"/>
    <p:sldId id="259" r:id="rId6"/>
    <p:sldId id="262" r:id="rId7"/>
    <p:sldId id="261" r:id="rId8"/>
    <p:sldId id="268" r:id="rId9"/>
    <p:sldId id="292" r:id="rId10"/>
    <p:sldId id="291" r:id="rId11"/>
    <p:sldId id="267" r:id="rId12"/>
    <p:sldId id="302" r:id="rId13"/>
    <p:sldId id="293" r:id="rId14"/>
    <p:sldId id="305" r:id="rId15"/>
    <p:sldId id="306" r:id="rId16"/>
    <p:sldId id="287" r:id="rId17"/>
    <p:sldId id="278" r:id="rId18"/>
    <p:sldId id="303" r:id="rId19"/>
    <p:sldId id="304" r:id="rId20"/>
    <p:sldId id="309" r:id="rId21"/>
    <p:sldId id="308" r:id="rId22"/>
    <p:sldId id="30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197"/>
  </p:normalViewPr>
  <p:slideViewPr>
    <p:cSldViewPr snapToGrid="0">
      <p:cViewPr varScale="1">
        <p:scale>
          <a:sx n="88" d="100"/>
          <a:sy n="88" d="100"/>
        </p:scale>
        <p:origin x="184" y="8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9FDB73-5968-E540-9B4D-B1C1C60AADF6}" type="datetimeFigureOut">
              <a:rPr lang="sl-SI" smtClean="0"/>
              <a:t>3. 07. 23</a:t>
            </a:fld>
            <a:endParaRPr lang="sl-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l-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ED59BD-9F17-494D-8D2E-F753195C3F25}" type="slidenum">
              <a:rPr lang="sl-SI" smtClean="0"/>
              <a:t>‹#›</a:t>
            </a:fld>
            <a:endParaRPr lang="sl-SI"/>
          </a:p>
        </p:txBody>
      </p:sp>
    </p:spTree>
    <p:extLst>
      <p:ext uri="{BB962C8B-B14F-4D97-AF65-F5344CB8AC3E}">
        <p14:creationId xmlns:p14="http://schemas.microsoft.com/office/powerpoint/2010/main" val="493598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6740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2d924dc56e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2d924dc56e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g22d924dc56e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2d924dc56e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2d924dc56e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g22d924dc56e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18</a:t>
            </a:fld>
            <a:endParaRPr/>
          </a:p>
        </p:txBody>
      </p:sp>
    </p:spTree>
    <p:extLst>
      <p:ext uri="{BB962C8B-B14F-4D97-AF65-F5344CB8AC3E}">
        <p14:creationId xmlns:p14="http://schemas.microsoft.com/office/powerpoint/2010/main" val="2849117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2d924dc56e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2d924dc56e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g22d924dc56e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19</a:t>
            </a:fld>
            <a:endParaRPr/>
          </a:p>
        </p:txBody>
      </p:sp>
    </p:spTree>
    <p:extLst>
      <p:ext uri="{BB962C8B-B14F-4D97-AF65-F5344CB8AC3E}">
        <p14:creationId xmlns:p14="http://schemas.microsoft.com/office/powerpoint/2010/main" val="286884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2d924dc56e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2d924dc56e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g22d924dc56e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20</a:t>
            </a:fld>
            <a:endParaRPr/>
          </a:p>
        </p:txBody>
      </p:sp>
    </p:spTree>
    <p:extLst>
      <p:ext uri="{BB962C8B-B14F-4D97-AF65-F5344CB8AC3E}">
        <p14:creationId xmlns:p14="http://schemas.microsoft.com/office/powerpoint/2010/main" val="296459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4. - 7. mali srpan 2023</a:t>
            </a:r>
            <a:endParaRPr lang="en-US" dirty="0"/>
          </a:p>
        </p:txBody>
      </p:sp>
      <p:sp>
        <p:nvSpPr>
          <p:cNvPr id="5" name="Footer Placeholder 4"/>
          <p:cNvSpPr>
            <a:spLocks noGrp="1"/>
          </p:cNvSpPr>
          <p:nvPr>
            <p:ph type="ftr" sz="quarter" idx="11"/>
          </p:nvPr>
        </p:nvSpPr>
        <p:spPr/>
        <p:txBody>
          <a:bodyPr/>
          <a:lstStyle/>
          <a:p>
            <a:r>
              <a:rPr lang="en-US"/>
              <a:t>NAPOJ MINUT - predstavitev</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4. - 7. mali srpan 2023</a:t>
            </a:r>
            <a:endParaRPr lang="en-US" dirty="0"/>
          </a:p>
        </p:txBody>
      </p:sp>
      <p:sp>
        <p:nvSpPr>
          <p:cNvPr id="6" name="Footer Placeholder 5"/>
          <p:cNvSpPr>
            <a:spLocks noGrp="1"/>
          </p:cNvSpPr>
          <p:nvPr>
            <p:ph type="ftr" sz="quarter" idx="11"/>
          </p:nvPr>
        </p:nvSpPr>
        <p:spPr/>
        <p:txBody>
          <a:bodyPr/>
          <a:lstStyle/>
          <a:p>
            <a:r>
              <a:rPr lang="en-US"/>
              <a:t>NAPOJ MINUT - predstavitev</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4. - 7. mali srpan 2023</a:t>
            </a:r>
            <a:endParaRPr lang="en-US" dirty="0"/>
          </a:p>
        </p:txBody>
      </p:sp>
      <p:sp>
        <p:nvSpPr>
          <p:cNvPr id="5" name="Footer Placeholder 4"/>
          <p:cNvSpPr>
            <a:spLocks noGrp="1"/>
          </p:cNvSpPr>
          <p:nvPr>
            <p:ph type="ftr" sz="quarter" idx="11"/>
          </p:nvPr>
        </p:nvSpPr>
        <p:spPr/>
        <p:txBody>
          <a:bodyPr/>
          <a:lstStyle/>
          <a:p>
            <a:r>
              <a:rPr lang="en-US"/>
              <a:t>NAPOJ MINUT - predstavitev</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4. - 7. mali srpan 2023</a:t>
            </a:r>
            <a:endParaRPr lang="en-US" dirty="0"/>
          </a:p>
        </p:txBody>
      </p:sp>
      <p:sp>
        <p:nvSpPr>
          <p:cNvPr id="5" name="Footer Placeholder 4"/>
          <p:cNvSpPr>
            <a:spLocks noGrp="1"/>
          </p:cNvSpPr>
          <p:nvPr>
            <p:ph type="ftr" sz="quarter" idx="11"/>
          </p:nvPr>
        </p:nvSpPr>
        <p:spPr/>
        <p:txBody>
          <a:bodyPr/>
          <a:lstStyle/>
          <a:p>
            <a:r>
              <a:rPr lang="en-US"/>
              <a:t>NAPOJ MINUT - predstavitev</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4. - 7. mali srpan 2023</a:t>
            </a:r>
            <a:endParaRPr lang="en-US" dirty="0"/>
          </a:p>
        </p:txBody>
      </p:sp>
      <p:sp>
        <p:nvSpPr>
          <p:cNvPr id="5" name="Footer Placeholder 4"/>
          <p:cNvSpPr>
            <a:spLocks noGrp="1"/>
          </p:cNvSpPr>
          <p:nvPr>
            <p:ph type="ftr" sz="quarter" idx="11"/>
          </p:nvPr>
        </p:nvSpPr>
        <p:spPr/>
        <p:txBody>
          <a:bodyPr/>
          <a:lstStyle/>
          <a:p>
            <a:r>
              <a:rPr lang="en-US"/>
              <a:t>NAPOJ MINUT - predstavitev</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4. - 7. mali srpan 2023</a:t>
            </a:r>
            <a:endParaRPr lang="en-US" dirty="0"/>
          </a:p>
        </p:txBody>
      </p:sp>
      <p:sp>
        <p:nvSpPr>
          <p:cNvPr id="4" name="Footer Placeholder 4"/>
          <p:cNvSpPr>
            <a:spLocks noGrp="1"/>
          </p:cNvSpPr>
          <p:nvPr>
            <p:ph type="ftr" sz="quarter" idx="11"/>
          </p:nvPr>
        </p:nvSpPr>
        <p:spPr/>
        <p:txBody>
          <a:bodyPr/>
          <a:lstStyle/>
          <a:p>
            <a:r>
              <a:rPr lang="en-US"/>
              <a:t>NAPOJ MINUT - predstavitev</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4. - 7. mali srpan 2023</a:t>
            </a:r>
            <a:endParaRPr lang="en-US" dirty="0"/>
          </a:p>
        </p:txBody>
      </p:sp>
      <p:sp>
        <p:nvSpPr>
          <p:cNvPr id="4" name="Footer Placeholder 4"/>
          <p:cNvSpPr>
            <a:spLocks noGrp="1"/>
          </p:cNvSpPr>
          <p:nvPr>
            <p:ph type="ftr" sz="quarter" idx="11"/>
          </p:nvPr>
        </p:nvSpPr>
        <p:spPr/>
        <p:txBody>
          <a:bodyPr/>
          <a:lstStyle/>
          <a:p>
            <a:r>
              <a:rPr lang="en-US"/>
              <a:t>NAPOJ MINUT - predstavitev</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4. - 7. mali srpan 2023</a:t>
            </a:r>
            <a:endParaRPr lang="en-US" dirty="0"/>
          </a:p>
        </p:txBody>
      </p:sp>
      <p:sp>
        <p:nvSpPr>
          <p:cNvPr id="5" name="Footer Placeholder 4"/>
          <p:cNvSpPr>
            <a:spLocks noGrp="1"/>
          </p:cNvSpPr>
          <p:nvPr>
            <p:ph type="ftr" sz="quarter" idx="11"/>
          </p:nvPr>
        </p:nvSpPr>
        <p:spPr/>
        <p:txBody>
          <a:bodyPr/>
          <a:lstStyle/>
          <a:p>
            <a:r>
              <a:rPr lang="en-US"/>
              <a:t>NAPOJ MINUT - predstavitev</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4. - 7. mali srpan 2023</a:t>
            </a:r>
            <a:endParaRPr lang="en-US" dirty="0"/>
          </a:p>
        </p:txBody>
      </p:sp>
      <p:sp>
        <p:nvSpPr>
          <p:cNvPr id="5" name="Footer Placeholder 4"/>
          <p:cNvSpPr>
            <a:spLocks noGrp="1"/>
          </p:cNvSpPr>
          <p:nvPr>
            <p:ph type="ftr" sz="quarter" idx="11"/>
          </p:nvPr>
        </p:nvSpPr>
        <p:spPr/>
        <p:txBody>
          <a:bodyPr/>
          <a:lstStyle/>
          <a:p>
            <a:r>
              <a:rPr lang="en-US"/>
              <a:t>NAPOJ MINUT - predstavitev</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rot="5400000">
            <a:off x="9476114" y="2470225"/>
            <a:ext cx="2349648" cy="304799"/>
          </a:xfrm>
        </p:spPr>
        <p:txBody>
          <a:bodyPr/>
          <a:lstStyle/>
          <a:p>
            <a:r>
              <a:rPr lang="en-US"/>
              <a:t>4. - 7. mali srpan 2023</a:t>
            </a:r>
            <a:endParaRPr lang="en-US" dirty="0"/>
          </a:p>
        </p:txBody>
      </p:sp>
      <p:sp>
        <p:nvSpPr>
          <p:cNvPr id="5" name="Footer Placeholder 4"/>
          <p:cNvSpPr>
            <a:spLocks noGrp="1"/>
          </p:cNvSpPr>
          <p:nvPr>
            <p:ph type="ftr" sz="quarter" idx="11"/>
          </p:nvPr>
        </p:nvSpPr>
        <p:spPr/>
        <p:txBody>
          <a:bodyPr/>
          <a:lstStyle/>
          <a:p>
            <a:r>
              <a:rPr lang="en-US"/>
              <a:t>NAPOJ MINUT - predstavitev</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4. - 7. mali srpan 2023</a:t>
            </a:r>
            <a:endParaRPr lang="en-US" dirty="0"/>
          </a:p>
        </p:txBody>
      </p:sp>
      <p:sp>
        <p:nvSpPr>
          <p:cNvPr id="5" name="Footer Placeholder 4"/>
          <p:cNvSpPr>
            <a:spLocks noGrp="1"/>
          </p:cNvSpPr>
          <p:nvPr>
            <p:ph type="ftr" sz="quarter" idx="11"/>
          </p:nvPr>
        </p:nvSpPr>
        <p:spPr/>
        <p:txBody>
          <a:bodyPr/>
          <a:lstStyle/>
          <a:p>
            <a:r>
              <a:rPr lang="en-US"/>
              <a:t>NAPOJ MINUT - predstavitev</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4. - 7. mali srpan 2023</a:t>
            </a:r>
            <a:endParaRPr lang="en-US" dirty="0"/>
          </a:p>
        </p:txBody>
      </p:sp>
      <p:sp>
        <p:nvSpPr>
          <p:cNvPr id="6" name="Footer Placeholder 5"/>
          <p:cNvSpPr>
            <a:spLocks noGrp="1"/>
          </p:cNvSpPr>
          <p:nvPr>
            <p:ph type="ftr" sz="quarter" idx="11"/>
          </p:nvPr>
        </p:nvSpPr>
        <p:spPr/>
        <p:txBody>
          <a:bodyPr/>
          <a:lstStyle/>
          <a:p>
            <a:r>
              <a:rPr lang="en-US"/>
              <a:t>NAPOJ MINUT - predstavitev</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4. - 7. mali srpan 2023</a:t>
            </a:r>
            <a:endParaRPr lang="en-US" dirty="0"/>
          </a:p>
        </p:txBody>
      </p:sp>
      <p:sp>
        <p:nvSpPr>
          <p:cNvPr id="8" name="Footer Placeholder 7"/>
          <p:cNvSpPr>
            <a:spLocks noGrp="1"/>
          </p:cNvSpPr>
          <p:nvPr>
            <p:ph type="ftr" sz="quarter" idx="11"/>
          </p:nvPr>
        </p:nvSpPr>
        <p:spPr/>
        <p:txBody>
          <a:bodyPr/>
          <a:lstStyle/>
          <a:p>
            <a:r>
              <a:rPr lang="en-US"/>
              <a:t>NAPOJ MINUT - predstavitev</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r>
              <a:rPr lang="en-US"/>
              <a:t>4. - 7. mali srpan 2023</a:t>
            </a:r>
            <a:endParaRPr lang="en-US" dirty="0"/>
          </a:p>
        </p:txBody>
      </p:sp>
      <p:sp>
        <p:nvSpPr>
          <p:cNvPr id="5" name="Footer Placeholder 3"/>
          <p:cNvSpPr>
            <a:spLocks noGrp="1"/>
          </p:cNvSpPr>
          <p:nvPr>
            <p:ph type="ftr" sz="quarter" idx="11"/>
          </p:nvPr>
        </p:nvSpPr>
        <p:spPr/>
        <p:txBody>
          <a:bodyPr/>
          <a:lstStyle/>
          <a:p>
            <a:r>
              <a:rPr lang="en-US"/>
              <a:t>NAPOJ MINUT - predstavitev</a:t>
            </a:r>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a:t>4. - 7. mali srpan 2023</a:t>
            </a:r>
            <a:endParaRPr lang="en-US" dirty="0"/>
          </a:p>
        </p:txBody>
      </p:sp>
      <p:sp>
        <p:nvSpPr>
          <p:cNvPr id="5" name="Footer Placeholder 2"/>
          <p:cNvSpPr>
            <a:spLocks noGrp="1"/>
          </p:cNvSpPr>
          <p:nvPr>
            <p:ph type="ftr" sz="quarter" idx="11"/>
          </p:nvPr>
        </p:nvSpPr>
        <p:spPr/>
        <p:txBody>
          <a:bodyPr/>
          <a:lstStyle/>
          <a:p>
            <a:r>
              <a:rPr lang="en-US"/>
              <a:t>NAPOJ MINUT - predstavitev</a:t>
            </a:r>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r>
              <a:rPr lang="en-US"/>
              <a:t>4. - 7. mali srpan 2023</a:t>
            </a:r>
            <a:endParaRPr lang="en-US" dirty="0"/>
          </a:p>
        </p:txBody>
      </p:sp>
      <p:sp>
        <p:nvSpPr>
          <p:cNvPr id="5" name="Footer Placeholder 5"/>
          <p:cNvSpPr>
            <a:spLocks noGrp="1"/>
          </p:cNvSpPr>
          <p:nvPr>
            <p:ph type="ftr" sz="quarter" idx="11"/>
          </p:nvPr>
        </p:nvSpPr>
        <p:spPr/>
        <p:txBody>
          <a:bodyPr/>
          <a:lstStyle/>
          <a:p>
            <a:r>
              <a:rPr lang="en-US"/>
              <a:t>NAPOJ MINUT - predstavitev</a:t>
            </a: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4. - 7. mali srpan 2023</a:t>
            </a:r>
            <a:endParaRPr lang="en-US" dirty="0"/>
          </a:p>
        </p:txBody>
      </p:sp>
      <p:sp>
        <p:nvSpPr>
          <p:cNvPr id="6" name="Footer Placeholder 5"/>
          <p:cNvSpPr>
            <a:spLocks noGrp="1"/>
          </p:cNvSpPr>
          <p:nvPr>
            <p:ph type="ftr" sz="quarter" idx="11"/>
          </p:nvPr>
        </p:nvSpPr>
        <p:spPr/>
        <p:txBody>
          <a:bodyPr/>
          <a:lstStyle/>
          <a:p>
            <a:r>
              <a:rPr lang="en-US"/>
              <a:t>NAPOJ MINUT - predstavitev</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en-US"/>
              <a:t>4. - 7. mali srpan 2023</a:t>
            </a:r>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NAPOJ MINUT - predstavitev</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ucilnica.acm.si/course/index.php?categoryid=22" TargetMode="External"/><Relationship Id="rId7" Type="http://schemas.openxmlformats.org/officeDocument/2006/relationships/image" Target="../media/image19.png"/><Relationship Id="rId2" Type="http://schemas.openxmlformats.org/officeDocument/2006/relationships/hyperlink" Target="https://pisek.acm.si/"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rtk.acm.si/" TargetMode="External"/><Relationship Id="rId4" Type="http://schemas.openxmlformats.org/officeDocument/2006/relationships/hyperlink" Target="https://putka-rtk.acm.si/"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lokar.fmf.uni-lj.si/moodle/course/view.php?id=112#section-2" TargetMode="External"/><Relationship Id="rId2" Type="http://schemas.openxmlformats.org/officeDocument/2006/relationships/hyperlink" Target="https://napoj.si/" TargetMode="External"/><Relationship Id="rId1" Type="http://schemas.openxmlformats.org/officeDocument/2006/relationships/slideLayout" Target="../slideLayouts/slideLayout2.xml"/><Relationship Id="rId5" Type="http://schemas.openxmlformats.org/officeDocument/2006/relationships/hyperlink" Target="https://www.csteachers.org/" TargetMode="External"/><Relationship Id="rId4" Type="http://schemas.openxmlformats.org/officeDocument/2006/relationships/hyperlink" Target="https://www.computingatschool.org.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dighum.ec.tuwien.ac.at/perspectives-on-digital-humanis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bober.acm.si/"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6035D-F50A-8E92-4EC7-FE0208CA3300}"/>
              </a:ext>
            </a:extLst>
          </p:cNvPr>
          <p:cNvSpPr>
            <a:spLocks noGrp="1"/>
          </p:cNvSpPr>
          <p:nvPr>
            <p:ph type="ctrTitle"/>
          </p:nvPr>
        </p:nvSpPr>
        <p:spPr/>
        <p:txBody>
          <a:bodyPr/>
          <a:lstStyle/>
          <a:p>
            <a:r>
              <a:rPr lang="sl-SI" dirty="0"/>
              <a:t>NAPOJ MINUT</a:t>
            </a:r>
          </a:p>
        </p:txBody>
      </p:sp>
      <p:sp>
        <p:nvSpPr>
          <p:cNvPr id="3" name="Subtitle 2">
            <a:extLst>
              <a:ext uri="{FF2B5EF4-FFF2-40B4-BE49-F238E27FC236}">
                <a16:creationId xmlns:a16="http://schemas.microsoft.com/office/drawing/2014/main" id="{839C64AF-3131-9CEB-356D-DF1DFA99B1C1}"/>
              </a:ext>
            </a:extLst>
          </p:cNvPr>
          <p:cNvSpPr>
            <a:spLocks noGrp="1"/>
          </p:cNvSpPr>
          <p:nvPr>
            <p:ph type="subTitle" idx="1"/>
          </p:nvPr>
        </p:nvSpPr>
        <p:spPr/>
        <p:txBody>
          <a:bodyPr/>
          <a:lstStyle/>
          <a:p>
            <a:r>
              <a:rPr lang="sl-SI" dirty="0"/>
              <a:t>NAPOJ – MINUT</a:t>
            </a:r>
          </a:p>
          <a:p>
            <a:pPr algn="r"/>
            <a:r>
              <a:rPr lang="sl-SI" dirty="0"/>
              <a:t>Andrej Brodnik</a:t>
            </a:r>
          </a:p>
        </p:txBody>
      </p:sp>
      <p:pic>
        <p:nvPicPr>
          <p:cNvPr id="1026" name="Picture 2">
            <a:extLst>
              <a:ext uri="{FF2B5EF4-FFF2-40B4-BE49-F238E27FC236}">
                <a16:creationId xmlns:a16="http://schemas.microsoft.com/office/drawing/2014/main" id="{279B0CD9-C3CF-3608-1808-0C529E9F5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8145" y="1238075"/>
            <a:ext cx="3941204" cy="2677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503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solidFill>
                  <a:srgbClr val="EBEBEB"/>
                </a:solidFill>
              </a:rPr>
              <a:t>Korenine – NAPOJ</a:t>
            </a:r>
            <a:endParaRPr lang="en-US" b="1" dirty="0">
              <a:solidFill>
                <a:srgbClr val="0070C0"/>
              </a:solidFill>
            </a:endParaRPr>
          </a:p>
        </p:txBody>
      </p:sp>
      <p:sp>
        <p:nvSpPr>
          <p:cNvPr id="3" name="Content Placeholder 2"/>
          <p:cNvSpPr>
            <a:spLocks noGrp="1"/>
          </p:cNvSpPr>
          <p:nvPr>
            <p:ph idx="1"/>
          </p:nvPr>
        </p:nvSpPr>
        <p:spPr>
          <a:xfrm>
            <a:off x="838200" y="1525577"/>
            <a:ext cx="10515600" cy="4667250"/>
          </a:xfrm>
        </p:spPr>
        <p:txBody>
          <a:bodyPr>
            <a:normAutofit lnSpcReduction="10000"/>
          </a:bodyPr>
          <a:lstStyle/>
          <a:p>
            <a:pPr marL="0" indent="0">
              <a:buNone/>
            </a:pPr>
            <a:r>
              <a:rPr lang="sl-SI" sz="2800" b="1" dirty="0">
                <a:solidFill>
                  <a:srgbClr val="FFC000"/>
                </a:solidFill>
              </a:rPr>
              <a:t>Tekmovalno programiranje</a:t>
            </a:r>
          </a:p>
          <a:p>
            <a:r>
              <a:rPr lang="sl-SI" dirty="0"/>
              <a:t>programiranje je jezik računalništva in informatike</a:t>
            </a:r>
          </a:p>
          <a:p>
            <a:r>
              <a:rPr lang="sl-SI" dirty="0"/>
              <a:t>programiranje s koščki (</a:t>
            </a:r>
            <a:r>
              <a:rPr lang="sl-SI" b="1" i="1" dirty="0">
                <a:solidFill>
                  <a:srgbClr val="7030A0"/>
                </a:solidFill>
              </a:rPr>
              <a:t>Pišek</a:t>
            </a:r>
            <a:r>
              <a:rPr lang="sl-SI" dirty="0"/>
              <a:t>)</a:t>
            </a:r>
          </a:p>
          <a:p>
            <a:pPr lvl="1"/>
            <a:r>
              <a:rPr lang="sl-SI" dirty="0"/>
              <a:t>mentorji po šolah</a:t>
            </a:r>
          </a:p>
          <a:p>
            <a:pPr lvl="1"/>
            <a:r>
              <a:rPr lang="sl-SI" dirty="0">
                <a:hlinkClick r:id="rId2"/>
              </a:rPr>
              <a:t>https://pisek.acm.si/</a:t>
            </a:r>
            <a:endParaRPr lang="sl-SI" dirty="0"/>
          </a:p>
          <a:p>
            <a:r>
              <a:rPr lang="sl-SI" dirty="0"/>
              <a:t>celoletna delavnica za najbolj nadarjene (</a:t>
            </a:r>
            <a:r>
              <a:rPr lang="sl-SI" b="1" i="1" dirty="0">
                <a:solidFill>
                  <a:srgbClr val="7030A0"/>
                </a:solidFill>
              </a:rPr>
              <a:t>Putka</a:t>
            </a:r>
            <a:r>
              <a:rPr lang="sl-SI" dirty="0"/>
              <a:t>)</a:t>
            </a:r>
          </a:p>
          <a:p>
            <a:pPr lvl="1"/>
            <a:r>
              <a:rPr lang="sl-SI" dirty="0"/>
              <a:t>posebna skupina mentorjev (</a:t>
            </a:r>
            <a:r>
              <a:rPr lang="sl-SI" dirty="0">
                <a:hlinkClick r:id="rId3"/>
              </a:rPr>
              <a:t>https://ucilnica.acm.si/course/index.php?categoryid=22</a:t>
            </a:r>
            <a:r>
              <a:rPr lang="sl-SI" dirty="0"/>
              <a:t>)</a:t>
            </a:r>
          </a:p>
          <a:p>
            <a:pPr lvl="1"/>
            <a:r>
              <a:rPr lang="sl-SI" dirty="0">
                <a:hlinkClick r:id="rId4"/>
              </a:rPr>
              <a:t>https://putka-rtk.acm.si/</a:t>
            </a:r>
            <a:endParaRPr lang="sl-SI" dirty="0"/>
          </a:p>
          <a:p>
            <a:r>
              <a:rPr lang="sl-SI" dirty="0"/>
              <a:t>delo z dekleti</a:t>
            </a:r>
          </a:p>
          <a:p>
            <a:r>
              <a:rPr lang="sl-SI" dirty="0"/>
              <a:t>izdaja gradiv (</a:t>
            </a:r>
            <a:r>
              <a:rPr lang="sl-SI" dirty="0">
                <a:hlinkClick r:id="rId5"/>
              </a:rPr>
              <a:t>http://rtk.acm.si/</a:t>
            </a:r>
            <a:r>
              <a:rPr lang="sl-SI" dirty="0"/>
              <a:t>)</a:t>
            </a:r>
          </a:p>
          <a:p>
            <a:pPr marL="0" indent="0" algn="ctr">
              <a:buNone/>
            </a:pPr>
            <a:r>
              <a:rPr lang="sl-SI" b="1" dirty="0">
                <a:solidFill>
                  <a:srgbClr val="C00000"/>
                </a:solidFill>
              </a:rPr>
              <a:t>Dijake in dijakinje (!) usposobiti za kreativnejšo uporabo IKT.</a:t>
            </a:r>
          </a:p>
        </p:txBody>
      </p:sp>
      <p:pic>
        <p:nvPicPr>
          <p:cNvPr id="2050" name="Picture 2">
            <a:extLst>
              <a:ext uri="{FF2B5EF4-FFF2-40B4-BE49-F238E27FC236}">
                <a16:creationId xmlns:a16="http://schemas.microsoft.com/office/drawing/2014/main" id="{A9ABD841-503A-C145-B989-A801E2ADFC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29832" y="1864516"/>
            <a:ext cx="1195388" cy="14388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utka logo">
            <a:extLst>
              <a:ext uri="{FF2B5EF4-FFF2-40B4-BE49-F238E27FC236}">
                <a16:creationId xmlns:a16="http://schemas.microsoft.com/office/drawing/2014/main" id="{EB1F6A2C-4471-4542-BD76-C561384CF7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55359" y="3463617"/>
            <a:ext cx="1919096" cy="5517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logo&#10;&#10;Description automatically generated">
            <a:extLst>
              <a:ext uri="{FF2B5EF4-FFF2-40B4-BE49-F238E27FC236}">
                <a16:creationId xmlns:a16="http://schemas.microsoft.com/office/drawing/2014/main" id="{A9262BBA-B65E-444B-B7B7-BD22545B15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72675" y="138517"/>
            <a:ext cx="2023407" cy="1395994"/>
          </a:xfrm>
          <a:prstGeom prst="rect">
            <a:avLst/>
          </a:prstGeom>
        </p:spPr>
      </p:pic>
      <p:sp>
        <p:nvSpPr>
          <p:cNvPr id="4" name="Date Placeholder 3">
            <a:extLst>
              <a:ext uri="{FF2B5EF4-FFF2-40B4-BE49-F238E27FC236}">
                <a16:creationId xmlns:a16="http://schemas.microsoft.com/office/drawing/2014/main" id="{E3AEE779-F9E6-D23D-0817-F9831E56D962}"/>
              </a:ext>
            </a:extLst>
          </p:cNvPr>
          <p:cNvSpPr>
            <a:spLocks noGrp="1"/>
          </p:cNvSpPr>
          <p:nvPr>
            <p:ph type="dt" sz="half" idx="10"/>
          </p:nvPr>
        </p:nvSpPr>
        <p:spPr/>
        <p:txBody>
          <a:bodyPr/>
          <a:lstStyle/>
          <a:p>
            <a:r>
              <a:rPr lang="en-US"/>
              <a:t>4. - 7. mali srpan 2023</a:t>
            </a:r>
            <a:endParaRPr lang="en-US" dirty="0"/>
          </a:p>
        </p:txBody>
      </p:sp>
      <p:sp>
        <p:nvSpPr>
          <p:cNvPr id="5" name="Footer Placeholder 4">
            <a:extLst>
              <a:ext uri="{FF2B5EF4-FFF2-40B4-BE49-F238E27FC236}">
                <a16:creationId xmlns:a16="http://schemas.microsoft.com/office/drawing/2014/main" id="{9FD97BCA-8966-E969-B3AD-62B59238EC9D}"/>
              </a:ext>
            </a:extLst>
          </p:cNvPr>
          <p:cNvSpPr>
            <a:spLocks noGrp="1"/>
          </p:cNvSpPr>
          <p:nvPr>
            <p:ph type="ftr" sz="quarter" idx="11"/>
          </p:nvPr>
        </p:nvSpPr>
        <p:spPr/>
        <p:txBody>
          <a:bodyPr/>
          <a:lstStyle/>
          <a:p>
            <a:r>
              <a:rPr lang="en-US"/>
              <a:t>NAPOJ MINUT - predstavitev</a:t>
            </a:r>
            <a:endParaRPr lang="en-US" dirty="0"/>
          </a:p>
        </p:txBody>
      </p:sp>
      <p:sp>
        <p:nvSpPr>
          <p:cNvPr id="7" name="Slide Number Placeholder 6">
            <a:extLst>
              <a:ext uri="{FF2B5EF4-FFF2-40B4-BE49-F238E27FC236}">
                <a16:creationId xmlns:a16="http://schemas.microsoft.com/office/drawing/2014/main" id="{B747F8CD-1797-B309-636E-C1857AFD90F8}"/>
              </a:ext>
            </a:extLst>
          </p:cNvPr>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259977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solidFill>
                  <a:srgbClr val="EBEBEB"/>
                </a:solidFill>
              </a:rPr>
              <a:t>Korenine – NAPOJ</a:t>
            </a:r>
            <a:endParaRPr lang="en-US" b="1" dirty="0">
              <a:solidFill>
                <a:srgbClr val="0070C0"/>
              </a:solidFill>
            </a:endParaRPr>
          </a:p>
        </p:txBody>
      </p:sp>
      <p:sp>
        <p:nvSpPr>
          <p:cNvPr id="3" name="Content Placeholder 2"/>
          <p:cNvSpPr>
            <a:spLocks noGrp="1"/>
          </p:cNvSpPr>
          <p:nvPr>
            <p:ph idx="1"/>
          </p:nvPr>
        </p:nvSpPr>
        <p:spPr>
          <a:xfrm>
            <a:off x="838200" y="1534511"/>
            <a:ext cx="10515600" cy="4642452"/>
          </a:xfrm>
        </p:spPr>
        <p:txBody>
          <a:bodyPr>
            <a:normAutofit fontScale="92500" lnSpcReduction="10000"/>
          </a:bodyPr>
          <a:lstStyle/>
          <a:p>
            <a:pPr marL="0" indent="0">
              <a:buNone/>
            </a:pPr>
            <a:r>
              <a:rPr lang="sl-SI" sz="2600" b="1" dirty="0">
                <a:solidFill>
                  <a:srgbClr val="FFC000"/>
                </a:solidFill>
              </a:rPr>
              <a:t>Raziskovalne naloge</a:t>
            </a:r>
          </a:p>
          <a:p>
            <a:endParaRPr lang="sl-SI" dirty="0"/>
          </a:p>
          <a:p>
            <a:r>
              <a:rPr lang="sl-SI" dirty="0"/>
              <a:t>ponuditi zahtevnejših raziskovalnih naloge</a:t>
            </a:r>
          </a:p>
          <a:p>
            <a:r>
              <a:rPr lang="sl-SI" dirty="0"/>
              <a:t>raziskovalne institucije (UL FRI, UP FAMNIT, UM FERI in IJS)</a:t>
            </a:r>
          </a:p>
          <a:p>
            <a:pPr lvl="1"/>
            <a:r>
              <a:rPr lang="sl-SI" dirty="0"/>
              <a:t>pripravijo seznam predlogov raziskovalnih nalog</a:t>
            </a:r>
          </a:p>
          <a:p>
            <a:pPr lvl="1"/>
            <a:r>
              <a:rPr lang="sl-SI" dirty="0"/>
              <a:t>nudijo mentorstvo; poleg tega še šolski mentor</a:t>
            </a:r>
          </a:p>
          <a:p>
            <a:r>
              <a:rPr lang="sl-SI" dirty="0"/>
              <a:t>izvedene:</a:t>
            </a:r>
          </a:p>
          <a:p>
            <a:pPr lvl="1"/>
            <a:r>
              <a:rPr lang="sl-SI" b="1" dirty="0"/>
              <a:t>Klasične šifre</a:t>
            </a:r>
            <a:r>
              <a:rPr lang="sl-SI" dirty="0"/>
              <a:t>, Jaša Knap (Gimnazija Bežigrad)</a:t>
            </a:r>
          </a:p>
          <a:p>
            <a:pPr lvl="1"/>
            <a:r>
              <a:rPr lang="sl-SI" b="1" dirty="0"/>
              <a:t>Umetna inteligenca in vejice</a:t>
            </a:r>
            <a:r>
              <a:rPr lang="sl-SI" dirty="0"/>
              <a:t>, Nadezhda Komarova (Gimnazija Bežigrad)</a:t>
            </a:r>
          </a:p>
          <a:p>
            <a:pPr lvl="1"/>
            <a:r>
              <a:rPr lang="sl-SI" b="1" dirty="0"/>
              <a:t>Varnost gesel</a:t>
            </a:r>
            <a:r>
              <a:rPr lang="sl-SI" dirty="0"/>
              <a:t>, Filip Trplan (Gimnazija Vič)</a:t>
            </a:r>
          </a:p>
          <a:p>
            <a:pPr marL="0" indent="0" algn="ctr">
              <a:buNone/>
            </a:pPr>
            <a:endParaRPr lang="sl-SI" b="1" dirty="0">
              <a:solidFill>
                <a:srgbClr val="C00000"/>
              </a:solidFill>
            </a:endParaRPr>
          </a:p>
          <a:p>
            <a:pPr marL="0" indent="0" algn="ctr">
              <a:buNone/>
            </a:pPr>
            <a:r>
              <a:rPr lang="sl-SI" b="1" dirty="0">
                <a:solidFill>
                  <a:srgbClr val="C00000"/>
                </a:solidFill>
              </a:rPr>
              <a:t>Izzivi na robu.</a:t>
            </a:r>
          </a:p>
        </p:txBody>
      </p:sp>
      <p:pic>
        <p:nvPicPr>
          <p:cNvPr id="4" name="Picture 3" descr="A picture containing logo&#10;&#10;Description automatically generated">
            <a:extLst>
              <a:ext uri="{FF2B5EF4-FFF2-40B4-BE49-F238E27FC236}">
                <a16:creationId xmlns:a16="http://schemas.microsoft.com/office/drawing/2014/main" id="{9B9659F5-86E7-2947-9591-DB5BB5C6B7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2675" y="138517"/>
            <a:ext cx="2023407" cy="1395994"/>
          </a:xfrm>
          <a:prstGeom prst="rect">
            <a:avLst/>
          </a:prstGeom>
        </p:spPr>
      </p:pic>
      <p:sp>
        <p:nvSpPr>
          <p:cNvPr id="5" name="Date Placeholder 4">
            <a:extLst>
              <a:ext uri="{FF2B5EF4-FFF2-40B4-BE49-F238E27FC236}">
                <a16:creationId xmlns:a16="http://schemas.microsoft.com/office/drawing/2014/main" id="{7E159262-B80B-3A80-2C97-D4D0999C0647}"/>
              </a:ext>
            </a:extLst>
          </p:cNvPr>
          <p:cNvSpPr>
            <a:spLocks noGrp="1"/>
          </p:cNvSpPr>
          <p:nvPr>
            <p:ph type="dt" sz="half" idx="10"/>
          </p:nvPr>
        </p:nvSpPr>
        <p:spPr/>
        <p:txBody>
          <a:bodyPr/>
          <a:lstStyle/>
          <a:p>
            <a:r>
              <a:rPr lang="en-US"/>
              <a:t>4. - 7. mali srpan 2023</a:t>
            </a:r>
            <a:endParaRPr lang="en-US" dirty="0"/>
          </a:p>
        </p:txBody>
      </p:sp>
      <p:sp>
        <p:nvSpPr>
          <p:cNvPr id="6" name="Footer Placeholder 5">
            <a:extLst>
              <a:ext uri="{FF2B5EF4-FFF2-40B4-BE49-F238E27FC236}">
                <a16:creationId xmlns:a16="http://schemas.microsoft.com/office/drawing/2014/main" id="{5DEE0F36-58FD-C226-E097-9E6E5C9C070D}"/>
              </a:ext>
            </a:extLst>
          </p:cNvPr>
          <p:cNvSpPr>
            <a:spLocks noGrp="1"/>
          </p:cNvSpPr>
          <p:nvPr>
            <p:ph type="ftr" sz="quarter" idx="11"/>
          </p:nvPr>
        </p:nvSpPr>
        <p:spPr/>
        <p:txBody>
          <a:bodyPr/>
          <a:lstStyle/>
          <a:p>
            <a:r>
              <a:rPr lang="en-US"/>
              <a:t>NAPOJ MINUT - predstavitev</a:t>
            </a:r>
            <a:endParaRPr lang="en-US" dirty="0"/>
          </a:p>
        </p:txBody>
      </p:sp>
      <p:sp>
        <p:nvSpPr>
          <p:cNvPr id="7" name="Slide Number Placeholder 6">
            <a:extLst>
              <a:ext uri="{FF2B5EF4-FFF2-40B4-BE49-F238E27FC236}">
                <a16:creationId xmlns:a16="http://schemas.microsoft.com/office/drawing/2014/main" id="{93668407-74CE-BFD0-16E9-8221F414761F}"/>
              </a:ext>
            </a:extLst>
          </p:cNvPr>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256326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6"/>
          <p:cNvSpPr txBox="1">
            <a:spLocks noGrp="1"/>
          </p:cNvSpPr>
          <p:nvPr>
            <p:ph type="title"/>
          </p:nvPr>
        </p:nvSpPr>
        <p:spPr>
          <a:xfrm>
            <a:off x="757036" y="1053032"/>
            <a:ext cx="10515600" cy="2852737"/>
          </a:xfrm>
          <a:prstGeom prst="rect">
            <a:avLst/>
          </a:prstGeom>
          <a:noFill/>
          <a:ln>
            <a:noFill/>
          </a:ln>
        </p:spPr>
        <p:txBody>
          <a:bodyPr spcFirstLastPara="1" wrap="square" lIns="91425" tIns="45700" rIns="91425" bIns="45700" anchor="b" anchorCtr="0">
            <a:normAutofit/>
          </a:bodyPr>
          <a:lstStyle/>
          <a:p>
            <a:r>
              <a:rPr lang="sl-SI" dirty="0">
                <a:effectLst/>
              </a:rPr>
              <a:t>»Kakovost izobraževalnega sistema ne more biti večja od kakovosti učiteljev!«</a:t>
            </a:r>
            <a:endParaRPr dirty="0"/>
          </a:p>
        </p:txBody>
      </p:sp>
      <p:grpSp>
        <p:nvGrpSpPr>
          <p:cNvPr id="118" name="Google Shape;118;p6"/>
          <p:cNvGrpSpPr/>
          <p:nvPr/>
        </p:nvGrpSpPr>
        <p:grpSpPr>
          <a:xfrm>
            <a:off x="8138159" y="4156363"/>
            <a:ext cx="3732415" cy="2489077"/>
            <a:chOff x="7431578" y="3905769"/>
            <a:chExt cx="4081549" cy="2856050"/>
          </a:xfrm>
        </p:grpSpPr>
        <p:pic>
          <p:nvPicPr>
            <p:cNvPr id="119" name="Google Shape;119;p6"/>
            <p:cNvPicPr preferRelativeResize="0"/>
            <p:nvPr/>
          </p:nvPicPr>
          <p:blipFill rotWithShape="1">
            <a:blip r:embed="rId3">
              <a:alphaModFix/>
            </a:blip>
            <a:srcRect/>
            <a:stretch/>
          </p:blipFill>
          <p:spPr>
            <a:xfrm>
              <a:off x="7431578" y="3905769"/>
              <a:ext cx="4081549" cy="2406662"/>
            </a:xfrm>
            <a:prstGeom prst="rect">
              <a:avLst/>
            </a:prstGeom>
            <a:noFill/>
            <a:ln>
              <a:noFill/>
            </a:ln>
          </p:spPr>
        </p:pic>
        <p:sp>
          <p:nvSpPr>
            <p:cNvPr id="120" name="Google Shape;120;p6"/>
            <p:cNvSpPr txBox="1"/>
            <p:nvPr/>
          </p:nvSpPr>
          <p:spPr>
            <a:xfrm>
              <a:off x="7439891" y="6392487"/>
              <a:ext cx="4048298"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chemeClr val="dk1"/>
                  </a:solidFill>
                  <a:latin typeface="Calibri"/>
                  <a:ea typeface="Calibri"/>
                  <a:cs typeface="Calibri"/>
                  <a:sym typeface="Calibri"/>
                </a:rPr>
                <a:t>Barber and Mourshed</a:t>
              </a:r>
              <a:endParaRPr sz="1800">
                <a:solidFill>
                  <a:schemeClr val="dk1"/>
                </a:solidFill>
                <a:latin typeface="Calibri"/>
                <a:ea typeface="Calibri"/>
                <a:cs typeface="Calibri"/>
                <a:sym typeface="Calibri"/>
              </a:endParaRPr>
            </a:p>
          </p:txBody>
        </p:sp>
      </p:grpSp>
      <p:sp>
        <p:nvSpPr>
          <p:cNvPr id="2" name="Date Placeholder 1">
            <a:extLst>
              <a:ext uri="{FF2B5EF4-FFF2-40B4-BE49-F238E27FC236}">
                <a16:creationId xmlns:a16="http://schemas.microsoft.com/office/drawing/2014/main" id="{C184C3B7-03DA-33EF-81AE-910E8544D9BB}"/>
              </a:ext>
            </a:extLst>
          </p:cNvPr>
          <p:cNvSpPr>
            <a:spLocks noGrp="1"/>
          </p:cNvSpPr>
          <p:nvPr>
            <p:ph type="dt" sz="half" idx="10"/>
          </p:nvPr>
        </p:nvSpPr>
        <p:spPr/>
        <p:txBody>
          <a:bodyPr/>
          <a:lstStyle/>
          <a:p>
            <a:r>
              <a:rPr lang="en-US"/>
              <a:t>4. - 7. mali srpan 2023</a:t>
            </a:r>
            <a:endParaRPr lang="en-US" dirty="0"/>
          </a:p>
        </p:txBody>
      </p:sp>
      <p:sp>
        <p:nvSpPr>
          <p:cNvPr id="3" name="Footer Placeholder 2">
            <a:extLst>
              <a:ext uri="{FF2B5EF4-FFF2-40B4-BE49-F238E27FC236}">
                <a16:creationId xmlns:a16="http://schemas.microsoft.com/office/drawing/2014/main" id="{B8DEB808-6C40-CD2B-7836-90058420D4CD}"/>
              </a:ext>
            </a:extLst>
          </p:cNvPr>
          <p:cNvSpPr>
            <a:spLocks noGrp="1"/>
          </p:cNvSpPr>
          <p:nvPr>
            <p:ph type="ftr" sz="quarter" idx="11"/>
          </p:nvPr>
        </p:nvSpPr>
        <p:spPr/>
        <p:txBody>
          <a:bodyPr/>
          <a:lstStyle/>
          <a:p>
            <a:r>
              <a:rPr lang="en-US"/>
              <a:t>NAPOJ MINUT - predstavitev</a:t>
            </a:r>
            <a:endParaRPr lang="en-US" dirty="0"/>
          </a:p>
        </p:txBody>
      </p:sp>
      <p:sp>
        <p:nvSpPr>
          <p:cNvPr id="4" name="Slide Number Placeholder 3">
            <a:extLst>
              <a:ext uri="{FF2B5EF4-FFF2-40B4-BE49-F238E27FC236}">
                <a16:creationId xmlns:a16="http://schemas.microsoft.com/office/drawing/2014/main" id="{4A369CA8-AE6D-D038-F20A-ECCCC651AA99}"/>
              </a:ext>
            </a:extLst>
          </p:cNvPr>
          <p:cNvSpPr>
            <a:spLocks noGrp="1"/>
          </p:cNvSpPr>
          <p:nvPr>
            <p:ph type="sldNum" sz="quarter" idx="12"/>
          </p:nvPr>
        </p:nvSpPr>
        <p:spPr/>
        <p:txBody>
          <a:bodyPr/>
          <a:lstStyle/>
          <a:p>
            <a:fld id="{D57F1E4F-1CFF-5643-939E-02111984F565}" type="slidenum">
              <a:rPr lang="en-US" smtClean="0"/>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6FD3-7F04-9E7B-2F87-B14AB1BA28B5}"/>
              </a:ext>
            </a:extLst>
          </p:cNvPr>
          <p:cNvSpPr>
            <a:spLocks noGrp="1"/>
          </p:cNvSpPr>
          <p:nvPr>
            <p:ph type="title"/>
          </p:nvPr>
        </p:nvSpPr>
        <p:spPr/>
        <p:txBody>
          <a:bodyPr/>
          <a:lstStyle/>
          <a:p>
            <a:r>
              <a:rPr lang="sl-SI" dirty="0"/>
              <a:t>Korenine – NAPOJ</a:t>
            </a:r>
          </a:p>
        </p:txBody>
      </p:sp>
      <p:sp>
        <p:nvSpPr>
          <p:cNvPr id="3" name="Content Placeholder 2">
            <a:extLst>
              <a:ext uri="{FF2B5EF4-FFF2-40B4-BE49-F238E27FC236}">
                <a16:creationId xmlns:a16="http://schemas.microsoft.com/office/drawing/2014/main" id="{CF800AC1-C51A-3CA7-FC72-7D45BED41D0D}"/>
              </a:ext>
            </a:extLst>
          </p:cNvPr>
          <p:cNvSpPr>
            <a:spLocks noGrp="1"/>
          </p:cNvSpPr>
          <p:nvPr>
            <p:ph idx="1"/>
          </p:nvPr>
        </p:nvSpPr>
        <p:spPr>
          <a:xfrm>
            <a:off x="588958" y="1589898"/>
            <a:ext cx="11077525" cy="4464061"/>
          </a:xfrm>
        </p:spPr>
        <p:txBody>
          <a:bodyPr>
            <a:normAutofit fontScale="92500" lnSpcReduction="10000"/>
          </a:bodyPr>
          <a:lstStyle/>
          <a:p>
            <a:pPr marL="0" indent="0">
              <a:buNone/>
            </a:pPr>
            <a:r>
              <a:rPr lang="sl-SI" sz="2800" b="1" dirty="0">
                <a:solidFill>
                  <a:srgbClr val="FFC000"/>
                </a:solidFill>
              </a:rPr>
              <a:t>Mentorji</a:t>
            </a:r>
            <a:endParaRPr lang="sl-SI" b="1" dirty="0">
              <a:solidFill>
                <a:srgbClr val="FFC000"/>
              </a:solidFill>
            </a:endParaRPr>
          </a:p>
          <a:p>
            <a:pPr marL="0" indent="0">
              <a:buNone/>
            </a:pPr>
            <a:endParaRPr lang="sl-SI" dirty="0"/>
          </a:p>
          <a:p>
            <a:r>
              <a:rPr lang="sl-SI" dirty="0"/>
              <a:t>Skupnost učiteljev (</a:t>
            </a:r>
            <a:r>
              <a:rPr lang="sl-SI" dirty="0">
                <a:hlinkClick r:id="rId2"/>
              </a:rPr>
              <a:t>https://napoj.si/</a:t>
            </a:r>
            <a:r>
              <a:rPr lang="sl-SI" dirty="0"/>
              <a:t>)</a:t>
            </a:r>
          </a:p>
          <a:p>
            <a:r>
              <a:rPr lang="sl-SI" dirty="0"/>
              <a:t>Redni webinarji (</a:t>
            </a:r>
            <a:r>
              <a:rPr lang="sl-SI" dirty="0">
                <a:hlinkClick r:id="rId3"/>
              </a:rPr>
              <a:t>https://lokar.fmf.uni-lj.si/moodle/course/view.php?id=112#section-2</a:t>
            </a:r>
            <a:r>
              <a:rPr lang="sl-SI" dirty="0"/>
              <a:t>)</a:t>
            </a:r>
          </a:p>
          <a:p>
            <a:endParaRPr lang="sl-SI" dirty="0"/>
          </a:p>
          <a:p>
            <a:r>
              <a:rPr lang="sl-SI" b="1" dirty="0">
                <a:solidFill>
                  <a:srgbClr val="FFFF00"/>
                </a:solidFill>
              </a:rPr>
              <a:t>Cilj</a:t>
            </a:r>
            <a:r>
              <a:rPr lang="sl-SI" dirty="0">
                <a:solidFill>
                  <a:srgbClr val="FFFF00"/>
                </a:solidFill>
              </a:rPr>
              <a:t>: vzpostaviti živahno in trdno skupnost učiteljev, v kateri si učitelji medsebojno pomagajo</a:t>
            </a:r>
          </a:p>
          <a:p>
            <a:pPr lvl="1"/>
            <a:r>
              <a:rPr lang="sl-SI" dirty="0"/>
              <a:t>CAS (</a:t>
            </a:r>
            <a:r>
              <a:rPr lang="sl-SI" dirty="0">
                <a:hlinkClick r:id="rId4"/>
              </a:rPr>
              <a:t>https://www.computingatschool.org.uk/</a:t>
            </a:r>
            <a:r>
              <a:rPr lang="sl-SI" dirty="0"/>
              <a:t>)</a:t>
            </a:r>
          </a:p>
          <a:p>
            <a:pPr lvl="1"/>
            <a:r>
              <a:rPr lang="sl-SI" dirty="0"/>
              <a:t>ACM/CSTA (</a:t>
            </a:r>
            <a:r>
              <a:rPr lang="sl-SI" dirty="0">
                <a:hlinkClick r:id="rId5"/>
              </a:rPr>
              <a:t>https://www.csteachers.org/</a:t>
            </a:r>
            <a:r>
              <a:rPr lang="sl-SI" dirty="0"/>
              <a:t>)</a:t>
            </a:r>
          </a:p>
          <a:p>
            <a:pPr lvl="1"/>
            <a:r>
              <a:rPr lang="sl-SI" dirty="0"/>
              <a:t>...</a:t>
            </a:r>
          </a:p>
          <a:p>
            <a:pPr lvl="1"/>
            <a:r>
              <a:rPr lang="sl-SI" dirty="0"/>
              <a:t>Pridružite se Sekciji učiteljev računalništva in informatike ACM Slovenija (Gregor Anželj, gregor.anzelj@gmail.com)</a:t>
            </a:r>
          </a:p>
        </p:txBody>
      </p:sp>
      <p:sp>
        <p:nvSpPr>
          <p:cNvPr id="5" name="Content Placeholder 2">
            <a:extLst>
              <a:ext uri="{FF2B5EF4-FFF2-40B4-BE49-F238E27FC236}">
                <a16:creationId xmlns:a16="http://schemas.microsoft.com/office/drawing/2014/main" id="{8D5D1F0B-70E2-1C52-3C41-A9689FFFF8EE}"/>
              </a:ext>
            </a:extLst>
          </p:cNvPr>
          <p:cNvSpPr txBox="1">
            <a:spLocks/>
          </p:cNvSpPr>
          <p:nvPr/>
        </p:nvSpPr>
        <p:spPr>
          <a:xfrm>
            <a:off x="4621608" y="1152983"/>
            <a:ext cx="7284219" cy="183744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sz="2400" b="1" dirty="0">
                <a:solidFill>
                  <a:srgbClr val="FFC000"/>
                </a:solidFill>
              </a:rPr>
              <a:t>Computing teachers frequently feel lonely in their </a:t>
            </a:r>
            <a:r>
              <a:rPr lang="sl-SI" sz="2400" b="1" dirty="0">
                <a:solidFill>
                  <a:srgbClr val="FFC000"/>
                </a:solidFill>
              </a:rPr>
              <a:t>field</a:t>
            </a:r>
            <a:r>
              <a:rPr lang="en-US" sz="2400" b="1" dirty="0">
                <a:solidFill>
                  <a:srgbClr val="FFC000"/>
                </a:solidFill>
              </a:rPr>
              <a:t>, which often</a:t>
            </a:r>
            <a:r>
              <a:rPr lang="sl-SI" sz="2400" b="1" dirty="0">
                <a:solidFill>
                  <a:srgbClr val="FFC000"/>
                </a:solidFill>
              </a:rPr>
              <a:t> </a:t>
            </a:r>
            <a:r>
              <a:rPr lang="en-US" sz="2400" b="1" dirty="0">
                <a:solidFill>
                  <a:srgbClr val="FFC000"/>
                </a:solidFill>
              </a:rPr>
              <a:t>goes hand in hand with the lack of trust in their own teaching practices.</a:t>
            </a:r>
            <a:endParaRPr lang="en-US" sz="3600" dirty="0"/>
          </a:p>
          <a:p>
            <a:pPr marL="0" indent="0" algn="r">
              <a:buFont typeface="Wingdings 3" charset="2"/>
              <a:buNone/>
            </a:pPr>
            <a:r>
              <a:rPr lang="en-US" sz="1800" dirty="0"/>
              <a:t>Ni, </a:t>
            </a:r>
            <a:r>
              <a:rPr lang="en-US" sz="1800" dirty="0" err="1"/>
              <a:t>Guzdial</a:t>
            </a:r>
            <a:r>
              <a:rPr lang="en-US" sz="1800" dirty="0"/>
              <a:t>, Tew, Morrison, &amp; Galanos, 2011</a:t>
            </a:r>
          </a:p>
          <a:p>
            <a:pPr marL="0" indent="0" algn="r">
              <a:buFont typeface="Wingdings 3" charset="2"/>
              <a:buNone/>
            </a:pPr>
            <a:r>
              <a:rPr lang="en-US" sz="1800" dirty="0" err="1"/>
              <a:t>Sentance</a:t>
            </a:r>
            <a:r>
              <a:rPr lang="en-US" sz="1800" dirty="0"/>
              <a:t> &amp; Humphreys, 2015</a:t>
            </a:r>
          </a:p>
        </p:txBody>
      </p:sp>
      <p:sp>
        <p:nvSpPr>
          <p:cNvPr id="4" name="Date Placeholder 3">
            <a:extLst>
              <a:ext uri="{FF2B5EF4-FFF2-40B4-BE49-F238E27FC236}">
                <a16:creationId xmlns:a16="http://schemas.microsoft.com/office/drawing/2014/main" id="{C23B1336-97ED-D13F-5655-19268418B836}"/>
              </a:ext>
            </a:extLst>
          </p:cNvPr>
          <p:cNvSpPr>
            <a:spLocks noGrp="1"/>
          </p:cNvSpPr>
          <p:nvPr>
            <p:ph type="dt" sz="half" idx="10"/>
          </p:nvPr>
        </p:nvSpPr>
        <p:spPr/>
        <p:txBody>
          <a:bodyPr/>
          <a:lstStyle/>
          <a:p>
            <a:r>
              <a:rPr lang="en-US"/>
              <a:t>4. - 7. mali srpan 2023</a:t>
            </a:r>
            <a:endParaRPr lang="en-US" dirty="0"/>
          </a:p>
        </p:txBody>
      </p:sp>
      <p:sp>
        <p:nvSpPr>
          <p:cNvPr id="6" name="Footer Placeholder 5">
            <a:extLst>
              <a:ext uri="{FF2B5EF4-FFF2-40B4-BE49-F238E27FC236}">
                <a16:creationId xmlns:a16="http://schemas.microsoft.com/office/drawing/2014/main" id="{DDB7A90E-2A89-D0F9-2FD4-B066BDC46541}"/>
              </a:ext>
            </a:extLst>
          </p:cNvPr>
          <p:cNvSpPr>
            <a:spLocks noGrp="1"/>
          </p:cNvSpPr>
          <p:nvPr>
            <p:ph type="ftr" sz="quarter" idx="11"/>
          </p:nvPr>
        </p:nvSpPr>
        <p:spPr/>
        <p:txBody>
          <a:bodyPr/>
          <a:lstStyle/>
          <a:p>
            <a:r>
              <a:rPr lang="en-US"/>
              <a:t>NAPOJ MINUT - predstavitev</a:t>
            </a:r>
            <a:endParaRPr lang="en-US" dirty="0"/>
          </a:p>
        </p:txBody>
      </p:sp>
      <p:sp>
        <p:nvSpPr>
          <p:cNvPr id="7" name="Slide Number Placeholder 6">
            <a:extLst>
              <a:ext uri="{FF2B5EF4-FFF2-40B4-BE49-F238E27FC236}">
                <a16:creationId xmlns:a16="http://schemas.microsoft.com/office/drawing/2014/main" id="{9E572699-E6E5-9A4E-FA2B-E618D425B96A}"/>
              </a:ext>
            </a:extLst>
          </p:cNvPr>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2279072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6FD3-7F04-9E7B-2F87-B14AB1BA28B5}"/>
              </a:ext>
            </a:extLst>
          </p:cNvPr>
          <p:cNvSpPr>
            <a:spLocks noGrp="1"/>
          </p:cNvSpPr>
          <p:nvPr>
            <p:ph type="title"/>
          </p:nvPr>
        </p:nvSpPr>
        <p:spPr/>
        <p:txBody>
          <a:bodyPr/>
          <a:lstStyle/>
          <a:p>
            <a:r>
              <a:rPr lang="sl-SI" dirty="0"/>
              <a:t>MINUT</a:t>
            </a:r>
          </a:p>
        </p:txBody>
      </p:sp>
      <p:sp>
        <p:nvSpPr>
          <p:cNvPr id="3" name="Content Placeholder 2">
            <a:extLst>
              <a:ext uri="{FF2B5EF4-FFF2-40B4-BE49-F238E27FC236}">
                <a16:creationId xmlns:a16="http://schemas.microsoft.com/office/drawing/2014/main" id="{CF800AC1-C51A-3CA7-FC72-7D45BED41D0D}"/>
              </a:ext>
            </a:extLst>
          </p:cNvPr>
          <p:cNvSpPr>
            <a:spLocks noGrp="1"/>
          </p:cNvSpPr>
          <p:nvPr>
            <p:ph idx="1"/>
          </p:nvPr>
        </p:nvSpPr>
        <p:spPr/>
        <p:txBody>
          <a:bodyPr>
            <a:normAutofit/>
          </a:bodyPr>
          <a:lstStyle/>
          <a:p>
            <a:pPr marL="400050" lvl="1" indent="0">
              <a:buNone/>
            </a:pPr>
            <a:r>
              <a:rPr lang="sl-SI" dirty="0"/>
              <a:t>Druga polovica 20. stoletja ter 21. stoletje je čas, ko prvič v zgodovini stroji, ki jih je naredil človek, ne opravljajo zgolj fizičnega dela, ampak pomagajo človeku tudi pri intelektualnem delu takorekoč na vseh področjih njegove dejavnosti. Stroj (računalnik) postaja človeku sodelavec in partner ter ne zgolj orodje</a:t>
            </a:r>
          </a:p>
          <a:p>
            <a:pPr marL="0" indent="0" algn="r">
              <a:buNone/>
            </a:pPr>
            <a:r>
              <a:rPr lang="sl-SI" sz="1700" dirty="0"/>
              <a:t>[Hannes Werthner, Erich Prem, Edward A. Lee, and Carlo Ghezzi (eds):</a:t>
            </a:r>
            <a:br>
              <a:rPr lang="sl-SI" sz="1700" dirty="0"/>
            </a:br>
            <a:r>
              <a:rPr lang="sl-SI" sz="1700" b="1" i="1" dirty="0">
                <a:solidFill>
                  <a:srgbClr val="FFC000"/>
                </a:solidFill>
              </a:rPr>
              <a:t>Perspectives on Digital Humanism</a:t>
            </a:r>
            <a:r>
              <a:rPr lang="sl-SI" sz="1700" dirty="0"/>
              <a:t>, Springer, 2021.</a:t>
            </a:r>
            <a:br>
              <a:rPr lang="sl-SI" sz="1700" dirty="0"/>
            </a:br>
            <a:r>
              <a:rPr lang="sl-SI" sz="1700" dirty="0">
                <a:hlinkClick r:id="rId2"/>
              </a:rPr>
              <a:t>https://dighum.ec.tuwien.ac.at/perspectives-on-digital-humanism/</a:t>
            </a:r>
            <a:r>
              <a:rPr lang="sl-SI" sz="1700" dirty="0"/>
              <a:t>].</a:t>
            </a:r>
            <a:endParaRPr lang="sl-SI" dirty="0"/>
          </a:p>
          <a:p>
            <a:pPr marL="0" indent="0" algn="ctr">
              <a:buNone/>
            </a:pPr>
            <a:r>
              <a:rPr lang="sl-SI" sz="2800" b="1" dirty="0">
                <a:solidFill>
                  <a:srgbClr val="FFC000"/>
                </a:solidFill>
              </a:rPr>
              <a:t>M</a:t>
            </a:r>
            <a:r>
              <a:rPr lang="sl-SI" b="1" dirty="0">
                <a:solidFill>
                  <a:prstClr val="white"/>
                </a:solidFill>
              </a:rPr>
              <a:t>atematika, </a:t>
            </a:r>
            <a:r>
              <a:rPr lang="sl-SI" sz="2800" b="1" dirty="0">
                <a:solidFill>
                  <a:srgbClr val="FFC000"/>
                </a:solidFill>
              </a:rPr>
              <a:t>I</a:t>
            </a:r>
            <a:r>
              <a:rPr lang="sl-SI" b="1" dirty="0">
                <a:solidFill>
                  <a:prstClr val="white"/>
                </a:solidFill>
              </a:rPr>
              <a:t>nformatika, </a:t>
            </a:r>
            <a:r>
              <a:rPr lang="sl-SI" sz="2800" b="1" dirty="0">
                <a:solidFill>
                  <a:srgbClr val="FFC000"/>
                </a:solidFill>
              </a:rPr>
              <a:t>N</a:t>
            </a:r>
            <a:r>
              <a:rPr lang="sl-SI" b="1" dirty="0">
                <a:solidFill>
                  <a:prstClr val="white"/>
                </a:solidFill>
              </a:rPr>
              <a:t>aravoslovje, </a:t>
            </a:r>
            <a:r>
              <a:rPr lang="sl-SI" sz="2800" b="1" dirty="0">
                <a:solidFill>
                  <a:srgbClr val="FFC000"/>
                </a:solidFill>
              </a:rPr>
              <a:t>U</a:t>
            </a:r>
            <a:r>
              <a:rPr lang="sl-SI" b="1" dirty="0">
                <a:solidFill>
                  <a:prstClr val="white"/>
                </a:solidFill>
              </a:rPr>
              <a:t>metnost, </a:t>
            </a:r>
            <a:r>
              <a:rPr lang="sl-SI" sz="2800" b="1" dirty="0">
                <a:solidFill>
                  <a:srgbClr val="FFC000"/>
                </a:solidFill>
              </a:rPr>
              <a:t>T</a:t>
            </a:r>
            <a:r>
              <a:rPr lang="sl-SI" b="1" dirty="0"/>
              <a:t>ehnika </a:t>
            </a:r>
          </a:p>
          <a:p>
            <a:r>
              <a:rPr lang="sl-SI" dirty="0"/>
              <a:t>Tema projekta</a:t>
            </a:r>
          </a:p>
          <a:p>
            <a:pPr marL="0" indent="0" algn="ctr">
              <a:buNone/>
            </a:pPr>
            <a:r>
              <a:rPr lang="sl-SI" b="1" dirty="0">
                <a:solidFill>
                  <a:srgbClr val="FFC000"/>
                </a:solidFill>
              </a:rPr>
              <a:t>RIN ter ostali predmeti v OŠ in SŠ</a:t>
            </a:r>
            <a:endParaRPr lang="sl-SI" dirty="0"/>
          </a:p>
          <a:p>
            <a:endParaRPr lang="sl-SI" dirty="0"/>
          </a:p>
        </p:txBody>
      </p:sp>
      <p:pic>
        <p:nvPicPr>
          <p:cNvPr id="4" name="Picture 3" descr="A picture containing circle, screenshot, graphics, graphic design&#10;&#10;Description automatically generated">
            <a:extLst>
              <a:ext uri="{FF2B5EF4-FFF2-40B4-BE49-F238E27FC236}">
                <a16:creationId xmlns:a16="http://schemas.microsoft.com/office/drawing/2014/main" id="{650B44A0-26B0-EF83-30DF-D58C21AC90FF}"/>
              </a:ext>
            </a:extLst>
          </p:cNvPr>
          <p:cNvPicPr>
            <a:picLocks noChangeAspect="1"/>
          </p:cNvPicPr>
          <p:nvPr/>
        </p:nvPicPr>
        <p:blipFill>
          <a:blip r:embed="rId3"/>
          <a:stretch>
            <a:fillRect/>
          </a:stretch>
        </p:blipFill>
        <p:spPr>
          <a:xfrm>
            <a:off x="10100247" y="290459"/>
            <a:ext cx="1789475" cy="1217310"/>
          </a:xfrm>
          <a:prstGeom prst="rect">
            <a:avLst/>
          </a:prstGeom>
        </p:spPr>
      </p:pic>
      <p:sp>
        <p:nvSpPr>
          <p:cNvPr id="5" name="Date Placeholder 4">
            <a:extLst>
              <a:ext uri="{FF2B5EF4-FFF2-40B4-BE49-F238E27FC236}">
                <a16:creationId xmlns:a16="http://schemas.microsoft.com/office/drawing/2014/main" id="{08F22890-1385-239E-EEB7-F61C3BFA2542}"/>
              </a:ext>
            </a:extLst>
          </p:cNvPr>
          <p:cNvSpPr>
            <a:spLocks noGrp="1"/>
          </p:cNvSpPr>
          <p:nvPr>
            <p:ph type="dt" sz="half" idx="10"/>
          </p:nvPr>
        </p:nvSpPr>
        <p:spPr/>
        <p:txBody>
          <a:bodyPr/>
          <a:lstStyle/>
          <a:p>
            <a:r>
              <a:rPr lang="en-US"/>
              <a:t>4. - 7. mali srpan 2023</a:t>
            </a:r>
            <a:endParaRPr lang="en-US" dirty="0"/>
          </a:p>
        </p:txBody>
      </p:sp>
      <p:sp>
        <p:nvSpPr>
          <p:cNvPr id="6" name="Footer Placeholder 5">
            <a:extLst>
              <a:ext uri="{FF2B5EF4-FFF2-40B4-BE49-F238E27FC236}">
                <a16:creationId xmlns:a16="http://schemas.microsoft.com/office/drawing/2014/main" id="{0F0E909F-A247-8DC5-60CD-0A5456DF6F8B}"/>
              </a:ext>
            </a:extLst>
          </p:cNvPr>
          <p:cNvSpPr>
            <a:spLocks noGrp="1"/>
          </p:cNvSpPr>
          <p:nvPr>
            <p:ph type="ftr" sz="quarter" idx="11"/>
          </p:nvPr>
        </p:nvSpPr>
        <p:spPr/>
        <p:txBody>
          <a:bodyPr/>
          <a:lstStyle/>
          <a:p>
            <a:r>
              <a:rPr lang="en-US"/>
              <a:t>NAPOJ MINUT - predstavitev</a:t>
            </a:r>
            <a:endParaRPr lang="en-US" dirty="0"/>
          </a:p>
        </p:txBody>
      </p:sp>
      <p:sp>
        <p:nvSpPr>
          <p:cNvPr id="7" name="Slide Number Placeholder 6">
            <a:extLst>
              <a:ext uri="{FF2B5EF4-FFF2-40B4-BE49-F238E27FC236}">
                <a16:creationId xmlns:a16="http://schemas.microsoft.com/office/drawing/2014/main" id="{E2F478D4-46E1-090C-AD3C-546EA275E4C6}"/>
              </a:ext>
            </a:extLst>
          </p:cNvPr>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480309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800AC1-C51A-3CA7-FC72-7D45BED41D0D}"/>
              </a:ext>
            </a:extLst>
          </p:cNvPr>
          <p:cNvSpPr>
            <a:spLocks noGrp="1"/>
          </p:cNvSpPr>
          <p:nvPr>
            <p:ph idx="1"/>
          </p:nvPr>
        </p:nvSpPr>
        <p:spPr/>
        <p:txBody>
          <a:bodyPr>
            <a:normAutofit/>
          </a:bodyPr>
          <a:lstStyle/>
          <a:p>
            <a:pPr marL="0" indent="0">
              <a:buNone/>
            </a:pPr>
            <a:endParaRPr lang="sl-SI" dirty="0"/>
          </a:p>
          <a:p>
            <a:r>
              <a:rPr lang="sl-SI" b="1" i="1" dirty="0">
                <a:solidFill>
                  <a:srgbClr val="FFFF00"/>
                </a:solidFill>
              </a:rPr>
              <a:t>Vsebinski</a:t>
            </a:r>
            <a:r>
              <a:rPr lang="sl-SI" dirty="0"/>
              <a:t>: Primeri dobre prakse </a:t>
            </a:r>
            <a:r>
              <a:rPr lang="sl-SI" b="1" dirty="0">
                <a:solidFill>
                  <a:srgbClr val="FFC000"/>
                </a:solidFill>
              </a:rPr>
              <a:t>uporabe RIN v drugih predmetih</a:t>
            </a:r>
            <a:r>
              <a:rPr lang="sl-SI" dirty="0"/>
              <a:t>, s posebnim </a:t>
            </a:r>
            <a:r>
              <a:rPr lang="sl-SI" b="1" dirty="0">
                <a:solidFill>
                  <a:srgbClr val="FFC000"/>
                </a:solidFill>
              </a:rPr>
              <a:t>poudarkom na temeljnih znanjih RIN</a:t>
            </a:r>
          </a:p>
          <a:p>
            <a:pPr marL="57150" indent="0">
              <a:buNone/>
            </a:pPr>
            <a:endParaRPr lang="sl-SI" dirty="0"/>
          </a:p>
          <a:p>
            <a:endParaRPr lang="sl-SI" dirty="0"/>
          </a:p>
          <a:p>
            <a:r>
              <a:rPr lang="sl-SI" b="1" i="1" dirty="0">
                <a:solidFill>
                  <a:srgbClr val="FFFF00"/>
                </a:solidFill>
              </a:rPr>
              <a:t>Družbeni</a:t>
            </a:r>
            <a:r>
              <a:rPr lang="sl-SI" dirty="0"/>
              <a:t>: ustvariti trdnejšo </a:t>
            </a:r>
            <a:r>
              <a:rPr lang="sl-SI" b="1" dirty="0">
                <a:solidFill>
                  <a:srgbClr val="FFC000"/>
                </a:solidFill>
              </a:rPr>
              <a:t>skupnost učiteljev</a:t>
            </a:r>
            <a:r>
              <a:rPr lang="sl-SI" dirty="0"/>
              <a:t> (angl. </a:t>
            </a:r>
            <a:r>
              <a:rPr lang="sl-SI" i="1" dirty="0"/>
              <a:t>CoP – community of practice</a:t>
            </a:r>
            <a:r>
              <a:rPr lang="sl-SI" dirty="0"/>
              <a:t>), ki bo nudila pomoč in oporo.</a:t>
            </a:r>
            <a:br>
              <a:rPr lang="sl-SI" dirty="0"/>
            </a:br>
            <a:r>
              <a:rPr lang="sl-SI" dirty="0"/>
              <a:t>Z mislijo na krepitev skupnosti so v projektu tudi študenti, bodoči učitelji.</a:t>
            </a:r>
          </a:p>
        </p:txBody>
      </p:sp>
      <p:sp>
        <p:nvSpPr>
          <p:cNvPr id="2" name="Title 1">
            <a:extLst>
              <a:ext uri="{FF2B5EF4-FFF2-40B4-BE49-F238E27FC236}">
                <a16:creationId xmlns:a16="http://schemas.microsoft.com/office/drawing/2014/main" id="{114B6FD3-7F04-9E7B-2F87-B14AB1BA28B5}"/>
              </a:ext>
            </a:extLst>
          </p:cNvPr>
          <p:cNvSpPr>
            <a:spLocks noGrp="1"/>
          </p:cNvSpPr>
          <p:nvPr>
            <p:ph type="title"/>
          </p:nvPr>
        </p:nvSpPr>
        <p:spPr/>
        <p:txBody>
          <a:bodyPr/>
          <a:lstStyle/>
          <a:p>
            <a:r>
              <a:rPr lang="sl-SI" dirty="0"/>
              <a:t>Cilja</a:t>
            </a:r>
          </a:p>
        </p:txBody>
      </p:sp>
      <p:pic>
        <p:nvPicPr>
          <p:cNvPr id="4" name="Picture 3" descr="A picture containing circle, screenshot, graphics, graphic design&#10;&#10;Description automatically generated">
            <a:extLst>
              <a:ext uri="{FF2B5EF4-FFF2-40B4-BE49-F238E27FC236}">
                <a16:creationId xmlns:a16="http://schemas.microsoft.com/office/drawing/2014/main" id="{745A8307-2F8C-0A6B-B454-5FAA816C7B5F}"/>
              </a:ext>
            </a:extLst>
          </p:cNvPr>
          <p:cNvPicPr>
            <a:picLocks noChangeAspect="1"/>
          </p:cNvPicPr>
          <p:nvPr/>
        </p:nvPicPr>
        <p:blipFill>
          <a:blip r:embed="rId2"/>
          <a:stretch>
            <a:fillRect/>
          </a:stretch>
        </p:blipFill>
        <p:spPr>
          <a:xfrm>
            <a:off x="10089489" y="333489"/>
            <a:ext cx="1789475" cy="1217310"/>
          </a:xfrm>
          <a:prstGeom prst="rect">
            <a:avLst/>
          </a:prstGeom>
        </p:spPr>
      </p:pic>
      <p:sp>
        <p:nvSpPr>
          <p:cNvPr id="5" name="Date Placeholder 4">
            <a:extLst>
              <a:ext uri="{FF2B5EF4-FFF2-40B4-BE49-F238E27FC236}">
                <a16:creationId xmlns:a16="http://schemas.microsoft.com/office/drawing/2014/main" id="{8C4DFD8E-4AC2-8316-7293-71F44EBD6567}"/>
              </a:ext>
            </a:extLst>
          </p:cNvPr>
          <p:cNvSpPr>
            <a:spLocks noGrp="1"/>
          </p:cNvSpPr>
          <p:nvPr>
            <p:ph type="dt" sz="half" idx="10"/>
          </p:nvPr>
        </p:nvSpPr>
        <p:spPr/>
        <p:txBody>
          <a:bodyPr/>
          <a:lstStyle/>
          <a:p>
            <a:r>
              <a:rPr lang="en-US"/>
              <a:t>4. - 7. mali srpan 2023</a:t>
            </a:r>
            <a:endParaRPr lang="en-US" dirty="0"/>
          </a:p>
        </p:txBody>
      </p:sp>
      <p:sp>
        <p:nvSpPr>
          <p:cNvPr id="6" name="Footer Placeholder 5">
            <a:extLst>
              <a:ext uri="{FF2B5EF4-FFF2-40B4-BE49-F238E27FC236}">
                <a16:creationId xmlns:a16="http://schemas.microsoft.com/office/drawing/2014/main" id="{0E7F8670-917B-1985-6C69-A26AC08B8522}"/>
              </a:ext>
            </a:extLst>
          </p:cNvPr>
          <p:cNvSpPr>
            <a:spLocks noGrp="1"/>
          </p:cNvSpPr>
          <p:nvPr>
            <p:ph type="ftr" sz="quarter" idx="11"/>
          </p:nvPr>
        </p:nvSpPr>
        <p:spPr/>
        <p:txBody>
          <a:bodyPr/>
          <a:lstStyle/>
          <a:p>
            <a:r>
              <a:rPr lang="en-US"/>
              <a:t>NAPOJ MINUT - predstavitev</a:t>
            </a:r>
            <a:endParaRPr lang="en-US" dirty="0"/>
          </a:p>
        </p:txBody>
      </p:sp>
      <p:sp>
        <p:nvSpPr>
          <p:cNvPr id="7" name="Slide Number Placeholder 6">
            <a:extLst>
              <a:ext uri="{FF2B5EF4-FFF2-40B4-BE49-F238E27FC236}">
                <a16:creationId xmlns:a16="http://schemas.microsoft.com/office/drawing/2014/main" id="{FB6A7523-AAB0-ACF2-7639-15C4EB0A8132}"/>
              </a:ext>
            </a:extLst>
          </p:cNvPr>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900521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6" name="Rectangle 5">
            <a:extLst>
              <a:ext uri="{FF2B5EF4-FFF2-40B4-BE49-F238E27FC236}">
                <a16:creationId xmlns:a16="http://schemas.microsoft.com/office/drawing/2014/main" id="{3F930157-6AEA-0158-D9EA-A82B67FBB718}"/>
              </a:ext>
            </a:extLst>
          </p:cNvPr>
          <p:cNvSpPr/>
          <p:nvPr/>
        </p:nvSpPr>
        <p:spPr>
          <a:xfrm>
            <a:off x="5679077" y="2366010"/>
            <a:ext cx="1861094" cy="2480310"/>
          </a:xfrm>
          <a:prstGeom prst="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2400" b="1" dirty="0">
              <a:solidFill>
                <a:srgbClr val="C00000"/>
              </a:solidFill>
              <a:latin typeface="Calibri" panose="020F0502020204030204" pitchFamily="34" charset="0"/>
              <a:cs typeface="Calibri" panose="020F0502020204030204" pitchFamily="34" charset="0"/>
            </a:endParaRPr>
          </a:p>
          <a:p>
            <a:pPr algn="ctr"/>
            <a:r>
              <a:rPr lang="sl-SI" sz="2400" b="1" dirty="0">
                <a:solidFill>
                  <a:srgbClr val="C00000"/>
                </a:solidFill>
                <a:latin typeface="Calibri" panose="020F0502020204030204" pitchFamily="34" charset="0"/>
                <a:cs typeface="Calibri" panose="020F0502020204030204" pitchFamily="34" charset="0"/>
              </a:rPr>
              <a:t>Informatika</a:t>
            </a:r>
          </a:p>
          <a:p>
            <a:pPr algn="ctr"/>
            <a:endParaRPr lang="sl-SI" sz="2400" b="1" dirty="0">
              <a:solidFill>
                <a:srgbClr val="C00000"/>
              </a:solidFill>
              <a:latin typeface="Calibri" panose="020F0502020204030204" pitchFamily="34" charset="0"/>
              <a:cs typeface="Calibri" panose="020F0502020204030204" pitchFamily="34" charset="0"/>
            </a:endParaRPr>
          </a:p>
          <a:p>
            <a:pPr algn="ctr"/>
            <a:endParaRPr lang="sl-SI" sz="2400" b="1" dirty="0">
              <a:solidFill>
                <a:srgbClr val="C00000"/>
              </a:solidFill>
              <a:latin typeface="Calibri" panose="020F0502020204030204" pitchFamily="34" charset="0"/>
              <a:cs typeface="Calibri" panose="020F0502020204030204" pitchFamily="34" charset="0"/>
            </a:endParaRPr>
          </a:p>
          <a:p>
            <a:pPr algn="ctr"/>
            <a:endParaRPr lang="sl-SI" sz="2400" b="1" dirty="0">
              <a:solidFill>
                <a:srgbClr val="C00000"/>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4D596807-04AF-A8B8-9AE0-6B9CC45CCB35}"/>
              </a:ext>
            </a:extLst>
          </p:cNvPr>
          <p:cNvSpPr/>
          <p:nvPr/>
        </p:nvSpPr>
        <p:spPr>
          <a:xfrm>
            <a:off x="4897752" y="2366010"/>
            <a:ext cx="517346" cy="24803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b="1" dirty="0">
                <a:solidFill>
                  <a:srgbClr val="C00000"/>
                </a:solidFill>
                <a:latin typeface="Calibri" panose="020F0502020204030204" pitchFamily="34" charset="0"/>
                <a:cs typeface="Calibri" panose="020F0502020204030204" pitchFamily="34" charset="0"/>
              </a:rPr>
              <a:t>M</a:t>
            </a:r>
          </a:p>
          <a:p>
            <a:pPr algn="ctr"/>
            <a:r>
              <a:rPr lang="sl-SI" sz="2400" b="1" dirty="0">
                <a:solidFill>
                  <a:srgbClr val="C00000"/>
                </a:solidFill>
                <a:latin typeface="Calibri" panose="020F0502020204030204" pitchFamily="34" charset="0"/>
                <a:cs typeface="Calibri" panose="020F0502020204030204" pitchFamily="34" charset="0"/>
              </a:rPr>
              <a:t>I</a:t>
            </a:r>
          </a:p>
          <a:p>
            <a:pPr algn="ctr"/>
            <a:r>
              <a:rPr lang="sl-SI" sz="2400" b="1" dirty="0">
                <a:solidFill>
                  <a:srgbClr val="C00000"/>
                </a:solidFill>
                <a:latin typeface="Calibri" panose="020F0502020204030204" pitchFamily="34" charset="0"/>
                <a:cs typeface="Calibri" panose="020F0502020204030204" pitchFamily="34" charset="0"/>
              </a:rPr>
              <a:t>N</a:t>
            </a:r>
          </a:p>
          <a:p>
            <a:pPr algn="ctr"/>
            <a:r>
              <a:rPr lang="sl-SI" sz="2400" b="1" dirty="0">
                <a:solidFill>
                  <a:srgbClr val="C00000"/>
                </a:solidFill>
                <a:latin typeface="Calibri" panose="020F0502020204030204" pitchFamily="34" charset="0"/>
                <a:cs typeface="Calibri" panose="020F0502020204030204" pitchFamily="34" charset="0"/>
              </a:rPr>
              <a:t>U</a:t>
            </a:r>
          </a:p>
          <a:p>
            <a:pPr algn="ctr"/>
            <a:r>
              <a:rPr lang="sl-SI" sz="2400" b="1" dirty="0">
                <a:solidFill>
                  <a:srgbClr val="C00000"/>
                </a:solidFill>
                <a:latin typeface="Calibri" panose="020F0502020204030204" pitchFamily="34" charset="0"/>
                <a:cs typeface="Calibri" panose="020F0502020204030204" pitchFamily="34" charset="0"/>
              </a:rPr>
              <a:t>T</a:t>
            </a:r>
          </a:p>
        </p:txBody>
      </p:sp>
      <p:sp>
        <p:nvSpPr>
          <p:cNvPr id="5" name="Rectangle 4">
            <a:extLst>
              <a:ext uri="{FF2B5EF4-FFF2-40B4-BE49-F238E27FC236}">
                <a16:creationId xmlns:a16="http://schemas.microsoft.com/office/drawing/2014/main" id="{672A3A2B-BBF7-4041-5941-FA355A6E7382}"/>
              </a:ext>
            </a:extLst>
          </p:cNvPr>
          <p:cNvSpPr/>
          <p:nvPr/>
        </p:nvSpPr>
        <p:spPr>
          <a:xfrm>
            <a:off x="2681877" y="2366010"/>
            <a:ext cx="1861094" cy="2480310"/>
          </a:xfrm>
          <a:prstGeom prst="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b="1" dirty="0">
                <a:solidFill>
                  <a:srgbClr val="C00000"/>
                </a:solidFill>
                <a:latin typeface="Calibri" panose="020F0502020204030204" pitchFamily="34" charset="0"/>
                <a:cs typeface="Calibri" panose="020F0502020204030204" pitchFamily="34" charset="0"/>
              </a:rPr>
              <a:t>Matematika</a:t>
            </a:r>
          </a:p>
          <a:p>
            <a:pPr algn="ctr"/>
            <a:endParaRPr lang="sl-SI" sz="2400" b="1" dirty="0">
              <a:solidFill>
                <a:srgbClr val="C00000"/>
              </a:solidFill>
              <a:latin typeface="Calibri" panose="020F0502020204030204" pitchFamily="34" charset="0"/>
              <a:cs typeface="Calibri" panose="020F0502020204030204" pitchFamily="34" charset="0"/>
            </a:endParaRPr>
          </a:p>
          <a:p>
            <a:pPr algn="ctr"/>
            <a:r>
              <a:rPr lang="sl-SI" sz="2400" b="1" dirty="0">
                <a:solidFill>
                  <a:srgbClr val="C00000"/>
                </a:solidFill>
                <a:latin typeface="Calibri" panose="020F0502020204030204" pitchFamily="34" charset="0"/>
                <a:cs typeface="Calibri" panose="020F0502020204030204" pitchFamily="34" charset="0"/>
              </a:rPr>
              <a:t>Naravoslovje</a:t>
            </a:r>
          </a:p>
          <a:p>
            <a:pPr algn="ctr"/>
            <a:r>
              <a:rPr lang="sl-SI" sz="2400" b="1" dirty="0">
                <a:solidFill>
                  <a:srgbClr val="C00000"/>
                </a:solidFill>
                <a:latin typeface="Calibri" panose="020F0502020204030204" pitchFamily="34" charset="0"/>
                <a:cs typeface="Calibri" panose="020F0502020204030204" pitchFamily="34" charset="0"/>
              </a:rPr>
              <a:t>Umetnost</a:t>
            </a:r>
          </a:p>
          <a:p>
            <a:pPr algn="ctr"/>
            <a:r>
              <a:rPr lang="sl-SI" sz="2400" b="1" dirty="0">
                <a:solidFill>
                  <a:srgbClr val="C00000"/>
                </a:solidFill>
                <a:latin typeface="Calibri" panose="020F0502020204030204" pitchFamily="34" charset="0"/>
                <a:cs typeface="Calibri" panose="020F0502020204030204" pitchFamily="34" charset="0"/>
              </a:rPr>
              <a:t>Tehnika</a:t>
            </a:r>
          </a:p>
        </p:txBody>
      </p:sp>
      <p:sp>
        <p:nvSpPr>
          <p:cNvPr id="4" name="Triangle 3">
            <a:extLst>
              <a:ext uri="{FF2B5EF4-FFF2-40B4-BE49-F238E27FC236}">
                <a16:creationId xmlns:a16="http://schemas.microsoft.com/office/drawing/2014/main" id="{FA6391FC-1938-AF9A-56DB-61F8169F8651}"/>
              </a:ext>
            </a:extLst>
          </p:cNvPr>
          <p:cNvSpPr/>
          <p:nvPr/>
        </p:nvSpPr>
        <p:spPr>
          <a:xfrm>
            <a:off x="1698171" y="434340"/>
            <a:ext cx="6676571" cy="1931670"/>
          </a:xfrm>
          <a:prstGeom prst="triangle">
            <a:avLst>
              <a:gd name="adj" fmla="val 503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b="1" dirty="0">
                <a:solidFill>
                  <a:srgbClr val="FFFF00"/>
                </a:solidFill>
                <a:latin typeface="Calibri" panose="020F0502020204030204" pitchFamily="34" charset="0"/>
                <a:cs typeface="Calibri" panose="020F0502020204030204" pitchFamily="34" charset="0"/>
              </a:rPr>
              <a:t>Avtentični/stvarni</a:t>
            </a:r>
          </a:p>
          <a:p>
            <a:pPr algn="ctr"/>
            <a:r>
              <a:rPr lang="sl-SI" sz="2400" b="1" dirty="0">
                <a:solidFill>
                  <a:srgbClr val="FFFF00"/>
                </a:solidFill>
                <a:latin typeface="Calibri" panose="020F0502020204030204" pitchFamily="34" charset="0"/>
                <a:cs typeface="Calibri" panose="020F0502020204030204" pitchFamily="34" charset="0"/>
              </a:rPr>
              <a:t>problem</a:t>
            </a:r>
          </a:p>
        </p:txBody>
      </p:sp>
      <p:sp>
        <p:nvSpPr>
          <p:cNvPr id="7" name="Rectangle 6">
            <a:extLst>
              <a:ext uri="{FF2B5EF4-FFF2-40B4-BE49-F238E27FC236}">
                <a16:creationId xmlns:a16="http://schemas.microsoft.com/office/drawing/2014/main" id="{4829BCC5-1943-C40D-1C87-BBB249DD7334}"/>
              </a:ext>
            </a:extLst>
          </p:cNvPr>
          <p:cNvSpPr/>
          <p:nvPr/>
        </p:nvSpPr>
        <p:spPr>
          <a:xfrm>
            <a:off x="1094377" y="4846320"/>
            <a:ext cx="7949656" cy="66910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800" b="1" dirty="0">
                <a:solidFill>
                  <a:srgbClr val="FFC000"/>
                </a:solidFill>
                <a:latin typeface="Calibri" panose="020F0502020204030204" pitchFamily="34" charset="0"/>
                <a:cs typeface="Calibri" panose="020F0502020204030204" pitchFamily="34" charset="0"/>
              </a:rPr>
              <a:t>Učna skupnost</a:t>
            </a:r>
          </a:p>
        </p:txBody>
      </p:sp>
      <p:pic>
        <p:nvPicPr>
          <p:cNvPr id="2" name="Picture 1" descr="A picture containing circle, screenshot, graphics, graphic design&#10;&#10;Description automatically generated">
            <a:extLst>
              <a:ext uri="{FF2B5EF4-FFF2-40B4-BE49-F238E27FC236}">
                <a16:creationId xmlns:a16="http://schemas.microsoft.com/office/drawing/2014/main" id="{C61FFAAD-01CD-B129-E165-935263AB83D5}"/>
              </a:ext>
            </a:extLst>
          </p:cNvPr>
          <p:cNvPicPr>
            <a:picLocks noChangeAspect="1"/>
          </p:cNvPicPr>
          <p:nvPr/>
        </p:nvPicPr>
        <p:blipFill>
          <a:blip r:embed="rId3"/>
          <a:stretch>
            <a:fillRect/>
          </a:stretch>
        </p:blipFill>
        <p:spPr>
          <a:xfrm>
            <a:off x="10139133" y="295729"/>
            <a:ext cx="1789475" cy="1217310"/>
          </a:xfrm>
          <a:prstGeom prst="rect">
            <a:avLst/>
          </a:prstGeom>
        </p:spPr>
      </p:pic>
      <p:sp>
        <p:nvSpPr>
          <p:cNvPr id="3" name="Date Placeholder 2">
            <a:extLst>
              <a:ext uri="{FF2B5EF4-FFF2-40B4-BE49-F238E27FC236}">
                <a16:creationId xmlns:a16="http://schemas.microsoft.com/office/drawing/2014/main" id="{8152E7D3-6E0A-443F-2603-0CB650079EF1}"/>
              </a:ext>
            </a:extLst>
          </p:cNvPr>
          <p:cNvSpPr>
            <a:spLocks noGrp="1"/>
          </p:cNvSpPr>
          <p:nvPr>
            <p:ph type="dt" sz="half" idx="10"/>
          </p:nvPr>
        </p:nvSpPr>
        <p:spPr/>
        <p:txBody>
          <a:bodyPr/>
          <a:lstStyle/>
          <a:p>
            <a:r>
              <a:rPr lang="en-US"/>
              <a:t>4. - 7. mali srpan 2023</a:t>
            </a:r>
            <a:endParaRPr lang="en-US" dirty="0"/>
          </a:p>
        </p:txBody>
      </p:sp>
      <p:sp>
        <p:nvSpPr>
          <p:cNvPr id="9" name="Footer Placeholder 8">
            <a:extLst>
              <a:ext uri="{FF2B5EF4-FFF2-40B4-BE49-F238E27FC236}">
                <a16:creationId xmlns:a16="http://schemas.microsoft.com/office/drawing/2014/main" id="{99051575-B376-5FFD-CD91-E2CA1314466A}"/>
              </a:ext>
            </a:extLst>
          </p:cNvPr>
          <p:cNvSpPr>
            <a:spLocks noGrp="1"/>
          </p:cNvSpPr>
          <p:nvPr>
            <p:ph type="ftr" sz="quarter" idx="11"/>
          </p:nvPr>
        </p:nvSpPr>
        <p:spPr/>
        <p:txBody>
          <a:bodyPr/>
          <a:lstStyle/>
          <a:p>
            <a:r>
              <a:rPr lang="en-US"/>
              <a:t>NAPOJ MINUT - predstavitev</a:t>
            </a:r>
            <a:endParaRPr lang="en-US" dirty="0"/>
          </a:p>
        </p:txBody>
      </p:sp>
      <p:sp>
        <p:nvSpPr>
          <p:cNvPr id="10" name="Slide Number Placeholder 9">
            <a:extLst>
              <a:ext uri="{FF2B5EF4-FFF2-40B4-BE49-F238E27FC236}">
                <a16:creationId xmlns:a16="http://schemas.microsoft.com/office/drawing/2014/main" id="{6B972733-917C-91D7-AD1C-C3D442DD9947}"/>
              </a:ext>
            </a:extLst>
          </p:cNvPr>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286989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6" name="Picture 5" descr="A picture containing circle, screenshot, graphics, graphic design&#10;&#10;Description automatically generated">
            <a:extLst>
              <a:ext uri="{FF2B5EF4-FFF2-40B4-BE49-F238E27FC236}">
                <a16:creationId xmlns:a16="http://schemas.microsoft.com/office/drawing/2014/main" id="{FECC124D-51B4-3D2F-2D12-BD8A02AD6C9F}"/>
              </a:ext>
            </a:extLst>
          </p:cNvPr>
          <p:cNvPicPr>
            <a:picLocks noChangeAspect="1"/>
          </p:cNvPicPr>
          <p:nvPr/>
        </p:nvPicPr>
        <p:blipFill>
          <a:blip r:embed="rId3"/>
          <a:stretch>
            <a:fillRect/>
          </a:stretch>
        </p:blipFill>
        <p:spPr>
          <a:xfrm>
            <a:off x="10089489" y="333489"/>
            <a:ext cx="1789475" cy="1217310"/>
          </a:xfrm>
          <a:prstGeom prst="rect">
            <a:avLst/>
          </a:prstGeom>
        </p:spPr>
      </p:pic>
      <p:sp>
        <p:nvSpPr>
          <p:cNvPr id="262" name="Google Shape;262;g22d924dc56e_0_16"/>
          <p:cNvSpPr txBox="1">
            <a:spLocks noGrp="1"/>
          </p:cNvSpPr>
          <p:nvPr>
            <p:ph type="title"/>
          </p:nvPr>
        </p:nvSpPr>
        <p:spPr>
          <a:xfrm>
            <a:off x="155575" y="152401"/>
            <a:ext cx="11880900" cy="1028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GB" dirty="0" err="1"/>
              <a:t>Izvedba</a:t>
            </a:r>
            <a:endParaRPr dirty="0"/>
          </a:p>
        </p:txBody>
      </p:sp>
      <p:sp>
        <p:nvSpPr>
          <p:cNvPr id="263" name="Google Shape;263;g22d924dc56e_0_16"/>
          <p:cNvSpPr txBox="1">
            <a:spLocks noGrp="1"/>
          </p:cNvSpPr>
          <p:nvPr>
            <p:ph type="body" idx="1"/>
          </p:nvPr>
        </p:nvSpPr>
        <p:spPr>
          <a:xfrm>
            <a:off x="155575" y="1305148"/>
            <a:ext cx="11880900" cy="5021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sl-SI" sz="2400" b="1" dirty="0">
                <a:solidFill>
                  <a:srgbClr val="FFFF00"/>
                </a:solidFill>
              </a:rPr>
              <a:t>Osnovna ideja kako bo učiteljski par delal (+študentka):</a:t>
            </a:r>
          </a:p>
          <a:p>
            <a:pPr marL="457200" lvl="1" indent="0">
              <a:spcBef>
                <a:spcPts val="1000"/>
              </a:spcBef>
              <a:buNone/>
            </a:pPr>
            <a:r>
              <a:rPr lang="sl-SI" sz="2400" b="1" dirty="0">
                <a:solidFill>
                  <a:schemeClr val="bg2">
                    <a:lumMod val="40000"/>
                    <a:lumOff val="60000"/>
                  </a:schemeClr>
                </a:solidFill>
              </a:rPr>
              <a:t>Prva faza – delavnica:</a:t>
            </a:r>
          </a:p>
          <a:p>
            <a:pPr marL="1265873" lvl="2" indent="-457200">
              <a:buSzPct val="75000"/>
            </a:pPr>
            <a:r>
              <a:rPr lang="sl-SI" sz="2400" b="1" dirty="0">
                <a:solidFill>
                  <a:srgbClr val="FFC000"/>
                </a:solidFill>
              </a:rPr>
              <a:t>Vključena temeljna znanja RIN in drugega predmeta ter medpredmetna povezanost</a:t>
            </a:r>
          </a:p>
          <a:p>
            <a:pPr marL="1265873" lvl="2" indent="-457200">
              <a:buSzPct val="75000"/>
            </a:pPr>
            <a:r>
              <a:rPr lang="sl-SI" sz="2400" dirty="0"/>
              <a:t>Projekt za učitelje</a:t>
            </a:r>
          </a:p>
          <a:p>
            <a:pPr marL="1265873" lvl="2" indent="-457200">
              <a:spcBef>
                <a:spcPts val="0"/>
              </a:spcBef>
              <a:buSzPct val="75000"/>
            </a:pPr>
            <a:r>
              <a:rPr lang="sl-SI" sz="2400" dirty="0"/>
              <a:t>Projekt za učence/dijake</a:t>
            </a:r>
          </a:p>
          <a:p>
            <a:pPr marL="1265873" lvl="2" indent="-457200">
              <a:spcBef>
                <a:spcPts val="0"/>
              </a:spcBef>
              <a:buSzPct val="75000"/>
            </a:pPr>
            <a:r>
              <a:rPr lang="sl-SI" sz="2400" dirty="0"/>
              <a:t>Operativn učni cilji</a:t>
            </a:r>
          </a:p>
          <a:p>
            <a:pPr marL="1265873" lvl="2" indent="-457200">
              <a:spcBef>
                <a:spcPts val="0"/>
              </a:spcBef>
              <a:buSzPct val="75000"/>
            </a:pPr>
            <a:r>
              <a:rPr lang="sl-SI" sz="2400" dirty="0"/>
              <a:t>Časovni potek</a:t>
            </a:r>
          </a:p>
          <a:p>
            <a:pPr marL="1265873" lvl="2" indent="-457200">
              <a:spcBef>
                <a:spcPts val="0"/>
              </a:spcBef>
              <a:buSzPct val="75000"/>
            </a:pPr>
            <a:r>
              <a:rPr lang="sl-SI" sz="2400" dirty="0"/>
              <a:t>Oblika dela: v paru ali posamič</a:t>
            </a:r>
          </a:p>
          <a:p>
            <a:pPr marL="1265873" lvl="2" indent="-457200">
              <a:spcBef>
                <a:spcPts val="0"/>
              </a:spcBef>
              <a:buSzPct val="75000"/>
            </a:pPr>
            <a:r>
              <a:rPr lang="sl-SI" sz="2400" dirty="0"/>
              <a:t>Potrebna gradiva (Zavod 404)</a:t>
            </a:r>
          </a:p>
          <a:p>
            <a:pPr marL="1265873" lvl="2" indent="-457200">
              <a:spcBef>
                <a:spcPts val="0"/>
              </a:spcBef>
              <a:buSzPct val="75000"/>
            </a:pPr>
            <a:r>
              <a:rPr lang="sl-SI" sz="2400" dirty="0"/>
              <a:t>Nabava gradiva in preizkušanja  </a:t>
            </a:r>
            <a:endParaRPr lang="sl-SI" sz="2200" dirty="0"/>
          </a:p>
        </p:txBody>
      </p:sp>
      <p:sp>
        <p:nvSpPr>
          <p:cNvPr id="3" name="Date Placeholder 2">
            <a:extLst>
              <a:ext uri="{FF2B5EF4-FFF2-40B4-BE49-F238E27FC236}">
                <a16:creationId xmlns:a16="http://schemas.microsoft.com/office/drawing/2014/main" id="{509018CC-C989-CCC9-3798-A78C18F0EAED}"/>
              </a:ext>
            </a:extLst>
          </p:cNvPr>
          <p:cNvSpPr>
            <a:spLocks noGrp="1"/>
          </p:cNvSpPr>
          <p:nvPr>
            <p:ph type="dt" sz="half" idx="10"/>
          </p:nvPr>
        </p:nvSpPr>
        <p:spPr/>
        <p:txBody>
          <a:bodyPr/>
          <a:lstStyle/>
          <a:p>
            <a:r>
              <a:rPr lang="en-US"/>
              <a:t>4. - 7. mali srpan 2023</a:t>
            </a:r>
            <a:endParaRPr lang="en-US" dirty="0"/>
          </a:p>
        </p:txBody>
      </p:sp>
      <p:sp>
        <p:nvSpPr>
          <p:cNvPr id="4" name="Footer Placeholder 3">
            <a:extLst>
              <a:ext uri="{FF2B5EF4-FFF2-40B4-BE49-F238E27FC236}">
                <a16:creationId xmlns:a16="http://schemas.microsoft.com/office/drawing/2014/main" id="{BF37E1C2-B47B-ED5F-1008-88FDBC0C1BDA}"/>
              </a:ext>
            </a:extLst>
          </p:cNvPr>
          <p:cNvSpPr>
            <a:spLocks noGrp="1"/>
          </p:cNvSpPr>
          <p:nvPr>
            <p:ph type="ftr" sz="quarter" idx="11"/>
          </p:nvPr>
        </p:nvSpPr>
        <p:spPr/>
        <p:txBody>
          <a:bodyPr/>
          <a:lstStyle/>
          <a:p>
            <a:r>
              <a:rPr lang="en-US"/>
              <a:t>NAPOJ MINUT - predstavitev</a:t>
            </a:r>
            <a:endParaRPr lang="en-US" dirty="0"/>
          </a:p>
        </p:txBody>
      </p:sp>
      <p:sp>
        <p:nvSpPr>
          <p:cNvPr id="5" name="Slide Number Placeholder 4">
            <a:extLst>
              <a:ext uri="{FF2B5EF4-FFF2-40B4-BE49-F238E27FC236}">
                <a16:creationId xmlns:a16="http://schemas.microsoft.com/office/drawing/2014/main" id="{4B8E6F43-34EC-E5D9-7F0A-9FF26555C7A3}"/>
              </a:ext>
            </a:extLst>
          </p:cNvPr>
          <p:cNvSpPr>
            <a:spLocks noGrp="1"/>
          </p:cNvSpPr>
          <p:nvPr>
            <p:ph type="sldNum" sz="quarter" idx="12"/>
          </p:nvPr>
        </p:nvSpPr>
        <p:spPr/>
        <p:txBody>
          <a:bodyPr/>
          <a:lstStyle/>
          <a:p>
            <a:fld id="{D57F1E4F-1CFF-5643-939E-02111984F565}" type="slidenum">
              <a:rPr lang="en-US" smtClean="0"/>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6" name="Picture 5" descr="A picture containing circle, screenshot, graphics, graphic design&#10;&#10;Description automatically generated">
            <a:extLst>
              <a:ext uri="{FF2B5EF4-FFF2-40B4-BE49-F238E27FC236}">
                <a16:creationId xmlns:a16="http://schemas.microsoft.com/office/drawing/2014/main" id="{B759DDE1-61E2-88E7-426A-2156E20976E3}"/>
              </a:ext>
            </a:extLst>
          </p:cNvPr>
          <p:cNvPicPr>
            <a:picLocks noChangeAspect="1"/>
          </p:cNvPicPr>
          <p:nvPr/>
        </p:nvPicPr>
        <p:blipFill>
          <a:blip r:embed="rId3"/>
          <a:stretch>
            <a:fillRect/>
          </a:stretch>
        </p:blipFill>
        <p:spPr>
          <a:xfrm>
            <a:off x="10089489" y="333489"/>
            <a:ext cx="1789475" cy="1217310"/>
          </a:xfrm>
          <a:prstGeom prst="rect">
            <a:avLst/>
          </a:prstGeom>
        </p:spPr>
      </p:pic>
      <p:sp>
        <p:nvSpPr>
          <p:cNvPr id="262" name="Google Shape;262;g22d924dc56e_0_16"/>
          <p:cNvSpPr txBox="1">
            <a:spLocks noGrp="1"/>
          </p:cNvSpPr>
          <p:nvPr>
            <p:ph type="title"/>
          </p:nvPr>
        </p:nvSpPr>
        <p:spPr>
          <a:xfrm>
            <a:off x="155575" y="152401"/>
            <a:ext cx="11880900" cy="1028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GB" dirty="0" err="1"/>
              <a:t>Izvedba</a:t>
            </a:r>
            <a:endParaRPr dirty="0"/>
          </a:p>
        </p:txBody>
      </p:sp>
      <p:sp>
        <p:nvSpPr>
          <p:cNvPr id="263" name="Google Shape;263;g22d924dc56e_0_16"/>
          <p:cNvSpPr txBox="1">
            <a:spLocks noGrp="1"/>
          </p:cNvSpPr>
          <p:nvPr>
            <p:ph type="body" idx="1"/>
          </p:nvPr>
        </p:nvSpPr>
        <p:spPr>
          <a:xfrm>
            <a:off x="155575" y="1305148"/>
            <a:ext cx="11880900" cy="5021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sl-SI" sz="2800" b="1" i="1" dirty="0">
                <a:solidFill>
                  <a:schemeClr val="bg2">
                    <a:lumMod val="40000"/>
                    <a:lumOff val="60000"/>
                  </a:schemeClr>
                </a:solidFill>
              </a:rPr>
              <a:t>Druga faza </a:t>
            </a:r>
            <a:r>
              <a:rPr lang="sl-SI" sz="2800" dirty="0">
                <a:solidFill>
                  <a:schemeClr val="bg2">
                    <a:lumMod val="40000"/>
                    <a:lumOff val="60000"/>
                  </a:schemeClr>
                </a:solidFill>
              </a:rPr>
              <a:t>– po šolah</a:t>
            </a:r>
            <a:r>
              <a:rPr lang="sl-SI" sz="2800" b="1" dirty="0">
                <a:solidFill>
                  <a:schemeClr val="bg2">
                    <a:lumMod val="40000"/>
                    <a:lumOff val="60000"/>
                  </a:schemeClr>
                </a:solidFill>
              </a:rPr>
              <a:t>:</a:t>
            </a:r>
            <a:r>
              <a:rPr lang="sl-SI" sz="2800" b="1" dirty="0"/>
              <a:t> </a:t>
            </a:r>
          </a:p>
          <a:p>
            <a:pPr marL="465773">
              <a:buSzPct val="75000"/>
            </a:pPr>
            <a:r>
              <a:rPr lang="sl-SI" sz="2400" dirty="0"/>
              <a:t>Dodelava gradiva za učence/dijake in učitelje</a:t>
            </a:r>
          </a:p>
          <a:p>
            <a:pPr marL="465773">
              <a:buSzPct val="75000"/>
            </a:pPr>
            <a:r>
              <a:rPr lang="sl-SI" sz="2400" dirty="0"/>
              <a:t>Redna mesečna spletna srečanja</a:t>
            </a:r>
          </a:p>
          <a:p>
            <a:pPr marL="465773">
              <a:buSzPct val="75000"/>
            </a:pPr>
            <a:r>
              <a:rPr lang="sl-SI" sz="2400" dirty="0"/>
              <a:t>Vmesna delavnica</a:t>
            </a:r>
          </a:p>
          <a:p>
            <a:pPr marL="465773">
              <a:buSzPct val="75000"/>
            </a:pPr>
            <a:r>
              <a:rPr lang="sl-SI" sz="2400" dirty="0"/>
              <a:t>Spoznavanje s podobnimi projekti po svetu</a:t>
            </a:r>
          </a:p>
          <a:p>
            <a:pPr marL="465773">
              <a:buSzPct val="75000"/>
            </a:pPr>
            <a:r>
              <a:rPr lang="sl-SI" sz="2400" dirty="0"/>
              <a:t>Formativno spremljanje napredka – opazovanje</a:t>
            </a:r>
          </a:p>
          <a:p>
            <a:pPr marL="465773">
              <a:buSzPct val="75000"/>
            </a:pPr>
            <a:r>
              <a:rPr lang="sl-SI" sz="2400" dirty="0"/>
              <a:t>Vprašalniki za mentorje in učence/dijake pred in po izvedbi</a:t>
            </a:r>
          </a:p>
        </p:txBody>
      </p:sp>
      <p:sp>
        <p:nvSpPr>
          <p:cNvPr id="3" name="Date Placeholder 2">
            <a:extLst>
              <a:ext uri="{FF2B5EF4-FFF2-40B4-BE49-F238E27FC236}">
                <a16:creationId xmlns:a16="http://schemas.microsoft.com/office/drawing/2014/main" id="{6CADF081-C5C3-50FD-71E4-5FE73A5CD16E}"/>
              </a:ext>
            </a:extLst>
          </p:cNvPr>
          <p:cNvSpPr>
            <a:spLocks noGrp="1"/>
          </p:cNvSpPr>
          <p:nvPr>
            <p:ph type="dt" sz="half" idx="10"/>
          </p:nvPr>
        </p:nvSpPr>
        <p:spPr/>
        <p:txBody>
          <a:bodyPr/>
          <a:lstStyle/>
          <a:p>
            <a:r>
              <a:rPr lang="en-US"/>
              <a:t>4. - 7. mali srpan 2023</a:t>
            </a:r>
            <a:endParaRPr lang="en-US" dirty="0"/>
          </a:p>
        </p:txBody>
      </p:sp>
      <p:sp>
        <p:nvSpPr>
          <p:cNvPr id="4" name="Footer Placeholder 3">
            <a:extLst>
              <a:ext uri="{FF2B5EF4-FFF2-40B4-BE49-F238E27FC236}">
                <a16:creationId xmlns:a16="http://schemas.microsoft.com/office/drawing/2014/main" id="{6B74F8B9-BE27-79F8-5F5F-2F4B11575288}"/>
              </a:ext>
            </a:extLst>
          </p:cNvPr>
          <p:cNvSpPr>
            <a:spLocks noGrp="1"/>
          </p:cNvSpPr>
          <p:nvPr>
            <p:ph type="ftr" sz="quarter" idx="11"/>
          </p:nvPr>
        </p:nvSpPr>
        <p:spPr/>
        <p:txBody>
          <a:bodyPr/>
          <a:lstStyle/>
          <a:p>
            <a:r>
              <a:rPr lang="en-US"/>
              <a:t>NAPOJ MINUT - predstavitev</a:t>
            </a:r>
            <a:endParaRPr lang="en-US" dirty="0"/>
          </a:p>
        </p:txBody>
      </p:sp>
      <p:sp>
        <p:nvSpPr>
          <p:cNvPr id="5" name="Slide Number Placeholder 4">
            <a:extLst>
              <a:ext uri="{FF2B5EF4-FFF2-40B4-BE49-F238E27FC236}">
                <a16:creationId xmlns:a16="http://schemas.microsoft.com/office/drawing/2014/main" id="{BEA32337-8D29-2F5D-553D-E2E9AA51559C}"/>
              </a:ext>
            </a:extLst>
          </p:cNvPr>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131519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6" name="Picture 5" descr="A picture containing circle, screenshot, graphics, graphic design&#10;&#10;Description automatically generated">
            <a:extLst>
              <a:ext uri="{FF2B5EF4-FFF2-40B4-BE49-F238E27FC236}">
                <a16:creationId xmlns:a16="http://schemas.microsoft.com/office/drawing/2014/main" id="{6D4A6551-7FCF-F08F-4D94-427A0CCBAB58}"/>
              </a:ext>
            </a:extLst>
          </p:cNvPr>
          <p:cNvPicPr>
            <a:picLocks noChangeAspect="1"/>
          </p:cNvPicPr>
          <p:nvPr/>
        </p:nvPicPr>
        <p:blipFill>
          <a:blip r:embed="rId3"/>
          <a:stretch>
            <a:fillRect/>
          </a:stretch>
        </p:blipFill>
        <p:spPr>
          <a:xfrm>
            <a:off x="10089489" y="333489"/>
            <a:ext cx="1789475" cy="1217310"/>
          </a:xfrm>
          <a:prstGeom prst="rect">
            <a:avLst/>
          </a:prstGeom>
        </p:spPr>
      </p:pic>
      <p:sp>
        <p:nvSpPr>
          <p:cNvPr id="262" name="Google Shape;262;g22d924dc56e_0_16"/>
          <p:cNvSpPr txBox="1">
            <a:spLocks noGrp="1"/>
          </p:cNvSpPr>
          <p:nvPr>
            <p:ph type="title"/>
          </p:nvPr>
        </p:nvSpPr>
        <p:spPr>
          <a:xfrm>
            <a:off x="155575" y="152401"/>
            <a:ext cx="11880900" cy="1028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GB" dirty="0" err="1"/>
              <a:t>Izvedba</a:t>
            </a:r>
            <a:endParaRPr dirty="0"/>
          </a:p>
        </p:txBody>
      </p:sp>
      <p:sp>
        <p:nvSpPr>
          <p:cNvPr id="263" name="Google Shape;263;g22d924dc56e_0_16"/>
          <p:cNvSpPr txBox="1">
            <a:spLocks noGrp="1"/>
          </p:cNvSpPr>
          <p:nvPr>
            <p:ph type="body" idx="1"/>
          </p:nvPr>
        </p:nvSpPr>
        <p:spPr>
          <a:xfrm>
            <a:off x="155575" y="1305148"/>
            <a:ext cx="11880900" cy="5021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sl-SI" sz="2400" b="1" dirty="0">
                <a:solidFill>
                  <a:schemeClr val="bg2">
                    <a:lumMod val="40000"/>
                    <a:lumOff val="60000"/>
                  </a:schemeClr>
                </a:solidFill>
              </a:rPr>
              <a:t>Tretja faza </a:t>
            </a:r>
            <a:r>
              <a:rPr lang="sl-SI" sz="2400" dirty="0">
                <a:solidFill>
                  <a:schemeClr val="bg2">
                    <a:lumMod val="40000"/>
                    <a:lumOff val="60000"/>
                  </a:schemeClr>
                </a:solidFill>
              </a:rPr>
              <a:t>– zaključek:</a:t>
            </a:r>
          </a:p>
          <a:p>
            <a:pPr marL="465773">
              <a:buSzPct val="75000"/>
            </a:pPr>
            <a:r>
              <a:rPr lang="sl-SI" sz="2400" dirty="0"/>
              <a:t>Delitev izkušenj med mentorji</a:t>
            </a:r>
          </a:p>
          <a:p>
            <a:pPr marL="465773">
              <a:buSzPct val="75000"/>
            </a:pPr>
            <a:r>
              <a:rPr lang="sl-SI" sz="2400" dirty="0"/>
              <a:t>Delitev izkušenj med učenci/dijaki</a:t>
            </a:r>
          </a:p>
          <a:p>
            <a:pPr marL="465773">
              <a:buSzPct val="75000"/>
            </a:pPr>
            <a:r>
              <a:rPr lang="sl-SI" sz="2400" dirty="0"/>
              <a:t>Vključitev novih učiteljski parov in študentov</a:t>
            </a:r>
          </a:p>
        </p:txBody>
      </p:sp>
      <p:sp>
        <p:nvSpPr>
          <p:cNvPr id="3" name="Date Placeholder 2">
            <a:extLst>
              <a:ext uri="{FF2B5EF4-FFF2-40B4-BE49-F238E27FC236}">
                <a16:creationId xmlns:a16="http://schemas.microsoft.com/office/drawing/2014/main" id="{73396A35-735C-31C3-533B-B769518741AB}"/>
              </a:ext>
            </a:extLst>
          </p:cNvPr>
          <p:cNvSpPr>
            <a:spLocks noGrp="1"/>
          </p:cNvSpPr>
          <p:nvPr>
            <p:ph type="dt" sz="half" idx="10"/>
          </p:nvPr>
        </p:nvSpPr>
        <p:spPr/>
        <p:txBody>
          <a:bodyPr/>
          <a:lstStyle/>
          <a:p>
            <a:r>
              <a:rPr lang="en-US"/>
              <a:t>4. - 7. mali srpan 2023</a:t>
            </a:r>
            <a:endParaRPr lang="en-US" dirty="0"/>
          </a:p>
        </p:txBody>
      </p:sp>
      <p:sp>
        <p:nvSpPr>
          <p:cNvPr id="4" name="Footer Placeholder 3">
            <a:extLst>
              <a:ext uri="{FF2B5EF4-FFF2-40B4-BE49-F238E27FC236}">
                <a16:creationId xmlns:a16="http://schemas.microsoft.com/office/drawing/2014/main" id="{29E2D443-D37E-6AD9-5CA5-29E5D1B1C38C}"/>
              </a:ext>
            </a:extLst>
          </p:cNvPr>
          <p:cNvSpPr>
            <a:spLocks noGrp="1"/>
          </p:cNvSpPr>
          <p:nvPr>
            <p:ph type="ftr" sz="quarter" idx="11"/>
          </p:nvPr>
        </p:nvSpPr>
        <p:spPr/>
        <p:txBody>
          <a:bodyPr/>
          <a:lstStyle/>
          <a:p>
            <a:r>
              <a:rPr lang="en-US"/>
              <a:t>NAPOJ MINUT - predstavitev</a:t>
            </a:r>
            <a:endParaRPr lang="en-US" dirty="0"/>
          </a:p>
        </p:txBody>
      </p:sp>
      <p:sp>
        <p:nvSpPr>
          <p:cNvPr id="5" name="Slide Number Placeholder 4">
            <a:extLst>
              <a:ext uri="{FF2B5EF4-FFF2-40B4-BE49-F238E27FC236}">
                <a16:creationId xmlns:a16="http://schemas.microsoft.com/office/drawing/2014/main" id="{1A8DAB3C-63AB-C93F-1539-80FEC692D4A9}"/>
              </a:ext>
            </a:extLst>
          </p:cNvPr>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3236435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6FD3-7F04-9E7B-2F87-B14AB1BA28B5}"/>
              </a:ext>
            </a:extLst>
          </p:cNvPr>
          <p:cNvSpPr>
            <a:spLocks noGrp="1"/>
          </p:cNvSpPr>
          <p:nvPr>
            <p:ph type="title"/>
          </p:nvPr>
        </p:nvSpPr>
        <p:spPr/>
        <p:txBody>
          <a:bodyPr/>
          <a:lstStyle/>
          <a:p>
            <a:r>
              <a:rPr lang="sl-SI" dirty="0"/>
              <a:t>Organizator</a:t>
            </a:r>
          </a:p>
        </p:txBody>
      </p:sp>
      <p:sp>
        <p:nvSpPr>
          <p:cNvPr id="3" name="Content Placeholder 2">
            <a:extLst>
              <a:ext uri="{FF2B5EF4-FFF2-40B4-BE49-F238E27FC236}">
                <a16:creationId xmlns:a16="http://schemas.microsoft.com/office/drawing/2014/main" id="{CF800AC1-C51A-3CA7-FC72-7D45BED41D0D}"/>
              </a:ext>
            </a:extLst>
          </p:cNvPr>
          <p:cNvSpPr>
            <a:spLocks noGrp="1"/>
          </p:cNvSpPr>
          <p:nvPr>
            <p:ph idx="1"/>
          </p:nvPr>
        </p:nvSpPr>
        <p:spPr/>
        <p:txBody>
          <a:bodyPr/>
          <a:lstStyle/>
          <a:p>
            <a:pPr marL="0" indent="0">
              <a:buNone/>
            </a:pPr>
            <a:r>
              <a:rPr lang="sl-SI" dirty="0"/>
              <a:t>Univerza v Ljubljani, Fakulteta za računalništvo in informatiko ter Fakulteta za matematiko in fiziko</a:t>
            </a:r>
          </a:p>
          <a:p>
            <a:r>
              <a:rPr lang="sl-SI" dirty="0"/>
              <a:t>v sodelovanju z:</a:t>
            </a:r>
          </a:p>
          <a:p>
            <a:pPr lvl="1"/>
            <a:r>
              <a:rPr lang="sl-SI" dirty="0"/>
              <a:t>Pedagoška fakulteta</a:t>
            </a:r>
          </a:p>
          <a:p>
            <a:pPr lvl="1"/>
            <a:endParaRPr lang="sl-SI" dirty="0"/>
          </a:p>
          <a:p>
            <a:pPr lvl="1"/>
            <a:r>
              <a:rPr lang="sl-SI" dirty="0"/>
              <a:t>Zavod 404</a:t>
            </a:r>
          </a:p>
        </p:txBody>
      </p:sp>
      <p:sp>
        <p:nvSpPr>
          <p:cNvPr id="4" name="Date Placeholder 3">
            <a:extLst>
              <a:ext uri="{FF2B5EF4-FFF2-40B4-BE49-F238E27FC236}">
                <a16:creationId xmlns:a16="http://schemas.microsoft.com/office/drawing/2014/main" id="{382D60B3-9251-AC5F-5E21-E52D744F1266}"/>
              </a:ext>
            </a:extLst>
          </p:cNvPr>
          <p:cNvSpPr>
            <a:spLocks noGrp="1"/>
          </p:cNvSpPr>
          <p:nvPr>
            <p:ph type="dt" sz="half" idx="10"/>
          </p:nvPr>
        </p:nvSpPr>
        <p:spPr/>
        <p:txBody>
          <a:bodyPr/>
          <a:lstStyle/>
          <a:p>
            <a:r>
              <a:rPr lang="en-US"/>
              <a:t>4. - 7. mali srpan 2023</a:t>
            </a:r>
            <a:endParaRPr lang="en-US" dirty="0"/>
          </a:p>
        </p:txBody>
      </p:sp>
      <p:sp>
        <p:nvSpPr>
          <p:cNvPr id="5" name="Footer Placeholder 4">
            <a:extLst>
              <a:ext uri="{FF2B5EF4-FFF2-40B4-BE49-F238E27FC236}">
                <a16:creationId xmlns:a16="http://schemas.microsoft.com/office/drawing/2014/main" id="{080F8F97-F30A-23AA-F5FA-ED42393FC683}"/>
              </a:ext>
            </a:extLst>
          </p:cNvPr>
          <p:cNvSpPr>
            <a:spLocks noGrp="1"/>
          </p:cNvSpPr>
          <p:nvPr>
            <p:ph type="ftr" sz="quarter" idx="11"/>
          </p:nvPr>
        </p:nvSpPr>
        <p:spPr/>
        <p:txBody>
          <a:bodyPr/>
          <a:lstStyle/>
          <a:p>
            <a:r>
              <a:rPr lang="en-US"/>
              <a:t>NAPOJ MINUT - predstavitev</a:t>
            </a:r>
            <a:endParaRPr lang="en-US" dirty="0"/>
          </a:p>
        </p:txBody>
      </p:sp>
      <p:sp>
        <p:nvSpPr>
          <p:cNvPr id="6" name="Slide Number Placeholder 5">
            <a:extLst>
              <a:ext uri="{FF2B5EF4-FFF2-40B4-BE49-F238E27FC236}">
                <a16:creationId xmlns:a16="http://schemas.microsoft.com/office/drawing/2014/main" id="{EC3AD30C-6927-363E-8DE8-7DF81FB3A6DB}"/>
              </a:ext>
            </a:extLst>
          </p:cNvPr>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2760356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6" name="Picture 5" descr="A picture containing circle, screenshot, graphics, graphic design&#10;&#10;Description automatically generated">
            <a:extLst>
              <a:ext uri="{FF2B5EF4-FFF2-40B4-BE49-F238E27FC236}">
                <a16:creationId xmlns:a16="http://schemas.microsoft.com/office/drawing/2014/main" id="{6D4A6551-7FCF-F08F-4D94-427A0CCBAB58}"/>
              </a:ext>
            </a:extLst>
          </p:cNvPr>
          <p:cNvPicPr>
            <a:picLocks noChangeAspect="1"/>
          </p:cNvPicPr>
          <p:nvPr/>
        </p:nvPicPr>
        <p:blipFill>
          <a:blip r:embed="rId3"/>
          <a:stretch>
            <a:fillRect/>
          </a:stretch>
        </p:blipFill>
        <p:spPr>
          <a:xfrm>
            <a:off x="10089489" y="333489"/>
            <a:ext cx="1789475" cy="1217310"/>
          </a:xfrm>
          <a:prstGeom prst="rect">
            <a:avLst/>
          </a:prstGeom>
        </p:spPr>
      </p:pic>
      <p:sp>
        <p:nvSpPr>
          <p:cNvPr id="262" name="Google Shape;262;g22d924dc56e_0_16"/>
          <p:cNvSpPr txBox="1">
            <a:spLocks noGrp="1"/>
          </p:cNvSpPr>
          <p:nvPr>
            <p:ph type="title"/>
          </p:nvPr>
        </p:nvSpPr>
        <p:spPr>
          <a:xfrm>
            <a:off x="155575" y="152401"/>
            <a:ext cx="11880900" cy="1028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GB" dirty="0" err="1"/>
              <a:t>Učilnica</a:t>
            </a:r>
            <a:endParaRPr dirty="0"/>
          </a:p>
        </p:txBody>
      </p:sp>
      <p:sp>
        <p:nvSpPr>
          <p:cNvPr id="263" name="Google Shape;263;g22d924dc56e_0_16"/>
          <p:cNvSpPr txBox="1">
            <a:spLocks noGrp="1"/>
          </p:cNvSpPr>
          <p:nvPr>
            <p:ph type="body" idx="1"/>
          </p:nvPr>
        </p:nvSpPr>
        <p:spPr>
          <a:xfrm>
            <a:off x="155575" y="1305148"/>
            <a:ext cx="11880900" cy="620471"/>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sl-SI" sz="2400" b="1" dirty="0">
                <a:solidFill>
                  <a:schemeClr val="bg2">
                    <a:lumMod val="40000"/>
                    <a:lumOff val="60000"/>
                  </a:schemeClr>
                </a:solidFill>
              </a:rPr>
              <a:t>https://ucilnica.acm.si/course/view.php?id=84</a:t>
            </a:r>
            <a:endParaRPr lang="sl-SI" sz="2400" dirty="0">
              <a:solidFill>
                <a:schemeClr val="bg2">
                  <a:lumMod val="40000"/>
                  <a:lumOff val="60000"/>
                </a:schemeClr>
              </a:solidFill>
            </a:endParaRPr>
          </a:p>
        </p:txBody>
      </p:sp>
      <p:sp>
        <p:nvSpPr>
          <p:cNvPr id="3" name="Date Placeholder 2">
            <a:extLst>
              <a:ext uri="{FF2B5EF4-FFF2-40B4-BE49-F238E27FC236}">
                <a16:creationId xmlns:a16="http://schemas.microsoft.com/office/drawing/2014/main" id="{73396A35-735C-31C3-533B-B769518741AB}"/>
              </a:ext>
            </a:extLst>
          </p:cNvPr>
          <p:cNvSpPr>
            <a:spLocks noGrp="1"/>
          </p:cNvSpPr>
          <p:nvPr>
            <p:ph type="dt" sz="half" idx="10"/>
          </p:nvPr>
        </p:nvSpPr>
        <p:spPr/>
        <p:txBody>
          <a:bodyPr/>
          <a:lstStyle/>
          <a:p>
            <a:r>
              <a:rPr lang="en-US"/>
              <a:t>4. - 7. mali srpan 2023</a:t>
            </a:r>
            <a:endParaRPr lang="en-US" dirty="0"/>
          </a:p>
        </p:txBody>
      </p:sp>
      <p:sp>
        <p:nvSpPr>
          <p:cNvPr id="4" name="Footer Placeholder 3">
            <a:extLst>
              <a:ext uri="{FF2B5EF4-FFF2-40B4-BE49-F238E27FC236}">
                <a16:creationId xmlns:a16="http://schemas.microsoft.com/office/drawing/2014/main" id="{29E2D443-D37E-6AD9-5CA5-29E5D1B1C38C}"/>
              </a:ext>
            </a:extLst>
          </p:cNvPr>
          <p:cNvSpPr>
            <a:spLocks noGrp="1"/>
          </p:cNvSpPr>
          <p:nvPr>
            <p:ph type="ftr" sz="quarter" idx="11"/>
          </p:nvPr>
        </p:nvSpPr>
        <p:spPr/>
        <p:txBody>
          <a:bodyPr/>
          <a:lstStyle/>
          <a:p>
            <a:r>
              <a:rPr lang="en-US"/>
              <a:t>NAPOJ MINUT - predstavitev</a:t>
            </a:r>
            <a:endParaRPr lang="en-US" dirty="0"/>
          </a:p>
        </p:txBody>
      </p:sp>
      <p:sp>
        <p:nvSpPr>
          <p:cNvPr id="5" name="Slide Number Placeholder 4">
            <a:extLst>
              <a:ext uri="{FF2B5EF4-FFF2-40B4-BE49-F238E27FC236}">
                <a16:creationId xmlns:a16="http://schemas.microsoft.com/office/drawing/2014/main" id="{1A8DAB3C-63AB-C93F-1539-80FEC692D4A9}"/>
              </a:ext>
            </a:extLst>
          </p:cNvPr>
          <p:cNvSpPr>
            <a:spLocks noGrp="1"/>
          </p:cNvSpPr>
          <p:nvPr>
            <p:ph type="sldNum" sz="quarter" idx="12"/>
          </p:nvPr>
        </p:nvSpPr>
        <p:spPr/>
        <p:txBody>
          <a:bodyPr/>
          <a:lstStyle/>
          <a:p>
            <a:fld id="{D57F1E4F-1CFF-5643-939E-02111984F565}" type="slidenum">
              <a:rPr lang="en-US" smtClean="0"/>
              <a:t>20</a:t>
            </a:fld>
            <a:endParaRPr lang="en-US" dirty="0"/>
          </a:p>
        </p:txBody>
      </p:sp>
      <p:sp>
        <p:nvSpPr>
          <p:cNvPr id="2" name="Google Shape;263;g22d924dc56e_0_16">
            <a:extLst>
              <a:ext uri="{FF2B5EF4-FFF2-40B4-BE49-F238E27FC236}">
                <a16:creationId xmlns:a16="http://schemas.microsoft.com/office/drawing/2014/main" id="{1C7A5185-2F5A-8FFC-A9E2-7C48737791EF}"/>
              </a:ext>
            </a:extLst>
          </p:cNvPr>
          <p:cNvSpPr txBox="1">
            <a:spLocks/>
          </p:cNvSpPr>
          <p:nvPr/>
        </p:nvSpPr>
        <p:spPr>
          <a:xfrm>
            <a:off x="515495" y="1952945"/>
            <a:ext cx="6627583" cy="3354650"/>
          </a:xfrm>
          <a:prstGeom prst="rect">
            <a:avLst/>
          </a:prstGeom>
        </p:spPr>
        <p:txBody>
          <a:bodyPr spcFirstLastPara="1" vert="horz" wrap="square" lIns="91425" tIns="45700" rIns="91425" bIns="45700" rtlCol="0" anchor="t" anchorCtr="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122873" indent="0" algn="r">
              <a:buSzPct val="75000"/>
              <a:buNone/>
            </a:pPr>
            <a:r>
              <a:rPr lang="sl-SI" sz="2400" b="1" dirty="0">
                <a:solidFill>
                  <a:srgbClr val="FFC000"/>
                </a:solidFill>
              </a:rPr>
              <a:t>Kazalo</a:t>
            </a:r>
          </a:p>
          <a:p>
            <a:pPr marL="580073" indent="-457200">
              <a:buSzPct val="75000"/>
              <a:buFont typeface="+mj-lt"/>
              <a:buAutoNum type="arabicPeriod"/>
            </a:pPr>
            <a:r>
              <a:rPr lang="sl-SI" sz="2400" dirty="0"/>
              <a:t>Srečanja</a:t>
            </a:r>
          </a:p>
          <a:p>
            <a:pPr marL="580073" indent="-457200">
              <a:buSzPct val="75000"/>
              <a:buFont typeface="+mj-lt"/>
              <a:buAutoNum type="arabicPeriod"/>
            </a:pPr>
            <a:r>
              <a:rPr lang="sl-SI" sz="2400" dirty="0"/>
              <a:t>Projekti </a:t>
            </a:r>
            <a:r>
              <a:rPr lang="sl-SI" dirty="0"/>
              <a:t>(Projekti 22, Nedokončani)</a:t>
            </a:r>
            <a:endParaRPr lang="sl-SI" sz="2400" dirty="0"/>
          </a:p>
          <a:p>
            <a:pPr marL="580073" indent="-457200">
              <a:buSzPct val="75000"/>
              <a:buFont typeface="+mj-lt"/>
              <a:buAutoNum type="arabicPeriod"/>
            </a:pPr>
            <a:r>
              <a:rPr lang="sl-SI" sz="2400" dirty="0"/>
              <a:t>Konference in Razne predstavitve</a:t>
            </a:r>
          </a:p>
          <a:p>
            <a:pPr marL="580073" indent="-457200">
              <a:buSzPct val="75000"/>
              <a:buFont typeface="+mj-lt"/>
              <a:buAutoNum type="arabicPeriod"/>
            </a:pPr>
            <a:r>
              <a:rPr lang="sl-SI" sz="2400" dirty="0"/>
              <a:t>Ankete</a:t>
            </a:r>
          </a:p>
          <a:p>
            <a:pPr marL="580073" indent="-457200">
              <a:buSzPct val="75000"/>
              <a:buFont typeface="+mj-lt"/>
              <a:buAutoNum type="arabicPeriod"/>
            </a:pPr>
            <a:r>
              <a:rPr lang="sl-SI" sz="2400" dirty="0"/>
              <a:t>Projekti - podrobnosti</a:t>
            </a:r>
          </a:p>
          <a:p>
            <a:pPr marL="580073" indent="-457200">
              <a:buSzPct val="75000"/>
              <a:buFont typeface="+mj-lt"/>
              <a:buAutoNum type="arabicPeriod"/>
            </a:pPr>
            <a:r>
              <a:rPr lang="sl-SI" sz="2400" dirty="0"/>
              <a:t>Razna gradiva</a:t>
            </a:r>
          </a:p>
        </p:txBody>
      </p:sp>
      <p:sp>
        <p:nvSpPr>
          <p:cNvPr id="7" name="Google Shape;263;g22d924dc56e_0_16">
            <a:extLst>
              <a:ext uri="{FF2B5EF4-FFF2-40B4-BE49-F238E27FC236}">
                <a16:creationId xmlns:a16="http://schemas.microsoft.com/office/drawing/2014/main" id="{53EAF69E-8A7E-2401-C82B-E20B171EC199}"/>
              </a:ext>
            </a:extLst>
          </p:cNvPr>
          <p:cNvSpPr txBox="1">
            <a:spLocks/>
          </p:cNvSpPr>
          <p:nvPr/>
        </p:nvSpPr>
        <p:spPr>
          <a:xfrm>
            <a:off x="5226280" y="3350949"/>
            <a:ext cx="6627583" cy="3354650"/>
          </a:xfrm>
          <a:prstGeom prst="rect">
            <a:avLst/>
          </a:prstGeom>
          <a:solidFill>
            <a:schemeClr val="accent1">
              <a:alpha val="14000"/>
            </a:schemeClr>
          </a:solidFill>
        </p:spPr>
        <p:txBody>
          <a:bodyPr spcFirstLastPara="1" vert="horz" wrap="square" lIns="91425" tIns="45700" rIns="91425" bIns="45700" rtlCol="0" anchor="t" anchorCtr="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122873" indent="0" algn="r">
              <a:buSzPct val="75000"/>
              <a:buNone/>
            </a:pPr>
            <a:r>
              <a:rPr lang="sl-SI" sz="2400" b="1" dirty="0">
                <a:solidFill>
                  <a:srgbClr val="FFC000"/>
                </a:solidFill>
              </a:rPr>
              <a:t>Srečanja</a:t>
            </a:r>
          </a:p>
          <a:p>
            <a:pPr marL="580073" indent="-457200">
              <a:buSzPct val="75000"/>
              <a:buFont typeface="+mj-lt"/>
              <a:buAutoNum type="arabicPeriod"/>
            </a:pPr>
            <a:r>
              <a:rPr lang="sl-SI" sz="2400" dirty="0"/>
              <a:t>Poletna delavnica 2022</a:t>
            </a:r>
          </a:p>
          <a:p>
            <a:pPr marL="580073" indent="-457200">
              <a:buSzPct val="75000"/>
              <a:buFont typeface="+mj-lt"/>
              <a:buAutoNum type="arabicPeriod"/>
            </a:pPr>
            <a:r>
              <a:rPr lang="sl-SI" sz="2400" dirty="0"/>
              <a:t>Srečanje marec 2023</a:t>
            </a:r>
          </a:p>
          <a:p>
            <a:pPr marL="580073" indent="-457200">
              <a:buSzPct val="75000"/>
              <a:buFont typeface="+mj-lt"/>
              <a:buAutoNum type="arabicPeriod"/>
            </a:pPr>
            <a:r>
              <a:rPr lang="sl-SI" sz="2400" dirty="0"/>
              <a:t>Obisk Dunaja junij 2023</a:t>
            </a:r>
          </a:p>
          <a:p>
            <a:pPr marL="580073" indent="-457200">
              <a:buSzPct val="75000"/>
              <a:buFont typeface="+mj-lt"/>
              <a:buAutoNum type="arabicPeriod"/>
            </a:pPr>
            <a:r>
              <a:rPr lang="sl-SI" sz="2400" dirty="0"/>
              <a:t>Poletna delavnica 2023</a:t>
            </a:r>
          </a:p>
          <a:p>
            <a:pPr marL="580073" indent="-457200">
              <a:buSzPct val="75000"/>
              <a:buFont typeface="+mj-lt"/>
              <a:buAutoNum type="arabicPeriod"/>
            </a:pPr>
            <a:r>
              <a:rPr lang="sl-SI" sz="2400" dirty="0"/>
              <a:t>Redni sestanki</a:t>
            </a:r>
          </a:p>
        </p:txBody>
      </p:sp>
    </p:spTree>
    <p:extLst>
      <p:ext uri="{BB962C8B-B14F-4D97-AF65-F5344CB8AC3E}">
        <p14:creationId xmlns:p14="http://schemas.microsoft.com/office/powerpoint/2010/main" val="192331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ircle, screenshot, graphics, graphic design&#10;&#10;Description automatically generated">
            <a:extLst>
              <a:ext uri="{FF2B5EF4-FFF2-40B4-BE49-F238E27FC236}">
                <a16:creationId xmlns:a16="http://schemas.microsoft.com/office/drawing/2014/main" id="{B7A6C887-D908-B0B9-0933-43F15502AFD4}"/>
              </a:ext>
            </a:extLst>
          </p:cNvPr>
          <p:cNvPicPr>
            <a:picLocks noChangeAspect="1"/>
          </p:cNvPicPr>
          <p:nvPr/>
        </p:nvPicPr>
        <p:blipFill>
          <a:blip r:embed="rId2"/>
          <a:stretch>
            <a:fillRect/>
          </a:stretch>
        </p:blipFill>
        <p:spPr>
          <a:xfrm>
            <a:off x="10089489" y="333489"/>
            <a:ext cx="1789475" cy="1217310"/>
          </a:xfrm>
          <a:prstGeom prst="rect">
            <a:avLst/>
          </a:prstGeom>
        </p:spPr>
      </p:pic>
      <p:sp>
        <p:nvSpPr>
          <p:cNvPr id="2" name="Title 1">
            <a:extLst>
              <a:ext uri="{FF2B5EF4-FFF2-40B4-BE49-F238E27FC236}">
                <a16:creationId xmlns:a16="http://schemas.microsoft.com/office/drawing/2014/main" id="{114B6FD3-7F04-9E7B-2F87-B14AB1BA28B5}"/>
              </a:ext>
            </a:extLst>
          </p:cNvPr>
          <p:cNvSpPr>
            <a:spLocks noGrp="1"/>
          </p:cNvSpPr>
          <p:nvPr>
            <p:ph type="title"/>
          </p:nvPr>
        </p:nvSpPr>
        <p:spPr>
          <a:xfrm rot="16200000">
            <a:off x="-1968798" y="2971122"/>
            <a:ext cx="5727793" cy="1400530"/>
          </a:xfrm>
        </p:spPr>
        <p:txBody>
          <a:bodyPr/>
          <a:lstStyle/>
          <a:p>
            <a:r>
              <a:rPr lang="sl-SI" dirty="0"/>
              <a:t>Poletna delavnica</a:t>
            </a:r>
          </a:p>
        </p:txBody>
      </p:sp>
      <p:pic>
        <p:nvPicPr>
          <p:cNvPr id="5" name="Picture 4" descr="A picture containing text, screenshot, number, parallel&#10;&#10;Description automatically generated">
            <a:extLst>
              <a:ext uri="{FF2B5EF4-FFF2-40B4-BE49-F238E27FC236}">
                <a16:creationId xmlns:a16="http://schemas.microsoft.com/office/drawing/2014/main" id="{D258BD88-D48B-34E4-D646-A161DBB3873C}"/>
              </a:ext>
            </a:extLst>
          </p:cNvPr>
          <p:cNvPicPr>
            <a:picLocks noChangeAspect="1"/>
          </p:cNvPicPr>
          <p:nvPr/>
        </p:nvPicPr>
        <p:blipFill>
          <a:blip r:embed="rId3"/>
          <a:stretch>
            <a:fillRect/>
          </a:stretch>
        </p:blipFill>
        <p:spPr>
          <a:xfrm>
            <a:off x="1177857" y="634702"/>
            <a:ext cx="9756255" cy="5900582"/>
          </a:xfrm>
          <a:prstGeom prst="rect">
            <a:avLst/>
          </a:prstGeom>
        </p:spPr>
      </p:pic>
      <p:sp>
        <p:nvSpPr>
          <p:cNvPr id="4" name="Date Placeholder 3">
            <a:extLst>
              <a:ext uri="{FF2B5EF4-FFF2-40B4-BE49-F238E27FC236}">
                <a16:creationId xmlns:a16="http://schemas.microsoft.com/office/drawing/2014/main" id="{CBC2A487-4C36-AF5E-2C01-64546509BB60}"/>
              </a:ext>
            </a:extLst>
          </p:cNvPr>
          <p:cNvSpPr>
            <a:spLocks noGrp="1"/>
          </p:cNvSpPr>
          <p:nvPr>
            <p:ph type="dt" sz="half" idx="10"/>
          </p:nvPr>
        </p:nvSpPr>
        <p:spPr/>
        <p:txBody>
          <a:bodyPr/>
          <a:lstStyle/>
          <a:p>
            <a:r>
              <a:rPr lang="en-US"/>
              <a:t>4. - 7. mali srpan 2023</a:t>
            </a:r>
            <a:endParaRPr lang="en-US" dirty="0"/>
          </a:p>
        </p:txBody>
      </p:sp>
      <p:sp>
        <p:nvSpPr>
          <p:cNvPr id="6" name="Footer Placeholder 5">
            <a:extLst>
              <a:ext uri="{FF2B5EF4-FFF2-40B4-BE49-F238E27FC236}">
                <a16:creationId xmlns:a16="http://schemas.microsoft.com/office/drawing/2014/main" id="{E9C6565F-0294-2341-EE21-D780B6B966AF}"/>
              </a:ext>
            </a:extLst>
          </p:cNvPr>
          <p:cNvSpPr>
            <a:spLocks noGrp="1"/>
          </p:cNvSpPr>
          <p:nvPr>
            <p:ph type="ftr" sz="quarter" idx="11"/>
          </p:nvPr>
        </p:nvSpPr>
        <p:spPr/>
        <p:txBody>
          <a:bodyPr/>
          <a:lstStyle/>
          <a:p>
            <a:r>
              <a:rPr lang="en-US"/>
              <a:t>NAPOJ MINUT - predstavitev</a:t>
            </a:r>
            <a:endParaRPr lang="en-US" dirty="0"/>
          </a:p>
        </p:txBody>
      </p:sp>
      <p:sp>
        <p:nvSpPr>
          <p:cNvPr id="7" name="Slide Number Placeholder 6">
            <a:extLst>
              <a:ext uri="{FF2B5EF4-FFF2-40B4-BE49-F238E27FC236}">
                <a16:creationId xmlns:a16="http://schemas.microsoft.com/office/drawing/2014/main" id="{122BB306-EC39-BCEA-57AB-14C21357221C}"/>
              </a:ext>
            </a:extLst>
          </p:cNvPr>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126358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ircle, screenshot, graphics, graphic design&#10;&#10;Description automatically generated">
            <a:extLst>
              <a:ext uri="{FF2B5EF4-FFF2-40B4-BE49-F238E27FC236}">
                <a16:creationId xmlns:a16="http://schemas.microsoft.com/office/drawing/2014/main" id="{4267555F-D889-6995-B321-66252BA89769}"/>
              </a:ext>
            </a:extLst>
          </p:cNvPr>
          <p:cNvPicPr>
            <a:picLocks noChangeAspect="1"/>
          </p:cNvPicPr>
          <p:nvPr/>
        </p:nvPicPr>
        <p:blipFill>
          <a:blip r:embed="rId2"/>
          <a:stretch>
            <a:fillRect/>
          </a:stretch>
        </p:blipFill>
        <p:spPr>
          <a:xfrm>
            <a:off x="10089489" y="333489"/>
            <a:ext cx="1789475" cy="1217310"/>
          </a:xfrm>
          <a:prstGeom prst="rect">
            <a:avLst/>
          </a:prstGeom>
        </p:spPr>
      </p:pic>
      <p:sp>
        <p:nvSpPr>
          <p:cNvPr id="3" name="Content Placeholder 2">
            <a:extLst>
              <a:ext uri="{FF2B5EF4-FFF2-40B4-BE49-F238E27FC236}">
                <a16:creationId xmlns:a16="http://schemas.microsoft.com/office/drawing/2014/main" id="{CF800AC1-C51A-3CA7-FC72-7D45BED41D0D}"/>
              </a:ext>
            </a:extLst>
          </p:cNvPr>
          <p:cNvSpPr>
            <a:spLocks noGrp="1"/>
          </p:cNvSpPr>
          <p:nvPr>
            <p:ph idx="1"/>
          </p:nvPr>
        </p:nvSpPr>
        <p:spPr/>
        <p:txBody>
          <a:bodyPr>
            <a:normAutofit/>
          </a:bodyPr>
          <a:lstStyle/>
          <a:p>
            <a:pPr marL="0" indent="0">
              <a:buNone/>
            </a:pPr>
            <a:endParaRPr lang="sl-SI" sz="2000" dirty="0"/>
          </a:p>
          <a:p>
            <a:pPr marL="0" indent="0">
              <a:buNone/>
            </a:pPr>
            <a:endParaRPr lang="sl-SI" dirty="0"/>
          </a:p>
          <a:p>
            <a:pPr marL="0" indent="0">
              <a:buNone/>
            </a:pPr>
            <a:endParaRPr lang="sl-SI" sz="2000" dirty="0"/>
          </a:p>
          <a:p>
            <a:pPr marL="0" indent="0" algn="ctr">
              <a:buNone/>
            </a:pPr>
            <a:r>
              <a:rPr lang="sl-SI" sz="5400" b="1" dirty="0">
                <a:solidFill>
                  <a:srgbClr val="FFC000"/>
                </a:solidFill>
              </a:rPr>
              <a:t>Uspešno delo!</a:t>
            </a:r>
            <a:endParaRPr lang="sl-SI" b="1" dirty="0">
              <a:solidFill>
                <a:srgbClr val="FFC000"/>
              </a:solidFill>
            </a:endParaRPr>
          </a:p>
          <a:p>
            <a:pPr marL="0" indent="0">
              <a:buNone/>
            </a:pPr>
            <a:endParaRPr lang="sl-SI" sz="2000" dirty="0"/>
          </a:p>
        </p:txBody>
      </p:sp>
      <p:sp>
        <p:nvSpPr>
          <p:cNvPr id="4" name="Date Placeholder 3">
            <a:extLst>
              <a:ext uri="{FF2B5EF4-FFF2-40B4-BE49-F238E27FC236}">
                <a16:creationId xmlns:a16="http://schemas.microsoft.com/office/drawing/2014/main" id="{CF2E1775-B67E-F976-8F2B-115F6E57A643}"/>
              </a:ext>
            </a:extLst>
          </p:cNvPr>
          <p:cNvSpPr>
            <a:spLocks noGrp="1"/>
          </p:cNvSpPr>
          <p:nvPr>
            <p:ph type="dt" sz="half" idx="10"/>
          </p:nvPr>
        </p:nvSpPr>
        <p:spPr/>
        <p:txBody>
          <a:bodyPr/>
          <a:lstStyle/>
          <a:p>
            <a:r>
              <a:rPr lang="en-US"/>
              <a:t>4. - 7. mali srpan 2023</a:t>
            </a:r>
            <a:endParaRPr lang="en-US" dirty="0"/>
          </a:p>
        </p:txBody>
      </p:sp>
      <p:sp>
        <p:nvSpPr>
          <p:cNvPr id="5" name="Footer Placeholder 4">
            <a:extLst>
              <a:ext uri="{FF2B5EF4-FFF2-40B4-BE49-F238E27FC236}">
                <a16:creationId xmlns:a16="http://schemas.microsoft.com/office/drawing/2014/main" id="{304F4620-4C61-0768-03D7-01612081B4C0}"/>
              </a:ext>
            </a:extLst>
          </p:cNvPr>
          <p:cNvSpPr>
            <a:spLocks noGrp="1"/>
          </p:cNvSpPr>
          <p:nvPr>
            <p:ph type="ftr" sz="quarter" idx="11"/>
          </p:nvPr>
        </p:nvSpPr>
        <p:spPr/>
        <p:txBody>
          <a:bodyPr/>
          <a:lstStyle/>
          <a:p>
            <a:r>
              <a:rPr lang="en-US"/>
              <a:t>NAPOJ MINUT - predstavitev</a:t>
            </a:r>
            <a:endParaRPr lang="en-US" dirty="0"/>
          </a:p>
        </p:txBody>
      </p:sp>
      <p:sp>
        <p:nvSpPr>
          <p:cNvPr id="6" name="Slide Number Placeholder 5">
            <a:extLst>
              <a:ext uri="{FF2B5EF4-FFF2-40B4-BE49-F238E27FC236}">
                <a16:creationId xmlns:a16="http://schemas.microsoft.com/office/drawing/2014/main" id="{04F5184B-E9A0-9E66-4CC1-7769328582AE}"/>
              </a:ext>
            </a:extLst>
          </p:cNvPr>
          <p:cNvSpPr>
            <a:spLocks noGrp="1"/>
          </p:cNvSpPr>
          <p:nvPr>
            <p:ph type="sldNum" sz="quarter" idx="12"/>
          </p:nvPr>
        </p:nvSpPr>
        <p:spPr/>
        <p:txBody>
          <a:bodyPr/>
          <a:lstStyle/>
          <a:p>
            <a:fld id="{D57F1E4F-1CFF-5643-939E-02111984F565}" type="slidenum">
              <a:rPr lang="en-US" smtClean="0"/>
              <a:t>22</a:t>
            </a:fld>
            <a:endParaRPr lang="en-US" dirty="0"/>
          </a:p>
        </p:txBody>
      </p:sp>
    </p:spTree>
    <p:extLst>
      <p:ext uri="{BB962C8B-B14F-4D97-AF65-F5344CB8AC3E}">
        <p14:creationId xmlns:p14="http://schemas.microsoft.com/office/powerpoint/2010/main" val="3279932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4B6FD3-7F04-9E7B-2F87-B14AB1BA28B5}"/>
              </a:ext>
            </a:extLst>
          </p:cNvPr>
          <p:cNvSpPr>
            <a:spLocks noGrp="1"/>
          </p:cNvSpPr>
          <p:nvPr>
            <p:ph type="title"/>
          </p:nvPr>
        </p:nvSpPr>
        <p:spPr>
          <a:xfrm>
            <a:off x="648931" y="629266"/>
            <a:ext cx="4166510" cy="1622321"/>
          </a:xfrm>
        </p:spPr>
        <p:txBody>
          <a:bodyPr>
            <a:normAutofit/>
          </a:bodyPr>
          <a:lstStyle/>
          <a:p>
            <a:r>
              <a:rPr lang="sl-SI">
                <a:solidFill>
                  <a:srgbClr val="EBEBEB"/>
                </a:solidFill>
              </a:rPr>
              <a:t>Vaši pomočniki</a:t>
            </a:r>
          </a:p>
        </p:txBody>
      </p:sp>
      <p:sp>
        <p:nvSpPr>
          <p:cNvPr id="1033"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035" name="Freeform: Shape 1034">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1026" name="Picture 2" descr="A person wearing glasses&#10;&#10;Description automatically generated with medium confidence">
            <a:extLst>
              <a:ext uri="{FF2B5EF4-FFF2-40B4-BE49-F238E27FC236}">
                <a16:creationId xmlns:a16="http://schemas.microsoft.com/office/drawing/2014/main" id="{9990907D-5BF2-6D26-C1FC-BB93CA3B1F5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3992" y="759103"/>
            <a:ext cx="5449889" cy="53397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F800AC1-C51A-3CA7-FC72-7D45BED41D0D}"/>
              </a:ext>
            </a:extLst>
          </p:cNvPr>
          <p:cNvSpPr>
            <a:spLocks noGrp="1"/>
          </p:cNvSpPr>
          <p:nvPr>
            <p:ph idx="1"/>
          </p:nvPr>
        </p:nvSpPr>
        <p:spPr>
          <a:xfrm>
            <a:off x="648931" y="2438400"/>
            <a:ext cx="4166509" cy="3785419"/>
          </a:xfrm>
        </p:spPr>
        <p:txBody>
          <a:bodyPr>
            <a:normAutofit/>
          </a:bodyPr>
          <a:lstStyle/>
          <a:p>
            <a:r>
              <a:rPr lang="sl-SI" b="1" dirty="0">
                <a:solidFill>
                  <a:srgbClr val="FF0000"/>
                </a:solidFill>
              </a:rPr>
              <a:t>Irena Nančovska Šerbec</a:t>
            </a:r>
            <a:r>
              <a:rPr lang="sl-SI" dirty="0">
                <a:solidFill>
                  <a:srgbClr val="EBEBEB"/>
                </a:solidFill>
              </a:rPr>
              <a:t>, Univerza v Ljubljani, Pedagoška fakulteta</a:t>
            </a:r>
          </a:p>
        </p:txBody>
      </p:sp>
      <p:sp>
        <p:nvSpPr>
          <p:cNvPr id="4" name="Date Placeholder 3">
            <a:extLst>
              <a:ext uri="{FF2B5EF4-FFF2-40B4-BE49-F238E27FC236}">
                <a16:creationId xmlns:a16="http://schemas.microsoft.com/office/drawing/2014/main" id="{FBC42F2B-9A2D-8F4E-8B5D-DA808B583D4B}"/>
              </a:ext>
            </a:extLst>
          </p:cNvPr>
          <p:cNvSpPr>
            <a:spLocks noGrp="1"/>
          </p:cNvSpPr>
          <p:nvPr>
            <p:ph type="dt" sz="half" idx="10"/>
          </p:nvPr>
        </p:nvSpPr>
        <p:spPr/>
        <p:txBody>
          <a:bodyPr/>
          <a:lstStyle/>
          <a:p>
            <a:r>
              <a:rPr lang="en-US"/>
              <a:t>4. - 7. mali srpan 2023</a:t>
            </a:r>
            <a:endParaRPr lang="en-US" dirty="0"/>
          </a:p>
        </p:txBody>
      </p:sp>
      <p:sp>
        <p:nvSpPr>
          <p:cNvPr id="5" name="Footer Placeholder 4">
            <a:extLst>
              <a:ext uri="{FF2B5EF4-FFF2-40B4-BE49-F238E27FC236}">
                <a16:creationId xmlns:a16="http://schemas.microsoft.com/office/drawing/2014/main" id="{2DE14BD1-A571-0734-C15A-D3212A42EF44}"/>
              </a:ext>
            </a:extLst>
          </p:cNvPr>
          <p:cNvSpPr>
            <a:spLocks noGrp="1"/>
          </p:cNvSpPr>
          <p:nvPr>
            <p:ph type="ftr" sz="quarter" idx="11"/>
          </p:nvPr>
        </p:nvSpPr>
        <p:spPr/>
        <p:txBody>
          <a:bodyPr/>
          <a:lstStyle/>
          <a:p>
            <a:r>
              <a:rPr lang="en-US"/>
              <a:t>NAPOJ MINUT - predstavitev</a:t>
            </a:r>
            <a:endParaRPr lang="en-US" dirty="0"/>
          </a:p>
        </p:txBody>
      </p:sp>
      <p:sp>
        <p:nvSpPr>
          <p:cNvPr id="6" name="Slide Number Placeholder 5">
            <a:extLst>
              <a:ext uri="{FF2B5EF4-FFF2-40B4-BE49-F238E27FC236}">
                <a16:creationId xmlns:a16="http://schemas.microsoft.com/office/drawing/2014/main" id="{C85DAF6A-7983-620A-015F-EBC0B625741F}"/>
              </a:ext>
            </a:extLst>
          </p:cNvPr>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301203204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4B6FD3-7F04-9E7B-2F87-B14AB1BA28B5}"/>
              </a:ext>
            </a:extLst>
          </p:cNvPr>
          <p:cNvSpPr>
            <a:spLocks noGrp="1"/>
          </p:cNvSpPr>
          <p:nvPr>
            <p:ph type="title"/>
          </p:nvPr>
        </p:nvSpPr>
        <p:spPr>
          <a:xfrm>
            <a:off x="648931" y="629266"/>
            <a:ext cx="4166510" cy="1622321"/>
          </a:xfrm>
        </p:spPr>
        <p:txBody>
          <a:bodyPr>
            <a:normAutofit/>
          </a:bodyPr>
          <a:lstStyle/>
          <a:p>
            <a:r>
              <a:rPr lang="sl-SI">
                <a:solidFill>
                  <a:srgbClr val="EBEBEB"/>
                </a:solidFill>
              </a:rPr>
              <a:t>Vaši pomočniki</a:t>
            </a:r>
          </a:p>
        </p:txBody>
      </p:sp>
      <p:sp>
        <p:nvSpPr>
          <p:cNvPr id="2057"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059" name="Freeform: Shape 2058">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2050" name="Picture 2">
            <a:extLst>
              <a:ext uri="{FF2B5EF4-FFF2-40B4-BE49-F238E27FC236}">
                <a16:creationId xmlns:a16="http://schemas.microsoft.com/office/drawing/2014/main" id="{520C9F1C-4C7A-7358-25EC-FC7298F5A8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1176" y="647698"/>
            <a:ext cx="4195521" cy="5562601"/>
          </a:xfrm>
          <a:prstGeom prst="rect">
            <a:avLst/>
          </a:prstGeom>
          <a:noFill/>
          <a:effectLst/>
          <a:extLst>
            <a:ext uri="{909E8E84-426E-40DD-AFC4-6F175D3DCCD1}">
              <a14:hiddenFill xmlns:a14="http://schemas.microsoft.com/office/drawing/2010/main">
                <a:solidFill>
                  <a:srgbClr val="FFFFFF"/>
                </a:solidFill>
              </a14:hiddenFill>
            </a:ext>
          </a:extLst>
        </p:spPr>
      </p:pic>
      <p:sp>
        <p:nvSpPr>
          <p:cNvPr id="2061" name="Rectangle 2060">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F800AC1-C51A-3CA7-FC72-7D45BED41D0D}"/>
              </a:ext>
            </a:extLst>
          </p:cNvPr>
          <p:cNvSpPr>
            <a:spLocks noGrp="1"/>
          </p:cNvSpPr>
          <p:nvPr>
            <p:ph idx="1"/>
          </p:nvPr>
        </p:nvSpPr>
        <p:spPr>
          <a:xfrm>
            <a:off x="648931" y="2438400"/>
            <a:ext cx="4166509" cy="3785419"/>
          </a:xfrm>
        </p:spPr>
        <p:txBody>
          <a:bodyPr>
            <a:normAutofit/>
          </a:bodyPr>
          <a:lstStyle/>
          <a:p>
            <a:r>
              <a:rPr lang="sl-SI" b="1" dirty="0">
                <a:solidFill>
                  <a:srgbClr val="FF0000"/>
                </a:solidFill>
              </a:rPr>
              <a:t>Matija Lokar</a:t>
            </a:r>
            <a:r>
              <a:rPr lang="sl-SI" dirty="0">
                <a:solidFill>
                  <a:srgbClr val="EBEBEB"/>
                </a:solidFill>
              </a:rPr>
              <a:t>, Univerza v Ljubljani, Fakulteta za matematiko in fiziko</a:t>
            </a:r>
          </a:p>
        </p:txBody>
      </p:sp>
      <p:sp>
        <p:nvSpPr>
          <p:cNvPr id="4" name="Date Placeholder 3">
            <a:extLst>
              <a:ext uri="{FF2B5EF4-FFF2-40B4-BE49-F238E27FC236}">
                <a16:creationId xmlns:a16="http://schemas.microsoft.com/office/drawing/2014/main" id="{47421ECF-6794-628B-5753-F8C54AC7295D}"/>
              </a:ext>
            </a:extLst>
          </p:cNvPr>
          <p:cNvSpPr>
            <a:spLocks noGrp="1"/>
          </p:cNvSpPr>
          <p:nvPr>
            <p:ph type="dt" sz="half" idx="10"/>
          </p:nvPr>
        </p:nvSpPr>
        <p:spPr/>
        <p:txBody>
          <a:bodyPr/>
          <a:lstStyle/>
          <a:p>
            <a:r>
              <a:rPr lang="en-US"/>
              <a:t>4. - 7. mali srpan 2023</a:t>
            </a:r>
            <a:endParaRPr lang="en-US" dirty="0"/>
          </a:p>
        </p:txBody>
      </p:sp>
      <p:sp>
        <p:nvSpPr>
          <p:cNvPr id="5" name="Footer Placeholder 4">
            <a:extLst>
              <a:ext uri="{FF2B5EF4-FFF2-40B4-BE49-F238E27FC236}">
                <a16:creationId xmlns:a16="http://schemas.microsoft.com/office/drawing/2014/main" id="{7DABB114-FDC9-B3FD-5A0F-E1CCE683BB0D}"/>
              </a:ext>
            </a:extLst>
          </p:cNvPr>
          <p:cNvSpPr>
            <a:spLocks noGrp="1"/>
          </p:cNvSpPr>
          <p:nvPr>
            <p:ph type="ftr" sz="quarter" idx="11"/>
          </p:nvPr>
        </p:nvSpPr>
        <p:spPr/>
        <p:txBody>
          <a:bodyPr/>
          <a:lstStyle/>
          <a:p>
            <a:r>
              <a:rPr lang="en-US"/>
              <a:t>NAPOJ MINUT - predstavitev</a:t>
            </a:r>
            <a:endParaRPr lang="en-US" dirty="0"/>
          </a:p>
        </p:txBody>
      </p:sp>
      <p:sp>
        <p:nvSpPr>
          <p:cNvPr id="6" name="Slide Number Placeholder 5">
            <a:extLst>
              <a:ext uri="{FF2B5EF4-FFF2-40B4-BE49-F238E27FC236}">
                <a16:creationId xmlns:a16="http://schemas.microsoft.com/office/drawing/2014/main" id="{C83BB4ED-C0CD-D267-18A0-12B6EF5652B2}"/>
              </a:ext>
            </a:extLst>
          </p:cNvPr>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63122626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4B6FD3-7F04-9E7B-2F87-B14AB1BA28B5}"/>
              </a:ext>
            </a:extLst>
          </p:cNvPr>
          <p:cNvSpPr>
            <a:spLocks noGrp="1"/>
          </p:cNvSpPr>
          <p:nvPr>
            <p:ph type="title"/>
          </p:nvPr>
        </p:nvSpPr>
        <p:spPr>
          <a:xfrm>
            <a:off x="648931" y="629266"/>
            <a:ext cx="4166510" cy="1622321"/>
          </a:xfrm>
        </p:spPr>
        <p:txBody>
          <a:bodyPr>
            <a:normAutofit/>
          </a:bodyPr>
          <a:lstStyle/>
          <a:p>
            <a:r>
              <a:rPr lang="sl-SI">
                <a:solidFill>
                  <a:srgbClr val="EBEBEB"/>
                </a:solidFill>
              </a:rPr>
              <a:t>Vaši pomočniki</a:t>
            </a:r>
          </a:p>
        </p:txBody>
      </p:sp>
      <p:sp>
        <p:nvSpPr>
          <p:cNvPr id="308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083" name="Freeform: Shape 3082">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3074" name="Picture 2" descr="Ekipa - Microtransat Challenge">
            <a:extLst>
              <a:ext uri="{FF2B5EF4-FFF2-40B4-BE49-F238E27FC236}">
                <a16:creationId xmlns:a16="http://schemas.microsoft.com/office/drawing/2014/main" id="{60D8BFD2-1123-E836-39A9-C83E83E0FC3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3992" y="704054"/>
            <a:ext cx="5449889" cy="54498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3085" name="Rectangle 3084">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F800AC1-C51A-3CA7-FC72-7D45BED41D0D}"/>
              </a:ext>
            </a:extLst>
          </p:cNvPr>
          <p:cNvSpPr>
            <a:spLocks noGrp="1"/>
          </p:cNvSpPr>
          <p:nvPr>
            <p:ph idx="1"/>
          </p:nvPr>
        </p:nvSpPr>
        <p:spPr>
          <a:xfrm>
            <a:off x="648931" y="2438400"/>
            <a:ext cx="4166509" cy="3785419"/>
          </a:xfrm>
        </p:spPr>
        <p:txBody>
          <a:bodyPr>
            <a:normAutofit/>
          </a:bodyPr>
          <a:lstStyle/>
          <a:p>
            <a:r>
              <a:rPr lang="sl-SI" b="1" dirty="0">
                <a:solidFill>
                  <a:srgbClr val="FF0000"/>
                </a:solidFill>
              </a:rPr>
              <a:t>Rok Capuder</a:t>
            </a:r>
            <a:r>
              <a:rPr lang="sl-SI" dirty="0">
                <a:solidFill>
                  <a:srgbClr val="EBEBEB"/>
                </a:solidFill>
              </a:rPr>
              <a:t>, Zavod 404</a:t>
            </a:r>
          </a:p>
        </p:txBody>
      </p:sp>
      <p:sp>
        <p:nvSpPr>
          <p:cNvPr id="4" name="Date Placeholder 3">
            <a:extLst>
              <a:ext uri="{FF2B5EF4-FFF2-40B4-BE49-F238E27FC236}">
                <a16:creationId xmlns:a16="http://schemas.microsoft.com/office/drawing/2014/main" id="{EB997390-B37C-57F2-2E06-0FA07246372F}"/>
              </a:ext>
            </a:extLst>
          </p:cNvPr>
          <p:cNvSpPr>
            <a:spLocks noGrp="1"/>
          </p:cNvSpPr>
          <p:nvPr>
            <p:ph type="dt" sz="half" idx="10"/>
          </p:nvPr>
        </p:nvSpPr>
        <p:spPr/>
        <p:txBody>
          <a:bodyPr/>
          <a:lstStyle/>
          <a:p>
            <a:r>
              <a:rPr lang="en-US"/>
              <a:t>4. - 7. mali srpan 2023</a:t>
            </a:r>
            <a:endParaRPr lang="en-US" dirty="0"/>
          </a:p>
        </p:txBody>
      </p:sp>
      <p:sp>
        <p:nvSpPr>
          <p:cNvPr id="5" name="Footer Placeholder 4">
            <a:extLst>
              <a:ext uri="{FF2B5EF4-FFF2-40B4-BE49-F238E27FC236}">
                <a16:creationId xmlns:a16="http://schemas.microsoft.com/office/drawing/2014/main" id="{7366C7CB-3BBE-5A2C-546E-AE05A33365FE}"/>
              </a:ext>
            </a:extLst>
          </p:cNvPr>
          <p:cNvSpPr>
            <a:spLocks noGrp="1"/>
          </p:cNvSpPr>
          <p:nvPr>
            <p:ph type="ftr" sz="quarter" idx="11"/>
          </p:nvPr>
        </p:nvSpPr>
        <p:spPr/>
        <p:txBody>
          <a:bodyPr/>
          <a:lstStyle/>
          <a:p>
            <a:r>
              <a:rPr lang="en-US"/>
              <a:t>NAPOJ MINUT - predstavitev</a:t>
            </a:r>
            <a:endParaRPr lang="en-US" dirty="0"/>
          </a:p>
        </p:txBody>
      </p:sp>
      <p:sp>
        <p:nvSpPr>
          <p:cNvPr id="6" name="Slide Number Placeholder 5">
            <a:extLst>
              <a:ext uri="{FF2B5EF4-FFF2-40B4-BE49-F238E27FC236}">
                <a16:creationId xmlns:a16="http://schemas.microsoft.com/office/drawing/2014/main" id="{D779C5B9-AE1B-2847-A409-28E707A84106}"/>
              </a:ext>
            </a:extLst>
          </p:cNvPr>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282004015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4B6FD3-7F04-9E7B-2F87-B14AB1BA28B5}"/>
              </a:ext>
            </a:extLst>
          </p:cNvPr>
          <p:cNvSpPr>
            <a:spLocks noGrp="1"/>
          </p:cNvSpPr>
          <p:nvPr>
            <p:ph type="title"/>
          </p:nvPr>
        </p:nvSpPr>
        <p:spPr>
          <a:xfrm>
            <a:off x="648931" y="629266"/>
            <a:ext cx="4166510" cy="1622321"/>
          </a:xfrm>
        </p:spPr>
        <p:txBody>
          <a:bodyPr>
            <a:normAutofit/>
          </a:bodyPr>
          <a:lstStyle/>
          <a:p>
            <a:r>
              <a:rPr lang="sl-SI">
                <a:solidFill>
                  <a:srgbClr val="EBEBEB"/>
                </a:solidFill>
              </a:rPr>
              <a:t>Vaši pomočniki</a:t>
            </a:r>
          </a:p>
        </p:txBody>
      </p:sp>
      <p:sp>
        <p:nvSpPr>
          <p:cNvPr id="308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083" name="Freeform: Shape 3082">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3085" name="Rectangle 3084">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F800AC1-C51A-3CA7-FC72-7D45BED41D0D}"/>
              </a:ext>
            </a:extLst>
          </p:cNvPr>
          <p:cNvSpPr>
            <a:spLocks noGrp="1"/>
          </p:cNvSpPr>
          <p:nvPr>
            <p:ph idx="1"/>
          </p:nvPr>
        </p:nvSpPr>
        <p:spPr>
          <a:xfrm>
            <a:off x="648931" y="2438400"/>
            <a:ext cx="4166509" cy="3785419"/>
          </a:xfrm>
        </p:spPr>
        <p:txBody>
          <a:bodyPr>
            <a:normAutofit/>
          </a:bodyPr>
          <a:lstStyle/>
          <a:p>
            <a:r>
              <a:rPr lang="sl-SI" b="1" dirty="0">
                <a:solidFill>
                  <a:srgbClr val="FF0000"/>
                </a:solidFill>
              </a:rPr>
              <a:t>Andrej Brodnik</a:t>
            </a:r>
            <a:r>
              <a:rPr lang="sl-SI" dirty="0">
                <a:solidFill>
                  <a:srgbClr val="EBEBEB"/>
                </a:solidFill>
              </a:rPr>
              <a:t>, Univerza v Ljubljani, Fakulteta za računalništvo in informatiko; Univerza na Primorskem, Fakulteta za matematiko, naravoslovlje in informacijske tehnologije</a:t>
            </a:r>
          </a:p>
          <a:p>
            <a:pPr marL="0" indent="0">
              <a:buNone/>
            </a:pPr>
            <a:endParaRPr lang="sl-SI" dirty="0">
              <a:solidFill>
                <a:srgbClr val="EBEBEB"/>
              </a:solidFill>
            </a:endParaRPr>
          </a:p>
        </p:txBody>
      </p:sp>
      <p:pic>
        <p:nvPicPr>
          <p:cNvPr id="4" name="Picture 3" descr="A person smiling for the camera&#10;&#10;Description automatically generated with medium confidence">
            <a:extLst>
              <a:ext uri="{FF2B5EF4-FFF2-40B4-BE49-F238E27FC236}">
                <a16:creationId xmlns:a16="http://schemas.microsoft.com/office/drawing/2014/main" id="{359EE7AA-2EA6-2719-AC6E-3A7BE2F9A8A3}"/>
              </a:ext>
            </a:extLst>
          </p:cNvPr>
          <p:cNvPicPr>
            <a:picLocks noChangeAspect="1"/>
          </p:cNvPicPr>
          <p:nvPr/>
        </p:nvPicPr>
        <p:blipFill>
          <a:blip r:embed="rId2"/>
          <a:stretch>
            <a:fillRect/>
          </a:stretch>
        </p:blipFill>
        <p:spPr>
          <a:xfrm>
            <a:off x="5941143" y="704053"/>
            <a:ext cx="5449891" cy="5449891"/>
          </a:xfrm>
          <a:prstGeom prst="rect">
            <a:avLst/>
          </a:prstGeom>
        </p:spPr>
      </p:pic>
      <p:sp>
        <p:nvSpPr>
          <p:cNvPr id="5" name="Date Placeholder 4">
            <a:extLst>
              <a:ext uri="{FF2B5EF4-FFF2-40B4-BE49-F238E27FC236}">
                <a16:creationId xmlns:a16="http://schemas.microsoft.com/office/drawing/2014/main" id="{4AFE3FBA-28BE-7C07-F955-EF19F2803D0A}"/>
              </a:ext>
            </a:extLst>
          </p:cNvPr>
          <p:cNvSpPr>
            <a:spLocks noGrp="1"/>
          </p:cNvSpPr>
          <p:nvPr>
            <p:ph type="dt" sz="half" idx="10"/>
          </p:nvPr>
        </p:nvSpPr>
        <p:spPr/>
        <p:txBody>
          <a:bodyPr/>
          <a:lstStyle/>
          <a:p>
            <a:r>
              <a:rPr lang="en-US"/>
              <a:t>4. - 7. mali srpan 2023</a:t>
            </a:r>
            <a:endParaRPr lang="en-US" dirty="0"/>
          </a:p>
        </p:txBody>
      </p:sp>
      <p:sp>
        <p:nvSpPr>
          <p:cNvPr id="6" name="Footer Placeholder 5">
            <a:extLst>
              <a:ext uri="{FF2B5EF4-FFF2-40B4-BE49-F238E27FC236}">
                <a16:creationId xmlns:a16="http://schemas.microsoft.com/office/drawing/2014/main" id="{8C54AFD1-C27B-AA8D-E334-616D3FA4B451}"/>
              </a:ext>
            </a:extLst>
          </p:cNvPr>
          <p:cNvSpPr>
            <a:spLocks noGrp="1"/>
          </p:cNvSpPr>
          <p:nvPr>
            <p:ph type="ftr" sz="quarter" idx="11"/>
          </p:nvPr>
        </p:nvSpPr>
        <p:spPr/>
        <p:txBody>
          <a:bodyPr/>
          <a:lstStyle/>
          <a:p>
            <a:r>
              <a:rPr lang="en-US"/>
              <a:t>NAPOJ MINUT - predstavitev</a:t>
            </a:r>
            <a:endParaRPr lang="en-US" dirty="0"/>
          </a:p>
        </p:txBody>
      </p:sp>
      <p:sp>
        <p:nvSpPr>
          <p:cNvPr id="7" name="Slide Number Placeholder 6">
            <a:extLst>
              <a:ext uri="{FF2B5EF4-FFF2-40B4-BE49-F238E27FC236}">
                <a16:creationId xmlns:a16="http://schemas.microsoft.com/office/drawing/2014/main" id="{EFA249CD-C7EB-DB2D-F49E-897C70237D0A}"/>
              </a:ext>
            </a:extLst>
          </p:cNvPr>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105294580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6FD3-7F04-9E7B-2F87-B14AB1BA28B5}"/>
              </a:ext>
            </a:extLst>
          </p:cNvPr>
          <p:cNvSpPr>
            <a:spLocks noGrp="1"/>
          </p:cNvSpPr>
          <p:nvPr>
            <p:ph type="title"/>
          </p:nvPr>
        </p:nvSpPr>
        <p:spPr/>
        <p:txBody>
          <a:bodyPr/>
          <a:lstStyle/>
          <a:p>
            <a:r>
              <a:rPr lang="sl-SI" dirty="0"/>
              <a:t>Korenine – NAPOJ</a:t>
            </a:r>
          </a:p>
        </p:txBody>
      </p:sp>
      <p:sp>
        <p:nvSpPr>
          <p:cNvPr id="3" name="Content Placeholder 2">
            <a:extLst>
              <a:ext uri="{FF2B5EF4-FFF2-40B4-BE49-F238E27FC236}">
                <a16:creationId xmlns:a16="http://schemas.microsoft.com/office/drawing/2014/main" id="{CF800AC1-C51A-3CA7-FC72-7D45BED41D0D}"/>
              </a:ext>
            </a:extLst>
          </p:cNvPr>
          <p:cNvSpPr>
            <a:spLocks noGrp="1"/>
          </p:cNvSpPr>
          <p:nvPr>
            <p:ph idx="1"/>
          </p:nvPr>
        </p:nvSpPr>
        <p:spPr>
          <a:xfrm>
            <a:off x="588959" y="1589898"/>
            <a:ext cx="6897688" cy="4195481"/>
          </a:xfrm>
        </p:spPr>
        <p:txBody>
          <a:bodyPr/>
          <a:lstStyle/>
          <a:p>
            <a:pPr marL="0" indent="0">
              <a:buNone/>
            </a:pPr>
            <a:endParaRPr lang="sl-SI" dirty="0"/>
          </a:p>
          <a:p>
            <a:r>
              <a:rPr lang="en-US" cap="small" dirty="0" err="1">
                <a:solidFill>
                  <a:srgbClr val="FFC000"/>
                </a:solidFill>
              </a:rPr>
              <a:t>Predzgodba</a:t>
            </a:r>
            <a:r>
              <a:rPr lang="en-US" cap="small" dirty="0"/>
              <a:t>: </a:t>
            </a:r>
            <a:r>
              <a:rPr lang="en-US" dirty="0" err="1"/>
              <a:t>projekt</a:t>
            </a:r>
            <a:r>
              <a:rPr lang="en-US" dirty="0"/>
              <a:t> NAPOJ se je </a:t>
            </a:r>
            <a:r>
              <a:rPr lang="en-US" dirty="0" err="1"/>
              <a:t>pričel</a:t>
            </a:r>
            <a:r>
              <a:rPr lang="en-US" dirty="0"/>
              <a:t> </a:t>
            </a:r>
            <a:r>
              <a:rPr lang="en-US" dirty="0" err="1"/>
              <a:t>že</a:t>
            </a:r>
            <a:r>
              <a:rPr lang="en-US" dirty="0"/>
              <a:t> </a:t>
            </a:r>
            <a:r>
              <a:rPr lang="en-US" dirty="0" err="1"/>
              <a:t>leta</a:t>
            </a:r>
            <a:r>
              <a:rPr lang="en-US" dirty="0"/>
              <a:t> 2017 (Google)</a:t>
            </a:r>
          </a:p>
          <a:p>
            <a:r>
              <a:rPr lang="en-US" cap="small" dirty="0" err="1">
                <a:solidFill>
                  <a:srgbClr val="FFC000"/>
                </a:solidFill>
              </a:rPr>
              <a:t>Splošno</a:t>
            </a:r>
            <a:r>
              <a:rPr lang="en-US" dirty="0"/>
              <a:t>: </a:t>
            </a:r>
            <a:r>
              <a:rPr lang="en-US" dirty="0" err="1"/>
              <a:t>ključno</a:t>
            </a:r>
            <a:r>
              <a:rPr lang="en-US" dirty="0"/>
              <a:t> za </a:t>
            </a:r>
            <a:r>
              <a:rPr lang="en-US" dirty="0" err="1"/>
              <a:t>uspeh</a:t>
            </a:r>
            <a:r>
              <a:rPr lang="en-US" dirty="0"/>
              <a:t> dela z </a:t>
            </a:r>
            <a:r>
              <a:rPr lang="en-US" dirty="0" err="1"/>
              <a:t>nadarjenimi</a:t>
            </a:r>
            <a:r>
              <a:rPr lang="en-US" dirty="0"/>
              <a:t> je </a:t>
            </a:r>
            <a:r>
              <a:rPr lang="en-US" dirty="0" err="1"/>
              <a:t>sodelovanje</a:t>
            </a:r>
            <a:r>
              <a:rPr lang="en-US" dirty="0"/>
              <a:t> </a:t>
            </a:r>
            <a:r>
              <a:rPr lang="en-US" dirty="0" err="1"/>
              <a:t>mentorjev</a:t>
            </a:r>
            <a:r>
              <a:rPr lang="en-US" dirty="0"/>
              <a:t> </a:t>
            </a:r>
            <a:r>
              <a:rPr lang="en-US" dirty="0" err="1"/>
              <a:t>na</a:t>
            </a:r>
            <a:r>
              <a:rPr lang="en-US" dirty="0"/>
              <a:t> </a:t>
            </a:r>
            <a:r>
              <a:rPr lang="en-US" dirty="0" err="1"/>
              <a:t>šolah</a:t>
            </a:r>
            <a:endParaRPr lang="en-US" dirty="0"/>
          </a:p>
          <a:p>
            <a:r>
              <a:rPr lang="en-US" dirty="0">
                <a:solidFill>
                  <a:srgbClr val="FFC000"/>
                </a:solidFill>
              </a:rPr>
              <a:t>RIN</a:t>
            </a:r>
            <a:r>
              <a:rPr lang="en-US" dirty="0"/>
              <a:t>: </a:t>
            </a:r>
            <a:r>
              <a:rPr lang="en-US" b="1" dirty="0">
                <a:solidFill>
                  <a:srgbClr val="C00000"/>
                </a:solidFill>
              </a:rPr>
              <a:t>v </a:t>
            </a:r>
            <a:r>
              <a:rPr lang="en-US" b="1" dirty="0" err="1">
                <a:solidFill>
                  <a:srgbClr val="C00000"/>
                </a:solidFill>
              </a:rPr>
              <a:t>Sloveniji</a:t>
            </a:r>
            <a:r>
              <a:rPr lang="en-US" b="1" dirty="0">
                <a:solidFill>
                  <a:srgbClr val="C00000"/>
                </a:solidFill>
              </a:rPr>
              <a:t> „</a:t>
            </a:r>
            <a:r>
              <a:rPr lang="en-US" b="1" dirty="0" err="1">
                <a:solidFill>
                  <a:srgbClr val="C00000"/>
                </a:solidFill>
              </a:rPr>
              <a:t>ni</a:t>
            </a:r>
            <a:r>
              <a:rPr lang="en-US" b="1" dirty="0">
                <a:solidFill>
                  <a:srgbClr val="C00000"/>
                </a:solidFill>
              </a:rPr>
              <a:t>“ </a:t>
            </a:r>
            <a:r>
              <a:rPr lang="en-US" b="1" dirty="0" err="1">
                <a:solidFill>
                  <a:srgbClr val="C00000"/>
                </a:solidFill>
              </a:rPr>
              <a:t>pouka</a:t>
            </a:r>
            <a:r>
              <a:rPr lang="en-US" b="1" dirty="0">
                <a:solidFill>
                  <a:srgbClr val="C00000"/>
                </a:solidFill>
              </a:rPr>
              <a:t> RIN </a:t>
            </a:r>
            <a:r>
              <a:rPr lang="en-US" dirty="0"/>
              <a:t>– v 13 </a:t>
            </a:r>
            <a:r>
              <a:rPr lang="en-US" dirty="0" err="1"/>
              <a:t>letih</a:t>
            </a:r>
            <a:r>
              <a:rPr lang="en-US" dirty="0"/>
              <a:t> OŠ in SŠ </a:t>
            </a:r>
            <a:r>
              <a:rPr lang="en-US" dirty="0" err="1"/>
              <a:t>manj</a:t>
            </a:r>
            <a:r>
              <a:rPr lang="en-US" dirty="0"/>
              <a:t> </a:t>
            </a:r>
            <a:r>
              <a:rPr lang="en-US" dirty="0" err="1"/>
              <a:t>kot</a:t>
            </a:r>
            <a:r>
              <a:rPr lang="en-US" dirty="0"/>
              <a:t> </a:t>
            </a:r>
            <a:r>
              <a:rPr lang="en-US" dirty="0" err="1"/>
              <a:t>gospodinjstva</a:t>
            </a:r>
            <a:r>
              <a:rPr lang="en-US" dirty="0"/>
              <a:t>!</a:t>
            </a:r>
          </a:p>
          <a:p>
            <a:r>
              <a:rPr lang="en-US" cap="small" dirty="0" err="1">
                <a:solidFill>
                  <a:srgbClr val="FFC000"/>
                </a:solidFill>
              </a:rPr>
              <a:t>Dekleta</a:t>
            </a:r>
            <a:r>
              <a:rPr lang="en-US" dirty="0"/>
              <a:t>: </a:t>
            </a:r>
            <a:r>
              <a:rPr lang="en-US" dirty="0" err="1"/>
              <a:t>pritegniti</a:t>
            </a:r>
            <a:r>
              <a:rPr lang="en-US" dirty="0"/>
              <a:t> </a:t>
            </a:r>
            <a:r>
              <a:rPr lang="en-US" dirty="0" err="1"/>
              <a:t>več</a:t>
            </a:r>
            <a:r>
              <a:rPr lang="en-US" dirty="0"/>
              <a:t> </a:t>
            </a:r>
            <a:r>
              <a:rPr lang="en-US" dirty="0" err="1"/>
              <a:t>deklet</a:t>
            </a:r>
            <a:endParaRPr lang="en-US" dirty="0"/>
          </a:p>
          <a:p>
            <a:endParaRPr lang="sl-SI" dirty="0"/>
          </a:p>
        </p:txBody>
      </p:sp>
      <p:pic>
        <p:nvPicPr>
          <p:cNvPr id="6" name="Picture 5" descr="A picture containing logo&#10;&#10;Description automatically generated">
            <a:extLst>
              <a:ext uri="{FF2B5EF4-FFF2-40B4-BE49-F238E27FC236}">
                <a16:creationId xmlns:a16="http://schemas.microsoft.com/office/drawing/2014/main" id="{F317BC49-FDAF-7052-318D-E464275A4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5689" y="4971865"/>
            <a:ext cx="1764415" cy="1217310"/>
          </a:xfrm>
          <a:prstGeom prst="rect">
            <a:avLst/>
          </a:prstGeom>
        </p:spPr>
      </p:pic>
      <p:pic>
        <p:nvPicPr>
          <p:cNvPr id="7" name="Slika 8">
            <a:extLst>
              <a:ext uri="{FF2B5EF4-FFF2-40B4-BE49-F238E27FC236}">
                <a16:creationId xmlns:a16="http://schemas.microsoft.com/office/drawing/2014/main" id="{1667457A-ADCC-D6E9-31D1-7B5957669662}"/>
              </a:ext>
            </a:extLst>
          </p:cNvPr>
          <p:cNvPicPr/>
          <p:nvPr/>
        </p:nvPicPr>
        <p:blipFill>
          <a:blip r:embed="rId3"/>
          <a:stretch>
            <a:fillRect/>
          </a:stretch>
        </p:blipFill>
        <p:spPr>
          <a:xfrm>
            <a:off x="9134010" y="452718"/>
            <a:ext cx="2167820" cy="762098"/>
          </a:xfrm>
          <a:prstGeom prst="rect">
            <a:avLst/>
          </a:prstGeom>
        </p:spPr>
      </p:pic>
      <p:pic>
        <p:nvPicPr>
          <p:cNvPr id="9" name="Picture 8" descr="Diagram, text&#10;&#10;Description automatically generated">
            <a:extLst>
              <a:ext uri="{FF2B5EF4-FFF2-40B4-BE49-F238E27FC236}">
                <a16:creationId xmlns:a16="http://schemas.microsoft.com/office/drawing/2014/main" id="{2DFF9048-84BA-A2FA-A828-41A26E28C67D}"/>
              </a:ext>
            </a:extLst>
          </p:cNvPr>
          <p:cNvPicPr>
            <a:picLocks noChangeAspect="1"/>
          </p:cNvPicPr>
          <p:nvPr/>
        </p:nvPicPr>
        <p:blipFill>
          <a:blip r:embed="rId4"/>
          <a:stretch>
            <a:fillRect/>
          </a:stretch>
        </p:blipFill>
        <p:spPr>
          <a:xfrm>
            <a:off x="7607479" y="1546870"/>
            <a:ext cx="4456112" cy="3291236"/>
          </a:xfrm>
          <a:prstGeom prst="rect">
            <a:avLst/>
          </a:prstGeom>
        </p:spPr>
      </p:pic>
      <p:pic>
        <p:nvPicPr>
          <p:cNvPr id="10" name="Picture 9" descr="napoj-logo-text-2.png">
            <a:extLst>
              <a:ext uri="{FF2B5EF4-FFF2-40B4-BE49-F238E27FC236}">
                <a16:creationId xmlns:a16="http://schemas.microsoft.com/office/drawing/2014/main" id="{391C2523-CBE8-0B49-19B8-59BD98761A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2856" y="4880255"/>
            <a:ext cx="1326061" cy="1400530"/>
          </a:xfrm>
          <a:prstGeom prst="rect">
            <a:avLst/>
          </a:prstGeom>
        </p:spPr>
      </p:pic>
      <p:pic>
        <p:nvPicPr>
          <p:cNvPr id="11" name="Picture 10">
            <a:extLst>
              <a:ext uri="{FF2B5EF4-FFF2-40B4-BE49-F238E27FC236}">
                <a16:creationId xmlns:a16="http://schemas.microsoft.com/office/drawing/2014/main" id="{C7DDCEB0-6F5C-D6AF-6108-D27CB13300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20407" y="4886734"/>
            <a:ext cx="1313792" cy="1387573"/>
          </a:xfrm>
          <a:prstGeom prst="rect">
            <a:avLst/>
          </a:prstGeom>
        </p:spPr>
      </p:pic>
      <p:pic>
        <p:nvPicPr>
          <p:cNvPr id="5" name="Picture 4" descr="A picture containing circle, screenshot, graphics, graphic design&#10;&#10;Description automatically generated">
            <a:extLst>
              <a:ext uri="{FF2B5EF4-FFF2-40B4-BE49-F238E27FC236}">
                <a16:creationId xmlns:a16="http://schemas.microsoft.com/office/drawing/2014/main" id="{09B1F69B-5464-8419-7504-634D1F59FBF1}"/>
              </a:ext>
            </a:extLst>
          </p:cNvPr>
          <p:cNvPicPr>
            <a:picLocks noChangeAspect="1"/>
          </p:cNvPicPr>
          <p:nvPr/>
        </p:nvPicPr>
        <p:blipFill>
          <a:blip r:embed="rId7"/>
          <a:stretch>
            <a:fillRect/>
          </a:stretch>
        </p:blipFill>
        <p:spPr>
          <a:xfrm>
            <a:off x="7421593" y="4971865"/>
            <a:ext cx="1789475" cy="1217310"/>
          </a:xfrm>
          <a:prstGeom prst="rect">
            <a:avLst/>
          </a:prstGeom>
        </p:spPr>
      </p:pic>
      <p:sp>
        <p:nvSpPr>
          <p:cNvPr id="4" name="Date Placeholder 3">
            <a:extLst>
              <a:ext uri="{FF2B5EF4-FFF2-40B4-BE49-F238E27FC236}">
                <a16:creationId xmlns:a16="http://schemas.microsoft.com/office/drawing/2014/main" id="{6CC031B1-C15C-9A8C-6581-608A923951C1}"/>
              </a:ext>
            </a:extLst>
          </p:cNvPr>
          <p:cNvSpPr>
            <a:spLocks noGrp="1"/>
          </p:cNvSpPr>
          <p:nvPr>
            <p:ph type="dt" sz="half" idx="10"/>
          </p:nvPr>
        </p:nvSpPr>
        <p:spPr/>
        <p:txBody>
          <a:bodyPr/>
          <a:lstStyle/>
          <a:p>
            <a:r>
              <a:rPr lang="en-US"/>
              <a:t>4. - 7. mali srpan 2023</a:t>
            </a:r>
            <a:endParaRPr lang="en-US" dirty="0"/>
          </a:p>
        </p:txBody>
      </p:sp>
      <p:sp>
        <p:nvSpPr>
          <p:cNvPr id="8" name="Footer Placeholder 7">
            <a:extLst>
              <a:ext uri="{FF2B5EF4-FFF2-40B4-BE49-F238E27FC236}">
                <a16:creationId xmlns:a16="http://schemas.microsoft.com/office/drawing/2014/main" id="{8D69FA9E-AF21-3B0B-24E5-DDED8D215DFC}"/>
              </a:ext>
            </a:extLst>
          </p:cNvPr>
          <p:cNvSpPr>
            <a:spLocks noGrp="1"/>
          </p:cNvSpPr>
          <p:nvPr>
            <p:ph type="ftr" sz="quarter" idx="11"/>
          </p:nvPr>
        </p:nvSpPr>
        <p:spPr/>
        <p:txBody>
          <a:bodyPr/>
          <a:lstStyle/>
          <a:p>
            <a:r>
              <a:rPr lang="en-US"/>
              <a:t>NAPOJ MINUT - predstavitev</a:t>
            </a:r>
            <a:endParaRPr lang="en-US" dirty="0"/>
          </a:p>
        </p:txBody>
      </p:sp>
      <p:sp>
        <p:nvSpPr>
          <p:cNvPr id="12" name="Slide Number Placeholder 11">
            <a:extLst>
              <a:ext uri="{FF2B5EF4-FFF2-40B4-BE49-F238E27FC236}">
                <a16:creationId xmlns:a16="http://schemas.microsoft.com/office/drawing/2014/main" id="{AD0F714A-5D0E-DDD6-981A-83DD8FD753CD}"/>
              </a:ext>
            </a:extLst>
          </p:cNvPr>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1619009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solidFill>
                  <a:srgbClr val="EBEBEB"/>
                </a:solidFill>
              </a:rPr>
              <a:t>Korenine – NAPOJ</a:t>
            </a:r>
            <a:endParaRPr lang="sl-SI" b="1" dirty="0">
              <a:solidFill>
                <a:srgbClr val="0070C0"/>
              </a:solidFill>
            </a:endParaRPr>
          </a:p>
        </p:txBody>
      </p:sp>
      <p:sp>
        <p:nvSpPr>
          <p:cNvPr id="7" name="Rounded Rectangle 6">
            <a:extLst>
              <a:ext uri="{FF2B5EF4-FFF2-40B4-BE49-F238E27FC236}">
                <a16:creationId xmlns:a16="http://schemas.microsoft.com/office/drawing/2014/main" id="{0721AC59-293A-DA42-A685-22FF76AAFE60}"/>
              </a:ext>
            </a:extLst>
          </p:cNvPr>
          <p:cNvSpPr/>
          <p:nvPr/>
        </p:nvSpPr>
        <p:spPr>
          <a:xfrm>
            <a:off x="3435732" y="5542509"/>
            <a:ext cx="6536943" cy="9503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I" sz="3200" b="1" dirty="0">
                <a:solidFill>
                  <a:srgbClr val="FFFF00"/>
                </a:solidFill>
              </a:rPr>
              <a:t>mentorji</a:t>
            </a:r>
          </a:p>
        </p:txBody>
      </p:sp>
      <p:sp>
        <p:nvSpPr>
          <p:cNvPr id="8" name="Rectangle 7">
            <a:extLst>
              <a:ext uri="{FF2B5EF4-FFF2-40B4-BE49-F238E27FC236}">
                <a16:creationId xmlns:a16="http://schemas.microsoft.com/office/drawing/2014/main" id="{35E77AB8-BBF1-FF46-88B9-523EFFC0579D}"/>
              </a:ext>
            </a:extLst>
          </p:cNvPr>
          <p:cNvSpPr/>
          <p:nvPr/>
        </p:nvSpPr>
        <p:spPr>
          <a:xfrm>
            <a:off x="4027924" y="2974207"/>
            <a:ext cx="1051034" cy="2554014"/>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I" sz="2800" b="1" dirty="0">
                <a:solidFill>
                  <a:srgbClr val="FFFF00"/>
                </a:solidFill>
              </a:rPr>
              <a:t>krožki</a:t>
            </a:r>
            <a:endParaRPr lang="en-SI" sz="3600" b="1" dirty="0">
              <a:solidFill>
                <a:srgbClr val="FFFF00"/>
              </a:solidFill>
            </a:endParaRPr>
          </a:p>
        </p:txBody>
      </p:sp>
      <p:sp>
        <p:nvSpPr>
          <p:cNvPr id="10" name="Rectangle 9">
            <a:extLst>
              <a:ext uri="{FF2B5EF4-FFF2-40B4-BE49-F238E27FC236}">
                <a16:creationId xmlns:a16="http://schemas.microsoft.com/office/drawing/2014/main" id="{D6D19257-ED6E-8745-8502-5C076C0DEDD8}"/>
              </a:ext>
            </a:extLst>
          </p:cNvPr>
          <p:cNvSpPr/>
          <p:nvPr/>
        </p:nvSpPr>
        <p:spPr>
          <a:xfrm>
            <a:off x="6178686" y="2974207"/>
            <a:ext cx="1051034" cy="255401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I" sz="2800" b="1" dirty="0">
                <a:solidFill>
                  <a:srgbClr val="FFFF00"/>
                </a:solidFill>
              </a:rPr>
              <a:t>programiranje</a:t>
            </a:r>
          </a:p>
        </p:txBody>
      </p:sp>
      <p:sp>
        <p:nvSpPr>
          <p:cNvPr id="12" name="Rectangle 11">
            <a:extLst>
              <a:ext uri="{FF2B5EF4-FFF2-40B4-BE49-F238E27FC236}">
                <a16:creationId xmlns:a16="http://schemas.microsoft.com/office/drawing/2014/main" id="{FEA917C5-03B4-E94A-B4D3-2578B3162054}"/>
              </a:ext>
            </a:extLst>
          </p:cNvPr>
          <p:cNvSpPr/>
          <p:nvPr/>
        </p:nvSpPr>
        <p:spPr>
          <a:xfrm>
            <a:off x="8329448" y="2974207"/>
            <a:ext cx="1051034" cy="255401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SI" sz="2800" b="1" dirty="0">
                <a:solidFill>
                  <a:srgbClr val="FFFF00"/>
                </a:solidFill>
              </a:rPr>
              <a:t>raziskovanje</a:t>
            </a:r>
          </a:p>
        </p:txBody>
      </p:sp>
      <p:grpSp>
        <p:nvGrpSpPr>
          <p:cNvPr id="14" name="Group 13">
            <a:extLst>
              <a:ext uri="{FF2B5EF4-FFF2-40B4-BE49-F238E27FC236}">
                <a16:creationId xmlns:a16="http://schemas.microsoft.com/office/drawing/2014/main" id="{1E903CFA-2C66-4643-B0B3-50A7ED94D735}"/>
              </a:ext>
            </a:extLst>
          </p:cNvPr>
          <p:cNvGrpSpPr/>
          <p:nvPr/>
        </p:nvGrpSpPr>
        <p:grpSpPr>
          <a:xfrm>
            <a:off x="3396718" y="907954"/>
            <a:ext cx="6690248" cy="2071688"/>
            <a:chOff x="3396718" y="907954"/>
            <a:chExt cx="6690248" cy="2071688"/>
          </a:xfrm>
        </p:grpSpPr>
        <p:pic>
          <p:nvPicPr>
            <p:cNvPr id="6" name="Picture 5" descr="A picture containing logo&#10;&#10;Description automatically generated">
              <a:extLst>
                <a:ext uri="{FF2B5EF4-FFF2-40B4-BE49-F238E27FC236}">
                  <a16:creationId xmlns:a16="http://schemas.microsoft.com/office/drawing/2014/main" id="{F08BA0E3-4D0E-D24B-8A35-DA5634306C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2499" y="1366194"/>
              <a:ext cx="2023407" cy="1395994"/>
            </a:xfrm>
            <a:prstGeom prst="rect">
              <a:avLst/>
            </a:prstGeom>
          </p:spPr>
        </p:pic>
        <p:sp>
          <p:nvSpPr>
            <p:cNvPr id="9" name="Triangle 8">
              <a:extLst>
                <a:ext uri="{FF2B5EF4-FFF2-40B4-BE49-F238E27FC236}">
                  <a16:creationId xmlns:a16="http://schemas.microsoft.com/office/drawing/2014/main" id="{C1D2819F-ACCF-6140-9E6B-CF37E0D42765}"/>
                </a:ext>
              </a:extLst>
            </p:cNvPr>
            <p:cNvSpPr/>
            <p:nvPr/>
          </p:nvSpPr>
          <p:spPr>
            <a:xfrm>
              <a:off x="3396718" y="907954"/>
              <a:ext cx="6690248" cy="2071688"/>
            </a:xfrm>
            <a:prstGeom prst="triangl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grpSp>
      <p:sp>
        <p:nvSpPr>
          <p:cNvPr id="3" name="Date Placeholder 2">
            <a:extLst>
              <a:ext uri="{FF2B5EF4-FFF2-40B4-BE49-F238E27FC236}">
                <a16:creationId xmlns:a16="http://schemas.microsoft.com/office/drawing/2014/main" id="{4A4670AB-1E9D-6D92-4F05-FB695428262E}"/>
              </a:ext>
            </a:extLst>
          </p:cNvPr>
          <p:cNvSpPr>
            <a:spLocks noGrp="1"/>
          </p:cNvSpPr>
          <p:nvPr>
            <p:ph type="dt" sz="half" idx="10"/>
          </p:nvPr>
        </p:nvSpPr>
        <p:spPr/>
        <p:txBody>
          <a:bodyPr/>
          <a:lstStyle/>
          <a:p>
            <a:r>
              <a:rPr lang="en-US"/>
              <a:t>4. - 7. mali srpan 2023</a:t>
            </a:r>
            <a:endParaRPr lang="en-US" dirty="0"/>
          </a:p>
        </p:txBody>
      </p:sp>
      <p:sp>
        <p:nvSpPr>
          <p:cNvPr id="4" name="Footer Placeholder 3">
            <a:extLst>
              <a:ext uri="{FF2B5EF4-FFF2-40B4-BE49-F238E27FC236}">
                <a16:creationId xmlns:a16="http://schemas.microsoft.com/office/drawing/2014/main" id="{710C9EE6-DC81-AA2E-228C-31BFD5AAE818}"/>
              </a:ext>
            </a:extLst>
          </p:cNvPr>
          <p:cNvSpPr>
            <a:spLocks noGrp="1"/>
          </p:cNvSpPr>
          <p:nvPr>
            <p:ph type="ftr" sz="quarter" idx="11"/>
          </p:nvPr>
        </p:nvSpPr>
        <p:spPr/>
        <p:txBody>
          <a:bodyPr/>
          <a:lstStyle/>
          <a:p>
            <a:r>
              <a:rPr lang="en-US"/>
              <a:t>NAPOJ MINUT - predstavitev</a:t>
            </a:r>
            <a:endParaRPr lang="en-US" dirty="0"/>
          </a:p>
        </p:txBody>
      </p:sp>
      <p:sp>
        <p:nvSpPr>
          <p:cNvPr id="5" name="Slide Number Placeholder 4">
            <a:extLst>
              <a:ext uri="{FF2B5EF4-FFF2-40B4-BE49-F238E27FC236}">
                <a16:creationId xmlns:a16="http://schemas.microsoft.com/office/drawing/2014/main" id="{A110A91F-9E24-93F6-7460-C33BCA84CB99}"/>
              </a:ext>
            </a:extLst>
          </p:cNvPr>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175940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86942"/>
            <a:ext cx="10515600" cy="4415844"/>
          </a:xfrm>
        </p:spPr>
        <p:txBody>
          <a:bodyPr>
            <a:normAutofit/>
          </a:bodyPr>
          <a:lstStyle/>
          <a:p>
            <a:pPr marL="0" indent="0">
              <a:buNone/>
            </a:pPr>
            <a:r>
              <a:rPr lang="sl-SI" sz="2800" dirty="0">
                <a:solidFill>
                  <a:srgbClr val="FFC000"/>
                </a:solidFill>
              </a:rPr>
              <a:t>Krožki</a:t>
            </a:r>
            <a:endParaRPr lang="sl-SI" dirty="0">
              <a:solidFill>
                <a:srgbClr val="FFC000"/>
              </a:solidFill>
            </a:endParaRPr>
          </a:p>
          <a:p>
            <a:endParaRPr lang="sl-SI" dirty="0"/>
          </a:p>
          <a:p>
            <a:r>
              <a:rPr lang="sl-SI" dirty="0"/>
              <a:t>nosilci so mentorji (učitelji RIN po šolah in študenti)</a:t>
            </a:r>
          </a:p>
          <a:p>
            <a:r>
              <a:rPr lang="sl-SI" dirty="0"/>
              <a:t>računalniško mišljenje (</a:t>
            </a:r>
            <a:r>
              <a:rPr lang="sl-SI" b="1" i="1" dirty="0">
                <a:solidFill>
                  <a:srgbClr val="7030A0"/>
                </a:solidFill>
              </a:rPr>
              <a:t>Bober</a:t>
            </a:r>
            <a:r>
              <a:rPr lang="sl-SI" dirty="0"/>
              <a:t>)</a:t>
            </a:r>
          </a:p>
          <a:p>
            <a:pPr lvl="1"/>
            <a:r>
              <a:rPr lang="sl-SI" dirty="0">
                <a:hlinkClick r:id="rId2"/>
              </a:rPr>
              <a:t>https://bober.acm.si/</a:t>
            </a:r>
            <a:endParaRPr lang="sl-SI" dirty="0"/>
          </a:p>
          <a:p>
            <a:r>
              <a:rPr lang="sl-SI" dirty="0"/>
              <a:t>izdelave preprostejših projektov (npr. s pomočjo fizičnega računalništva)</a:t>
            </a:r>
          </a:p>
          <a:p>
            <a:r>
              <a:rPr lang="sl-SI" dirty="0"/>
              <a:t>na koncu predstavitev projekta na osrednjem dogodku</a:t>
            </a:r>
          </a:p>
          <a:p>
            <a:pPr marL="0" indent="0">
              <a:buNone/>
            </a:pPr>
            <a:endParaRPr lang="sl-SI" dirty="0"/>
          </a:p>
          <a:p>
            <a:pPr marL="0" indent="0" algn="ctr">
              <a:buNone/>
            </a:pPr>
            <a:r>
              <a:rPr lang="sl-SI" b="1" dirty="0">
                <a:solidFill>
                  <a:srgbClr val="C00000"/>
                </a:solidFill>
              </a:rPr>
              <a:t>Dvigniti raven računalniškega mišljenja in identificirati nadarjenejše dijake.</a:t>
            </a:r>
          </a:p>
          <a:p>
            <a:pPr marL="0" indent="0">
              <a:buNone/>
            </a:pPr>
            <a:endParaRPr lang="sl-SI" dirty="0"/>
          </a:p>
        </p:txBody>
      </p:sp>
      <p:sp>
        <p:nvSpPr>
          <p:cNvPr id="2" name="Title 1"/>
          <p:cNvSpPr>
            <a:spLocks noGrp="1"/>
          </p:cNvSpPr>
          <p:nvPr>
            <p:ph type="title"/>
          </p:nvPr>
        </p:nvSpPr>
        <p:spPr/>
        <p:txBody>
          <a:bodyPr/>
          <a:lstStyle/>
          <a:p>
            <a:r>
              <a:rPr lang="sl-SI" dirty="0">
                <a:solidFill>
                  <a:srgbClr val="EBEBEB"/>
                </a:solidFill>
              </a:rPr>
              <a:t>Korenine – NAPOJ</a:t>
            </a:r>
            <a:endParaRPr lang="en-US" b="1" dirty="0">
              <a:solidFill>
                <a:srgbClr val="0070C0"/>
              </a:solidFill>
            </a:endParaRPr>
          </a:p>
        </p:txBody>
      </p:sp>
      <p:pic>
        <p:nvPicPr>
          <p:cNvPr id="4" name="Picture 3" descr="A picture containing logo&#10;&#10;Description automatically generated">
            <a:extLst>
              <a:ext uri="{FF2B5EF4-FFF2-40B4-BE49-F238E27FC236}">
                <a16:creationId xmlns:a16="http://schemas.microsoft.com/office/drawing/2014/main" id="{4331DBAB-7703-E14E-821C-8BA9E382C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2675" y="138517"/>
            <a:ext cx="2023407" cy="1395994"/>
          </a:xfrm>
          <a:prstGeom prst="rect">
            <a:avLst/>
          </a:prstGeom>
        </p:spPr>
      </p:pic>
      <p:pic>
        <p:nvPicPr>
          <p:cNvPr id="1028" name="Picture 4" descr="Logo Bober">
            <a:extLst>
              <a:ext uri="{FF2B5EF4-FFF2-40B4-BE49-F238E27FC236}">
                <a16:creationId xmlns:a16="http://schemas.microsoft.com/office/drawing/2014/main" id="{32F48255-880B-B54C-AFE3-3F0641E705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6697" y="1853248"/>
            <a:ext cx="874872" cy="1325563"/>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29B7E192-576A-BFDD-FE77-F28615BBCECB}"/>
              </a:ext>
            </a:extLst>
          </p:cNvPr>
          <p:cNvSpPr>
            <a:spLocks noGrp="1"/>
          </p:cNvSpPr>
          <p:nvPr>
            <p:ph type="dt" sz="half" idx="10"/>
          </p:nvPr>
        </p:nvSpPr>
        <p:spPr/>
        <p:txBody>
          <a:bodyPr/>
          <a:lstStyle/>
          <a:p>
            <a:r>
              <a:rPr lang="en-US"/>
              <a:t>4. - 7. mali srpan 2023</a:t>
            </a:r>
            <a:endParaRPr lang="en-US" dirty="0"/>
          </a:p>
        </p:txBody>
      </p:sp>
      <p:sp>
        <p:nvSpPr>
          <p:cNvPr id="6" name="Footer Placeholder 5">
            <a:extLst>
              <a:ext uri="{FF2B5EF4-FFF2-40B4-BE49-F238E27FC236}">
                <a16:creationId xmlns:a16="http://schemas.microsoft.com/office/drawing/2014/main" id="{D14F2591-0C65-0C46-BB23-7CC364F16540}"/>
              </a:ext>
            </a:extLst>
          </p:cNvPr>
          <p:cNvSpPr>
            <a:spLocks noGrp="1"/>
          </p:cNvSpPr>
          <p:nvPr>
            <p:ph type="ftr" sz="quarter" idx="11"/>
          </p:nvPr>
        </p:nvSpPr>
        <p:spPr/>
        <p:txBody>
          <a:bodyPr/>
          <a:lstStyle/>
          <a:p>
            <a:r>
              <a:rPr lang="en-US"/>
              <a:t>NAPOJ MINUT - predstavitev</a:t>
            </a:r>
            <a:endParaRPr lang="en-US" dirty="0"/>
          </a:p>
        </p:txBody>
      </p:sp>
      <p:sp>
        <p:nvSpPr>
          <p:cNvPr id="7" name="Slide Number Placeholder 6">
            <a:extLst>
              <a:ext uri="{FF2B5EF4-FFF2-40B4-BE49-F238E27FC236}">
                <a16:creationId xmlns:a16="http://schemas.microsoft.com/office/drawing/2014/main" id="{AF8E9F6F-AA66-3648-AF76-F409E34D31BA}"/>
              </a:ext>
            </a:extLst>
          </p:cNvPr>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405766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138</TotalTime>
  <Words>1175</Words>
  <Application>Microsoft Macintosh PowerPoint</Application>
  <PresentationFormat>Widescreen</PresentationFormat>
  <Paragraphs>218</Paragraphs>
  <Slides>22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Wingdings 3</vt:lpstr>
      <vt:lpstr>Ion</vt:lpstr>
      <vt:lpstr>NAPOJ MINUT</vt:lpstr>
      <vt:lpstr>Organizator</vt:lpstr>
      <vt:lpstr>Vaši pomočniki</vt:lpstr>
      <vt:lpstr>Vaši pomočniki</vt:lpstr>
      <vt:lpstr>Vaši pomočniki</vt:lpstr>
      <vt:lpstr>Vaši pomočniki</vt:lpstr>
      <vt:lpstr>Korenine – NAPOJ</vt:lpstr>
      <vt:lpstr>Korenine – NAPOJ</vt:lpstr>
      <vt:lpstr>Korenine – NAPOJ</vt:lpstr>
      <vt:lpstr>Korenine – NAPOJ</vt:lpstr>
      <vt:lpstr>Korenine – NAPOJ</vt:lpstr>
      <vt:lpstr>»Kakovost izobraževalnega sistema ne more biti večja od kakovosti učiteljev!«</vt:lpstr>
      <vt:lpstr>Korenine – NAPOJ</vt:lpstr>
      <vt:lpstr>MINUT</vt:lpstr>
      <vt:lpstr>Cilja</vt:lpstr>
      <vt:lpstr>PowerPoint Presentation</vt:lpstr>
      <vt:lpstr>Izvedba</vt:lpstr>
      <vt:lpstr>Izvedba</vt:lpstr>
      <vt:lpstr>Izvedba</vt:lpstr>
      <vt:lpstr>Učilnica</vt:lpstr>
      <vt:lpstr>Poletna delavnica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PREDSTAVITEV</dc:title>
  <dc:creator>Brodnik, Andrej</dc:creator>
  <cp:lastModifiedBy>Brodnik, Andrej</cp:lastModifiedBy>
  <cp:revision>78</cp:revision>
  <dcterms:created xsi:type="dcterms:W3CDTF">2022-08-22T22:19:53Z</dcterms:created>
  <dcterms:modified xsi:type="dcterms:W3CDTF">2023-07-03T17:45:15Z</dcterms:modified>
</cp:coreProperties>
</file>